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62" autoAdjust="0"/>
    <p:restoredTop sz="94660"/>
  </p:normalViewPr>
  <p:slideViewPr>
    <p:cSldViewPr snapToGrid="0">
      <p:cViewPr varScale="1">
        <p:scale>
          <a:sx n="104" d="100"/>
          <a:sy n="104" d="100"/>
        </p:scale>
        <p:origin x="562"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1113692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331902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3970268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2527963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1371340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1565982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1619350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3910357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261763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1201722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C1E745-BB43-4EB7-BF3F-235F2ED432A3}"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64762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C1E745-BB43-4EB7-BF3F-235F2ED432A3}" type="datetimeFigureOut">
              <a:rPr kumimoji="1" lang="ja-JP" altLang="en-US" smtClean="0"/>
              <a:t>2024/1/22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4B4A4-565A-47AA-8B19-EC6D6B4F27B0}" type="slidenum">
              <a:rPr kumimoji="1" lang="ja-JP" altLang="en-US" smtClean="0"/>
              <a:t>‹#›</a:t>
            </a:fld>
            <a:endParaRPr kumimoji="1" lang="ja-JP" altLang="en-US"/>
          </a:p>
        </p:txBody>
      </p:sp>
    </p:spTree>
    <p:extLst>
      <p:ext uri="{BB962C8B-B14F-4D97-AF65-F5344CB8AC3E}">
        <p14:creationId xmlns:p14="http://schemas.microsoft.com/office/powerpoint/2010/main" val="2331168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package" Target="../embeddings/Microsoft_Excel_Worksheet.xlsx"/><Relationship Id="rId7" Type="http://schemas.openxmlformats.org/officeDocument/2006/relationships/package" Target="../embeddings/Microsoft_Excel_Worksheet2.xls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Excel_Worksheet4.xlsx"/><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package" Target="../embeddings/Microsoft_Excel_Worksheet6.xlsx"/><Relationship Id="rId7" Type="http://schemas.openxmlformats.org/officeDocument/2006/relationships/package" Target="../embeddings/Microsoft_Excel_Worksheet8.xlsx"/><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package" Target="../embeddings/Microsoft_Excel_Worksheet7.xlsx"/><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10764B5-8B3F-4606-82EC-5C086F4873C3}"/>
              </a:ext>
            </a:extLst>
          </p:cNvPr>
          <p:cNvSpPr/>
          <p:nvPr/>
        </p:nvSpPr>
        <p:spPr>
          <a:xfrm>
            <a:off x="0" y="0"/>
            <a:ext cx="9906000" cy="37799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75" b="1" dirty="0">
                <a:latin typeface="BIZ UDゴシック" panose="020B0400000000000000" pitchFamily="49" charset="-128"/>
                <a:ea typeface="BIZ UDゴシック" panose="020B0400000000000000" pitchFamily="49" charset="-128"/>
              </a:rPr>
              <a:t>令和６年度大阪府職員採用試験における変更点について</a:t>
            </a:r>
          </a:p>
        </p:txBody>
      </p:sp>
      <p:sp>
        <p:nvSpPr>
          <p:cNvPr id="13" name="テキスト ボックス 12">
            <a:extLst>
              <a:ext uri="{FF2B5EF4-FFF2-40B4-BE49-F238E27FC236}">
                <a16:creationId xmlns:a16="http://schemas.microsoft.com/office/drawing/2014/main" id="{A55A8B5A-F2EF-47AE-BD4D-9CFC24A66512}"/>
              </a:ext>
            </a:extLst>
          </p:cNvPr>
          <p:cNvSpPr txBox="1"/>
          <p:nvPr/>
        </p:nvSpPr>
        <p:spPr>
          <a:xfrm>
            <a:off x="75864" y="438021"/>
            <a:ext cx="9669701" cy="646331"/>
          </a:xfrm>
          <a:prstGeom prst="rect">
            <a:avLst/>
          </a:prstGeom>
          <a:noFill/>
        </p:spPr>
        <p:txBody>
          <a:bodyPr wrap="square">
            <a:spAutoFit/>
          </a:bodyPr>
          <a:lstStyle/>
          <a:p>
            <a:r>
              <a:rPr lang="ja-JP" altLang="en-US" b="1" dirty="0">
                <a:latin typeface="BIZ UDゴシック" panose="020B0400000000000000" pitchFamily="49" charset="-128"/>
                <a:ea typeface="BIZ UDゴシック" panose="020B0400000000000000" pitchFamily="49" charset="-128"/>
              </a:rPr>
              <a:t>★</a:t>
            </a:r>
            <a:r>
              <a:rPr lang="ja-JP" altLang="en-US" b="1" u="sng" dirty="0">
                <a:latin typeface="BIZ UDゴシック" panose="020B0400000000000000" pitchFamily="49" charset="-128"/>
                <a:ea typeface="BIZ UDゴシック" panose="020B0400000000000000" pitchFamily="49" charset="-128"/>
              </a:rPr>
              <a:t>志望者が受験しやすい試験とすること、採用時期に柔軟に対応することなどを目的として、</a:t>
            </a:r>
            <a:endParaRPr lang="en-US" altLang="ja-JP" b="1" u="sng" dirty="0">
              <a:latin typeface="BIZ UDゴシック" panose="020B0400000000000000" pitchFamily="49" charset="-128"/>
              <a:ea typeface="BIZ UDゴシック" panose="020B0400000000000000" pitchFamily="49" charset="-128"/>
            </a:endParaRPr>
          </a:p>
          <a:p>
            <a:r>
              <a:rPr lang="ja-JP" altLang="en-US" b="1" dirty="0">
                <a:latin typeface="BIZ UDゴシック" panose="020B0400000000000000" pitchFamily="49" charset="-128"/>
                <a:ea typeface="BIZ UDゴシック" panose="020B0400000000000000" pitchFamily="49" charset="-128"/>
              </a:rPr>
              <a:t>  </a:t>
            </a:r>
            <a:r>
              <a:rPr lang="ja-JP" altLang="en-US" b="1" u="sng" dirty="0">
                <a:latin typeface="BIZ UDゴシック" panose="020B0400000000000000" pitchFamily="49" charset="-128"/>
                <a:ea typeface="BIZ UDゴシック" panose="020B0400000000000000" pitchFamily="49" charset="-128"/>
              </a:rPr>
              <a:t>令和６年度から大阪府職員採用試験の実施方法等を変更します。</a:t>
            </a:r>
            <a:endParaRPr lang="en-US" altLang="ja-JP" b="1" u="sng" dirty="0">
              <a:latin typeface="BIZ UDゴシック" panose="020B0400000000000000" pitchFamily="49" charset="-128"/>
              <a:ea typeface="BIZ UDゴシック" panose="020B0400000000000000" pitchFamily="49" charset="-128"/>
            </a:endParaRPr>
          </a:p>
        </p:txBody>
      </p:sp>
      <p:sp>
        <p:nvSpPr>
          <p:cNvPr id="3" name="テキスト ボックス 2">
            <a:extLst>
              <a:ext uri="{FF2B5EF4-FFF2-40B4-BE49-F238E27FC236}">
                <a16:creationId xmlns:a16="http://schemas.microsoft.com/office/drawing/2014/main" id="{821DB24E-B28A-4796-AFD5-0BB9B0B424C4}"/>
              </a:ext>
            </a:extLst>
          </p:cNvPr>
          <p:cNvSpPr txBox="1"/>
          <p:nvPr/>
        </p:nvSpPr>
        <p:spPr>
          <a:xfrm>
            <a:off x="367474" y="1077824"/>
            <a:ext cx="7802136" cy="276999"/>
          </a:xfrm>
          <a:prstGeom prst="rect">
            <a:avLst/>
          </a:prstGeom>
          <a:noFill/>
        </p:spPr>
        <p:txBody>
          <a:bodyPr wrap="none" rtlCol="0">
            <a:spAutoFit/>
          </a:bodyPr>
          <a:lstStyle/>
          <a:p>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行政・警察行政・技術（高校卒程度）</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及び</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行政（社会人等：</a:t>
            </a:r>
            <a:r>
              <a:rPr lang="en-US" altLang="ja-JP" sz="1200" dirty="0">
                <a:latin typeface="BIZ UDゴシック" panose="020B0400000000000000" pitchFamily="49" charset="-128"/>
                <a:ea typeface="BIZ UDゴシック" panose="020B0400000000000000" pitchFamily="49" charset="-128"/>
              </a:rPr>
              <a:t>35-49</a:t>
            </a:r>
            <a:r>
              <a:rPr lang="ja-JP" altLang="en-US" sz="1200" dirty="0">
                <a:latin typeface="BIZ UDゴシック" panose="020B0400000000000000" pitchFamily="49" charset="-128"/>
                <a:ea typeface="BIZ UDゴシック" panose="020B0400000000000000" pitchFamily="49" charset="-128"/>
              </a:rPr>
              <a:t>）</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については、変更ありません。</a:t>
            </a:r>
          </a:p>
        </p:txBody>
      </p:sp>
      <p:sp>
        <p:nvSpPr>
          <p:cNvPr id="17" name="テキスト ボックス 16">
            <a:extLst>
              <a:ext uri="{FF2B5EF4-FFF2-40B4-BE49-F238E27FC236}">
                <a16:creationId xmlns:a16="http://schemas.microsoft.com/office/drawing/2014/main" id="{C58C461A-86C9-46F0-94CE-DAE5B145224D}"/>
              </a:ext>
            </a:extLst>
          </p:cNvPr>
          <p:cNvSpPr txBox="1"/>
          <p:nvPr/>
        </p:nvSpPr>
        <p:spPr>
          <a:xfrm>
            <a:off x="2182354" y="6123744"/>
            <a:ext cx="6530890" cy="592470"/>
          </a:xfrm>
          <a:prstGeom prst="rect">
            <a:avLst/>
          </a:prstGeom>
          <a:noFill/>
        </p:spPr>
        <p:txBody>
          <a:bodyPr wrap="square">
            <a:spAutoFit/>
          </a:bodyPr>
          <a:lstStyle/>
          <a:p>
            <a:r>
              <a:rPr lang="ja-JP" altLang="en-US" sz="1600" dirty="0">
                <a:latin typeface="BIZ UDゴシック" panose="020B0400000000000000" pitchFamily="49" charset="-128"/>
                <a:ea typeface="BIZ UDゴシック" panose="020B0400000000000000" pitchFamily="49" charset="-128"/>
              </a:rPr>
              <a:t>詳細については、次ページ以降をご確認ください。</a:t>
            </a:r>
            <a:endParaRPr lang="en-US" altLang="ja-JP" sz="1600" dirty="0">
              <a:latin typeface="BIZ UDゴシック" panose="020B0400000000000000" pitchFamily="49" charset="-128"/>
              <a:ea typeface="BIZ UDゴシック" panose="020B0400000000000000" pitchFamily="49" charset="-128"/>
            </a:endParaRPr>
          </a:p>
          <a:p>
            <a:r>
              <a:rPr lang="ja-JP" altLang="en-US" sz="1600" dirty="0">
                <a:latin typeface="BIZ UDゴシック" panose="020B0400000000000000" pitchFamily="49" charset="-128"/>
                <a:ea typeface="BIZ UDゴシック" panose="020B0400000000000000" pitchFamily="49" charset="-128"/>
              </a:rPr>
              <a:t>なお、具体的な時期・内容は、各試験案内をご確認ください。</a:t>
            </a:r>
            <a:endParaRPr lang="en-US" altLang="ja-JP" sz="1600" dirty="0">
              <a:latin typeface="BIZ UDゴシック" panose="020B0400000000000000" pitchFamily="49" charset="-128"/>
              <a:ea typeface="BIZ UDゴシック" panose="020B0400000000000000" pitchFamily="49" charset="-128"/>
            </a:endParaRPr>
          </a:p>
        </p:txBody>
      </p:sp>
      <p:grpSp>
        <p:nvGrpSpPr>
          <p:cNvPr id="21" name="グループ化 20">
            <a:extLst>
              <a:ext uri="{FF2B5EF4-FFF2-40B4-BE49-F238E27FC236}">
                <a16:creationId xmlns:a16="http://schemas.microsoft.com/office/drawing/2014/main" id="{0AE8AD35-81D6-4E39-AFEA-83A0DF3A6456}"/>
              </a:ext>
            </a:extLst>
          </p:cNvPr>
          <p:cNvGrpSpPr/>
          <p:nvPr/>
        </p:nvGrpSpPr>
        <p:grpSpPr>
          <a:xfrm>
            <a:off x="208341" y="1617831"/>
            <a:ext cx="9254614" cy="4356948"/>
            <a:chOff x="200784" y="1623524"/>
            <a:chExt cx="9254614" cy="4356948"/>
          </a:xfrm>
        </p:grpSpPr>
        <p:grpSp>
          <p:nvGrpSpPr>
            <p:cNvPr id="2" name="グループ化 1">
              <a:extLst>
                <a:ext uri="{FF2B5EF4-FFF2-40B4-BE49-F238E27FC236}">
                  <a16:creationId xmlns:a16="http://schemas.microsoft.com/office/drawing/2014/main" id="{3276E76B-7486-4C28-BD9B-3F746F4224AD}"/>
                </a:ext>
              </a:extLst>
            </p:cNvPr>
            <p:cNvGrpSpPr/>
            <p:nvPr/>
          </p:nvGrpSpPr>
          <p:grpSpPr>
            <a:xfrm>
              <a:off x="259778" y="1724156"/>
              <a:ext cx="9195620" cy="4256316"/>
              <a:chOff x="-27231" y="1411474"/>
              <a:chExt cx="11317685" cy="4117182"/>
            </a:xfrm>
          </p:grpSpPr>
          <p:sp>
            <p:nvSpPr>
              <p:cNvPr id="7" name="フローチャート: 代替処理 6">
                <a:extLst>
                  <a:ext uri="{FF2B5EF4-FFF2-40B4-BE49-F238E27FC236}">
                    <a16:creationId xmlns:a16="http://schemas.microsoft.com/office/drawing/2014/main" id="{CA93B045-930B-48E6-9046-CB0876EC9E51}"/>
                  </a:ext>
                </a:extLst>
              </p:cNvPr>
              <p:cNvSpPr/>
              <p:nvPr/>
            </p:nvSpPr>
            <p:spPr>
              <a:xfrm>
                <a:off x="-27230" y="1411474"/>
                <a:ext cx="11317684" cy="4117182"/>
              </a:xfrm>
              <a:prstGeom prst="flowChartAlternateProcess">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dirty="0"/>
              </a:p>
            </p:txBody>
          </p:sp>
          <p:sp>
            <p:nvSpPr>
              <p:cNvPr id="14" name="テキスト ボックス 13">
                <a:extLst>
                  <a:ext uri="{FF2B5EF4-FFF2-40B4-BE49-F238E27FC236}">
                    <a16:creationId xmlns:a16="http://schemas.microsoft.com/office/drawing/2014/main" id="{44192C0A-9366-41B6-8753-52E8768C3D0A}"/>
                  </a:ext>
                </a:extLst>
              </p:cNvPr>
              <p:cNvSpPr txBox="1"/>
              <p:nvPr/>
            </p:nvSpPr>
            <p:spPr>
              <a:xfrm>
                <a:off x="593458" y="2093420"/>
                <a:ext cx="10696996" cy="1799691"/>
              </a:xfrm>
              <a:prstGeom prst="rect">
                <a:avLst/>
              </a:prstGeom>
              <a:noFill/>
            </p:spPr>
            <p:txBody>
              <a:bodyPr wrap="square" spcCol="0">
                <a:spAutoFit/>
              </a:bodyPr>
              <a:lstStyle/>
              <a:p>
                <a:pPr>
                  <a:lnSpc>
                    <a:spcPct val="150000"/>
                  </a:lnSpc>
                </a:pPr>
                <a:r>
                  <a:rPr lang="ja-JP" altLang="en-US" sz="2000" dirty="0">
                    <a:latin typeface="BIZ UDゴシック" panose="020B0400000000000000" pitchFamily="49" charset="-128"/>
                    <a:ea typeface="BIZ UDゴシック" panose="020B0400000000000000" pitchFamily="49" charset="-128"/>
                  </a:rPr>
                  <a:t>１．試験科目の変更</a:t>
                </a:r>
                <a:r>
                  <a:rPr lang="en-US" altLang="ja-JP" sz="2000" dirty="0">
                    <a:latin typeface="BIZ UDゴシック" panose="020B0400000000000000" pitchFamily="49" charset="-128"/>
                    <a:ea typeface="BIZ UDゴシック" panose="020B0400000000000000" pitchFamily="49" charset="-128"/>
                  </a:rPr>
                  <a:t>〔</a:t>
                </a:r>
                <a:r>
                  <a:rPr lang="ja-JP" altLang="en-US" sz="2000" dirty="0">
                    <a:latin typeface="BIZ UDゴシック" panose="020B0400000000000000" pitchFamily="49" charset="-128"/>
                    <a:ea typeface="BIZ UDゴシック" panose="020B0400000000000000" pitchFamily="49" charset="-128"/>
                  </a:rPr>
                  <a:t>行政・警察行政・技術</a:t>
                </a:r>
                <a:r>
                  <a:rPr lang="en-US" altLang="ja-JP" sz="2000" dirty="0">
                    <a:latin typeface="BIZ UDゴシック" panose="020B0400000000000000" pitchFamily="49" charset="-128"/>
                    <a:ea typeface="BIZ UDゴシック" panose="020B0400000000000000" pitchFamily="49" charset="-128"/>
                  </a:rPr>
                  <a:t>〕</a:t>
                </a:r>
                <a:r>
                  <a:rPr lang="ja-JP" altLang="en-US" sz="2000" dirty="0">
                    <a:latin typeface="BIZ UDゴシック" panose="020B0400000000000000" pitchFamily="49" charset="-128"/>
                    <a:ea typeface="BIZ UDゴシック" panose="020B0400000000000000" pitchFamily="49" charset="-128"/>
                  </a:rPr>
                  <a:t> </a:t>
                </a:r>
                <a:endParaRPr lang="en-US" altLang="ja-JP" sz="2000" dirty="0">
                  <a:latin typeface="BIZ UDゴシック" panose="020B0400000000000000" pitchFamily="49" charset="-128"/>
                  <a:ea typeface="BIZ UDゴシック" panose="020B0400000000000000" pitchFamily="49" charset="-128"/>
                </a:endParaRPr>
              </a:p>
              <a:p>
                <a:pPr>
                  <a:lnSpc>
                    <a:spcPct val="150000"/>
                  </a:lnSpc>
                </a:pPr>
                <a:r>
                  <a:rPr lang="ja-JP" altLang="en-US" sz="2000" dirty="0">
                    <a:latin typeface="BIZ UDゴシック" panose="020B0400000000000000" pitchFamily="49" charset="-128"/>
                    <a:ea typeface="BIZ UDゴシック" panose="020B0400000000000000" pitchFamily="49" charset="-128"/>
                  </a:rPr>
                  <a:t>２．ＳＰＩ３をテストセンター方式に変更</a:t>
                </a:r>
                <a:r>
                  <a:rPr lang="en-US" altLang="ja-JP" sz="2000" dirty="0">
                    <a:latin typeface="BIZ UDゴシック" panose="020B0400000000000000" pitchFamily="49" charset="-128"/>
                    <a:ea typeface="BIZ UDゴシック" panose="020B0400000000000000" pitchFamily="49" charset="-128"/>
                  </a:rPr>
                  <a:t>〔</a:t>
                </a:r>
                <a:r>
                  <a:rPr lang="ja-JP" altLang="en-US" sz="2000" dirty="0">
                    <a:latin typeface="BIZ UDゴシック" panose="020B0400000000000000" pitchFamily="49" charset="-128"/>
                    <a:ea typeface="BIZ UDゴシック" panose="020B0400000000000000" pitchFamily="49" charset="-128"/>
                  </a:rPr>
                  <a:t>行政・警察行政</a:t>
                </a:r>
                <a:r>
                  <a:rPr lang="en-US" altLang="ja-JP" sz="2000" dirty="0">
                    <a:latin typeface="BIZ UDゴシック" panose="020B0400000000000000" pitchFamily="49" charset="-128"/>
                    <a:ea typeface="BIZ UDゴシック" panose="020B0400000000000000" pitchFamily="49" charset="-128"/>
                  </a:rPr>
                  <a:t>〕</a:t>
                </a:r>
              </a:p>
              <a:p>
                <a:pPr>
                  <a:lnSpc>
                    <a:spcPct val="150000"/>
                  </a:lnSpc>
                </a:pPr>
                <a:r>
                  <a:rPr lang="ja-JP" altLang="en-US" sz="2000" dirty="0">
                    <a:latin typeface="BIZ UDゴシック" panose="020B0400000000000000" pitchFamily="49" charset="-128"/>
                    <a:ea typeface="BIZ UDゴシック" panose="020B0400000000000000" pitchFamily="49" charset="-128"/>
                  </a:rPr>
                  <a:t>３．最終合格発表の前倒しに向けた日程の変更</a:t>
                </a:r>
                <a:r>
                  <a:rPr lang="en-US" altLang="ja-JP" sz="2000" dirty="0">
                    <a:latin typeface="BIZ UDゴシック" panose="020B0400000000000000" pitchFamily="49" charset="-128"/>
                    <a:ea typeface="BIZ UDゴシック" panose="020B0400000000000000" pitchFamily="49" charset="-128"/>
                  </a:rPr>
                  <a:t>〔</a:t>
                </a:r>
                <a:r>
                  <a:rPr lang="ja-JP" altLang="en-US" sz="2000" dirty="0">
                    <a:latin typeface="BIZ UDゴシック" panose="020B0400000000000000" pitchFamily="49" charset="-128"/>
                    <a:ea typeface="BIZ UDゴシック" panose="020B0400000000000000" pitchFamily="49" charset="-128"/>
                  </a:rPr>
                  <a:t>行政・警察行政・技術</a:t>
                </a:r>
                <a:r>
                  <a:rPr lang="en-US" altLang="ja-JP" sz="2000" dirty="0">
                    <a:latin typeface="BIZ UDゴシック" panose="020B0400000000000000" pitchFamily="49" charset="-128"/>
                    <a:ea typeface="BIZ UDゴシック" panose="020B0400000000000000" pitchFamily="49" charset="-128"/>
                  </a:rPr>
                  <a:t>〕</a:t>
                </a:r>
              </a:p>
              <a:p>
                <a:pPr>
                  <a:lnSpc>
                    <a:spcPct val="150000"/>
                  </a:lnSpc>
                </a:pPr>
                <a:r>
                  <a:rPr lang="ja-JP" altLang="en-US" sz="2000" dirty="0">
                    <a:latin typeface="BIZ UDゴシック" panose="020B0400000000000000" pitchFamily="49" charset="-128"/>
                    <a:ea typeface="BIZ UDゴシック" panose="020B0400000000000000" pitchFamily="49" charset="-128"/>
                  </a:rPr>
                  <a:t>４．採用候補者名簿の有効期間を延長</a:t>
                </a:r>
                <a:r>
                  <a:rPr lang="en-US" altLang="ja-JP" sz="2000" dirty="0">
                    <a:latin typeface="BIZ UDゴシック" panose="020B0400000000000000" pitchFamily="49" charset="-128"/>
                    <a:ea typeface="BIZ UDゴシック" panose="020B0400000000000000" pitchFamily="49" charset="-128"/>
                  </a:rPr>
                  <a:t>〔</a:t>
                </a:r>
                <a:r>
                  <a:rPr lang="ja-JP" altLang="en-US" sz="2000" dirty="0">
                    <a:latin typeface="BIZ UDゴシック" panose="020B0400000000000000" pitchFamily="49" charset="-128"/>
                    <a:ea typeface="BIZ UDゴシック" panose="020B0400000000000000" pitchFamily="49" charset="-128"/>
                  </a:rPr>
                  <a:t>技術</a:t>
                </a:r>
                <a:r>
                  <a:rPr lang="en-US" altLang="ja-JP" sz="2000" dirty="0">
                    <a:latin typeface="BIZ UDゴシック" panose="020B0400000000000000" pitchFamily="49" charset="-128"/>
                    <a:ea typeface="BIZ UDゴシック" panose="020B0400000000000000" pitchFamily="49" charset="-128"/>
                  </a:rPr>
                  <a:t>〕</a:t>
                </a:r>
              </a:p>
            </p:txBody>
          </p:sp>
          <p:sp>
            <p:nvSpPr>
              <p:cNvPr id="16" name="テキスト ボックス 15">
                <a:extLst>
                  <a:ext uri="{FF2B5EF4-FFF2-40B4-BE49-F238E27FC236}">
                    <a16:creationId xmlns:a16="http://schemas.microsoft.com/office/drawing/2014/main" id="{664DD25E-D409-487D-9E3B-05130A32C1C6}"/>
                  </a:ext>
                </a:extLst>
              </p:cNvPr>
              <p:cNvSpPr txBox="1"/>
              <p:nvPr/>
            </p:nvSpPr>
            <p:spPr>
              <a:xfrm>
                <a:off x="593458" y="4243677"/>
                <a:ext cx="9616166" cy="906545"/>
              </a:xfrm>
              <a:prstGeom prst="rect">
                <a:avLst/>
              </a:prstGeom>
              <a:noFill/>
            </p:spPr>
            <p:txBody>
              <a:bodyPr wrap="square">
                <a:spAutoFit/>
              </a:bodyPr>
              <a:lstStyle/>
              <a:p>
                <a:pPr>
                  <a:lnSpc>
                    <a:spcPct val="150000"/>
                  </a:lnSpc>
                </a:pPr>
                <a:r>
                  <a:rPr lang="ja-JP" altLang="en-US" sz="2000" dirty="0">
                    <a:latin typeface="BIZ UDゴシック" panose="020B0400000000000000" pitchFamily="49" charset="-128"/>
                    <a:ea typeface="BIZ UDゴシック" panose="020B0400000000000000" pitchFamily="49" charset="-128"/>
                  </a:rPr>
                  <a:t>１．年度途中の採用に向けた春季試験の実施</a:t>
                </a:r>
                <a:r>
                  <a:rPr lang="en-US" altLang="ja-JP" sz="2000" dirty="0">
                    <a:latin typeface="BIZ UDゴシック" panose="020B0400000000000000" pitchFamily="49" charset="-128"/>
                    <a:ea typeface="BIZ UDゴシック" panose="020B0400000000000000" pitchFamily="49" charset="-128"/>
                  </a:rPr>
                  <a:t>〔</a:t>
                </a:r>
                <a:r>
                  <a:rPr lang="ja-JP" altLang="en-US" sz="2000" dirty="0">
                    <a:latin typeface="BIZ UDゴシック" panose="020B0400000000000000" pitchFamily="49" charset="-128"/>
                    <a:ea typeface="BIZ UDゴシック" panose="020B0400000000000000" pitchFamily="49" charset="-128"/>
                  </a:rPr>
                  <a:t>技術</a:t>
                </a:r>
                <a:r>
                  <a:rPr lang="en-US" altLang="ja-JP" sz="2000" dirty="0">
                    <a:latin typeface="BIZ UDゴシック" panose="020B0400000000000000" pitchFamily="49" charset="-128"/>
                    <a:ea typeface="BIZ UDゴシック" panose="020B0400000000000000" pitchFamily="49" charset="-128"/>
                  </a:rPr>
                  <a:t>〕</a:t>
                </a:r>
              </a:p>
              <a:p>
                <a:pPr>
                  <a:lnSpc>
                    <a:spcPct val="150000"/>
                  </a:lnSpc>
                </a:pPr>
                <a:r>
                  <a:rPr lang="ja-JP" altLang="en-US" sz="2000" dirty="0">
                    <a:latin typeface="BIZ UDゴシック" panose="020B0400000000000000" pitchFamily="49" charset="-128"/>
                    <a:ea typeface="BIZ UDゴシック" panose="020B0400000000000000" pitchFamily="49" charset="-128"/>
                  </a:rPr>
                  <a:t>２．試験科目及び試験構成</a:t>
                </a:r>
                <a:r>
                  <a:rPr lang="en-US" altLang="ja-JP" sz="1600" baseline="50000" dirty="0">
                    <a:latin typeface="BIZ UDゴシック" panose="020B0400000000000000" pitchFamily="49" charset="-128"/>
                    <a:ea typeface="BIZ UDゴシック" panose="020B0400000000000000" pitchFamily="49" charset="-128"/>
                  </a:rPr>
                  <a:t>※</a:t>
                </a:r>
                <a:r>
                  <a:rPr lang="ja-JP" altLang="en-US" sz="2000" dirty="0">
                    <a:latin typeface="BIZ UDゴシック" panose="020B0400000000000000" pitchFamily="49" charset="-128"/>
                    <a:ea typeface="BIZ UDゴシック" panose="020B0400000000000000" pitchFamily="49" charset="-128"/>
                  </a:rPr>
                  <a:t>の変更</a:t>
                </a:r>
                <a:r>
                  <a:rPr lang="en-US" altLang="ja-JP" sz="2000" dirty="0">
                    <a:latin typeface="BIZ UDゴシック" panose="020B0400000000000000" pitchFamily="49" charset="-128"/>
                    <a:ea typeface="BIZ UDゴシック" panose="020B0400000000000000" pitchFamily="49" charset="-128"/>
                  </a:rPr>
                  <a:t>〔</a:t>
                </a:r>
                <a:r>
                  <a:rPr lang="ja-JP" altLang="en-US" sz="2000" dirty="0">
                    <a:latin typeface="BIZ UDゴシック" panose="020B0400000000000000" pitchFamily="49" charset="-128"/>
                    <a:ea typeface="BIZ UDゴシック" panose="020B0400000000000000" pitchFamily="49" charset="-128"/>
                  </a:rPr>
                  <a:t>行政・技術</a:t>
                </a:r>
                <a:r>
                  <a:rPr lang="en-US" altLang="ja-JP" sz="2000" dirty="0">
                    <a:latin typeface="BIZ UDゴシック" panose="020B0400000000000000" pitchFamily="49" charset="-128"/>
                    <a:ea typeface="BIZ UDゴシック" panose="020B0400000000000000" pitchFamily="49" charset="-128"/>
                  </a:rPr>
                  <a:t>〕</a:t>
                </a:r>
              </a:p>
            </p:txBody>
          </p:sp>
          <p:sp>
            <p:nvSpPr>
              <p:cNvPr id="9" name="テキスト ボックス 8">
                <a:extLst>
                  <a:ext uri="{FF2B5EF4-FFF2-40B4-BE49-F238E27FC236}">
                    <a16:creationId xmlns:a16="http://schemas.microsoft.com/office/drawing/2014/main" id="{BA7C18B0-4555-43D8-967A-BB8EA00735C9}"/>
                  </a:ext>
                </a:extLst>
              </p:cNvPr>
              <p:cNvSpPr txBox="1"/>
              <p:nvPr/>
            </p:nvSpPr>
            <p:spPr>
              <a:xfrm>
                <a:off x="-27231" y="1814081"/>
                <a:ext cx="3629109" cy="387031"/>
              </a:xfrm>
              <a:prstGeom prst="rect">
                <a:avLst/>
              </a:prstGeom>
              <a:noFill/>
            </p:spPr>
            <p:txBody>
              <a:bodyPr wrap="square">
                <a:spAutoFit/>
              </a:bodyPr>
              <a:lstStyle/>
              <a:p>
                <a:r>
                  <a:rPr lang="en-US" altLang="ja-JP" sz="2000" dirty="0">
                    <a:latin typeface="BIZ UDゴシック" panose="020B0400000000000000" pitchFamily="49" charset="-128"/>
                    <a:ea typeface="BIZ UDゴシック" panose="020B0400000000000000" pitchFamily="49" charset="-128"/>
                  </a:rPr>
                  <a:t>【</a:t>
                </a:r>
                <a:r>
                  <a:rPr lang="ja-JP" altLang="en-US" sz="2000" dirty="0">
                    <a:latin typeface="BIZ UDゴシック" panose="020B0400000000000000" pitchFamily="49" charset="-128"/>
                    <a:ea typeface="BIZ UDゴシック" panose="020B0400000000000000" pitchFamily="49" charset="-128"/>
                  </a:rPr>
                  <a:t>大学卒程度</a:t>
                </a:r>
                <a:r>
                  <a:rPr lang="en-US" altLang="ja-JP" sz="2000" dirty="0">
                    <a:latin typeface="BIZ UDゴシック" panose="020B0400000000000000" pitchFamily="49" charset="-128"/>
                    <a:ea typeface="BIZ UDゴシック" panose="020B0400000000000000" pitchFamily="49" charset="-128"/>
                  </a:rPr>
                  <a:t>】</a:t>
                </a:r>
              </a:p>
            </p:txBody>
          </p:sp>
          <p:sp>
            <p:nvSpPr>
              <p:cNvPr id="10" name="テキスト ボックス 9">
                <a:extLst>
                  <a:ext uri="{FF2B5EF4-FFF2-40B4-BE49-F238E27FC236}">
                    <a16:creationId xmlns:a16="http://schemas.microsoft.com/office/drawing/2014/main" id="{C167935B-9EA3-42E4-B9BC-364BE854A4C9}"/>
                  </a:ext>
                </a:extLst>
              </p:cNvPr>
              <p:cNvSpPr txBox="1"/>
              <p:nvPr/>
            </p:nvSpPr>
            <p:spPr>
              <a:xfrm>
                <a:off x="-27231" y="3931330"/>
                <a:ext cx="2747212" cy="387031"/>
              </a:xfrm>
              <a:prstGeom prst="rect">
                <a:avLst/>
              </a:prstGeom>
              <a:noFill/>
            </p:spPr>
            <p:txBody>
              <a:bodyPr wrap="square">
                <a:spAutoFit/>
              </a:bodyPr>
              <a:lstStyle/>
              <a:p>
                <a:r>
                  <a:rPr lang="en-US" altLang="ja-JP" sz="2000" dirty="0">
                    <a:latin typeface="BIZ UDゴシック" panose="020B0400000000000000" pitchFamily="49" charset="-128"/>
                    <a:ea typeface="BIZ UDゴシック" panose="020B0400000000000000" pitchFamily="49" charset="-128"/>
                  </a:rPr>
                  <a:t>【</a:t>
                </a:r>
                <a:r>
                  <a:rPr lang="ja-JP" altLang="en-US" sz="2000" dirty="0">
                    <a:latin typeface="BIZ UDゴシック" panose="020B0400000000000000" pitchFamily="49" charset="-128"/>
                    <a:ea typeface="BIZ UDゴシック" panose="020B0400000000000000" pitchFamily="49" charset="-128"/>
                  </a:rPr>
                  <a:t>社会人等</a:t>
                </a:r>
                <a:r>
                  <a:rPr lang="en-US" altLang="ja-JP" sz="2000" dirty="0">
                    <a:latin typeface="BIZ UDゴシック" panose="020B0400000000000000" pitchFamily="49" charset="-128"/>
                    <a:ea typeface="BIZ UDゴシック" panose="020B0400000000000000" pitchFamily="49" charset="-128"/>
                  </a:rPr>
                  <a:t>】</a:t>
                </a:r>
              </a:p>
            </p:txBody>
          </p:sp>
        </p:grpSp>
        <p:sp>
          <p:nvSpPr>
            <p:cNvPr id="19" name="四角形: 角を丸くする 18">
              <a:extLst>
                <a:ext uri="{FF2B5EF4-FFF2-40B4-BE49-F238E27FC236}">
                  <a16:creationId xmlns:a16="http://schemas.microsoft.com/office/drawing/2014/main" id="{C46C9993-1B48-435A-81A4-FF6CD01C77DE}"/>
                </a:ext>
              </a:extLst>
            </p:cNvPr>
            <p:cNvSpPr/>
            <p:nvPr/>
          </p:nvSpPr>
          <p:spPr>
            <a:xfrm>
              <a:off x="200784" y="1623524"/>
              <a:ext cx="2291104" cy="40011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ゴシック" panose="020B0400000000000000" pitchFamily="49" charset="-128"/>
                  <a:ea typeface="BIZ UDゴシック" panose="020B0400000000000000" pitchFamily="49" charset="-128"/>
                </a:rPr>
                <a:t>主な変更内容</a:t>
              </a:r>
            </a:p>
          </p:txBody>
        </p:sp>
      </p:grpSp>
      <p:sp>
        <p:nvSpPr>
          <p:cNvPr id="20" name="矢印: ストライプ 19">
            <a:extLst>
              <a:ext uri="{FF2B5EF4-FFF2-40B4-BE49-F238E27FC236}">
                <a16:creationId xmlns:a16="http://schemas.microsoft.com/office/drawing/2014/main" id="{3F926397-3DFC-4F15-9C6C-3BEDC826E0B2}"/>
              </a:ext>
            </a:extLst>
          </p:cNvPr>
          <p:cNvSpPr/>
          <p:nvPr/>
        </p:nvSpPr>
        <p:spPr>
          <a:xfrm>
            <a:off x="484920" y="6066290"/>
            <a:ext cx="1620427" cy="688335"/>
          </a:xfrm>
          <a:prstGeom prst="striped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FFCB8EBD-B4D5-4BC9-ABD6-68AF73723888}"/>
              </a:ext>
            </a:extLst>
          </p:cNvPr>
          <p:cNvSpPr txBox="1"/>
          <p:nvPr/>
        </p:nvSpPr>
        <p:spPr>
          <a:xfrm>
            <a:off x="1295134" y="5541673"/>
            <a:ext cx="5015414" cy="261610"/>
          </a:xfrm>
          <a:prstGeom prst="rect">
            <a:avLst/>
          </a:prstGeom>
          <a:noFill/>
        </p:spPr>
        <p:txBody>
          <a:bodyPr wrap="square">
            <a:spAutoFit/>
          </a:bodyPr>
          <a:lstStyle/>
          <a:p>
            <a:r>
              <a:rPr lang="en-US" altLang="ja-JP" sz="1100"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試験構成の変更は技術のみ</a:t>
            </a:r>
          </a:p>
        </p:txBody>
      </p:sp>
    </p:spTree>
    <p:extLst>
      <p:ext uri="{BB962C8B-B14F-4D97-AF65-F5344CB8AC3E}">
        <p14:creationId xmlns:p14="http://schemas.microsoft.com/office/powerpoint/2010/main" val="3600079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10764B5-8B3F-4606-82EC-5C086F4873C3}"/>
              </a:ext>
            </a:extLst>
          </p:cNvPr>
          <p:cNvSpPr/>
          <p:nvPr/>
        </p:nvSpPr>
        <p:spPr>
          <a:xfrm>
            <a:off x="0" y="0"/>
            <a:ext cx="9906000" cy="37799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75" b="1" dirty="0">
                <a:latin typeface="BIZ UDゴシック" panose="020B0400000000000000" pitchFamily="49" charset="-128"/>
                <a:ea typeface="BIZ UDゴシック" panose="020B0400000000000000" pitchFamily="49" charset="-128"/>
              </a:rPr>
              <a:t>令和６年度大阪府職員採用試験における変更点について</a:t>
            </a:r>
          </a:p>
        </p:txBody>
      </p:sp>
      <p:sp>
        <p:nvSpPr>
          <p:cNvPr id="19" name="四角形: 角を丸くする 18">
            <a:extLst>
              <a:ext uri="{FF2B5EF4-FFF2-40B4-BE49-F238E27FC236}">
                <a16:creationId xmlns:a16="http://schemas.microsoft.com/office/drawing/2014/main" id="{C46C9993-1B48-435A-81A4-FF6CD01C77DE}"/>
              </a:ext>
            </a:extLst>
          </p:cNvPr>
          <p:cNvSpPr/>
          <p:nvPr/>
        </p:nvSpPr>
        <p:spPr>
          <a:xfrm>
            <a:off x="39600" y="635403"/>
            <a:ext cx="9720000" cy="360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BIZ UDゴシック" panose="020B0400000000000000" pitchFamily="49" charset="-128"/>
                <a:ea typeface="BIZ UDゴシック" panose="020B0400000000000000" pitchFamily="49" charset="-128"/>
              </a:rPr>
              <a:t>１．試験科目の変更　</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bg1">
                    <a:lumMod val="95000"/>
                  </a:schemeClr>
                </a:solidFill>
                <a:latin typeface="BIZ UDゴシック" panose="020B0400000000000000" pitchFamily="49" charset="-128"/>
                <a:ea typeface="BIZ UDゴシック" panose="020B0400000000000000" pitchFamily="49" charset="-128"/>
              </a:rPr>
              <a:t>対象職種：全職種</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　</a:t>
            </a:r>
            <a:endParaRPr kumimoji="1" lang="ja-JP" altLang="en-US" sz="1600"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2FFB2675-9BB0-4A7F-B562-829539BCE241}"/>
              </a:ext>
            </a:extLst>
          </p:cNvPr>
          <p:cNvSpPr txBox="1"/>
          <p:nvPr/>
        </p:nvSpPr>
        <p:spPr>
          <a:xfrm>
            <a:off x="-147310" y="326582"/>
            <a:ext cx="2557965" cy="338554"/>
          </a:xfrm>
          <a:prstGeom prst="rect">
            <a:avLst/>
          </a:prstGeom>
          <a:noFill/>
        </p:spPr>
        <p:txBody>
          <a:bodyPr wrap="square">
            <a:spAutoFit/>
          </a:bodyPr>
          <a:lstStyle/>
          <a:p>
            <a:r>
              <a:rPr lang="en-US" altLang="ja-JP" sz="1600" dirty="0">
                <a:latin typeface="BIZ UDゴシック" panose="020B0400000000000000" pitchFamily="49" charset="-128"/>
                <a:ea typeface="BIZ UDゴシック" panose="020B0400000000000000" pitchFamily="49" charset="-128"/>
              </a:rPr>
              <a:t>【</a:t>
            </a:r>
            <a:r>
              <a:rPr lang="ja-JP" altLang="en-US" sz="1600" dirty="0">
                <a:latin typeface="BIZ UDゴシック" panose="020B0400000000000000" pitchFamily="49" charset="-128"/>
                <a:ea typeface="BIZ UDゴシック" panose="020B0400000000000000" pitchFamily="49" charset="-128"/>
              </a:rPr>
              <a:t>大学卒程度</a:t>
            </a:r>
            <a:r>
              <a:rPr lang="en-US" altLang="ja-JP" sz="1600" dirty="0">
                <a:latin typeface="BIZ UDゴシック" panose="020B0400000000000000" pitchFamily="49" charset="-128"/>
                <a:ea typeface="BIZ UDゴシック" panose="020B0400000000000000" pitchFamily="49" charset="-128"/>
              </a:rPr>
              <a:t>】</a:t>
            </a:r>
          </a:p>
        </p:txBody>
      </p:sp>
      <p:sp>
        <p:nvSpPr>
          <p:cNvPr id="8" name="テキスト ボックス 7">
            <a:extLst>
              <a:ext uri="{FF2B5EF4-FFF2-40B4-BE49-F238E27FC236}">
                <a16:creationId xmlns:a16="http://schemas.microsoft.com/office/drawing/2014/main" id="{E29FE206-E8FB-4DED-B448-B63B34E29EB8}"/>
              </a:ext>
            </a:extLst>
          </p:cNvPr>
          <p:cNvSpPr txBox="1"/>
          <p:nvPr/>
        </p:nvSpPr>
        <p:spPr>
          <a:xfrm>
            <a:off x="57287" y="993465"/>
            <a:ext cx="9719999" cy="492443"/>
          </a:xfrm>
          <a:prstGeom prst="rect">
            <a:avLst/>
          </a:prstGeom>
          <a:noFill/>
        </p:spPr>
        <p:txBody>
          <a:bodyPr wrap="square" rtlCol="0">
            <a:spAutoFit/>
          </a:bodyPr>
          <a:lstStyle/>
          <a:p>
            <a:r>
              <a:rPr kumimoji="1" lang="ja-JP" altLang="en-US" sz="1400" b="1" dirty="0">
                <a:latin typeface="BIZ UDゴシック" panose="020B0400000000000000" pitchFamily="49" charset="-128"/>
                <a:ea typeface="BIZ UDゴシック" panose="020B0400000000000000" pitchFamily="49" charset="-128"/>
              </a:rPr>
              <a:t>○エントリーシートの廃止や法律（択一式）・専門試験（口述式）の導入、個別面接回数など試験科目を変更します。</a:t>
            </a:r>
          </a:p>
          <a:p>
            <a:r>
              <a:rPr kumimoji="1" lang="ja-JP" altLang="en-US" sz="1200" dirty="0">
                <a:latin typeface="BIZ UDゴシック" panose="020B0400000000000000" pitchFamily="49" charset="-128"/>
                <a:ea typeface="BIZ UDゴシック" panose="020B0400000000000000" pitchFamily="49" charset="-128"/>
              </a:rPr>
              <a:t>　</a:t>
            </a:r>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行政・警察行政の第２次試験科目である見識及び情報については、内容の変更はありません。</a:t>
            </a:r>
            <a:endParaRPr kumimoji="1" lang="en-US" altLang="ja-JP" sz="1200" dirty="0">
              <a:latin typeface="BIZ UDゴシック" panose="020B0400000000000000" pitchFamily="49" charset="-128"/>
              <a:ea typeface="BIZ UDゴシック" panose="020B0400000000000000" pitchFamily="49" charset="-128"/>
            </a:endParaRPr>
          </a:p>
        </p:txBody>
      </p:sp>
      <p:grpSp>
        <p:nvGrpSpPr>
          <p:cNvPr id="2" name="グループ化 1">
            <a:extLst>
              <a:ext uri="{FF2B5EF4-FFF2-40B4-BE49-F238E27FC236}">
                <a16:creationId xmlns:a16="http://schemas.microsoft.com/office/drawing/2014/main" id="{AF5EFB14-615A-44DC-9836-18E1D8BB0C17}"/>
              </a:ext>
            </a:extLst>
          </p:cNvPr>
          <p:cNvGrpSpPr/>
          <p:nvPr/>
        </p:nvGrpSpPr>
        <p:grpSpPr>
          <a:xfrm>
            <a:off x="32765" y="1527988"/>
            <a:ext cx="9848713" cy="5198525"/>
            <a:chOff x="32765" y="1527988"/>
            <a:chExt cx="9848713" cy="5198525"/>
          </a:xfrm>
        </p:grpSpPr>
        <p:grpSp>
          <p:nvGrpSpPr>
            <p:cNvPr id="9" name="グループ化 8">
              <a:extLst>
                <a:ext uri="{FF2B5EF4-FFF2-40B4-BE49-F238E27FC236}">
                  <a16:creationId xmlns:a16="http://schemas.microsoft.com/office/drawing/2014/main" id="{98AED363-F44A-49D4-947D-B451AEA83460}"/>
                </a:ext>
              </a:extLst>
            </p:cNvPr>
            <p:cNvGrpSpPr/>
            <p:nvPr/>
          </p:nvGrpSpPr>
          <p:grpSpPr>
            <a:xfrm>
              <a:off x="32765" y="1527988"/>
              <a:ext cx="9848713" cy="5198525"/>
              <a:chOff x="80740" y="2524102"/>
              <a:chExt cx="9848713" cy="4202411"/>
            </a:xfrm>
          </p:grpSpPr>
          <p:grpSp>
            <p:nvGrpSpPr>
              <p:cNvPr id="7" name="グループ化 6">
                <a:extLst>
                  <a:ext uri="{FF2B5EF4-FFF2-40B4-BE49-F238E27FC236}">
                    <a16:creationId xmlns:a16="http://schemas.microsoft.com/office/drawing/2014/main" id="{9EC8E2FD-378C-47DF-88E1-7AC24125C3D0}"/>
                  </a:ext>
                </a:extLst>
              </p:cNvPr>
              <p:cNvGrpSpPr/>
              <p:nvPr/>
            </p:nvGrpSpPr>
            <p:grpSpPr>
              <a:xfrm>
                <a:off x="80740" y="2524102"/>
                <a:ext cx="9848713" cy="4202411"/>
                <a:chOff x="57286" y="2586536"/>
                <a:chExt cx="9848713" cy="4202411"/>
              </a:xfrm>
            </p:grpSpPr>
            <p:sp>
              <p:nvSpPr>
                <p:cNvPr id="77" name="四角形: 角を丸くする 76">
                  <a:extLst>
                    <a:ext uri="{FF2B5EF4-FFF2-40B4-BE49-F238E27FC236}">
                      <a16:creationId xmlns:a16="http://schemas.microsoft.com/office/drawing/2014/main" id="{E2CC7395-88B5-4335-9BCC-5F8188775699}"/>
                    </a:ext>
                  </a:extLst>
                </p:cNvPr>
                <p:cNvSpPr/>
                <p:nvPr/>
              </p:nvSpPr>
              <p:spPr>
                <a:xfrm>
                  <a:off x="57287" y="5712547"/>
                  <a:ext cx="9848712" cy="10764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r>
                    <a:rPr kumimoji="1" lang="ja-JP" altLang="en-US" b="1" dirty="0">
                      <a:solidFill>
                        <a:schemeClr val="tx1"/>
                      </a:solidFill>
                      <a:latin typeface="BIZ UDゴシック" panose="020B0400000000000000" pitchFamily="49" charset="-128"/>
                      <a:ea typeface="BIZ UDゴシック" panose="020B0400000000000000" pitchFamily="49" charset="-128"/>
                    </a:rPr>
                    <a:t>　　　  技術</a:t>
                  </a:r>
                  <a:endParaRPr kumimoji="1" lang="en-US" altLang="ja-JP" b="1" dirty="0">
                    <a:solidFill>
                      <a:schemeClr val="tx1"/>
                    </a:solidFill>
                    <a:latin typeface="BIZ UDゴシック" panose="020B0400000000000000" pitchFamily="49" charset="-128"/>
                    <a:ea typeface="BIZ UDゴシック" panose="020B0400000000000000" pitchFamily="49" charset="-128"/>
                  </a:endParaRPr>
                </a:p>
                <a:p>
                  <a:r>
                    <a:rPr kumimoji="1" lang="ja-JP" altLang="en-US" sz="1300" b="1" dirty="0">
                      <a:solidFill>
                        <a:schemeClr val="tx1"/>
                      </a:solidFill>
                      <a:latin typeface="BIZ UDゴシック" panose="020B0400000000000000" pitchFamily="49" charset="-128"/>
                      <a:ea typeface="BIZ UDゴシック" panose="020B0400000000000000" pitchFamily="49" charset="-128"/>
                    </a:rPr>
                    <a:t>（環境・農学・農業工学・林学）</a:t>
                  </a:r>
                </a:p>
              </p:txBody>
            </p:sp>
            <p:sp>
              <p:nvSpPr>
                <p:cNvPr id="76" name="四角形: 角を丸くする 75">
                  <a:extLst>
                    <a:ext uri="{FF2B5EF4-FFF2-40B4-BE49-F238E27FC236}">
                      <a16:creationId xmlns:a16="http://schemas.microsoft.com/office/drawing/2014/main" id="{DA63B323-B935-4C09-9898-AF1A4FF50F88}"/>
                    </a:ext>
                  </a:extLst>
                </p:cNvPr>
                <p:cNvSpPr/>
                <p:nvPr/>
              </p:nvSpPr>
              <p:spPr>
                <a:xfrm>
                  <a:off x="57286" y="4602290"/>
                  <a:ext cx="9848713" cy="107624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r>
                    <a:rPr kumimoji="1" lang="ja-JP" altLang="en-US" b="1" dirty="0">
                      <a:solidFill>
                        <a:schemeClr val="tx1"/>
                      </a:solidFill>
                      <a:latin typeface="BIZ UDゴシック" panose="020B0400000000000000" pitchFamily="49" charset="-128"/>
                      <a:ea typeface="BIZ UDゴシック" panose="020B0400000000000000" pitchFamily="49" charset="-128"/>
                    </a:rPr>
                    <a:t>　　　　技術</a:t>
                  </a:r>
                  <a:endParaRPr kumimoji="1" lang="en-US" altLang="ja-JP" b="1" dirty="0">
                    <a:solidFill>
                      <a:schemeClr val="tx1"/>
                    </a:solidFill>
                    <a:latin typeface="BIZ UDゴシック" panose="020B0400000000000000" pitchFamily="49" charset="-128"/>
                    <a:ea typeface="BIZ UDゴシック" panose="020B0400000000000000" pitchFamily="49" charset="-128"/>
                  </a:endParaRPr>
                </a:p>
                <a:p>
                  <a:r>
                    <a:rPr kumimoji="1" lang="ja-JP" altLang="en-US" sz="1300" b="1" dirty="0">
                      <a:solidFill>
                        <a:schemeClr val="tx1"/>
                      </a:solidFill>
                      <a:latin typeface="BIZ UDゴシック" panose="020B0400000000000000" pitchFamily="49" charset="-128"/>
                      <a:ea typeface="BIZ UDゴシック" panose="020B0400000000000000" pitchFamily="49" charset="-128"/>
                    </a:rPr>
                    <a:t>（土木・建築・機械・電気）</a:t>
                  </a:r>
                </a:p>
              </p:txBody>
            </p:sp>
            <p:grpSp>
              <p:nvGrpSpPr>
                <p:cNvPr id="3" name="グループ化 2">
                  <a:extLst>
                    <a:ext uri="{FF2B5EF4-FFF2-40B4-BE49-F238E27FC236}">
                      <a16:creationId xmlns:a16="http://schemas.microsoft.com/office/drawing/2014/main" id="{F04FE02E-0C20-44E6-937D-A9ABC8B301D9}"/>
                    </a:ext>
                  </a:extLst>
                </p:cNvPr>
                <p:cNvGrpSpPr/>
                <p:nvPr/>
              </p:nvGrpSpPr>
              <p:grpSpPr>
                <a:xfrm>
                  <a:off x="57286" y="2586536"/>
                  <a:ext cx="9848713" cy="4152140"/>
                  <a:chOff x="57286" y="2586536"/>
                  <a:chExt cx="9848713" cy="4152140"/>
                </a:xfrm>
              </p:grpSpPr>
              <p:graphicFrame>
                <p:nvGraphicFramePr>
                  <p:cNvPr id="21" name="オブジェクト 20">
                    <a:extLst>
                      <a:ext uri="{FF2B5EF4-FFF2-40B4-BE49-F238E27FC236}">
                        <a16:creationId xmlns:a16="http://schemas.microsoft.com/office/drawing/2014/main" id="{5F65A90C-407D-4A99-8BB9-4C4679D89B3A}"/>
                      </a:ext>
                    </a:extLst>
                  </p:cNvPr>
                  <p:cNvGraphicFramePr>
                    <a:graphicFrameLocks noChangeAspect="1"/>
                  </p:cNvGraphicFramePr>
                  <p:nvPr>
                    <p:extLst>
                      <p:ext uri="{D42A27DB-BD31-4B8C-83A1-F6EECF244321}">
                        <p14:modId xmlns:p14="http://schemas.microsoft.com/office/powerpoint/2010/main" val="1113971462"/>
                      </p:ext>
                    </p:extLst>
                  </p:nvPr>
                </p:nvGraphicFramePr>
                <p:xfrm>
                  <a:off x="2529596" y="5763359"/>
                  <a:ext cx="7113588" cy="975317"/>
                </p:xfrm>
                <a:graphic>
                  <a:graphicData uri="http://schemas.openxmlformats.org/presentationml/2006/ole">
                    <mc:AlternateContent xmlns:mc="http://schemas.openxmlformats.org/markup-compatibility/2006">
                      <mc:Choice xmlns:v="urn:schemas-microsoft-com:vml" Requires="v">
                        <p:oleObj spid="_x0000_s2590" name="Worksheet" r:id="rId3" imgW="8450434" imgH="1165754" progId="Excel.Sheet.12">
                          <p:embed/>
                        </p:oleObj>
                      </mc:Choice>
                      <mc:Fallback>
                        <p:oleObj name="Worksheet" r:id="rId3" imgW="8450434" imgH="1165754" progId="Excel.Sheet.12">
                          <p:embed/>
                          <p:pic>
                            <p:nvPicPr>
                              <p:cNvPr id="5" name="オブジェクト 4">
                                <a:extLst>
                                  <a:ext uri="{FF2B5EF4-FFF2-40B4-BE49-F238E27FC236}">
                                    <a16:creationId xmlns:a16="http://schemas.microsoft.com/office/drawing/2014/main" id="{4D006304-6A7C-4102-BAAC-39F76C28C591}"/>
                                  </a:ext>
                                </a:extLst>
                              </p:cNvPr>
                              <p:cNvPicPr/>
                              <p:nvPr/>
                            </p:nvPicPr>
                            <p:blipFill>
                              <a:blip r:embed="rId4"/>
                              <a:stretch>
                                <a:fillRect/>
                              </a:stretch>
                            </p:blipFill>
                            <p:spPr>
                              <a:xfrm>
                                <a:off x="2529596" y="5763359"/>
                                <a:ext cx="7113588" cy="975317"/>
                              </a:xfrm>
                              <a:prstGeom prst="rect">
                                <a:avLst/>
                              </a:prstGeom>
                            </p:spPr>
                          </p:pic>
                        </p:oleObj>
                      </mc:Fallback>
                    </mc:AlternateContent>
                  </a:graphicData>
                </a:graphic>
              </p:graphicFrame>
              <p:sp>
                <p:nvSpPr>
                  <p:cNvPr id="12" name="四角形: 角を丸くする 11">
                    <a:extLst>
                      <a:ext uri="{FF2B5EF4-FFF2-40B4-BE49-F238E27FC236}">
                        <a16:creationId xmlns:a16="http://schemas.microsoft.com/office/drawing/2014/main" id="{13DC8ECF-970A-4745-93D2-00FD6B03995E}"/>
                      </a:ext>
                    </a:extLst>
                  </p:cNvPr>
                  <p:cNvSpPr/>
                  <p:nvPr/>
                </p:nvSpPr>
                <p:spPr>
                  <a:xfrm>
                    <a:off x="57286" y="2586536"/>
                    <a:ext cx="9848713" cy="1981736"/>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r>
                      <a:rPr kumimoji="1" lang="ja-JP" altLang="en-US" b="1" dirty="0">
                        <a:solidFill>
                          <a:schemeClr val="tx1"/>
                        </a:solidFill>
                        <a:latin typeface="BIZ UDゴシック" panose="020B0400000000000000" pitchFamily="49" charset="-128"/>
                        <a:ea typeface="BIZ UDゴシック" panose="020B0400000000000000" pitchFamily="49" charset="-128"/>
                      </a:rPr>
                      <a:t>　 行政・警察行政</a:t>
                    </a:r>
                  </a:p>
                </p:txBody>
              </p:sp>
              <p:graphicFrame>
                <p:nvGraphicFramePr>
                  <p:cNvPr id="5" name="オブジェクト 4">
                    <a:extLst>
                      <a:ext uri="{FF2B5EF4-FFF2-40B4-BE49-F238E27FC236}">
                        <a16:creationId xmlns:a16="http://schemas.microsoft.com/office/drawing/2014/main" id="{4D006304-6A7C-4102-BAAC-39F76C28C591}"/>
                      </a:ext>
                    </a:extLst>
                  </p:cNvPr>
                  <p:cNvGraphicFramePr>
                    <a:graphicFrameLocks noChangeAspect="1"/>
                  </p:cNvGraphicFramePr>
                  <p:nvPr>
                    <p:extLst>
                      <p:ext uri="{D42A27DB-BD31-4B8C-83A1-F6EECF244321}">
                        <p14:modId xmlns:p14="http://schemas.microsoft.com/office/powerpoint/2010/main" val="2036367892"/>
                      </p:ext>
                    </p:extLst>
                  </p:nvPr>
                </p:nvGraphicFramePr>
                <p:xfrm>
                  <a:off x="2529903" y="4651583"/>
                  <a:ext cx="7113588" cy="981824"/>
                </p:xfrm>
                <a:graphic>
                  <a:graphicData uri="http://schemas.openxmlformats.org/presentationml/2006/ole">
                    <mc:AlternateContent xmlns:mc="http://schemas.openxmlformats.org/markup-compatibility/2006">
                      <mc:Choice xmlns:v="urn:schemas-microsoft-com:vml" Requires="v">
                        <p:oleObj spid="_x0000_s2591" name="Worksheet" r:id="rId5" imgW="8450434" imgH="1165754" progId="Excel.Sheet.12">
                          <p:embed/>
                        </p:oleObj>
                      </mc:Choice>
                      <mc:Fallback>
                        <p:oleObj name="Worksheet" r:id="rId5" imgW="8450434" imgH="1165754" progId="Excel.Sheet.12">
                          <p:embed/>
                          <p:pic>
                            <p:nvPicPr>
                              <p:cNvPr id="0" name=""/>
                              <p:cNvPicPr/>
                              <p:nvPr/>
                            </p:nvPicPr>
                            <p:blipFill>
                              <a:blip r:embed="rId6"/>
                              <a:stretch>
                                <a:fillRect/>
                              </a:stretch>
                            </p:blipFill>
                            <p:spPr>
                              <a:xfrm>
                                <a:off x="2529903" y="4651583"/>
                                <a:ext cx="7113588" cy="981824"/>
                              </a:xfrm>
                              <a:prstGeom prst="rect">
                                <a:avLst/>
                              </a:prstGeom>
                            </p:spPr>
                          </p:pic>
                        </p:oleObj>
                      </mc:Fallback>
                    </mc:AlternateContent>
                  </a:graphicData>
                </a:graphic>
              </p:graphicFrame>
              <p:sp>
                <p:nvSpPr>
                  <p:cNvPr id="10" name="矢印: 右 9">
                    <a:extLst>
                      <a:ext uri="{FF2B5EF4-FFF2-40B4-BE49-F238E27FC236}">
                        <a16:creationId xmlns:a16="http://schemas.microsoft.com/office/drawing/2014/main" id="{062D5DD6-6BEF-416B-8984-3505F64BBB9D}"/>
                      </a:ext>
                    </a:extLst>
                  </p:cNvPr>
                  <p:cNvSpPr/>
                  <p:nvPr/>
                </p:nvSpPr>
                <p:spPr>
                  <a:xfrm>
                    <a:off x="5954715" y="4866548"/>
                    <a:ext cx="263961" cy="55636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61" name="オブジェクト 60">
                    <a:extLst>
                      <a:ext uri="{FF2B5EF4-FFF2-40B4-BE49-F238E27FC236}">
                        <a16:creationId xmlns:a16="http://schemas.microsoft.com/office/drawing/2014/main" id="{C65CB593-57B7-4632-8A01-D7E79B676456}"/>
                      </a:ext>
                    </a:extLst>
                  </p:cNvPr>
                  <p:cNvGraphicFramePr>
                    <a:graphicFrameLocks noChangeAspect="1"/>
                  </p:cNvGraphicFramePr>
                  <p:nvPr>
                    <p:extLst>
                      <p:ext uri="{D42A27DB-BD31-4B8C-83A1-F6EECF244321}">
                        <p14:modId xmlns:p14="http://schemas.microsoft.com/office/powerpoint/2010/main" val="3710873654"/>
                      </p:ext>
                    </p:extLst>
                  </p:nvPr>
                </p:nvGraphicFramePr>
                <p:xfrm>
                  <a:off x="2528009" y="2653895"/>
                  <a:ext cx="7115175" cy="1863368"/>
                </p:xfrm>
                <a:graphic>
                  <a:graphicData uri="http://schemas.openxmlformats.org/presentationml/2006/ole">
                    <mc:AlternateContent xmlns:mc="http://schemas.openxmlformats.org/markup-compatibility/2006">
                      <mc:Choice xmlns:v="urn:schemas-microsoft-com:vml" Requires="v">
                        <p:oleObj spid="_x0000_s2592" name="Worksheet" r:id="rId7" imgW="8450434" imgH="2042302" progId="Excel.Sheet.12">
                          <p:embed/>
                        </p:oleObj>
                      </mc:Choice>
                      <mc:Fallback>
                        <p:oleObj name="Worksheet" r:id="rId7" imgW="8450434" imgH="2042302" progId="Excel.Sheet.12">
                          <p:embed/>
                          <p:pic>
                            <p:nvPicPr>
                              <p:cNvPr id="5" name="オブジェクト 4">
                                <a:extLst>
                                  <a:ext uri="{FF2B5EF4-FFF2-40B4-BE49-F238E27FC236}">
                                    <a16:creationId xmlns:a16="http://schemas.microsoft.com/office/drawing/2014/main" id="{4D006304-6A7C-4102-BAAC-39F76C28C591}"/>
                                  </a:ext>
                                </a:extLst>
                              </p:cNvPr>
                              <p:cNvPicPr/>
                              <p:nvPr/>
                            </p:nvPicPr>
                            <p:blipFill>
                              <a:blip r:embed="rId8"/>
                              <a:stretch>
                                <a:fillRect/>
                              </a:stretch>
                            </p:blipFill>
                            <p:spPr>
                              <a:xfrm>
                                <a:off x="2528009" y="2653895"/>
                                <a:ext cx="7115175" cy="1863368"/>
                              </a:xfrm>
                              <a:prstGeom prst="rect">
                                <a:avLst/>
                              </a:prstGeom>
                            </p:spPr>
                          </p:pic>
                        </p:oleObj>
                      </mc:Fallback>
                    </mc:AlternateContent>
                  </a:graphicData>
                </a:graphic>
              </p:graphicFrame>
              <p:sp>
                <p:nvSpPr>
                  <p:cNvPr id="22" name="矢印: 右 21">
                    <a:extLst>
                      <a:ext uri="{FF2B5EF4-FFF2-40B4-BE49-F238E27FC236}">
                        <a16:creationId xmlns:a16="http://schemas.microsoft.com/office/drawing/2014/main" id="{758083B6-F29F-4E60-A950-4AEE33FE3073}"/>
                      </a:ext>
                    </a:extLst>
                  </p:cNvPr>
                  <p:cNvSpPr/>
                  <p:nvPr/>
                </p:nvSpPr>
                <p:spPr>
                  <a:xfrm>
                    <a:off x="5953615" y="3323125"/>
                    <a:ext cx="263961" cy="538316"/>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矢印: 右 22">
                    <a:extLst>
                      <a:ext uri="{FF2B5EF4-FFF2-40B4-BE49-F238E27FC236}">
                        <a16:creationId xmlns:a16="http://schemas.microsoft.com/office/drawing/2014/main" id="{8CEADC6F-0006-45DD-B74B-8ABADF7A7AD0}"/>
                      </a:ext>
                    </a:extLst>
                  </p:cNvPr>
                  <p:cNvSpPr/>
                  <p:nvPr/>
                </p:nvSpPr>
                <p:spPr>
                  <a:xfrm>
                    <a:off x="5954716" y="5981588"/>
                    <a:ext cx="263961" cy="538316"/>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62" name="右中かっこ 61">
                <a:extLst>
                  <a:ext uri="{FF2B5EF4-FFF2-40B4-BE49-F238E27FC236}">
                    <a16:creationId xmlns:a16="http://schemas.microsoft.com/office/drawing/2014/main" id="{FD3F251C-32F5-4E21-91BE-72C6BCC73566}"/>
                  </a:ext>
                </a:extLst>
              </p:cNvPr>
              <p:cNvSpPr/>
              <p:nvPr/>
            </p:nvSpPr>
            <p:spPr>
              <a:xfrm>
                <a:off x="5024493" y="3153161"/>
                <a:ext cx="139298" cy="266564"/>
              </a:xfrm>
              <a:prstGeom prst="rightBrace">
                <a:avLst>
                  <a:gd name="adj1" fmla="val 20702"/>
                  <a:gd name="adj2" fmla="val 44192"/>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AA29CA89-628A-4B68-ACD9-5C9ACACFC47D}"/>
                  </a:ext>
                </a:extLst>
              </p:cNvPr>
              <p:cNvSpPr txBox="1"/>
              <p:nvPr/>
            </p:nvSpPr>
            <p:spPr>
              <a:xfrm>
                <a:off x="5096125" y="3174143"/>
                <a:ext cx="848070" cy="215444"/>
              </a:xfrm>
              <a:prstGeom prst="rect">
                <a:avLst/>
              </a:prstGeom>
              <a:noFill/>
            </p:spPr>
            <p:txBody>
              <a:bodyPr wrap="square" rtlCol="0">
                <a:spAutoFit/>
              </a:bodyPr>
              <a:lstStyle/>
              <a:p>
                <a:r>
                  <a:rPr kumimoji="1" lang="ja-JP" altLang="en-US" sz="800" dirty="0">
                    <a:latin typeface="BIZ UDゴシック" panose="020B0400000000000000" pitchFamily="49" charset="-128"/>
                    <a:ea typeface="BIZ UDゴシック" panose="020B0400000000000000" pitchFamily="49" charset="-128"/>
                  </a:rPr>
                  <a:t>１分野を選択</a:t>
                </a:r>
              </a:p>
            </p:txBody>
          </p:sp>
          <p:sp>
            <p:nvSpPr>
              <p:cNvPr id="71" name="テキスト ボックス 70">
                <a:extLst>
                  <a:ext uri="{FF2B5EF4-FFF2-40B4-BE49-F238E27FC236}">
                    <a16:creationId xmlns:a16="http://schemas.microsoft.com/office/drawing/2014/main" id="{DF8A9D0D-EC6A-432B-8875-8F98009DAE57}"/>
                  </a:ext>
                </a:extLst>
              </p:cNvPr>
              <p:cNvSpPr txBox="1"/>
              <p:nvPr/>
            </p:nvSpPr>
            <p:spPr>
              <a:xfrm>
                <a:off x="8522882" y="3268407"/>
                <a:ext cx="1110882" cy="222666"/>
              </a:xfrm>
              <a:prstGeom prst="rect">
                <a:avLst/>
              </a:prstGeom>
              <a:noFill/>
            </p:spPr>
            <p:txBody>
              <a:bodyPr wrap="square" rtlCol="0">
                <a:spAutoFit/>
              </a:bodyPr>
              <a:lstStyle/>
              <a:p>
                <a:r>
                  <a:rPr kumimoji="1" lang="ja-JP" altLang="en-US" sz="800" dirty="0">
                    <a:latin typeface="BIZ UDゴシック" panose="020B0400000000000000" pitchFamily="49" charset="-128"/>
                    <a:ea typeface="BIZ UDゴシック" panose="020B0400000000000000" pitchFamily="49" charset="-128"/>
                  </a:rPr>
                  <a:t>いずれか１つを選択</a:t>
                </a:r>
              </a:p>
            </p:txBody>
          </p:sp>
        </p:grpSp>
        <p:sp>
          <p:nvSpPr>
            <p:cNvPr id="24" name="右中かっこ 23">
              <a:extLst>
                <a:ext uri="{FF2B5EF4-FFF2-40B4-BE49-F238E27FC236}">
                  <a16:creationId xmlns:a16="http://schemas.microsoft.com/office/drawing/2014/main" id="{73D66CB4-43E2-4C12-B0FB-FAFB66DAB97F}"/>
                </a:ext>
              </a:extLst>
            </p:cNvPr>
            <p:cNvSpPr/>
            <p:nvPr/>
          </p:nvSpPr>
          <p:spPr>
            <a:xfrm>
              <a:off x="8335609" y="2329862"/>
              <a:ext cx="139298" cy="494454"/>
            </a:xfrm>
            <a:prstGeom prst="rightBrace">
              <a:avLst>
                <a:gd name="adj1" fmla="val 20702"/>
                <a:gd name="adj2" fmla="val 44192"/>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2890361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10764B5-8B3F-4606-82EC-5C086F4873C3}"/>
              </a:ext>
            </a:extLst>
          </p:cNvPr>
          <p:cNvSpPr/>
          <p:nvPr/>
        </p:nvSpPr>
        <p:spPr>
          <a:xfrm>
            <a:off x="0" y="0"/>
            <a:ext cx="9906000" cy="37799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75" b="1" dirty="0">
                <a:latin typeface="BIZ UDゴシック" panose="020B0400000000000000" pitchFamily="49" charset="-128"/>
                <a:ea typeface="BIZ UDゴシック" panose="020B0400000000000000" pitchFamily="49" charset="-128"/>
              </a:rPr>
              <a:t>令和６年度大阪府職員採用試験における変更点について</a:t>
            </a:r>
          </a:p>
        </p:txBody>
      </p:sp>
      <p:sp>
        <p:nvSpPr>
          <p:cNvPr id="19" name="四角形: 角を丸くする 18">
            <a:extLst>
              <a:ext uri="{FF2B5EF4-FFF2-40B4-BE49-F238E27FC236}">
                <a16:creationId xmlns:a16="http://schemas.microsoft.com/office/drawing/2014/main" id="{C46C9993-1B48-435A-81A4-FF6CD01C77DE}"/>
              </a:ext>
            </a:extLst>
          </p:cNvPr>
          <p:cNvSpPr/>
          <p:nvPr/>
        </p:nvSpPr>
        <p:spPr>
          <a:xfrm>
            <a:off x="40290" y="1848893"/>
            <a:ext cx="9720000" cy="360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BIZ UDゴシック" panose="020B0400000000000000" pitchFamily="49" charset="-128"/>
                <a:ea typeface="BIZ UDゴシック" panose="020B0400000000000000" pitchFamily="49" charset="-128"/>
              </a:rPr>
              <a:t>３．最終合格発表の前倒しに向けた日程の変更</a:t>
            </a:r>
            <a:r>
              <a:rPr lang="ja-JP" altLang="en-US" sz="1600" dirty="0">
                <a:latin typeface="BIZ UDゴシック" panose="020B0400000000000000" pitchFamily="49" charset="-128"/>
                <a:ea typeface="BIZ UDゴシック" panose="020B0400000000000000" pitchFamily="49" charset="-128"/>
              </a:rPr>
              <a:t>　</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bg1">
                    <a:lumMod val="95000"/>
                  </a:schemeClr>
                </a:solidFill>
                <a:latin typeface="BIZ UDゴシック" panose="020B0400000000000000" pitchFamily="49" charset="-128"/>
                <a:ea typeface="BIZ UDゴシック" panose="020B0400000000000000" pitchFamily="49" charset="-128"/>
              </a:rPr>
              <a:t>対象職種：全職種</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endParaRPr kumimoji="1" lang="ja-JP" altLang="en-US" sz="1600" dirty="0">
              <a:solidFill>
                <a:schemeClr val="bg1">
                  <a:lumMod val="95000"/>
                </a:schemeClr>
              </a:solidFill>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2FFB2675-9BB0-4A7F-B562-829539BCE241}"/>
              </a:ext>
            </a:extLst>
          </p:cNvPr>
          <p:cNvSpPr txBox="1"/>
          <p:nvPr/>
        </p:nvSpPr>
        <p:spPr>
          <a:xfrm>
            <a:off x="-147600" y="350530"/>
            <a:ext cx="2557965" cy="338554"/>
          </a:xfrm>
          <a:prstGeom prst="rect">
            <a:avLst/>
          </a:prstGeom>
          <a:noFill/>
        </p:spPr>
        <p:txBody>
          <a:bodyPr wrap="square">
            <a:spAutoFit/>
          </a:bodyPr>
          <a:lstStyle/>
          <a:p>
            <a:r>
              <a:rPr lang="en-US" altLang="ja-JP" sz="1600" dirty="0">
                <a:latin typeface="BIZ UDゴシック" panose="020B0400000000000000" pitchFamily="49" charset="-128"/>
                <a:ea typeface="BIZ UDゴシック" panose="020B0400000000000000" pitchFamily="49" charset="-128"/>
              </a:rPr>
              <a:t>【</a:t>
            </a:r>
            <a:r>
              <a:rPr lang="ja-JP" altLang="en-US" sz="1600" dirty="0">
                <a:latin typeface="BIZ UDゴシック" panose="020B0400000000000000" pitchFamily="49" charset="-128"/>
                <a:ea typeface="BIZ UDゴシック" panose="020B0400000000000000" pitchFamily="49" charset="-128"/>
              </a:rPr>
              <a:t>大学卒程度</a:t>
            </a:r>
            <a:r>
              <a:rPr lang="en-US" altLang="ja-JP" sz="1600" dirty="0">
                <a:latin typeface="BIZ UDゴシック" panose="020B0400000000000000" pitchFamily="49" charset="-128"/>
                <a:ea typeface="BIZ UDゴシック" panose="020B0400000000000000" pitchFamily="49" charset="-128"/>
              </a:rPr>
              <a:t>】</a:t>
            </a:r>
          </a:p>
        </p:txBody>
      </p:sp>
      <p:sp>
        <p:nvSpPr>
          <p:cNvPr id="8" name="テキスト ボックス 7">
            <a:extLst>
              <a:ext uri="{FF2B5EF4-FFF2-40B4-BE49-F238E27FC236}">
                <a16:creationId xmlns:a16="http://schemas.microsoft.com/office/drawing/2014/main" id="{E29FE206-E8FB-4DED-B448-B63B34E29EB8}"/>
              </a:ext>
            </a:extLst>
          </p:cNvPr>
          <p:cNvSpPr txBox="1"/>
          <p:nvPr/>
        </p:nvSpPr>
        <p:spPr>
          <a:xfrm>
            <a:off x="38581" y="2230895"/>
            <a:ext cx="9586454" cy="492443"/>
          </a:xfrm>
          <a:prstGeom prst="rect">
            <a:avLst/>
          </a:prstGeom>
          <a:noFill/>
        </p:spPr>
        <p:txBody>
          <a:bodyPr wrap="square" rtlCol="0">
            <a:spAutoFit/>
          </a:bodyPr>
          <a:lstStyle/>
          <a:p>
            <a:r>
              <a:rPr kumimoji="1" lang="ja-JP" altLang="en-US" sz="1400" b="1" dirty="0">
                <a:latin typeface="BIZ UDゴシック" panose="020B0400000000000000" pitchFamily="49" charset="-128"/>
                <a:ea typeface="BIZ UDゴシック" panose="020B0400000000000000" pitchFamily="49" charset="-128"/>
              </a:rPr>
              <a:t>○試験日程を変更し、最終合格発表を前倒しします。</a:t>
            </a:r>
            <a:endParaRPr kumimoji="1" lang="en-US" altLang="ja-JP" sz="1400" b="1" dirty="0">
              <a:latin typeface="BIZ UDゴシック" panose="020B0400000000000000" pitchFamily="49" charset="-128"/>
              <a:ea typeface="BIZ UDゴシック" panose="020B0400000000000000" pitchFamily="49" charset="-128"/>
            </a:endParaRPr>
          </a:p>
          <a:p>
            <a:r>
              <a:rPr kumimoji="1" lang="ja-JP" altLang="en-US" sz="1200" b="1" dirty="0">
                <a:latin typeface="BIZ UDゴシック" panose="020B0400000000000000" pitchFamily="49" charset="-128"/>
                <a:ea typeface="BIZ UDゴシック" panose="020B0400000000000000" pitchFamily="49" charset="-128"/>
              </a:rPr>
              <a:t>　</a:t>
            </a:r>
            <a:r>
              <a:rPr kumimoji="1" lang="en-US" altLang="ja-JP" sz="1050" b="1"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技術（環境・農学・農業工学・林学）の最終合格発表の時期は、変更ありません。</a:t>
            </a:r>
            <a:endParaRPr kumimoji="1" lang="ja-JP" altLang="en-US" sz="1200" dirty="0">
              <a:latin typeface="BIZ UDゴシック" panose="020B0400000000000000" pitchFamily="49" charset="-128"/>
              <a:ea typeface="BIZ UDゴシック" panose="020B0400000000000000" pitchFamily="49" charset="-128"/>
            </a:endParaRPr>
          </a:p>
        </p:txBody>
      </p:sp>
      <p:grpSp>
        <p:nvGrpSpPr>
          <p:cNvPr id="3" name="グループ化 2">
            <a:extLst>
              <a:ext uri="{FF2B5EF4-FFF2-40B4-BE49-F238E27FC236}">
                <a16:creationId xmlns:a16="http://schemas.microsoft.com/office/drawing/2014/main" id="{0B2A7B4D-1FDA-4F86-AF68-6AA623DE78CD}"/>
              </a:ext>
            </a:extLst>
          </p:cNvPr>
          <p:cNvGrpSpPr/>
          <p:nvPr/>
        </p:nvGrpSpPr>
        <p:grpSpPr>
          <a:xfrm>
            <a:off x="126077" y="2723338"/>
            <a:ext cx="9653846" cy="4060920"/>
            <a:chOff x="69970" y="1452448"/>
            <a:chExt cx="9653846" cy="3956297"/>
          </a:xfrm>
        </p:grpSpPr>
        <p:grpSp>
          <p:nvGrpSpPr>
            <p:cNvPr id="7" name="グループ化 6">
              <a:extLst>
                <a:ext uri="{FF2B5EF4-FFF2-40B4-BE49-F238E27FC236}">
                  <a16:creationId xmlns:a16="http://schemas.microsoft.com/office/drawing/2014/main" id="{6649662B-60DF-43CA-BCC3-2E091B6D2722}"/>
                </a:ext>
              </a:extLst>
            </p:cNvPr>
            <p:cNvGrpSpPr/>
            <p:nvPr/>
          </p:nvGrpSpPr>
          <p:grpSpPr>
            <a:xfrm>
              <a:off x="69970" y="1452448"/>
              <a:ext cx="9653846" cy="3956297"/>
              <a:chOff x="69971" y="1636679"/>
              <a:chExt cx="9653846" cy="3684313"/>
            </a:xfrm>
          </p:grpSpPr>
          <p:grpSp>
            <p:nvGrpSpPr>
              <p:cNvPr id="5" name="グループ化 4">
                <a:extLst>
                  <a:ext uri="{FF2B5EF4-FFF2-40B4-BE49-F238E27FC236}">
                    <a16:creationId xmlns:a16="http://schemas.microsoft.com/office/drawing/2014/main" id="{C07D6C71-60C9-4F6F-BF7A-0F774007B134}"/>
                  </a:ext>
                </a:extLst>
              </p:cNvPr>
              <p:cNvGrpSpPr/>
              <p:nvPr/>
            </p:nvGrpSpPr>
            <p:grpSpPr>
              <a:xfrm>
                <a:off x="69971" y="1636679"/>
                <a:ext cx="9653846" cy="3684313"/>
                <a:chOff x="69971" y="1636679"/>
                <a:chExt cx="9653846" cy="3684313"/>
              </a:xfrm>
            </p:grpSpPr>
            <p:grpSp>
              <p:nvGrpSpPr>
                <p:cNvPr id="67" name="グループ化 66">
                  <a:extLst>
                    <a:ext uri="{FF2B5EF4-FFF2-40B4-BE49-F238E27FC236}">
                      <a16:creationId xmlns:a16="http://schemas.microsoft.com/office/drawing/2014/main" id="{53E11D3E-380E-45C0-85EF-1BEFA25DAF01}"/>
                    </a:ext>
                  </a:extLst>
                </p:cNvPr>
                <p:cNvGrpSpPr/>
                <p:nvPr/>
              </p:nvGrpSpPr>
              <p:grpSpPr>
                <a:xfrm>
                  <a:off x="598867" y="1636679"/>
                  <a:ext cx="9124950" cy="3684313"/>
                  <a:chOff x="575597" y="1682635"/>
                  <a:chExt cx="9124950" cy="3684313"/>
                </a:xfrm>
              </p:grpSpPr>
              <p:graphicFrame>
                <p:nvGraphicFramePr>
                  <p:cNvPr id="22" name="オブジェクト 21">
                    <a:extLst>
                      <a:ext uri="{FF2B5EF4-FFF2-40B4-BE49-F238E27FC236}">
                        <a16:creationId xmlns:a16="http://schemas.microsoft.com/office/drawing/2014/main" id="{EC27B53D-AD03-4AA7-B5D0-E7F834593572}"/>
                      </a:ext>
                    </a:extLst>
                  </p:cNvPr>
                  <p:cNvGraphicFramePr>
                    <a:graphicFrameLocks noChangeAspect="1"/>
                  </p:cNvGraphicFramePr>
                  <p:nvPr>
                    <p:extLst>
                      <p:ext uri="{D42A27DB-BD31-4B8C-83A1-F6EECF244321}">
                        <p14:modId xmlns:p14="http://schemas.microsoft.com/office/powerpoint/2010/main" val="80171229"/>
                      </p:ext>
                    </p:extLst>
                  </p:nvPr>
                </p:nvGraphicFramePr>
                <p:xfrm>
                  <a:off x="575597" y="1682635"/>
                  <a:ext cx="9124950" cy="1784350"/>
                </p:xfrm>
                <a:graphic>
                  <a:graphicData uri="http://schemas.openxmlformats.org/presentationml/2006/ole">
                    <mc:AlternateContent xmlns:mc="http://schemas.openxmlformats.org/markup-compatibility/2006">
                      <mc:Choice xmlns:v="urn:schemas-microsoft-com:vml" Requires="v">
                        <p:oleObj spid="_x0000_s1384" name="Worksheet" r:id="rId3" imgW="10942267" imgH="2133742" progId="Excel.Sheet.12">
                          <p:embed/>
                        </p:oleObj>
                      </mc:Choice>
                      <mc:Fallback>
                        <p:oleObj name="Worksheet" r:id="rId3" imgW="10942267" imgH="2133742" progId="Excel.Sheet.12">
                          <p:embed/>
                          <p:pic>
                            <p:nvPicPr>
                              <p:cNvPr id="0" name=""/>
                              <p:cNvPicPr/>
                              <p:nvPr/>
                            </p:nvPicPr>
                            <p:blipFill>
                              <a:blip r:embed="rId4"/>
                              <a:stretch>
                                <a:fillRect/>
                              </a:stretch>
                            </p:blipFill>
                            <p:spPr>
                              <a:xfrm>
                                <a:off x="575597" y="1682635"/>
                                <a:ext cx="9124950" cy="1784350"/>
                              </a:xfrm>
                              <a:prstGeom prst="rect">
                                <a:avLst/>
                              </a:prstGeom>
                            </p:spPr>
                          </p:pic>
                        </p:oleObj>
                      </mc:Fallback>
                    </mc:AlternateContent>
                  </a:graphicData>
                </a:graphic>
              </p:graphicFrame>
              <p:graphicFrame>
                <p:nvGraphicFramePr>
                  <p:cNvPr id="25" name="オブジェクト 24">
                    <a:extLst>
                      <a:ext uri="{FF2B5EF4-FFF2-40B4-BE49-F238E27FC236}">
                        <a16:creationId xmlns:a16="http://schemas.microsoft.com/office/drawing/2014/main" id="{8005CD1B-8FA3-40B3-B52A-DFE7F2C9D3BF}"/>
                      </a:ext>
                    </a:extLst>
                  </p:cNvPr>
                  <p:cNvGraphicFramePr>
                    <a:graphicFrameLocks noChangeAspect="1"/>
                  </p:cNvGraphicFramePr>
                  <p:nvPr>
                    <p:extLst>
                      <p:ext uri="{D42A27DB-BD31-4B8C-83A1-F6EECF244321}">
                        <p14:modId xmlns:p14="http://schemas.microsoft.com/office/powerpoint/2010/main" val="4262627448"/>
                      </p:ext>
                    </p:extLst>
                  </p:nvPr>
                </p:nvGraphicFramePr>
                <p:xfrm>
                  <a:off x="575597" y="3582598"/>
                  <a:ext cx="9124950" cy="1784350"/>
                </p:xfrm>
                <a:graphic>
                  <a:graphicData uri="http://schemas.openxmlformats.org/presentationml/2006/ole">
                    <mc:AlternateContent xmlns:mc="http://schemas.openxmlformats.org/markup-compatibility/2006">
                      <mc:Choice xmlns:v="urn:schemas-microsoft-com:vml" Requires="v">
                        <p:oleObj spid="_x0000_s1385" name="Worksheet" r:id="rId5" imgW="10942267" imgH="2133742" progId="Excel.Sheet.12">
                          <p:embed/>
                        </p:oleObj>
                      </mc:Choice>
                      <mc:Fallback>
                        <p:oleObj name="Worksheet" r:id="rId5" imgW="10942267" imgH="2133742" progId="Excel.Sheet.12">
                          <p:embed/>
                          <p:pic>
                            <p:nvPicPr>
                              <p:cNvPr id="22" name="オブジェクト 21">
                                <a:extLst>
                                  <a:ext uri="{FF2B5EF4-FFF2-40B4-BE49-F238E27FC236}">
                                    <a16:creationId xmlns:a16="http://schemas.microsoft.com/office/drawing/2014/main" id="{EC27B53D-AD03-4AA7-B5D0-E7F834593572}"/>
                                  </a:ext>
                                </a:extLst>
                              </p:cNvPr>
                              <p:cNvPicPr/>
                              <p:nvPr/>
                            </p:nvPicPr>
                            <p:blipFill>
                              <a:blip r:embed="rId6"/>
                              <a:stretch>
                                <a:fillRect/>
                              </a:stretch>
                            </p:blipFill>
                            <p:spPr>
                              <a:xfrm>
                                <a:off x="575597" y="3582598"/>
                                <a:ext cx="9124950" cy="1784350"/>
                              </a:xfrm>
                              <a:prstGeom prst="rect">
                                <a:avLst/>
                              </a:prstGeom>
                            </p:spPr>
                          </p:pic>
                        </p:oleObj>
                      </mc:Fallback>
                    </mc:AlternateContent>
                  </a:graphicData>
                </a:graphic>
              </p:graphicFrame>
              <p:sp>
                <p:nvSpPr>
                  <p:cNvPr id="28" name="矢印: 五方向 27">
                    <a:extLst>
                      <a:ext uri="{FF2B5EF4-FFF2-40B4-BE49-F238E27FC236}">
                        <a16:creationId xmlns:a16="http://schemas.microsoft.com/office/drawing/2014/main" id="{57FB5912-5651-400A-813E-15F47E8D50D4}"/>
                      </a:ext>
                    </a:extLst>
                  </p:cNvPr>
                  <p:cNvSpPr/>
                  <p:nvPr/>
                </p:nvSpPr>
                <p:spPr>
                  <a:xfrm>
                    <a:off x="2566220" y="1935444"/>
                    <a:ext cx="1076632" cy="390885"/>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申込</a:t>
                    </a:r>
                  </a:p>
                </p:txBody>
              </p:sp>
              <p:sp>
                <p:nvSpPr>
                  <p:cNvPr id="30" name="矢印: 五方向 29">
                    <a:extLst>
                      <a:ext uri="{FF2B5EF4-FFF2-40B4-BE49-F238E27FC236}">
                        <a16:creationId xmlns:a16="http://schemas.microsoft.com/office/drawing/2014/main" id="{575CA458-83CF-4B4B-8D9D-653E14847B39}"/>
                      </a:ext>
                    </a:extLst>
                  </p:cNvPr>
                  <p:cNvSpPr/>
                  <p:nvPr/>
                </p:nvSpPr>
                <p:spPr>
                  <a:xfrm>
                    <a:off x="4089451" y="1934134"/>
                    <a:ext cx="684451" cy="392753"/>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１次試験</a:t>
                    </a:r>
                  </a:p>
                </p:txBody>
              </p:sp>
              <p:sp>
                <p:nvSpPr>
                  <p:cNvPr id="31" name="矢印: 五方向 30">
                    <a:extLst>
                      <a:ext uri="{FF2B5EF4-FFF2-40B4-BE49-F238E27FC236}">
                        <a16:creationId xmlns:a16="http://schemas.microsoft.com/office/drawing/2014/main" id="{3B3B2A6C-4CEF-43A0-8087-813E86D53C47}"/>
                      </a:ext>
                    </a:extLst>
                  </p:cNvPr>
                  <p:cNvSpPr/>
                  <p:nvPr/>
                </p:nvSpPr>
                <p:spPr>
                  <a:xfrm>
                    <a:off x="5357865" y="1952163"/>
                    <a:ext cx="905285" cy="392753"/>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２次</a:t>
                    </a:r>
                    <a:endParaRPr kumimoji="1" lang="en-US" altLang="ja-JP" sz="1050" dirty="0">
                      <a:latin typeface="BIZ UDゴシック" panose="020B0400000000000000" pitchFamily="49" charset="-128"/>
                      <a:ea typeface="BIZ UDゴシック" panose="020B0400000000000000" pitchFamily="49" charset="-128"/>
                    </a:endParaRPr>
                  </a:p>
                  <a:p>
                    <a:pPr algn="ctr"/>
                    <a:r>
                      <a:rPr kumimoji="1" lang="ja-JP" altLang="en-US" sz="1050" dirty="0">
                        <a:latin typeface="BIZ UDゴシック" panose="020B0400000000000000" pitchFamily="49" charset="-128"/>
                        <a:ea typeface="BIZ UDゴシック" panose="020B0400000000000000" pitchFamily="49" charset="-128"/>
                      </a:rPr>
                      <a:t>試験</a:t>
                    </a:r>
                  </a:p>
                </p:txBody>
              </p:sp>
              <p:sp>
                <p:nvSpPr>
                  <p:cNvPr id="32" name="矢印: 五方向 31">
                    <a:extLst>
                      <a:ext uri="{FF2B5EF4-FFF2-40B4-BE49-F238E27FC236}">
                        <a16:creationId xmlns:a16="http://schemas.microsoft.com/office/drawing/2014/main" id="{FE2EC5D9-9658-4218-8A8C-CD62C4D9B966}"/>
                      </a:ext>
                    </a:extLst>
                  </p:cNvPr>
                  <p:cNvSpPr/>
                  <p:nvPr/>
                </p:nvSpPr>
                <p:spPr>
                  <a:xfrm>
                    <a:off x="6499764" y="1936890"/>
                    <a:ext cx="684450" cy="392753"/>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３次試験</a:t>
                    </a:r>
                  </a:p>
                </p:txBody>
              </p:sp>
              <p:sp>
                <p:nvSpPr>
                  <p:cNvPr id="34" name="矢印: 五方向 33">
                    <a:extLst>
                      <a:ext uri="{FF2B5EF4-FFF2-40B4-BE49-F238E27FC236}">
                        <a16:creationId xmlns:a16="http://schemas.microsoft.com/office/drawing/2014/main" id="{C5342B8C-214F-471F-8EA9-E238DEF39EE3}"/>
                      </a:ext>
                    </a:extLst>
                  </p:cNvPr>
                  <p:cNvSpPr/>
                  <p:nvPr/>
                </p:nvSpPr>
                <p:spPr>
                  <a:xfrm>
                    <a:off x="2566220" y="2501357"/>
                    <a:ext cx="1076632" cy="392753"/>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申込</a:t>
                    </a:r>
                  </a:p>
                </p:txBody>
              </p:sp>
              <p:sp>
                <p:nvSpPr>
                  <p:cNvPr id="35" name="矢印: 五方向 34">
                    <a:extLst>
                      <a:ext uri="{FF2B5EF4-FFF2-40B4-BE49-F238E27FC236}">
                        <a16:creationId xmlns:a16="http://schemas.microsoft.com/office/drawing/2014/main" id="{75BBADFB-1805-40CE-9EB6-1BAF63B244B0}"/>
                      </a:ext>
                    </a:extLst>
                  </p:cNvPr>
                  <p:cNvSpPr/>
                  <p:nvPr/>
                </p:nvSpPr>
                <p:spPr>
                  <a:xfrm>
                    <a:off x="2566220" y="3011273"/>
                    <a:ext cx="1076632" cy="392753"/>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申込</a:t>
                    </a:r>
                  </a:p>
                </p:txBody>
              </p:sp>
              <p:sp>
                <p:nvSpPr>
                  <p:cNvPr id="36" name="矢印: 五方向 35">
                    <a:extLst>
                      <a:ext uri="{FF2B5EF4-FFF2-40B4-BE49-F238E27FC236}">
                        <a16:creationId xmlns:a16="http://schemas.microsoft.com/office/drawing/2014/main" id="{588231BA-E46C-4C38-94E4-F12675A0D4A0}"/>
                      </a:ext>
                    </a:extLst>
                  </p:cNvPr>
                  <p:cNvSpPr/>
                  <p:nvPr/>
                </p:nvSpPr>
                <p:spPr>
                  <a:xfrm>
                    <a:off x="4089452" y="2500423"/>
                    <a:ext cx="1063964" cy="392753"/>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１次</a:t>
                    </a:r>
                    <a:endParaRPr kumimoji="1" lang="en-US" altLang="ja-JP" sz="1050" dirty="0">
                      <a:latin typeface="BIZ UDゴシック" panose="020B0400000000000000" pitchFamily="49" charset="-128"/>
                      <a:ea typeface="BIZ UDゴシック" panose="020B0400000000000000" pitchFamily="49" charset="-128"/>
                    </a:endParaRPr>
                  </a:p>
                  <a:p>
                    <a:pPr algn="ctr"/>
                    <a:r>
                      <a:rPr kumimoji="1" lang="ja-JP" altLang="en-US" sz="1050" dirty="0">
                        <a:latin typeface="BIZ UDゴシック" panose="020B0400000000000000" pitchFamily="49" charset="-128"/>
                        <a:ea typeface="BIZ UDゴシック" panose="020B0400000000000000" pitchFamily="49" charset="-128"/>
                      </a:rPr>
                      <a:t>試験</a:t>
                    </a:r>
                  </a:p>
                </p:txBody>
              </p:sp>
              <p:sp>
                <p:nvSpPr>
                  <p:cNvPr id="37" name="矢印: 五方向 36">
                    <a:extLst>
                      <a:ext uri="{FF2B5EF4-FFF2-40B4-BE49-F238E27FC236}">
                        <a16:creationId xmlns:a16="http://schemas.microsoft.com/office/drawing/2014/main" id="{C48F9B1E-5BAE-4514-944C-9ECB1E10A20C}"/>
                      </a:ext>
                    </a:extLst>
                  </p:cNvPr>
                  <p:cNvSpPr/>
                  <p:nvPr/>
                </p:nvSpPr>
                <p:spPr>
                  <a:xfrm>
                    <a:off x="4089452" y="3007199"/>
                    <a:ext cx="1500188" cy="392753"/>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１次</a:t>
                    </a:r>
                    <a:endParaRPr kumimoji="1" lang="en-US" altLang="ja-JP" sz="1050" dirty="0">
                      <a:latin typeface="BIZ UDゴシック" panose="020B0400000000000000" pitchFamily="49" charset="-128"/>
                      <a:ea typeface="BIZ UDゴシック" panose="020B0400000000000000" pitchFamily="49" charset="-128"/>
                    </a:endParaRPr>
                  </a:p>
                  <a:p>
                    <a:pPr algn="ctr"/>
                    <a:r>
                      <a:rPr kumimoji="1" lang="ja-JP" altLang="en-US" sz="1050" dirty="0">
                        <a:latin typeface="BIZ UDゴシック" panose="020B0400000000000000" pitchFamily="49" charset="-128"/>
                        <a:ea typeface="BIZ UDゴシック" panose="020B0400000000000000" pitchFamily="49" charset="-128"/>
                      </a:rPr>
                      <a:t>試験</a:t>
                    </a:r>
                  </a:p>
                </p:txBody>
              </p:sp>
              <p:sp>
                <p:nvSpPr>
                  <p:cNvPr id="43" name="矢印: 五方向 42">
                    <a:extLst>
                      <a:ext uri="{FF2B5EF4-FFF2-40B4-BE49-F238E27FC236}">
                        <a16:creationId xmlns:a16="http://schemas.microsoft.com/office/drawing/2014/main" id="{BED0E727-9DDE-4020-9253-617E6C5E8BAC}"/>
                      </a:ext>
                    </a:extLst>
                  </p:cNvPr>
                  <p:cNvSpPr/>
                  <p:nvPr/>
                </p:nvSpPr>
                <p:spPr>
                  <a:xfrm>
                    <a:off x="2566219" y="3850276"/>
                    <a:ext cx="1342103" cy="392753"/>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申込</a:t>
                    </a:r>
                  </a:p>
                </p:txBody>
              </p:sp>
              <p:sp>
                <p:nvSpPr>
                  <p:cNvPr id="44" name="矢印: 五方向 43">
                    <a:extLst>
                      <a:ext uri="{FF2B5EF4-FFF2-40B4-BE49-F238E27FC236}">
                        <a16:creationId xmlns:a16="http://schemas.microsoft.com/office/drawing/2014/main" id="{002F6170-8448-4680-9582-322D951ECD16}"/>
                      </a:ext>
                    </a:extLst>
                  </p:cNvPr>
                  <p:cNvSpPr/>
                  <p:nvPr/>
                </p:nvSpPr>
                <p:spPr>
                  <a:xfrm>
                    <a:off x="2566220" y="4378866"/>
                    <a:ext cx="1076632" cy="392753"/>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申込</a:t>
                    </a:r>
                  </a:p>
                </p:txBody>
              </p:sp>
              <p:sp>
                <p:nvSpPr>
                  <p:cNvPr id="45" name="矢印: 五方向 44">
                    <a:extLst>
                      <a:ext uri="{FF2B5EF4-FFF2-40B4-BE49-F238E27FC236}">
                        <a16:creationId xmlns:a16="http://schemas.microsoft.com/office/drawing/2014/main" id="{1CED1C74-D461-49F8-8E8D-AAC6342D5BA4}"/>
                      </a:ext>
                    </a:extLst>
                  </p:cNvPr>
                  <p:cNvSpPr/>
                  <p:nvPr/>
                </p:nvSpPr>
                <p:spPr>
                  <a:xfrm>
                    <a:off x="2566220" y="4890669"/>
                    <a:ext cx="1076632" cy="392753"/>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申込</a:t>
                    </a:r>
                  </a:p>
                </p:txBody>
              </p:sp>
              <p:sp>
                <p:nvSpPr>
                  <p:cNvPr id="48" name="矢印: 五方向 47">
                    <a:extLst>
                      <a:ext uri="{FF2B5EF4-FFF2-40B4-BE49-F238E27FC236}">
                        <a16:creationId xmlns:a16="http://schemas.microsoft.com/office/drawing/2014/main" id="{9E0A32D6-B1A0-40BE-8726-C847F0EE295B}"/>
                      </a:ext>
                    </a:extLst>
                  </p:cNvPr>
                  <p:cNvSpPr/>
                  <p:nvPr/>
                </p:nvSpPr>
                <p:spPr>
                  <a:xfrm>
                    <a:off x="6631142" y="3856544"/>
                    <a:ext cx="897910" cy="392753"/>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２次</a:t>
                    </a:r>
                    <a:endParaRPr kumimoji="1" lang="en-US" altLang="ja-JP" sz="1050" dirty="0">
                      <a:latin typeface="BIZ UDゴシック" panose="020B0400000000000000" pitchFamily="49" charset="-128"/>
                      <a:ea typeface="BIZ UDゴシック" panose="020B0400000000000000" pitchFamily="49" charset="-128"/>
                    </a:endParaRPr>
                  </a:p>
                  <a:p>
                    <a:pPr algn="ctr"/>
                    <a:r>
                      <a:rPr kumimoji="1" lang="ja-JP" altLang="en-US" sz="1050" dirty="0">
                        <a:latin typeface="BIZ UDゴシック" panose="020B0400000000000000" pitchFamily="49" charset="-128"/>
                        <a:ea typeface="BIZ UDゴシック" panose="020B0400000000000000" pitchFamily="49" charset="-128"/>
                      </a:rPr>
                      <a:t>試験</a:t>
                    </a:r>
                  </a:p>
                </p:txBody>
              </p:sp>
              <p:sp>
                <p:nvSpPr>
                  <p:cNvPr id="49" name="矢印: 五方向 48">
                    <a:extLst>
                      <a:ext uri="{FF2B5EF4-FFF2-40B4-BE49-F238E27FC236}">
                        <a16:creationId xmlns:a16="http://schemas.microsoft.com/office/drawing/2014/main" id="{B010A418-5E00-456E-AE7B-F0A6F7CAF29A}"/>
                      </a:ext>
                    </a:extLst>
                  </p:cNvPr>
                  <p:cNvSpPr/>
                  <p:nvPr/>
                </p:nvSpPr>
                <p:spPr>
                  <a:xfrm>
                    <a:off x="8149713" y="3850276"/>
                    <a:ext cx="669822" cy="392753"/>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３次試験</a:t>
                    </a:r>
                  </a:p>
                </p:txBody>
              </p:sp>
              <p:sp>
                <p:nvSpPr>
                  <p:cNvPr id="50" name="正方形/長方形 49">
                    <a:extLst>
                      <a:ext uri="{FF2B5EF4-FFF2-40B4-BE49-F238E27FC236}">
                        <a16:creationId xmlns:a16="http://schemas.microsoft.com/office/drawing/2014/main" id="{08CDBCAD-BFCB-4026-BC58-EB8023817DF6}"/>
                      </a:ext>
                    </a:extLst>
                  </p:cNvPr>
                  <p:cNvSpPr/>
                  <p:nvPr/>
                </p:nvSpPr>
                <p:spPr>
                  <a:xfrm>
                    <a:off x="8886925" y="3850053"/>
                    <a:ext cx="612506" cy="39297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latin typeface="BIZ UDゴシック" panose="020B0400000000000000" pitchFamily="49" charset="-128"/>
                        <a:ea typeface="BIZ UDゴシック" panose="020B0400000000000000" pitchFamily="49" charset="-128"/>
                      </a:rPr>
                      <a:t>最終合格発表</a:t>
                    </a:r>
                    <a:endParaRPr kumimoji="1" lang="ja-JP" altLang="en-US" sz="1050" dirty="0"/>
                  </a:p>
                </p:txBody>
              </p:sp>
              <p:sp>
                <p:nvSpPr>
                  <p:cNvPr id="51" name="正方形/長方形 50">
                    <a:extLst>
                      <a:ext uri="{FF2B5EF4-FFF2-40B4-BE49-F238E27FC236}">
                        <a16:creationId xmlns:a16="http://schemas.microsoft.com/office/drawing/2014/main" id="{A0D100E0-58E0-4D8F-8915-D44F8653CEB2}"/>
                      </a:ext>
                    </a:extLst>
                  </p:cNvPr>
                  <p:cNvSpPr/>
                  <p:nvPr/>
                </p:nvSpPr>
                <p:spPr>
                  <a:xfrm>
                    <a:off x="7718204" y="3001853"/>
                    <a:ext cx="612506" cy="39297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latin typeface="BIZ UDゴシック" panose="020B0400000000000000" pitchFamily="49" charset="-128"/>
                        <a:ea typeface="BIZ UDゴシック" panose="020B0400000000000000" pitchFamily="49" charset="-128"/>
                      </a:rPr>
                      <a:t>最終合格発表</a:t>
                    </a:r>
                    <a:endParaRPr kumimoji="1" lang="ja-JP" altLang="en-US" sz="1050" dirty="0"/>
                  </a:p>
                </p:txBody>
              </p:sp>
              <p:sp>
                <p:nvSpPr>
                  <p:cNvPr id="52" name="正方形/長方形 51">
                    <a:extLst>
                      <a:ext uri="{FF2B5EF4-FFF2-40B4-BE49-F238E27FC236}">
                        <a16:creationId xmlns:a16="http://schemas.microsoft.com/office/drawing/2014/main" id="{BE398325-5204-4DBA-8CB5-DE425FF6BAF5}"/>
                      </a:ext>
                    </a:extLst>
                  </p:cNvPr>
                  <p:cNvSpPr/>
                  <p:nvPr/>
                </p:nvSpPr>
                <p:spPr>
                  <a:xfrm>
                    <a:off x="7320458" y="1931262"/>
                    <a:ext cx="612506" cy="39297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latin typeface="BIZ UDゴシック" panose="020B0400000000000000" pitchFamily="49" charset="-128"/>
                        <a:ea typeface="BIZ UDゴシック" panose="020B0400000000000000" pitchFamily="49" charset="-128"/>
                      </a:rPr>
                      <a:t>最終合格発表</a:t>
                    </a:r>
                    <a:endParaRPr kumimoji="1" lang="ja-JP" altLang="en-US" sz="1050" dirty="0"/>
                  </a:p>
                </p:txBody>
              </p:sp>
              <p:sp>
                <p:nvSpPr>
                  <p:cNvPr id="53" name="正方形/長方形 52">
                    <a:extLst>
                      <a:ext uri="{FF2B5EF4-FFF2-40B4-BE49-F238E27FC236}">
                        <a16:creationId xmlns:a16="http://schemas.microsoft.com/office/drawing/2014/main" id="{4F8F5CCD-6E0F-46A8-AB68-816FD079B6BE}"/>
                      </a:ext>
                    </a:extLst>
                  </p:cNvPr>
                  <p:cNvSpPr/>
                  <p:nvPr/>
                </p:nvSpPr>
                <p:spPr>
                  <a:xfrm>
                    <a:off x="6131213" y="2495904"/>
                    <a:ext cx="612506" cy="39297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latin typeface="BIZ UDゴシック" panose="020B0400000000000000" pitchFamily="49" charset="-128"/>
                        <a:ea typeface="BIZ UDゴシック" panose="020B0400000000000000" pitchFamily="49" charset="-128"/>
                      </a:rPr>
                      <a:t>最終合格発表</a:t>
                    </a:r>
                    <a:endParaRPr kumimoji="1" lang="ja-JP" altLang="en-US" sz="1050" dirty="0"/>
                  </a:p>
                </p:txBody>
              </p:sp>
              <p:sp>
                <p:nvSpPr>
                  <p:cNvPr id="54" name="矢印: 五方向 53">
                    <a:extLst>
                      <a:ext uri="{FF2B5EF4-FFF2-40B4-BE49-F238E27FC236}">
                        <a16:creationId xmlns:a16="http://schemas.microsoft.com/office/drawing/2014/main" id="{4103F2C4-9F99-44B7-ADD7-48C26C195738}"/>
                      </a:ext>
                    </a:extLst>
                  </p:cNvPr>
                  <p:cNvSpPr/>
                  <p:nvPr/>
                </p:nvSpPr>
                <p:spPr>
                  <a:xfrm>
                    <a:off x="4251734" y="4378865"/>
                    <a:ext cx="2011416" cy="392753"/>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１次</a:t>
                    </a:r>
                    <a:endParaRPr kumimoji="1" lang="en-US" altLang="ja-JP" sz="1050" dirty="0">
                      <a:latin typeface="BIZ UDゴシック" panose="020B0400000000000000" pitchFamily="49" charset="-128"/>
                      <a:ea typeface="BIZ UDゴシック" panose="020B0400000000000000" pitchFamily="49" charset="-128"/>
                    </a:endParaRPr>
                  </a:p>
                  <a:p>
                    <a:pPr algn="ctr"/>
                    <a:r>
                      <a:rPr kumimoji="1" lang="ja-JP" altLang="en-US" sz="1050" dirty="0">
                        <a:latin typeface="BIZ UDゴシック" panose="020B0400000000000000" pitchFamily="49" charset="-128"/>
                        <a:ea typeface="BIZ UDゴシック" panose="020B0400000000000000" pitchFamily="49" charset="-128"/>
                      </a:rPr>
                      <a:t>試験</a:t>
                    </a:r>
                  </a:p>
                </p:txBody>
              </p:sp>
              <p:sp>
                <p:nvSpPr>
                  <p:cNvPr id="55" name="矢印: 五方向 54">
                    <a:extLst>
                      <a:ext uri="{FF2B5EF4-FFF2-40B4-BE49-F238E27FC236}">
                        <a16:creationId xmlns:a16="http://schemas.microsoft.com/office/drawing/2014/main" id="{EEF6D9C6-4A6C-4F71-A68C-45CD4C2D9407}"/>
                      </a:ext>
                    </a:extLst>
                  </p:cNvPr>
                  <p:cNvSpPr/>
                  <p:nvPr/>
                </p:nvSpPr>
                <p:spPr>
                  <a:xfrm>
                    <a:off x="4251734" y="4890669"/>
                    <a:ext cx="2011416" cy="392753"/>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１次</a:t>
                    </a:r>
                    <a:endParaRPr kumimoji="1" lang="en-US" altLang="ja-JP" sz="1050" dirty="0">
                      <a:latin typeface="BIZ UDゴシック" panose="020B0400000000000000" pitchFamily="49" charset="-128"/>
                      <a:ea typeface="BIZ UDゴシック" panose="020B0400000000000000" pitchFamily="49" charset="-128"/>
                    </a:endParaRPr>
                  </a:p>
                  <a:p>
                    <a:pPr algn="ctr"/>
                    <a:r>
                      <a:rPr kumimoji="1" lang="ja-JP" altLang="en-US" sz="1050" dirty="0">
                        <a:latin typeface="BIZ UDゴシック" panose="020B0400000000000000" pitchFamily="49" charset="-128"/>
                        <a:ea typeface="BIZ UDゴシック" panose="020B0400000000000000" pitchFamily="49" charset="-128"/>
                      </a:rPr>
                      <a:t>試験</a:t>
                    </a:r>
                  </a:p>
                </p:txBody>
              </p:sp>
              <p:sp>
                <p:nvSpPr>
                  <p:cNvPr id="58" name="正方形/長方形 57">
                    <a:extLst>
                      <a:ext uri="{FF2B5EF4-FFF2-40B4-BE49-F238E27FC236}">
                        <a16:creationId xmlns:a16="http://schemas.microsoft.com/office/drawing/2014/main" id="{A35E7C20-5537-42EF-A22F-6C8099D4E6C9}"/>
                      </a:ext>
                    </a:extLst>
                  </p:cNvPr>
                  <p:cNvSpPr/>
                  <p:nvPr/>
                </p:nvSpPr>
                <p:spPr>
                  <a:xfrm>
                    <a:off x="7718204" y="4378643"/>
                    <a:ext cx="612506" cy="39297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latin typeface="BIZ UDゴシック" panose="020B0400000000000000" pitchFamily="49" charset="-128"/>
                        <a:ea typeface="BIZ UDゴシック" panose="020B0400000000000000" pitchFamily="49" charset="-128"/>
                      </a:rPr>
                      <a:t>最終合格発表</a:t>
                    </a:r>
                    <a:endParaRPr kumimoji="1" lang="ja-JP" altLang="en-US" sz="1050" dirty="0"/>
                  </a:p>
                </p:txBody>
              </p:sp>
              <p:sp>
                <p:nvSpPr>
                  <p:cNvPr id="59" name="正方形/長方形 58">
                    <a:extLst>
                      <a:ext uri="{FF2B5EF4-FFF2-40B4-BE49-F238E27FC236}">
                        <a16:creationId xmlns:a16="http://schemas.microsoft.com/office/drawing/2014/main" id="{005B8A71-C112-4B30-95DE-42CC20CD337E}"/>
                      </a:ext>
                    </a:extLst>
                  </p:cNvPr>
                  <p:cNvSpPr/>
                  <p:nvPr/>
                </p:nvSpPr>
                <p:spPr>
                  <a:xfrm>
                    <a:off x="7718204" y="4893059"/>
                    <a:ext cx="612506" cy="39297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latin typeface="BIZ UDゴシック" panose="020B0400000000000000" pitchFamily="49" charset="-128"/>
                        <a:ea typeface="BIZ UDゴシック" panose="020B0400000000000000" pitchFamily="49" charset="-128"/>
                      </a:rPr>
                      <a:t>最終合格発表</a:t>
                    </a:r>
                    <a:endParaRPr kumimoji="1" lang="ja-JP" altLang="en-US" sz="1050" dirty="0"/>
                  </a:p>
                </p:txBody>
              </p:sp>
              <p:sp>
                <p:nvSpPr>
                  <p:cNvPr id="65" name="矢印: 五方向 64">
                    <a:extLst>
                      <a:ext uri="{FF2B5EF4-FFF2-40B4-BE49-F238E27FC236}">
                        <a16:creationId xmlns:a16="http://schemas.microsoft.com/office/drawing/2014/main" id="{CA16058C-6AFF-4718-86F0-921FE35BC5CA}"/>
                      </a:ext>
                    </a:extLst>
                  </p:cNvPr>
                  <p:cNvSpPr/>
                  <p:nvPr/>
                </p:nvSpPr>
                <p:spPr>
                  <a:xfrm>
                    <a:off x="6631142" y="4378865"/>
                    <a:ext cx="599322" cy="392753"/>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２次試験</a:t>
                    </a:r>
                  </a:p>
                </p:txBody>
              </p:sp>
              <p:sp>
                <p:nvSpPr>
                  <p:cNvPr id="66" name="矢印: 五方向 65">
                    <a:extLst>
                      <a:ext uri="{FF2B5EF4-FFF2-40B4-BE49-F238E27FC236}">
                        <a16:creationId xmlns:a16="http://schemas.microsoft.com/office/drawing/2014/main" id="{914DF81E-C4DD-4A79-AC59-24C67500F204}"/>
                      </a:ext>
                    </a:extLst>
                  </p:cNvPr>
                  <p:cNvSpPr/>
                  <p:nvPr/>
                </p:nvSpPr>
                <p:spPr>
                  <a:xfrm>
                    <a:off x="6625510" y="4890668"/>
                    <a:ext cx="604954" cy="392753"/>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２次試験</a:t>
                    </a:r>
                  </a:p>
                </p:txBody>
              </p:sp>
            </p:grpSp>
            <p:sp>
              <p:nvSpPr>
                <p:cNvPr id="4" name="吹き出し: 右矢印 3">
                  <a:extLst>
                    <a:ext uri="{FF2B5EF4-FFF2-40B4-BE49-F238E27FC236}">
                      <a16:creationId xmlns:a16="http://schemas.microsoft.com/office/drawing/2014/main" id="{8B2CB79C-4D5F-4569-8169-B3DD464C062E}"/>
                    </a:ext>
                  </a:extLst>
                </p:cNvPr>
                <p:cNvSpPr/>
                <p:nvPr/>
              </p:nvSpPr>
              <p:spPr>
                <a:xfrm>
                  <a:off x="69971" y="3536642"/>
                  <a:ext cx="612506" cy="1784350"/>
                </a:xfrm>
                <a:prstGeom prst="rightArrowCallout">
                  <a:avLst>
                    <a:gd name="adj1" fmla="val 25000"/>
                    <a:gd name="adj2" fmla="val 85549"/>
                    <a:gd name="adj3" fmla="val 37111"/>
                    <a:gd name="adj4" fmla="val 42959"/>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令和５年度</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まで</a:t>
                  </a:r>
                </a:p>
              </p:txBody>
            </p:sp>
          </p:grpSp>
          <p:sp>
            <p:nvSpPr>
              <p:cNvPr id="56" name="吹き出し: 右矢印 55">
                <a:extLst>
                  <a:ext uri="{FF2B5EF4-FFF2-40B4-BE49-F238E27FC236}">
                    <a16:creationId xmlns:a16="http://schemas.microsoft.com/office/drawing/2014/main" id="{90D3CCA8-7AC9-4506-9316-349182FFE6F9}"/>
                  </a:ext>
                </a:extLst>
              </p:cNvPr>
              <p:cNvSpPr/>
              <p:nvPr/>
            </p:nvSpPr>
            <p:spPr>
              <a:xfrm>
                <a:off x="69971" y="1638287"/>
                <a:ext cx="612506" cy="1784350"/>
              </a:xfrm>
              <a:prstGeom prst="rightArrowCallout">
                <a:avLst>
                  <a:gd name="adj1" fmla="val 25000"/>
                  <a:gd name="adj2" fmla="val 85549"/>
                  <a:gd name="adj3" fmla="val 37111"/>
                  <a:gd name="adj4" fmla="val 42959"/>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令和６年度</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から</a:t>
                </a:r>
              </a:p>
            </p:txBody>
          </p:sp>
        </p:grpSp>
        <p:sp>
          <p:nvSpPr>
            <p:cNvPr id="42" name="矢印: 五方向 41">
              <a:extLst>
                <a:ext uri="{FF2B5EF4-FFF2-40B4-BE49-F238E27FC236}">
                  <a16:creationId xmlns:a16="http://schemas.microsoft.com/office/drawing/2014/main" id="{48385484-A0E2-4F4F-9AF9-A9D46BF2F86B}"/>
                </a:ext>
              </a:extLst>
            </p:cNvPr>
            <p:cNvSpPr/>
            <p:nvPr/>
          </p:nvSpPr>
          <p:spPr>
            <a:xfrm>
              <a:off x="5381133" y="2307183"/>
              <a:ext cx="689315" cy="421747"/>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２次</a:t>
              </a:r>
              <a:endParaRPr kumimoji="1" lang="en-US" altLang="ja-JP" sz="1050" dirty="0">
                <a:latin typeface="BIZ UDゴシック" panose="020B0400000000000000" pitchFamily="49" charset="-128"/>
                <a:ea typeface="BIZ UDゴシック" panose="020B0400000000000000" pitchFamily="49" charset="-128"/>
              </a:endParaRPr>
            </a:p>
            <a:p>
              <a:pPr algn="ctr"/>
              <a:r>
                <a:rPr kumimoji="1" lang="ja-JP" altLang="en-US" sz="1050" dirty="0">
                  <a:latin typeface="BIZ UDゴシック" panose="020B0400000000000000" pitchFamily="49" charset="-128"/>
                  <a:ea typeface="BIZ UDゴシック" panose="020B0400000000000000" pitchFamily="49" charset="-128"/>
                </a:rPr>
                <a:t>試験</a:t>
              </a:r>
            </a:p>
          </p:txBody>
        </p:sp>
        <p:sp>
          <p:nvSpPr>
            <p:cNvPr id="57" name="矢印: 五方向 56">
              <a:extLst>
                <a:ext uri="{FF2B5EF4-FFF2-40B4-BE49-F238E27FC236}">
                  <a16:creationId xmlns:a16="http://schemas.microsoft.com/office/drawing/2014/main" id="{A8629640-744B-47D9-A763-8697DC7EED96}"/>
                </a:ext>
              </a:extLst>
            </p:cNvPr>
            <p:cNvSpPr/>
            <p:nvPr/>
          </p:nvSpPr>
          <p:spPr>
            <a:xfrm>
              <a:off x="6523033" y="2869054"/>
              <a:ext cx="609584" cy="421747"/>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２次</a:t>
              </a:r>
              <a:endParaRPr kumimoji="1" lang="en-US" altLang="ja-JP" sz="1050" dirty="0">
                <a:latin typeface="BIZ UDゴシック" panose="020B0400000000000000" pitchFamily="49" charset="-128"/>
                <a:ea typeface="BIZ UDゴシック" panose="020B0400000000000000" pitchFamily="49" charset="-128"/>
              </a:endParaRPr>
            </a:p>
            <a:p>
              <a:pPr algn="ctr"/>
              <a:r>
                <a:rPr kumimoji="1" lang="ja-JP" altLang="en-US" sz="1050" dirty="0">
                  <a:latin typeface="BIZ UDゴシック" panose="020B0400000000000000" pitchFamily="49" charset="-128"/>
                  <a:ea typeface="BIZ UDゴシック" panose="020B0400000000000000" pitchFamily="49" charset="-128"/>
                </a:rPr>
                <a:t>試験</a:t>
              </a:r>
            </a:p>
          </p:txBody>
        </p:sp>
        <p:sp>
          <p:nvSpPr>
            <p:cNvPr id="60" name="矢印: 五方向 59">
              <a:extLst>
                <a:ext uri="{FF2B5EF4-FFF2-40B4-BE49-F238E27FC236}">
                  <a16:creationId xmlns:a16="http://schemas.microsoft.com/office/drawing/2014/main" id="{0B071A83-775B-49B4-99C9-060976AD82EE}"/>
                </a:ext>
              </a:extLst>
            </p:cNvPr>
            <p:cNvSpPr/>
            <p:nvPr/>
          </p:nvSpPr>
          <p:spPr>
            <a:xfrm>
              <a:off x="5381133" y="3790171"/>
              <a:ext cx="669310" cy="421747"/>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１次試験</a:t>
              </a:r>
            </a:p>
          </p:txBody>
        </p:sp>
      </p:grpSp>
      <p:sp>
        <p:nvSpPr>
          <p:cNvPr id="40" name="四角形: 角を丸くする 39">
            <a:extLst>
              <a:ext uri="{FF2B5EF4-FFF2-40B4-BE49-F238E27FC236}">
                <a16:creationId xmlns:a16="http://schemas.microsoft.com/office/drawing/2014/main" id="{D9AC4727-0D26-4032-BFBA-D882942DAD80}"/>
              </a:ext>
            </a:extLst>
          </p:cNvPr>
          <p:cNvSpPr/>
          <p:nvPr/>
        </p:nvSpPr>
        <p:spPr>
          <a:xfrm>
            <a:off x="38581" y="699545"/>
            <a:ext cx="9720000" cy="360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BIZ UDゴシック" panose="020B0400000000000000" pitchFamily="49" charset="-128"/>
                <a:ea typeface="BIZ UDゴシック" panose="020B0400000000000000" pitchFamily="49" charset="-128"/>
              </a:rPr>
              <a:t>２．ＳＰＩ３をテストセンター方式に変更　</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bg1">
                    <a:lumMod val="95000"/>
                  </a:schemeClr>
                </a:solidFill>
                <a:latin typeface="BIZ UDゴシック" panose="020B0400000000000000" pitchFamily="49" charset="-128"/>
                <a:ea typeface="BIZ UDゴシック" panose="020B0400000000000000" pitchFamily="49" charset="-128"/>
              </a:rPr>
              <a:t>対象職種：行政・警察行政</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endParaRPr kumimoji="1" lang="ja-JP" altLang="en-US" sz="1600" dirty="0">
              <a:latin typeface="BIZ UDゴシック" panose="020B0400000000000000" pitchFamily="49" charset="-128"/>
              <a:ea typeface="BIZ UDゴシック" panose="020B0400000000000000" pitchFamily="49" charset="-128"/>
            </a:endParaRPr>
          </a:p>
        </p:txBody>
      </p:sp>
      <p:sp>
        <p:nvSpPr>
          <p:cNvPr id="41" name="テキスト ボックス 40">
            <a:extLst>
              <a:ext uri="{FF2B5EF4-FFF2-40B4-BE49-F238E27FC236}">
                <a16:creationId xmlns:a16="http://schemas.microsoft.com/office/drawing/2014/main" id="{A1C8A494-B590-420F-B943-07E004AEB9BB}"/>
              </a:ext>
            </a:extLst>
          </p:cNvPr>
          <p:cNvSpPr txBox="1"/>
          <p:nvPr/>
        </p:nvSpPr>
        <p:spPr>
          <a:xfrm>
            <a:off x="38581" y="1054186"/>
            <a:ext cx="9906000" cy="707886"/>
          </a:xfrm>
          <a:prstGeom prst="rect">
            <a:avLst/>
          </a:prstGeom>
          <a:noFill/>
        </p:spPr>
        <p:txBody>
          <a:bodyPr wrap="square" rtlCol="0">
            <a:spAutoFit/>
          </a:bodyPr>
          <a:lstStyle/>
          <a:p>
            <a:r>
              <a:rPr kumimoji="1" lang="ja-JP" altLang="en-US" sz="1400" b="1" dirty="0">
                <a:latin typeface="BIZ UDゴシック" panose="020B0400000000000000" pitchFamily="49" charset="-128"/>
                <a:ea typeface="BIZ UDゴシック" panose="020B0400000000000000" pitchFamily="49" charset="-128"/>
              </a:rPr>
              <a:t>○</a:t>
            </a:r>
            <a:r>
              <a:rPr kumimoji="1" lang="ja-JP" altLang="en-US" sz="1400" b="1" spc="-50" dirty="0">
                <a:latin typeface="BIZ UDゴシック" panose="020B0400000000000000" pitchFamily="49" charset="-128"/>
                <a:ea typeface="BIZ UDゴシック" panose="020B0400000000000000" pitchFamily="49" charset="-128"/>
              </a:rPr>
              <a:t>ＳＰＩ３（第１次試験科目）を、ペーパーテスティング方式から全国主要都市等の会場を利用できるテストセンター方式</a:t>
            </a:r>
            <a:r>
              <a:rPr kumimoji="1" lang="ja-JP" altLang="en-US" sz="1400" b="1" dirty="0">
                <a:latin typeface="BIZ UDゴシック" panose="020B0400000000000000" pitchFamily="49" charset="-128"/>
                <a:ea typeface="BIZ UDゴシック" panose="020B0400000000000000" pitchFamily="49" charset="-128"/>
              </a:rPr>
              <a:t>に</a:t>
            </a:r>
            <a:endParaRPr kumimoji="1" lang="en-US" altLang="ja-JP" sz="1400" b="1" dirty="0">
              <a:latin typeface="BIZ UDゴシック" panose="020B0400000000000000" pitchFamily="49" charset="-128"/>
              <a:ea typeface="BIZ UDゴシック" panose="020B0400000000000000" pitchFamily="49" charset="-128"/>
            </a:endParaRPr>
          </a:p>
          <a:p>
            <a:r>
              <a:rPr kumimoji="1" lang="en-US" altLang="ja-JP" sz="1400" b="1" dirty="0">
                <a:latin typeface="BIZ UDゴシック" panose="020B0400000000000000" pitchFamily="49" charset="-128"/>
                <a:ea typeface="BIZ UDゴシック" panose="020B0400000000000000" pitchFamily="49" charset="-128"/>
              </a:rPr>
              <a:t>  </a:t>
            </a:r>
            <a:r>
              <a:rPr kumimoji="1" lang="ja-JP" altLang="en-US" sz="1400" b="1" dirty="0">
                <a:latin typeface="BIZ UDゴシック" panose="020B0400000000000000" pitchFamily="49" charset="-128"/>
                <a:ea typeface="BIZ UDゴシック" panose="020B0400000000000000" pitchFamily="49" charset="-128"/>
              </a:rPr>
              <a:t>変更します。指定された期間内であれば、都合に合わせて日時・会場を選択できます。</a:t>
            </a:r>
            <a:endParaRPr kumimoji="1" lang="en-US" altLang="ja-JP" sz="1400" b="1"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a:t>
            </a:r>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技術（土木・建築・機械・電気・環境・農学・農業工学・林学）についても、現行どおりテストセンター方式です。</a:t>
            </a:r>
            <a:endParaRPr kumimoji="1" lang="ja-JP" altLang="en-US" sz="12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09085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10764B5-8B3F-4606-82EC-5C086F4873C3}"/>
              </a:ext>
            </a:extLst>
          </p:cNvPr>
          <p:cNvSpPr/>
          <p:nvPr/>
        </p:nvSpPr>
        <p:spPr>
          <a:xfrm>
            <a:off x="0" y="0"/>
            <a:ext cx="9906000" cy="37799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75" b="1" dirty="0">
                <a:latin typeface="BIZ UDゴシック" panose="020B0400000000000000" pitchFamily="49" charset="-128"/>
                <a:ea typeface="BIZ UDゴシック" panose="020B0400000000000000" pitchFamily="49" charset="-128"/>
              </a:rPr>
              <a:t>令和６年度大阪府職員採用試験における変更点について</a:t>
            </a:r>
          </a:p>
        </p:txBody>
      </p:sp>
      <p:sp>
        <p:nvSpPr>
          <p:cNvPr id="15" name="テキスト ボックス 14">
            <a:extLst>
              <a:ext uri="{FF2B5EF4-FFF2-40B4-BE49-F238E27FC236}">
                <a16:creationId xmlns:a16="http://schemas.microsoft.com/office/drawing/2014/main" id="{2FFB2675-9BB0-4A7F-B562-829539BCE241}"/>
              </a:ext>
            </a:extLst>
          </p:cNvPr>
          <p:cNvSpPr txBox="1"/>
          <p:nvPr/>
        </p:nvSpPr>
        <p:spPr>
          <a:xfrm>
            <a:off x="-147600" y="337909"/>
            <a:ext cx="2557965" cy="338554"/>
          </a:xfrm>
          <a:prstGeom prst="rect">
            <a:avLst/>
          </a:prstGeom>
          <a:noFill/>
        </p:spPr>
        <p:txBody>
          <a:bodyPr wrap="square">
            <a:spAutoFit/>
          </a:bodyPr>
          <a:lstStyle/>
          <a:p>
            <a:r>
              <a:rPr lang="en-US" altLang="ja-JP" sz="1600" dirty="0">
                <a:latin typeface="BIZ UDゴシック" panose="020B0400000000000000" pitchFamily="49" charset="-128"/>
                <a:ea typeface="BIZ UDゴシック" panose="020B0400000000000000" pitchFamily="49" charset="-128"/>
              </a:rPr>
              <a:t>【</a:t>
            </a:r>
            <a:r>
              <a:rPr lang="ja-JP" altLang="en-US" sz="1600" dirty="0">
                <a:latin typeface="BIZ UDゴシック" panose="020B0400000000000000" pitchFamily="49" charset="-128"/>
                <a:ea typeface="BIZ UDゴシック" panose="020B0400000000000000" pitchFamily="49" charset="-128"/>
              </a:rPr>
              <a:t>大学卒程度</a:t>
            </a:r>
            <a:r>
              <a:rPr lang="en-US" altLang="ja-JP" sz="1600" dirty="0">
                <a:latin typeface="BIZ UDゴシック" panose="020B0400000000000000" pitchFamily="49" charset="-128"/>
                <a:ea typeface="BIZ UDゴシック" panose="020B0400000000000000" pitchFamily="49" charset="-128"/>
              </a:rPr>
              <a:t>】</a:t>
            </a:r>
          </a:p>
        </p:txBody>
      </p:sp>
      <p:sp>
        <p:nvSpPr>
          <p:cNvPr id="9" name="テキスト ボックス 8">
            <a:extLst>
              <a:ext uri="{FF2B5EF4-FFF2-40B4-BE49-F238E27FC236}">
                <a16:creationId xmlns:a16="http://schemas.microsoft.com/office/drawing/2014/main" id="{58B90628-4D84-41E9-99E6-995B1881F2CD}"/>
              </a:ext>
            </a:extLst>
          </p:cNvPr>
          <p:cNvSpPr txBox="1"/>
          <p:nvPr/>
        </p:nvSpPr>
        <p:spPr>
          <a:xfrm>
            <a:off x="28643" y="1051405"/>
            <a:ext cx="9848713" cy="523220"/>
          </a:xfrm>
          <a:prstGeom prst="rect">
            <a:avLst/>
          </a:prstGeom>
          <a:noFill/>
        </p:spPr>
        <p:txBody>
          <a:bodyPr wrap="square" rtlCol="0">
            <a:spAutoFit/>
          </a:bodyPr>
          <a:lstStyle/>
          <a:p>
            <a:r>
              <a:rPr kumimoji="1" lang="ja-JP" altLang="en-US" sz="1400" b="1" dirty="0">
                <a:latin typeface="BIZ UDゴシック" panose="020B0400000000000000" pitchFamily="49" charset="-128"/>
                <a:ea typeface="BIZ UDゴシック" panose="020B0400000000000000" pitchFamily="49" charset="-128"/>
              </a:rPr>
              <a:t>○最終合格から採用までの間に大学院進学や留学などを希望する場合、採用希望年度を選択することができるよう、</a:t>
            </a:r>
            <a:endParaRPr kumimoji="1" lang="en-US" altLang="ja-JP" sz="1400" b="1" dirty="0">
              <a:latin typeface="BIZ UDゴシック" panose="020B0400000000000000" pitchFamily="49" charset="-128"/>
              <a:ea typeface="BIZ UDゴシック" panose="020B0400000000000000" pitchFamily="49" charset="-128"/>
            </a:endParaRPr>
          </a:p>
          <a:p>
            <a:r>
              <a:rPr kumimoji="1" lang="ja-JP" altLang="en-US" sz="1400" b="1" dirty="0">
                <a:latin typeface="BIZ UDゴシック" panose="020B0400000000000000" pitchFamily="49" charset="-128"/>
                <a:ea typeface="BIZ UDゴシック" panose="020B0400000000000000" pitchFamily="49" charset="-128"/>
              </a:rPr>
              <a:t>　採用候補者名簿の有効期間を２年延長します。</a:t>
            </a:r>
            <a:endParaRPr kumimoji="1" lang="en-US" altLang="ja-JP" sz="1400" b="1" dirty="0">
              <a:latin typeface="BIZ UDゴシック" panose="020B0400000000000000" pitchFamily="49" charset="-128"/>
              <a:ea typeface="BIZ UDゴシック" panose="020B0400000000000000" pitchFamily="49" charset="-128"/>
            </a:endParaRPr>
          </a:p>
        </p:txBody>
      </p:sp>
      <p:grpSp>
        <p:nvGrpSpPr>
          <p:cNvPr id="3" name="グループ化 2">
            <a:extLst>
              <a:ext uri="{FF2B5EF4-FFF2-40B4-BE49-F238E27FC236}">
                <a16:creationId xmlns:a16="http://schemas.microsoft.com/office/drawing/2014/main" id="{D11E91A6-06EA-4867-B170-EAA9D9463CFC}"/>
              </a:ext>
            </a:extLst>
          </p:cNvPr>
          <p:cNvGrpSpPr/>
          <p:nvPr/>
        </p:nvGrpSpPr>
        <p:grpSpPr>
          <a:xfrm>
            <a:off x="428662" y="2034898"/>
            <a:ext cx="9090836" cy="4574980"/>
            <a:chOff x="370077" y="2790530"/>
            <a:chExt cx="9090836" cy="4099856"/>
          </a:xfrm>
        </p:grpSpPr>
        <p:sp>
          <p:nvSpPr>
            <p:cNvPr id="72" name="正方形/長方形 71">
              <a:extLst>
                <a:ext uri="{FF2B5EF4-FFF2-40B4-BE49-F238E27FC236}">
                  <a16:creationId xmlns:a16="http://schemas.microsoft.com/office/drawing/2014/main" id="{F7D7CF9D-741B-4E45-A70C-DC0A6E239156}"/>
                </a:ext>
              </a:extLst>
            </p:cNvPr>
            <p:cNvSpPr/>
            <p:nvPr/>
          </p:nvSpPr>
          <p:spPr>
            <a:xfrm>
              <a:off x="455847" y="6142021"/>
              <a:ext cx="4543108" cy="706883"/>
            </a:xfrm>
            <a:prstGeom prst="rect">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BIZ UDゴシック" panose="020B0400000000000000" pitchFamily="49" charset="-128"/>
                  <a:ea typeface="BIZ UDゴシック" panose="020B0400000000000000" pitchFamily="49" charset="-128"/>
                </a:rPr>
                <a:t>※</a:t>
              </a:r>
              <a:r>
                <a:rPr kumimoji="1" lang="ja-JP" altLang="en-US" sz="1200" dirty="0">
                  <a:solidFill>
                    <a:schemeClr val="tx1"/>
                  </a:solidFill>
                  <a:latin typeface="BIZ UDゴシック" panose="020B0400000000000000" pitchFamily="49" charset="-128"/>
                  <a:ea typeface="BIZ UDゴシック" panose="020B0400000000000000" pitchFamily="49" charset="-128"/>
                </a:rPr>
                <a:t>行政・警察行政については、有効期間の延長を行わないため、</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dirty="0">
                  <a:solidFill>
                    <a:schemeClr val="tx1"/>
                  </a:solidFill>
                  <a:latin typeface="BIZ UDゴシック" panose="020B0400000000000000" pitchFamily="49" charset="-128"/>
                  <a:ea typeface="BIZ UDゴシック" panose="020B0400000000000000" pitchFamily="49" charset="-128"/>
                </a:rPr>
                <a:t>　原則として、令和７年４月１日の採用となります。</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p:txBody>
        </p:sp>
        <p:grpSp>
          <p:nvGrpSpPr>
            <p:cNvPr id="2" name="グループ化 1">
              <a:extLst>
                <a:ext uri="{FF2B5EF4-FFF2-40B4-BE49-F238E27FC236}">
                  <a16:creationId xmlns:a16="http://schemas.microsoft.com/office/drawing/2014/main" id="{28F672B2-276C-41D9-8DBE-4AB3D8B66247}"/>
                </a:ext>
              </a:extLst>
            </p:cNvPr>
            <p:cNvGrpSpPr/>
            <p:nvPr/>
          </p:nvGrpSpPr>
          <p:grpSpPr>
            <a:xfrm>
              <a:off x="370077" y="2790530"/>
              <a:ext cx="9090836" cy="4099856"/>
              <a:chOff x="124517" y="2917185"/>
              <a:chExt cx="8642267" cy="4099856"/>
            </a:xfrm>
          </p:grpSpPr>
          <p:grpSp>
            <p:nvGrpSpPr>
              <p:cNvPr id="71" name="グループ化 70">
                <a:extLst>
                  <a:ext uri="{FF2B5EF4-FFF2-40B4-BE49-F238E27FC236}">
                    <a16:creationId xmlns:a16="http://schemas.microsoft.com/office/drawing/2014/main" id="{8407E9C4-D40F-44E5-A925-24A1645BEFD2}"/>
                  </a:ext>
                </a:extLst>
              </p:cNvPr>
              <p:cNvGrpSpPr/>
              <p:nvPr/>
            </p:nvGrpSpPr>
            <p:grpSpPr>
              <a:xfrm>
                <a:off x="124517" y="3678183"/>
                <a:ext cx="8642267" cy="3338858"/>
                <a:chOff x="72897" y="2851322"/>
                <a:chExt cx="8642267" cy="3338858"/>
              </a:xfrm>
            </p:grpSpPr>
            <p:grpSp>
              <p:nvGrpSpPr>
                <p:cNvPr id="69" name="グループ化 68">
                  <a:extLst>
                    <a:ext uri="{FF2B5EF4-FFF2-40B4-BE49-F238E27FC236}">
                      <a16:creationId xmlns:a16="http://schemas.microsoft.com/office/drawing/2014/main" id="{9F9DD17E-8548-4E22-BC72-DE6EE1F124F0}"/>
                    </a:ext>
                  </a:extLst>
                </p:cNvPr>
                <p:cNvGrpSpPr/>
                <p:nvPr/>
              </p:nvGrpSpPr>
              <p:grpSpPr>
                <a:xfrm>
                  <a:off x="72897" y="2851322"/>
                  <a:ext cx="8642267" cy="3338858"/>
                  <a:chOff x="124517" y="3197910"/>
                  <a:chExt cx="8642267" cy="3338858"/>
                </a:xfrm>
              </p:grpSpPr>
              <p:graphicFrame>
                <p:nvGraphicFramePr>
                  <p:cNvPr id="4" name="オブジェクト 3">
                    <a:extLst>
                      <a:ext uri="{FF2B5EF4-FFF2-40B4-BE49-F238E27FC236}">
                        <a16:creationId xmlns:a16="http://schemas.microsoft.com/office/drawing/2014/main" id="{60257AC6-20B9-46A8-B4EF-FFB4084FD8C8}"/>
                      </a:ext>
                    </a:extLst>
                  </p:cNvPr>
                  <p:cNvGraphicFramePr>
                    <a:graphicFrameLocks noChangeAspect="1"/>
                  </p:cNvGraphicFramePr>
                  <p:nvPr>
                    <p:extLst>
                      <p:ext uri="{D42A27DB-BD31-4B8C-83A1-F6EECF244321}">
                        <p14:modId xmlns:p14="http://schemas.microsoft.com/office/powerpoint/2010/main" val="2950718536"/>
                      </p:ext>
                    </p:extLst>
                  </p:nvPr>
                </p:nvGraphicFramePr>
                <p:xfrm>
                  <a:off x="386374" y="3197910"/>
                  <a:ext cx="8380410" cy="692150"/>
                </p:xfrm>
                <a:graphic>
                  <a:graphicData uri="http://schemas.openxmlformats.org/presentationml/2006/ole">
                    <mc:AlternateContent xmlns:mc="http://schemas.openxmlformats.org/markup-compatibility/2006">
                      <mc:Choice xmlns:v="urn:schemas-microsoft-com:vml" Requires="v">
                        <p:oleObj spid="_x0000_s3246" name="Worksheet" r:id="rId3" imgW="3360327" imgH="388726" progId="Excel.Sheet.12">
                          <p:embed/>
                        </p:oleObj>
                      </mc:Choice>
                      <mc:Fallback>
                        <p:oleObj name="Worksheet" r:id="rId3" imgW="3360327" imgH="388726" progId="Excel.Sheet.12">
                          <p:embed/>
                          <p:pic>
                            <p:nvPicPr>
                              <p:cNvPr id="0" name=""/>
                              <p:cNvPicPr/>
                              <p:nvPr/>
                            </p:nvPicPr>
                            <p:blipFill>
                              <a:blip r:embed="rId4"/>
                              <a:stretch>
                                <a:fillRect/>
                              </a:stretch>
                            </p:blipFill>
                            <p:spPr>
                              <a:xfrm>
                                <a:off x="386374" y="3197910"/>
                                <a:ext cx="8380410" cy="692150"/>
                              </a:xfrm>
                              <a:prstGeom prst="rect">
                                <a:avLst/>
                              </a:prstGeom>
                            </p:spPr>
                          </p:pic>
                        </p:oleObj>
                      </mc:Fallback>
                    </mc:AlternateContent>
                  </a:graphicData>
                </a:graphic>
              </p:graphicFrame>
              <p:grpSp>
                <p:nvGrpSpPr>
                  <p:cNvPr id="52" name="グループ化 51">
                    <a:extLst>
                      <a:ext uri="{FF2B5EF4-FFF2-40B4-BE49-F238E27FC236}">
                        <a16:creationId xmlns:a16="http://schemas.microsoft.com/office/drawing/2014/main" id="{A90C2687-4064-4BC2-A8E5-CA598623E649}"/>
                      </a:ext>
                    </a:extLst>
                  </p:cNvPr>
                  <p:cNvGrpSpPr/>
                  <p:nvPr/>
                </p:nvGrpSpPr>
                <p:grpSpPr>
                  <a:xfrm>
                    <a:off x="1449328" y="3890061"/>
                    <a:ext cx="2039334" cy="884694"/>
                    <a:chOff x="1371471" y="3289669"/>
                    <a:chExt cx="2039334" cy="884694"/>
                  </a:xfrm>
                </p:grpSpPr>
                <p:sp>
                  <p:nvSpPr>
                    <p:cNvPr id="51" name="矢印: 上 50">
                      <a:extLst>
                        <a:ext uri="{FF2B5EF4-FFF2-40B4-BE49-F238E27FC236}">
                          <a16:creationId xmlns:a16="http://schemas.microsoft.com/office/drawing/2014/main" id="{44C4ED71-BADE-4FB6-9E4E-7C0AD02F0123}"/>
                        </a:ext>
                      </a:extLst>
                    </p:cNvPr>
                    <p:cNvSpPr/>
                    <p:nvPr/>
                  </p:nvSpPr>
                  <p:spPr>
                    <a:xfrm>
                      <a:off x="1749350" y="3289669"/>
                      <a:ext cx="487403" cy="692150"/>
                    </a:xfrm>
                    <a:prstGeom prst="up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E224F7FC-49B4-4A5A-AA07-D1A85F4A9338}"/>
                        </a:ext>
                      </a:extLst>
                    </p:cNvPr>
                    <p:cNvSpPr/>
                    <p:nvPr/>
                  </p:nvSpPr>
                  <p:spPr>
                    <a:xfrm>
                      <a:off x="1371471" y="3703185"/>
                      <a:ext cx="2039334" cy="47117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BIZ UDゴシック" panose="020B0400000000000000" pitchFamily="49" charset="-128"/>
                          <a:ea typeface="BIZ UDゴシック" panose="020B0400000000000000" pitchFamily="49" charset="-128"/>
                        </a:rPr>
                        <a:t>（原則）令和７年４月１日採用</a:t>
                      </a:r>
                    </a:p>
                  </p:txBody>
                </p:sp>
              </p:grpSp>
              <p:grpSp>
                <p:nvGrpSpPr>
                  <p:cNvPr id="53" name="グループ化 52">
                    <a:extLst>
                      <a:ext uri="{FF2B5EF4-FFF2-40B4-BE49-F238E27FC236}">
                        <a16:creationId xmlns:a16="http://schemas.microsoft.com/office/drawing/2014/main" id="{400C8ED9-59CC-4415-8458-AA5F78745C90}"/>
                      </a:ext>
                    </a:extLst>
                  </p:cNvPr>
                  <p:cNvGrpSpPr/>
                  <p:nvPr/>
                </p:nvGrpSpPr>
                <p:grpSpPr>
                  <a:xfrm>
                    <a:off x="3298019" y="3890060"/>
                    <a:ext cx="1755057" cy="1453427"/>
                    <a:chOff x="1465105" y="2726228"/>
                    <a:chExt cx="1755057" cy="1453427"/>
                  </a:xfrm>
                  <a:solidFill>
                    <a:srgbClr val="FFC000"/>
                  </a:solidFill>
                </p:grpSpPr>
                <p:sp>
                  <p:nvSpPr>
                    <p:cNvPr id="54" name="矢印: 上 53">
                      <a:extLst>
                        <a:ext uri="{FF2B5EF4-FFF2-40B4-BE49-F238E27FC236}">
                          <a16:creationId xmlns:a16="http://schemas.microsoft.com/office/drawing/2014/main" id="{7D320029-5559-4132-8739-E0094E074E9D}"/>
                        </a:ext>
                      </a:extLst>
                    </p:cNvPr>
                    <p:cNvSpPr/>
                    <p:nvPr/>
                  </p:nvSpPr>
                  <p:spPr>
                    <a:xfrm>
                      <a:off x="1673833" y="2726228"/>
                      <a:ext cx="487403" cy="1427147"/>
                    </a:xfrm>
                    <a:prstGeom prst="upArrow">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正方形/長方形 54">
                      <a:extLst>
                        <a:ext uri="{FF2B5EF4-FFF2-40B4-BE49-F238E27FC236}">
                          <a16:creationId xmlns:a16="http://schemas.microsoft.com/office/drawing/2014/main" id="{218331C6-981C-450C-B8B3-DDE319A10783}"/>
                        </a:ext>
                      </a:extLst>
                    </p:cNvPr>
                    <p:cNvSpPr/>
                    <p:nvPr/>
                  </p:nvSpPr>
                  <p:spPr>
                    <a:xfrm>
                      <a:off x="1465105" y="3708477"/>
                      <a:ext cx="1755057" cy="471178"/>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BIZ UDゴシック" panose="020B0400000000000000" pitchFamily="49" charset="-128"/>
                          <a:ea typeface="BIZ UDゴシック" panose="020B0400000000000000" pitchFamily="49" charset="-128"/>
                        </a:rPr>
                        <a:t>①令和８年４月１日採用</a:t>
                      </a:r>
                    </a:p>
                  </p:txBody>
                </p:sp>
              </p:grpSp>
              <p:grpSp>
                <p:nvGrpSpPr>
                  <p:cNvPr id="56" name="グループ化 55">
                    <a:extLst>
                      <a:ext uri="{FF2B5EF4-FFF2-40B4-BE49-F238E27FC236}">
                        <a16:creationId xmlns:a16="http://schemas.microsoft.com/office/drawing/2014/main" id="{C03C820A-514E-4DE8-A773-7D4955F9B168}"/>
                      </a:ext>
                    </a:extLst>
                  </p:cNvPr>
                  <p:cNvGrpSpPr/>
                  <p:nvPr/>
                </p:nvGrpSpPr>
                <p:grpSpPr>
                  <a:xfrm>
                    <a:off x="4977559" y="3890060"/>
                    <a:ext cx="1755057" cy="2023926"/>
                    <a:chOff x="1389588" y="2192492"/>
                    <a:chExt cx="1755057" cy="2023926"/>
                  </a:xfrm>
                  <a:solidFill>
                    <a:srgbClr val="92D050"/>
                  </a:solidFill>
                </p:grpSpPr>
                <p:sp>
                  <p:nvSpPr>
                    <p:cNvPr id="57" name="矢印: 上 56">
                      <a:extLst>
                        <a:ext uri="{FF2B5EF4-FFF2-40B4-BE49-F238E27FC236}">
                          <a16:creationId xmlns:a16="http://schemas.microsoft.com/office/drawing/2014/main" id="{1134DF9D-F5EF-4BB0-AE24-D762B780BC61}"/>
                        </a:ext>
                      </a:extLst>
                    </p:cNvPr>
                    <p:cNvSpPr/>
                    <p:nvPr/>
                  </p:nvSpPr>
                  <p:spPr>
                    <a:xfrm>
                      <a:off x="1598317" y="2192492"/>
                      <a:ext cx="487403" cy="1906065"/>
                    </a:xfrm>
                    <a:prstGeom prst="up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正方形/長方形 57">
                      <a:extLst>
                        <a:ext uri="{FF2B5EF4-FFF2-40B4-BE49-F238E27FC236}">
                          <a16:creationId xmlns:a16="http://schemas.microsoft.com/office/drawing/2014/main" id="{BACCB821-20E9-4631-A7B7-D45E549223FE}"/>
                        </a:ext>
                      </a:extLst>
                    </p:cNvPr>
                    <p:cNvSpPr/>
                    <p:nvPr/>
                  </p:nvSpPr>
                  <p:spPr>
                    <a:xfrm>
                      <a:off x="1389588" y="3745240"/>
                      <a:ext cx="1755057" cy="47117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BIZ UDゴシック" panose="020B0400000000000000" pitchFamily="49" charset="-128"/>
                          <a:ea typeface="BIZ UDゴシック" panose="020B0400000000000000" pitchFamily="49" charset="-128"/>
                        </a:rPr>
                        <a:t>②令和９年４月１日採用</a:t>
                      </a:r>
                    </a:p>
                  </p:txBody>
                </p:sp>
              </p:grpSp>
              <p:grpSp>
                <p:nvGrpSpPr>
                  <p:cNvPr id="64" name="グループ化 63">
                    <a:extLst>
                      <a:ext uri="{FF2B5EF4-FFF2-40B4-BE49-F238E27FC236}">
                        <a16:creationId xmlns:a16="http://schemas.microsoft.com/office/drawing/2014/main" id="{43C2F77C-4293-44D7-A5A6-01635E905B3A}"/>
                      </a:ext>
                    </a:extLst>
                  </p:cNvPr>
                  <p:cNvGrpSpPr/>
                  <p:nvPr/>
                </p:nvGrpSpPr>
                <p:grpSpPr>
                  <a:xfrm>
                    <a:off x="124517" y="3890060"/>
                    <a:ext cx="1755673" cy="1525948"/>
                    <a:chOff x="124517" y="3890060"/>
                    <a:chExt cx="1755673" cy="1525948"/>
                  </a:xfrm>
                </p:grpSpPr>
                <p:sp>
                  <p:nvSpPr>
                    <p:cNvPr id="62" name="矢印: 上 61">
                      <a:extLst>
                        <a:ext uri="{FF2B5EF4-FFF2-40B4-BE49-F238E27FC236}">
                          <a16:creationId xmlns:a16="http://schemas.microsoft.com/office/drawing/2014/main" id="{129124C5-891D-4127-95A6-EE50CC58EE99}"/>
                        </a:ext>
                      </a:extLst>
                    </p:cNvPr>
                    <p:cNvSpPr/>
                    <p:nvPr/>
                  </p:nvSpPr>
                  <p:spPr>
                    <a:xfrm>
                      <a:off x="758653" y="3890060"/>
                      <a:ext cx="487403" cy="1368568"/>
                    </a:xfrm>
                    <a:prstGeom prst="up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1" name="正方形/長方形 60">
                      <a:extLst>
                        <a:ext uri="{FF2B5EF4-FFF2-40B4-BE49-F238E27FC236}">
                          <a16:creationId xmlns:a16="http://schemas.microsoft.com/office/drawing/2014/main" id="{A356B222-7D21-4DC0-AD45-129EF3B01FE6}"/>
                        </a:ext>
                      </a:extLst>
                    </p:cNvPr>
                    <p:cNvSpPr/>
                    <p:nvPr/>
                  </p:nvSpPr>
                  <p:spPr>
                    <a:xfrm>
                      <a:off x="124517" y="4944830"/>
                      <a:ext cx="1755673" cy="47117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BIZ UDゴシック" panose="020B0400000000000000" pitchFamily="49" charset="-128"/>
                          <a:ea typeface="BIZ UDゴシック" panose="020B0400000000000000" pitchFamily="49" charset="-128"/>
                        </a:rPr>
                        <a:t>最終合格発表</a:t>
                      </a:r>
                      <a:endParaRPr kumimoji="1" lang="en-US" altLang="ja-JP" sz="1100" b="1" dirty="0">
                        <a:latin typeface="BIZ UDゴシック" panose="020B0400000000000000" pitchFamily="49" charset="-128"/>
                        <a:ea typeface="BIZ UDゴシック" panose="020B0400000000000000" pitchFamily="49" charset="-128"/>
                      </a:endParaRPr>
                    </a:p>
                    <a:p>
                      <a:pPr algn="ctr"/>
                      <a:r>
                        <a:rPr kumimoji="1" lang="ja-JP" altLang="en-US" sz="1050" b="1" dirty="0">
                          <a:latin typeface="BIZ UDゴシック" panose="020B0400000000000000" pitchFamily="49" charset="-128"/>
                          <a:ea typeface="BIZ UDゴシック" panose="020B0400000000000000" pitchFamily="49" charset="-128"/>
                        </a:rPr>
                        <a:t>（採用候補者名簿に登載）</a:t>
                      </a:r>
                    </a:p>
                  </p:txBody>
                </p:sp>
              </p:grpSp>
              <p:grpSp>
                <p:nvGrpSpPr>
                  <p:cNvPr id="66" name="グループ化 65">
                    <a:extLst>
                      <a:ext uri="{FF2B5EF4-FFF2-40B4-BE49-F238E27FC236}">
                        <a16:creationId xmlns:a16="http://schemas.microsoft.com/office/drawing/2014/main" id="{6028D560-F75F-4A65-9F32-8ADC2457BF19}"/>
                      </a:ext>
                    </a:extLst>
                  </p:cNvPr>
                  <p:cNvGrpSpPr/>
                  <p:nvPr/>
                </p:nvGrpSpPr>
                <p:grpSpPr>
                  <a:xfrm>
                    <a:off x="6599405" y="3890059"/>
                    <a:ext cx="2019439" cy="2646709"/>
                    <a:chOff x="1315799" y="1609687"/>
                    <a:chExt cx="2019439" cy="2646709"/>
                  </a:xfrm>
                  <a:solidFill>
                    <a:srgbClr val="002060"/>
                  </a:solidFill>
                </p:grpSpPr>
                <p:sp>
                  <p:nvSpPr>
                    <p:cNvPr id="67" name="矢印: 上 66">
                      <a:extLst>
                        <a:ext uri="{FF2B5EF4-FFF2-40B4-BE49-F238E27FC236}">
                          <a16:creationId xmlns:a16="http://schemas.microsoft.com/office/drawing/2014/main" id="{A221ACF9-2C4B-469E-B064-598D93AD0781}"/>
                        </a:ext>
                      </a:extLst>
                    </p:cNvPr>
                    <p:cNvSpPr/>
                    <p:nvPr/>
                  </p:nvSpPr>
                  <p:spPr>
                    <a:xfrm>
                      <a:off x="1582223" y="1609687"/>
                      <a:ext cx="487403" cy="2489445"/>
                    </a:xfrm>
                    <a:prstGeom prst="up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8" name="正方形/長方形 67">
                      <a:extLst>
                        <a:ext uri="{FF2B5EF4-FFF2-40B4-BE49-F238E27FC236}">
                          <a16:creationId xmlns:a16="http://schemas.microsoft.com/office/drawing/2014/main" id="{01AF7B07-E0E0-4C7F-B80F-E49BEF7F3291}"/>
                        </a:ext>
                      </a:extLst>
                    </p:cNvPr>
                    <p:cNvSpPr/>
                    <p:nvPr/>
                  </p:nvSpPr>
                  <p:spPr>
                    <a:xfrm>
                      <a:off x="1315799" y="3785218"/>
                      <a:ext cx="2019439" cy="4711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latin typeface="BIZ UDゴシック" panose="020B0400000000000000" pitchFamily="49" charset="-128"/>
                          <a:ea typeface="BIZ UDゴシック" panose="020B0400000000000000" pitchFamily="49" charset="-128"/>
                        </a:rPr>
                        <a:t> </a:t>
                      </a:r>
                      <a:r>
                        <a:rPr kumimoji="1" lang="en-US" altLang="ja-JP" sz="1100" b="1" dirty="0">
                          <a:latin typeface="BIZ UDゴシック" panose="020B0400000000000000" pitchFamily="49" charset="-128"/>
                          <a:ea typeface="BIZ UDゴシック" panose="020B0400000000000000" pitchFamily="49" charset="-128"/>
                        </a:rPr>
                        <a:t>※</a:t>
                      </a:r>
                      <a:r>
                        <a:rPr kumimoji="1" lang="ja-JP" altLang="en-US" sz="1100" b="1" dirty="0">
                          <a:latin typeface="BIZ UDゴシック" panose="020B0400000000000000" pitchFamily="49" charset="-128"/>
                          <a:ea typeface="BIZ UDゴシック" panose="020B0400000000000000" pitchFamily="49" charset="-128"/>
                        </a:rPr>
                        <a:t>令和</a:t>
                      </a:r>
                      <a:r>
                        <a:rPr kumimoji="1" lang="en-US" altLang="ja-JP" sz="1100" b="1" dirty="0">
                          <a:latin typeface="BIZ UDゴシック" panose="020B0400000000000000" pitchFamily="49" charset="-128"/>
                          <a:ea typeface="BIZ UDゴシック" panose="020B0400000000000000" pitchFamily="49" charset="-128"/>
                        </a:rPr>
                        <a:t>10</a:t>
                      </a:r>
                      <a:r>
                        <a:rPr kumimoji="1" lang="ja-JP" altLang="en-US" sz="1100" b="1" dirty="0">
                          <a:latin typeface="BIZ UDゴシック" panose="020B0400000000000000" pitchFamily="49" charset="-128"/>
                          <a:ea typeface="BIZ UDゴシック" panose="020B0400000000000000" pitchFamily="49" charset="-128"/>
                        </a:rPr>
                        <a:t>年４月１日採用を</a:t>
                      </a:r>
                      <a:endParaRPr kumimoji="1" lang="en-US" altLang="ja-JP" sz="1100" b="1" dirty="0">
                        <a:latin typeface="BIZ UDゴシック" panose="020B0400000000000000" pitchFamily="49" charset="-128"/>
                        <a:ea typeface="BIZ UDゴシック" panose="020B0400000000000000" pitchFamily="49" charset="-128"/>
                      </a:endParaRPr>
                    </a:p>
                    <a:p>
                      <a:r>
                        <a:rPr kumimoji="1" lang="ja-JP" altLang="en-US" sz="1100" b="1" dirty="0">
                          <a:latin typeface="BIZ UDゴシック" panose="020B0400000000000000" pitchFamily="49" charset="-128"/>
                          <a:ea typeface="BIZ UDゴシック" panose="020B0400000000000000" pitchFamily="49" charset="-128"/>
                        </a:rPr>
                        <a:t>　 選択することはできません。</a:t>
                      </a:r>
                    </a:p>
                  </p:txBody>
                </p:sp>
              </p:grpSp>
            </p:grpSp>
            <p:sp>
              <p:nvSpPr>
                <p:cNvPr id="70" name="乗算記号 69">
                  <a:extLst>
                    <a:ext uri="{FF2B5EF4-FFF2-40B4-BE49-F238E27FC236}">
                      <a16:creationId xmlns:a16="http://schemas.microsoft.com/office/drawing/2014/main" id="{A4A2C17C-91A8-40CD-A453-6B2708C4BDB9}"/>
                    </a:ext>
                  </a:extLst>
                </p:cNvPr>
                <p:cNvSpPr/>
                <p:nvPr/>
              </p:nvSpPr>
              <p:spPr>
                <a:xfrm>
                  <a:off x="6359799" y="3751749"/>
                  <a:ext cx="1387242" cy="1344469"/>
                </a:xfrm>
                <a:prstGeom prst="mathMultiply">
                  <a:avLst>
                    <a:gd name="adj1" fmla="val 1232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0" name="矢印: 上 29">
                <a:extLst>
                  <a:ext uri="{FF2B5EF4-FFF2-40B4-BE49-F238E27FC236}">
                    <a16:creationId xmlns:a16="http://schemas.microsoft.com/office/drawing/2014/main" id="{093441B8-72F4-4C52-8AB4-20CD72644686}"/>
                  </a:ext>
                </a:extLst>
              </p:cNvPr>
              <p:cNvSpPr/>
              <p:nvPr/>
            </p:nvSpPr>
            <p:spPr>
              <a:xfrm rot="10800000">
                <a:off x="6818970" y="3108190"/>
                <a:ext cx="487403" cy="569994"/>
              </a:xfrm>
              <a:prstGeom prst="up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a:extLst>
                  <a:ext uri="{FF2B5EF4-FFF2-40B4-BE49-F238E27FC236}">
                    <a16:creationId xmlns:a16="http://schemas.microsoft.com/office/drawing/2014/main" id="{1367BAF0-1696-4BAC-B655-6B53CA26D95F}"/>
                  </a:ext>
                </a:extLst>
              </p:cNvPr>
              <p:cNvSpPr/>
              <p:nvPr/>
            </p:nvSpPr>
            <p:spPr>
              <a:xfrm>
                <a:off x="6326466" y="2917185"/>
                <a:ext cx="2292377" cy="4024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BIZ UDゴシック" panose="020B0400000000000000" pitchFamily="49" charset="-128"/>
                    <a:ea typeface="BIZ UDゴシック" panose="020B0400000000000000" pitchFamily="49" charset="-128"/>
                  </a:rPr>
                  <a:t>有効期間：令和</a:t>
                </a:r>
                <a:r>
                  <a:rPr kumimoji="1" lang="en-US" altLang="ja-JP" sz="1100" b="1" dirty="0">
                    <a:latin typeface="BIZ UDゴシック" panose="020B0400000000000000" pitchFamily="49" charset="-128"/>
                    <a:ea typeface="BIZ UDゴシック" panose="020B0400000000000000" pitchFamily="49" charset="-128"/>
                  </a:rPr>
                  <a:t>10</a:t>
                </a:r>
                <a:r>
                  <a:rPr kumimoji="1" lang="ja-JP" altLang="en-US" sz="1100" b="1" dirty="0">
                    <a:latin typeface="BIZ UDゴシック" panose="020B0400000000000000" pitchFamily="49" charset="-128"/>
                    <a:ea typeface="BIZ UDゴシック" panose="020B0400000000000000" pitchFamily="49" charset="-128"/>
                  </a:rPr>
                  <a:t>年３月</a:t>
                </a:r>
                <a:r>
                  <a:rPr kumimoji="1" lang="en-US" altLang="ja-JP" sz="1100" b="1" dirty="0">
                    <a:latin typeface="BIZ UDゴシック" panose="020B0400000000000000" pitchFamily="49" charset="-128"/>
                    <a:ea typeface="BIZ UDゴシック" panose="020B0400000000000000" pitchFamily="49" charset="-128"/>
                  </a:rPr>
                  <a:t>31</a:t>
                </a:r>
                <a:r>
                  <a:rPr kumimoji="1" lang="ja-JP" altLang="en-US" sz="1100" b="1" dirty="0">
                    <a:latin typeface="BIZ UDゴシック" panose="020B0400000000000000" pitchFamily="49" charset="-128"/>
                    <a:ea typeface="BIZ UDゴシック" panose="020B0400000000000000" pitchFamily="49" charset="-128"/>
                  </a:rPr>
                  <a:t>日まで</a:t>
                </a:r>
              </a:p>
            </p:txBody>
          </p:sp>
        </p:grpSp>
      </p:grpSp>
      <p:grpSp>
        <p:nvGrpSpPr>
          <p:cNvPr id="5" name="グループ化 4">
            <a:extLst>
              <a:ext uri="{FF2B5EF4-FFF2-40B4-BE49-F238E27FC236}">
                <a16:creationId xmlns:a16="http://schemas.microsoft.com/office/drawing/2014/main" id="{D16AC5BF-1258-4687-81DA-3B14FC373EFC}"/>
              </a:ext>
            </a:extLst>
          </p:cNvPr>
          <p:cNvGrpSpPr/>
          <p:nvPr/>
        </p:nvGrpSpPr>
        <p:grpSpPr>
          <a:xfrm>
            <a:off x="169645" y="1797356"/>
            <a:ext cx="9453429" cy="790533"/>
            <a:chOff x="135204" y="1803414"/>
            <a:chExt cx="9453429" cy="790533"/>
          </a:xfrm>
        </p:grpSpPr>
        <p:sp>
          <p:nvSpPr>
            <p:cNvPr id="46" name="テキスト ボックス 45">
              <a:extLst>
                <a:ext uri="{FF2B5EF4-FFF2-40B4-BE49-F238E27FC236}">
                  <a16:creationId xmlns:a16="http://schemas.microsoft.com/office/drawing/2014/main" id="{F09F5580-258C-48B7-84D5-01D96925127B}"/>
                </a:ext>
              </a:extLst>
            </p:cNvPr>
            <p:cNvSpPr txBox="1"/>
            <p:nvPr/>
          </p:nvSpPr>
          <p:spPr>
            <a:xfrm>
              <a:off x="135204" y="1803414"/>
              <a:ext cx="3231605" cy="307777"/>
            </a:xfrm>
            <a:prstGeom prst="rect">
              <a:avLst/>
            </a:prstGeom>
            <a:noFill/>
          </p:spPr>
          <p:txBody>
            <a:bodyPr wrap="square">
              <a:spAutoFit/>
            </a:bodyPr>
            <a:lstStyle/>
            <a:p>
              <a:r>
                <a:rPr lang="ja-JP" altLang="en-US" sz="1400" dirty="0">
                  <a:latin typeface="BIZ UDゴシック" panose="020B0400000000000000" pitchFamily="49" charset="-128"/>
                  <a:ea typeface="BIZ UDゴシック" panose="020B0400000000000000" pitchFamily="49" charset="-128"/>
                </a:rPr>
                <a:t>＜参考：令和６年度受験の場合＞</a:t>
              </a:r>
              <a:endParaRPr lang="en-US" altLang="ja-JP" sz="1400" dirty="0">
                <a:latin typeface="BIZ UDゴシック" panose="020B0400000000000000" pitchFamily="49" charset="-128"/>
                <a:ea typeface="BIZ UDゴシック" panose="020B0400000000000000" pitchFamily="49" charset="-128"/>
              </a:endParaRPr>
            </a:p>
          </p:txBody>
        </p:sp>
        <p:sp>
          <p:nvSpPr>
            <p:cNvPr id="47" name="テキスト ボックス 46">
              <a:extLst>
                <a:ext uri="{FF2B5EF4-FFF2-40B4-BE49-F238E27FC236}">
                  <a16:creationId xmlns:a16="http://schemas.microsoft.com/office/drawing/2014/main" id="{C1361CE6-B5D2-4505-9247-91D57406D112}"/>
                </a:ext>
              </a:extLst>
            </p:cNvPr>
            <p:cNvSpPr txBox="1"/>
            <p:nvPr/>
          </p:nvSpPr>
          <p:spPr>
            <a:xfrm>
              <a:off x="210528" y="2071649"/>
              <a:ext cx="6602840" cy="276999"/>
            </a:xfrm>
            <a:prstGeom prst="rect">
              <a:avLst/>
            </a:prstGeom>
            <a:noFill/>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　原則、令和７年４月１日に採用されますが、次の①又は②からも選択することが可能です。</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32" name="テキスト ボックス 31">
              <a:extLst>
                <a:ext uri="{FF2B5EF4-FFF2-40B4-BE49-F238E27FC236}">
                  <a16:creationId xmlns:a16="http://schemas.microsoft.com/office/drawing/2014/main" id="{5215823D-9192-4E72-AB3A-3C21E9AF86F0}"/>
                </a:ext>
              </a:extLst>
            </p:cNvPr>
            <p:cNvSpPr txBox="1"/>
            <p:nvPr/>
          </p:nvSpPr>
          <p:spPr>
            <a:xfrm>
              <a:off x="515367" y="2316948"/>
              <a:ext cx="9073266" cy="276999"/>
            </a:xfrm>
            <a:prstGeom prst="rect">
              <a:avLst/>
            </a:prstGeom>
            <a:noFill/>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①</a:t>
              </a:r>
              <a:r>
                <a:rPr kumimoji="1" lang="zh-TW" altLang="en-US" sz="1200" dirty="0">
                  <a:latin typeface="BIZ UDゴシック" panose="020B0400000000000000" pitchFamily="49" charset="-128"/>
                  <a:ea typeface="BIZ UDゴシック" panose="020B0400000000000000" pitchFamily="49" charset="-128"/>
                </a:rPr>
                <a:t>令和８年４月１日</a:t>
              </a:r>
              <a:r>
                <a:rPr kumimoji="1" lang="ja-JP" altLang="en-US" sz="1200" dirty="0">
                  <a:latin typeface="BIZ UDゴシック" panose="020B0400000000000000" pitchFamily="49" charset="-128"/>
                  <a:ea typeface="BIZ UDゴシック" panose="020B0400000000000000" pitchFamily="49" charset="-128"/>
                </a:rPr>
                <a:t>　　②</a:t>
              </a:r>
              <a:r>
                <a:rPr kumimoji="1" lang="zh-TW" altLang="en-US" sz="1200" dirty="0">
                  <a:latin typeface="BIZ UDゴシック" panose="020B0400000000000000" pitchFamily="49" charset="-128"/>
                  <a:ea typeface="BIZ UDゴシック" panose="020B0400000000000000" pitchFamily="49" charset="-128"/>
                </a:rPr>
                <a:t>令和９年４月１日</a:t>
              </a:r>
            </a:p>
          </p:txBody>
        </p:sp>
      </p:grpSp>
      <p:sp>
        <p:nvSpPr>
          <p:cNvPr id="37" name="四角形: 角を丸くする 36">
            <a:extLst>
              <a:ext uri="{FF2B5EF4-FFF2-40B4-BE49-F238E27FC236}">
                <a16:creationId xmlns:a16="http://schemas.microsoft.com/office/drawing/2014/main" id="{11D3B227-C5B4-4FBA-B3F6-70AE90FC4744}"/>
              </a:ext>
            </a:extLst>
          </p:cNvPr>
          <p:cNvSpPr/>
          <p:nvPr/>
        </p:nvSpPr>
        <p:spPr>
          <a:xfrm>
            <a:off x="39600" y="665158"/>
            <a:ext cx="9713521" cy="360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BIZ UDゴシック" panose="020B0400000000000000" pitchFamily="49" charset="-128"/>
                <a:ea typeface="BIZ UDゴシック" panose="020B0400000000000000" pitchFamily="49" charset="-128"/>
              </a:rPr>
              <a:t>４．採用候補者名簿の有効期間を延長　</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bg1">
                    <a:lumMod val="95000"/>
                  </a:schemeClr>
                </a:solidFill>
                <a:latin typeface="BIZ UDゴシック" panose="020B0400000000000000" pitchFamily="49" charset="-128"/>
                <a:ea typeface="BIZ UDゴシック" panose="020B0400000000000000" pitchFamily="49" charset="-128"/>
              </a:rPr>
              <a:t>対象職種：技術（土木・建築・機械・電気・環境・農学・農業工学・林学）</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endParaRPr kumimoji="1" lang="ja-JP" altLang="en-US"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700324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10764B5-8B3F-4606-82EC-5C086F4873C3}"/>
              </a:ext>
            </a:extLst>
          </p:cNvPr>
          <p:cNvSpPr/>
          <p:nvPr/>
        </p:nvSpPr>
        <p:spPr>
          <a:xfrm>
            <a:off x="0" y="0"/>
            <a:ext cx="9906000" cy="37799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75" b="1" dirty="0">
                <a:latin typeface="BIZ UDゴシック" panose="020B0400000000000000" pitchFamily="49" charset="-128"/>
                <a:ea typeface="BIZ UDゴシック" panose="020B0400000000000000" pitchFamily="49" charset="-128"/>
              </a:rPr>
              <a:t>令和６年度大阪府職員採用試験における変更点について</a:t>
            </a:r>
          </a:p>
        </p:txBody>
      </p:sp>
      <p:sp>
        <p:nvSpPr>
          <p:cNvPr id="19" name="四角形: 角を丸くする 18">
            <a:extLst>
              <a:ext uri="{FF2B5EF4-FFF2-40B4-BE49-F238E27FC236}">
                <a16:creationId xmlns:a16="http://schemas.microsoft.com/office/drawing/2014/main" id="{C46C9993-1B48-435A-81A4-FF6CD01C77DE}"/>
              </a:ext>
            </a:extLst>
          </p:cNvPr>
          <p:cNvSpPr/>
          <p:nvPr/>
        </p:nvSpPr>
        <p:spPr>
          <a:xfrm>
            <a:off x="39600" y="660246"/>
            <a:ext cx="9720000" cy="360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BIZ UDゴシック" panose="020B0400000000000000" pitchFamily="49" charset="-128"/>
                <a:ea typeface="BIZ UDゴシック" panose="020B0400000000000000" pitchFamily="49" charset="-128"/>
              </a:rPr>
              <a:t>１．年度途中の採用に向けた春季試験の実施</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bg1">
                    <a:lumMod val="95000"/>
                  </a:schemeClr>
                </a:solidFill>
                <a:latin typeface="BIZ UDゴシック" panose="020B0400000000000000" pitchFamily="49" charset="-128"/>
                <a:ea typeface="BIZ UDゴシック" panose="020B0400000000000000" pitchFamily="49" charset="-128"/>
              </a:rPr>
              <a:t>対象職種：技術（土木・建築・機械・電気）</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endParaRPr kumimoji="1" lang="ja-JP" altLang="en-US" sz="1400"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2FFB2675-9BB0-4A7F-B562-829539BCE241}"/>
              </a:ext>
            </a:extLst>
          </p:cNvPr>
          <p:cNvSpPr txBox="1"/>
          <p:nvPr/>
        </p:nvSpPr>
        <p:spPr>
          <a:xfrm>
            <a:off x="-147600" y="350530"/>
            <a:ext cx="2557965" cy="338554"/>
          </a:xfrm>
          <a:prstGeom prst="rect">
            <a:avLst/>
          </a:prstGeom>
          <a:noFill/>
        </p:spPr>
        <p:txBody>
          <a:bodyPr wrap="square">
            <a:spAutoFit/>
          </a:bodyPr>
          <a:lstStyle/>
          <a:p>
            <a:r>
              <a:rPr lang="en-US" altLang="ja-JP" sz="1600" dirty="0">
                <a:latin typeface="BIZ UDゴシック" panose="020B0400000000000000" pitchFamily="49" charset="-128"/>
                <a:ea typeface="BIZ UDゴシック" panose="020B0400000000000000" pitchFamily="49" charset="-128"/>
              </a:rPr>
              <a:t>【</a:t>
            </a:r>
            <a:r>
              <a:rPr lang="ja-JP" altLang="en-US" sz="1600" dirty="0">
                <a:latin typeface="BIZ UDゴシック" panose="020B0400000000000000" pitchFamily="49" charset="-128"/>
                <a:ea typeface="BIZ UDゴシック" panose="020B0400000000000000" pitchFamily="49" charset="-128"/>
              </a:rPr>
              <a:t>社会人等</a:t>
            </a:r>
            <a:r>
              <a:rPr lang="en-US" altLang="ja-JP" sz="1600" dirty="0">
                <a:latin typeface="BIZ UDゴシック" panose="020B0400000000000000" pitchFamily="49" charset="-128"/>
                <a:ea typeface="BIZ UDゴシック" panose="020B0400000000000000" pitchFamily="49" charset="-128"/>
              </a:rPr>
              <a:t>】</a:t>
            </a:r>
          </a:p>
        </p:txBody>
      </p:sp>
      <p:sp>
        <p:nvSpPr>
          <p:cNvPr id="69" name="四角形: 角を丸くする 68">
            <a:extLst>
              <a:ext uri="{FF2B5EF4-FFF2-40B4-BE49-F238E27FC236}">
                <a16:creationId xmlns:a16="http://schemas.microsoft.com/office/drawing/2014/main" id="{C4F5683E-1363-4D92-B47F-6CD09A901E3A}"/>
              </a:ext>
            </a:extLst>
          </p:cNvPr>
          <p:cNvSpPr/>
          <p:nvPr/>
        </p:nvSpPr>
        <p:spPr>
          <a:xfrm>
            <a:off x="39600" y="2488089"/>
            <a:ext cx="9720000" cy="360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BIZ UDゴシック" panose="020B0400000000000000" pitchFamily="49" charset="-128"/>
                <a:ea typeface="BIZ UDゴシック" panose="020B0400000000000000" pitchFamily="49" charset="-128"/>
              </a:rPr>
              <a:t>２．試験科目及び試験構成の変更　</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r>
              <a:rPr kumimoji="1" lang="ja-JP" altLang="en-US" sz="1200" dirty="0">
                <a:solidFill>
                  <a:schemeClr val="bg1">
                    <a:lumMod val="95000"/>
                  </a:schemeClr>
                </a:solidFill>
                <a:latin typeface="BIZ UDゴシック" panose="020B0400000000000000" pitchFamily="49" charset="-128"/>
                <a:ea typeface="BIZ UDゴシック" panose="020B0400000000000000" pitchFamily="49" charset="-128"/>
              </a:rPr>
              <a:t>対象職種：行政（社会人等：</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26-34</a:t>
            </a:r>
            <a:r>
              <a:rPr kumimoji="1" lang="ja-JP" altLang="en-US" sz="1200" dirty="0">
                <a:solidFill>
                  <a:schemeClr val="bg1">
                    <a:lumMod val="95000"/>
                  </a:schemeClr>
                </a:solidFill>
                <a:latin typeface="BIZ UDゴシック" panose="020B0400000000000000" pitchFamily="49" charset="-128"/>
                <a:ea typeface="BIZ UDゴシック" panose="020B0400000000000000" pitchFamily="49" charset="-128"/>
              </a:rPr>
              <a:t>）・技術（土木・建築・機械・電気）</a:t>
            </a:r>
            <a:r>
              <a:rPr kumimoji="1" lang="en-US" altLang="ja-JP" sz="1200" dirty="0">
                <a:solidFill>
                  <a:schemeClr val="bg1">
                    <a:lumMod val="95000"/>
                  </a:schemeClr>
                </a:solidFill>
                <a:latin typeface="BIZ UDゴシック" panose="020B0400000000000000" pitchFamily="49" charset="-128"/>
                <a:ea typeface="BIZ UDゴシック" panose="020B0400000000000000" pitchFamily="49" charset="-128"/>
              </a:rPr>
              <a:t>〕</a:t>
            </a:r>
            <a:endParaRPr kumimoji="1" lang="ja-JP" altLang="en-US" sz="1600"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E2DA72E9-F14E-4796-8FE0-159E2033C04B}"/>
              </a:ext>
            </a:extLst>
          </p:cNvPr>
          <p:cNvSpPr txBox="1"/>
          <p:nvPr/>
        </p:nvSpPr>
        <p:spPr>
          <a:xfrm>
            <a:off x="32393" y="1029752"/>
            <a:ext cx="9803638" cy="492443"/>
          </a:xfrm>
          <a:prstGeom prst="rect">
            <a:avLst/>
          </a:prstGeom>
          <a:noFill/>
        </p:spPr>
        <p:txBody>
          <a:bodyPr wrap="square" rtlCol="0">
            <a:spAutoFit/>
          </a:bodyPr>
          <a:lstStyle/>
          <a:p>
            <a:r>
              <a:rPr kumimoji="1" lang="ja-JP" altLang="en-US" sz="1400" b="1" dirty="0">
                <a:latin typeface="BIZ UDゴシック" panose="020B0400000000000000" pitchFamily="49" charset="-128"/>
                <a:ea typeface="BIZ UDゴシック" panose="020B0400000000000000" pitchFamily="49" charset="-128"/>
              </a:rPr>
              <a:t>○転職者のニーズに柔軟に対応するため、例年秋に実施している試験に加え、新たに春季試験を実施します。</a:t>
            </a:r>
            <a:endParaRPr kumimoji="1" lang="en-US" altLang="ja-JP" sz="1400" b="1"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a:t>
            </a:r>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春季試験に合格した場合、原則として</a:t>
            </a:r>
            <a:r>
              <a:rPr kumimoji="1" lang="en-US" altLang="ja-JP" sz="1050" dirty="0">
                <a:latin typeface="BIZ UDゴシック" panose="020B0400000000000000" pitchFamily="49" charset="-128"/>
                <a:ea typeface="BIZ UDゴシック" panose="020B0400000000000000" pitchFamily="49" charset="-128"/>
              </a:rPr>
              <a:t>10</a:t>
            </a:r>
            <a:r>
              <a:rPr kumimoji="1" lang="ja-JP" altLang="en-US" sz="1050" dirty="0">
                <a:latin typeface="BIZ UDゴシック" panose="020B0400000000000000" pitchFamily="49" charset="-128"/>
                <a:ea typeface="BIZ UDゴシック" panose="020B0400000000000000" pitchFamily="49" charset="-128"/>
              </a:rPr>
              <a:t>月１日採用となります。</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51" name="テキスト ボックス 50">
            <a:extLst>
              <a:ext uri="{FF2B5EF4-FFF2-40B4-BE49-F238E27FC236}">
                <a16:creationId xmlns:a16="http://schemas.microsoft.com/office/drawing/2014/main" id="{C6179CA1-7A86-4FFA-AFA4-3FC49FD5D2CA}"/>
              </a:ext>
            </a:extLst>
          </p:cNvPr>
          <p:cNvSpPr txBox="1"/>
          <p:nvPr/>
        </p:nvSpPr>
        <p:spPr>
          <a:xfrm>
            <a:off x="69968" y="2830195"/>
            <a:ext cx="9905999" cy="846386"/>
          </a:xfrm>
          <a:prstGeom prst="rect">
            <a:avLst/>
          </a:prstGeom>
          <a:noFill/>
        </p:spPr>
        <p:txBody>
          <a:bodyPr wrap="square" rtlCol="0">
            <a:spAutoFit/>
          </a:bodyPr>
          <a:lstStyle/>
          <a:p>
            <a:r>
              <a:rPr kumimoji="1" lang="ja-JP" altLang="en-US" sz="1400" b="1" dirty="0">
                <a:latin typeface="BIZ UDゴシック" panose="020B0400000000000000" pitchFamily="49" charset="-128"/>
                <a:ea typeface="BIZ UDゴシック" panose="020B0400000000000000" pitchFamily="49" charset="-128"/>
              </a:rPr>
              <a:t>○エントリーシートの廃止や専門試験（口述式）の導入など試験科目を変更します。</a:t>
            </a:r>
          </a:p>
          <a:p>
            <a:r>
              <a:rPr kumimoji="1" lang="ja-JP" altLang="en-US" sz="1050" dirty="0">
                <a:latin typeface="BIZ UDゴシック" panose="020B0400000000000000" pitchFamily="49" charset="-128"/>
                <a:ea typeface="BIZ UDゴシック" panose="020B0400000000000000" pitchFamily="49" charset="-128"/>
              </a:rPr>
              <a:t>　</a:t>
            </a:r>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行政の第２次試験科目である見識及び情報については、内容の変更はありません。 　</a:t>
            </a: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400" b="1" dirty="0">
                <a:latin typeface="BIZ UDゴシック" panose="020B0400000000000000" pitchFamily="49" charset="-128"/>
                <a:ea typeface="BIZ UDゴシック" panose="020B0400000000000000" pitchFamily="49" charset="-128"/>
              </a:rPr>
              <a:t>○３次試験構成から２次試験構成へと変更します（技術（土木・建築・機械・電気）のみ）。</a:t>
            </a:r>
            <a:endParaRPr kumimoji="1" lang="en-US" altLang="ja-JP" sz="1400" b="1"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　</a:t>
            </a:r>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秋に実施予定の試験の最終合格発表については前倒しします。（</a:t>
            </a:r>
            <a:r>
              <a:rPr kumimoji="1" lang="en-US" altLang="ja-JP" sz="1050" dirty="0">
                <a:latin typeface="BIZ UDゴシック" panose="020B0400000000000000" pitchFamily="49" charset="-128"/>
                <a:ea typeface="BIZ UDゴシック" panose="020B0400000000000000" pitchFamily="49" charset="-128"/>
              </a:rPr>
              <a:t>12</a:t>
            </a:r>
            <a:r>
              <a:rPr kumimoji="1" lang="ja-JP" altLang="en-US" sz="1050" dirty="0">
                <a:latin typeface="BIZ UDゴシック" panose="020B0400000000000000" pitchFamily="49" charset="-128"/>
                <a:ea typeface="BIZ UDゴシック" panose="020B0400000000000000" pitchFamily="49" charset="-128"/>
              </a:rPr>
              <a:t>月下旬→</a:t>
            </a:r>
            <a:r>
              <a:rPr kumimoji="1" lang="en-US" altLang="ja-JP" sz="1050" dirty="0">
                <a:latin typeface="BIZ UDゴシック" panose="020B0400000000000000" pitchFamily="49" charset="-128"/>
                <a:ea typeface="BIZ UDゴシック" panose="020B0400000000000000" pitchFamily="49" charset="-128"/>
              </a:rPr>
              <a:t>11</a:t>
            </a:r>
            <a:r>
              <a:rPr kumimoji="1" lang="ja-JP" altLang="en-US" sz="1050" dirty="0">
                <a:latin typeface="BIZ UDゴシック" panose="020B0400000000000000" pitchFamily="49" charset="-128"/>
                <a:ea typeface="BIZ UDゴシック" panose="020B0400000000000000" pitchFamily="49" charset="-128"/>
              </a:rPr>
              <a:t>月下旬）</a:t>
            </a:r>
            <a:endParaRPr kumimoji="1" lang="ja-JP" altLang="en-US" sz="1400" dirty="0">
              <a:latin typeface="BIZ UDゴシック" panose="020B0400000000000000" pitchFamily="49" charset="-128"/>
              <a:ea typeface="BIZ UDゴシック" panose="020B0400000000000000" pitchFamily="49" charset="-128"/>
            </a:endParaRPr>
          </a:p>
        </p:txBody>
      </p:sp>
      <p:grpSp>
        <p:nvGrpSpPr>
          <p:cNvPr id="2" name="グループ化 1">
            <a:extLst>
              <a:ext uri="{FF2B5EF4-FFF2-40B4-BE49-F238E27FC236}">
                <a16:creationId xmlns:a16="http://schemas.microsoft.com/office/drawing/2014/main" id="{C78EB1CC-985E-4578-A99B-C3AD9385F148}"/>
              </a:ext>
            </a:extLst>
          </p:cNvPr>
          <p:cNvGrpSpPr/>
          <p:nvPr/>
        </p:nvGrpSpPr>
        <p:grpSpPr>
          <a:xfrm>
            <a:off x="231776" y="1559719"/>
            <a:ext cx="9347200" cy="837406"/>
            <a:chOff x="292177" y="1593590"/>
            <a:chExt cx="9043398" cy="843971"/>
          </a:xfrm>
        </p:grpSpPr>
        <p:grpSp>
          <p:nvGrpSpPr>
            <p:cNvPr id="3" name="グループ化 2">
              <a:extLst>
                <a:ext uri="{FF2B5EF4-FFF2-40B4-BE49-F238E27FC236}">
                  <a16:creationId xmlns:a16="http://schemas.microsoft.com/office/drawing/2014/main" id="{C5F11A1F-CDDC-4160-93E9-1317C7169D22}"/>
                </a:ext>
              </a:extLst>
            </p:cNvPr>
            <p:cNvGrpSpPr/>
            <p:nvPr/>
          </p:nvGrpSpPr>
          <p:grpSpPr>
            <a:xfrm>
              <a:off x="292177" y="1593590"/>
              <a:ext cx="9043398" cy="843971"/>
              <a:chOff x="546686" y="1578844"/>
              <a:chExt cx="7961682" cy="869190"/>
            </a:xfrm>
          </p:grpSpPr>
          <p:graphicFrame>
            <p:nvGraphicFramePr>
              <p:cNvPr id="17" name="オブジェクト 16">
                <a:extLst>
                  <a:ext uri="{FF2B5EF4-FFF2-40B4-BE49-F238E27FC236}">
                    <a16:creationId xmlns:a16="http://schemas.microsoft.com/office/drawing/2014/main" id="{3FD99660-C24A-47B1-9FCC-A6ABE021224A}"/>
                  </a:ext>
                </a:extLst>
              </p:cNvPr>
              <p:cNvGraphicFramePr>
                <a:graphicFrameLocks noChangeAspect="1"/>
              </p:cNvGraphicFramePr>
              <p:nvPr>
                <p:extLst>
                  <p:ext uri="{D42A27DB-BD31-4B8C-83A1-F6EECF244321}">
                    <p14:modId xmlns:p14="http://schemas.microsoft.com/office/powerpoint/2010/main" val="388026772"/>
                  </p:ext>
                </p:extLst>
              </p:nvPr>
            </p:nvGraphicFramePr>
            <p:xfrm>
              <a:off x="546686" y="1578844"/>
              <a:ext cx="7961682" cy="869190"/>
            </p:xfrm>
            <a:graphic>
              <a:graphicData uri="http://schemas.openxmlformats.org/presentationml/2006/ole">
                <mc:AlternateContent xmlns:mc="http://schemas.openxmlformats.org/markup-compatibility/2006">
                  <mc:Choice xmlns:v="urn:schemas-microsoft-com:vml" Requires="v">
                    <p:oleObj spid="_x0000_s4519" name="Worksheet" r:id="rId3" imgW="7962754" imgH="868893" progId="Excel.Sheet.12">
                      <p:embed/>
                    </p:oleObj>
                  </mc:Choice>
                  <mc:Fallback>
                    <p:oleObj name="Worksheet" r:id="rId3" imgW="7962754" imgH="868893" progId="Excel.Sheet.12">
                      <p:embed/>
                      <p:pic>
                        <p:nvPicPr>
                          <p:cNvPr id="22" name="オブジェクト 21">
                            <a:extLst>
                              <a:ext uri="{FF2B5EF4-FFF2-40B4-BE49-F238E27FC236}">
                                <a16:creationId xmlns:a16="http://schemas.microsoft.com/office/drawing/2014/main" id="{EC27B53D-AD03-4AA7-B5D0-E7F834593572}"/>
                              </a:ext>
                            </a:extLst>
                          </p:cNvPr>
                          <p:cNvPicPr/>
                          <p:nvPr/>
                        </p:nvPicPr>
                        <p:blipFill>
                          <a:blip r:embed="rId4"/>
                          <a:stretch>
                            <a:fillRect/>
                          </a:stretch>
                        </p:blipFill>
                        <p:spPr>
                          <a:xfrm>
                            <a:off x="546686" y="1578844"/>
                            <a:ext cx="7961682" cy="869190"/>
                          </a:xfrm>
                          <a:prstGeom prst="rect">
                            <a:avLst/>
                          </a:prstGeom>
                        </p:spPr>
                      </p:pic>
                    </p:oleObj>
                  </mc:Fallback>
                </mc:AlternateContent>
              </a:graphicData>
            </a:graphic>
          </p:graphicFrame>
          <p:sp>
            <p:nvSpPr>
              <p:cNvPr id="20" name="矢印: 五方向 19">
                <a:extLst>
                  <a:ext uri="{FF2B5EF4-FFF2-40B4-BE49-F238E27FC236}">
                    <a16:creationId xmlns:a16="http://schemas.microsoft.com/office/drawing/2014/main" id="{4FC65581-03FF-4EDA-BF93-36E3AAB1CD41}"/>
                  </a:ext>
                </a:extLst>
              </p:cNvPr>
              <p:cNvSpPr/>
              <p:nvPr/>
            </p:nvSpPr>
            <p:spPr>
              <a:xfrm>
                <a:off x="2792989" y="1913310"/>
                <a:ext cx="1341864" cy="410826"/>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BIZ UDゴシック" panose="020B0400000000000000" pitchFamily="49" charset="-128"/>
                    <a:ea typeface="BIZ UDゴシック" panose="020B0400000000000000" pitchFamily="49" charset="-128"/>
                  </a:rPr>
                  <a:t>申込</a:t>
                </a:r>
              </a:p>
            </p:txBody>
          </p:sp>
          <p:sp>
            <p:nvSpPr>
              <p:cNvPr id="38" name="正方形/長方形 37">
                <a:extLst>
                  <a:ext uri="{FF2B5EF4-FFF2-40B4-BE49-F238E27FC236}">
                    <a16:creationId xmlns:a16="http://schemas.microsoft.com/office/drawing/2014/main" id="{D3DFEE09-70CB-49D3-94A4-067D12371D55}"/>
                  </a:ext>
                </a:extLst>
              </p:cNvPr>
              <p:cNvSpPr/>
              <p:nvPr/>
            </p:nvSpPr>
            <p:spPr>
              <a:xfrm>
                <a:off x="7096942" y="1906354"/>
                <a:ext cx="523926" cy="44105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latin typeface="BIZ UDゴシック" panose="020B0400000000000000" pitchFamily="49" charset="-128"/>
                    <a:ea typeface="BIZ UDゴシック" panose="020B0400000000000000" pitchFamily="49" charset="-128"/>
                  </a:rPr>
                  <a:t>最終合格発表</a:t>
                </a:r>
                <a:endParaRPr kumimoji="1" lang="ja-JP" altLang="en-US" sz="1050" dirty="0"/>
              </a:p>
            </p:txBody>
          </p:sp>
        </p:grpSp>
        <p:sp>
          <p:nvSpPr>
            <p:cNvPr id="27" name="矢印: 五方向 26">
              <a:extLst>
                <a:ext uri="{FF2B5EF4-FFF2-40B4-BE49-F238E27FC236}">
                  <a16:creationId xmlns:a16="http://schemas.microsoft.com/office/drawing/2014/main" id="{65BDC7DF-889E-48BC-8D5A-1DE17B6B4C33}"/>
                </a:ext>
              </a:extLst>
            </p:cNvPr>
            <p:cNvSpPr/>
            <p:nvPr/>
          </p:nvSpPr>
          <p:spPr>
            <a:xfrm>
              <a:off x="5169115" y="1906931"/>
              <a:ext cx="613454" cy="421747"/>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１次試験</a:t>
              </a:r>
            </a:p>
          </p:txBody>
        </p:sp>
        <p:sp>
          <p:nvSpPr>
            <p:cNvPr id="28" name="矢印: 五方向 27">
              <a:extLst>
                <a:ext uri="{FF2B5EF4-FFF2-40B4-BE49-F238E27FC236}">
                  <a16:creationId xmlns:a16="http://schemas.microsoft.com/office/drawing/2014/main" id="{5EAE7D85-7D33-45AF-948A-C4A3F904C7AF}"/>
                </a:ext>
              </a:extLst>
            </p:cNvPr>
            <p:cNvSpPr/>
            <p:nvPr/>
          </p:nvSpPr>
          <p:spPr>
            <a:xfrm>
              <a:off x="6740852" y="1906931"/>
              <a:ext cx="689315" cy="421747"/>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BIZ UDゴシック" panose="020B0400000000000000" pitchFamily="49" charset="-128"/>
                  <a:ea typeface="BIZ UDゴシック" panose="020B0400000000000000" pitchFamily="49" charset="-128"/>
                </a:rPr>
                <a:t>２次</a:t>
              </a:r>
              <a:endParaRPr kumimoji="1" lang="en-US" altLang="ja-JP" sz="1050" dirty="0">
                <a:latin typeface="BIZ UDゴシック" panose="020B0400000000000000" pitchFamily="49" charset="-128"/>
                <a:ea typeface="BIZ UDゴシック" panose="020B0400000000000000" pitchFamily="49" charset="-128"/>
              </a:endParaRPr>
            </a:p>
            <a:p>
              <a:pPr algn="ctr"/>
              <a:r>
                <a:rPr kumimoji="1" lang="ja-JP" altLang="en-US" sz="1050" dirty="0">
                  <a:latin typeface="BIZ UDゴシック" panose="020B0400000000000000" pitchFamily="49" charset="-128"/>
                  <a:ea typeface="BIZ UDゴシック" panose="020B0400000000000000" pitchFamily="49" charset="-128"/>
                </a:rPr>
                <a:t>試験</a:t>
              </a:r>
            </a:p>
          </p:txBody>
        </p:sp>
      </p:grpSp>
      <p:grpSp>
        <p:nvGrpSpPr>
          <p:cNvPr id="4" name="グループ化 3">
            <a:extLst>
              <a:ext uri="{FF2B5EF4-FFF2-40B4-BE49-F238E27FC236}">
                <a16:creationId xmlns:a16="http://schemas.microsoft.com/office/drawing/2014/main" id="{21FF221B-C869-4B45-8A07-BC4F56ECC995}"/>
              </a:ext>
            </a:extLst>
          </p:cNvPr>
          <p:cNvGrpSpPr/>
          <p:nvPr/>
        </p:nvGrpSpPr>
        <p:grpSpPr>
          <a:xfrm>
            <a:off x="32400" y="3646038"/>
            <a:ext cx="9849600" cy="3200634"/>
            <a:chOff x="32400" y="3646038"/>
            <a:chExt cx="9849600" cy="3200634"/>
          </a:xfrm>
        </p:grpSpPr>
        <p:grpSp>
          <p:nvGrpSpPr>
            <p:cNvPr id="5" name="グループ化 4">
              <a:extLst>
                <a:ext uri="{FF2B5EF4-FFF2-40B4-BE49-F238E27FC236}">
                  <a16:creationId xmlns:a16="http://schemas.microsoft.com/office/drawing/2014/main" id="{0FC9B21F-94EB-4861-9955-638E0B98AAC6}"/>
                </a:ext>
              </a:extLst>
            </p:cNvPr>
            <p:cNvGrpSpPr/>
            <p:nvPr/>
          </p:nvGrpSpPr>
          <p:grpSpPr>
            <a:xfrm>
              <a:off x="32400" y="3646038"/>
              <a:ext cx="9849600" cy="3200634"/>
              <a:chOff x="251004" y="3937857"/>
              <a:chExt cx="9849600" cy="3100831"/>
            </a:xfrm>
          </p:grpSpPr>
          <p:sp>
            <p:nvSpPr>
              <p:cNvPr id="57" name="四角形: 角を丸くする 56">
                <a:extLst>
                  <a:ext uri="{FF2B5EF4-FFF2-40B4-BE49-F238E27FC236}">
                    <a16:creationId xmlns:a16="http://schemas.microsoft.com/office/drawing/2014/main" id="{EFC1064E-E130-4047-900F-88E4B79E3448}"/>
                  </a:ext>
                </a:extLst>
              </p:cNvPr>
              <p:cNvSpPr/>
              <p:nvPr/>
            </p:nvSpPr>
            <p:spPr>
              <a:xfrm>
                <a:off x="251004" y="3937857"/>
                <a:ext cx="9849600" cy="1534608"/>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r>
                  <a:rPr kumimoji="1" lang="ja-JP" altLang="en-US" b="1" dirty="0">
                    <a:solidFill>
                      <a:schemeClr val="tx1"/>
                    </a:solidFill>
                    <a:latin typeface="BIZ UDゴシック" panose="020B0400000000000000" pitchFamily="49" charset="-128"/>
                    <a:ea typeface="BIZ UDゴシック" panose="020B0400000000000000" pitchFamily="49" charset="-128"/>
                  </a:rPr>
                  <a:t>        行政</a:t>
                </a:r>
                <a:endParaRPr kumimoji="1" lang="en-US" altLang="ja-JP" b="1" dirty="0">
                  <a:solidFill>
                    <a:schemeClr val="tx1"/>
                  </a:solidFill>
                  <a:latin typeface="BIZ UDゴシック" panose="020B0400000000000000" pitchFamily="49" charset="-128"/>
                  <a:ea typeface="BIZ UDゴシック" panose="020B0400000000000000" pitchFamily="49" charset="-128"/>
                </a:endParaRPr>
              </a:p>
              <a:p>
                <a:r>
                  <a:rPr kumimoji="1" lang="zh-CN" altLang="en-US" b="1" dirty="0">
                    <a:solidFill>
                      <a:schemeClr val="tx1"/>
                    </a:solidFill>
                    <a:latin typeface="BIZ UDゴシック" panose="020B0400000000000000" pitchFamily="49" charset="-128"/>
                    <a:ea typeface="BIZ UDゴシック" panose="020B0400000000000000" pitchFamily="49" charset="-128"/>
                  </a:rPr>
                  <a:t>（社会人等：</a:t>
                </a:r>
                <a:r>
                  <a:rPr kumimoji="1" lang="en-US" altLang="zh-CN" b="1" dirty="0">
                    <a:solidFill>
                      <a:schemeClr val="tx1"/>
                    </a:solidFill>
                    <a:latin typeface="BIZ UDゴシック" panose="020B0400000000000000" pitchFamily="49" charset="-128"/>
                    <a:ea typeface="BIZ UDゴシック" panose="020B0400000000000000" pitchFamily="49" charset="-128"/>
                  </a:rPr>
                  <a:t>26-34</a:t>
                </a:r>
                <a:r>
                  <a:rPr kumimoji="1" lang="zh-CN" altLang="en-US" b="1" dirty="0">
                    <a:solidFill>
                      <a:schemeClr val="tx1"/>
                    </a:solidFill>
                    <a:latin typeface="BIZ UDゴシック" panose="020B0400000000000000" pitchFamily="49" charset="-128"/>
                    <a:ea typeface="BIZ UDゴシック" panose="020B0400000000000000" pitchFamily="49" charset="-128"/>
                  </a:rPr>
                  <a:t>）</a:t>
                </a:r>
                <a:endParaRPr kumimoji="1" lang="en-US" altLang="ja-JP" b="1" dirty="0">
                  <a:solidFill>
                    <a:schemeClr val="tx1"/>
                  </a:solidFill>
                  <a:latin typeface="BIZ UDゴシック" panose="020B0400000000000000" pitchFamily="49" charset="-128"/>
                  <a:ea typeface="BIZ UDゴシック" panose="020B0400000000000000" pitchFamily="49" charset="-128"/>
                </a:endParaRPr>
              </a:p>
            </p:txBody>
          </p:sp>
          <p:graphicFrame>
            <p:nvGraphicFramePr>
              <p:cNvPr id="54" name="オブジェクト 53">
                <a:extLst>
                  <a:ext uri="{FF2B5EF4-FFF2-40B4-BE49-F238E27FC236}">
                    <a16:creationId xmlns:a16="http://schemas.microsoft.com/office/drawing/2014/main" id="{2203618E-2855-4026-AAC9-804885491121}"/>
                  </a:ext>
                </a:extLst>
              </p:cNvPr>
              <p:cNvGraphicFramePr>
                <a:graphicFrameLocks noChangeAspect="1"/>
              </p:cNvGraphicFramePr>
              <p:nvPr>
                <p:extLst>
                  <p:ext uri="{D42A27DB-BD31-4B8C-83A1-F6EECF244321}">
                    <p14:modId xmlns:p14="http://schemas.microsoft.com/office/powerpoint/2010/main" val="1302627451"/>
                  </p:ext>
                </p:extLst>
              </p:nvPr>
            </p:nvGraphicFramePr>
            <p:xfrm>
              <a:off x="2479204" y="4001948"/>
              <a:ext cx="7435850" cy="1454089"/>
            </p:xfrm>
            <a:graphic>
              <a:graphicData uri="http://schemas.openxmlformats.org/presentationml/2006/ole">
                <mc:AlternateContent xmlns:mc="http://schemas.openxmlformats.org/markup-compatibility/2006">
                  <mc:Choice xmlns:v="urn:schemas-microsoft-com:vml" Requires="v">
                    <p:oleObj spid="_x0000_s4520" name="Worksheet" r:id="rId5" imgW="8442801" imgH="1729705" progId="Excel.Sheet.12">
                      <p:embed/>
                    </p:oleObj>
                  </mc:Choice>
                  <mc:Fallback>
                    <p:oleObj name="Worksheet" r:id="rId5" imgW="8442801" imgH="1729705" progId="Excel.Sheet.12">
                      <p:embed/>
                      <p:pic>
                        <p:nvPicPr>
                          <p:cNvPr id="61" name="オブジェクト 60">
                            <a:extLst>
                              <a:ext uri="{FF2B5EF4-FFF2-40B4-BE49-F238E27FC236}">
                                <a16:creationId xmlns:a16="http://schemas.microsoft.com/office/drawing/2014/main" id="{C65CB593-57B7-4632-8A01-D7E79B676456}"/>
                              </a:ext>
                            </a:extLst>
                          </p:cNvPr>
                          <p:cNvPicPr/>
                          <p:nvPr/>
                        </p:nvPicPr>
                        <p:blipFill>
                          <a:blip r:embed="rId6"/>
                          <a:stretch>
                            <a:fillRect/>
                          </a:stretch>
                        </p:blipFill>
                        <p:spPr>
                          <a:xfrm>
                            <a:off x="2479204" y="4001948"/>
                            <a:ext cx="7435850" cy="1454089"/>
                          </a:xfrm>
                          <a:prstGeom prst="rect">
                            <a:avLst/>
                          </a:prstGeom>
                        </p:spPr>
                      </p:pic>
                    </p:oleObj>
                  </mc:Fallback>
                </mc:AlternateContent>
              </a:graphicData>
            </a:graphic>
          </p:graphicFrame>
          <p:sp>
            <p:nvSpPr>
              <p:cNvPr id="58" name="四角形: 角を丸くする 57">
                <a:extLst>
                  <a:ext uri="{FF2B5EF4-FFF2-40B4-BE49-F238E27FC236}">
                    <a16:creationId xmlns:a16="http://schemas.microsoft.com/office/drawing/2014/main" id="{BC7A0A30-A2C3-45C0-80CA-1A43F6C16F3B}"/>
                  </a:ext>
                </a:extLst>
              </p:cNvPr>
              <p:cNvSpPr/>
              <p:nvPr/>
            </p:nvSpPr>
            <p:spPr>
              <a:xfrm>
                <a:off x="251004" y="5504080"/>
                <a:ext cx="9849600" cy="153460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r>
                  <a:rPr kumimoji="1" lang="ja-JP" altLang="en-US" b="1" dirty="0">
                    <a:solidFill>
                      <a:schemeClr val="tx1"/>
                    </a:solidFill>
                    <a:latin typeface="BIZ UDゴシック" panose="020B0400000000000000" pitchFamily="49" charset="-128"/>
                    <a:ea typeface="BIZ UDゴシック" panose="020B0400000000000000" pitchFamily="49" charset="-128"/>
                  </a:rPr>
                  <a:t>        技術</a:t>
                </a:r>
                <a:endParaRPr kumimoji="1" lang="en-US" altLang="ja-JP" b="1" dirty="0">
                  <a:solidFill>
                    <a:schemeClr val="tx1"/>
                  </a:solidFill>
                  <a:latin typeface="BIZ UDゴシック" panose="020B0400000000000000" pitchFamily="49" charset="-128"/>
                  <a:ea typeface="BIZ UDゴシック" panose="020B0400000000000000" pitchFamily="49" charset="-128"/>
                </a:endParaRPr>
              </a:p>
              <a:p>
                <a:r>
                  <a:rPr kumimoji="1" lang="ja-JP" altLang="en-US" sz="1300" b="1" dirty="0">
                    <a:solidFill>
                      <a:schemeClr val="tx1"/>
                    </a:solidFill>
                    <a:latin typeface="BIZ UDゴシック" panose="020B0400000000000000" pitchFamily="49" charset="-128"/>
                    <a:ea typeface="BIZ UDゴシック" panose="020B0400000000000000" pitchFamily="49" charset="-128"/>
                  </a:rPr>
                  <a:t>（土木・建築・機械・電気）</a:t>
                </a:r>
              </a:p>
            </p:txBody>
          </p:sp>
          <p:graphicFrame>
            <p:nvGraphicFramePr>
              <p:cNvPr id="60" name="オブジェクト 59">
                <a:extLst>
                  <a:ext uri="{FF2B5EF4-FFF2-40B4-BE49-F238E27FC236}">
                    <a16:creationId xmlns:a16="http://schemas.microsoft.com/office/drawing/2014/main" id="{B0C07E2C-7BFB-4164-95E6-DD04607CCEEB}"/>
                  </a:ext>
                </a:extLst>
              </p:cNvPr>
              <p:cNvGraphicFramePr>
                <a:graphicFrameLocks noChangeAspect="1"/>
              </p:cNvGraphicFramePr>
              <p:nvPr>
                <p:extLst>
                  <p:ext uri="{D42A27DB-BD31-4B8C-83A1-F6EECF244321}">
                    <p14:modId xmlns:p14="http://schemas.microsoft.com/office/powerpoint/2010/main" val="3268626929"/>
                  </p:ext>
                </p:extLst>
              </p:nvPr>
            </p:nvGraphicFramePr>
            <p:xfrm>
              <a:off x="2479204" y="5546520"/>
              <a:ext cx="7435850" cy="1447257"/>
            </p:xfrm>
            <a:graphic>
              <a:graphicData uri="http://schemas.openxmlformats.org/presentationml/2006/ole">
                <mc:AlternateContent xmlns:mc="http://schemas.openxmlformats.org/markup-compatibility/2006">
                  <mc:Choice xmlns:v="urn:schemas-microsoft-com:vml" Requires="v">
                    <p:oleObj spid="_x0000_s4521" name="Worksheet" r:id="rId7" imgW="8595466" imgH="1630609" progId="Excel.Sheet.12">
                      <p:embed/>
                    </p:oleObj>
                  </mc:Choice>
                  <mc:Fallback>
                    <p:oleObj name="Worksheet" r:id="rId7" imgW="8595466" imgH="1630609" progId="Excel.Sheet.12">
                      <p:embed/>
                      <p:pic>
                        <p:nvPicPr>
                          <p:cNvPr id="5" name="オブジェクト 4">
                            <a:extLst>
                              <a:ext uri="{FF2B5EF4-FFF2-40B4-BE49-F238E27FC236}">
                                <a16:creationId xmlns:a16="http://schemas.microsoft.com/office/drawing/2014/main" id="{4D006304-6A7C-4102-BAAC-39F76C28C591}"/>
                              </a:ext>
                            </a:extLst>
                          </p:cNvPr>
                          <p:cNvPicPr/>
                          <p:nvPr/>
                        </p:nvPicPr>
                        <p:blipFill>
                          <a:blip r:embed="rId8"/>
                          <a:stretch>
                            <a:fillRect/>
                          </a:stretch>
                        </p:blipFill>
                        <p:spPr>
                          <a:xfrm>
                            <a:off x="2479204" y="5546520"/>
                            <a:ext cx="7435850" cy="1447257"/>
                          </a:xfrm>
                          <a:prstGeom prst="rect">
                            <a:avLst/>
                          </a:prstGeom>
                        </p:spPr>
                      </p:pic>
                    </p:oleObj>
                  </mc:Fallback>
                </mc:AlternateContent>
              </a:graphicData>
            </a:graphic>
          </p:graphicFrame>
          <p:sp>
            <p:nvSpPr>
              <p:cNvPr id="61" name="矢印: 右 60">
                <a:extLst>
                  <a:ext uri="{FF2B5EF4-FFF2-40B4-BE49-F238E27FC236}">
                    <a16:creationId xmlns:a16="http://schemas.microsoft.com/office/drawing/2014/main" id="{87872F88-6A70-4E53-97C5-BCA1FEE2178C}"/>
                  </a:ext>
                </a:extLst>
              </p:cNvPr>
              <p:cNvSpPr/>
              <p:nvPr/>
            </p:nvSpPr>
            <p:spPr>
              <a:xfrm>
                <a:off x="6069662" y="5991968"/>
                <a:ext cx="263961" cy="55636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8" name="矢印: 右 67">
                <a:extLst>
                  <a:ext uri="{FF2B5EF4-FFF2-40B4-BE49-F238E27FC236}">
                    <a16:creationId xmlns:a16="http://schemas.microsoft.com/office/drawing/2014/main" id="{A6155759-C47E-48BF-A02E-1835CBF00348}"/>
                  </a:ext>
                </a:extLst>
              </p:cNvPr>
              <p:cNvSpPr/>
              <p:nvPr/>
            </p:nvSpPr>
            <p:spPr>
              <a:xfrm>
                <a:off x="6065515" y="4489061"/>
                <a:ext cx="263961" cy="556362"/>
              </a:xfrm>
              <a:prstGeom prst="rightArrow">
                <a:avLst>
                  <a:gd name="adj1" fmla="val 50000"/>
                  <a:gd name="adj2"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右中かっこ 66">
                <a:extLst>
                  <a:ext uri="{FF2B5EF4-FFF2-40B4-BE49-F238E27FC236}">
                    <a16:creationId xmlns:a16="http://schemas.microsoft.com/office/drawing/2014/main" id="{3C03FDC3-56C3-4B3D-B646-4343C2BE1DF9}"/>
                  </a:ext>
                </a:extLst>
              </p:cNvPr>
              <p:cNvSpPr/>
              <p:nvPr/>
            </p:nvSpPr>
            <p:spPr>
              <a:xfrm>
                <a:off x="4330439" y="4570364"/>
                <a:ext cx="105490" cy="222666"/>
              </a:xfrm>
              <a:prstGeom prst="rightBrace">
                <a:avLst>
                  <a:gd name="adj1" fmla="val 20702"/>
                  <a:gd name="adj2" fmla="val 44192"/>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D0691B0C-FEB7-42FE-AB0A-D8460FAABC35}"/>
                  </a:ext>
                </a:extLst>
              </p:cNvPr>
              <p:cNvSpPr txBox="1"/>
              <p:nvPr/>
            </p:nvSpPr>
            <p:spPr>
              <a:xfrm>
                <a:off x="4435928" y="4562838"/>
                <a:ext cx="795325" cy="208726"/>
              </a:xfrm>
              <a:prstGeom prst="rect">
                <a:avLst/>
              </a:prstGeom>
              <a:noFill/>
            </p:spPr>
            <p:txBody>
              <a:bodyPr wrap="square" rtlCol="0">
                <a:spAutoFit/>
              </a:bodyPr>
              <a:lstStyle/>
              <a:p>
                <a:r>
                  <a:rPr kumimoji="1" lang="ja-JP" altLang="en-US" sz="800" dirty="0">
                    <a:latin typeface="BIZ UDゴシック" panose="020B0400000000000000" pitchFamily="49" charset="-128"/>
                    <a:ea typeface="BIZ UDゴシック" panose="020B0400000000000000" pitchFamily="49" charset="-128"/>
                  </a:rPr>
                  <a:t>１分野を選択</a:t>
                </a:r>
              </a:p>
            </p:txBody>
          </p:sp>
          <p:sp>
            <p:nvSpPr>
              <p:cNvPr id="66" name="テキスト ボックス 65">
                <a:extLst>
                  <a:ext uri="{FF2B5EF4-FFF2-40B4-BE49-F238E27FC236}">
                    <a16:creationId xmlns:a16="http://schemas.microsoft.com/office/drawing/2014/main" id="{CAD223AD-AF9E-4975-B5C6-C88921D0A5D4}"/>
                  </a:ext>
                </a:extLst>
              </p:cNvPr>
              <p:cNvSpPr txBox="1"/>
              <p:nvPr/>
            </p:nvSpPr>
            <p:spPr>
              <a:xfrm>
                <a:off x="8612108" y="4568809"/>
                <a:ext cx="1349930" cy="215444"/>
              </a:xfrm>
              <a:prstGeom prst="rect">
                <a:avLst/>
              </a:prstGeom>
              <a:noFill/>
            </p:spPr>
            <p:txBody>
              <a:bodyPr wrap="square" rtlCol="0">
                <a:spAutoFit/>
              </a:bodyPr>
              <a:lstStyle/>
              <a:p>
                <a:r>
                  <a:rPr kumimoji="1" lang="ja-JP" altLang="en-US" sz="800" dirty="0">
                    <a:latin typeface="BIZ UDゴシック" panose="020B0400000000000000" pitchFamily="49" charset="-128"/>
                    <a:ea typeface="BIZ UDゴシック" panose="020B0400000000000000" pitchFamily="49" charset="-128"/>
                  </a:rPr>
                  <a:t>いずれか１つを選択</a:t>
                </a:r>
              </a:p>
            </p:txBody>
          </p:sp>
        </p:grpSp>
        <p:sp>
          <p:nvSpPr>
            <p:cNvPr id="29" name="右中かっこ 28">
              <a:extLst>
                <a:ext uri="{FF2B5EF4-FFF2-40B4-BE49-F238E27FC236}">
                  <a16:creationId xmlns:a16="http://schemas.microsoft.com/office/drawing/2014/main" id="{3D6F4DD3-3CA3-459C-B54E-4C9E2953F20C}"/>
                </a:ext>
              </a:extLst>
            </p:cNvPr>
            <p:cNvSpPr/>
            <p:nvPr/>
          </p:nvSpPr>
          <p:spPr>
            <a:xfrm>
              <a:off x="8307921" y="4299411"/>
              <a:ext cx="105490" cy="229833"/>
            </a:xfrm>
            <a:prstGeom prst="rightBrace">
              <a:avLst>
                <a:gd name="adj1" fmla="val 20702"/>
                <a:gd name="adj2" fmla="val 44192"/>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25918446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1439</TotalTime>
  <Words>1041</Words>
  <Application>Microsoft Office PowerPoint</Application>
  <PresentationFormat>A4 210 x 297 mm</PresentationFormat>
  <Paragraphs>114</Paragraphs>
  <Slides>5</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1" baseType="lpstr">
      <vt:lpstr>BIZ UDゴシック</vt:lpstr>
      <vt:lpstr>Arial</vt:lpstr>
      <vt:lpstr>Calibri</vt:lpstr>
      <vt:lpstr>Calibri Light</vt:lpstr>
      <vt:lpstr>Office テーマ</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増井　義明</dc:creator>
  <cp:lastModifiedBy>増井　義明</cp:lastModifiedBy>
  <cp:revision>155</cp:revision>
  <cp:lastPrinted>2024-01-19T10:19:03Z</cp:lastPrinted>
  <dcterms:created xsi:type="dcterms:W3CDTF">2023-12-26T05:37:21Z</dcterms:created>
  <dcterms:modified xsi:type="dcterms:W3CDTF">2024-01-22T02:02:17Z</dcterms:modified>
</cp:coreProperties>
</file>