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sldIdLst>
    <p:sldId id="256" r:id="rId2"/>
  </p:sldIdLst>
  <p:sldSz cx="7559675" cy="106918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50" d="100"/>
          <a:sy n="50" d="100"/>
        </p:scale>
        <p:origin x="127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22798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514368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28569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53257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662089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769956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172591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259324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411481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1706353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78B2412A-EF35-4C9A-9B14-ABF3B11D1358}" type="datetimeFigureOut">
              <a:rPr kumimoji="1" lang="ja-JP" altLang="en-US" smtClean="0"/>
              <a:t>2025/4/1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334762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78B2412A-EF35-4C9A-9B14-ABF3B11D1358}" type="datetimeFigureOut">
              <a:rPr kumimoji="1" lang="ja-JP" altLang="en-US" smtClean="0"/>
              <a:t>2025/4/1</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804761AE-622E-4666-903C-F596EB8B62D2}" type="slidenum">
              <a:rPr kumimoji="1" lang="ja-JP" altLang="en-US" smtClean="0"/>
              <a:t>‹#›</a:t>
            </a:fld>
            <a:endParaRPr kumimoji="1" lang="ja-JP" altLang="en-US"/>
          </a:p>
        </p:txBody>
      </p:sp>
    </p:spTree>
    <p:extLst>
      <p:ext uri="{BB962C8B-B14F-4D97-AF65-F5344CB8AC3E}">
        <p14:creationId xmlns:p14="http://schemas.microsoft.com/office/powerpoint/2010/main" val="5969818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AB6CF465-B429-45DE-8E8B-8734029FCD2E}"/>
              </a:ext>
            </a:extLst>
          </p:cNvPr>
          <p:cNvSpPr/>
          <p:nvPr/>
        </p:nvSpPr>
        <p:spPr>
          <a:xfrm>
            <a:off x="0" y="1"/>
            <a:ext cx="7559675" cy="1069181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14"/>
          </a:p>
        </p:txBody>
      </p:sp>
      <p:sp>
        <p:nvSpPr>
          <p:cNvPr id="5" name="四角形: 角を丸くする 4">
            <a:extLst>
              <a:ext uri="{FF2B5EF4-FFF2-40B4-BE49-F238E27FC236}">
                <a16:creationId xmlns:a16="http://schemas.microsoft.com/office/drawing/2014/main" id="{9DC0FC4B-26B3-4C47-9BD7-232CF1E9B1EE}"/>
              </a:ext>
            </a:extLst>
          </p:cNvPr>
          <p:cNvSpPr/>
          <p:nvPr/>
        </p:nvSpPr>
        <p:spPr>
          <a:xfrm>
            <a:off x="351644" y="371867"/>
            <a:ext cx="6856383" cy="9948078"/>
          </a:xfrm>
          <a:prstGeom prst="roundRect">
            <a:avLst>
              <a:gd name="adj" fmla="val 26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a:latin typeface="+mn-ea"/>
              </a:rPr>
              <a:t>高槻市開催</a:t>
            </a:r>
            <a:endParaRPr kumimoji="1" lang="ja-JP" altLang="en-US" sz="2400" dirty="0">
              <a:latin typeface="+mn-ea"/>
            </a:endParaRPr>
          </a:p>
        </p:txBody>
      </p:sp>
      <p:sp>
        <p:nvSpPr>
          <p:cNvPr id="6" name="テキスト ボックス 5">
            <a:extLst>
              <a:ext uri="{FF2B5EF4-FFF2-40B4-BE49-F238E27FC236}">
                <a16:creationId xmlns:a16="http://schemas.microsoft.com/office/drawing/2014/main" id="{8ED16BBB-39B7-4075-8336-680E6485A924}"/>
              </a:ext>
            </a:extLst>
          </p:cNvPr>
          <p:cNvSpPr txBox="1"/>
          <p:nvPr/>
        </p:nvSpPr>
        <p:spPr>
          <a:xfrm>
            <a:off x="1802686" y="535163"/>
            <a:ext cx="3954297" cy="338554"/>
          </a:xfrm>
          <a:prstGeom prst="rect">
            <a:avLst/>
          </a:prstGeom>
          <a:noFill/>
        </p:spPr>
        <p:txBody>
          <a:bodyPr wrap="square" rtlCol="0">
            <a:spAutoFit/>
          </a:bodyPr>
          <a:lstStyle/>
          <a:p>
            <a:r>
              <a:rPr kumimoji="1" lang="en-US" altLang="ja-JP" sz="1600" b="1" dirty="0">
                <a:latin typeface="+mn-ea"/>
              </a:rPr>
              <a:t>【</a:t>
            </a:r>
            <a:r>
              <a:rPr kumimoji="1" lang="ja-JP" altLang="en-US" sz="1600" b="1" dirty="0">
                <a:latin typeface="+mn-ea"/>
              </a:rPr>
              <a:t>大阪府離職者等再就職訓練事業</a:t>
            </a:r>
            <a:r>
              <a:rPr kumimoji="1" lang="en-US" altLang="ja-JP" sz="1600" b="1" dirty="0">
                <a:latin typeface="+mn-ea"/>
              </a:rPr>
              <a:t>】</a:t>
            </a:r>
            <a:r>
              <a:rPr kumimoji="1" lang="ja-JP" altLang="en-US" sz="1600" b="1" dirty="0">
                <a:latin typeface="+mn-ea"/>
              </a:rPr>
              <a:t>　</a:t>
            </a:r>
          </a:p>
        </p:txBody>
      </p:sp>
      <p:sp>
        <p:nvSpPr>
          <p:cNvPr id="7" name="テキスト ボックス 6">
            <a:extLst>
              <a:ext uri="{FF2B5EF4-FFF2-40B4-BE49-F238E27FC236}">
                <a16:creationId xmlns:a16="http://schemas.microsoft.com/office/drawing/2014/main" id="{E6F64806-2A1B-4185-98C5-0CD502885884}"/>
              </a:ext>
            </a:extLst>
          </p:cNvPr>
          <p:cNvSpPr txBox="1"/>
          <p:nvPr/>
        </p:nvSpPr>
        <p:spPr>
          <a:xfrm>
            <a:off x="1441321" y="1560896"/>
            <a:ext cx="4504743" cy="646331"/>
          </a:xfrm>
          <a:prstGeom prst="rect">
            <a:avLst/>
          </a:prstGeom>
          <a:noFill/>
        </p:spPr>
        <p:txBody>
          <a:bodyPr wrap="square" rtlCol="0">
            <a:spAutoFit/>
          </a:bodyPr>
          <a:lstStyle/>
          <a:p>
            <a:pPr algn="ctr"/>
            <a:r>
              <a:rPr kumimoji="1" lang="ja-JP" altLang="en-US" sz="3600" b="1" dirty="0">
                <a:latin typeface="+mn-ea"/>
              </a:rPr>
              <a:t>職業訓練合同説明会</a:t>
            </a:r>
          </a:p>
        </p:txBody>
      </p:sp>
      <p:pic>
        <p:nvPicPr>
          <p:cNvPr id="1026" name="docshape54">
            <a:extLst>
              <a:ext uri="{FF2B5EF4-FFF2-40B4-BE49-F238E27FC236}">
                <a16:creationId xmlns:a16="http://schemas.microsoft.com/office/drawing/2014/main" id="{A797ABC3-E1FA-4FBB-A79C-FB5F87E0D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9172" y="928020"/>
            <a:ext cx="4032250"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7C0B8F4E-A459-4A5E-AEDF-5427319A6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533" y="754446"/>
            <a:ext cx="1468438"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楕円 7">
            <a:extLst>
              <a:ext uri="{FF2B5EF4-FFF2-40B4-BE49-F238E27FC236}">
                <a16:creationId xmlns:a16="http://schemas.microsoft.com/office/drawing/2014/main" id="{89756405-A9BE-4A45-AEA1-C767A7A0C998}"/>
              </a:ext>
            </a:extLst>
          </p:cNvPr>
          <p:cNvSpPr/>
          <p:nvPr/>
        </p:nvSpPr>
        <p:spPr>
          <a:xfrm>
            <a:off x="5766656" y="863123"/>
            <a:ext cx="1344264" cy="1336720"/>
          </a:xfrm>
          <a:prstGeom prst="ellipse">
            <a:avLst/>
          </a:prstGeom>
          <a:solidFill>
            <a:srgbClr val="FF99CC"/>
          </a:solidFill>
          <a:ln w="1016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1400" b="1" dirty="0">
                <a:solidFill>
                  <a:schemeClr val="bg1"/>
                </a:solidFill>
                <a:latin typeface="+mn-ea"/>
              </a:rPr>
              <a:t>参加無料</a:t>
            </a:r>
            <a:endParaRPr kumimoji="1" lang="en-US" altLang="ja-JP" sz="1400" b="1" dirty="0">
              <a:solidFill>
                <a:schemeClr val="bg1"/>
              </a:solidFill>
              <a:latin typeface="+mn-ea"/>
            </a:endParaRPr>
          </a:p>
          <a:p>
            <a:pPr algn="ctr">
              <a:lnSpc>
                <a:spcPct val="150000"/>
              </a:lnSpc>
            </a:pPr>
            <a:r>
              <a:rPr kumimoji="1" lang="ja-JP" altLang="en-US" sz="1400" b="1" dirty="0">
                <a:solidFill>
                  <a:schemeClr val="bg1"/>
                </a:solidFill>
                <a:latin typeface="+mn-ea"/>
              </a:rPr>
              <a:t>予約必須</a:t>
            </a:r>
          </a:p>
        </p:txBody>
      </p:sp>
      <p:grpSp>
        <p:nvGrpSpPr>
          <p:cNvPr id="11" name="グループ化 10">
            <a:extLst>
              <a:ext uri="{FF2B5EF4-FFF2-40B4-BE49-F238E27FC236}">
                <a16:creationId xmlns:a16="http://schemas.microsoft.com/office/drawing/2014/main" id="{8168E695-4018-4864-A840-7BEB28AEED3E}"/>
              </a:ext>
            </a:extLst>
          </p:cNvPr>
          <p:cNvGrpSpPr/>
          <p:nvPr/>
        </p:nvGrpSpPr>
        <p:grpSpPr>
          <a:xfrm>
            <a:off x="455596" y="4331673"/>
            <a:ext cx="3247121" cy="584776"/>
            <a:chOff x="577516" y="3669633"/>
            <a:chExt cx="3247121" cy="584776"/>
          </a:xfrm>
        </p:grpSpPr>
        <p:sp>
          <p:nvSpPr>
            <p:cNvPr id="9" name="テキスト ボックス 8">
              <a:extLst>
                <a:ext uri="{FF2B5EF4-FFF2-40B4-BE49-F238E27FC236}">
                  <a16:creationId xmlns:a16="http://schemas.microsoft.com/office/drawing/2014/main" id="{DC90EA1F-85B1-4472-A00B-F192BB7534E3}"/>
                </a:ext>
              </a:extLst>
            </p:cNvPr>
            <p:cNvSpPr txBox="1"/>
            <p:nvPr/>
          </p:nvSpPr>
          <p:spPr>
            <a:xfrm>
              <a:off x="1563241" y="3682904"/>
              <a:ext cx="2261396" cy="340734"/>
            </a:xfrm>
            <a:prstGeom prst="rect">
              <a:avLst/>
            </a:prstGeom>
            <a:noFill/>
          </p:spPr>
          <p:txBody>
            <a:bodyPr wrap="square" rtlCol="0">
              <a:spAutoFit/>
            </a:bodyPr>
            <a:lstStyle/>
            <a:p>
              <a:pPr>
                <a:lnSpc>
                  <a:spcPct val="150000"/>
                </a:lnSpc>
              </a:pPr>
              <a:endParaRPr kumimoji="1" lang="en-US" altLang="ja-JP" sz="1200" b="1" dirty="0">
                <a:latin typeface="+mn-ea"/>
              </a:endParaRPr>
            </a:p>
          </p:txBody>
        </p:sp>
        <p:sp>
          <p:nvSpPr>
            <p:cNvPr id="10" name="四角形: 角を丸くする 9">
              <a:extLst>
                <a:ext uri="{FF2B5EF4-FFF2-40B4-BE49-F238E27FC236}">
                  <a16:creationId xmlns:a16="http://schemas.microsoft.com/office/drawing/2014/main" id="{B654B289-5CC8-4E1A-844B-4A65D41D4477}"/>
                </a:ext>
              </a:extLst>
            </p:cNvPr>
            <p:cNvSpPr/>
            <p:nvPr/>
          </p:nvSpPr>
          <p:spPr>
            <a:xfrm>
              <a:off x="577516" y="3669633"/>
              <a:ext cx="985725" cy="58477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日　時</a:t>
              </a:r>
            </a:p>
          </p:txBody>
        </p:sp>
      </p:grpSp>
      <p:grpSp>
        <p:nvGrpSpPr>
          <p:cNvPr id="14" name="グループ化 13">
            <a:extLst>
              <a:ext uri="{FF2B5EF4-FFF2-40B4-BE49-F238E27FC236}">
                <a16:creationId xmlns:a16="http://schemas.microsoft.com/office/drawing/2014/main" id="{5AE87B35-CBD3-4035-AFDA-31B188D534BA}"/>
              </a:ext>
            </a:extLst>
          </p:cNvPr>
          <p:cNvGrpSpPr/>
          <p:nvPr/>
        </p:nvGrpSpPr>
        <p:grpSpPr>
          <a:xfrm>
            <a:off x="455596" y="5014280"/>
            <a:ext cx="6866625" cy="769441"/>
            <a:chOff x="577516" y="3642950"/>
            <a:chExt cx="6024255" cy="769441"/>
          </a:xfrm>
        </p:grpSpPr>
        <p:sp>
          <p:nvSpPr>
            <p:cNvPr id="15" name="テキスト ボックス 14">
              <a:extLst>
                <a:ext uri="{FF2B5EF4-FFF2-40B4-BE49-F238E27FC236}">
                  <a16:creationId xmlns:a16="http://schemas.microsoft.com/office/drawing/2014/main" id="{D1EDF750-36DD-4912-8A7D-9F430FB6089B}"/>
                </a:ext>
              </a:extLst>
            </p:cNvPr>
            <p:cNvSpPr txBox="1"/>
            <p:nvPr/>
          </p:nvSpPr>
          <p:spPr>
            <a:xfrm>
              <a:off x="1445056" y="3642950"/>
              <a:ext cx="5156715" cy="769441"/>
            </a:xfrm>
            <a:prstGeom prst="rect">
              <a:avLst/>
            </a:prstGeom>
            <a:noFill/>
          </p:spPr>
          <p:txBody>
            <a:bodyPr wrap="square" rtlCol="0">
              <a:spAutoFit/>
            </a:bodyPr>
            <a:lstStyle/>
            <a:p>
              <a:r>
                <a:rPr kumimoji="1" lang="ja-JP" altLang="en-US" b="1" dirty="0">
                  <a:latin typeface="+mn-ea"/>
                </a:rPr>
                <a:t>クロスパル高槻</a:t>
              </a:r>
              <a:r>
                <a:rPr kumimoji="1" lang="en-US" altLang="ja-JP" sz="1200" b="1" dirty="0">
                  <a:latin typeface="+mn-ea"/>
                </a:rPr>
                <a:t>〈</a:t>
              </a:r>
              <a:r>
                <a:rPr kumimoji="1" lang="ja-JP" altLang="en-US" sz="1200" b="1" dirty="0">
                  <a:latin typeface="+mn-ea"/>
                </a:rPr>
                <a:t>高槻市立総合市民交流センター</a:t>
              </a:r>
              <a:r>
                <a:rPr kumimoji="1" lang="en-US" altLang="ja-JP" sz="1200" b="1" dirty="0">
                  <a:latin typeface="+mn-ea"/>
                </a:rPr>
                <a:t>〉</a:t>
              </a:r>
              <a:r>
                <a:rPr kumimoji="1" lang="ja-JP" altLang="en-US" b="1" dirty="0">
                  <a:latin typeface="+mn-ea"/>
                </a:rPr>
                <a:t>５階  視聴覚室</a:t>
              </a:r>
              <a:endParaRPr kumimoji="1" lang="en-US" altLang="ja-JP" sz="1600" b="1" dirty="0">
                <a:latin typeface="+mn-ea"/>
              </a:endParaRPr>
            </a:p>
            <a:p>
              <a:r>
                <a:rPr kumimoji="1" lang="ja-JP" altLang="en-US" sz="1200" b="1" dirty="0">
                  <a:latin typeface="+mn-ea"/>
                </a:rPr>
                <a:t>（高槻市紺屋町１－２ ）</a:t>
              </a:r>
              <a:endParaRPr kumimoji="1" lang="en-US" altLang="ja-JP" sz="1200" b="1" dirty="0">
                <a:latin typeface="+mn-ea"/>
              </a:endParaRPr>
            </a:p>
            <a:p>
              <a:r>
                <a:rPr kumimoji="1" lang="ja-JP" altLang="en-US" sz="1400" b="1" dirty="0">
                  <a:latin typeface="+mn-ea"/>
                </a:rPr>
                <a:t>〇</a:t>
              </a:r>
              <a:r>
                <a:rPr kumimoji="1" lang="en-US" altLang="ja-JP" sz="1400" b="1" dirty="0">
                  <a:latin typeface="+mn-ea"/>
                </a:rPr>
                <a:t>JR</a:t>
              </a:r>
              <a:r>
                <a:rPr kumimoji="1" lang="ja-JP" altLang="en-US" sz="1400" b="1" dirty="0">
                  <a:latin typeface="+mn-ea"/>
                </a:rPr>
                <a:t>高槻駅中央口から徒歩約１分　〇阪急高槻市駅から徒歩約１０分</a:t>
              </a:r>
              <a:endParaRPr kumimoji="1" lang="en-US" altLang="ja-JP" sz="1400" b="1" dirty="0">
                <a:latin typeface="+mn-ea"/>
              </a:endParaRPr>
            </a:p>
          </p:txBody>
        </p:sp>
        <p:sp>
          <p:nvSpPr>
            <p:cNvPr id="16" name="四角形: 角を丸くする 15">
              <a:extLst>
                <a:ext uri="{FF2B5EF4-FFF2-40B4-BE49-F238E27FC236}">
                  <a16:creationId xmlns:a16="http://schemas.microsoft.com/office/drawing/2014/main" id="{02F61951-19FF-4F79-850E-48E22EFE2233}"/>
                </a:ext>
              </a:extLst>
            </p:cNvPr>
            <p:cNvSpPr/>
            <p:nvPr/>
          </p:nvSpPr>
          <p:spPr>
            <a:xfrm>
              <a:off x="577516" y="3669633"/>
              <a:ext cx="864800" cy="581578"/>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場　所</a:t>
              </a:r>
            </a:p>
          </p:txBody>
        </p:sp>
      </p:grpSp>
      <p:grpSp>
        <p:nvGrpSpPr>
          <p:cNvPr id="17" name="グループ化 16">
            <a:extLst>
              <a:ext uri="{FF2B5EF4-FFF2-40B4-BE49-F238E27FC236}">
                <a16:creationId xmlns:a16="http://schemas.microsoft.com/office/drawing/2014/main" id="{A38E1FFF-2A6B-4AFE-B50F-B54F5E01147F}"/>
              </a:ext>
            </a:extLst>
          </p:cNvPr>
          <p:cNvGrpSpPr/>
          <p:nvPr/>
        </p:nvGrpSpPr>
        <p:grpSpPr>
          <a:xfrm>
            <a:off x="465838" y="5793519"/>
            <a:ext cx="3247121" cy="581579"/>
            <a:chOff x="577516" y="3669632"/>
            <a:chExt cx="3247121" cy="581579"/>
          </a:xfrm>
        </p:grpSpPr>
        <p:sp>
          <p:nvSpPr>
            <p:cNvPr id="18" name="テキスト ボックス 17">
              <a:extLst>
                <a:ext uri="{FF2B5EF4-FFF2-40B4-BE49-F238E27FC236}">
                  <a16:creationId xmlns:a16="http://schemas.microsoft.com/office/drawing/2014/main" id="{E8796085-A453-4525-B974-0B7343967FE7}"/>
                </a:ext>
              </a:extLst>
            </p:cNvPr>
            <p:cNvSpPr txBox="1"/>
            <p:nvPr/>
          </p:nvSpPr>
          <p:spPr>
            <a:xfrm>
              <a:off x="1563241" y="3764156"/>
              <a:ext cx="2261396" cy="384144"/>
            </a:xfrm>
            <a:prstGeom prst="rect">
              <a:avLst/>
            </a:prstGeom>
            <a:noFill/>
          </p:spPr>
          <p:txBody>
            <a:bodyPr wrap="square" rtlCol="0" anchor="ctr">
              <a:spAutoFit/>
            </a:bodyPr>
            <a:lstStyle/>
            <a:p>
              <a:pPr>
                <a:lnSpc>
                  <a:spcPct val="150000"/>
                </a:lnSpc>
              </a:pPr>
              <a:r>
                <a:rPr kumimoji="1" lang="ja-JP" altLang="en-US" sz="1400" b="1" dirty="0">
                  <a:latin typeface="+mn-ea"/>
                </a:rPr>
                <a:t>求職中の方（年齢不問）</a:t>
              </a:r>
            </a:p>
          </p:txBody>
        </p:sp>
        <p:sp>
          <p:nvSpPr>
            <p:cNvPr id="19" name="四角形: 角を丸くする 18">
              <a:extLst>
                <a:ext uri="{FF2B5EF4-FFF2-40B4-BE49-F238E27FC236}">
                  <a16:creationId xmlns:a16="http://schemas.microsoft.com/office/drawing/2014/main" id="{B28DCDBA-0DC4-461A-9A85-0EAC11188080}"/>
                </a:ext>
              </a:extLst>
            </p:cNvPr>
            <p:cNvSpPr/>
            <p:nvPr/>
          </p:nvSpPr>
          <p:spPr>
            <a:xfrm>
              <a:off x="577516" y="3669632"/>
              <a:ext cx="985725" cy="581579"/>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対象者</a:t>
              </a:r>
            </a:p>
          </p:txBody>
        </p:sp>
      </p:grpSp>
      <p:grpSp>
        <p:nvGrpSpPr>
          <p:cNvPr id="20" name="グループ化 19">
            <a:extLst>
              <a:ext uri="{FF2B5EF4-FFF2-40B4-BE49-F238E27FC236}">
                <a16:creationId xmlns:a16="http://schemas.microsoft.com/office/drawing/2014/main" id="{B4F68E18-8C28-4899-9755-E773A8C9DCAA}"/>
              </a:ext>
            </a:extLst>
          </p:cNvPr>
          <p:cNvGrpSpPr/>
          <p:nvPr/>
        </p:nvGrpSpPr>
        <p:grpSpPr>
          <a:xfrm>
            <a:off x="456020" y="6533702"/>
            <a:ext cx="6839118" cy="846386"/>
            <a:chOff x="577516" y="3662188"/>
            <a:chExt cx="6839118" cy="846386"/>
          </a:xfrm>
        </p:grpSpPr>
        <p:sp>
          <p:nvSpPr>
            <p:cNvPr id="21" name="テキスト ボックス 20">
              <a:extLst>
                <a:ext uri="{FF2B5EF4-FFF2-40B4-BE49-F238E27FC236}">
                  <a16:creationId xmlns:a16="http://schemas.microsoft.com/office/drawing/2014/main" id="{8D4DF448-3A95-4C6C-9A3F-D2D75C0D4500}"/>
                </a:ext>
              </a:extLst>
            </p:cNvPr>
            <p:cNvSpPr txBox="1"/>
            <p:nvPr/>
          </p:nvSpPr>
          <p:spPr>
            <a:xfrm>
              <a:off x="1562817" y="3662188"/>
              <a:ext cx="5853817" cy="846386"/>
            </a:xfrm>
            <a:prstGeom prst="rect">
              <a:avLst/>
            </a:prstGeom>
            <a:noFill/>
          </p:spPr>
          <p:txBody>
            <a:bodyPr wrap="square" rtlCol="0">
              <a:spAutoFit/>
            </a:bodyPr>
            <a:lstStyle/>
            <a:p>
              <a:r>
                <a:rPr kumimoji="1" lang="ja-JP" altLang="en-US" sz="1400" b="1" dirty="0">
                  <a:latin typeface="+mn-ea"/>
                </a:rPr>
                <a:t>第１部：</a:t>
              </a:r>
              <a:r>
                <a:rPr kumimoji="1" lang="en-US" altLang="ja-JP" sz="1400" b="1" dirty="0">
                  <a:latin typeface="+mn-ea"/>
                </a:rPr>
                <a:t>【</a:t>
              </a:r>
              <a:r>
                <a:rPr kumimoji="1" lang="ja-JP" altLang="en-US" sz="1400" b="1" dirty="0">
                  <a:latin typeface="+mn-ea"/>
                </a:rPr>
                <a:t>職業訓練説明会</a:t>
              </a:r>
              <a:r>
                <a:rPr kumimoji="1" lang="en-US" altLang="ja-JP" sz="1400" b="1" dirty="0">
                  <a:latin typeface="+mn-ea"/>
                </a:rPr>
                <a:t>】</a:t>
              </a:r>
              <a:r>
                <a:rPr kumimoji="1" lang="ja-JP" altLang="en-US" sz="1400" b="1" dirty="0">
                  <a:latin typeface="+mn-ea"/>
                </a:rPr>
                <a:t>午後１時～午後２時</a:t>
              </a:r>
              <a:endParaRPr kumimoji="1" lang="en-US" altLang="ja-JP" sz="1400" b="1" dirty="0">
                <a:latin typeface="+mn-ea"/>
              </a:endParaRPr>
            </a:p>
            <a:p>
              <a:pPr>
                <a:lnSpc>
                  <a:spcPct val="150000"/>
                </a:lnSpc>
              </a:pPr>
              <a:r>
                <a:rPr kumimoji="1" lang="ja-JP" altLang="en-US" sz="1400" b="1" dirty="0">
                  <a:latin typeface="+mn-ea"/>
                </a:rPr>
                <a:t>第２部：</a:t>
              </a:r>
              <a:r>
                <a:rPr kumimoji="1" lang="en-US" altLang="ja-JP" sz="1400" b="1" dirty="0">
                  <a:latin typeface="+mn-ea"/>
                </a:rPr>
                <a:t>【</a:t>
              </a:r>
              <a:r>
                <a:rPr kumimoji="1" lang="ja-JP" altLang="en-US" sz="1400" b="1" dirty="0">
                  <a:latin typeface="+mn-ea"/>
                </a:rPr>
                <a:t>個別相談コーナー</a:t>
              </a:r>
              <a:r>
                <a:rPr kumimoji="1" lang="en-US" altLang="ja-JP" sz="1400" b="1" dirty="0">
                  <a:latin typeface="+mn-ea"/>
                </a:rPr>
                <a:t>】【</a:t>
              </a:r>
              <a:r>
                <a:rPr kumimoji="1" lang="ja-JP" altLang="en-US" sz="1400" b="1" dirty="0">
                  <a:latin typeface="+mn-ea"/>
                </a:rPr>
                <a:t>ハローワーク相談コーナー</a:t>
              </a:r>
              <a:r>
                <a:rPr kumimoji="1" lang="en-US" altLang="ja-JP" sz="1400" b="1" dirty="0">
                  <a:latin typeface="+mn-ea"/>
                </a:rPr>
                <a:t>】</a:t>
              </a:r>
            </a:p>
            <a:p>
              <a:r>
                <a:rPr kumimoji="1" lang="ja-JP" altLang="en-US" sz="1400" b="1" dirty="0">
                  <a:latin typeface="+mn-ea"/>
                </a:rPr>
                <a:t>　　　　　午後２時１５分～午後４時３０分</a:t>
              </a:r>
              <a:endParaRPr kumimoji="1" lang="en-US" altLang="ja-JP" sz="1400" b="1" dirty="0">
                <a:latin typeface="+mn-ea"/>
              </a:endParaRPr>
            </a:p>
          </p:txBody>
        </p:sp>
        <p:sp>
          <p:nvSpPr>
            <p:cNvPr id="22" name="四角形: 角を丸くする 21">
              <a:extLst>
                <a:ext uri="{FF2B5EF4-FFF2-40B4-BE49-F238E27FC236}">
                  <a16:creationId xmlns:a16="http://schemas.microsoft.com/office/drawing/2014/main" id="{CB9E909E-A15B-4F3B-BB76-F67A8CA8095E}"/>
                </a:ext>
              </a:extLst>
            </p:cNvPr>
            <p:cNvSpPr/>
            <p:nvPr/>
          </p:nvSpPr>
          <p:spPr>
            <a:xfrm>
              <a:off x="577516" y="3669633"/>
              <a:ext cx="985301" cy="57886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内　容</a:t>
              </a:r>
            </a:p>
          </p:txBody>
        </p:sp>
      </p:grpSp>
      <p:sp>
        <p:nvSpPr>
          <p:cNvPr id="13" name="テキスト ボックス 12">
            <a:extLst>
              <a:ext uri="{FF2B5EF4-FFF2-40B4-BE49-F238E27FC236}">
                <a16:creationId xmlns:a16="http://schemas.microsoft.com/office/drawing/2014/main" id="{052BC169-C92B-4373-A652-B9AFCF68B8DE}"/>
              </a:ext>
            </a:extLst>
          </p:cNvPr>
          <p:cNvSpPr txBox="1"/>
          <p:nvPr/>
        </p:nvSpPr>
        <p:spPr>
          <a:xfrm>
            <a:off x="1441320" y="4195698"/>
            <a:ext cx="5853818" cy="923330"/>
          </a:xfrm>
          <a:prstGeom prst="rect">
            <a:avLst/>
          </a:prstGeom>
          <a:noFill/>
        </p:spPr>
        <p:txBody>
          <a:bodyPr wrap="square" rtlCol="0">
            <a:spAutoFit/>
          </a:bodyPr>
          <a:lstStyle/>
          <a:p>
            <a:r>
              <a:rPr kumimoji="1" lang="en-US" altLang="ja-JP" sz="5400" b="1" dirty="0">
                <a:latin typeface="+mn-ea"/>
              </a:rPr>
              <a:t>4</a:t>
            </a:r>
            <a:r>
              <a:rPr kumimoji="1" lang="ja-JP" altLang="en-US" b="1" dirty="0">
                <a:latin typeface="+mn-ea"/>
              </a:rPr>
              <a:t>月</a:t>
            </a:r>
            <a:r>
              <a:rPr kumimoji="1" lang="en-US" altLang="ja-JP" sz="5400" b="1" dirty="0">
                <a:latin typeface="+mn-ea"/>
              </a:rPr>
              <a:t>16</a:t>
            </a:r>
            <a:r>
              <a:rPr kumimoji="1" lang="ja-JP" altLang="en-US" b="1" dirty="0">
                <a:latin typeface="+mn-ea"/>
              </a:rPr>
              <a:t>日（水）</a:t>
            </a:r>
            <a:endParaRPr kumimoji="1" lang="en-US" altLang="ja-JP" b="1" dirty="0">
              <a:latin typeface="+mn-ea"/>
            </a:endParaRPr>
          </a:p>
        </p:txBody>
      </p:sp>
      <p:grpSp>
        <p:nvGrpSpPr>
          <p:cNvPr id="26" name="グループ化 25">
            <a:extLst>
              <a:ext uri="{FF2B5EF4-FFF2-40B4-BE49-F238E27FC236}">
                <a16:creationId xmlns:a16="http://schemas.microsoft.com/office/drawing/2014/main" id="{F79D600E-CB01-454C-B626-E8F9EE11FDF8}"/>
              </a:ext>
            </a:extLst>
          </p:cNvPr>
          <p:cNvGrpSpPr/>
          <p:nvPr/>
        </p:nvGrpSpPr>
        <p:grpSpPr>
          <a:xfrm>
            <a:off x="455596" y="7359894"/>
            <a:ext cx="6856383" cy="1600438"/>
            <a:chOff x="577516" y="3591567"/>
            <a:chExt cx="6856383" cy="1600438"/>
          </a:xfrm>
        </p:grpSpPr>
        <p:sp>
          <p:nvSpPr>
            <p:cNvPr id="27" name="テキスト ボックス 26">
              <a:extLst>
                <a:ext uri="{FF2B5EF4-FFF2-40B4-BE49-F238E27FC236}">
                  <a16:creationId xmlns:a16="http://schemas.microsoft.com/office/drawing/2014/main" id="{F99A2095-99EC-42E5-8DED-0F9C8348CDE3}"/>
                </a:ext>
              </a:extLst>
            </p:cNvPr>
            <p:cNvSpPr txBox="1"/>
            <p:nvPr/>
          </p:nvSpPr>
          <p:spPr>
            <a:xfrm>
              <a:off x="1554397" y="3591567"/>
              <a:ext cx="5879502" cy="1600438"/>
            </a:xfrm>
            <a:prstGeom prst="rect">
              <a:avLst/>
            </a:prstGeom>
            <a:noFill/>
          </p:spPr>
          <p:txBody>
            <a:bodyPr wrap="square" rtlCol="0">
              <a:spAutoFit/>
            </a:bodyPr>
            <a:lstStyle/>
            <a:p>
              <a:pPr>
                <a:lnSpc>
                  <a:spcPct val="150000"/>
                </a:lnSpc>
              </a:pPr>
              <a:r>
                <a:rPr kumimoji="1" lang="ja-JP" altLang="en-US" sz="1400" b="1" dirty="0">
                  <a:latin typeface="+mn-ea"/>
                </a:rPr>
                <a:t>就職支援センターはな（介護福祉士実務者研修科）</a:t>
              </a:r>
              <a:endParaRPr kumimoji="1" lang="en-US" altLang="ja-JP" sz="1400" b="1" dirty="0">
                <a:latin typeface="+mn-ea"/>
              </a:endParaRPr>
            </a:p>
            <a:p>
              <a:pPr>
                <a:lnSpc>
                  <a:spcPct val="150000"/>
                </a:lnSpc>
              </a:pPr>
              <a:r>
                <a:rPr kumimoji="1" lang="ja-JP" altLang="en-US" sz="1400" b="1" dirty="0">
                  <a:latin typeface="+mn-ea"/>
                </a:rPr>
                <a:t>オールケア学院（介護福祉士実務者研修科）</a:t>
              </a:r>
              <a:endParaRPr kumimoji="1" lang="en-US" altLang="ja-JP" sz="1400" b="1" dirty="0">
                <a:latin typeface="+mn-ea"/>
              </a:endParaRPr>
            </a:p>
            <a:p>
              <a:pPr>
                <a:lnSpc>
                  <a:spcPct val="150000"/>
                </a:lnSpc>
              </a:pPr>
              <a:r>
                <a:rPr kumimoji="1" lang="ja-JP" altLang="en-US" sz="1400" b="1" dirty="0">
                  <a:latin typeface="+mn-ea"/>
                </a:rPr>
                <a:t>北大阪商工会議所（ホテルフロント・受付事務実践科）</a:t>
              </a:r>
              <a:endParaRPr kumimoji="1" lang="en-US" altLang="ja-JP" sz="1400" b="1" dirty="0">
                <a:latin typeface="+mn-ea"/>
              </a:endParaRPr>
            </a:p>
            <a:p>
              <a:pPr>
                <a:lnSpc>
                  <a:spcPct val="150000"/>
                </a:lnSpc>
              </a:pPr>
              <a:r>
                <a:rPr kumimoji="1" lang="ja-JP" altLang="en-US" sz="1400" b="1" dirty="0">
                  <a:latin typeface="+mn-ea"/>
                </a:rPr>
                <a:t>日本メディカル福祉専門学校（介護職員初任者養成研修科・</a:t>
              </a:r>
              <a:endParaRPr kumimoji="1" lang="en-US" altLang="ja-JP" sz="1400" b="1" dirty="0">
                <a:latin typeface="+mn-ea"/>
              </a:endParaRPr>
            </a:p>
            <a:p>
              <a:r>
                <a:rPr kumimoji="1" lang="ja-JP" altLang="en-US" sz="1400" b="1" dirty="0">
                  <a:latin typeface="+mn-ea"/>
                </a:rPr>
                <a:t>　　　　　　　　　　　　　　　　　　　　介護福祉士実務者研修科）</a:t>
              </a:r>
            </a:p>
          </p:txBody>
        </p:sp>
        <p:sp>
          <p:nvSpPr>
            <p:cNvPr id="28" name="四角形: 角を丸くする 27">
              <a:extLst>
                <a:ext uri="{FF2B5EF4-FFF2-40B4-BE49-F238E27FC236}">
                  <a16:creationId xmlns:a16="http://schemas.microsoft.com/office/drawing/2014/main" id="{CBBBDBC6-2DA9-4C4F-A4A3-DBB19D468F31}"/>
                </a:ext>
              </a:extLst>
            </p:cNvPr>
            <p:cNvSpPr/>
            <p:nvPr/>
          </p:nvSpPr>
          <p:spPr>
            <a:xfrm>
              <a:off x="577516" y="3669632"/>
              <a:ext cx="985725" cy="578863"/>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n-ea"/>
                </a:rPr>
                <a:t>参加</a:t>
              </a:r>
              <a:endParaRPr kumimoji="1" lang="en-US" altLang="ja-JP" b="1" dirty="0">
                <a:latin typeface="+mn-ea"/>
              </a:endParaRPr>
            </a:p>
            <a:p>
              <a:pPr algn="ctr"/>
              <a:r>
                <a:rPr kumimoji="1" lang="ja-JP" altLang="en-US" b="1" dirty="0">
                  <a:latin typeface="+mn-ea"/>
                </a:rPr>
                <a:t>訓練校</a:t>
              </a:r>
            </a:p>
          </p:txBody>
        </p:sp>
      </p:grpSp>
      <p:sp>
        <p:nvSpPr>
          <p:cNvPr id="25" name="四角形: 角を丸くする 24">
            <a:extLst>
              <a:ext uri="{FF2B5EF4-FFF2-40B4-BE49-F238E27FC236}">
                <a16:creationId xmlns:a16="http://schemas.microsoft.com/office/drawing/2014/main" id="{70290298-C8EA-4B54-8668-0799D9ABEF60}"/>
              </a:ext>
            </a:extLst>
          </p:cNvPr>
          <p:cNvSpPr/>
          <p:nvPr/>
        </p:nvSpPr>
        <p:spPr>
          <a:xfrm>
            <a:off x="481323" y="488127"/>
            <a:ext cx="1439714" cy="412003"/>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bg1"/>
                </a:solidFill>
                <a:latin typeface="+mn-ea"/>
              </a:rPr>
              <a:t>高槻市開催</a:t>
            </a:r>
          </a:p>
        </p:txBody>
      </p:sp>
      <p:sp>
        <p:nvSpPr>
          <p:cNvPr id="29" name="テキスト ボックス 28">
            <a:extLst>
              <a:ext uri="{FF2B5EF4-FFF2-40B4-BE49-F238E27FC236}">
                <a16:creationId xmlns:a16="http://schemas.microsoft.com/office/drawing/2014/main" id="{B106B9B7-2665-4892-A30F-586AC45B103F}"/>
              </a:ext>
            </a:extLst>
          </p:cNvPr>
          <p:cNvSpPr txBox="1"/>
          <p:nvPr/>
        </p:nvSpPr>
        <p:spPr>
          <a:xfrm>
            <a:off x="351640" y="2328137"/>
            <a:ext cx="6794535" cy="1913344"/>
          </a:xfrm>
          <a:prstGeom prst="rect">
            <a:avLst/>
          </a:prstGeom>
          <a:noFill/>
        </p:spPr>
        <p:txBody>
          <a:bodyPr wrap="square" rtlCol="0">
            <a:spAutoFit/>
          </a:bodyPr>
          <a:lstStyle/>
          <a:p>
            <a:pPr>
              <a:lnSpc>
                <a:spcPts val="2000"/>
              </a:lnSpc>
            </a:pPr>
            <a:r>
              <a:rPr lang="ja-JP" altLang="en-US" sz="1400" b="1" dirty="0">
                <a:solidFill>
                  <a:srgbClr val="000000"/>
                </a:solidFill>
                <a:effectLst/>
                <a:latin typeface="+mn-ea"/>
                <a:cs typeface="ＭＳ ゴシック" panose="020B0609070205080204" pitchFamily="49" charset="-128"/>
              </a:rPr>
              <a:t>　</a:t>
            </a:r>
            <a:r>
              <a:rPr lang="ja-JP" altLang="ja-JP" sz="1400" b="1" dirty="0">
                <a:solidFill>
                  <a:srgbClr val="000000"/>
                </a:solidFill>
                <a:effectLst/>
                <a:latin typeface="+mn-ea"/>
                <a:cs typeface="ＭＳ ゴシック" panose="020B0609070205080204" pitchFamily="49" charset="-128"/>
              </a:rPr>
              <a:t>離職者等再就職訓練とは、離職された方が再就職に必要な技能及</a:t>
            </a:r>
            <a:r>
              <a:rPr lang="ja-JP" altLang="en-US" sz="1400" b="1" dirty="0">
                <a:solidFill>
                  <a:srgbClr val="000000"/>
                </a:solidFill>
                <a:effectLst/>
                <a:latin typeface="+mn-ea"/>
                <a:cs typeface="ＭＳ ゴシック" panose="020B0609070205080204" pitchFamily="49" charset="-128"/>
              </a:rPr>
              <a:t>び</a:t>
            </a:r>
            <a:r>
              <a:rPr lang="ja-JP" altLang="ja-JP" sz="1400" b="1" dirty="0">
                <a:solidFill>
                  <a:srgbClr val="000000"/>
                </a:solidFill>
                <a:effectLst/>
                <a:latin typeface="+mn-ea"/>
                <a:cs typeface="ＭＳ ゴシック" panose="020B0609070205080204" pitchFamily="49" charset="-128"/>
              </a:rPr>
              <a:t>知識を</a:t>
            </a:r>
            <a:endParaRPr lang="en-US" altLang="ja-JP" sz="1400" b="1" dirty="0">
              <a:solidFill>
                <a:srgbClr val="000000"/>
              </a:solidFill>
              <a:effectLst/>
              <a:latin typeface="+mn-ea"/>
              <a:cs typeface="ＭＳ ゴシック" panose="020B0609070205080204" pitchFamily="49" charset="-128"/>
            </a:endParaRPr>
          </a:p>
          <a:p>
            <a:pPr>
              <a:lnSpc>
                <a:spcPts val="2000"/>
              </a:lnSpc>
            </a:pPr>
            <a:r>
              <a:rPr lang="ja-JP" altLang="ja-JP" sz="1400" b="1" dirty="0">
                <a:solidFill>
                  <a:srgbClr val="000000"/>
                </a:solidFill>
                <a:effectLst/>
                <a:latin typeface="+mn-ea"/>
                <a:cs typeface="ＭＳ ゴシック" panose="020B0609070205080204" pitchFamily="49" charset="-128"/>
              </a:rPr>
              <a:t>習得するために、大阪府が民間教育訓練機関等に委託して実施する職業訓練です。</a:t>
            </a:r>
            <a:endParaRPr lang="ja-JP" altLang="ja-JP" sz="1400" b="1" dirty="0">
              <a:effectLst/>
              <a:latin typeface="+mn-ea"/>
              <a:cs typeface="ＭＳ Ｐゴシック" panose="020B0600070205080204" pitchFamily="50" charset="-128"/>
            </a:endParaRPr>
          </a:p>
          <a:p>
            <a:pPr>
              <a:lnSpc>
                <a:spcPts val="2000"/>
              </a:lnSpc>
            </a:pPr>
            <a:r>
              <a:rPr lang="ja-JP" altLang="en-US" sz="1400" b="1" dirty="0">
                <a:effectLst/>
                <a:latin typeface="+mn-ea"/>
                <a:cs typeface="ＭＳ Ｐゴシック" panose="020B0600070205080204" pitchFamily="50" charset="-128"/>
              </a:rPr>
              <a:t>　</a:t>
            </a:r>
            <a:r>
              <a:rPr lang="ja-JP" altLang="ja-JP" sz="1400" b="1" dirty="0">
                <a:effectLst/>
                <a:latin typeface="+mn-ea"/>
                <a:cs typeface="ＭＳ Ｐゴシック" panose="020B0600070205080204" pitchFamily="50" charset="-128"/>
              </a:rPr>
              <a:t>どんな訓練があるのか？どんな知識やスキルが身につくのか？など、</a:t>
            </a:r>
            <a:endParaRPr lang="en-US" altLang="ja-JP" sz="1400" b="1" dirty="0">
              <a:effectLst/>
              <a:latin typeface="+mn-ea"/>
              <a:cs typeface="ＭＳ Ｐゴシック" panose="020B0600070205080204" pitchFamily="50" charset="-128"/>
            </a:endParaRPr>
          </a:p>
          <a:p>
            <a:pPr>
              <a:lnSpc>
                <a:spcPts val="2000"/>
              </a:lnSpc>
            </a:pPr>
            <a:r>
              <a:rPr lang="ja-JP" altLang="ja-JP" sz="1400" b="1" dirty="0">
                <a:effectLst/>
                <a:latin typeface="+mn-ea"/>
                <a:cs typeface="ＭＳ Ｐゴシック" panose="020B0600070205080204" pitchFamily="50" charset="-128"/>
              </a:rPr>
              <a:t>実際に訓練を行っている訓練実施施設の担当者から直接話が聞ける絶好の機会です。</a:t>
            </a:r>
            <a:endParaRPr lang="en-US" altLang="ja-JP" sz="1400" b="1" dirty="0">
              <a:solidFill>
                <a:srgbClr val="000000"/>
              </a:solidFill>
              <a:latin typeface="+mn-ea"/>
              <a:cs typeface="ＭＳ Ｐゴシック" panose="020B0600070205080204" pitchFamily="50" charset="-128"/>
            </a:endParaRPr>
          </a:p>
          <a:p>
            <a:pPr>
              <a:lnSpc>
                <a:spcPts val="2000"/>
              </a:lnSpc>
            </a:pPr>
            <a:r>
              <a:rPr lang="ja-JP" altLang="en-US" sz="1400" b="1" dirty="0">
                <a:solidFill>
                  <a:srgbClr val="000000"/>
                </a:solidFill>
                <a:effectLst/>
                <a:latin typeface="+mn-ea"/>
                <a:cs typeface="ＭＳ ゴシック" panose="020B0609070205080204" pitchFamily="49" charset="-128"/>
              </a:rPr>
              <a:t>　</a:t>
            </a:r>
            <a:r>
              <a:rPr lang="ja-JP" altLang="en-US" sz="1400" b="1" dirty="0">
                <a:solidFill>
                  <a:srgbClr val="000000"/>
                </a:solidFill>
                <a:latin typeface="+mn-ea"/>
                <a:cs typeface="ＭＳ ゴシック" panose="020B0609070205080204" pitchFamily="49" charset="-128"/>
              </a:rPr>
              <a:t>ハローワーク</a:t>
            </a:r>
            <a:r>
              <a:rPr lang="ja-JP" altLang="ja-JP" sz="1400" b="1" dirty="0">
                <a:solidFill>
                  <a:srgbClr val="000000"/>
                </a:solidFill>
                <a:effectLst/>
                <a:latin typeface="+mn-ea"/>
                <a:cs typeface="ＭＳ ゴシック" panose="020B0609070205080204" pitchFamily="49" charset="-128"/>
              </a:rPr>
              <a:t>による相談コーナーでは、職業訓練全般に関する相談ができます</a:t>
            </a:r>
            <a:r>
              <a:rPr lang="ja-JP" altLang="en-US" sz="1400" b="1" dirty="0">
                <a:solidFill>
                  <a:srgbClr val="000000"/>
                </a:solidFill>
                <a:latin typeface="+mn-ea"/>
                <a:cs typeface="ＭＳ ゴシック" panose="020B0609070205080204" pitchFamily="49" charset="-128"/>
              </a:rPr>
              <a:t>。</a:t>
            </a:r>
            <a:endParaRPr lang="en-US" altLang="ja-JP" sz="1400" b="1" dirty="0">
              <a:solidFill>
                <a:srgbClr val="000000"/>
              </a:solidFill>
              <a:latin typeface="+mn-ea"/>
              <a:cs typeface="ＭＳ ゴシック" panose="020B0609070205080204" pitchFamily="49" charset="-128"/>
            </a:endParaRPr>
          </a:p>
          <a:p>
            <a:r>
              <a:rPr lang="ja-JP" altLang="en-US" sz="1400" b="1" dirty="0">
                <a:solidFill>
                  <a:srgbClr val="000000"/>
                </a:solidFill>
                <a:effectLst/>
                <a:latin typeface="+mn-ea"/>
                <a:cs typeface="ＭＳ ゴシック" panose="020B0609070205080204" pitchFamily="49" charset="-128"/>
              </a:rPr>
              <a:t>　</a:t>
            </a:r>
            <a:r>
              <a:rPr lang="ja-JP" altLang="ja-JP" sz="1050" b="1" dirty="0">
                <a:solidFill>
                  <a:srgbClr val="000000"/>
                </a:solidFill>
                <a:effectLst/>
                <a:latin typeface="+mn-ea"/>
                <a:cs typeface="ＭＳ ゴシック" panose="020B0609070205080204" pitchFamily="49" charset="-128"/>
              </a:rPr>
              <a:t>※訓練申込みは、お住まいを管轄するハローワークにて行う必要があります。</a:t>
            </a:r>
            <a:endParaRPr lang="en-US" altLang="ja-JP" sz="1050" b="1" dirty="0">
              <a:solidFill>
                <a:srgbClr val="000000"/>
              </a:solidFill>
              <a:effectLst/>
              <a:latin typeface="+mn-ea"/>
              <a:cs typeface="ＭＳ ゴシック" panose="020B0609070205080204" pitchFamily="49" charset="-128"/>
            </a:endParaRPr>
          </a:p>
          <a:p>
            <a:r>
              <a:rPr lang="ja-JP" altLang="en-US" sz="1050" b="1" dirty="0">
                <a:solidFill>
                  <a:srgbClr val="000000"/>
                </a:solidFill>
                <a:latin typeface="+mn-ea"/>
                <a:cs typeface="ＭＳ ゴシック" panose="020B0609070205080204" pitchFamily="49" charset="-128"/>
              </a:rPr>
              <a:t>　 </a:t>
            </a:r>
            <a:r>
              <a:rPr lang="en-US" altLang="ja-JP" sz="1050" b="1" dirty="0">
                <a:solidFill>
                  <a:srgbClr val="000000"/>
                </a:solidFill>
                <a:effectLst/>
                <a:latin typeface="+mn-ea"/>
                <a:cs typeface="ＭＳ ゴシック" panose="020B0609070205080204" pitchFamily="49" charset="-128"/>
              </a:rPr>
              <a:t>※</a:t>
            </a:r>
            <a:r>
              <a:rPr lang="ja-JP" altLang="en-US" sz="1050" b="1" dirty="0">
                <a:solidFill>
                  <a:srgbClr val="000000"/>
                </a:solidFill>
                <a:latin typeface="+mn-ea"/>
                <a:cs typeface="ＭＳ ゴシック" panose="020B0609070205080204" pitchFamily="49" charset="-128"/>
              </a:rPr>
              <a:t>職業訓練を受講するには一定の要件があり、また、所定の手続きが必要です。</a:t>
            </a:r>
            <a:endParaRPr lang="en-US" altLang="ja-JP" sz="1050" b="1" dirty="0">
              <a:solidFill>
                <a:srgbClr val="000000"/>
              </a:solidFill>
              <a:latin typeface="+mn-ea"/>
              <a:cs typeface="ＭＳ ゴシック" panose="020B0609070205080204" pitchFamily="49" charset="-128"/>
            </a:endParaRPr>
          </a:p>
          <a:p>
            <a:r>
              <a:rPr lang="en-US" altLang="ja-JP" sz="1050" b="1" dirty="0">
                <a:solidFill>
                  <a:srgbClr val="000000"/>
                </a:solidFill>
                <a:latin typeface="+mn-ea"/>
                <a:cs typeface="ＭＳ ゴシック" panose="020B0609070205080204" pitchFamily="49" charset="-128"/>
              </a:rPr>
              <a:t>        </a:t>
            </a:r>
            <a:r>
              <a:rPr lang="ja-JP" altLang="en-US" sz="1050" b="1" dirty="0">
                <a:solidFill>
                  <a:srgbClr val="000000"/>
                </a:solidFill>
                <a:latin typeface="+mn-ea"/>
                <a:cs typeface="ＭＳ ゴシック" panose="020B0609070205080204" pitchFamily="49" charset="-128"/>
              </a:rPr>
              <a:t>詳細は居住地管轄のハローワーク訓練窓口でご確認ください。</a:t>
            </a:r>
            <a:endParaRPr lang="en-US" altLang="ja-JP" sz="1050" b="1" dirty="0">
              <a:solidFill>
                <a:srgbClr val="000000"/>
              </a:solidFill>
              <a:effectLst/>
              <a:latin typeface="+mn-ea"/>
              <a:cs typeface="ＭＳ ゴシック" panose="020B0609070205080204" pitchFamily="49" charset="-128"/>
            </a:endParaRPr>
          </a:p>
        </p:txBody>
      </p:sp>
      <p:sp>
        <p:nvSpPr>
          <p:cNvPr id="30" name="テキスト ボックス 29">
            <a:extLst>
              <a:ext uri="{FF2B5EF4-FFF2-40B4-BE49-F238E27FC236}">
                <a16:creationId xmlns:a16="http://schemas.microsoft.com/office/drawing/2014/main" id="{82A19DE7-B5D9-438C-83E6-8BD56C2D6BBC}"/>
              </a:ext>
            </a:extLst>
          </p:cNvPr>
          <p:cNvSpPr txBox="1"/>
          <p:nvPr/>
        </p:nvSpPr>
        <p:spPr>
          <a:xfrm>
            <a:off x="3543256" y="4361260"/>
            <a:ext cx="4016415" cy="584775"/>
          </a:xfrm>
          <a:prstGeom prst="rect">
            <a:avLst/>
          </a:prstGeom>
          <a:noFill/>
        </p:spPr>
        <p:txBody>
          <a:bodyPr wrap="square" rtlCol="0">
            <a:spAutoFit/>
          </a:bodyPr>
          <a:lstStyle/>
          <a:p>
            <a:r>
              <a:rPr kumimoji="1" lang="ja-JP" altLang="en-US" b="1" dirty="0">
                <a:latin typeface="+mn-ea"/>
              </a:rPr>
              <a:t>　午後１時から午後４時３０分</a:t>
            </a:r>
            <a:endParaRPr kumimoji="1" lang="en-US" altLang="ja-JP" b="1" dirty="0">
              <a:latin typeface="+mn-ea"/>
            </a:endParaRPr>
          </a:p>
          <a:p>
            <a:r>
              <a:rPr kumimoji="1" lang="ja-JP" altLang="en-US" sz="1400" b="1" dirty="0">
                <a:latin typeface="+mn-ea"/>
              </a:rPr>
              <a:t>　　　（受付開始　午後０時３０分から）</a:t>
            </a:r>
            <a:endParaRPr kumimoji="1" lang="ja-JP" altLang="en-US" sz="1400" dirty="0">
              <a:latin typeface="+mn-ea"/>
            </a:endParaRPr>
          </a:p>
        </p:txBody>
      </p:sp>
      <p:sp>
        <p:nvSpPr>
          <p:cNvPr id="31" name="テキスト ボックス 30">
            <a:extLst>
              <a:ext uri="{FF2B5EF4-FFF2-40B4-BE49-F238E27FC236}">
                <a16:creationId xmlns:a16="http://schemas.microsoft.com/office/drawing/2014/main" id="{E0854CFC-4905-4D7D-BD76-106790A6F675}"/>
              </a:ext>
            </a:extLst>
          </p:cNvPr>
          <p:cNvSpPr txBox="1"/>
          <p:nvPr/>
        </p:nvSpPr>
        <p:spPr>
          <a:xfrm>
            <a:off x="351640" y="8820028"/>
            <a:ext cx="2561705" cy="338554"/>
          </a:xfrm>
          <a:prstGeom prst="rect">
            <a:avLst/>
          </a:prstGeom>
          <a:noFill/>
        </p:spPr>
        <p:txBody>
          <a:bodyPr wrap="square" rtlCol="0">
            <a:spAutoFit/>
          </a:bodyPr>
          <a:lstStyle/>
          <a:p>
            <a:r>
              <a:rPr kumimoji="1" lang="ja-JP" altLang="en-US" sz="1600" b="1" dirty="0">
                <a:solidFill>
                  <a:schemeClr val="accent1">
                    <a:lumMod val="60000"/>
                    <a:lumOff val="40000"/>
                  </a:schemeClr>
                </a:solidFill>
                <a:latin typeface="+mn-ea"/>
              </a:rPr>
              <a:t>●</a:t>
            </a:r>
            <a:r>
              <a:rPr kumimoji="1" lang="ja-JP" altLang="en-US" sz="1600" b="1" dirty="0">
                <a:latin typeface="+mn-ea"/>
              </a:rPr>
              <a:t>予約方法</a:t>
            </a:r>
            <a:r>
              <a:rPr kumimoji="1" lang="ja-JP" altLang="en-US" sz="1600" b="1" dirty="0">
                <a:solidFill>
                  <a:schemeClr val="accent1">
                    <a:lumMod val="60000"/>
                    <a:lumOff val="40000"/>
                  </a:schemeClr>
                </a:solidFill>
                <a:latin typeface="+mn-ea"/>
              </a:rPr>
              <a:t>●</a:t>
            </a:r>
          </a:p>
        </p:txBody>
      </p:sp>
      <p:sp>
        <p:nvSpPr>
          <p:cNvPr id="32" name="テキスト ボックス 31">
            <a:extLst>
              <a:ext uri="{FF2B5EF4-FFF2-40B4-BE49-F238E27FC236}">
                <a16:creationId xmlns:a16="http://schemas.microsoft.com/office/drawing/2014/main" id="{0B4C4595-841B-4E07-90CA-884FF870090B}"/>
              </a:ext>
            </a:extLst>
          </p:cNvPr>
          <p:cNvSpPr txBox="1"/>
          <p:nvPr/>
        </p:nvSpPr>
        <p:spPr>
          <a:xfrm>
            <a:off x="481323" y="9130917"/>
            <a:ext cx="6645466" cy="1292662"/>
          </a:xfrm>
          <a:prstGeom prst="rect">
            <a:avLst/>
          </a:prstGeom>
          <a:noFill/>
        </p:spPr>
        <p:txBody>
          <a:bodyPr wrap="square" rtlCol="0">
            <a:spAutoFit/>
          </a:bodyPr>
          <a:lstStyle/>
          <a:p>
            <a:r>
              <a:rPr kumimoji="1" lang="ja-JP" altLang="en-US" sz="1400" b="1" dirty="0">
                <a:latin typeface="+mn-ea"/>
              </a:rPr>
              <a:t>右記の二次元コードからお申し込みください。</a:t>
            </a:r>
            <a:endParaRPr kumimoji="1" lang="en-US" altLang="ja-JP" sz="1400" b="1" dirty="0">
              <a:latin typeface="+mn-ea"/>
            </a:endParaRPr>
          </a:p>
          <a:p>
            <a:r>
              <a:rPr kumimoji="1" lang="ja-JP" altLang="en-US" sz="1400" b="1" dirty="0">
                <a:latin typeface="+mn-ea"/>
              </a:rPr>
              <a:t>予約受付期間：令和７年４月７日（月）午前９時から</a:t>
            </a:r>
            <a:endParaRPr kumimoji="1" lang="en-US" altLang="ja-JP" sz="1400" b="1" dirty="0">
              <a:latin typeface="+mn-ea"/>
            </a:endParaRPr>
          </a:p>
          <a:p>
            <a:r>
              <a:rPr kumimoji="1" lang="ja-JP" altLang="en-US" sz="1400" b="1" dirty="0">
                <a:latin typeface="+mn-ea"/>
              </a:rPr>
              <a:t>　　　　　　　令和７年４月１５日（火）午後５時まで</a:t>
            </a:r>
            <a:endParaRPr kumimoji="1" lang="en-US" altLang="ja-JP" sz="1400" b="1" dirty="0">
              <a:latin typeface="+mn-ea"/>
            </a:endParaRPr>
          </a:p>
          <a:p>
            <a:endParaRPr kumimoji="1" lang="en-US" altLang="ja-JP" sz="1100" b="1" dirty="0">
              <a:latin typeface="+mn-ea"/>
            </a:endParaRPr>
          </a:p>
          <a:p>
            <a:r>
              <a:rPr kumimoji="1" lang="ja-JP" altLang="en-US" sz="1100" b="1" dirty="0">
                <a:latin typeface="+mn-ea"/>
              </a:rPr>
              <a:t>問合せ先：大阪府商工労働部雇用推進室人材育成課委託訓練グループ（</a:t>
            </a:r>
            <a:r>
              <a:rPr kumimoji="1" lang="en-US" altLang="ja-JP" sz="1100" b="1" dirty="0">
                <a:latin typeface="+mn-ea"/>
              </a:rPr>
              <a:t>06-6210-9530</a:t>
            </a:r>
            <a:r>
              <a:rPr kumimoji="1" lang="ja-JP" altLang="en-US" sz="1100" b="1" dirty="0">
                <a:latin typeface="+mn-ea"/>
              </a:rPr>
              <a:t>）</a:t>
            </a:r>
            <a:endParaRPr kumimoji="1" lang="en-US" altLang="ja-JP" sz="1100" b="1" dirty="0">
              <a:latin typeface="+mn-ea"/>
            </a:endParaRPr>
          </a:p>
          <a:p>
            <a:r>
              <a:rPr kumimoji="1" lang="ja-JP" altLang="en-US" sz="1100" b="1" dirty="0">
                <a:latin typeface="+mn-ea"/>
              </a:rPr>
              <a:t>　　　　　受付時間：月～金（土・日・祝日休み）午前</a:t>
            </a:r>
            <a:r>
              <a:rPr kumimoji="1" lang="en-US" altLang="ja-JP" sz="1100" b="1" dirty="0">
                <a:latin typeface="+mn-ea"/>
              </a:rPr>
              <a:t>9</a:t>
            </a:r>
            <a:r>
              <a:rPr kumimoji="1" lang="ja-JP" altLang="en-US" sz="1100" b="1" dirty="0">
                <a:latin typeface="+mn-ea"/>
              </a:rPr>
              <a:t>時から午後</a:t>
            </a:r>
            <a:r>
              <a:rPr kumimoji="1" lang="en-US" altLang="ja-JP" sz="1100" b="1" dirty="0">
                <a:latin typeface="+mn-ea"/>
              </a:rPr>
              <a:t>6</a:t>
            </a:r>
            <a:r>
              <a:rPr kumimoji="1" lang="ja-JP" altLang="en-US" sz="1100" b="1" dirty="0">
                <a:latin typeface="+mn-ea"/>
              </a:rPr>
              <a:t>時まで</a:t>
            </a:r>
          </a:p>
        </p:txBody>
      </p:sp>
      <p:sp>
        <p:nvSpPr>
          <p:cNvPr id="33" name="テキスト ボックス 32">
            <a:extLst>
              <a:ext uri="{FF2B5EF4-FFF2-40B4-BE49-F238E27FC236}">
                <a16:creationId xmlns:a16="http://schemas.microsoft.com/office/drawing/2014/main" id="{C571FE6D-D88F-41CA-82F8-F63EC4DBF2F5}"/>
              </a:ext>
            </a:extLst>
          </p:cNvPr>
          <p:cNvSpPr txBox="1"/>
          <p:nvPr/>
        </p:nvSpPr>
        <p:spPr>
          <a:xfrm>
            <a:off x="5852088" y="488002"/>
            <a:ext cx="1139369" cy="369332"/>
          </a:xfrm>
          <a:prstGeom prst="rect">
            <a:avLst/>
          </a:prstGeom>
          <a:noFill/>
        </p:spPr>
        <p:txBody>
          <a:bodyPr wrap="square" rtlCol="0">
            <a:spAutoFit/>
          </a:bodyPr>
          <a:lstStyle/>
          <a:p>
            <a:r>
              <a:rPr kumimoji="1" lang="ja-JP" altLang="en-US" b="1" dirty="0">
                <a:latin typeface="+mn-ea"/>
              </a:rPr>
              <a:t>定員</a:t>
            </a:r>
            <a:r>
              <a:rPr kumimoji="1" lang="en-US" altLang="ja-JP" b="1" dirty="0">
                <a:latin typeface="+mn-ea"/>
              </a:rPr>
              <a:t>35</a:t>
            </a:r>
            <a:r>
              <a:rPr kumimoji="1" lang="ja-JP" altLang="en-US" b="1" dirty="0">
                <a:latin typeface="+mn-ea"/>
              </a:rPr>
              <a:t>名</a:t>
            </a:r>
          </a:p>
        </p:txBody>
      </p:sp>
      <p:sp>
        <p:nvSpPr>
          <p:cNvPr id="2" name="二等辺三角形 1">
            <a:extLst>
              <a:ext uri="{FF2B5EF4-FFF2-40B4-BE49-F238E27FC236}">
                <a16:creationId xmlns:a16="http://schemas.microsoft.com/office/drawing/2014/main" id="{88139739-4724-4BDA-932D-F824CF24131D}"/>
              </a:ext>
            </a:extLst>
          </p:cNvPr>
          <p:cNvSpPr/>
          <p:nvPr/>
        </p:nvSpPr>
        <p:spPr>
          <a:xfrm rot="8742030">
            <a:off x="5744847" y="501568"/>
            <a:ext cx="168012" cy="439512"/>
          </a:xfrm>
          <a:prstGeom prs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a:extLst>
              <a:ext uri="{FF2B5EF4-FFF2-40B4-BE49-F238E27FC236}">
                <a16:creationId xmlns:a16="http://schemas.microsoft.com/office/drawing/2014/main" id="{0DFF6EAE-B053-4E66-98CA-8B6848B50E46}"/>
              </a:ext>
            </a:extLst>
          </p:cNvPr>
          <p:cNvSpPr/>
          <p:nvPr/>
        </p:nvSpPr>
        <p:spPr>
          <a:xfrm rot="12536079">
            <a:off x="6930490" y="499297"/>
            <a:ext cx="168012" cy="439512"/>
          </a:xfrm>
          <a:prstGeom prst="triangle">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B8DF2F25-8D40-42D3-AA01-75C3AE2653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63" y="9023601"/>
            <a:ext cx="908473" cy="908473"/>
          </a:xfrm>
          <a:prstGeom prst="rect">
            <a:avLst/>
          </a:prstGeom>
          <a:ln>
            <a:solidFill>
              <a:schemeClr val="tx1"/>
            </a:solidFill>
          </a:ln>
        </p:spPr>
      </p:pic>
    </p:spTree>
    <p:extLst>
      <p:ext uri="{BB962C8B-B14F-4D97-AF65-F5344CB8AC3E}">
        <p14:creationId xmlns:p14="http://schemas.microsoft.com/office/powerpoint/2010/main" val="41375989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440</Words>
  <Application>Microsoft Office PowerPoint</Application>
  <PresentationFormat>ユーザー設定</PresentationFormat>
  <Paragraphs>43</Paragraphs>
  <Slides>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vt:i4>
      </vt:variant>
    </vt:vector>
  </HeadingPairs>
  <TitlesOfParts>
    <vt:vector size="6" baseType="lpstr">
      <vt:lpstr>游ゴシック</vt:lpstr>
      <vt:lpstr>Arial</vt:lpstr>
      <vt:lpstr>Calibri</vt:lpstr>
      <vt:lpstr>Calibri Light</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2025-04-01T05:41:16Z</dcterms:created>
  <dcterms:modified xsi:type="dcterms:W3CDTF">2025-04-01T05:41:20Z</dcterms:modified>
</cp:coreProperties>
</file>