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64" r:id="rId2"/>
    <p:sldId id="295"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96" autoAdjust="0"/>
  </p:normalViewPr>
  <p:slideViewPr>
    <p:cSldViewPr>
      <p:cViewPr varScale="1">
        <p:scale>
          <a:sx n="113" d="100"/>
          <a:sy n="113" d="100"/>
        </p:scale>
        <p:origin x="90" y="84"/>
      </p:cViewPr>
      <p:guideLst>
        <p:guide orient="horz" pos="2160"/>
        <p:guide pos="2880"/>
      </p:guideLst>
    </p:cSldViewPr>
  </p:slideViewPr>
  <p:outlineViewPr>
    <p:cViewPr>
      <p:scale>
        <a:sx n="33" d="100"/>
        <a:sy n="33" d="100"/>
      </p:scale>
      <p:origin x="222"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CF1FE8BB-CB46-47EB-B2F3-87DB97AE40B0}" type="datetimeFigureOut">
              <a:rPr kumimoji="1" lang="ja-JP" altLang="en-US" smtClean="0"/>
              <a:t>2024/3/28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4BAC2FE2-14BD-4487-BA63-0879F4B7957D}" type="slidenum">
              <a:rPr kumimoji="1" lang="ja-JP" altLang="en-US" smtClean="0"/>
              <a:t>‹#›</a:t>
            </a:fld>
            <a:endParaRPr kumimoji="1" lang="ja-JP" altLang="en-US"/>
          </a:p>
        </p:txBody>
      </p:sp>
    </p:spTree>
    <p:extLst>
      <p:ext uri="{BB962C8B-B14F-4D97-AF65-F5344CB8AC3E}">
        <p14:creationId xmlns:p14="http://schemas.microsoft.com/office/powerpoint/2010/main" val="29031527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AD3F8664-8F7A-48D6-9361-91D09411A4DA}" type="slidenum">
              <a:rPr kumimoji="1" lang="ja-JP" altLang="en-US" smtClean="0"/>
              <a:t>2</a:t>
            </a:fld>
            <a:endParaRPr kumimoji="1" lang="ja-JP" altLang="en-US"/>
          </a:p>
        </p:txBody>
      </p:sp>
    </p:spTree>
    <p:extLst>
      <p:ext uri="{BB962C8B-B14F-4D97-AF65-F5344CB8AC3E}">
        <p14:creationId xmlns:p14="http://schemas.microsoft.com/office/powerpoint/2010/main" val="3578008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1110063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1769456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2795873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1257566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2700945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1933141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21548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2053564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3113344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2324033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0E0305C-8315-40FF-8118-13AB7FEBC5C3}" type="datetimeFigureOut">
              <a:rPr kumimoji="1" lang="ja-JP" altLang="en-US" smtClean="0"/>
              <a:t>2024/3/28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1986639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E0305C-8315-40FF-8118-13AB7FEBC5C3}" type="datetimeFigureOut">
              <a:rPr kumimoji="1" lang="ja-JP" altLang="en-US" smtClean="0"/>
              <a:t>2024/3/28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025784-43C7-4AB5-B4B9-7D5F3201FC5E}" type="slidenum">
              <a:rPr kumimoji="1" lang="ja-JP" altLang="en-US" smtClean="0"/>
              <a:t>‹#›</a:t>
            </a:fld>
            <a:endParaRPr kumimoji="1" lang="ja-JP" altLang="en-US"/>
          </a:p>
        </p:txBody>
      </p:sp>
    </p:spTree>
    <p:extLst>
      <p:ext uri="{BB962C8B-B14F-4D97-AF65-F5344CB8AC3E}">
        <p14:creationId xmlns:p14="http://schemas.microsoft.com/office/powerpoint/2010/main" val="37951259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フローチャート : 代替処理 19"/>
          <p:cNvSpPr/>
          <p:nvPr/>
        </p:nvSpPr>
        <p:spPr bwMode="auto">
          <a:xfrm>
            <a:off x="55303" y="100598"/>
            <a:ext cx="8958950" cy="255383"/>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wrap="square" lIns="91428" tIns="0" rIns="91428" bIns="45715">
            <a:spAutoFit/>
          </a:bodyPr>
          <a:lstStyle/>
          <a:p>
            <a:pPr marL="0" marR="0" indent="0" defTabSz="449263" eaLnBrk="1" latinLnBrk="0" hangingPunct="1">
              <a:lnSpc>
                <a:spcPct val="100000"/>
              </a:lnSpc>
              <a:spcBef>
                <a:spcPct val="50000"/>
              </a:spcBef>
              <a:buClr>
                <a:srgbClr val="000000"/>
              </a:buClr>
              <a:buSzPct val="100000"/>
              <a:buFont typeface="Times New Roman" pitchFamily="18" charset="0"/>
              <a:buNone/>
              <a:tabLst/>
              <a:defRPr/>
            </a:pPr>
            <a:r>
              <a:rPr lang="ja-JP" altLang="en-US" sz="1200" b="1" dirty="0">
                <a:solidFill>
                  <a:schemeClr val="bg1"/>
                </a:solidFill>
                <a:latin typeface="Arial" pitchFamily="34" charset="0"/>
                <a:ea typeface="ＭＳ Ｐゴシック" pitchFamily="50" charset="-128"/>
              </a:rPr>
              <a:t>資金運用の実績について</a:t>
            </a:r>
          </a:p>
        </p:txBody>
      </p:sp>
      <p:sp>
        <p:nvSpPr>
          <p:cNvPr id="11" name="テキスト ボックス 10"/>
          <p:cNvSpPr txBox="1"/>
          <p:nvPr/>
        </p:nvSpPr>
        <p:spPr>
          <a:xfrm>
            <a:off x="55303" y="415460"/>
            <a:ext cx="8827932" cy="6417141"/>
          </a:xfrm>
          <a:prstGeom prst="rect">
            <a:avLst/>
          </a:prstGeom>
          <a:noFill/>
        </p:spPr>
        <p:txBody>
          <a:bodyPr wrap="square" rtlCol="0">
            <a:spAutoFit/>
          </a:bodyPr>
          <a:lstStyle/>
          <a:p>
            <a:r>
              <a:rPr lang="ja-JP" altLang="en-US" sz="1400" b="1" dirty="0">
                <a:latin typeface="+mn-ea"/>
              </a:rPr>
              <a:t>■長期運用の経過</a:t>
            </a:r>
            <a:endParaRPr lang="en-US" altLang="ja-JP" sz="1400" b="1" dirty="0">
              <a:latin typeface="+mn-ea"/>
            </a:endParaRPr>
          </a:p>
          <a:p>
            <a:r>
              <a:rPr lang="en-US" altLang="ja-JP" sz="1200" u="sng" dirty="0">
                <a:latin typeface="+mn-ea"/>
              </a:rPr>
              <a:t>&lt;</a:t>
            </a:r>
            <a:r>
              <a:rPr lang="ja-JP" altLang="en-US" sz="1200" u="sng" dirty="0">
                <a:latin typeface="+mn-ea"/>
              </a:rPr>
              <a:t>平成</a:t>
            </a:r>
            <a:r>
              <a:rPr lang="en-US" altLang="ja-JP" sz="1200" u="sng" dirty="0">
                <a:latin typeface="+mn-ea"/>
              </a:rPr>
              <a:t>26</a:t>
            </a:r>
            <a:r>
              <a:rPr lang="ja-JP" altLang="en-US" sz="1200" u="sng" dirty="0">
                <a:latin typeface="+mn-ea"/>
              </a:rPr>
              <a:t>年度～令和元年度</a:t>
            </a:r>
            <a:r>
              <a:rPr lang="en-US" altLang="ja-JP" sz="1200" u="sng" dirty="0">
                <a:latin typeface="+mn-ea"/>
              </a:rPr>
              <a:t>_&gt;</a:t>
            </a:r>
          </a:p>
          <a:p>
            <a:r>
              <a:rPr lang="ja-JP" altLang="en-US" sz="1200" dirty="0">
                <a:latin typeface="+mn-ea"/>
              </a:rPr>
              <a:t>・平成</a:t>
            </a:r>
            <a:r>
              <a:rPr lang="en-US" altLang="ja-JP" sz="1200" dirty="0">
                <a:latin typeface="+mn-ea"/>
              </a:rPr>
              <a:t>26</a:t>
            </a:r>
            <a:r>
              <a:rPr lang="ja-JP" altLang="en-US" sz="1200" dirty="0">
                <a:latin typeface="+mn-ea"/>
              </a:rPr>
              <a:t>年</a:t>
            </a:r>
            <a:r>
              <a:rPr lang="en-US" altLang="ja-JP" sz="1200" dirty="0">
                <a:latin typeface="+mn-ea"/>
              </a:rPr>
              <a:t>12</a:t>
            </a:r>
            <a:r>
              <a:rPr lang="ja-JP" altLang="en-US" sz="1200" dirty="0">
                <a:latin typeface="+mn-ea"/>
              </a:rPr>
              <a:t>月より債券による長期運用を入札方式にて開始。低金利環境等による休止や予約購入による再開を経て、令和元年度に　</a:t>
            </a:r>
            <a:endParaRPr lang="en-US" altLang="ja-JP" sz="1200" dirty="0">
              <a:latin typeface="+mn-ea"/>
            </a:endParaRPr>
          </a:p>
          <a:p>
            <a:r>
              <a:rPr lang="ja-JP" altLang="en-US" sz="1200" dirty="0">
                <a:latin typeface="+mn-ea"/>
              </a:rPr>
              <a:t>　は年間</a:t>
            </a:r>
            <a:r>
              <a:rPr lang="en-US" altLang="ja-JP" sz="1200" dirty="0">
                <a:latin typeface="+mn-ea"/>
              </a:rPr>
              <a:t>249</a:t>
            </a:r>
            <a:r>
              <a:rPr lang="ja-JP" altLang="en-US" sz="1200" dirty="0">
                <a:latin typeface="+mn-ea"/>
              </a:rPr>
              <a:t>億円を新規運用。</a:t>
            </a:r>
            <a:endParaRPr lang="en-US" altLang="ja-JP" sz="1200" dirty="0">
              <a:latin typeface="+mn-ea"/>
            </a:endParaRPr>
          </a:p>
          <a:p>
            <a:endParaRPr lang="en-US" altLang="ja-JP" sz="400" dirty="0">
              <a:latin typeface="+mn-ea"/>
            </a:endParaRPr>
          </a:p>
          <a:p>
            <a:r>
              <a:rPr lang="en-US" altLang="ja-JP" sz="1200" u="sng" dirty="0">
                <a:latin typeface="+mn-ea"/>
              </a:rPr>
              <a:t>&lt;</a:t>
            </a:r>
            <a:r>
              <a:rPr lang="ja-JP" altLang="en-US" sz="1200" u="sng" dirty="0">
                <a:latin typeface="+mn-ea"/>
              </a:rPr>
              <a:t>令和２年度～令和５年度９月</a:t>
            </a:r>
            <a:r>
              <a:rPr lang="en-US" altLang="ja-JP" sz="1200" u="sng" dirty="0">
                <a:latin typeface="+mn-ea"/>
              </a:rPr>
              <a:t>&gt;</a:t>
            </a:r>
          </a:p>
          <a:p>
            <a:r>
              <a:rPr lang="ja-JP" altLang="en-US" sz="1200" dirty="0">
                <a:latin typeface="+mn-ea"/>
              </a:rPr>
              <a:t>・新型コロナウイルス感染症への対応等で資金状況が流動的であることを踏まえ、令和２年５月から令和４年８月まで長期運用を休止。</a:t>
            </a:r>
            <a:endParaRPr lang="en-US" altLang="ja-JP" sz="1200" dirty="0">
              <a:latin typeface="+mn-ea"/>
            </a:endParaRPr>
          </a:p>
          <a:p>
            <a:r>
              <a:rPr lang="ja-JP" altLang="en-US" sz="1200" dirty="0">
                <a:latin typeface="+mn-ea"/>
              </a:rPr>
              <a:t>・令和４年９月から令和５年２月にかけて満期到来分</a:t>
            </a:r>
            <a:r>
              <a:rPr lang="en-US" altLang="ja-JP" sz="1200" dirty="0">
                <a:latin typeface="+mn-ea"/>
              </a:rPr>
              <a:t>135</a:t>
            </a:r>
            <a:r>
              <a:rPr lang="ja-JP" altLang="en-US" sz="1200" dirty="0">
                <a:latin typeface="+mn-ea"/>
              </a:rPr>
              <a:t>億円を各月で平準化（</a:t>
            </a:r>
            <a:r>
              <a:rPr lang="en-US" altLang="ja-JP" sz="1200" dirty="0">
                <a:latin typeface="+mn-ea"/>
              </a:rPr>
              <a:t>22</a:t>
            </a:r>
            <a:r>
              <a:rPr lang="ja-JP" altLang="en-US" sz="1200" dirty="0">
                <a:latin typeface="+mn-ea"/>
              </a:rPr>
              <a:t>億円～</a:t>
            </a:r>
            <a:r>
              <a:rPr lang="en-US" altLang="ja-JP" sz="1200" dirty="0">
                <a:latin typeface="+mn-ea"/>
              </a:rPr>
              <a:t>23</a:t>
            </a:r>
            <a:r>
              <a:rPr lang="ja-JP" altLang="en-US" sz="1200" dirty="0">
                <a:latin typeface="+mn-ea"/>
              </a:rPr>
              <a:t>億円</a:t>
            </a:r>
            <a:r>
              <a:rPr lang="en-US" altLang="ja-JP" sz="1200" dirty="0">
                <a:latin typeface="+mn-ea"/>
              </a:rPr>
              <a:t>/</a:t>
            </a:r>
            <a:r>
              <a:rPr lang="ja-JP" altLang="en-US" sz="1200" dirty="0">
                <a:latin typeface="+mn-ea"/>
              </a:rPr>
              <a:t>月）し、長期運用を入札方式にて再開。</a:t>
            </a:r>
            <a:endParaRPr lang="en-US" altLang="ja-JP" sz="1200" dirty="0">
              <a:latin typeface="+mn-ea"/>
            </a:endParaRPr>
          </a:p>
          <a:p>
            <a:r>
              <a:rPr lang="ja-JP" altLang="en-US" sz="1200" dirty="0">
                <a:latin typeface="+mn-ea"/>
              </a:rPr>
              <a:t>・令和５年３月から９月にかけては、新型コロナウイルス感染症への対応等が資金状況に与える影響を考慮し、毎月</a:t>
            </a:r>
            <a:r>
              <a:rPr lang="en-US" altLang="ja-JP" sz="1200" dirty="0">
                <a:latin typeface="+mn-ea"/>
              </a:rPr>
              <a:t>50</a:t>
            </a:r>
            <a:r>
              <a:rPr lang="ja-JP" altLang="en-US" sz="1200" dirty="0">
                <a:latin typeface="+mn-ea"/>
              </a:rPr>
              <a:t>億円ずつ運用。</a:t>
            </a:r>
            <a:endParaRPr lang="en-US" altLang="ja-JP" sz="1200" dirty="0">
              <a:latin typeface="+mn-ea"/>
            </a:endParaRPr>
          </a:p>
          <a:p>
            <a:endParaRPr lang="en-US" altLang="ja-JP" sz="400" dirty="0">
              <a:latin typeface="+mn-ea"/>
            </a:endParaRPr>
          </a:p>
          <a:p>
            <a:r>
              <a:rPr lang="en-US" altLang="ja-JP" sz="1200" u="sng" dirty="0">
                <a:latin typeface="+mn-ea"/>
              </a:rPr>
              <a:t>&lt;</a:t>
            </a:r>
            <a:r>
              <a:rPr lang="ja-JP" altLang="en-US" sz="1200" u="sng" dirty="0">
                <a:latin typeface="+mn-ea"/>
              </a:rPr>
              <a:t>令和５年度</a:t>
            </a:r>
            <a:r>
              <a:rPr lang="en-US" altLang="ja-JP" sz="1200" u="sng" dirty="0">
                <a:latin typeface="+mn-ea"/>
              </a:rPr>
              <a:t>10</a:t>
            </a:r>
            <a:r>
              <a:rPr lang="ja-JP" altLang="en-US" sz="1200" u="sng" dirty="0">
                <a:latin typeface="+mn-ea"/>
              </a:rPr>
              <a:t>月～</a:t>
            </a:r>
            <a:r>
              <a:rPr lang="en-US" altLang="ja-JP" sz="1200" u="sng" dirty="0">
                <a:latin typeface="+mn-ea"/>
              </a:rPr>
              <a:t>&gt;</a:t>
            </a:r>
          </a:p>
          <a:p>
            <a:r>
              <a:rPr lang="ja-JP" altLang="en-US" sz="1200" dirty="0">
                <a:latin typeface="+mn-ea"/>
              </a:rPr>
              <a:t>・令和５年５月に新型コロナウイルス感染症が感染症法上の５類に移行し、対応等の影響が限定的となり、資金状況が安定してきたこと</a:t>
            </a:r>
            <a:endParaRPr lang="en-US" altLang="ja-JP" sz="1200" dirty="0">
              <a:latin typeface="+mn-ea"/>
            </a:endParaRPr>
          </a:p>
          <a:p>
            <a:r>
              <a:rPr lang="ja-JP" altLang="en-US" sz="1200" dirty="0">
                <a:latin typeface="+mn-ea"/>
              </a:rPr>
              <a:t>　を踏まえ、令和５年</a:t>
            </a:r>
            <a:r>
              <a:rPr lang="en-US" altLang="ja-JP" sz="1200" dirty="0">
                <a:latin typeface="+mn-ea"/>
              </a:rPr>
              <a:t>10</a:t>
            </a:r>
            <a:r>
              <a:rPr lang="ja-JP" altLang="en-US" sz="1200" dirty="0">
                <a:latin typeface="+mn-ea"/>
              </a:rPr>
              <a:t>月以降の運用計画を策定。</a:t>
            </a:r>
            <a:endParaRPr lang="en-US" altLang="ja-JP" sz="1200" dirty="0">
              <a:latin typeface="+mn-ea"/>
            </a:endParaRPr>
          </a:p>
          <a:p>
            <a:r>
              <a:rPr lang="ja-JP" altLang="en-US" sz="1200" dirty="0">
                <a:latin typeface="+mn-ea"/>
              </a:rPr>
              <a:t>・令和２年５月から令和４年８月までの間、長期運用を休止していたことにより滞留している長期運用可能資金約</a:t>
            </a:r>
            <a:r>
              <a:rPr lang="en-US" altLang="ja-JP" sz="1200" dirty="0">
                <a:latin typeface="+mn-ea"/>
              </a:rPr>
              <a:t>2,700</a:t>
            </a:r>
            <a:r>
              <a:rPr lang="ja-JP" altLang="en-US" sz="1200" dirty="0">
                <a:latin typeface="+mn-ea"/>
              </a:rPr>
              <a:t>億円を当面３カ年</a:t>
            </a:r>
            <a:endParaRPr lang="en-US" altLang="ja-JP" sz="1200" dirty="0">
              <a:latin typeface="+mn-ea"/>
            </a:endParaRPr>
          </a:p>
          <a:p>
            <a:r>
              <a:rPr lang="ja-JP" altLang="en-US" sz="1200" dirty="0">
                <a:latin typeface="+mn-ea"/>
              </a:rPr>
              <a:t>　（令和５年</a:t>
            </a:r>
            <a:r>
              <a:rPr lang="en-US" altLang="ja-JP" sz="1200" dirty="0">
                <a:latin typeface="+mn-ea"/>
              </a:rPr>
              <a:t>10</a:t>
            </a:r>
            <a:r>
              <a:rPr lang="ja-JP" altLang="en-US" sz="1200">
                <a:latin typeface="+mn-ea"/>
              </a:rPr>
              <a:t>月～令和８年９月）で</a:t>
            </a:r>
            <a:r>
              <a:rPr lang="ja-JP" altLang="en-US" sz="1200" dirty="0">
                <a:latin typeface="+mn-ea"/>
              </a:rPr>
              <a:t>年間</a:t>
            </a:r>
            <a:r>
              <a:rPr lang="en-US" altLang="ja-JP" sz="1200" dirty="0">
                <a:latin typeface="+mn-ea"/>
              </a:rPr>
              <a:t>900</a:t>
            </a:r>
            <a:r>
              <a:rPr lang="ja-JP" altLang="en-US" sz="1200" dirty="0">
                <a:latin typeface="+mn-ea"/>
              </a:rPr>
              <a:t>億円ずつ入札方式と予約購入を並行して運用。</a:t>
            </a:r>
            <a:endParaRPr lang="en-US" altLang="ja-JP" sz="1200" dirty="0">
              <a:latin typeface="+mn-ea"/>
            </a:endParaRPr>
          </a:p>
          <a:p>
            <a:endParaRPr lang="en-US" altLang="ja-JP" sz="400" dirty="0">
              <a:latin typeface="+mn-ea"/>
            </a:endParaRPr>
          </a:p>
          <a:p>
            <a:r>
              <a:rPr lang="ja-JP" altLang="en-US" sz="1400" b="1" dirty="0">
                <a:latin typeface="+mn-ea"/>
              </a:rPr>
              <a:t>■長期運用額等の推移（令和元年度～令和５年度）</a:t>
            </a:r>
            <a:endParaRPr lang="en-US" altLang="ja-JP" sz="1400" b="1" dirty="0">
              <a:latin typeface="+mn-ea"/>
            </a:endParaRPr>
          </a:p>
          <a:p>
            <a:endParaRPr lang="en-US" altLang="ja-JP" sz="500" dirty="0">
              <a:latin typeface="+mn-ea"/>
            </a:endParaRPr>
          </a:p>
          <a:p>
            <a:r>
              <a:rPr lang="ja-JP" altLang="en-US" sz="1400" dirty="0">
                <a:latin typeface="+mn-ea"/>
              </a:rPr>
              <a:t>　</a:t>
            </a:r>
            <a:endParaRPr lang="en-US" altLang="ja-JP" sz="1400" dirty="0">
              <a:latin typeface="+mn-ea"/>
            </a:endParaRPr>
          </a:p>
          <a:p>
            <a:endParaRPr lang="en-US" altLang="ja-JP" sz="1400" dirty="0">
              <a:latin typeface="+mn-ea"/>
            </a:endParaRPr>
          </a:p>
          <a:p>
            <a:endParaRPr lang="en-US" altLang="ja-JP" sz="1000" dirty="0">
              <a:latin typeface="+mn-ea"/>
            </a:endParaRPr>
          </a:p>
          <a:p>
            <a:endParaRPr lang="en-US" altLang="ja-JP" sz="1000" dirty="0">
              <a:latin typeface="+mn-ea"/>
            </a:endParaRPr>
          </a:p>
          <a:p>
            <a:endParaRPr lang="en-US" altLang="ja-JP" sz="1000" dirty="0">
              <a:latin typeface="+mn-ea"/>
            </a:endParaRPr>
          </a:p>
          <a:p>
            <a:endParaRPr lang="en-US" altLang="ja-JP" sz="1000" dirty="0">
              <a:latin typeface="+mn-ea"/>
            </a:endParaRPr>
          </a:p>
          <a:p>
            <a:endParaRPr lang="en-US" altLang="ja-JP" sz="400" b="1" dirty="0">
              <a:latin typeface="+mn-ea"/>
            </a:endParaRPr>
          </a:p>
          <a:p>
            <a:endParaRPr lang="en-US" altLang="ja-JP" sz="400" b="1" dirty="0">
              <a:latin typeface="+mn-ea"/>
            </a:endParaRPr>
          </a:p>
          <a:p>
            <a:r>
              <a:rPr lang="ja-JP" altLang="en-US" sz="1400" b="1" dirty="0">
                <a:latin typeface="+mn-ea"/>
              </a:rPr>
              <a:t>■令和６年度運用予定</a:t>
            </a:r>
            <a:endParaRPr lang="en-US" altLang="ja-JP" sz="1400" b="1" dirty="0">
              <a:latin typeface="+mn-ea"/>
            </a:endParaRPr>
          </a:p>
          <a:p>
            <a:r>
              <a:rPr lang="ja-JP" altLang="en-US" sz="1200" dirty="0">
                <a:latin typeface="+mn-ea"/>
              </a:rPr>
              <a:t>・令和６年度は下記表のとおり、</a:t>
            </a:r>
            <a:r>
              <a:rPr lang="en-US" altLang="ja-JP" sz="1200" dirty="0">
                <a:latin typeface="+mn-ea"/>
              </a:rPr>
              <a:t>10</a:t>
            </a:r>
            <a:r>
              <a:rPr lang="ja-JP" altLang="en-US" sz="1200" dirty="0">
                <a:latin typeface="+mn-ea"/>
              </a:rPr>
              <a:t>年限、５年限は入札方式にて、共同債は予約にて購入していく予定。</a:t>
            </a:r>
            <a:endParaRPr lang="en-US" altLang="ja-JP" sz="1200" dirty="0">
              <a:latin typeface="+mn-ea"/>
            </a:endParaRPr>
          </a:p>
          <a:p>
            <a:endParaRPr lang="en-US" altLang="ja-JP" sz="1400" dirty="0">
              <a:latin typeface="+mn-ea"/>
            </a:endParaRPr>
          </a:p>
          <a:p>
            <a:endParaRPr lang="en-US" altLang="ja-JP" sz="1400" dirty="0">
              <a:latin typeface="+mn-ea"/>
            </a:endParaRPr>
          </a:p>
          <a:p>
            <a:endParaRPr lang="en-US" altLang="ja-JP" sz="1400" dirty="0">
              <a:latin typeface="+mn-ea"/>
            </a:endParaRPr>
          </a:p>
          <a:p>
            <a:endParaRPr lang="en-US" altLang="ja-JP" sz="1400" dirty="0">
              <a:latin typeface="+mn-ea"/>
            </a:endParaRPr>
          </a:p>
          <a:p>
            <a:endParaRPr lang="en-US" altLang="ja-JP" sz="1400" dirty="0">
              <a:latin typeface="+mn-ea"/>
            </a:endParaRPr>
          </a:p>
          <a:p>
            <a:endParaRPr lang="en-US" altLang="ja-JP" sz="1400" dirty="0">
              <a:latin typeface="+mn-ea"/>
            </a:endParaRPr>
          </a:p>
          <a:p>
            <a:endParaRPr lang="en-US" altLang="ja-JP" sz="1200" dirty="0">
              <a:latin typeface="+mn-ea"/>
            </a:endParaRPr>
          </a:p>
          <a:p>
            <a:r>
              <a:rPr lang="ja-JP" altLang="en-US" sz="1200" dirty="0">
                <a:latin typeface="+mn-ea"/>
              </a:rPr>
              <a:t>・なお、資金状況や市場環境等を慎重に見極め、必要に応じて、運用計画を変更。</a:t>
            </a:r>
            <a:endParaRPr lang="en-US" altLang="ja-JP" sz="1200" dirty="0"/>
          </a:p>
        </p:txBody>
      </p:sp>
      <p:sp>
        <p:nvSpPr>
          <p:cNvPr id="13" name="テキスト ボックス 16"/>
          <p:cNvSpPr txBox="1">
            <a:spLocks noChangeArrowheads="1"/>
          </p:cNvSpPr>
          <p:nvPr/>
        </p:nvSpPr>
        <p:spPr bwMode="auto">
          <a:xfrm>
            <a:off x="8222297" y="52040"/>
            <a:ext cx="716132" cy="329961"/>
          </a:xfrm>
          <a:prstGeom prst="rect">
            <a:avLst/>
          </a:prstGeom>
          <a:solidFill>
            <a:srgbClr val="FFFFFF"/>
          </a:solidFill>
          <a:ln w="12700">
            <a:solidFill>
              <a:srgbClr val="000000"/>
            </a:solidFill>
            <a:miter lim="800000"/>
            <a:headEnd/>
            <a:tailEnd/>
          </a:ln>
        </p:spPr>
        <p:txBody>
          <a:bodyPr rot="0" vert="horz" wrap="square" lIns="0" tIns="8890" rIns="0" bIns="8890" anchor="ctr" anchorCtr="0" upright="1">
            <a:noAutofit/>
          </a:bodyPr>
          <a:lstStyle/>
          <a:p>
            <a:pPr algn="ctr">
              <a:spcAft>
                <a:spcPts val="0"/>
              </a:spcAft>
            </a:pPr>
            <a:r>
              <a:rPr lang="ja-JP" sz="1400" b="1">
                <a:effectLst/>
                <a:latin typeface="ＭＳ ゴシック"/>
                <a:ea typeface="ＭＳ Ｐゴシック"/>
                <a:cs typeface="Times New Roman"/>
              </a:rPr>
              <a:t>資料</a:t>
            </a:r>
            <a:r>
              <a:rPr lang="ja-JP" altLang="en-US" sz="1400" b="1" dirty="0">
                <a:latin typeface="ＭＳ ゴシック"/>
                <a:ea typeface="ＭＳ Ｐゴシック"/>
                <a:cs typeface="Times New Roman"/>
              </a:rPr>
              <a:t>６</a:t>
            </a:r>
            <a:endParaRPr lang="en-US" altLang="ja-JP" sz="1400" b="1" dirty="0">
              <a:effectLst/>
              <a:latin typeface="ＭＳ ゴシック"/>
              <a:ea typeface="ＭＳ Ｐゴシック"/>
              <a:cs typeface="Times New Roman"/>
            </a:endParaRPr>
          </a:p>
        </p:txBody>
      </p:sp>
      <p:sp>
        <p:nvSpPr>
          <p:cNvPr id="8" name="テキスト ボックス 7"/>
          <p:cNvSpPr txBox="1"/>
          <p:nvPr/>
        </p:nvSpPr>
        <p:spPr>
          <a:xfrm>
            <a:off x="9324528" y="5661248"/>
            <a:ext cx="7992888" cy="738664"/>
          </a:xfrm>
          <a:prstGeom prst="rect">
            <a:avLst/>
          </a:prstGeom>
          <a:noFill/>
        </p:spPr>
        <p:txBody>
          <a:bodyPr wrap="square" rtlCol="0">
            <a:spAutoFit/>
          </a:bodyPr>
          <a:lstStyle/>
          <a:p>
            <a:endParaRPr lang="en-US" altLang="ja-JP" sz="1400" dirty="0">
              <a:solidFill>
                <a:srgbClr val="FF0000"/>
              </a:solidFill>
              <a:latin typeface="+mn-ea"/>
            </a:endParaRPr>
          </a:p>
          <a:p>
            <a:endParaRPr lang="en-US" altLang="ja-JP" sz="1400" dirty="0">
              <a:solidFill>
                <a:srgbClr val="FF0000"/>
              </a:solidFill>
              <a:latin typeface="+mn-ea"/>
            </a:endParaRPr>
          </a:p>
          <a:p>
            <a:endParaRPr lang="en-US" altLang="ja-JP" sz="1400" dirty="0">
              <a:solidFill>
                <a:srgbClr val="FF0000"/>
              </a:solidFill>
              <a:latin typeface="+mn-ea"/>
            </a:endParaRPr>
          </a:p>
        </p:txBody>
      </p:sp>
      <p:sp>
        <p:nvSpPr>
          <p:cNvPr id="10" name="テキスト ボックス 9"/>
          <p:cNvSpPr txBox="1"/>
          <p:nvPr/>
        </p:nvSpPr>
        <p:spPr>
          <a:xfrm>
            <a:off x="4716016" y="6612075"/>
            <a:ext cx="878774" cy="307777"/>
          </a:xfrm>
          <a:prstGeom prst="rect">
            <a:avLst/>
          </a:prstGeom>
          <a:noFill/>
        </p:spPr>
        <p:txBody>
          <a:bodyPr wrap="square" rtlCol="0">
            <a:spAutoFit/>
          </a:bodyPr>
          <a:lstStyle/>
          <a:p>
            <a:r>
              <a:rPr lang="ja-JP" altLang="en-US" sz="1400" dirty="0"/>
              <a:t>－１－</a:t>
            </a:r>
            <a:endParaRPr kumimoji="1" lang="ja-JP" altLang="en-US" sz="1400" dirty="0"/>
          </a:p>
        </p:txBody>
      </p:sp>
      <p:graphicFrame>
        <p:nvGraphicFramePr>
          <p:cNvPr id="4" name="表 3"/>
          <p:cNvGraphicFramePr>
            <a:graphicFrameLocks noGrp="1"/>
          </p:cNvGraphicFramePr>
          <p:nvPr>
            <p:extLst>
              <p:ext uri="{D42A27DB-BD31-4B8C-83A1-F6EECF244321}">
                <p14:modId xmlns:p14="http://schemas.microsoft.com/office/powerpoint/2010/main" val="1616379257"/>
              </p:ext>
            </p:extLst>
          </p:nvPr>
        </p:nvGraphicFramePr>
        <p:xfrm>
          <a:off x="171597" y="4934973"/>
          <a:ext cx="8595343" cy="1384808"/>
        </p:xfrm>
        <a:graphic>
          <a:graphicData uri="http://schemas.openxmlformats.org/drawingml/2006/table">
            <a:tbl>
              <a:tblPr firstRow="1" bandRow="1">
                <a:tableStyleId>{5C22544A-7EE6-4342-B048-85BDC9FD1C3A}</a:tableStyleId>
              </a:tblPr>
              <a:tblGrid>
                <a:gridCol w="931063">
                  <a:extLst>
                    <a:ext uri="{9D8B030D-6E8A-4147-A177-3AD203B41FA5}">
                      <a16:colId xmlns:a16="http://schemas.microsoft.com/office/drawing/2014/main" val="3908714178"/>
                    </a:ext>
                  </a:extLst>
                </a:gridCol>
                <a:gridCol w="589560">
                  <a:extLst>
                    <a:ext uri="{9D8B030D-6E8A-4147-A177-3AD203B41FA5}">
                      <a16:colId xmlns:a16="http://schemas.microsoft.com/office/drawing/2014/main" val="2794509434"/>
                    </a:ext>
                  </a:extLst>
                </a:gridCol>
                <a:gridCol w="589560">
                  <a:extLst>
                    <a:ext uri="{9D8B030D-6E8A-4147-A177-3AD203B41FA5}">
                      <a16:colId xmlns:a16="http://schemas.microsoft.com/office/drawing/2014/main" val="1733249678"/>
                    </a:ext>
                  </a:extLst>
                </a:gridCol>
                <a:gridCol w="589560">
                  <a:extLst>
                    <a:ext uri="{9D8B030D-6E8A-4147-A177-3AD203B41FA5}">
                      <a16:colId xmlns:a16="http://schemas.microsoft.com/office/drawing/2014/main" val="315217868"/>
                    </a:ext>
                  </a:extLst>
                </a:gridCol>
                <a:gridCol w="589560">
                  <a:extLst>
                    <a:ext uri="{9D8B030D-6E8A-4147-A177-3AD203B41FA5}">
                      <a16:colId xmlns:a16="http://schemas.microsoft.com/office/drawing/2014/main" val="1814693597"/>
                    </a:ext>
                  </a:extLst>
                </a:gridCol>
                <a:gridCol w="589560">
                  <a:extLst>
                    <a:ext uri="{9D8B030D-6E8A-4147-A177-3AD203B41FA5}">
                      <a16:colId xmlns:a16="http://schemas.microsoft.com/office/drawing/2014/main" val="3494509556"/>
                    </a:ext>
                  </a:extLst>
                </a:gridCol>
                <a:gridCol w="589560">
                  <a:extLst>
                    <a:ext uri="{9D8B030D-6E8A-4147-A177-3AD203B41FA5}">
                      <a16:colId xmlns:a16="http://schemas.microsoft.com/office/drawing/2014/main" val="1054102209"/>
                    </a:ext>
                  </a:extLst>
                </a:gridCol>
                <a:gridCol w="589560">
                  <a:extLst>
                    <a:ext uri="{9D8B030D-6E8A-4147-A177-3AD203B41FA5}">
                      <a16:colId xmlns:a16="http://schemas.microsoft.com/office/drawing/2014/main" val="1297465996"/>
                    </a:ext>
                  </a:extLst>
                </a:gridCol>
                <a:gridCol w="589560">
                  <a:extLst>
                    <a:ext uri="{9D8B030D-6E8A-4147-A177-3AD203B41FA5}">
                      <a16:colId xmlns:a16="http://schemas.microsoft.com/office/drawing/2014/main" val="1866941320"/>
                    </a:ext>
                  </a:extLst>
                </a:gridCol>
                <a:gridCol w="589560">
                  <a:extLst>
                    <a:ext uri="{9D8B030D-6E8A-4147-A177-3AD203B41FA5}">
                      <a16:colId xmlns:a16="http://schemas.microsoft.com/office/drawing/2014/main" val="3315411250"/>
                    </a:ext>
                  </a:extLst>
                </a:gridCol>
                <a:gridCol w="589560">
                  <a:extLst>
                    <a:ext uri="{9D8B030D-6E8A-4147-A177-3AD203B41FA5}">
                      <a16:colId xmlns:a16="http://schemas.microsoft.com/office/drawing/2014/main" val="3517801302"/>
                    </a:ext>
                  </a:extLst>
                </a:gridCol>
                <a:gridCol w="589560">
                  <a:extLst>
                    <a:ext uri="{9D8B030D-6E8A-4147-A177-3AD203B41FA5}">
                      <a16:colId xmlns:a16="http://schemas.microsoft.com/office/drawing/2014/main" val="2128789089"/>
                    </a:ext>
                  </a:extLst>
                </a:gridCol>
                <a:gridCol w="589560">
                  <a:extLst>
                    <a:ext uri="{9D8B030D-6E8A-4147-A177-3AD203B41FA5}">
                      <a16:colId xmlns:a16="http://schemas.microsoft.com/office/drawing/2014/main" val="476166912"/>
                    </a:ext>
                  </a:extLst>
                </a:gridCol>
                <a:gridCol w="589560">
                  <a:extLst>
                    <a:ext uri="{9D8B030D-6E8A-4147-A177-3AD203B41FA5}">
                      <a16:colId xmlns:a16="http://schemas.microsoft.com/office/drawing/2014/main" val="1017598871"/>
                    </a:ext>
                  </a:extLst>
                </a:gridCol>
              </a:tblGrid>
              <a:tr h="281432">
                <a:tc>
                  <a:txBody>
                    <a:bodyPr/>
                    <a:lstStyle/>
                    <a:p>
                      <a:pPr algn="ctr"/>
                      <a:endParaRPr kumimoji="1" lang="ja-JP" altLang="en-US" sz="1100" dirty="0">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4</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5</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6</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8</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9</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10</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11</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12</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2</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3</a:t>
                      </a:r>
                      <a:r>
                        <a:rPr kumimoji="1" lang="ja-JP" altLang="en-US" sz="1100" dirty="0">
                          <a:latin typeface="+mn-ea"/>
                          <a:ea typeface="+mn-ea"/>
                        </a:rPr>
                        <a:t>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6210944"/>
                  </a:ext>
                </a:extLst>
              </a:tr>
              <a:tr h="281432">
                <a:tc>
                  <a:txBody>
                    <a:bodyPr/>
                    <a:lstStyle/>
                    <a:p>
                      <a:pPr algn="ctr"/>
                      <a:r>
                        <a:rPr kumimoji="1" lang="en-US" altLang="ja-JP" sz="1100" dirty="0">
                          <a:latin typeface="+mn-ea"/>
                          <a:ea typeface="+mn-ea"/>
                        </a:rPr>
                        <a:t>10</a:t>
                      </a:r>
                      <a:r>
                        <a:rPr kumimoji="1" lang="ja-JP" altLang="en-US" sz="1100" dirty="0">
                          <a:latin typeface="+mn-ea"/>
                          <a:ea typeface="+mn-ea"/>
                        </a:rPr>
                        <a:t>年限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360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4193452870"/>
                  </a:ext>
                </a:extLst>
              </a:tr>
              <a:tr h="281432">
                <a:tc>
                  <a:txBody>
                    <a:bodyPr/>
                    <a:lstStyle/>
                    <a:p>
                      <a:pPr algn="ctr"/>
                      <a:r>
                        <a:rPr kumimoji="1" lang="en-US" altLang="ja-JP" sz="1100" dirty="0">
                          <a:latin typeface="+mn-ea"/>
                          <a:ea typeface="+mn-ea"/>
                        </a:rPr>
                        <a:t>5</a:t>
                      </a:r>
                      <a:r>
                        <a:rPr kumimoji="1" lang="ja-JP" altLang="en-US" sz="1100" dirty="0">
                          <a:latin typeface="+mn-ea"/>
                          <a:ea typeface="+mn-ea"/>
                        </a:rPr>
                        <a:t>年限</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ctr"/>
                      <a:r>
                        <a:rPr kumimoji="1" lang="en-US" altLang="ja-JP" sz="1100" dirty="0">
                          <a:latin typeface="+mn-ea"/>
                          <a:ea typeface="+mn-ea"/>
                        </a:rPr>
                        <a:t>360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2396786043"/>
                  </a:ext>
                </a:extLst>
              </a:tr>
              <a:tr h="281432">
                <a:tc>
                  <a:txBody>
                    <a:bodyPr/>
                    <a:lstStyle/>
                    <a:p>
                      <a:pPr algn="ctr"/>
                      <a:r>
                        <a:rPr kumimoji="1" lang="ja-JP" altLang="en-US" sz="1100" dirty="0">
                          <a:latin typeface="+mn-ea"/>
                          <a:ea typeface="+mn-ea"/>
                        </a:rPr>
                        <a:t>共同債</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180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6210951"/>
                  </a:ext>
                </a:extLst>
              </a:tr>
              <a:tr h="141864">
                <a:tc>
                  <a:txBody>
                    <a:bodyPr/>
                    <a:lstStyle/>
                    <a:p>
                      <a:pPr algn="ctr"/>
                      <a:r>
                        <a:rPr kumimoji="1" lang="ja-JP" altLang="en-US" sz="1100" dirty="0">
                          <a:latin typeface="+mn-ea"/>
                          <a:ea typeface="+mn-ea"/>
                        </a:rPr>
                        <a:t>合計</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900</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77975460"/>
                  </a:ext>
                </a:extLst>
              </a:tr>
            </a:tbl>
          </a:graphicData>
        </a:graphic>
      </p:graphicFrame>
      <p:sp>
        <p:nvSpPr>
          <p:cNvPr id="5" name="テキスト ボックス 4"/>
          <p:cNvSpPr txBox="1"/>
          <p:nvPr/>
        </p:nvSpPr>
        <p:spPr>
          <a:xfrm>
            <a:off x="8131878" y="4739906"/>
            <a:ext cx="748923" cy="215444"/>
          </a:xfrm>
          <a:prstGeom prst="rect">
            <a:avLst/>
          </a:prstGeom>
          <a:noFill/>
        </p:spPr>
        <p:txBody>
          <a:bodyPr wrap="none" rtlCol="0">
            <a:spAutoFit/>
          </a:bodyPr>
          <a:lstStyle/>
          <a:p>
            <a:r>
              <a:rPr kumimoji="1" lang="ja-JP" altLang="en-US" sz="800" dirty="0"/>
              <a:t>（単位：億円）</a:t>
            </a:r>
          </a:p>
        </p:txBody>
      </p:sp>
      <p:graphicFrame>
        <p:nvGraphicFramePr>
          <p:cNvPr id="3" name="表 2"/>
          <p:cNvGraphicFramePr>
            <a:graphicFrameLocks noGrp="1"/>
          </p:cNvGraphicFramePr>
          <p:nvPr>
            <p:extLst>
              <p:ext uri="{D42A27DB-BD31-4B8C-83A1-F6EECF244321}">
                <p14:modId xmlns:p14="http://schemas.microsoft.com/office/powerpoint/2010/main" val="4039298217"/>
              </p:ext>
            </p:extLst>
          </p:nvPr>
        </p:nvGraphicFramePr>
        <p:xfrm>
          <a:off x="171597" y="3332746"/>
          <a:ext cx="8595342" cy="1110820"/>
        </p:xfrm>
        <a:graphic>
          <a:graphicData uri="http://schemas.openxmlformats.org/drawingml/2006/table">
            <a:tbl>
              <a:tblPr firstRow="1" bandRow="1">
                <a:tableStyleId>{5C22544A-7EE6-4342-B048-85BDC9FD1C3A}</a:tableStyleId>
              </a:tblPr>
              <a:tblGrid>
                <a:gridCol w="1432557">
                  <a:extLst>
                    <a:ext uri="{9D8B030D-6E8A-4147-A177-3AD203B41FA5}">
                      <a16:colId xmlns:a16="http://schemas.microsoft.com/office/drawing/2014/main" val="468706582"/>
                    </a:ext>
                  </a:extLst>
                </a:gridCol>
                <a:gridCol w="1432557">
                  <a:extLst>
                    <a:ext uri="{9D8B030D-6E8A-4147-A177-3AD203B41FA5}">
                      <a16:colId xmlns:a16="http://schemas.microsoft.com/office/drawing/2014/main" val="2071927572"/>
                    </a:ext>
                  </a:extLst>
                </a:gridCol>
                <a:gridCol w="1432557">
                  <a:extLst>
                    <a:ext uri="{9D8B030D-6E8A-4147-A177-3AD203B41FA5}">
                      <a16:colId xmlns:a16="http://schemas.microsoft.com/office/drawing/2014/main" val="3204243027"/>
                    </a:ext>
                  </a:extLst>
                </a:gridCol>
                <a:gridCol w="1432557">
                  <a:extLst>
                    <a:ext uri="{9D8B030D-6E8A-4147-A177-3AD203B41FA5}">
                      <a16:colId xmlns:a16="http://schemas.microsoft.com/office/drawing/2014/main" val="2474282245"/>
                    </a:ext>
                  </a:extLst>
                </a:gridCol>
                <a:gridCol w="1432557">
                  <a:extLst>
                    <a:ext uri="{9D8B030D-6E8A-4147-A177-3AD203B41FA5}">
                      <a16:colId xmlns:a16="http://schemas.microsoft.com/office/drawing/2014/main" val="2318298463"/>
                    </a:ext>
                  </a:extLst>
                </a:gridCol>
                <a:gridCol w="1432557">
                  <a:extLst>
                    <a:ext uri="{9D8B030D-6E8A-4147-A177-3AD203B41FA5}">
                      <a16:colId xmlns:a16="http://schemas.microsoft.com/office/drawing/2014/main" val="2920417618"/>
                    </a:ext>
                  </a:extLst>
                </a:gridCol>
              </a:tblGrid>
              <a:tr h="277705">
                <a:tc>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n-ea"/>
                          <a:ea typeface="+mn-ea"/>
                        </a:rPr>
                        <a:t>令和元年度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n-ea"/>
                          <a:ea typeface="+mn-ea"/>
                        </a:rPr>
                        <a:t>令和２年度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n-ea"/>
                          <a:ea typeface="+mn-ea"/>
                        </a:rPr>
                        <a:t>令和３年度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n-ea"/>
                          <a:ea typeface="+mn-ea"/>
                        </a:rPr>
                        <a:t>令和４年度</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100" dirty="0">
                          <a:latin typeface="+mn-ea"/>
                          <a:ea typeface="+mn-ea"/>
                        </a:rPr>
                        <a:t>令和５年度（見込み）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41531469"/>
                  </a:ext>
                </a:extLst>
              </a:tr>
              <a:tr h="277705">
                <a:tc>
                  <a:txBody>
                    <a:bodyPr/>
                    <a:lstStyle/>
                    <a:p>
                      <a:pPr algn="ctr"/>
                      <a:r>
                        <a:rPr kumimoji="1" lang="ja-JP" altLang="en-US" sz="1100" dirty="0">
                          <a:latin typeface="+mn-ea"/>
                          <a:ea typeface="+mn-ea"/>
                        </a:rPr>
                        <a:t>新規運用額（額面）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249</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56</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0</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185</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750</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21311304"/>
                  </a:ext>
                </a:extLst>
              </a:tr>
              <a:tr h="277705">
                <a:tc>
                  <a:txBody>
                    <a:bodyPr/>
                    <a:lstStyle/>
                    <a:p>
                      <a:pPr algn="ctr"/>
                      <a:r>
                        <a:rPr kumimoji="1" lang="ja-JP" altLang="en-US" sz="1100" dirty="0">
                          <a:latin typeface="+mn-ea"/>
                          <a:ea typeface="+mn-ea"/>
                        </a:rPr>
                        <a:t>年度末残高（額面）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1,112</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1,158</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1,139</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1,218</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1,828</a:t>
                      </a:r>
                      <a:r>
                        <a:rPr kumimoji="1" lang="ja-JP" altLang="en-US" sz="1100" dirty="0">
                          <a:latin typeface="+mn-ea"/>
                          <a:ea typeface="+mn-ea"/>
                        </a:rPr>
                        <a:t>億円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2894704"/>
                  </a:ext>
                </a:extLst>
              </a:tr>
              <a:tr h="277705">
                <a:tc>
                  <a:txBody>
                    <a:bodyPr/>
                    <a:lstStyle/>
                    <a:p>
                      <a:pPr algn="ctr"/>
                      <a:r>
                        <a:rPr kumimoji="1" lang="ja-JP" altLang="en-US" sz="1100">
                          <a:latin typeface="+mn-ea"/>
                          <a:ea typeface="+mn-ea"/>
                        </a:rPr>
                        <a:t>運用利息</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196,894</a:t>
                      </a:r>
                      <a:r>
                        <a:rPr kumimoji="1" lang="ja-JP" altLang="en-US" sz="1100" dirty="0">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206,564</a:t>
                      </a:r>
                      <a:r>
                        <a:rPr kumimoji="1" lang="ja-JP" altLang="en-US" sz="1100" dirty="0">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207,456</a:t>
                      </a:r>
                      <a:r>
                        <a:rPr kumimoji="1" lang="ja-JP" altLang="en-US" sz="1100" dirty="0">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216,865</a:t>
                      </a:r>
                      <a:r>
                        <a:rPr kumimoji="1" lang="ja-JP" altLang="en-US" sz="1100" dirty="0">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100" dirty="0">
                          <a:latin typeface="+mn-ea"/>
                          <a:ea typeface="+mn-ea"/>
                        </a:rPr>
                        <a:t>390,813</a:t>
                      </a:r>
                      <a:r>
                        <a:rPr kumimoji="1" lang="ja-JP" altLang="en-US" sz="1100" dirty="0">
                          <a:latin typeface="+mn-ea"/>
                          <a:ea typeface="+mn-ea"/>
                        </a:rPr>
                        <a:t>千円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62559441"/>
                  </a:ext>
                </a:extLst>
              </a:tr>
            </a:tbl>
          </a:graphicData>
        </a:graphic>
      </p:graphicFrame>
      <p:sp>
        <p:nvSpPr>
          <p:cNvPr id="9" name="正方形/長方形 8"/>
          <p:cNvSpPr/>
          <p:nvPr/>
        </p:nvSpPr>
        <p:spPr>
          <a:xfrm>
            <a:off x="55303" y="422898"/>
            <a:ext cx="8958950" cy="6225037"/>
          </a:xfrm>
          <a:prstGeom prst="rect">
            <a:avLst/>
          </a:prstGeom>
          <a:no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518303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nvGraphicFramePr>
        <p:xfrm>
          <a:off x="175624" y="1027159"/>
          <a:ext cx="8843739" cy="4778288"/>
        </p:xfrm>
        <a:graphic>
          <a:graphicData uri="http://schemas.openxmlformats.org/drawingml/2006/table">
            <a:tbl>
              <a:tblPr>
                <a:tableStyleId>{5C22544A-7EE6-4342-B048-85BDC9FD1C3A}</a:tableStyleId>
              </a:tblPr>
              <a:tblGrid>
                <a:gridCol w="283555">
                  <a:extLst>
                    <a:ext uri="{9D8B030D-6E8A-4147-A177-3AD203B41FA5}">
                      <a16:colId xmlns:a16="http://schemas.microsoft.com/office/drawing/2014/main" val="20000"/>
                    </a:ext>
                  </a:extLst>
                </a:gridCol>
                <a:gridCol w="283555">
                  <a:extLst>
                    <a:ext uri="{9D8B030D-6E8A-4147-A177-3AD203B41FA5}">
                      <a16:colId xmlns:a16="http://schemas.microsoft.com/office/drawing/2014/main" val="20001"/>
                    </a:ext>
                  </a:extLst>
                </a:gridCol>
                <a:gridCol w="276322">
                  <a:extLst>
                    <a:ext uri="{9D8B030D-6E8A-4147-A177-3AD203B41FA5}">
                      <a16:colId xmlns:a16="http://schemas.microsoft.com/office/drawing/2014/main" val="20002"/>
                    </a:ext>
                  </a:extLst>
                </a:gridCol>
                <a:gridCol w="887259">
                  <a:extLst>
                    <a:ext uri="{9D8B030D-6E8A-4147-A177-3AD203B41FA5}">
                      <a16:colId xmlns:a16="http://schemas.microsoft.com/office/drawing/2014/main" val="20003"/>
                    </a:ext>
                  </a:extLst>
                </a:gridCol>
                <a:gridCol w="1037570">
                  <a:extLst>
                    <a:ext uri="{9D8B030D-6E8A-4147-A177-3AD203B41FA5}">
                      <a16:colId xmlns:a16="http://schemas.microsoft.com/office/drawing/2014/main" val="20004"/>
                    </a:ext>
                  </a:extLst>
                </a:gridCol>
                <a:gridCol w="1261428">
                  <a:extLst>
                    <a:ext uri="{9D8B030D-6E8A-4147-A177-3AD203B41FA5}">
                      <a16:colId xmlns:a16="http://schemas.microsoft.com/office/drawing/2014/main" val="20006"/>
                    </a:ext>
                  </a:extLst>
                </a:gridCol>
                <a:gridCol w="1197224">
                  <a:extLst>
                    <a:ext uri="{9D8B030D-6E8A-4147-A177-3AD203B41FA5}">
                      <a16:colId xmlns:a16="http://schemas.microsoft.com/office/drawing/2014/main" val="20007"/>
                    </a:ext>
                  </a:extLst>
                </a:gridCol>
                <a:gridCol w="1197224">
                  <a:extLst>
                    <a:ext uri="{9D8B030D-6E8A-4147-A177-3AD203B41FA5}">
                      <a16:colId xmlns:a16="http://schemas.microsoft.com/office/drawing/2014/main" val="20008"/>
                    </a:ext>
                  </a:extLst>
                </a:gridCol>
                <a:gridCol w="1209801">
                  <a:extLst>
                    <a:ext uri="{9D8B030D-6E8A-4147-A177-3AD203B41FA5}">
                      <a16:colId xmlns:a16="http://schemas.microsoft.com/office/drawing/2014/main" val="20009"/>
                    </a:ext>
                  </a:extLst>
                </a:gridCol>
                <a:gridCol w="1209801">
                  <a:extLst>
                    <a:ext uri="{9D8B030D-6E8A-4147-A177-3AD203B41FA5}">
                      <a16:colId xmlns:a16="http://schemas.microsoft.com/office/drawing/2014/main" val="1767091278"/>
                    </a:ext>
                  </a:extLst>
                </a:gridCol>
              </a:tblGrid>
              <a:tr h="476773">
                <a:tc gridSpan="5">
                  <a:txBody>
                    <a:bodyPr/>
                    <a:lstStyle/>
                    <a:p>
                      <a:pPr algn="ctr" rtl="0" fontAlgn="ctr"/>
                      <a:r>
                        <a:rPr lang="ja-JP" altLang="en-US" sz="1600" u="none" strike="noStrike" dirty="0">
                          <a:effectLst/>
                          <a:latin typeface="+mn-ea"/>
                          <a:ea typeface="+mn-ea"/>
                        </a:rPr>
                        <a:t>　</a:t>
                      </a: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rtl="0" fontAlgn="ctr"/>
                      <a:r>
                        <a:rPr lang="ja-JP" altLang="en-US" sz="1600" b="0" i="0" u="none" strike="noStrike" dirty="0">
                          <a:solidFill>
                            <a:srgbClr val="000000"/>
                          </a:solidFill>
                          <a:effectLst/>
                          <a:latin typeface="+mn-ea"/>
                          <a:ea typeface="+mn-ea"/>
                        </a:rPr>
                        <a:t>令和元年度</a:t>
                      </a: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rgbClr val="000000"/>
                          </a:solidFill>
                          <a:effectLst/>
                          <a:latin typeface="+mn-ea"/>
                          <a:ea typeface="+mn-ea"/>
                        </a:rPr>
                        <a:t>令和２年度</a:t>
                      </a: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rgbClr val="000000"/>
                          </a:solidFill>
                          <a:effectLst/>
                          <a:latin typeface="+mn-ea"/>
                          <a:ea typeface="+mn-ea"/>
                        </a:rPr>
                        <a:t>令和３年度</a:t>
                      </a: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令和４年度</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a:solidFill>
                            <a:schemeClr val="tx1"/>
                          </a:solidFill>
                          <a:effectLst/>
                          <a:latin typeface="+mn-ea"/>
                          <a:ea typeface="+mn-ea"/>
                        </a:rPr>
                        <a:t>令和５年度</a:t>
                      </a:r>
                      <a:endParaRPr lang="en-US" altLang="ja-JP" sz="1600" b="0" i="0" u="none" strike="noStrike" dirty="0">
                        <a:solidFill>
                          <a:schemeClr val="tx1"/>
                        </a:solidFill>
                        <a:effectLst/>
                        <a:latin typeface="+mn-ea"/>
                        <a:ea typeface="+mn-ea"/>
                      </a:endParaRPr>
                    </a:p>
                    <a:p>
                      <a:pPr algn="ctr" rtl="0" fontAlgn="ctr"/>
                      <a:r>
                        <a:rPr lang="ja-JP" altLang="en-US" sz="1200" b="0" i="0" u="none" strike="noStrike" dirty="0">
                          <a:solidFill>
                            <a:schemeClr val="tx1"/>
                          </a:solidFill>
                          <a:effectLst/>
                          <a:latin typeface="+mn-ea"/>
                          <a:ea typeface="+mn-ea"/>
                        </a:rPr>
                        <a:t>（見込み）</a:t>
                      </a:r>
                      <a:endParaRPr lang="en-US" altLang="ja-JP" sz="12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extLst>
                  <a:ext uri="{0D108BD9-81ED-4DB2-BD59-A6C34878D82A}">
                    <a16:rowId xmlns:a16="http://schemas.microsoft.com/office/drawing/2014/main" val="10000"/>
                  </a:ext>
                </a:extLst>
              </a:tr>
              <a:tr h="389179">
                <a:tc gridSpan="5">
                  <a:txBody>
                    <a:bodyPr/>
                    <a:lstStyle/>
                    <a:p>
                      <a:pPr algn="ctr" rtl="0" fontAlgn="ctr"/>
                      <a:r>
                        <a:rPr lang="ja-JP" altLang="en-US" sz="1600" u="none" strike="noStrike" dirty="0">
                          <a:effectLst/>
                          <a:latin typeface="+mn-ea"/>
                          <a:ea typeface="+mn-ea"/>
                        </a:rPr>
                        <a:t>運用可能な資金量</a:t>
                      </a:r>
                      <a:r>
                        <a:rPr lang="en-US" altLang="ja-JP" sz="1600" u="none" strike="noStrike" dirty="0">
                          <a:effectLst/>
                          <a:latin typeface="+mn-ea"/>
                          <a:ea typeface="+mn-ea"/>
                        </a:rPr>
                        <a:t>(</a:t>
                      </a:r>
                      <a:r>
                        <a:rPr lang="ja-JP" altLang="en-US" sz="1600" u="none" strike="noStrike" dirty="0">
                          <a:effectLst/>
                          <a:latin typeface="+mn-ea"/>
                          <a:ea typeface="+mn-ea"/>
                        </a:rPr>
                        <a:t>億円）</a:t>
                      </a: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８，５９８</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６，７６１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５，５４２</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９，４９４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１１，３４０</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02909">
                <a:tc rowSpan="12">
                  <a:txBody>
                    <a:bodyPr/>
                    <a:lstStyle/>
                    <a:p>
                      <a:pPr algn="ctr" rtl="0" fontAlgn="ctr"/>
                      <a:r>
                        <a:rPr lang="ja-JP" altLang="en-US" sz="1600" u="none" strike="noStrike" dirty="0">
                          <a:effectLst/>
                          <a:latin typeface="+mn-ea"/>
                          <a:ea typeface="+mn-ea"/>
                        </a:rPr>
                        <a:t>運</a:t>
                      </a:r>
                      <a:endParaRPr lang="en-US" altLang="ja-JP" sz="1600" u="none" strike="noStrike" dirty="0">
                        <a:effectLst/>
                        <a:latin typeface="+mn-ea"/>
                        <a:ea typeface="+mn-ea"/>
                      </a:endParaRPr>
                    </a:p>
                    <a:p>
                      <a:pPr algn="ctr" rtl="0" fontAlgn="ctr"/>
                      <a:r>
                        <a:rPr lang="ja-JP" altLang="en-US" sz="1600" u="none" strike="noStrike" dirty="0">
                          <a:effectLst/>
                          <a:latin typeface="+mn-ea"/>
                          <a:ea typeface="+mn-ea"/>
                        </a:rPr>
                        <a:t>用</a:t>
                      </a:r>
                      <a:endParaRPr lang="en-US" altLang="ja-JP" sz="1600" u="none" strike="noStrike" dirty="0">
                        <a:effectLst/>
                        <a:latin typeface="+mn-ea"/>
                        <a:ea typeface="+mn-ea"/>
                      </a:endParaRPr>
                    </a:p>
                    <a:p>
                      <a:pPr algn="ctr" rtl="0" fontAlgn="ctr"/>
                      <a:r>
                        <a:rPr lang="ja-JP" altLang="en-US" sz="1600" u="none" strike="noStrike" dirty="0">
                          <a:effectLst/>
                          <a:latin typeface="+mn-ea"/>
                          <a:ea typeface="+mn-ea"/>
                        </a:rPr>
                        <a:t>状</a:t>
                      </a:r>
                      <a:endParaRPr lang="en-US" altLang="ja-JP" sz="1600" u="none" strike="noStrike" dirty="0">
                        <a:effectLst/>
                        <a:latin typeface="+mn-ea"/>
                        <a:ea typeface="+mn-ea"/>
                      </a:endParaRPr>
                    </a:p>
                    <a:p>
                      <a:pPr algn="ctr" rtl="0" fontAlgn="ctr"/>
                      <a:r>
                        <a:rPr lang="ja-JP" altLang="en-US" sz="1600" u="none" strike="noStrike" dirty="0">
                          <a:effectLst/>
                          <a:latin typeface="+mn-ea"/>
                          <a:ea typeface="+mn-ea"/>
                        </a:rPr>
                        <a:t>況</a:t>
                      </a: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gridSpan="4">
                  <a:txBody>
                    <a:bodyPr/>
                    <a:lstStyle/>
                    <a:p>
                      <a:pPr algn="ctr" rtl="0" fontAlgn="ctr"/>
                      <a:r>
                        <a:rPr lang="zh-TW" altLang="en-US" sz="1600" u="none" strike="noStrike" dirty="0">
                          <a:effectLst/>
                          <a:latin typeface="ＭＳ Ｐゴシック" panose="020B0600070205080204" pitchFamily="50" charset="-128"/>
                          <a:ea typeface="ＭＳ Ｐゴシック" panose="020B0600070205080204" pitchFamily="50" charset="-128"/>
                        </a:rPr>
                        <a:t>運用額</a:t>
                      </a:r>
                      <a:r>
                        <a:rPr lang="en-US" altLang="zh-TW" sz="1600" u="none" strike="noStrike" dirty="0">
                          <a:effectLst/>
                          <a:latin typeface="ＭＳ Ｐゴシック" panose="020B0600070205080204" pitchFamily="50" charset="-128"/>
                          <a:ea typeface="ＭＳ Ｐゴシック" panose="020B0600070205080204" pitchFamily="50" charset="-128"/>
                        </a:rPr>
                        <a:t>(</a:t>
                      </a:r>
                      <a:r>
                        <a:rPr lang="zh-TW" altLang="en-US" sz="1600" u="none" strike="noStrike" dirty="0">
                          <a:effectLst/>
                          <a:latin typeface="ＭＳ Ｐゴシック" panose="020B0600070205080204" pitchFamily="50" charset="-128"/>
                          <a:ea typeface="ＭＳ Ｐゴシック" panose="020B0600070205080204" pitchFamily="50" charset="-128"/>
                        </a:rPr>
                        <a:t>億円）</a:t>
                      </a:r>
                      <a:endParaRPr lang="zh-TW" altLang="en-US" sz="1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ＭＳ Ｐゴシック" panose="020B0600070205080204" pitchFamily="50" charset="-128"/>
                          <a:ea typeface="+mn-ea"/>
                        </a:rPr>
                        <a:t>１，９２４</a:t>
                      </a:r>
                      <a:endParaRPr lang="en-US" altLang="ja-JP" sz="1600" b="0" i="0" u="none" strike="noStrike" dirty="0">
                        <a:solidFill>
                          <a:schemeClr val="tx1"/>
                        </a:solidFill>
                        <a:effectLst/>
                        <a:latin typeface="ＭＳ Ｐゴシック" panose="020B0600070205080204" pitchFamily="50" charset="-128"/>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１，５４２</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１，５０８</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１，８１１</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２，５２２</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2"/>
                  </a:ext>
                </a:extLst>
              </a:tr>
              <a:tr h="242408">
                <a:tc vMerge="1">
                  <a:txBody>
                    <a:bodyPr/>
                    <a:lstStyle/>
                    <a:p>
                      <a:endParaRPr kumimoji="1" lang="ja-JP" altLang="en-US"/>
                    </a:p>
                  </a:txBody>
                  <a:tcPr/>
                </a:tc>
                <a:tc gridSpan="4">
                  <a:txBody>
                    <a:bodyPr/>
                    <a:lstStyle/>
                    <a:p>
                      <a:pPr algn="ctr" rtl="0" fontAlgn="ctr"/>
                      <a:r>
                        <a:rPr lang="ja-JP" altLang="en-US" sz="1600" u="none" strike="noStrike" dirty="0">
                          <a:effectLst/>
                          <a:latin typeface="+mn-ea"/>
                          <a:ea typeface="+mn-ea"/>
                        </a:rPr>
                        <a:t>平均利回り（％）</a:t>
                      </a: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rtl="0" fontAlgn="ctr"/>
                      <a:r>
                        <a:rPr lang="ja-JP" altLang="en-US" sz="1600" b="0" i="0" u="none" strike="noStrike" dirty="0">
                          <a:solidFill>
                            <a:schemeClr val="tx1"/>
                          </a:solidFill>
                          <a:effectLst/>
                          <a:latin typeface="+mn-ea"/>
                          <a:ea typeface="+mn-ea"/>
                        </a:rPr>
                        <a:t>０．１０５</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０．１３５</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０．１３８</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０．１２４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０．１８８</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10215">
                <a:tc vMerge="1">
                  <a:txBody>
                    <a:bodyPr/>
                    <a:lstStyle/>
                    <a:p>
                      <a:endParaRPr kumimoji="1" lang="ja-JP" altLang="en-US"/>
                    </a:p>
                  </a:txBody>
                  <a:tcPr/>
                </a:tc>
                <a:tc rowSpan="2">
                  <a:txBody>
                    <a:bodyPr/>
                    <a:lstStyle/>
                    <a:p>
                      <a:pPr algn="ctr" rtl="0" fontAlgn="ctr"/>
                      <a:r>
                        <a:rPr lang="ja-JP" altLang="en-US" sz="1600" u="none" strike="noStrike" dirty="0">
                          <a:effectLst/>
                          <a:latin typeface="+mn-ea"/>
                          <a:ea typeface="+mn-ea"/>
                        </a:rPr>
                        <a:t>短</a:t>
                      </a:r>
                      <a:endParaRPr lang="en-US" altLang="ja-JP" sz="1600" u="none" strike="noStrike" dirty="0">
                        <a:effectLst/>
                        <a:latin typeface="+mn-ea"/>
                        <a:ea typeface="+mn-ea"/>
                      </a:endParaRPr>
                    </a:p>
                    <a:p>
                      <a:pPr algn="ctr" rtl="0" fontAlgn="ctr"/>
                      <a:r>
                        <a:rPr lang="ja-JP" altLang="en-US" sz="1600" u="none" strike="noStrike" dirty="0">
                          <a:effectLst/>
                          <a:latin typeface="+mn-ea"/>
                          <a:ea typeface="+mn-ea"/>
                        </a:rPr>
                        <a:t>期</a:t>
                      </a: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gridSpan="3">
                  <a:txBody>
                    <a:bodyPr/>
                    <a:lstStyle/>
                    <a:p>
                      <a:pPr algn="ctr" rtl="0" fontAlgn="ctr"/>
                      <a:r>
                        <a:rPr lang="zh-TW" altLang="en-US" sz="1600" u="none" strike="noStrike" dirty="0">
                          <a:effectLst/>
                          <a:latin typeface="ＭＳ Ｐゴシック" panose="020B0600070205080204" pitchFamily="50" charset="-128"/>
                          <a:ea typeface="ＭＳ Ｐゴシック" panose="020B0600070205080204" pitchFamily="50" charset="-128"/>
                        </a:rPr>
                        <a:t>運用額</a:t>
                      </a:r>
                      <a:r>
                        <a:rPr lang="en-US" altLang="zh-TW" sz="1600" u="none" strike="noStrike" dirty="0">
                          <a:effectLst/>
                          <a:latin typeface="ＭＳ Ｐゴシック" panose="020B0600070205080204" pitchFamily="50" charset="-128"/>
                          <a:ea typeface="ＭＳ Ｐゴシック" panose="020B0600070205080204" pitchFamily="50" charset="-128"/>
                        </a:rPr>
                        <a:t>(</a:t>
                      </a:r>
                      <a:r>
                        <a:rPr lang="zh-TW" altLang="en-US" sz="1600" u="none" strike="noStrike" dirty="0">
                          <a:effectLst/>
                          <a:latin typeface="ＭＳ Ｐゴシック" panose="020B0600070205080204" pitchFamily="50" charset="-128"/>
                          <a:ea typeface="ＭＳ Ｐゴシック" panose="020B0600070205080204" pitchFamily="50" charset="-128"/>
                        </a:rPr>
                        <a:t>億円）</a:t>
                      </a:r>
                      <a:endParaRPr lang="zh-TW" altLang="en-US" sz="1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ＭＳ Ｐゴシック" panose="020B0600070205080204" pitchFamily="50" charset="-128"/>
                          <a:ea typeface="+mn-ea"/>
                        </a:rPr>
                        <a:t>９１９</a:t>
                      </a:r>
                      <a:endParaRPr lang="en-US" altLang="ja-JP" sz="1600" b="0" i="0" u="none" strike="noStrike" dirty="0">
                        <a:solidFill>
                          <a:schemeClr val="tx1"/>
                        </a:solidFill>
                        <a:effectLst/>
                        <a:latin typeface="ＭＳ Ｐゴシック" panose="020B0600070205080204" pitchFamily="50" charset="-128"/>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３８１</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３６１</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６７９</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ＭＳ Ｐゴシック" panose="020B0600070205080204" pitchFamily="50" charset="-128"/>
                          <a:ea typeface="ＭＳ Ｐゴシック" panose="020B0600070205080204" pitchFamily="50" charset="-128"/>
                        </a:rPr>
                        <a:t>１，０３５</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4"/>
                  </a:ext>
                </a:extLst>
              </a:tr>
              <a:tr h="0">
                <a:tc vMerge="1">
                  <a:txBody>
                    <a:bodyPr/>
                    <a:lstStyle/>
                    <a:p>
                      <a:endParaRPr kumimoji="1" lang="ja-JP" altLang="en-US"/>
                    </a:p>
                  </a:txBody>
                  <a:tcPr/>
                </a:tc>
                <a:tc vMerge="1">
                  <a:txBody>
                    <a:bodyPr/>
                    <a:lstStyle/>
                    <a:p>
                      <a:endParaRPr kumimoji="1" lang="ja-JP" altLang="en-US"/>
                    </a:p>
                  </a:txBody>
                  <a:tcPr/>
                </a:tc>
                <a:tc gridSpan="3">
                  <a:txBody>
                    <a:bodyPr/>
                    <a:lstStyle/>
                    <a:p>
                      <a:pPr algn="ctr" rtl="0" fontAlgn="ctr"/>
                      <a:r>
                        <a:rPr lang="ja-JP" altLang="en-US" sz="1600" u="none" strike="noStrike" dirty="0">
                          <a:effectLst/>
                          <a:latin typeface="+mn-ea"/>
                          <a:ea typeface="+mn-ea"/>
                        </a:rPr>
                        <a:t>平均利回り</a:t>
                      </a:r>
                      <a:r>
                        <a:rPr lang="en-US" altLang="ja-JP" sz="1600" u="none" strike="noStrike" dirty="0">
                          <a:effectLst/>
                          <a:latin typeface="+mn-ea"/>
                          <a:ea typeface="+mn-ea"/>
                        </a:rPr>
                        <a:t>(</a:t>
                      </a:r>
                      <a:r>
                        <a:rPr lang="ja-JP" altLang="en-US" sz="1600" u="none" strike="noStrike" dirty="0">
                          <a:effectLst/>
                          <a:latin typeface="+mn-ea"/>
                          <a:ea typeface="+mn-ea"/>
                        </a:rPr>
                        <a:t>％）</a:t>
                      </a: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０．００５</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０．００３</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０．００１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０．００１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０．００１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610203"/>
                  </a:ext>
                </a:extLst>
              </a:tr>
              <a:tr h="443487">
                <a:tc vMerge="1">
                  <a:txBody>
                    <a:bodyPr/>
                    <a:lstStyle/>
                    <a:p>
                      <a:endParaRPr kumimoji="1" lang="ja-JP" altLang="en-US"/>
                    </a:p>
                  </a:txBody>
                  <a:tcPr/>
                </a:tc>
                <a:tc rowSpan="8">
                  <a:txBody>
                    <a:bodyPr/>
                    <a:lstStyle/>
                    <a:p>
                      <a:pPr algn="ctr" rtl="0" fontAlgn="ctr"/>
                      <a:endParaRPr lang="en-US" altLang="ja-JP" sz="1600" u="none" strike="noStrike" dirty="0">
                        <a:effectLst/>
                        <a:latin typeface="+mn-ea"/>
                        <a:ea typeface="+mn-ea"/>
                      </a:endParaRPr>
                    </a:p>
                    <a:p>
                      <a:pPr algn="ctr" rtl="0" fontAlgn="ctr"/>
                      <a:r>
                        <a:rPr lang="ja-JP" altLang="en-US" sz="1600" u="none" strike="noStrike" dirty="0">
                          <a:effectLst/>
                          <a:latin typeface="+mn-ea"/>
                          <a:ea typeface="+mn-ea"/>
                        </a:rPr>
                        <a:t>長期</a:t>
                      </a:r>
                      <a:endParaRPr lang="en-US" altLang="ja-JP" sz="1600" u="none" strike="noStrike" dirty="0">
                        <a:effectLst/>
                        <a:latin typeface="+mn-ea"/>
                        <a:ea typeface="+mn-ea"/>
                      </a:endParaRPr>
                    </a:p>
                    <a:p>
                      <a:pPr algn="ctr" rtl="0" fontAlgn="ctr"/>
                      <a:endParaRPr lang="en-US" altLang="ja-JP" sz="1600" u="none" strike="noStrike" dirty="0">
                        <a:effectLst/>
                        <a:latin typeface="+mn-ea"/>
                        <a:ea typeface="+mn-ea"/>
                      </a:endParaRPr>
                    </a:p>
                    <a:p>
                      <a:pPr algn="ctr" rtl="0" fontAlgn="ctr"/>
                      <a:endParaRPr lang="en-US" altLang="ja-JP" sz="1600" u="none" strike="noStrike" dirty="0">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gridSpan="3">
                  <a:txBody>
                    <a:bodyPr/>
                    <a:lstStyle/>
                    <a:p>
                      <a:pPr algn="ctr" rtl="0" fontAlgn="ctr"/>
                      <a:r>
                        <a:rPr lang="zh-TW" altLang="en-US" sz="1600" u="none" strike="noStrike" dirty="0">
                          <a:effectLst/>
                          <a:latin typeface="ＭＳ Ｐゴシック" panose="020B0600070205080204" pitchFamily="50" charset="-128"/>
                          <a:ea typeface="ＭＳ Ｐゴシック" panose="020B0600070205080204" pitchFamily="50" charset="-128"/>
                        </a:rPr>
                        <a:t>運用額</a:t>
                      </a:r>
                      <a:r>
                        <a:rPr lang="en-US" altLang="zh-TW" sz="1600" u="none" strike="noStrike" dirty="0">
                          <a:effectLst/>
                          <a:latin typeface="ＭＳ Ｐゴシック" panose="020B0600070205080204" pitchFamily="50" charset="-128"/>
                          <a:ea typeface="ＭＳ Ｐゴシック" panose="020B0600070205080204" pitchFamily="50" charset="-128"/>
                        </a:rPr>
                        <a:t>(</a:t>
                      </a:r>
                      <a:r>
                        <a:rPr lang="zh-TW" altLang="en-US" sz="1600" u="none" strike="noStrike" dirty="0">
                          <a:effectLst/>
                          <a:latin typeface="ＭＳ Ｐゴシック" panose="020B0600070205080204" pitchFamily="50" charset="-128"/>
                          <a:ea typeface="ＭＳ Ｐゴシック" panose="020B0600070205080204" pitchFamily="50" charset="-128"/>
                        </a:rPr>
                        <a:t>億円）</a:t>
                      </a:r>
                      <a:endParaRPr lang="zh-TW" altLang="en-US" sz="16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100" b="0" i="0" u="none" strike="noStrike" dirty="0">
                          <a:solidFill>
                            <a:schemeClr val="tx1"/>
                          </a:solidFill>
                          <a:effectLst/>
                          <a:latin typeface="ＭＳ Ｐゴシック" panose="020B0600070205080204" pitchFamily="50" charset="-128"/>
                          <a:ea typeface="+mn-ea"/>
                        </a:rPr>
                        <a:t>１，００５（１，１１２）</a:t>
                      </a:r>
                      <a:endParaRPr lang="en-US" altLang="ja-JP" sz="16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100" b="0" i="0" u="none" strike="noStrike" dirty="0">
                          <a:solidFill>
                            <a:schemeClr val="tx1"/>
                          </a:solidFill>
                          <a:effectLst/>
                          <a:latin typeface="ＭＳ Ｐゴシック" panose="020B0600070205080204" pitchFamily="50" charset="-128"/>
                          <a:ea typeface="ＭＳ Ｐゴシック" panose="020B0600070205080204" pitchFamily="50" charset="-128"/>
                        </a:rPr>
                        <a:t>１，１６１（１，１５８</a:t>
                      </a:r>
                      <a:r>
                        <a:rPr lang="ja-JP" altLang="en-US" sz="1200" b="0" i="0" u="none" strike="noStrike" dirty="0">
                          <a:solidFill>
                            <a:schemeClr val="tx1"/>
                          </a:solidFill>
                          <a:effectLst/>
                          <a:latin typeface="ＭＳ Ｐゴシック" panose="020B0600070205080204" pitchFamily="50" charset="-128"/>
                          <a:ea typeface="ＭＳ Ｐゴシック" panose="020B0600070205080204" pitchFamily="50" charset="-128"/>
                        </a:rPr>
                        <a:t>）</a:t>
                      </a:r>
                      <a:endParaRPr lang="en-US" altLang="ja-JP" sz="1200" b="0" i="0" u="none" strike="noStrike" dirty="0">
                        <a:solidFill>
                          <a:schemeClr val="tx1"/>
                        </a:solidFill>
                        <a:effectLst/>
                        <a:latin typeface="ＭＳ Ｐゴシック" panose="020B0600070205080204" pitchFamily="50" charset="-128"/>
                        <a:ea typeface="ＭＳ Ｐゴシック" panose="020B0600070205080204"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100" b="0" i="0" u="none" strike="noStrike" dirty="0">
                          <a:solidFill>
                            <a:schemeClr val="tx1"/>
                          </a:solidFill>
                          <a:effectLst/>
                          <a:latin typeface="ＭＳ Ｐゴシック" panose="020B0600070205080204" pitchFamily="50" charset="-128"/>
                          <a:ea typeface="+mn-ea"/>
                        </a:rPr>
                        <a:t>１，１４６（１，１３９）</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100" b="0" i="0" u="none" strike="noStrike" dirty="0">
                          <a:solidFill>
                            <a:schemeClr val="tx1"/>
                          </a:solidFill>
                          <a:effectLst/>
                          <a:latin typeface="ＭＳ Ｐゴシック" panose="020B0600070205080204" pitchFamily="50" charset="-128"/>
                          <a:ea typeface="+mn-ea"/>
                        </a:rPr>
                        <a:t>１，１３２（１，２１８）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100" b="0" i="0" u="none" strike="noStrike" dirty="0">
                          <a:solidFill>
                            <a:schemeClr val="tx1"/>
                          </a:solidFill>
                          <a:effectLst/>
                          <a:latin typeface="ＭＳ Ｐゴシック" panose="020B0600070205080204" pitchFamily="50" charset="-128"/>
                          <a:ea typeface="+mn-ea"/>
                        </a:rPr>
                        <a:t>１，４８７（１，８２８）</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6"/>
                  </a:ext>
                </a:extLst>
              </a:tr>
              <a:tr h="242408">
                <a:tc vMerge="1">
                  <a:txBody>
                    <a:bodyPr/>
                    <a:lstStyle/>
                    <a:p>
                      <a:endParaRPr kumimoji="1" lang="ja-JP" altLang="en-US"/>
                    </a:p>
                  </a:txBody>
                  <a:tcPr/>
                </a:tc>
                <a:tc vMerge="1">
                  <a:txBody>
                    <a:bodyPr/>
                    <a:lstStyle/>
                    <a:p>
                      <a:endParaRPr kumimoji="1" lang="ja-JP" altLang="en-US"/>
                    </a:p>
                  </a:txBody>
                  <a:tcPr/>
                </a:tc>
                <a:tc gridSpan="3">
                  <a:txBody>
                    <a:bodyPr/>
                    <a:lstStyle/>
                    <a:p>
                      <a:pPr algn="ctr" rtl="0" fontAlgn="ctr"/>
                      <a:r>
                        <a:rPr lang="ja-JP" altLang="en-US" sz="1600" u="none" strike="noStrike" dirty="0">
                          <a:effectLst/>
                          <a:latin typeface="+mn-ea"/>
                          <a:ea typeface="+mn-ea"/>
                        </a:rPr>
                        <a:t>平均利回り</a:t>
                      </a:r>
                      <a:r>
                        <a:rPr lang="en-US" altLang="ja-JP" sz="1600" u="none" strike="noStrike" dirty="0">
                          <a:effectLst/>
                          <a:latin typeface="+mn-ea"/>
                          <a:ea typeface="+mn-ea"/>
                        </a:rPr>
                        <a:t>(</a:t>
                      </a:r>
                      <a:r>
                        <a:rPr lang="ja-JP" altLang="en-US" sz="1600" u="none" strike="noStrike" dirty="0">
                          <a:effectLst/>
                          <a:latin typeface="+mn-ea"/>
                          <a:ea typeface="+mn-ea"/>
                        </a:rPr>
                        <a:t>％</a:t>
                      </a:r>
                      <a:r>
                        <a:rPr lang="en-US" altLang="ja-JP" sz="1600" u="none" strike="noStrike" dirty="0">
                          <a:effectLst/>
                          <a:latin typeface="+mn-ea"/>
                          <a:ea typeface="+mn-ea"/>
                        </a:rPr>
                        <a:t>)</a:t>
                      </a: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a:txBody>
                    <a:bodyPr/>
                    <a:lstStyle/>
                    <a:p>
                      <a:pPr algn="ctr" rtl="0" fontAlgn="ctr"/>
                      <a:r>
                        <a:rPr lang="ja-JP" altLang="en-US" sz="1600" b="0" i="0" u="none" strike="noStrike" dirty="0">
                          <a:solidFill>
                            <a:schemeClr val="tx1"/>
                          </a:solidFill>
                          <a:effectLst/>
                          <a:latin typeface="+mn-ea"/>
                          <a:ea typeface="+mn-ea"/>
                        </a:rPr>
                        <a:t>０．１９８</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０．１７９</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０．１８１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０．１９８</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1600" b="0" i="0" u="none" strike="noStrike" dirty="0">
                          <a:solidFill>
                            <a:schemeClr val="tx1"/>
                          </a:solidFill>
                          <a:effectLst/>
                          <a:latin typeface="+mn-ea"/>
                          <a:ea typeface="+mn-ea"/>
                        </a:rPr>
                        <a:t>０．３１８</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297710">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rowSpan="6">
                  <a:txBody>
                    <a:bodyPr/>
                    <a:lstStyle/>
                    <a:p>
                      <a:pPr algn="ctr" rtl="0" fontAlgn="ctr"/>
                      <a:r>
                        <a:rPr lang="ja-JP" altLang="en-US" sz="1600" b="0" i="0" u="none" strike="noStrike" dirty="0">
                          <a:solidFill>
                            <a:srgbClr val="000000"/>
                          </a:solidFill>
                          <a:effectLst/>
                          <a:latin typeface="+mn-ea"/>
                          <a:ea typeface="+mn-ea"/>
                        </a:rPr>
                        <a:t>内</a:t>
                      </a:r>
                      <a:endParaRPr lang="en-US" altLang="ja-JP" sz="1600" b="0" i="0" u="none" strike="noStrike" dirty="0">
                        <a:solidFill>
                          <a:srgbClr val="000000"/>
                        </a:solidFill>
                        <a:effectLst/>
                        <a:latin typeface="+mn-ea"/>
                        <a:ea typeface="+mn-ea"/>
                      </a:endParaRPr>
                    </a:p>
                    <a:p>
                      <a:pPr algn="ctr" rtl="0" fontAlgn="ctr"/>
                      <a:r>
                        <a:rPr lang="ja-JP" altLang="en-US" sz="1600" b="0" i="0" u="none" strike="noStrike" dirty="0">
                          <a:solidFill>
                            <a:srgbClr val="000000"/>
                          </a:solidFill>
                          <a:effectLst/>
                          <a:latin typeface="+mn-ea"/>
                          <a:ea typeface="+mn-ea"/>
                        </a:rPr>
                        <a:t>訳</a:t>
                      </a:r>
                      <a:endParaRPr lang="en-US" altLang="ja-JP" sz="1600" b="0" i="0" u="none" strike="noStrike" dirty="0">
                        <a:solidFill>
                          <a:srgbClr val="000000"/>
                        </a:solidFill>
                        <a:effectLst/>
                        <a:latin typeface="+mn-ea"/>
                        <a:ea typeface="+mn-ea"/>
                      </a:endParaRPr>
                    </a:p>
                    <a:p>
                      <a:pPr algn="ctr" rtl="0" fontAlgn="ct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rowSpan="2">
                  <a:txBody>
                    <a:bodyPr/>
                    <a:lstStyle/>
                    <a:p>
                      <a:pPr algn="ctr" rtl="0" fontAlgn="ctr"/>
                      <a:r>
                        <a:rPr lang="ja-JP" altLang="en-US" sz="1200" b="0" i="0" u="none" strike="noStrike" dirty="0">
                          <a:solidFill>
                            <a:srgbClr val="000000"/>
                          </a:solidFill>
                          <a:effectLst/>
                          <a:latin typeface="+mn-ea"/>
                          <a:ea typeface="+mn-ea"/>
                        </a:rPr>
                        <a:t>１年超</a:t>
                      </a:r>
                      <a:endParaRPr lang="en-US" altLang="ja-JP" sz="1200" b="0" i="0" u="none" strike="noStrike" dirty="0">
                        <a:solidFill>
                          <a:srgbClr val="000000"/>
                        </a:solidFill>
                        <a:effectLst/>
                        <a:latin typeface="+mn-ea"/>
                        <a:ea typeface="+mn-ea"/>
                      </a:endParaRPr>
                    </a:p>
                    <a:p>
                      <a:pPr algn="ctr" rtl="0" fontAlgn="ctr"/>
                      <a:r>
                        <a:rPr lang="ja-JP" altLang="en-US" sz="1200" b="0" i="0" u="none" strike="noStrike" dirty="0">
                          <a:solidFill>
                            <a:srgbClr val="000000"/>
                          </a:solidFill>
                          <a:effectLst/>
                          <a:latin typeface="+mn-ea"/>
                          <a:ea typeface="+mn-ea"/>
                        </a:rPr>
                        <a:t>～５年以下</a:t>
                      </a: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200" b="0" i="0" u="none" strike="noStrike" dirty="0">
                          <a:solidFill>
                            <a:srgbClr val="000000"/>
                          </a:solidFill>
                          <a:effectLst/>
                          <a:latin typeface="+mn-ea"/>
                          <a:ea typeface="+mn-ea"/>
                        </a:rPr>
                        <a:t>運用額（億円）</a:t>
                      </a: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３１３（３６３）</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３９４（３９１）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３７９（３７２）</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３３８（３３４）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４２８（５３９）</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08"/>
                  </a:ext>
                </a:extLst>
              </a:tr>
              <a:tr h="3075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rtl="0" fontAlgn="ct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a:txBody>
                    <a:bodyPr/>
                    <a:lstStyle/>
                    <a:p>
                      <a:pPr algn="ctr" rtl="0" fontAlgn="ctr"/>
                      <a:r>
                        <a:rPr lang="ja-JP" altLang="en-US" sz="1100" b="0" i="0" u="none" strike="noStrike" dirty="0">
                          <a:solidFill>
                            <a:srgbClr val="000000"/>
                          </a:solidFill>
                          <a:effectLst/>
                          <a:latin typeface="+mn-ea"/>
                          <a:ea typeface="+mn-ea"/>
                        </a:rPr>
                        <a:t>平均利回り（％）</a:t>
                      </a:r>
                      <a:endParaRPr lang="en-US" altLang="ja-JP" sz="11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０．０３１</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０．０２７</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０．０２６</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０．０３７</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０．１７０</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340518">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rowSpan="2">
                  <a:txBody>
                    <a:bodyPr/>
                    <a:lstStyle/>
                    <a:p>
                      <a:pPr algn="ctr" rtl="0" fontAlgn="ctr"/>
                      <a:r>
                        <a:rPr lang="ja-JP" altLang="en-US" sz="1200" b="0" i="0" u="none" strike="noStrike" dirty="0">
                          <a:solidFill>
                            <a:srgbClr val="000000"/>
                          </a:solidFill>
                          <a:effectLst/>
                          <a:latin typeface="+mn-ea"/>
                          <a:ea typeface="+mn-ea"/>
                        </a:rPr>
                        <a:t>５年超</a:t>
                      </a:r>
                      <a:endParaRPr lang="en-US" altLang="ja-JP" sz="1200" b="0" i="0" u="none" strike="noStrike" dirty="0">
                        <a:solidFill>
                          <a:srgbClr val="000000"/>
                        </a:solidFill>
                        <a:effectLst/>
                        <a:latin typeface="+mn-ea"/>
                        <a:ea typeface="+mn-ea"/>
                      </a:endParaRPr>
                    </a:p>
                    <a:p>
                      <a:pPr algn="ctr" rtl="0" fontAlgn="ctr"/>
                      <a:r>
                        <a:rPr lang="ja-JP" altLang="en-US" sz="1200" b="0" i="0" u="none" strike="noStrike" dirty="0">
                          <a:solidFill>
                            <a:srgbClr val="000000"/>
                          </a:solidFill>
                          <a:effectLst/>
                          <a:latin typeface="+mn-ea"/>
                          <a:ea typeface="+mn-ea"/>
                        </a:rPr>
                        <a:t>～１０年以下</a:t>
                      </a: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200" b="0" i="0" u="none" strike="noStrike" dirty="0">
                          <a:solidFill>
                            <a:srgbClr val="000000"/>
                          </a:solidFill>
                          <a:effectLst/>
                          <a:latin typeface="+mn-ea"/>
                          <a:ea typeface="+mn-ea"/>
                        </a:rPr>
                        <a:t>運用額（億円）</a:t>
                      </a: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５９８（６５２）</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６６３（６６３）</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６６３（６６３）</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６９０（７８０）</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400" b="0" i="0" u="none" strike="noStrike" dirty="0">
                          <a:solidFill>
                            <a:schemeClr val="tx1"/>
                          </a:solidFill>
                          <a:effectLst/>
                          <a:latin typeface="+mn-ea"/>
                          <a:ea typeface="+mn-ea"/>
                        </a:rPr>
                        <a:t>９５５（１，１８５）</a:t>
                      </a:r>
                      <a:endParaRPr lang="en-US" altLang="ja-JP" sz="14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10"/>
                  </a:ext>
                </a:extLst>
              </a:tr>
              <a:tr h="30755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vMerge="1">
                  <a:txBody>
                    <a:bodyPr/>
                    <a:lstStyle/>
                    <a:p>
                      <a:pPr algn="ctr" rtl="0" fontAlgn="ct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a:txBody>
                    <a:bodyPr/>
                    <a:lstStyle/>
                    <a:p>
                      <a:pPr algn="ctr" rtl="0" fontAlgn="ctr"/>
                      <a:r>
                        <a:rPr lang="ja-JP" altLang="en-US" sz="1100" b="0" i="0" u="none" strike="noStrike" dirty="0">
                          <a:solidFill>
                            <a:srgbClr val="000000"/>
                          </a:solidFill>
                          <a:effectLst/>
                          <a:latin typeface="+mn-ea"/>
                          <a:ea typeface="+mn-ea"/>
                        </a:rPr>
                        <a:t>平均利回り（％）</a:t>
                      </a:r>
                      <a:endParaRPr lang="en-US" altLang="ja-JP" sz="11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０．２１６</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０．２０４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０．２０４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０．２１７</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０．３５４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334740">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rowSpan="2">
                  <a:txBody>
                    <a:bodyPr/>
                    <a:lstStyle/>
                    <a:p>
                      <a:pPr algn="ctr" rtl="0" fontAlgn="ctr"/>
                      <a:r>
                        <a:rPr lang="ja-JP" altLang="en-US" sz="1200" b="0" i="0" u="none" strike="noStrike" dirty="0">
                          <a:solidFill>
                            <a:srgbClr val="000000"/>
                          </a:solidFill>
                          <a:effectLst/>
                          <a:latin typeface="+mn-ea"/>
                          <a:ea typeface="+mn-ea"/>
                        </a:rPr>
                        <a:t>１０年超</a:t>
                      </a:r>
                      <a:endParaRPr lang="en-US" altLang="ja-JP" sz="1200" b="0" i="0" u="none" strike="noStrike" dirty="0">
                        <a:solidFill>
                          <a:srgbClr val="000000"/>
                        </a:solidFill>
                        <a:effectLst/>
                        <a:latin typeface="+mn-ea"/>
                        <a:ea typeface="+mn-ea"/>
                      </a:endParaRPr>
                    </a:p>
                    <a:p>
                      <a:pPr algn="ctr" rtl="0" fontAlgn="ctr"/>
                      <a:r>
                        <a:rPr lang="ja-JP" altLang="en-US" sz="1200" b="0" i="0" u="none" strike="noStrike" dirty="0">
                          <a:solidFill>
                            <a:srgbClr val="000000"/>
                          </a:solidFill>
                          <a:effectLst/>
                          <a:latin typeface="+mn-ea"/>
                          <a:ea typeface="+mn-ea"/>
                        </a:rPr>
                        <a:t>～２０年以下</a:t>
                      </a: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200" b="0" i="0" u="none" strike="noStrike" dirty="0">
                          <a:solidFill>
                            <a:srgbClr val="000000"/>
                          </a:solidFill>
                          <a:effectLst/>
                          <a:latin typeface="+mn-ea"/>
                          <a:ea typeface="+mn-ea"/>
                        </a:rPr>
                        <a:t>運用額（億円）</a:t>
                      </a:r>
                      <a:endParaRPr lang="en-US" altLang="ja-JP" sz="12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９４（９７）</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１０４（１０４）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１０４（１０４）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１０４（１０４）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１０４（１０４）</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ysDot"/>
                      <a:round/>
                      <a:headEnd type="none" w="med" len="med"/>
                      <a:tailEnd type="none" w="med" len="med"/>
                    </a:lnB>
                    <a:solidFill>
                      <a:schemeClr val="bg1"/>
                    </a:solidFill>
                  </a:tcPr>
                </a:tc>
                <a:extLst>
                  <a:ext uri="{0D108BD9-81ED-4DB2-BD59-A6C34878D82A}">
                    <a16:rowId xmlns:a16="http://schemas.microsoft.com/office/drawing/2014/main" val="10012"/>
                  </a:ext>
                </a:extLst>
              </a:tr>
              <a:tr h="307554">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ja-JP" altLang="en-US"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vMerge="1">
                  <a:txBody>
                    <a:bodyPr/>
                    <a:lstStyle/>
                    <a:p>
                      <a:pPr algn="ctr" rtl="0" fontAlgn="ctr"/>
                      <a:endParaRPr lang="en-US" altLang="ja-JP" sz="16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100" b="0" i="0" u="none" strike="noStrike" dirty="0">
                          <a:solidFill>
                            <a:srgbClr val="000000"/>
                          </a:solidFill>
                          <a:effectLst/>
                          <a:latin typeface="+mn-ea"/>
                          <a:ea typeface="+mn-ea"/>
                        </a:rPr>
                        <a:t>平均利回り（％）</a:t>
                      </a:r>
                      <a:endParaRPr lang="en-US" altLang="ja-JP" sz="1100" b="0" i="0" u="none" strike="noStrike" dirty="0">
                        <a:solidFill>
                          <a:srgbClr val="000000"/>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40000"/>
                        <a:lumOff val="60000"/>
                      </a:schemeClr>
                    </a:solidFill>
                  </a:tcPr>
                </a:tc>
                <a:tc>
                  <a:txBody>
                    <a:bodyPr/>
                    <a:lstStyle/>
                    <a:p>
                      <a:pPr algn="ctr" rtl="0" fontAlgn="ctr"/>
                      <a:r>
                        <a:rPr lang="ja-JP" altLang="en-US" sz="1600" b="0" i="0" u="none" strike="noStrike" dirty="0">
                          <a:solidFill>
                            <a:schemeClr val="tx1"/>
                          </a:solidFill>
                          <a:effectLst/>
                          <a:latin typeface="+mn-ea"/>
                          <a:ea typeface="+mn-ea"/>
                        </a:rPr>
                        <a:t>０．６３２</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０．６００</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０．５９９</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０．５９９</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rtl="0" fontAlgn="ctr"/>
                      <a:r>
                        <a:rPr lang="ja-JP" altLang="en-US" sz="1600" b="0" i="0" u="none" strike="noStrike" dirty="0">
                          <a:solidFill>
                            <a:schemeClr val="tx1"/>
                          </a:solidFill>
                          <a:effectLst/>
                          <a:latin typeface="+mn-ea"/>
                          <a:ea typeface="+mn-ea"/>
                        </a:rPr>
                        <a:t>０．５９９</a:t>
                      </a:r>
                      <a:endParaRPr lang="en-US" altLang="ja-JP" sz="1600" b="0" i="0" u="none" strike="noStrike" dirty="0">
                        <a:solidFill>
                          <a:schemeClr val="tx1"/>
                        </a:solidFill>
                        <a:effectLst/>
                        <a:latin typeface="+mn-ea"/>
                        <a:ea typeface="+mn-ea"/>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bl>
          </a:graphicData>
        </a:graphic>
      </p:graphicFrame>
      <p:sp>
        <p:nvSpPr>
          <p:cNvPr id="8" name="フローチャート : 代替処理 19"/>
          <p:cNvSpPr/>
          <p:nvPr/>
        </p:nvSpPr>
        <p:spPr bwMode="auto">
          <a:xfrm>
            <a:off x="103387" y="532601"/>
            <a:ext cx="8958950" cy="255383"/>
          </a:xfrm>
          <a:prstGeom prst="flowChartAlternateProcess">
            <a:avLst/>
          </a:prstGeom>
          <a:solidFill>
            <a:srgbClr val="0033CC"/>
          </a:solidFill>
          <a:ln>
            <a:noFill/>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dk1"/>
          </a:lnRef>
          <a:fillRef idx="1">
            <a:schemeClr val="lt1"/>
          </a:fillRef>
          <a:effectRef idx="0">
            <a:schemeClr val="dk1"/>
          </a:effectRef>
          <a:fontRef idx="minor">
            <a:schemeClr val="dk1"/>
          </a:fontRef>
        </p:style>
        <p:txBody>
          <a:bodyPr wrap="square" lIns="91428" tIns="0" rIns="91428" bIns="45715">
            <a:spAutoFit/>
          </a:bodyPr>
          <a:lstStyle/>
          <a:p>
            <a:pPr marL="0" marR="0" indent="0" defTabSz="449263" eaLnBrk="1" latinLnBrk="0" hangingPunct="1">
              <a:lnSpc>
                <a:spcPct val="100000"/>
              </a:lnSpc>
              <a:spcBef>
                <a:spcPct val="50000"/>
              </a:spcBef>
              <a:buClr>
                <a:srgbClr val="000000"/>
              </a:buClr>
              <a:buSzPct val="100000"/>
              <a:buFont typeface="Times New Roman" pitchFamily="18" charset="0"/>
              <a:buNone/>
              <a:tabLst/>
              <a:defRPr/>
            </a:pPr>
            <a:r>
              <a:rPr lang="ja-JP" altLang="en-US" sz="1200" b="1" dirty="0">
                <a:solidFill>
                  <a:schemeClr val="bg1"/>
                </a:solidFill>
                <a:latin typeface="Arial" pitchFamily="34" charset="0"/>
                <a:ea typeface="ＭＳ Ｐゴシック" pitchFamily="50" charset="-128"/>
              </a:rPr>
              <a:t>資金運用の実績について</a:t>
            </a:r>
          </a:p>
        </p:txBody>
      </p:sp>
      <p:sp>
        <p:nvSpPr>
          <p:cNvPr id="10" name="正方形/長方形 9"/>
          <p:cNvSpPr/>
          <p:nvPr/>
        </p:nvSpPr>
        <p:spPr>
          <a:xfrm>
            <a:off x="118018" y="5949280"/>
            <a:ext cx="8958950" cy="600164"/>
          </a:xfrm>
          <a:prstGeom prst="rect">
            <a:avLst/>
          </a:prstGeom>
          <a:ln w="19050">
            <a:noFill/>
          </a:ln>
        </p:spPr>
        <p:txBody>
          <a:bodyPr wrap="square">
            <a:spAutoFit/>
          </a:bodyPr>
          <a:lstStyle/>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　運用可能な資金量及び各運用額は、日々の残高を合計し、年間日数で除したもの（１日当たりの平均残高）</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　運用可能な資金量には、既運用額を含む</a:t>
            </a:r>
            <a:endParaRPr lang="en-US" altLang="ja-JP" sz="1100" dirty="0">
              <a:latin typeface="ＭＳ ゴシック" panose="020B0609070205080204" pitchFamily="49" charset="-128"/>
              <a:ea typeface="ＭＳ ゴシック" panose="020B0609070205080204" pitchFamily="49" charset="-128"/>
            </a:endParaRPr>
          </a:p>
          <a:p>
            <a:r>
              <a:rPr lang="ja-JP" altLang="en-US" sz="1100" dirty="0">
                <a:latin typeface="ＭＳ ゴシック" panose="020B0609070205080204" pitchFamily="49" charset="-128"/>
                <a:ea typeface="ＭＳ ゴシック" panose="020B0609070205080204" pitchFamily="49" charset="-128"/>
              </a:rPr>
              <a:t>　</a:t>
            </a:r>
            <a:r>
              <a:rPr lang="en-US" altLang="ja-JP" sz="1100" dirty="0">
                <a:latin typeface="ＭＳ ゴシック" panose="020B0609070205080204" pitchFamily="49" charset="-128"/>
                <a:ea typeface="ＭＳ ゴシック" panose="020B0609070205080204" pitchFamily="49" charset="-128"/>
              </a:rPr>
              <a:t>※</a:t>
            </a:r>
            <a:r>
              <a:rPr lang="ja-JP" altLang="en-US" sz="1100" dirty="0">
                <a:latin typeface="ＭＳ ゴシック" panose="020B0609070205080204" pitchFamily="49" charset="-128"/>
                <a:ea typeface="ＭＳ ゴシック" panose="020B0609070205080204" pitchFamily="49" charset="-128"/>
              </a:rPr>
              <a:t>　長期運用額欄の（　）内の数値は、年度末時点の運用残高（額面）</a:t>
            </a:r>
            <a:endParaRPr lang="en-US" altLang="ja-JP" sz="1100" dirty="0">
              <a:latin typeface="ＭＳ ゴシック" panose="020B0609070205080204" pitchFamily="49" charset="-128"/>
              <a:ea typeface="ＭＳ ゴシック" panose="020B0609070205080204" pitchFamily="49" charset="-128"/>
            </a:endParaRPr>
          </a:p>
        </p:txBody>
      </p:sp>
      <p:sp>
        <p:nvSpPr>
          <p:cNvPr id="6" name="テキスト ボックス 5"/>
          <p:cNvSpPr txBox="1"/>
          <p:nvPr/>
        </p:nvSpPr>
        <p:spPr>
          <a:xfrm>
            <a:off x="4696347" y="6532210"/>
            <a:ext cx="878774" cy="307777"/>
          </a:xfrm>
          <a:prstGeom prst="rect">
            <a:avLst/>
          </a:prstGeom>
          <a:noFill/>
        </p:spPr>
        <p:txBody>
          <a:bodyPr wrap="square" rtlCol="0">
            <a:spAutoFit/>
          </a:bodyPr>
          <a:lstStyle/>
          <a:p>
            <a:r>
              <a:rPr lang="ja-JP" altLang="en-US" sz="1400" dirty="0"/>
              <a:t>－２－</a:t>
            </a:r>
            <a:endParaRPr kumimoji="1" lang="ja-JP" altLang="en-US" sz="1400" dirty="0"/>
          </a:p>
        </p:txBody>
      </p:sp>
    </p:spTree>
    <p:extLst>
      <p:ext uri="{BB962C8B-B14F-4D97-AF65-F5344CB8AC3E}">
        <p14:creationId xmlns:p14="http://schemas.microsoft.com/office/powerpoint/2010/main" val="346970367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3195</TotalTime>
  <Words>827</Words>
  <Application>Microsoft Office PowerPoint</Application>
  <PresentationFormat>画面に合わせる (4:3)</PresentationFormat>
  <Paragraphs>240</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ＭＳ ゴシック</vt:lpstr>
      <vt:lpstr>Arial</vt:lpstr>
      <vt:lpstr>Calibri</vt:lpstr>
      <vt:lpstr>Times New Roman</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dc:creator>
  <cp:lastModifiedBy>茶谷　咲衣</cp:lastModifiedBy>
  <cp:revision>511</cp:revision>
  <cp:lastPrinted>2024-01-16T05:41:39Z</cp:lastPrinted>
  <dcterms:created xsi:type="dcterms:W3CDTF">2017-11-17T05:28:07Z</dcterms:created>
  <dcterms:modified xsi:type="dcterms:W3CDTF">2024-03-28T05:38:56Z</dcterms:modified>
</cp:coreProperties>
</file>