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7" r:id="rId2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33CC"/>
    <a:srgbClr val="EAEF11"/>
    <a:srgbClr val="00FFFF"/>
    <a:srgbClr val="FB8605"/>
    <a:srgbClr val="0066FF"/>
    <a:srgbClr val="00CC00"/>
    <a:srgbClr val="FFFF66"/>
    <a:srgbClr val="FFFF99"/>
    <a:srgbClr val="FFE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18" autoAdjust="0"/>
    <p:restoredTop sz="94434" autoAdjust="0"/>
  </p:normalViewPr>
  <p:slideViewPr>
    <p:cSldViewPr snapToGrid="0">
      <p:cViewPr varScale="1">
        <p:scale>
          <a:sx n="115" d="100"/>
          <a:sy n="115" d="100"/>
        </p:scale>
        <p:origin x="1734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DF6FD59-C29F-41C8-97DE-04BEBB54002B}" type="datetimeFigureOut">
              <a:rPr lang="ja-JP" altLang="en-US"/>
              <a:pPr/>
              <a:t>2024/3/28</a:t>
            </a:fld>
            <a:endParaRPr lang="en-US" altLang="ja-JP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9403420-0162-444F-9F63-5691F90F5DD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1937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848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b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fld id="{32FB620B-A58B-4A04-8599-5E0DE77F85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0760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42F01-0121-416E-B3A4-AAAB165A6FB1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20E24-DC01-4EB0-9FBC-E8989ADBD6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501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80B3F-BF9A-499F-97C2-EC615CFF2F4D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14638-10BA-4259-973D-892BB29E46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855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261405-6E39-4A25-97F8-4583FF1D2D5E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836C7-7A2B-4E24-AF55-51B8B5F5E9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183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B0FA-A0F7-4983-895C-750382BD20C3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0AB7F-FD1D-4B22-A475-CA7B61D48F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894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A9335-FB69-4DDB-8947-76D670C61650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F49AF-AA63-4EC0-9F87-4D7F771286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160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F220F6-5B80-4713-A16A-6DF41E96FB2D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FB217-424F-40B5-A571-9963A3E8F1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2828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33569-5644-465C-BE84-0FAE4FBD9CC7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DDF47-2B06-44CD-85F3-4A0786A8F3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481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CD1263-B08D-41A1-8AED-2CE4A26FA56D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7AE5A-1EBD-47C9-AE81-5280EF8F6B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190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06BAC-9FE9-46AE-8F62-4A78AD57968C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97F7B-CB52-4430-A467-F565A6C358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415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FA38D-8C8B-4D3A-92B3-27DB20D6CE91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4B967-0B36-402B-A48C-449C530588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462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9F5538-5432-49D4-B37B-2B05044CADE9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12FE-6592-4CBD-8825-4FAF1A870B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820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59C05C2C-F2C1-4193-9CD4-3967EC0B901D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2FB27819-EE6E-4A91-9B04-7197AD2073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184071" y="575339"/>
            <a:ext cx="10183766" cy="197490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1400" dirty="0"/>
              <a:t>　  　</a:t>
            </a:r>
            <a:r>
              <a:rPr lang="ja-JP" altLang="en-US" sz="1600" dirty="0"/>
              <a:t>　</a:t>
            </a:r>
            <a:endParaRPr lang="en-US" altLang="ja-JP" sz="1600" dirty="0"/>
          </a:p>
          <a:p>
            <a:endParaRPr lang="en-US" altLang="ja-JP" sz="400" dirty="0"/>
          </a:p>
          <a:p>
            <a:pPr>
              <a:lnSpc>
                <a:spcPts val="1600"/>
              </a:lnSpc>
            </a:pPr>
            <a:r>
              <a:rPr lang="ja-JP" altLang="en-US" sz="1400" dirty="0"/>
              <a:t>　　　</a:t>
            </a:r>
            <a:r>
              <a:rPr lang="ja-JP" altLang="en-US" sz="1200" dirty="0"/>
              <a:t>○　発行額の減額</a:t>
            </a:r>
            <a:r>
              <a:rPr lang="ja-JP" altLang="en-US" sz="1200" dirty="0">
                <a:latin typeface="+mn-ea"/>
                <a:ea typeface="+mn-ea"/>
              </a:rPr>
              <a:t>（５，１００億円　→　４，９００億円）</a:t>
            </a:r>
            <a:endParaRPr lang="en-US" altLang="ja-JP" sz="1200" dirty="0">
              <a:latin typeface="+mn-ea"/>
              <a:ea typeface="+mn-ea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/>
              <a:t>　　　　・  第２２回大阪府財務マネジメント委員会で示した大阪府債発行計画（案）において</a:t>
            </a:r>
            <a:r>
              <a:rPr lang="ja-JP" altLang="en-US" sz="1200" dirty="0">
                <a:latin typeface="+mn-ea"/>
                <a:ea typeface="+mn-ea"/>
              </a:rPr>
              <a:t>、臨時財政対策債（</a:t>
            </a:r>
            <a:r>
              <a:rPr lang="en-US" altLang="ja-JP" sz="1200" dirty="0">
                <a:latin typeface="+mn-ea"/>
                <a:ea typeface="+mn-ea"/>
              </a:rPr>
              <a:t>※</a:t>
            </a:r>
            <a:r>
              <a:rPr lang="ja-JP" altLang="en-US" sz="1200" dirty="0">
                <a:latin typeface="+mn-ea"/>
                <a:ea typeface="+mn-ea"/>
              </a:rPr>
              <a:t>１）に係る大阪府への公的資金の配分額</a:t>
            </a:r>
            <a:endParaRPr lang="en-US" altLang="ja-JP" sz="1200" dirty="0">
              <a:latin typeface="+mn-ea"/>
              <a:ea typeface="+mn-ea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+mn-ea"/>
                <a:ea typeface="+mn-ea"/>
              </a:rPr>
              <a:t>　　　　　　は未確定であったため、配分額を</a:t>
            </a:r>
            <a:r>
              <a:rPr lang="en-US" altLang="ja-JP" sz="1200" dirty="0">
                <a:latin typeface="+mn-ea"/>
                <a:ea typeface="+mn-ea"/>
              </a:rPr>
              <a:t>α</a:t>
            </a:r>
            <a:r>
              <a:rPr lang="ja-JP" altLang="en-US" sz="1200" dirty="0">
                <a:latin typeface="+mn-ea"/>
                <a:ea typeface="+mn-ea"/>
              </a:rPr>
              <a:t>とし、確定後フレックス枠で調整することとした。</a:t>
            </a:r>
            <a:endParaRPr lang="en-US" altLang="ja-JP" sz="1200" dirty="0">
              <a:latin typeface="+mn-ea"/>
              <a:ea typeface="+mn-ea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/>
              <a:t>　　　　・  その後、公的資金が</a:t>
            </a:r>
            <a:r>
              <a:rPr lang="ja-JP" altLang="en-US" sz="1200" dirty="0">
                <a:latin typeface="+mn-ea"/>
                <a:ea typeface="+mn-ea"/>
              </a:rPr>
              <a:t>約１０３億円配分されたことや、事業費の確定により、資金需要が減少したこと等から、結果としてフレックス枠での発行額は</a:t>
            </a:r>
            <a:endParaRPr lang="en-US" altLang="ja-JP" sz="1200" dirty="0">
              <a:latin typeface="+mn-ea"/>
              <a:ea typeface="+mn-ea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+mn-ea"/>
                <a:ea typeface="+mn-ea"/>
              </a:rPr>
              <a:t>　　　　　　８００億円となった。</a:t>
            </a:r>
            <a:endParaRPr lang="en-US" altLang="ja-JP" sz="1200" dirty="0"/>
          </a:p>
          <a:p>
            <a:pPr>
              <a:lnSpc>
                <a:spcPts val="1600"/>
              </a:lnSpc>
            </a:pPr>
            <a:r>
              <a:rPr lang="ja-JP" altLang="en-US" sz="1200" dirty="0"/>
              <a:t>　　　　・　今後フレックス枠を活用して発行する予定の１５０億円（</a:t>
            </a:r>
            <a:r>
              <a:rPr lang="en-US" altLang="ja-JP" sz="1200" dirty="0"/>
              <a:t>※</a:t>
            </a:r>
            <a:r>
              <a:rPr lang="ja-JP" altLang="en-US" sz="1200" dirty="0"/>
              <a:t>２）のうち、外貨建て国内債</a:t>
            </a:r>
            <a:r>
              <a:rPr lang="ja-JP" altLang="en-US" sz="1200" dirty="0">
                <a:latin typeface="+mn-ea"/>
                <a:ea typeface="+mn-ea"/>
              </a:rPr>
              <a:t>（１００億円）</a:t>
            </a:r>
            <a:r>
              <a:rPr lang="ja-JP" altLang="en-US" sz="1200" dirty="0"/>
              <a:t>は現在、市場条件が整うタイミングを見計ら</a:t>
            </a:r>
            <a:r>
              <a:rPr lang="ja-JP" altLang="en-US" sz="1200" dirty="0" err="1"/>
              <a:t>っ</a:t>
            </a:r>
            <a:endParaRPr lang="en-US" altLang="ja-JP" sz="1200" dirty="0"/>
          </a:p>
          <a:p>
            <a:pPr>
              <a:lnSpc>
                <a:spcPts val="1600"/>
              </a:lnSpc>
            </a:pPr>
            <a:r>
              <a:rPr lang="ja-JP" altLang="en-US" sz="1200" dirty="0"/>
              <a:t>　　　　　　ている。なお、発行ができない場合には、円建て債への振替発行等により対応。</a:t>
            </a:r>
            <a:endParaRPr lang="en-US" altLang="ja-JP" sz="1200" dirty="0"/>
          </a:p>
          <a:p>
            <a:r>
              <a:rPr lang="ja-JP" altLang="en-US" sz="900" dirty="0"/>
              <a:t>　　　　　　　　　（</a:t>
            </a:r>
            <a:r>
              <a:rPr lang="en-US" altLang="ja-JP" sz="900" dirty="0"/>
              <a:t>※</a:t>
            </a:r>
            <a:r>
              <a:rPr lang="ja-JP" altLang="en-US" sz="900" dirty="0"/>
              <a:t>１）　地方一般財源の不足に対処するため、投資的経費以外の経費にも充てられる地方財政法５条の特例として発行される地方債</a:t>
            </a:r>
            <a:endParaRPr lang="en-US" altLang="ja-JP" sz="900" dirty="0"/>
          </a:p>
        </p:txBody>
      </p:sp>
      <p:sp>
        <p:nvSpPr>
          <p:cNvPr id="20" name="フローチャート : 代替処理 19"/>
          <p:cNvSpPr/>
          <p:nvPr/>
        </p:nvSpPr>
        <p:spPr bwMode="auto">
          <a:xfrm>
            <a:off x="183600" y="394329"/>
            <a:ext cx="9462678" cy="289435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令和５年度における府債発行について</a:t>
            </a:r>
          </a:p>
        </p:txBody>
      </p:sp>
      <p:sp>
        <p:nvSpPr>
          <p:cNvPr id="21" name="テキスト ボックス 16"/>
          <p:cNvSpPr txBox="1">
            <a:spLocks noChangeArrowheads="1"/>
          </p:cNvSpPr>
          <p:nvPr/>
        </p:nvSpPr>
        <p:spPr bwMode="auto">
          <a:xfrm>
            <a:off x="8374012" y="357982"/>
            <a:ext cx="1262048" cy="30231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b="1" dirty="0">
                <a:latin typeface="ＭＳ ゴシック"/>
                <a:ea typeface="ＭＳ Ｐゴシック"/>
                <a:cs typeface="Times New Roman"/>
              </a:rPr>
              <a:t>３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612571" y="2521842"/>
            <a:ext cx="8609467" cy="276997"/>
            <a:chOff x="536356" y="2517855"/>
            <a:chExt cx="8826594" cy="304347"/>
          </a:xfrm>
        </p:grpSpPr>
        <p:sp>
          <p:nvSpPr>
            <p:cNvPr id="29" name="テキスト ボックス 28"/>
            <p:cNvSpPr txBox="1"/>
            <p:nvPr/>
          </p:nvSpPr>
          <p:spPr>
            <a:xfrm>
              <a:off x="536356" y="2517855"/>
              <a:ext cx="5631325" cy="304347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ja-JP" altLang="en-US" sz="1200" dirty="0"/>
                <a:t>＜　</a:t>
              </a:r>
              <a:r>
                <a:rPr lang="ja-JP" altLang="en-US" sz="1200" u="sng" dirty="0"/>
                <a:t>第２２回大阪府財務マネジメント委員会（令和５年２月３日）時点</a:t>
              </a:r>
              <a:r>
                <a:rPr lang="ja-JP" altLang="en-US" sz="1200" dirty="0"/>
                <a:t>　＞</a:t>
              </a:r>
              <a:endParaRPr kumimoji="1" lang="ja-JP" altLang="en-US" sz="1200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8509393" y="2554613"/>
              <a:ext cx="853557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/>
                <a:t>（単位：億円）</a:t>
              </a:r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613192" y="4565524"/>
            <a:ext cx="1766770" cy="25956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1200" dirty="0"/>
              <a:t>＜　</a:t>
            </a:r>
            <a:r>
              <a:rPr lang="ja-JP" altLang="en-US" sz="1200" u="sng" dirty="0"/>
              <a:t>最終見込み</a:t>
            </a:r>
            <a:r>
              <a:rPr lang="ja-JP" altLang="en-US" sz="1200" dirty="0"/>
              <a:t>　＞</a:t>
            </a:r>
            <a:endParaRPr kumimoji="1" lang="ja-JP" altLang="en-US" sz="1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91981" y="4591443"/>
            <a:ext cx="831187" cy="216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（単位：億円）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24446" y="6469819"/>
            <a:ext cx="71934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（</a:t>
            </a:r>
            <a:r>
              <a:rPr kumimoji="1" lang="en-US" altLang="ja-JP" sz="900" dirty="0"/>
              <a:t>※</a:t>
            </a:r>
            <a:r>
              <a:rPr kumimoji="1" lang="ja-JP" altLang="en-US" sz="900" dirty="0"/>
              <a:t>２）　</a:t>
            </a:r>
            <a:r>
              <a:rPr lang="en-US" altLang="ja-JP" sz="900" dirty="0"/>
              <a:t>150</a:t>
            </a:r>
            <a:r>
              <a:rPr kumimoji="1" lang="ja-JP" altLang="en-US" sz="900" dirty="0"/>
              <a:t>億円</a:t>
            </a:r>
            <a:r>
              <a:rPr lang="ja-JP" altLang="en-US" sz="900" dirty="0"/>
              <a:t>のうち</a:t>
            </a:r>
            <a:r>
              <a:rPr lang="en-US" altLang="ja-JP" sz="900" dirty="0"/>
              <a:t>100</a:t>
            </a:r>
            <a:r>
              <a:rPr lang="ja-JP" altLang="en-US" sz="900" dirty="0"/>
              <a:t>億円は外貨建て国内債での発行を予定</a:t>
            </a:r>
            <a:endParaRPr kumimoji="1" lang="ja-JP" altLang="en-US" sz="1400" dirty="0"/>
          </a:p>
        </p:txBody>
      </p:sp>
      <p:sp>
        <p:nvSpPr>
          <p:cNvPr id="32" name="下矢印 31"/>
          <p:cNvSpPr/>
          <p:nvPr/>
        </p:nvSpPr>
        <p:spPr>
          <a:xfrm>
            <a:off x="4352529" y="4557632"/>
            <a:ext cx="1191247" cy="182334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17" name="正方形/長方形 16"/>
          <p:cNvSpPr/>
          <p:nvPr/>
        </p:nvSpPr>
        <p:spPr>
          <a:xfrm>
            <a:off x="183600" y="885371"/>
            <a:ext cx="9462678" cy="577493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14093" y="2784815"/>
            <a:ext cx="8640000" cy="1692000"/>
          </a:xfrm>
          <a:prstGeom prst="rect">
            <a:avLst/>
          </a:prstGeom>
        </p:spPr>
      </p:pic>
      <p:pic>
        <p:nvPicPr>
          <p:cNvPr id="3" name="図 2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24446" y="4818160"/>
            <a:ext cx="8640000" cy="16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8154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304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Times New Roman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2021-01-25T02:03:40Z</dcterms:created>
  <dcterms:modified xsi:type="dcterms:W3CDTF">2024-03-28T05:35:04Z</dcterms:modified>
</cp:coreProperties>
</file>