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07" r:id="rId2"/>
    <p:sldId id="404" r:id="rId3"/>
    <p:sldId id="402" r:id="rId4"/>
    <p:sldId id="405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1" autoAdjust="0"/>
    <p:restoredTop sz="93601" autoAdjust="0"/>
  </p:normalViewPr>
  <p:slideViewPr>
    <p:cSldViewPr snapToGrid="0">
      <p:cViewPr varScale="1">
        <p:scale>
          <a:sx n="108" d="100"/>
          <a:sy n="108" d="100"/>
        </p:scale>
        <p:origin x="1722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2024/3/28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B620B-A58B-4A04-8599-5E0DE77F85F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013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2024/3/28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3865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－１－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12002" y="946065"/>
            <a:ext cx="9705527" cy="5124480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600" dirty="0"/>
              <a:t>＜これまでの経過</a:t>
            </a:r>
            <a:r>
              <a:rPr lang="ja-JP" altLang="en-US" sz="1600" dirty="0"/>
              <a:t>＞</a:t>
            </a:r>
            <a:endParaRPr lang="en-US" altLang="ja-JP" sz="600" dirty="0"/>
          </a:p>
          <a:p>
            <a:endParaRPr lang="en-US" altLang="ja-JP" sz="600" dirty="0"/>
          </a:p>
          <a:p>
            <a:pPr marL="2246313" indent="-2246313"/>
            <a:r>
              <a:rPr lang="ja-JP" altLang="en-US" sz="1500" dirty="0"/>
              <a:t>（令和５年）</a:t>
            </a:r>
            <a:endParaRPr lang="en-US" altLang="ja-JP" sz="15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</a:t>
            </a:r>
            <a:r>
              <a:rPr lang="ja-JP" altLang="en-US" sz="1500" dirty="0"/>
              <a:t>・　　２月　３日　　　　第２２回　大阪府財務マネジメント委員会開催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３月１０日　　　　米シリコンバレーバンク破綻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３月１９日　　　　スイス</a:t>
            </a:r>
            <a:r>
              <a:rPr lang="en-US" altLang="ja-JP" sz="1500" dirty="0"/>
              <a:t>UBS</a:t>
            </a:r>
            <a:r>
              <a:rPr lang="ja-JP" altLang="en-US" sz="1500" dirty="0"/>
              <a:t>がクレディ・スイスの買収・合併を発表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４月　９日　　　　日本銀行　植田氏が新総裁に就任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４月２８日　　　　日銀　金融政策決定会合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</a:t>
            </a:r>
            <a:r>
              <a:rPr lang="en-US" altLang="ja-JP" sz="1500" dirty="0"/>
              <a:t>1990</a:t>
            </a:r>
            <a:r>
              <a:rPr lang="ja-JP" altLang="en-US" sz="1500" dirty="0"/>
              <a:t>年代後半以降の金融政策運営等に関する多角的レビューの実施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７月２８日　　　　日銀　金融政策決定会合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イールド・カーブ・コントロールの運用を柔軟化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１０月３１日　　　　日銀　金融政策決定会合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イールド・カーブ・コントロールの運用をさらに柔軟化</a:t>
            </a:r>
            <a:endParaRPr lang="en-US" altLang="ja-JP" sz="1500" dirty="0"/>
          </a:p>
          <a:p>
            <a:pPr marL="2246313" indent="-2246313"/>
            <a:endParaRPr lang="en-US" altLang="ja-JP" sz="1500" dirty="0"/>
          </a:p>
          <a:p>
            <a:pPr marL="2246313" indent="-2246313"/>
            <a:r>
              <a:rPr lang="ja-JP" altLang="en-US" sz="1500" dirty="0"/>
              <a:t>（令和６年）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１月　１日　　　　</a:t>
            </a:r>
            <a:r>
              <a:rPr lang="zh-TW" altLang="en-US" sz="1500" dirty="0"/>
              <a:t>令和</a:t>
            </a:r>
            <a:r>
              <a:rPr lang="ja-JP" altLang="en-US" sz="1500" dirty="0"/>
              <a:t>６</a:t>
            </a:r>
            <a:r>
              <a:rPr lang="zh-TW" altLang="en-US" sz="1500" dirty="0"/>
              <a:t>年能登半島地震</a:t>
            </a:r>
            <a:r>
              <a:rPr lang="ja-JP" altLang="en-US" sz="1500" dirty="0"/>
              <a:t>の発生</a:t>
            </a:r>
            <a:endParaRPr lang="en-US" altLang="ja-JP" sz="1500" dirty="0"/>
          </a:p>
        </p:txBody>
      </p:sp>
      <p:sp>
        <p:nvSpPr>
          <p:cNvPr id="7" name="テキスト ボックス 16"/>
          <p:cNvSpPr txBox="1">
            <a:spLocks noChangeArrowheads="1"/>
          </p:cNvSpPr>
          <p:nvPr/>
        </p:nvSpPr>
        <p:spPr bwMode="auto">
          <a:xfrm>
            <a:off x="8638334" y="399492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997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45028" y="735066"/>
            <a:ext cx="9702000" cy="5788800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91747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－２－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4526" y="1511974"/>
            <a:ext cx="3185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lang="ja-JP" altLang="en-US" sz="900" dirty="0">
                <a:latin typeface="+mj-ea"/>
                <a:ea typeface="+mj-ea"/>
              </a:rPr>
              <a:t>国債（</a:t>
            </a:r>
            <a:r>
              <a:rPr lang="en-US" altLang="ja-JP" sz="900" dirty="0">
                <a:latin typeface="+mj-ea"/>
                <a:ea typeface="+mj-ea"/>
              </a:rPr>
              <a:t>10</a:t>
            </a:r>
            <a:r>
              <a:rPr lang="ja-JP" altLang="en-US" sz="900" dirty="0">
                <a:latin typeface="+mj-ea"/>
                <a:ea typeface="+mj-ea"/>
              </a:rPr>
              <a:t>年）は、各月の国債入札で決定した募入平均利回り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8936" y="19364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+mj-ea"/>
                <a:ea typeface="+mj-ea"/>
              </a:rPr>
              <a:t>（</a:t>
            </a:r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kumimoji="1" lang="ja-JP" altLang="en-US" sz="900" dirty="0">
                <a:latin typeface="+mj-ea"/>
                <a:ea typeface="+mj-ea"/>
              </a:rPr>
              <a:t>）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814526" y="1841432"/>
            <a:ext cx="7399174" cy="4506381"/>
            <a:chOff x="814526" y="1841432"/>
            <a:chExt cx="7399174" cy="4506381"/>
          </a:xfrm>
        </p:grpSpPr>
        <p:grpSp>
          <p:nvGrpSpPr>
            <p:cNvPr id="40" name="グループ化 39"/>
            <p:cNvGrpSpPr/>
            <p:nvPr/>
          </p:nvGrpSpPr>
          <p:grpSpPr>
            <a:xfrm>
              <a:off x="814526" y="2442589"/>
              <a:ext cx="3094177" cy="3368130"/>
              <a:chOff x="814526" y="2442589"/>
              <a:chExt cx="3094177" cy="3368130"/>
            </a:xfrm>
          </p:grpSpPr>
          <p:cxnSp>
            <p:nvCxnSpPr>
              <p:cNvPr id="12" name="直線コネクタ 11"/>
              <p:cNvCxnSpPr/>
              <p:nvPr/>
            </p:nvCxnSpPr>
            <p:spPr>
              <a:xfrm flipH="1" flipV="1">
                <a:off x="967972" y="3088920"/>
                <a:ext cx="1196" cy="2721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 flipH="1" flipV="1">
                <a:off x="3019425" y="3219450"/>
                <a:ext cx="269" cy="25912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テキスト ボックス 10"/>
              <p:cNvSpPr txBox="1"/>
              <p:nvPr/>
            </p:nvSpPr>
            <p:spPr>
              <a:xfrm flipH="1">
                <a:off x="814526" y="2442589"/>
                <a:ext cx="1562828" cy="78483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令和</a:t>
                </a:r>
                <a:r>
                  <a:rPr lang="en-US" altLang="ja-JP" sz="900" dirty="0">
                    <a:latin typeface="+mn-ea"/>
                    <a:ea typeface="+mn-ea"/>
                  </a:rPr>
                  <a:t>2</a:t>
                </a:r>
                <a:r>
                  <a:rPr lang="ja-JP" altLang="en-US" sz="900" dirty="0">
                    <a:latin typeface="+mn-ea"/>
                    <a:ea typeface="+mn-ea"/>
                  </a:rPr>
                  <a:t>年</a:t>
                </a:r>
                <a:r>
                  <a:rPr lang="en-US" altLang="ja-JP" sz="900" dirty="0">
                    <a:latin typeface="+mn-ea"/>
                    <a:ea typeface="+mn-ea"/>
                  </a:rPr>
                  <a:t>4</a:t>
                </a:r>
                <a:r>
                  <a:rPr lang="ja-JP" altLang="en-US" sz="900" dirty="0">
                    <a:latin typeface="+mn-ea"/>
                    <a:ea typeface="+mn-ea"/>
                  </a:rPr>
                  <a:t>月</a:t>
                </a:r>
                <a:r>
                  <a:rPr lang="en-US" altLang="ja-JP" sz="900" dirty="0">
                    <a:latin typeface="+mn-ea"/>
                    <a:ea typeface="+mn-ea"/>
                  </a:rPr>
                  <a:t>27</a:t>
                </a:r>
                <a:r>
                  <a:rPr lang="ja-JP" altLang="en-US" sz="900" dirty="0">
                    <a:latin typeface="+mn-ea"/>
                    <a:ea typeface="+mn-ea"/>
                  </a:rPr>
                  <a:t>日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日本銀行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「金融緩和の強化」導入決定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（新型コロナウイルス感染症の拡大）</a:t>
                </a:r>
                <a:endParaRPr lang="en-US" altLang="ja-JP" sz="900" dirty="0">
                  <a:latin typeface="+mn-ea"/>
                  <a:ea typeface="+mn-ea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 flipH="1">
                <a:off x="2505075" y="2466670"/>
                <a:ext cx="1403628" cy="78483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令和</a:t>
                </a:r>
                <a:r>
                  <a:rPr lang="en-US" altLang="ja-JP" sz="900" dirty="0">
                    <a:latin typeface="+mn-ea"/>
                    <a:ea typeface="+mn-ea"/>
                  </a:rPr>
                  <a:t>3</a:t>
                </a:r>
                <a:r>
                  <a:rPr lang="ja-JP" altLang="en-US" sz="900" dirty="0">
                    <a:latin typeface="+mn-ea"/>
                    <a:ea typeface="+mn-ea"/>
                  </a:rPr>
                  <a:t>年</a:t>
                </a:r>
                <a:r>
                  <a:rPr lang="en-US" altLang="ja-JP" sz="900" dirty="0">
                    <a:latin typeface="+mn-ea"/>
                    <a:ea typeface="+mn-ea"/>
                  </a:rPr>
                  <a:t>3</a:t>
                </a:r>
                <a:r>
                  <a:rPr lang="ja-JP" altLang="en-US" sz="900" dirty="0">
                    <a:latin typeface="+mn-ea"/>
                    <a:ea typeface="+mn-ea"/>
                  </a:rPr>
                  <a:t>月</a:t>
                </a:r>
                <a:r>
                  <a:rPr lang="en-US" altLang="ja-JP" sz="900" dirty="0">
                    <a:latin typeface="+mn-ea"/>
                    <a:ea typeface="+mn-ea"/>
                  </a:rPr>
                  <a:t>19</a:t>
                </a:r>
                <a:r>
                  <a:rPr lang="ja-JP" altLang="en-US" sz="900" dirty="0">
                    <a:latin typeface="+mn-ea"/>
                    <a:ea typeface="+mn-ea"/>
                  </a:rPr>
                  <a:t>日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日本銀行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ja-JP" altLang="en-US" sz="900" dirty="0">
                    <a:latin typeface="+mn-ea"/>
                    <a:ea typeface="+mn-ea"/>
                  </a:rPr>
                  <a:t>「より効果的で持続的な金融緩和を実施するための点検」を実施</a:t>
                </a:r>
                <a:endParaRPr lang="en-US" altLang="ja-JP" sz="900" dirty="0">
                  <a:latin typeface="+mn-ea"/>
                  <a:ea typeface="+mn-ea"/>
                </a:endParaRPr>
              </a:p>
            </p:txBody>
          </p:sp>
        </p:grpSp>
        <p:sp>
          <p:nvSpPr>
            <p:cNvPr id="15" name="テキスト ボックス 14"/>
            <p:cNvSpPr txBox="1"/>
            <p:nvPr/>
          </p:nvSpPr>
          <p:spPr>
            <a:xfrm flipH="1">
              <a:off x="4316580" y="2496874"/>
              <a:ext cx="1679405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4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2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24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地政学リスクの上昇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（ロシアによるウクライナ侵攻）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flipV="1">
              <a:off x="5156200" y="3004706"/>
              <a:ext cx="83" cy="28060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グループ化 4"/>
            <p:cNvGrpSpPr/>
            <p:nvPr/>
          </p:nvGrpSpPr>
          <p:grpSpPr>
            <a:xfrm>
              <a:off x="5392386" y="5384739"/>
              <a:ext cx="1599605" cy="425979"/>
              <a:chOff x="8139035" y="4402478"/>
              <a:chExt cx="1599605" cy="425979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 flipH="1">
                <a:off x="8437891" y="4459125"/>
                <a:ext cx="1300749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900" dirty="0">
                    <a:latin typeface="+mn-ea"/>
                    <a:ea typeface="+mn-ea"/>
                  </a:rPr>
                  <a:t>5</a:t>
                </a:r>
                <a:r>
                  <a:rPr lang="ja-JP" altLang="en-US" sz="900" dirty="0">
                    <a:latin typeface="+mn-ea"/>
                    <a:ea typeface="+mn-ea"/>
                  </a:rPr>
                  <a:t>年債の金利が</a:t>
                </a:r>
                <a:endParaRPr lang="en-US" altLang="ja-JP" sz="900" dirty="0">
                  <a:latin typeface="+mn-ea"/>
                  <a:ea typeface="+mn-ea"/>
                </a:endParaRPr>
              </a:p>
              <a:p>
                <a:pPr algn="ctr"/>
                <a:r>
                  <a:rPr lang="en-US" altLang="ja-JP" sz="900" dirty="0">
                    <a:latin typeface="+mn-ea"/>
                    <a:ea typeface="+mn-ea"/>
                  </a:rPr>
                  <a:t>6</a:t>
                </a:r>
                <a:r>
                  <a:rPr lang="ja-JP" altLang="en-US" sz="900" dirty="0">
                    <a:latin typeface="+mn-ea"/>
                    <a:ea typeface="+mn-ea"/>
                  </a:rPr>
                  <a:t>年</a:t>
                </a:r>
                <a:r>
                  <a:rPr lang="en-US" altLang="ja-JP" sz="900" dirty="0">
                    <a:latin typeface="+mn-ea"/>
                    <a:ea typeface="+mn-ea"/>
                  </a:rPr>
                  <a:t>2</a:t>
                </a:r>
                <a:r>
                  <a:rPr lang="ja-JP" altLang="en-US" sz="900" dirty="0">
                    <a:latin typeface="+mn-ea"/>
                    <a:ea typeface="+mn-ea"/>
                  </a:rPr>
                  <a:t>か月ぶりに上昇</a:t>
                </a:r>
                <a:endParaRPr lang="en-US" altLang="ja-JP" sz="900" dirty="0">
                  <a:latin typeface="+mn-ea"/>
                  <a:ea typeface="+mn-ea"/>
                </a:endParaRPr>
              </a:p>
            </p:txBody>
          </p:sp>
          <p:cxnSp>
            <p:nvCxnSpPr>
              <p:cNvPr id="19" name="直線コネクタ 18"/>
              <p:cNvCxnSpPr>
                <a:cxnSpLocks/>
                <a:stCxn id="21" idx="2"/>
              </p:cNvCxnSpPr>
              <p:nvPr/>
            </p:nvCxnSpPr>
            <p:spPr>
              <a:xfrm>
                <a:off x="8257005" y="4499084"/>
                <a:ext cx="187461" cy="24669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角丸四角形 20"/>
              <p:cNvSpPr/>
              <p:nvPr/>
            </p:nvSpPr>
            <p:spPr>
              <a:xfrm>
                <a:off x="8139035" y="4402478"/>
                <a:ext cx="235940" cy="96606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" name="円/楕円 1"/>
            <p:cNvSpPr/>
            <p:nvPr/>
          </p:nvSpPr>
          <p:spPr>
            <a:xfrm rot="17272908">
              <a:off x="5252457" y="6041506"/>
              <a:ext cx="421175" cy="191439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C87EED7A-9C03-4232-AD26-D858DE809156}"/>
                </a:ext>
              </a:extLst>
            </p:cNvPr>
            <p:cNvSpPr txBox="1"/>
            <p:nvPr/>
          </p:nvSpPr>
          <p:spPr>
            <a:xfrm flipH="1">
              <a:off x="5896113" y="1841432"/>
              <a:ext cx="2317587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4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12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20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日本銀行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/>
                <a:t>長期金利の変動幅を</a:t>
              </a:r>
              <a:r>
                <a:rPr lang="en-US" altLang="ja-JP" sz="900" dirty="0"/>
                <a:t>±0.50</a:t>
              </a:r>
              <a:r>
                <a:rPr lang="ja-JP" altLang="en-US" sz="900" dirty="0"/>
                <a:t>％程度に拡大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12A115C-7812-41F3-AE03-863826517B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54907" y="2350945"/>
              <a:ext cx="0" cy="34597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グループ化 41"/>
          <p:cNvGrpSpPr/>
          <p:nvPr/>
        </p:nvGrpSpPr>
        <p:grpSpPr>
          <a:xfrm>
            <a:off x="7516424" y="1805940"/>
            <a:ext cx="2066898" cy="4015932"/>
            <a:chOff x="7516424" y="1805940"/>
            <a:chExt cx="2066898" cy="4015932"/>
          </a:xfrm>
        </p:grpSpPr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D12A115C-7812-41F3-AE03-863826517B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20100" y="1813560"/>
              <a:ext cx="0" cy="39973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C87EED7A-9C03-4232-AD26-D858DE809156}"/>
                </a:ext>
              </a:extLst>
            </p:cNvPr>
            <p:cNvSpPr txBox="1"/>
            <p:nvPr/>
          </p:nvSpPr>
          <p:spPr>
            <a:xfrm flipH="1">
              <a:off x="7516424" y="5118220"/>
              <a:ext cx="983056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5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7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28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日本銀行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en-US" altLang="ja-JP" sz="900" dirty="0"/>
                <a:t>YCC</a:t>
              </a:r>
              <a:r>
                <a:rPr lang="ja-JP" altLang="en-US" sz="900" dirty="0"/>
                <a:t>の運用を</a:t>
              </a:r>
              <a:endParaRPr lang="en-US" altLang="ja-JP" sz="900" dirty="0"/>
            </a:p>
            <a:p>
              <a:pPr algn="ctr"/>
              <a:r>
                <a:rPr lang="ja-JP" altLang="en-US" sz="900" dirty="0"/>
                <a:t>柔軟化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D12A115C-7812-41F3-AE03-863826517B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23913" y="1805940"/>
              <a:ext cx="0" cy="4015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C87EED7A-9C03-4232-AD26-D858DE809156}"/>
                </a:ext>
              </a:extLst>
            </p:cNvPr>
            <p:cNvSpPr txBox="1"/>
            <p:nvPr/>
          </p:nvSpPr>
          <p:spPr>
            <a:xfrm flipH="1">
              <a:off x="8531477" y="4738408"/>
              <a:ext cx="1051845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5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10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31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日本銀行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en-US" altLang="ja-JP" sz="900" dirty="0"/>
                <a:t>YCC</a:t>
              </a:r>
              <a:r>
                <a:rPr lang="ja-JP" altLang="en-US" sz="900" dirty="0"/>
                <a:t>の運用の</a:t>
              </a:r>
              <a:endParaRPr lang="en-US" altLang="ja-JP" sz="900" dirty="0"/>
            </a:p>
            <a:p>
              <a:pPr algn="ctr"/>
              <a:r>
                <a:rPr lang="ja-JP" altLang="en-US" sz="900" dirty="0"/>
                <a:t>さらなる柔軟化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626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－３－</a:t>
            </a:r>
            <a:endParaRPr kumimoji="1" lang="ja-JP" altLang="en-US" sz="1400" dirty="0"/>
          </a:p>
        </p:txBody>
      </p:sp>
      <p:pic>
        <p:nvPicPr>
          <p:cNvPr id="2" name="図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01010"/>
            <a:ext cx="9705600" cy="57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3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－４－</a:t>
            </a:r>
            <a:endParaRPr kumimoji="1" lang="ja-JP" altLang="en-US" sz="1400" dirty="0"/>
          </a:p>
        </p:txBody>
      </p:sp>
      <p:pic>
        <p:nvPicPr>
          <p:cNvPr id="3" name="図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2" y="801010"/>
            <a:ext cx="9705600" cy="573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62284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378</Words>
  <Application>Microsoft Office PowerPoint</Application>
  <PresentationFormat>A4 210 x 297 mm</PresentationFormat>
  <Paragraphs>58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ＭＳ 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2021-01-25T02:03:13Z</dcterms:created>
  <dcterms:modified xsi:type="dcterms:W3CDTF">2024-03-28T05:34:42Z</dcterms:modified>
</cp:coreProperties>
</file>