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72" r:id="rId1"/>
    <p:sldMasterId id="2147483685" r:id="rId2"/>
  </p:sldMasterIdLst>
  <p:notesMasterIdLst>
    <p:notesMasterId r:id="rId51"/>
  </p:notesMasterIdLst>
  <p:sldIdLst>
    <p:sldId id="141169266" r:id="rId3"/>
    <p:sldId id="141169513" r:id="rId4"/>
    <p:sldId id="141169512" r:id="rId5"/>
    <p:sldId id="141169504" r:id="rId6"/>
    <p:sldId id="141169521" r:id="rId7"/>
    <p:sldId id="141169494" r:id="rId8"/>
    <p:sldId id="141169484" r:id="rId9"/>
    <p:sldId id="141169523" r:id="rId10"/>
    <p:sldId id="141169522" r:id="rId11"/>
    <p:sldId id="141169516" r:id="rId12"/>
    <p:sldId id="141169299" r:id="rId13"/>
    <p:sldId id="141169533" r:id="rId14"/>
    <p:sldId id="141169325" r:id="rId15"/>
    <p:sldId id="141169534" r:id="rId16"/>
    <p:sldId id="141169535" r:id="rId17"/>
    <p:sldId id="141169491" r:id="rId18"/>
    <p:sldId id="141169509" r:id="rId19"/>
    <p:sldId id="141169524" r:id="rId20"/>
    <p:sldId id="141169518" r:id="rId21"/>
    <p:sldId id="141169300" r:id="rId22"/>
    <p:sldId id="258" r:id="rId23"/>
    <p:sldId id="141169496" r:id="rId24"/>
    <p:sldId id="141169310" r:id="rId25"/>
    <p:sldId id="141169536" r:id="rId26"/>
    <p:sldId id="141169498" r:id="rId27"/>
    <p:sldId id="141169488" r:id="rId28"/>
    <p:sldId id="141169493" r:id="rId29"/>
    <p:sldId id="141169507" r:id="rId30"/>
    <p:sldId id="141169328" r:id="rId31"/>
    <p:sldId id="257" r:id="rId32"/>
    <p:sldId id="141169499" r:id="rId33"/>
    <p:sldId id="264" r:id="rId34"/>
    <p:sldId id="141169514" r:id="rId35"/>
    <p:sldId id="141169503" r:id="rId36"/>
    <p:sldId id="141169500" r:id="rId37"/>
    <p:sldId id="141169508" r:id="rId38"/>
    <p:sldId id="141169486" r:id="rId39"/>
    <p:sldId id="259" r:id="rId40"/>
    <p:sldId id="141169483" r:id="rId41"/>
    <p:sldId id="141169515" r:id="rId42"/>
    <p:sldId id="141169506" r:id="rId43"/>
    <p:sldId id="141169526" r:id="rId44"/>
    <p:sldId id="141169527" r:id="rId45"/>
    <p:sldId id="141169528" r:id="rId46"/>
    <p:sldId id="141169529" r:id="rId47"/>
    <p:sldId id="141169530" r:id="rId48"/>
    <p:sldId id="141169531" r:id="rId49"/>
    <p:sldId id="141169532" r:id="rId50"/>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238" autoAdjust="0"/>
  </p:normalViewPr>
  <p:slideViewPr>
    <p:cSldViewPr snapToGrid="0">
      <p:cViewPr varScale="1">
        <p:scale>
          <a:sx n="100" d="100"/>
          <a:sy n="100" d="100"/>
        </p:scale>
        <p:origin x="83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8475"/>
          </a:xfrm>
          <a:prstGeom prst="rect">
            <a:avLst/>
          </a:prstGeom>
        </p:spPr>
        <p:txBody>
          <a:bodyPr vert="horz" lIns="91424" tIns="45712" rIns="91424" bIns="4571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8475"/>
          </a:xfrm>
          <a:prstGeom prst="rect">
            <a:avLst/>
          </a:prstGeom>
        </p:spPr>
        <p:txBody>
          <a:bodyPr vert="horz" lIns="91424" tIns="45712" rIns="91424" bIns="45712" rtlCol="0"/>
          <a:lstStyle>
            <a:lvl1pPr algn="r">
              <a:defRPr sz="1200"/>
            </a:lvl1pPr>
          </a:lstStyle>
          <a:p>
            <a:fld id="{7057C98B-0C2F-42E2-B6BC-B7F0F21A963F}" type="datetimeFigureOut">
              <a:rPr kumimoji="1" lang="ja-JP" altLang="en-US" smtClean="0"/>
              <a:t>2024/2/29</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24" tIns="45712" rIns="91424" bIns="45712" rtlCol="0" anchor="ctr"/>
          <a:lstStyle/>
          <a:p>
            <a:endParaRPr lang="ja-JP" altLang="en-US"/>
          </a:p>
        </p:txBody>
      </p:sp>
      <p:sp>
        <p:nvSpPr>
          <p:cNvPr id="5" name="ノート プレースホルダー 4"/>
          <p:cNvSpPr>
            <a:spLocks noGrp="1"/>
          </p:cNvSpPr>
          <p:nvPr>
            <p:ph type="body" sz="quarter" idx="3"/>
          </p:nvPr>
        </p:nvSpPr>
        <p:spPr>
          <a:xfrm>
            <a:off x="681039" y="4783140"/>
            <a:ext cx="5445125" cy="3913187"/>
          </a:xfrm>
          <a:prstGeom prst="rect">
            <a:avLst/>
          </a:prstGeom>
        </p:spPr>
        <p:txBody>
          <a:bodyPr vert="horz" lIns="91424" tIns="45712" rIns="91424" bIns="457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5"/>
            <a:ext cx="2949575" cy="498475"/>
          </a:xfrm>
          <a:prstGeom prst="rect">
            <a:avLst/>
          </a:prstGeom>
        </p:spPr>
        <p:txBody>
          <a:bodyPr vert="horz" lIns="91424" tIns="45712" rIns="91424" bIns="4571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5"/>
            <a:ext cx="2949575" cy="498475"/>
          </a:xfrm>
          <a:prstGeom prst="rect">
            <a:avLst/>
          </a:prstGeom>
        </p:spPr>
        <p:txBody>
          <a:bodyPr vert="horz" lIns="91424" tIns="45712" rIns="91424" bIns="45712" rtlCol="0" anchor="b"/>
          <a:lstStyle>
            <a:lvl1pPr algn="r">
              <a:defRPr sz="1200"/>
            </a:lvl1pPr>
          </a:lstStyle>
          <a:p>
            <a:fld id="{F38A7E6C-A01E-4FC4-B042-B7E35DBCC487}" type="slidenum">
              <a:rPr kumimoji="1" lang="ja-JP" altLang="en-US" smtClean="0"/>
              <a:t>‹#›</a:t>
            </a:fld>
            <a:endParaRPr kumimoji="1" lang="ja-JP" altLang="en-US"/>
          </a:p>
        </p:txBody>
      </p:sp>
    </p:spTree>
    <p:extLst>
      <p:ext uri="{BB962C8B-B14F-4D97-AF65-F5344CB8AC3E}">
        <p14:creationId xmlns:p14="http://schemas.microsoft.com/office/powerpoint/2010/main" val="365560178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8A7E6C-A01E-4FC4-B042-B7E35DBCC487}" type="slidenum">
              <a:rPr kumimoji="1" lang="ja-JP" altLang="en-US" smtClean="0"/>
              <a:t>2</a:t>
            </a:fld>
            <a:endParaRPr kumimoji="1" lang="ja-JP" altLang="en-US"/>
          </a:p>
        </p:txBody>
      </p:sp>
    </p:spTree>
    <p:extLst>
      <p:ext uri="{BB962C8B-B14F-4D97-AF65-F5344CB8AC3E}">
        <p14:creationId xmlns:p14="http://schemas.microsoft.com/office/powerpoint/2010/main" val="329958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38A7E6C-A01E-4FC4-B042-B7E35DBCC487}" type="slidenum">
              <a:rPr kumimoji="1" lang="ja-JP" altLang="en-US" smtClean="0"/>
              <a:t>10</a:t>
            </a:fld>
            <a:endParaRPr kumimoji="1" lang="ja-JP" altLang="en-US"/>
          </a:p>
        </p:txBody>
      </p:sp>
    </p:spTree>
    <p:extLst>
      <p:ext uri="{BB962C8B-B14F-4D97-AF65-F5344CB8AC3E}">
        <p14:creationId xmlns:p14="http://schemas.microsoft.com/office/powerpoint/2010/main" val="133354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72300" y="6356350"/>
            <a:ext cx="2057400" cy="365125"/>
          </a:xfrm>
          <a:prstGeom prst="rect">
            <a:avLst/>
          </a:prstGeom>
        </p:spPr>
        <p:txBody>
          <a:bodyPr/>
          <a:lstStyle>
            <a:lvl1pPr algn="r">
              <a:defRPr sz="1600" b="1">
                <a:solidFill>
                  <a:schemeClr val="tx1"/>
                </a:solidFill>
                <a:latin typeface="BIZ UDゴシック" panose="020B0400000000000000" pitchFamily="49" charset="-128"/>
                <a:ea typeface="BIZ UDゴシック" panose="020B0400000000000000" pitchFamily="49" charset="-128"/>
              </a:defRPr>
            </a:lvl1pPr>
          </a:lstStyle>
          <a:p>
            <a:fld id="{50F88186-B17D-4CE3-A887-D91699CF601C}" type="slidenum">
              <a:rPr kumimoji="1" lang="ja-JP" altLang="en-US" smtClean="0"/>
              <a:pPr/>
              <a:t>‹#›</a:t>
            </a:fld>
            <a:endParaRPr kumimoji="1" lang="ja-JP" altLang="en-US"/>
          </a:p>
        </p:txBody>
      </p:sp>
    </p:spTree>
    <p:extLst>
      <p:ext uri="{BB962C8B-B14F-4D97-AF65-F5344CB8AC3E}">
        <p14:creationId xmlns:p14="http://schemas.microsoft.com/office/powerpoint/2010/main" val="128276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64412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549946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72300" y="6356350"/>
            <a:ext cx="2057400" cy="365125"/>
          </a:xfrm>
          <a:prstGeom prst="rect">
            <a:avLst/>
          </a:prstGeom>
        </p:spPr>
        <p:txBody>
          <a:bodyPr/>
          <a:lstStyle>
            <a:lvl1pPr algn="r">
              <a:defRPr sz="1600" b="1">
                <a:solidFill>
                  <a:schemeClr val="tx1"/>
                </a:solidFill>
                <a:latin typeface="BIZ UDゴシック" panose="020B0400000000000000" pitchFamily="49" charset="-128"/>
                <a:ea typeface="BIZ UDゴシック" panose="020B0400000000000000" pitchFamily="49" charset="-128"/>
              </a:defRPr>
            </a:lvl1pPr>
          </a:lstStyle>
          <a:p>
            <a:fld id="{50F88186-B17D-4CE3-A887-D91699CF601C}" type="slidenum">
              <a:rPr kumimoji="1" lang="ja-JP" altLang="en-US" smtClean="0"/>
              <a:pPr/>
              <a:t>‹#›</a:t>
            </a:fld>
            <a:endParaRPr kumimoji="1" lang="ja-JP" altLang="en-US"/>
          </a:p>
        </p:txBody>
      </p:sp>
    </p:spTree>
    <p:extLst>
      <p:ext uri="{BB962C8B-B14F-4D97-AF65-F5344CB8AC3E}">
        <p14:creationId xmlns:p14="http://schemas.microsoft.com/office/powerpoint/2010/main" val="2106911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AE0A4C6-5F4F-4A69-8F1C-5BB7840EDAE6}" type="datetime1">
              <a:rPr kumimoji="1" lang="ja-JP" altLang="en-US" smtClean="0"/>
              <a:t>2024/2/29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p:cNvSpPr>
            <a:spLocks noGrp="1"/>
          </p:cNvSpPr>
          <p:nvPr>
            <p:ph type="sldNum" sz="quarter" idx="12"/>
          </p:nvPr>
        </p:nvSpPr>
        <p:spPr>
          <a:xfrm>
            <a:off x="7086600" y="6376296"/>
            <a:ext cx="2057400" cy="365125"/>
          </a:xfrm>
          <a:prstGeom prst="rect">
            <a:avLst/>
          </a:prstGeom>
        </p:spPr>
        <p:txBody>
          <a:bodyPr/>
          <a:lstStyle>
            <a:lvl1pPr>
              <a:defRPr sz="1600" b="1">
                <a:solidFill>
                  <a:schemeClr val="tx1"/>
                </a:solidFill>
                <a:latin typeface="BIZ UDゴシック" panose="020B0400000000000000" pitchFamily="49" charset="-128"/>
                <a:ea typeface="BIZ UDゴシック" panose="020B0400000000000000" pitchFamily="49" charset="-128"/>
              </a:defRPr>
            </a:lvl1pPr>
          </a:lstStyle>
          <a:p>
            <a:fld id="{50F88186-B17D-4CE3-A887-D91699CF601C}" type="slidenum">
              <a:rPr kumimoji="1" lang="ja-JP" altLang="en-US" smtClean="0"/>
              <a:pPr/>
              <a:t>‹#›</a:t>
            </a:fld>
            <a:endParaRPr kumimoji="1" lang="ja-JP" altLang="en-US"/>
          </a:p>
        </p:txBody>
      </p:sp>
    </p:spTree>
    <p:extLst>
      <p:ext uri="{BB962C8B-B14F-4D97-AF65-F5344CB8AC3E}">
        <p14:creationId xmlns:p14="http://schemas.microsoft.com/office/powerpoint/2010/main" val="1618209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8920E7-0EBC-4905-B52A-A79987E6C304}" type="datetime1">
              <a:rPr kumimoji="1" lang="ja-JP" altLang="en-US" smtClean="0"/>
              <a:t>2024/2/29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672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61FC5FE-8B25-41AB-98A1-D9F34F3CA048}" type="datetime1">
              <a:rPr kumimoji="1" lang="ja-JP" altLang="en-US" smtClean="0"/>
              <a:t>2024/2/29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12299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43916AA-EAFF-44C7-B83E-37D72CB52486}" type="datetime1">
              <a:rPr kumimoji="1" lang="ja-JP" altLang="en-US" smtClean="0"/>
              <a:t>2024/2/29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575010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4F73AAD-4370-49D7-AA1F-DDFD105932D1}" type="datetime1">
              <a:rPr kumimoji="1" lang="ja-JP" altLang="en-US" smtClean="0"/>
              <a:t>2024/2/29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771220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BFA15-71FA-4311-8D8C-77823EF752B8}" type="datetime1">
              <a:rPr kumimoji="1" lang="ja-JP" altLang="en-US" smtClean="0"/>
              <a:t>2024/2/29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845510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5742D17-9F14-40C5-A0A0-864B7DDFF558}" type="datetime1">
              <a:rPr kumimoji="1" lang="ja-JP" altLang="en-US" smtClean="0"/>
              <a:t>2024/2/29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524612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p:cNvSpPr>
            <a:spLocks noGrp="1"/>
          </p:cNvSpPr>
          <p:nvPr>
            <p:ph type="sldNum" sz="quarter" idx="12"/>
          </p:nvPr>
        </p:nvSpPr>
        <p:spPr>
          <a:xfrm>
            <a:off x="7086600" y="6376296"/>
            <a:ext cx="2057400" cy="365125"/>
          </a:xfrm>
          <a:prstGeom prst="rect">
            <a:avLst/>
          </a:prstGeom>
        </p:spPr>
        <p:txBody>
          <a:bodyPr/>
          <a:lstStyle>
            <a:lvl1pPr>
              <a:defRPr sz="1600" b="1">
                <a:solidFill>
                  <a:schemeClr val="tx1"/>
                </a:solidFill>
                <a:latin typeface="BIZ UDゴシック" panose="020B0400000000000000" pitchFamily="49" charset="-128"/>
                <a:ea typeface="BIZ UDゴシック" panose="020B0400000000000000" pitchFamily="49" charset="-128"/>
              </a:defRPr>
            </a:lvl1pPr>
          </a:lstStyle>
          <a:p>
            <a:fld id="{50F88186-B17D-4CE3-A887-D91699CF601C}" type="slidenum">
              <a:rPr kumimoji="1" lang="ja-JP" altLang="en-US" smtClean="0"/>
              <a:pPr/>
              <a:t>‹#›</a:t>
            </a:fld>
            <a:endParaRPr kumimoji="1" lang="ja-JP" altLang="en-US"/>
          </a:p>
        </p:txBody>
      </p:sp>
    </p:spTree>
    <p:extLst>
      <p:ext uri="{BB962C8B-B14F-4D97-AF65-F5344CB8AC3E}">
        <p14:creationId xmlns:p14="http://schemas.microsoft.com/office/powerpoint/2010/main" val="1517610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A4C6E86-931D-4C01-A1F6-82A891983202}" type="datetime1">
              <a:rPr kumimoji="1" lang="ja-JP" altLang="en-US" smtClean="0"/>
              <a:t>2024/2/29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19829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28B36CC-4B5A-4798-B51C-82F6DF6DBAFA}" type="datetime1">
              <a:rPr kumimoji="1" lang="ja-JP" altLang="en-US" smtClean="0"/>
              <a:t>2024/2/29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893219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F6EB01-459E-49C4-9F06-56F1E7ECAF5C}" type="datetime1">
              <a:rPr kumimoji="1" lang="ja-JP" altLang="en-US" smtClean="0"/>
              <a:t>2024/2/29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327013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005A197-448B-4A05-877A-12E618063555}" type="slidenum">
              <a:rPr kumimoji="1" lang="ja-JP" altLang="en-US" smtClean="0"/>
              <a:t>‹#›</a:t>
            </a:fld>
            <a:endParaRPr kumimoji="1" lang="ja-JP" altLang="en-US"/>
          </a:p>
        </p:txBody>
      </p:sp>
    </p:spTree>
    <p:extLst>
      <p:ext uri="{BB962C8B-B14F-4D97-AF65-F5344CB8AC3E}">
        <p14:creationId xmlns:p14="http://schemas.microsoft.com/office/powerpoint/2010/main" val="1750695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40160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907962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77871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167907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92576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09702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983783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39559607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570D76-9EAA-4F37-9AE1-B2DB809BB8F5}" type="datetime1">
              <a:rPr kumimoji="1" lang="ja-JP" altLang="en-US" smtClean="0"/>
              <a:t>2024/2/29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1815596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s://www.meti.go.jp/statistics/tyo/kougyo/result-2.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image" Target="../media/image36.sv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emf"/></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0.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0" y="3038621"/>
            <a:ext cx="9144000" cy="765967"/>
          </a:xfrm>
        </p:spPr>
        <p:txBody>
          <a:bodyPr>
            <a:normAutofit/>
          </a:bodyPr>
          <a:lstStyle/>
          <a:p>
            <a:pPr algn="ctr">
              <a:lnSpc>
                <a:spcPts val="3321"/>
              </a:lnSpc>
              <a:spcBef>
                <a:spcPts val="1139"/>
              </a:spcBef>
            </a:pPr>
            <a:r>
              <a:rPr lang="ja-JP" altLang="en-US" sz="2400" b="1" dirty="0">
                <a:solidFill>
                  <a:srgbClr val="002060"/>
                </a:solidFill>
                <a:latin typeface="BIZ UDゴシック" panose="020B0400000000000000" pitchFamily="49" charset="-128"/>
                <a:ea typeface="BIZ UDゴシック" panose="020B0400000000000000" pitchFamily="49" charset="-128"/>
                <a:cs typeface="Meiryo UI" panose="020B0604030504040204" pitchFamily="50" charset="-128"/>
              </a:rPr>
              <a:t>大阪のポテンシャル</a:t>
            </a:r>
          </a:p>
        </p:txBody>
      </p:sp>
      <p:sp>
        <p:nvSpPr>
          <p:cNvPr id="5" name="サブタイトル 4"/>
          <p:cNvSpPr>
            <a:spLocks noGrp="1"/>
          </p:cNvSpPr>
          <p:nvPr>
            <p:ph type="subTitle" idx="4294967295"/>
          </p:nvPr>
        </p:nvSpPr>
        <p:spPr>
          <a:xfrm>
            <a:off x="0" y="5050091"/>
            <a:ext cx="9144000" cy="568917"/>
          </a:xfrm>
        </p:spPr>
        <p:txBody>
          <a:bodyPr>
            <a:normAutofit/>
          </a:bodyPr>
          <a:lstStyle/>
          <a:p>
            <a:pPr marL="0" indent="0" algn="ctr">
              <a:buNone/>
            </a:pPr>
            <a:r>
              <a:rPr lang="ja-JP" altLang="en-US" sz="2400" b="1" dirty="0">
                <a:solidFill>
                  <a:srgbClr val="002060"/>
                </a:solidFill>
                <a:latin typeface="BIZ UDゴシック" panose="020B0400000000000000" pitchFamily="49" charset="-128"/>
                <a:ea typeface="BIZ UDゴシック" panose="020B0400000000000000" pitchFamily="49" charset="-128"/>
                <a:cs typeface="Meiryo UI" panose="020B0604030504040204" pitchFamily="50" charset="-128"/>
              </a:rPr>
              <a:t>副首都推進局</a:t>
            </a:r>
            <a:endParaRPr lang="ja-JP" altLang="en-US" sz="2400" b="1" dirty="0">
              <a:solidFill>
                <a:srgbClr val="002060"/>
              </a:solidFill>
              <a:latin typeface="BIZ UDゴシック" panose="020B0400000000000000" pitchFamily="49" charset="-128"/>
              <a:ea typeface="BIZ UDゴシック" panose="020B0400000000000000" pitchFamily="49" charset="-128"/>
            </a:endParaRPr>
          </a:p>
        </p:txBody>
      </p:sp>
      <p:sp>
        <p:nvSpPr>
          <p:cNvPr id="4" name="正方形/長方形 3"/>
          <p:cNvSpPr/>
          <p:nvPr/>
        </p:nvSpPr>
        <p:spPr>
          <a:xfrm>
            <a:off x="233432" y="175074"/>
            <a:ext cx="8677137" cy="3416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70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6" name="直線コネクタ 5"/>
          <p:cNvCxnSpPr/>
          <p:nvPr/>
        </p:nvCxnSpPr>
        <p:spPr>
          <a:xfrm>
            <a:off x="728779" y="3700014"/>
            <a:ext cx="768644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2909456" y="660686"/>
            <a:ext cx="6001114" cy="471732"/>
          </a:xfrm>
          <a:prstGeom prst="rect">
            <a:avLst/>
          </a:prstGeom>
          <a:noFill/>
        </p:spPr>
        <p:txBody>
          <a:bodyPr wrap="square" rtlCol="0">
            <a:spAutoFit/>
          </a:bodyPr>
          <a:lstStyle/>
          <a:p>
            <a:pPr marL="0" marR="0" lvl="0" indent="0" algn="r" defTabSz="457200" rtl="0" eaLnBrk="1" fontAlgn="auto" latinLnBrk="0" hangingPunct="1">
              <a:lnSpc>
                <a:spcPts val="16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2024</a:t>
            </a:r>
            <a:r>
              <a:rPr kumimoji="1" lang="en-US" altLang="ja-JP" sz="1100"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.3.1</a:t>
            </a:r>
          </a:p>
          <a:p>
            <a:pPr marL="0" marR="0" lvl="0" indent="0" algn="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第６回 国への働きかけに向けた副首都化を後押しする仕組みづくりに関する意見交換会</a:t>
            </a:r>
            <a:endParaRPr kumimoji="1" lang="ja-JP" altLang="en-US" sz="1100"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 name="正方形/長方形 7"/>
          <p:cNvSpPr/>
          <p:nvPr/>
        </p:nvSpPr>
        <p:spPr>
          <a:xfrm>
            <a:off x="7483999" y="1190452"/>
            <a:ext cx="1426570" cy="39180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709"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資料１</a:t>
            </a:r>
            <a:endParaRPr kumimoji="1" lang="en-US" altLang="ja-JP" sz="1709"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126673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a:cxnSpLocks/>
          </p:cNvCxnSpPr>
          <p:nvPr/>
        </p:nvCxnSpPr>
        <p:spPr>
          <a:xfrm>
            <a:off x="133350" y="506099"/>
            <a:ext cx="8953500" cy="2057"/>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0" y="38480"/>
            <a:ext cx="914400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経済・金融</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経済規模と産業構造</a:t>
            </a:r>
            <a:endParaRPr kumimoji="0" lang="en-US" altLang="ja-JP" sz="1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正方形/長方形 11">
            <a:extLst>
              <a:ext uri="{FF2B5EF4-FFF2-40B4-BE49-F238E27FC236}">
                <a16:creationId xmlns:a16="http://schemas.microsoft.com/office/drawing/2014/main" id="{87F52B80-81AD-CADA-A5CD-A564911D3EF8}"/>
              </a:ext>
            </a:extLst>
          </p:cNvPr>
          <p:cNvSpPr/>
          <p:nvPr/>
        </p:nvSpPr>
        <p:spPr>
          <a:xfrm>
            <a:off x="142875" y="622817"/>
            <a:ext cx="8886825" cy="97300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都道府県別の</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GDP</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では、東京都が１位で、大阪府と愛知県は</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拮抗</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しているが、圏域レベルで見ると、京阪神（京都府、大阪府、兵庫県）と</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中京圏（愛知県、三重県、岐阜県）との間に差が生じている。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産業構造は、大阪府は、東京都や愛知県のような突出した産業分野が見受けられず、バランスの取れた産業構造となっている。</a:t>
            </a:r>
          </a:p>
        </p:txBody>
      </p:sp>
      <p:sp>
        <p:nvSpPr>
          <p:cNvPr id="2" name="スライド番号プレースホルダー 3">
            <a:extLst>
              <a:ext uri="{FF2B5EF4-FFF2-40B4-BE49-F238E27FC236}">
                <a16:creationId xmlns:a16="http://schemas.microsoft.com/office/drawing/2014/main" id="{12B5F3E0-4522-0A52-2603-23E1FC4BBE27}"/>
              </a:ext>
            </a:extLst>
          </p:cNvPr>
          <p:cNvSpPr>
            <a:spLocks noGrp="1"/>
          </p:cNvSpPr>
          <p:nvPr>
            <p:ph type="sldNum" sz="quarter" idx="12"/>
          </p:nvPr>
        </p:nvSpPr>
        <p:spPr>
          <a:xfrm>
            <a:off x="7086600" y="653915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正方形/長方形 7">
            <a:extLst>
              <a:ext uri="{FF2B5EF4-FFF2-40B4-BE49-F238E27FC236}">
                <a16:creationId xmlns:a16="http://schemas.microsoft.com/office/drawing/2014/main" id="{FCE399C6-5ECD-2514-3171-054B16B5B867}"/>
              </a:ext>
            </a:extLst>
          </p:cNvPr>
          <p:cNvSpPr/>
          <p:nvPr/>
        </p:nvSpPr>
        <p:spPr>
          <a:xfrm>
            <a:off x="368750" y="1612890"/>
            <a:ext cx="3429000" cy="421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ＧＤＰの全国シェア（</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7" name="テキスト ボックス 16">
            <a:extLst>
              <a:ext uri="{FF2B5EF4-FFF2-40B4-BE49-F238E27FC236}">
                <a16:creationId xmlns:a16="http://schemas.microsoft.com/office/drawing/2014/main" id="{08EB0364-E988-642C-12DF-39CFFD97284C}"/>
              </a:ext>
            </a:extLst>
          </p:cNvPr>
          <p:cNvSpPr txBox="1"/>
          <p:nvPr/>
        </p:nvSpPr>
        <p:spPr>
          <a:xfrm>
            <a:off x="142875" y="6104378"/>
            <a:ext cx="262095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出典：内閣府「県民経済計算」</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9" name="テキスト ボックス 8">
            <a:extLst>
              <a:ext uri="{FF2B5EF4-FFF2-40B4-BE49-F238E27FC236}">
                <a16:creationId xmlns:a16="http://schemas.microsoft.com/office/drawing/2014/main" id="{8DB3C044-0AEE-FD28-AAD1-FDA0212D1E38}"/>
              </a:ext>
            </a:extLst>
          </p:cNvPr>
          <p:cNvSpPr txBox="1"/>
          <p:nvPr/>
        </p:nvSpPr>
        <p:spPr>
          <a:xfrm>
            <a:off x="4755258" y="1557713"/>
            <a:ext cx="3919927"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産業構造（製造業出荷額等の特化係数）</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A24A984E-97EF-5F1A-AA3E-F3E46504B2FA}"/>
              </a:ext>
            </a:extLst>
          </p:cNvPr>
          <p:cNvSpPr txBox="1"/>
          <p:nvPr/>
        </p:nvSpPr>
        <p:spPr>
          <a:xfrm>
            <a:off x="4476136" y="6646862"/>
            <a:ext cx="391221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経済産業省「工業統計表（</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）」を参考に副首都推進局で作成</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a:extLst>
              <a:ext uri="{FF2B5EF4-FFF2-40B4-BE49-F238E27FC236}">
                <a16:creationId xmlns:a16="http://schemas.microsoft.com/office/drawing/2014/main" id="{EEA5E7E8-92E0-799E-B948-1EA35C166243}"/>
              </a:ext>
            </a:extLst>
          </p:cNvPr>
          <p:cNvSpPr txBox="1"/>
          <p:nvPr/>
        </p:nvSpPr>
        <p:spPr>
          <a:xfrm>
            <a:off x="7218674" y="4176116"/>
            <a:ext cx="386687" cy="184666"/>
          </a:xfrm>
          <a:prstGeom prst="rect">
            <a:avLst/>
          </a:prstGeom>
          <a:noFill/>
        </p:spPr>
        <p:txBody>
          <a:bodyPr wrap="square" rtlCol="0">
            <a:spAutoFit/>
          </a:bodyPr>
          <a:lstStyle/>
          <a:p>
            <a:r>
              <a:rPr kumimoji="1" lang="en-US" altLang="ja-JP" sz="600" b="1" dirty="0">
                <a:solidFill>
                  <a:schemeClr val="accent2"/>
                </a:solidFill>
              </a:rPr>
              <a:t>2.2</a:t>
            </a:r>
            <a:endParaRPr kumimoji="1" lang="ja-JP" altLang="en-US" sz="600" b="1" dirty="0">
              <a:solidFill>
                <a:schemeClr val="accent2"/>
              </a:solidFill>
            </a:endParaRPr>
          </a:p>
        </p:txBody>
      </p:sp>
      <p:pic>
        <p:nvPicPr>
          <p:cNvPr id="19" name="図 18">
            <a:extLst>
              <a:ext uri="{FF2B5EF4-FFF2-40B4-BE49-F238E27FC236}">
                <a16:creationId xmlns:a16="http://schemas.microsoft.com/office/drawing/2014/main" id="{27D76833-ACD9-A6F1-B900-7D7751CEE167}"/>
              </a:ext>
            </a:extLst>
          </p:cNvPr>
          <p:cNvPicPr>
            <a:picLocks noChangeAspect="1"/>
          </p:cNvPicPr>
          <p:nvPr/>
        </p:nvPicPr>
        <p:blipFill>
          <a:blip r:embed="rId2"/>
          <a:stretch>
            <a:fillRect/>
          </a:stretch>
        </p:blipFill>
        <p:spPr>
          <a:xfrm>
            <a:off x="-934098" y="1780010"/>
            <a:ext cx="5791702" cy="3834716"/>
          </a:xfrm>
          <a:prstGeom prst="rect">
            <a:avLst/>
          </a:prstGeom>
        </p:spPr>
      </p:pic>
      <p:pic>
        <p:nvPicPr>
          <p:cNvPr id="20" name="図 19">
            <a:extLst>
              <a:ext uri="{FF2B5EF4-FFF2-40B4-BE49-F238E27FC236}">
                <a16:creationId xmlns:a16="http://schemas.microsoft.com/office/drawing/2014/main" id="{56911B2F-C2B7-F327-440C-2532370E32BB}"/>
              </a:ext>
            </a:extLst>
          </p:cNvPr>
          <p:cNvPicPr>
            <a:picLocks noChangeAspect="1"/>
          </p:cNvPicPr>
          <p:nvPr/>
        </p:nvPicPr>
        <p:blipFill>
          <a:blip r:embed="rId3"/>
          <a:stretch>
            <a:fillRect/>
          </a:stretch>
        </p:blipFill>
        <p:spPr>
          <a:xfrm>
            <a:off x="5046283" y="1848107"/>
            <a:ext cx="3438442" cy="2731245"/>
          </a:xfrm>
          <a:prstGeom prst="rect">
            <a:avLst/>
          </a:prstGeom>
        </p:spPr>
      </p:pic>
      <p:pic>
        <p:nvPicPr>
          <p:cNvPr id="27" name="図 26">
            <a:extLst>
              <a:ext uri="{FF2B5EF4-FFF2-40B4-BE49-F238E27FC236}">
                <a16:creationId xmlns:a16="http://schemas.microsoft.com/office/drawing/2014/main" id="{A888ED0C-07BD-3504-64E7-12160FA93B43}"/>
              </a:ext>
            </a:extLst>
          </p:cNvPr>
          <p:cNvPicPr>
            <a:picLocks noChangeAspect="1"/>
          </p:cNvPicPr>
          <p:nvPr/>
        </p:nvPicPr>
        <p:blipFill>
          <a:blip r:embed="rId4"/>
          <a:stretch>
            <a:fillRect/>
          </a:stretch>
        </p:blipFill>
        <p:spPr>
          <a:xfrm>
            <a:off x="4178771" y="4610629"/>
            <a:ext cx="4822354" cy="1938696"/>
          </a:xfrm>
          <a:prstGeom prst="rect">
            <a:avLst/>
          </a:prstGeom>
        </p:spPr>
      </p:pic>
    </p:spTree>
    <p:extLst>
      <p:ext uri="{BB962C8B-B14F-4D97-AF65-F5344CB8AC3E}">
        <p14:creationId xmlns:p14="http://schemas.microsoft.com/office/powerpoint/2010/main" val="2005537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49732"/>
            <a:ext cx="8726251"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p:cNvSpPr/>
          <p:nvPr/>
        </p:nvSpPr>
        <p:spPr>
          <a:xfrm>
            <a:off x="23237" y="20474"/>
            <a:ext cx="8798961"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経済・金融</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上場企業本社・外資系企業の所在</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0" name="正方形/長方形 29"/>
          <p:cNvSpPr/>
          <p:nvPr/>
        </p:nvSpPr>
        <p:spPr>
          <a:xfrm>
            <a:off x="335016" y="537744"/>
            <a:ext cx="8503417" cy="10378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東証上場企業の本社</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所在地では、東京都への立地が圧倒的に多いが、大阪府はそれに次いで多く、３位の愛知県の２倍以上。圏域でみても、同様の傾向。</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外資系企業の所在地は、東京都のほか神奈川県にも多く所在。大阪府は３位、愛知県が４位となっている。圏域でみると、首都圏以外では、京阪神は中京圏の２倍以上。</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 name="正方形/長方形 7">
            <a:extLst>
              <a:ext uri="{FF2B5EF4-FFF2-40B4-BE49-F238E27FC236}">
                <a16:creationId xmlns:a16="http://schemas.microsoft.com/office/drawing/2014/main" id="{10D6B36F-BBE7-9737-622B-099A43C64A62}"/>
              </a:ext>
            </a:extLst>
          </p:cNvPr>
          <p:cNvSpPr/>
          <p:nvPr/>
        </p:nvSpPr>
        <p:spPr>
          <a:xfrm>
            <a:off x="487932" y="1666423"/>
            <a:ext cx="3429000" cy="598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東証上場企業本社所在地の内訳</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（プライム、スタンダード、グロース）</a:t>
            </a:r>
          </a:p>
        </p:txBody>
      </p:sp>
      <p:sp>
        <p:nvSpPr>
          <p:cNvPr id="9" name="テキスト ボックス 8">
            <a:extLst>
              <a:ext uri="{FF2B5EF4-FFF2-40B4-BE49-F238E27FC236}">
                <a16:creationId xmlns:a16="http://schemas.microsoft.com/office/drawing/2014/main" id="{DDEB4E4A-69EA-4B51-14F8-DF829D77A5C8}"/>
              </a:ext>
            </a:extLst>
          </p:cNvPr>
          <p:cNvSpPr txBox="1"/>
          <p:nvPr/>
        </p:nvSpPr>
        <p:spPr>
          <a:xfrm>
            <a:off x="0" y="6320256"/>
            <a:ext cx="3916932" cy="430887"/>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出典：東京証券取引所</a:t>
            </a:r>
            <a:r>
              <a:rPr lang="en-US" altLang="ja-JP" sz="1100" dirty="0">
                <a:latin typeface="BIZ UDゴシック" panose="020B0400000000000000" pitchFamily="49" charset="-128"/>
                <a:ea typeface="BIZ UDゴシック" panose="020B0400000000000000" pitchFamily="49" charset="-128"/>
              </a:rPr>
              <a:t>HP</a:t>
            </a:r>
            <a:r>
              <a:rPr lang="ja-JP" altLang="en-US" sz="1100" dirty="0">
                <a:latin typeface="BIZ UDゴシック" panose="020B0400000000000000" pitchFamily="49" charset="-128"/>
                <a:ea typeface="BIZ UDゴシック" panose="020B0400000000000000" pitchFamily="49" charset="-128"/>
              </a:rPr>
              <a:t>「東証上場会社情報サービス」（２月時点）を参考に副首都推進局で作成</a:t>
            </a:r>
            <a:endParaRPr lang="en-US" altLang="ja-JP" sz="1100" dirty="0">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FD75F9EC-E836-6D29-562D-190D42BE5856}"/>
              </a:ext>
            </a:extLst>
          </p:cNvPr>
          <p:cNvSpPr txBox="1"/>
          <p:nvPr/>
        </p:nvSpPr>
        <p:spPr>
          <a:xfrm>
            <a:off x="5512741" y="6362070"/>
            <a:ext cx="3631259" cy="261610"/>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出典：経済産業省「外資系企業動向調査（</a:t>
            </a:r>
            <a:r>
              <a:rPr lang="en-US" altLang="ja-JP" sz="1100" dirty="0">
                <a:latin typeface="BIZ UDゴシック" panose="020B0400000000000000" pitchFamily="49" charset="-128"/>
                <a:ea typeface="BIZ UDゴシック" panose="020B0400000000000000" pitchFamily="49" charset="-128"/>
              </a:rPr>
              <a:t>2020</a:t>
            </a:r>
            <a:r>
              <a:rPr lang="ja-JP" altLang="en-US" sz="1100" dirty="0">
                <a:latin typeface="BIZ UDゴシック" panose="020B0400000000000000" pitchFamily="49" charset="-128"/>
                <a:ea typeface="BIZ UDゴシック" panose="020B0400000000000000" pitchFamily="49" charset="-128"/>
              </a:rPr>
              <a:t>）」</a:t>
            </a:r>
            <a:endParaRPr lang="en-US" altLang="ja-JP" sz="1100" dirty="0">
              <a:latin typeface="BIZ UDゴシック" panose="020B0400000000000000" pitchFamily="49" charset="-128"/>
              <a:ea typeface="BIZ UDゴシック" panose="020B0400000000000000" pitchFamily="49" charset="-128"/>
            </a:endParaRPr>
          </a:p>
        </p:txBody>
      </p:sp>
      <p:sp>
        <p:nvSpPr>
          <p:cNvPr id="2" name="スライド番号プレースホルダー 3">
            <a:extLst>
              <a:ext uri="{FF2B5EF4-FFF2-40B4-BE49-F238E27FC236}">
                <a16:creationId xmlns:a16="http://schemas.microsoft.com/office/drawing/2014/main" id="{35BFD50F-7CDE-F0E7-B8B4-ABCB1AD53498}"/>
              </a:ext>
            </a:extLst>
          </p:cNvPr>
          <p:cNvSpPr txBox="1">
            <a:spLocks/>
          </p:cNvSpPr>
          <p:nvPr/>
        </p:nvSpPr>
        <p:spPr>
          <a:xfrm>
            <a:off x="7086600" y="6492875"/>
            <a:ext cx="2057400" cy="365125"/>
          </a:xfrm>
          <a:prstGeom prst="rect">
            <a:avLst/>
          </a:prstGeom>
        </p:spPr>
        <p:txBody>
          <a:bodyPr/>
          <a:lstStyle>
            <a:defPPr>
              <a:defRPr lang="en-US"/>
            </a:defPPr>
            <a:lvl1pPr marL="0" algn="r" defTabSz="457200" rtl="0" eaLnBrk="1" latinLnBrk="0" hangingPunct="1">
              <a:defRPr sz="1600" b="1" kern="1200">
                <a:solidFill>
                  <a:schemeClr val="tx1"/>
                </a:solidFill>
                <a:latin typeface="BIZ UDゴシック" panose="020B0400000000000000" pitchFamily="49" charset="-128"/>
                <a:ea typeface="BIZ UDゴシック" panose="020B0400000000000000" pitchFamily="49"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0F88186-B17D-4CE3-A887-D91699CF601C}" type="slidenum">
              <a:rPr kumimoji="1" lang="ja-JP" altLang="en-US" smtClean="0">
                <a:solidFill>
                  <a:prstClr val="black"/>
                </a:solidFill>
              </a:rPr>
              <a:pPr>
                <a:defRPr/>
              </a:pPr>
              <a:t>10</a:t>
            </a:fld>
            <a:endParaRPr kumimoji="1" lang="ja-JP" altLang="en-US">
              <a:solidFill>
                <a:prstClr val="black"/>
              </a:solidFill>
            </a:endParaRPr>
          </a:p>
        </p:txBody>
      </p:sp>
      <p:sp>
        <p:nvSpPr>
          <p:cNvPr id="4" name="正方形/長方形 3">
            <a:extLst>
              <a:ext uri="{FF2B5EF4-FFF2-40B4-BE49-F238E27FC236}">
                <a16:creationId xmlns:a16="http://schemas.microsoft.com/office/drawing/2014/main" id="{789D9549-FCFB-1007-9A0A-2EC1ABEDB2EB}"/>
              </a:ext>
            </a:extLst>
          </p:cNvPr>
          <p:cNvSpPr/>
          <p:nvPr/>
        </p:nvSpPr>
        <p:spPr>
          <a:xfrm>
            <a:off x="5167001" y="1696322"/>
            <a:ext cx="3429000" cy="326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外資系企業の所在地域</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pic>
        <p:nvPicPr>
          <p:cNvPr id="3" name="図 2">
            <a:extLst>
              <a:ext uri="{FF2B5EF4-FFF2-40B4-BE49-F238E27FC236}">
                <a16:creationId xmlns:a16="http://schemas.microsoft.com/office/drawing/2014/main" id="{C900158A-5260-DACC-FF55-01C55411AF2C}"/>
              </a:ext>
            </a:extLst>
          </p:cNvPr>
          <p:cNvPicPr>
            <a:picLocks noChangeAspect="1"/>
          </p:cNvPicPr>
          <p:nvPr/>
        </p:nvPicPr>
        <p:blipFill>
          <a:blip r:embed="rId3"/>
          <a:stretch>
            <a:fillRect/>
          </a:stretch>
        </p:blipFill>
        <p:spPr>
          <a:xfrm>
            <a:off x="119270" y="2385272"/>
            <a:ext cx="9144000" cy="3483428"/>
          </a:xfrm>
          <a:prstGeom prst="rect">
            <a:avLst/>
          </a:prstGeom>
        </p:spPr>
      </p:pic>
    </p:spTree>
    <p:extLst>
      <p:ext uri="{BB962C8B-B14F-4D97-AF65-F5344CB8AC3E}">
        <p14:creationId xmlns:p14="http://schemas.microsoft.com/office/powerpoint/2010/main" val="82756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831B2F6-FAAE-3EB9-1AC7-C77FA301D7D8}"/>
              </a:ext>
            </a:extLst>
          </p:cNvPr>
          <p:cNvSpPr txBox="1"/>
          <p:nvPr/>
        </p:nvSpPr>
        <p:spPr>
          <a:xfrm>
            <a:off x="0" y="73225"/>
            <a:ext cx="848461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経済・金融機能</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証券取引金額、金融関係事業所数</a:t>
            </a:r>
          </a:p>
        </p:txBody>
      </p:sp>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03600"/>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22B90E1A-C4B4-3178-731C-1687318FE5DA}"/>
              </a:ext>
            </a:extLst>
          </p:cNvPr>
          <p:cNvSpPr/>
          <p:nvPr/>
        </p:nvSpPr>
        <p:spPr>
          <a:xfrm>
            <a:off x="34630" y="579971"/>
            <a:ext cx="9061242" cy="98526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証券取引所の取扱金額を見ると、現物株式（普通株式）では、東京取引所が他都市の取引所を圧倒している。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大阪には、</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東証との役割分担により、専らデリバティブ商品等を扱う大阪取引所があり、取扱金額も大きい。また、大阪に本拠地を置く私設取引所</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PTS</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）も存在。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金融関係の事業所数は、銀行、金融商品取引業、保険業のいずれも、東京に次ぎ全国２位。</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スライド番号プレースホルダー 3">
            <a:extLst>
              <a:ext uri="{FF2B5EF4-FFF2-40B4-BE49-F238E27FC236}">
                <a16:creationId xmlns:a16="http://schemas.microsoft.com/office/drawing/2014/main" id="{877A6299-AC5B-B883-8775-FEAB293344B8}"/>
              </a:ext>
            </a:extLst>
          </p:cNvPr>
          <p:cNvSpPr txBox="1">
            <a:spLocks/>
          </p:cNvSpPr>
          <p:nvPr/>
        </p:nvSpPr>
        <p:spPr>
          <a:xfrm>
            <a:off x="7086600" y="6492875"/>
            <a:ext cx="2057400" cy="365125"/>
          </a:xfrm>
          <a:prstGeom prst="rect">
            <a:avLst/>
          </a:prstGeom>
        </p:spPr>
        <p:txBody>
          <a:bodyPr/>
          <a:lstStyle>
            <a:defPPr>
              <a:defRPr lang="en-US"/>
            </a:defPPr>
            <a:lvl1pPr marL="0" algn="l" defTabSz="457200" rtl="0" eaLnBrk="1" latinLnBrk="0" hangingPunct="1">
              <a:defRPr sz="1600" b="1" kern="1200">
                <a:solidFill>
                  <a:schemeClr val="tx1"/>
                </a:solidFill>
                <a:latin typeface="BIZ UDゴシック" panose="020B0400000000000000" pitchFamily="49" charset="-128"/>
                <a:ea typeface="BIZ UDゴシック" panose="020B0400000000000000" pitchFamily="49"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a:extLst>
              <a:ext uri="{FF2B5EF4-FFF2-40B4-BE49-F238E27FC236}">
                <a16:creationId xmlns:a16="http://schemas.microsoft.com/office/drawing/2014/main" id="{9A2B0E6D-9250-0B9A-9EC3-94CCF49FBF94}"/>
              </a:ext>
            </a:extLst>
          </p:cNvPr>
          <p:cNvSpPr txBox="1"/>
          <p:nvPr/>
        </p:nvSpPr>
        <p:spPr>
          <a:xfrm>
            <a:off x="50526" y="1565238"/>
            <a:ext cx="27720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証券取引所別の取引金額</a:t>
            </a:r>
          </a:p>
        </p:txBody>
      </p:sp>
      <p:sp>
        <p:nvSpPr>
          <p:cNvPr id="20" name="テキスト ボックス 19">
            <a:extLst>
              <a:ext uri="{FF2B5EF4-FFF2-40B4-BE49-F238E27FC236}">
                <a16:creationId xmlns:a16="http://schemas.microsoft.com/office/drawing/2014/main" id="{2D1948A6-5BAB-5ABE-52F6-A6B836EC7B50}"/>
              </a:ext>
            </a:extLst>
          </p:cNvPr>
          <p:cNvSpPr txBox="1"/>
          <p:nvPr/>
        </p:nvSpPr>
        <p:spPr>
          <a:xfrm>
            <a:off x="50526" y="4766224"/>
            <a:ext cx="27720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事業所数</a:t>
            </a: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（銀行）</a:t>
            </a:r>
          </a:p>
        </p:txBody>
      </p:sp>
      <p:sp>
        <p:nvSpPr>
          <p:cNvPr id="23" name="テキスト ボックス 22">
            <a:extLst>
              <a:ext uri="{FF2B5EF4-FFF2-40B4-BE49-F238E27FC236}">
                <a16:creationId xmlns:a16="http://schemas.microsoft.com/office/drawing/2014/main" id="{E1668725-441D-1BAE-0A06-4D73A4CE846E}"/>
              </a:ext>
            </a:extLst>
          </p:cNvPr>
          <p:cNvSpPr txBox="1"/>
          <p:nvPr/>
        </p:nvSpPr>
        <p:spPr>
          <a:xfrm>
            <a:off x="2753819" y="4932047"/>
            <a:ext cx="27720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（金融商品取引業）</a:t>
            </a:r>
          </a:p>
        </p:txBody>
      </p:sp>
      <p:sp>
        <p:nvSpPr>
          <p:cNvPr id="25" name="テキスト ボックス 24">
            <a:extLst>
              <a:ext uri="{FF2B5EF4-FFF2-40B4-BE49-F238E27FC236}">
                <a16:creationId xmlns:a16="http://schemas.microsoft.com/office/drawing/2014/main" id="{4425BB73-3FD6-6927-3C1B-C4B8F8ACE336}"/>
              </a:ext>
            </a:extLst>
          </p:cNvPr>
          <p:cNvSpPr txBox="1"/>
          <p:nvPr/>
        </p:nvSpPr>
        <p:spPr>
          <a:xfrm>
            <a:off x="5763144" y="4923918"/>
            <a:ext cx="27720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（保険業）</a:t>
            </a:r>
          </a:p>
        </p:txBody>
      </p:sp>
      <p:sp>
        <p:nvSpPr>
          <p:cNvPr id="26" name="テキスト ボックス 25">
            <a:extLst>
              <a:ext uri="{FF2B5EF4-FFF2-40B4-BE49-F238E27FC236}">
                <a16:creationId xmlns:a16="http://schemas.microsoft.com/office/drawing/2014/main" id="{6287D417-99DC-B4A2-B582-1C8F4253F38E}"/>
              </a:ext>
            </a:extLst>
          </p:cNvPr>
          <p:cNvSpPr txBox="1"/>
          <p:nvPr/>
        </p:nvSpPr>
        <p:spPr>
          <a:xfrm>
            <a:off x="0" y="6682845"/>
            <a:ext cx="914400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出典：経済センサス活動調査（</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銀行：産業小分類</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622</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銀行（中央銀行を除く）　金融商品取引業：</a:t>
            </a:r>
            <a:r>
              <a:rPr kumimoji="1"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産業小分類</a:t>
            </a:r>
            <a:r>
              <a:rPr kumimoji="1" lang="en-US" altLang="zh-TW"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561</a:t>
            </a:r>
            <a:r>
              <a:rPr kumimoji="1"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金融商品取引業</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保険業：産業省分類</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671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生命保険業　</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672</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損害保険業</a:t>
            </a:r>
          </a:p>
        </p:txBody>
      </p:sp>
      <p:sp>
        <p:nvSpPr>
          <p:cNvPr id="27" name="正方形/長方形 26">
            <a:extLst>
              <a:ext uri="{FF2B5EF4-FFF2-40B4-BE49-F238E27FC236}">
                <a16:creationId xmlns:a16="http://schemas.microsoft.com/office/drawing/2014/main" id="{EFD7AE4A-5FAB-959C-6A1B-E9A139F03CC0}"/>
              </a:ext>
            </a:extLst>
          </p:cNvPr>
          <p:cNvSpPr/>
          <p:nvPr/>
        </p:nvSpPr>
        <p:spPr>
          <a:xfrm>
            <a:off x="6507144" y="1844031"/>
            <a:ext cx="2516837" cy="179534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★大阪デジタルエクスチェンジ★</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・日本株の</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PTS※</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の運営企業の１つ</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PTS</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運営企業は全国で３社）</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年６月から営業開始</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年８月に本店を大阪に移転</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年の取扱高は、約</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兆円</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（東証売買高の約１％、</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PTS</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の売買髙の約</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8.5</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※PTS</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：金融商品取引所を介さず有価証券を売買することが出来る電子取引システム</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8" name="テキスト ボックス 27">
            <a:extLst>
              <a:ext uri="{FF2B5EF4-FFF2-40B4-BE49-F238E27FC236}">
                <a16:creationId xmlns:a16="http://schemas.microsoft.com/office/drawing/2014/main" id="{61A05888-1CE6-A010-0DAC-59F3ADA398EA}"/>
              </a:ext>
            </a:extLst>
          </p:cNvPr>
          <p:cNvSpPr txBox="1"/>
          <p:nvPr/>
        </p:nvSpPr>
        <p:spPr>
          <a:xfrm>
            <a:off x="0" y="4451825"/>
            <a:ext cx="76809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出典）証券取引所ごとの取扱高：</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Wingdings" panose="05000000000000000000" pitchFamily="2" charset="2"/>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株）日本取引所グループ</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HP</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大阪デジタルエクスチェンジ：大阪府国際金融都市</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HP</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及び同社の</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HP</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大阪取引所の取引金額は、「株価指数関連等」と「国債・金利関連」の合計</a:t>
            </a:r>
          </a:p>
        </p:txBody>
      </p:sp>
      <p:sp>
        <p:nvSpPr>
          <p:cNvPr id="9" name="四角形: 角を丸くする 8">
            <a:extLst>
              <a:ext uri="{FF2B5EF4-FFF2-40B4-BE49-F238E27FC236}">
                <a16:creationId xmlns:a16="http://schemas.microsoft.com/office/drawing/2014/main" id="{A80B5EEC-5EEA-1F51-3DCF-F88D9651FB77}"/>
              </a:ext>
            </a:extLst>
          </p:cNvPr>
          <p:cNvSpPr/>
          <p:nvPr/>
        </p:nvSpPr>
        <p:spPr>
          <a:xfrm>
            <a:off x="120019" y="1861810"/>
            <a:ext cx="4242975" cy="33469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現物株式等売買代金（普通株式のみ）</a:t>
            </a:r>
          </a:p>
        </p:txBody>
      </p:sp>
      <p:sp>
        <p:nvSpPr>
          <p:cNvPr id="12" name="四角形: 角を丸くする 11">
            <a:extLst>
              <a:ext uri="{FF2B5EF4-FFF2-40B4-BE49-F238E27FC236}">
                <a16:creationId xmlns:a16="http://schemas.microsoft.com/office/drawing/2014/main" id="{727A204C-1E3E-7A19-89C4-E0AF5B4DB316}"/>
              </a:ext>
            </a:extLst>
          </p:cNvPr>
          <p:cNvSpPr/>
          <p:nvPr/>
        </p:nvSpPr>
        <p:spPr>
          <a:xfrm>
            <a:off x="4461718" y="1861809"/>
            <a:ext cx="1912956" cy="334695"/>
          </a:xfrm>
          <a:prstGeom prst="roundRect">
            <a:avLst/>
          </a:prstGeom>
        </p:spPr>
        <p:style>
          <a:lnRef idx="1">
            <a:schemeClr val="accent1"/>
          </a:lnRef>
          <a:fillRef idx="3">
            <a:schemeClr val="accent1"/>
          </a:fillRef>
          <a:effectRef idx="2">
            <a:schemeClr val="accent1"/>
          </a:effectRef>
          <a:fontRef idx="minor">
            <a:schemeClr val="lt1"/>
          </a:fontRef>
        </p:style>
        <p:txBody>
          <a:bodyPr lIns="0" r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大阪取引所での</a:t>
            </a:r>
            <a:endParaRPr kumimoji="0" lang="en-US" altLang="ja-JP" sz="9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デリバティブ商品等取引金額</a:t>
            </a:r>
          </a:p>
        </p:txBody>
      </p:sp>
      <p:sp>
        <p:nvSpPr>
          <p:cNvPr id="13" name="正方形/長方形 12">
            <a:extLst>
              <a:ext uri="{FF2B5EF4-FFF2-40B4-BE49-F238E27FC236}">
                <a16:creationId xmlns:a16="http://schemas.microsoft.com/office/drawing/2014/main" id="{F8F03A3D-453C-E603-6459-D68DBFDA12DA}"/>
              </a:ext>
            </a:extLst>
          </p:cNvPr>
          <p:cNvSpPr/>
          <p:nvPr/>
        </p:nvSpPr>
        <p:spPr>
          <a:xfrm>
            <a:off x="6507144" y="3683722"/>
            <a:ext cx="2516837" cy="756000"/>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（補足）</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2013</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年に、東京証券取引所と大阪証券取引所（現：大阪取引所）が経営統合し、統合後は、東京を株式などの現物市場、大阪をデリバティブ市場としている。</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7" name="図 6">
            <a:extLst>
              <a:ext uri="{FF2B5EF4-FFF2-40B4-BE49-F238E27FC236}">
                <a16:creationId xmlns:a16="http://schemas.microsoft.com/office/drawing/2014/main" id="{10076C11-1088-22D8-AC01-7F9035C675D5}"/>
              </a:ext>
            </a:extLst>
          </p:cNvPr>
          <p:cNvPicPr>
            <a:picLocks noChangeAspect="1"/>
          </p:cNvPicPr>
          <p:nvPr/>
        </p:nvPicPr>
        <p:blipFill>
          <a:blip r:embed="rId2"/>
          <a:stretch>
            <a:fillRect/>
          </a:stretch>
        </p:blipFill>
        <p:spPr>
          <a:xfrm>
            <a:off x="107443" y="2266202"/>
            <a:ext cx="6267231" cy="2139881"/>
          </a:xfrm>
          <a:prstGeom prst="rect">
            <a:avLst/>
          </a:prstGeom>
        </p:spPr>
      </p:pic>
      <p:pic>
        <p:nvPicPr>
          <p:cNvPr id="10" name="図 9">
            <a:extLst>
              <a:ext uri="{FF2B5EF4-FFF2-40B4-BE49-F238E27FC236}">
                <a16:creationId xmlns:a16="http://schemas.microsoft.com/office/drawing/2014/main" id="{A2CF39DD-B5D6-C7D6-BDB0-99E7C28B2EC6}"/>
              </a:ext>
            </a:extLst>
          </p:cNvPr>
          <p:cNvPicPr>
            <a:picLocks noChangeAspect="1"/>
          </p:cNvPicPr>
          <p:nvPr/>
        </p:nvPicPr>
        <p:blipFill>
          <a:blip r:embed="rId3"/>
          <a:stretch>
            <a:fillRect/>
          </a:stretch>
        </p:blipFill>
        <p:spPr>
          <a:xfrm>
            <a:off x="160114" y="5157050"/>
            <a:ext cx="8681456" cy="1633870"/>
          </a:xfrm>
          <a:prstGeom prst="rect">
            <a:avLst/>
          </a:prstGeom>
        </p:spPr>
      </p:pic>
    </p:spTree>
    <p:extLst>
      <p:ext uri="{BB962C8B-B14F-4D97-AF65-F5344CB8AC3E}">
        <p14:creationId xmlns:p14="http://schemas.microsoft.com/office/powerpoint/2010/main" val="1112636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a:cxnSpLocks/>
          </p:cNvCxnSpPr>
          <p:nvPr/>
        </p:nvCxnSpPr>
        <p:spPr>
          <a:xfrm>
            <a:off x="133350" y="745164"/>
            <a:ext cx="8953500" cy="2057"/>
          </a:xfrm>
          <a:prstGeom prst="line">
            <a:avLst/>
          </a:prstGeom>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87F52B80-81AD-CADA-A5CD-A564911D3EF8}"/>
              </a:ext>
            </a:extLst>
          </p:cNvPr>
          <p:cNvSpPr/>
          <p:nvPr/>
        </p:nvSpPr>
        <p:spPr>
          <a:xfrm>
            <a:off x="142875" y="878448"/>
            <a:ext cx="8886825" cy="5744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spcBef>
                <a:spcPts val="0"/>
              </a:spcBef>
              <a:spcAft>
                <a:spcPts val="0"/>
              </a:spcAft>
              <a:buClrTx/>
              <a:buSzTx/>
              <a:buFont typeface="Wingdings" panose="05000000000000000000" pitchFamily="2" charset="2"/>
              <a:buChar char="p"/>
              <a:tabLst/>
              <a:defRPr/>
            </a:pP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大阪・関西には、ライフサイエンスやスマートエネルギーに係る企業や大学・研究機関が多数立地している。</a:t>
            </a:r>
            <a:endPar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正方形/長方形 1">
            <a:extLst>
              <a:ext uri="{FF2B5EF4-FFF2-40B4-BE49-F238E27FC236}">
                <a16:creationId xmlns:a16="http://schemas.microsoft.com/office/drawing/2014/main" id="{9C08DD12-C4CF-9B93-D0E9-5A217AE24ACB}"/>
              </a:ext>
            </a:extLst>
          </p:cNvPr>
          <p:cNvSpPr/>
          <p:nvPr/>
        </p:nvSpPr>
        <p:spPr>
          <a:xfrm>
            <a:off x="0" y="27713"/>
            <a:ext cx="914399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経済・金融</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特色ある産業の集積</a:t>
            </a:r>
            <a:endParaRPr kumimoji="0"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BIZ UDゴシック" panose="020B0400000000000000" pitchFamily="49" charset="-128"/>
                <a:ea typeface="BIZ UDゴシック" panose="020B0400000000000000" pitchFamily="49" charset="-128"/>
              </a:rPr>
              <a:t>　　　　　　　　</a:t>
            </a:r>
            <a:r>
              <a:rPr kumimoji="0"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（ライフサイエンス、スマートエネルギー関係の企業、大学、研究機関の立地）</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a:extLst>
              <a:ext uri="{FF2B5EF4-FFF2-40B4-BE49-F238E27FC236}">
                <a16:creationId xmlns:a16="http://schemas.microsoft.com/office/drawing/2014/main" id="{9A469450-7BB5-7061-86C2-4CC3C06A4D39}"/>
              </a:ext>
            </a:extLst>
          </p:cNvPr>
          <p:cNvSpPr txBox="1"/>
          <p:nvPr/>
        </p:nvSpPr>
        <p:spPr>
          <a:xfrm>
            <a:off x="5581934" y="6083907"/>
            <a:ext cx="3413312"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出典：国土交通省「</a:t>
            </a:r>
            <a:r>
              <a:rPr kumimoji="0" lang="zh-TW" altLang="en-US" sz="110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rPr>
              <a:t>令和５年度 近畿圏広域</a:t>
            </a:r>
            <a:endParaRPr kumimoji="0" lang="en-US" altLang="zh-TW" sz="110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srgbClr val="000000"/>
                </a:solidFill>
                <a:latin typeface="BIZ UDゴシック" panose="020B0400000000000000" pitchFamily="49" charset="-128"/>
                <a:ea typeface="BIZ UDゴシック" panose="020B0400000000000000" pitchFamily="49" charset="-128"/>
              </a:rPr>
              <a:t>　　　</a:t>
            </a:r>
            <a:r>
              <a:rPr kumimoji="0" lang="zh-TW" altLang="en-US" sz="110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rPr>
              <a:t>地方計画協議会</a:t>
            </a:r>
            <a:r>
              <a:rPr kumimoji="0" lang="ja-JP" altLang="en-US" sz="110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rPr>
              <a:t>（</a:t>
            </a:r>
            <a:r>
              <a:rPr kumimoji="0" lang="en-US" altLang="ja-JP" sz="110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rPr>
              <a:t>R</a:t>
            </a:r>
            <a:r>
              <a:rPr kumimoji="0" lang="ja-JP" altLang="en-US" sz="110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rPr>
              <a:t>５</a:t>
            </a:r>
            <a:r>
              <a:rPr kumimoji="0" lang="en-US" altLang="ja-JP" sz="110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rPr>
              <a:t>.</a:t>
            </a:r>
            <a:r>
              <a:rPr kumimoji="0" lang="ja-JP" altLang="en-US" sz="110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rPr>
              <a:t>６</a:t>
            </a:r>
            <a:r>
              <a:rPr kumimoji="0" lang="en-US" altLang="ja-JP" sz="110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rPr>
              <a:t>.16</a:t>
            </a:r>
            <a:r>
              <a:rPr kumimoji="0" lang="ja-JP" altLang="en-US" sz="110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rPr>
              <a:t>）」配布資料</a:t>
            </a:r>
            <a:endParaRPr kumimoji="0" lang="en-US" altLang="ja-JP" sz="11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 name="スライド番号プレースホルダー 3">
            <a:extLst>
              <a:ext uri="{FF2B5EF4-FFF2-40B4-BE49-F238E27FC236}">
                <a16:creationId xmlns:a16="http://schemas.microsoft.com/office/drawing/2014/main" id="{08962F2E-89C8-8FDE-E63D-1DC8E117C7F6}"/>
              </a:ext>
            </a:extLst>
          </p:cNvPr>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13" name="図 12">
            <a:extLst>
              <a:ext uri="{FF2B5EF4-FFF2-40B4-BE49-F238E27FC236}">
                <a16:creationId xmlns:a16="http://schemas.microsoft.com/office/drawing/2014/main" id="{9F4F119B-649E-55EB-CF47-A78267EE0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64" y="1545136"/>
            <a:ext cx="5495004" cy="5210201"/>
          </a:xfrm>
          <a:prstGeom prst="rect">
            <a:avLst/>
          </a:prstGeom>
        </p:spPr>
      </p:pic>
      <p:pic>
        <p:nvPicPr>
          <p:cNvPr id="15" name="図 14">
            <a:extLst>
              <a:ext uri="{FF2B5EF4-FFF2-40B4-BE49-F238E27FC236}">
                <a16:creationId xmlns:a16="http://schemas.microsoft.com/office/drawing/2014/main" id="{747751E8-7B20-8E79-A7FC-561FFEC42986}"/>
              </a:ext>
            </a:extLst>
          </p:cNvPr>
          <p:cNvPicPr>
            <a:picLocks noChangeAspect="1"/>
          </p:cNvPicPr>
          <p:nvPr/>
        </p:nvPicPr>
        <p:blipFill>
          <a:blip r:embed="rId3"/>
          <a:stretch>
            <a:fillRect/>
          </a:stretch>
        </p:blipFill>
        <p:spPr>
          <a:xfrm rot="16200000">
            <a:off x="5354895" y="2203012"/>
            <a:ext cx="4315404" cy="2965299"/>
          </a:xfrm>
          <a:prstGeom prst="rect">
            <a:avLst/>
          </a:prstGeom>
        </p:spPr>
      </p:pic>
    </p:spTree>
    <p:extLst>
      <p:ext uri="{BB962C8B-B14F-4D97-AF65-F5344CB8AC3E}">
        <p14:creationId xmlns:p14="http://schemas.microsoft.com/office/powerpoint/2010/main" val="3160821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0C339DA2-849E-C289-3A2C-A879097A417C}"/>
              </a:ext>
            </a:extLst>
          </p:cNvPr>
          <p:cNvSpPr/>
          <p:nvPr/>
        </p:nvSpPr>
        <p:spPr>
          <a:xfrm>
            <a:off x="208874" y="693114"/>
            <a:ext cx="8726251" cy="11201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defTabSz="914400">
              <a:buFont typeface="Wingdings" panose="05000000000000000000" pitchFamily="2" charset="2"/>
              <a:buChar char="p"/>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a:t>
            </a:r>
            <a:r>
              <a:rPr kumimoji="1"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の医薬品産業の事業所数について、</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大阪は</a:t>
            </a:r>
            <a:r>
              <a:rPr kumimoji="1"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都道府県別で第</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２位であり、近畿地方は地域別で第２位である。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defTabSz="914400">
              <a:buFont typeface="Wingdings" panose="05000000000000000000" pitchFamily="2" charset="2"/>
              <a:buChar char="p"/>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年の医薬品産業の製造品出荷額等について、大阪は</a:t>
            </a:r>
            <a:r>
              <a:rPr kumimoji="1"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都道府県別で第</a:t>
            </a:r>
            <a:r>
              <a:rPr kumimoji="1"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12</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位であり、近畿地方は地域別で第２位である。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DAB8D1A7-1E41-EF37-D0DC-EB8D35478E81}"/>
              </a:ext>
            </a:extLst>
          </p:cNvPr>
          <p:cNvSpPr txBox="1"/>
          <p:nvPr/>
        </p:nvSpPr>
        <p:spPr>
          <a:xfrm>
            <a:off x="1827497" y="1946305"/>
            <a:ext cx="54890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医薬品産業の「事業所数」・「製造品出荷額等」 （</a:t>
            </a:r>
            <a:r>
              <a:rPr kumimoji="0" lang="en-US" altLang="ja-JP" sz="14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2019</a:t>
            </a:r>
            <a:r>
              <a:rPr kumimoji="0" lang="ja-JP" altLang="en-US" sz="14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年実績）</a:t>
            </a:r>
          </a:p>
        </p:txBody>
      </p:sp>
      <p:sp>
        <p:nvSpPr>
          <p:cNvPr id="6" name="テキスト ボックス 5">
            <a:extLst>
              <a:ext uri="{FF2B5EF4-FFF2-40B4-BE49-F238E27FC236}">
                <a16:creationId xmlns:a16="http://schemas.microsoft.com/office/drawing/2014/main" id="{99A1540D-9052-D569-5B50-4E96BEBA3EEC}"/>
              </a:ext>
            </a:extLst>
          </p:cNvPr>
          <p:cNvSpPr txBox="1"/>
          <p:nvPr/>
        </p:nvSpPr>
        <p:spPr>
          <a:xfrm>
            <a:off x="556928" y="2781777"/>
            <a:ext cx="131943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（都道府県別）</a:t>
            </a:r>
          </a:p>
        </p:txBody>
      </p:sp>
      <p:graphicFrame>
        <p:nvGraphicFramePr>
          <p:cNvPr id="13" name="表 2">
            <a:extLst>
              <a:ext uri="{FF2B5EF4-FFF2-40B4-BE49-F238E27FC236}">
                <a16:creationId xmlns:a16="http://schemas.microsoft.com/office/drawing/2014/main" id="{BAEE377B-8286-EDBE-ADA5-9AA5C7AA593D}"/>
              </a:ext>
            </a:extLst>
          </p:cNvPr>
          <p:cNvGraphicFramePr>
            <a:graphicFrameLocks noGrp="1"/>
          </p:cNvGraphicFramePr>
          <p:nvPr/>
        </p:nvGraphicFramePr>
        <p:xfrm>
          <a:off x="2283271" y="3150590"/>
          <a:ext cx="2063023" cy="2625440"/>
        </p:xfrm>
        <a:graphic>
          <a:graphicData uri="http://schemas.openxmlformats.org/drawingml/2006/table">
            <a:tbl>
              <a:tblPr>
                <a:tableStyleId>{BC89EF96-8CEA-46FF-86C4-4CE0E7609802}</a:tableStyleId>
              </a:tblPr>
              <a:tblGrid>
                <a:gridCol w="269578">
                  <a:extLst>
                    <a:ext uri="{9D8B030D-6E8A-4147-A177-3AD203B41FA5}">
                      <a16:colId xmlns:a16="http://schemas.microsoft.com/office/drawing/2014/main" val="20000"/>
                    </a:ext>
                  </a:extLst>
                </a:gridCol>
                <a:gridCol w="603351">
                  <a:extLst>
                    <a:ext uri="{9D8B030D-6E8A-4147-A177-3AD203B41FA5}">
                      <a16:colId xmlns:a16="http://schemas.microsoft.com/office/drawing/2014/main" val="20001"/>
                    </a:ext>
                  </a:extLst>
                </a:gridCol>
                <a:gridCol w="603351">
                  <a:extLst>
                    <a:ext uri="{9D8B030D-6E8A-4147-A177-3AD203B41FA5}">
                      <a16:colId xmlns:a16="http://schemas.microsoft.com/office/drawing/2014/main" val="4225379106"/>
                    </a:ext>
                  </a:extLst>
                </a:gridCol>
                <a:gridCol w="586743">
                  <a:extLst>
                    <a:ext uri="{9D8B030D-6E8A-4147-A177-3AD203B41FA5}">
                      <a16:colId xmlns:a16="http://schemas.microsoft.com/office/drawing/2014/main" val="20003"/>
                    </a:ext>
                  </a:extLst>
                </a:gridCol>
              </a:tblGrid>
              <a:tr h="183032">
                <a:tc>
                  <a:txBody>
                    <a:bodyPr/>
                    <a:lstStyle/>
                    <a:p>
                      <a:pPr algn="l"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　</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地域</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箇所</a:t>
                      </a: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シェア</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0706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関東</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275 </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34.6%</a:t>
                      </a:r>
                    </a:p>
                  </a:txBody>
                  <a:tcPr marL="9525" marR="9525" marT="9525" marB="0" anchor="ctr"/>
                </a:tc>
                <a:extLst>
                  <a:ext uri="{0D108BD9-81ED-4DB2-BD59-A6C34878D82A}">
                    <a16:rowId xmlns:a16="http://schemas.microsoft.com/office/drawing/2014/main" val="10001"/>
                  </a:ext>
                </a:extLst>
              </a:tr>
              <a:tr h="40706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近畿</a:t>
                      </a: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214</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27.0%</a:t>
                      </a:r>
                    </a:p>
                  </a:txBody>
                  <a:tcPr marL="9525" marR="9525" marT="9525" marB="0" anchor="ctr">
                    <a:solidFill>
                      <a:srgbClr val="FFC000"/>
                    </a:solidFill>
                  </a:tcPr>
                </a:tc>
                <a:extLst>
                  <a:ext uri="{0D108BD9-81ED-4DB2-BD59-A6C34878D82A}">
                    <a16:rowId xmlns:a16="http://schemas.microsoft.com/office/drawing/2014/main" val="10002"/>
                  </a:ext>
                </a:extLst>
              </a:tr>
              <a:tr h="40706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中部</a:t>
                      </a:r>
                    </a:p>
                  </a:txBody>
                  <a:tcPr marL="9525" marR="9525" marT="9525" marB="0" anchor="ctr">
                    <a:solidFill>
                      <a:schemeClr val="bg1"/>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140</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17.6%</a:t>
                      </a:r>
                    </a:p>
                  </a:txBody>
                  <a:tcPr marL="9525" marR="9525" marT="9525" marB="0" anchor="ctr">
                    <a:solidFill>
                      <a:schemeClr val="bg1"/>
                    </a:solidFill>
                  </a:tcPr>
                </a:tc>
                <a:extLst>
                  <a:ext uri="{0D108BD9-81ED-4DB2-BD59-A6C34878D82A}">
                    <a16:rowId xmlns:a16="http://schemas.microsoft.com/office/drawing/2014/main" val="10003"/>
                  </a:ext>
                </a:extLst>
              </a:tr>
              <a:tr h="40706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4</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九州</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52</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6.5%</a:t>
                      </a:r>
                    </a:p>
                  </a:txBody>
                  <a:tcPr marL="9525" marR="9525" marT="9525" marB="0" anchor="ctr">
                    <a:noFill/>
                  </a:tcPr>
                </a:tc>
                <a:extLst>
                  <a:ext uri="{0D108BD9-81ED-4DB2-BD59-A6C34878D82A}">
                    <a16:rowId xmlns:a16="http://schemas.microsoft.com/office/drawing/2014/main" val="10004"/>
                  </a:ext>
                </a:extLst>
              </a:tr>
              <a:tr h="40706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東北</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39</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4.9%</a:t>
                      </a:r>
                    </a:p>
                  </a:txBody>
                  <a:tcPr marL="9525" marR="9525" marT="9525" marB="0" anchor="ctr"/>
                </a:tc>
                <a:extLst>
                  <a:ext uri="{0D108BD9-81ED-4DB2-BD59-A6C34878D82A}">
                    <a16:rowId xmlns:a16="http://schemas.microsoft.com/office/drawing/2014/main" val="10005"/>
                  </a:ext>
                </a:extLst>
              </a:tr>
              <a:tr h="407068">
                <a:tc>
                  <a:txBody>
                    <a:bodyPr/>
                    <a:lstStyle/>
                    <a:p>
                      <a:pPr algn="ctr" fontAlgn="ct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全国計</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794</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extLst>
                  <a:ext uri="{0D108BD9-81ED-4DB2-BD59-A6C34878D82A}">
                    <a16:rowId xmlns:a16="http://schemas.microsoft.com/office/drawing/2014/main" val="1954207812"/>
                  </a:ext>
                </a:extLst>
              </a:tr>
            </a:tbl>
          </a:graphicData>
        </a:graphic>
      </p:graphicFrame>
      <p:graphicFrame>
        <p:nvGraphicFramePr>
          <p:cNvPr id="14" name="表 2">
            <a:extLst>
              <a:ext uri="{FF2B5EF4-FFF2-40B4-BE49-F238E27FC236}">
                <a16:creationId xmlns:a16="http://schemas.microsoft.com/office/drawing/2014/main" id="{53E46857-CA3E-FAB7-14A0-29C602256541}"/>
              </a:ext>
            </a:extLst>
          </p:cNvPr>
          <p:cNvGraphicFramePr>
            <a:graphicFrameLocks noGrp="1"/>
          </p:cNvGraphicFramePr>
          <p:nvPr>
            <p:extLst>
              <p:ext uri="{D42A27DB-BD31-4B8C-83A1-F6EECF244321}">
                <p14:modId xmlns:p14="http://schemas.microsoft.com/office/powerpoint/2010/main" val="4098729341"/>
              </p:ext>
            </p:extLst>
          </p:nvPr>
        </p:nvGraphicFramePr>
        <p:xfrm>
          <a:off x="110668" y="3156155"/>
          <a:ext cx="2070455" cy="2643477"/>
        </p:xfrm>
        <a:graphic>
          <a:graphicData uri="http://schemas.openxmlformats.org/drawingml/2006/table">
            <a:tbl>
              <a:tblPr>
                <a:tableStyleId>{BC89EF96-8CEA-46FF-86C4-4CE0E7609802}</a:tableStyleId>
              </a:tblPr>
              <a:tblGrid>
                <a:gridCol w="290361">
                  <a:extLst>
                    <a:ext uri="{9D8B030D-6E8A-4147-A177-3AD203B41FA5}">
                      <a16:colId xmlns:a16="http://schemas.microsoft.com/office/drawing/2014/main" val="20000"/>
                    </a:ext>
                  </a:extLst>
                </a:gridCol>
                <a:gridCol w="619697">
                  <a:extLst>
                    <a:ext uri="{9D8B030D-6E8A-4147-A177-3AD203B41FA5}">
                      <a16:colId xmlns:a16="http://schemas.microsoft.com/office/drawing/2014/main" val="20001"/>
                    </a:ext>
                  </a:extLst>
                </a:gridCol>
                <a:gridCol w="552248">
                  <a:extLst>
                    <a:ext uri="{9D8B030D-6E8A-4147-A177-3AD203B41FA5}">
                      <a16:colId xmlns:a16="http://schemas.microsoft.com/office/drawing/2014/main" val="3089749763"/>
                    </a:ext>
                  </a:extLst>
                </a:gridCol>
                <a:gridCol w="608149">
                  <a:extLst>
                    <a:ext uri="{9D8B030D-6E8A-4147-A177-3AD203B41FA5}">
                      <a16:colId xmlns:a16="http://schemas.microsoft.com/office/drawing/2014/main" val="20003"/>
                    </a:ext>
                  </a:extLst>
                </a:gridCol>
              </a:tblGrid>
              <a:tr h="201849">
                <a:tc>
                  <a:txBody>
                    <a:bodyPr/>
                    <a:lstStyle/>
                    <a:p>
                      <a:pPr algn="l"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　</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都道府県</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箇所</a:t>
                      </a: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シェア</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0693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富山</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73</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9.2%</a:t>
                      </a:r>
                    </a:p>
                  </a:txBody>
                  <a:tcPr marL="9525" marR="9525" marT="9525" marB="0" anchor="ctr">
                    <a:noFill/>
                  </a:tcPr>
                </a:tc>
                <a:extLst>
                  <a:ext uri="{0D108BD9-81ED-4DB2-BD59-A6C34878D82A}">
                    <a16:rowId xmlns:a16="http://schemas.microsoft.com/office/drawing/2014/main" val="10001"/>
                  </a:ext>
                </a:extLst>
              </a:tr>
              <a:tr h="40693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大阪</a:t>
                      </a: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63</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7.9%</a:t>
                      </a:r>
                    </a:p>
                  </a:txBody>
                  <a:tcPr marL="9525" marR="9525" marT="9525" marB="0" anchor="ctr">
                    <a:solidFill>
                      <a:srgbClr val="FFC000"/>
                    </a:solidFill>
                  </a:tcPr>
                </a:tc>
                <a:extLst>
                  <a:ext uri="{0D108BD9-81ED-4DB2-BD59-A6C34878D82A}">
                    <a16:rowId xmlns:a16="http://schemas.microsoft.com/office/drawing/2014/main" val="10002"/>
                  </a:ext>
                </a:extLst>
              </a:tr>
              <a:tr h="40693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埼玉</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55</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6.9%</a:t>
                      </a:r>
                    </a:p>
                  </a:txBody>
                  <a:tcPr marL="9525" marR="9525" marT="9525" marB="0" anchor="ctr">
                    <a:noFill/>
                  </a:tcPr>
                </a:tc>
                <a:extLst>
                  <a:ext uri="{0D108BD9-81ED-4DB2-BD59-A6C34878D82A}">
                    <a16:rowId xmlns:a16="http://schemas.microsoft.com/office/drawing/2014/main" val="10003"/>
                  </a:ext>
                </a:extLst>
              </a:tr>
              <a:tr h="40693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4</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兵庫</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48</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6.0%</a:t>
                      </a:r>
                    </a:p>
                  </a:txBody>
                  <a:tcPr marL="9525" marR="9525" marT="9525" marB="0" anchor="ctr">
                    <a:noFill/>
                  </a:tcPr>
                </a:tc>
                <a:extLst>
                  <a:ext uri="{0D108BD9-81ED-4DB2-BD59-A6C34878D82A}">
                    <a16:rowId xmlns:a16="http://schemas.microsoft.com/office/drawing/2014/main" val="10004"/>
                  </a:ext>
                </a:extLst>
              </a:tr>
              <a:tr h="40693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東京</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38</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4.8%</a:t>
                      </a:r>
                    </a:p>
                  </a:txBody>
                  <a:tcPr marL="9525" marR="9525" marT="9525" marB="0" anchor="ctr">
                    <a:noFill/>
                  </a:tcPr>
                </a:tc>
                <a:extLst>
                  <a:ext uri="{0D108BD9-81ED-4DB2-BD59-A6C34878D82A}">
                    <a16:rowId xmlns:a16="http://schemas.microsoft.com/office/drawing/2014/main" val="10005"/>
                  </a:ext>
                </a:extLst>
              </a:tr>
              <a:tr h="406938">
                <a:tc>
                  <a:txBody>
                    <a:bodyPr/>
                    <a:lstStyle/>
                    <a:p>
                      <a:pPr algn="ctr" fontAlgn="ct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全国計</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794</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238826803"/>
                  </a:ext>
                </a:extLst>
              </a:tr>
            </a:tbl>
          </a:graphicData>
        </a:graphic>
      </p:graphicFrame>
      <p:sp>
        <p:nvSpPr>
          <p:cNvPr id="7" name="テキスト ボックス 6">
            <a:extLst>
              <a:ext uri="{FF2B5EF4-FFF2-40B4-BE49-F238E27FC236}">
                <a16:creationId xmlns:a16="http://schemas.microsoft.com/office/drawing/2014/main" id="{CB9BA21F-A076-7285-3A22-EA92F5C1DEF8}"/>
              </a:ext>
            </a:extLst>
          </p:cNvPr>
          <p:cNvSpPr txBox="1"/>
          <p:nvPr/>
        </p:nvSpPr>
        <p:spPr>
          <a:xfrm>
            <a:off x="2979593" y="2780731"/>
            <a:ext cx="104604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（地域別）</a:t>
            </a:r>
          </a:p>
        </p:txBody>
      </p:sp>
      <p:cxnSp>
        <p:nvCxnSpPr>
          <p:cNvPr id="23" name="直線コネクタ 22">
            <a:extLst>
              <a:ext uri="{FF2B5EF4-FFF2-40B4-BE49-F238E27FC236}">
                <a16:creationId xmlns:a16="http://schemas.microsoft.com/office/drawing/2014/main" id="{9071C502-66A8-F922-FCB2-776DBAB43662}"/>
              </a:ext>
            </a:extLst>
          </p:cNvPr>
          <p:cNvCxnSpPr>
            <a:cxnSpLocks/>
          </p:cNvCxnSpPr>
          <p:nvPr/>
        </p:nvCxnSpPr>
        <p:spPr>
          <a:xfrm>
            <a:off x="4448442" y="2957196"/>
            <a:ext cx="0" cy="3280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スライド番号プレースホルダー 3">
            <a:extLst>
              <a:ext uri="{FF2B5EF4-FFF2-40B4-BE49-F238E27FC236}">
                <a16:creationId xmlns:a16="http://schemas.microsoft.com/office/drawing/2014/main" id="{E57A4FB4-AF8E-F1F4-FC46-348575241AE0}"/>
              </a:ext>
            </a:extLst>
          </p:cNvPr>
          <p:cNvSpPr txBox="1">
            <a:spLocks/>
          </p:cNvSpPr>
          <p:nvPr/>
        </p:nvSpPr>
        <p:spPr>
          <a:xfrm>
            <a:off x="7086600" y="6463435"/>
            <a:ext cx="2057400" cy="365125"/>
          </a:xfrm>
          <a:prstGeom prst="rect">
            <a:avLst/>
          </a:prstGeom>
        </p:spPr>
        <p:txBody>
          <a:bodyPr/>
          <a:lstStyle>
            <a:defPPr>
              <a:defRPr lang="en-US"/>
            </a:defPPr>
            <a:lvl1pPr marL="0" algn="l" defTabSz="457200" rtl="0" eaLnBrk="1" latinLnBrk="0" hangingPunct="1">
              <a:defRPr sz="1600" b="1" kern="1200">
                <a:solidFill>
                  <a:schemeClr val="tx1"/>
                </a:solidFill>
                <a:latin typeface="BIZ UDゴシック" panose="020B0400000000000000" pitchFamily="49" charset="-128"/>
                <a:ea typeface="BIZ UDゴシック" panose="020B0400000000000000" pitchFamily="49"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正方形/長方形 26">
            <a:extLst>
              <a:ext uri="{FF2B5EF4-FFF2-40B4-BE49-F238E27FC236}">
                <a16:creationId xmlns:a16="http://schemas.microsoft.com/office/drawing/2014/main" id="{2B57FD3C-F791-AE7E-3E2F-048D48B6EDCC}"/>
              </a:ext>
            </a:extLst>
          </p:cNvPr>
          <p:cNvSpPr/>
          <p:nvPr/>
        </p:nvSpPr>
        <p:spPr>
          <a:xfrm>
            <a:off x="0" y="102663"/>
            <a:ext cx="9143999"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経済・金融</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特色ある産業の集積（ライフサイエンス）</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テキスト ボックス 2">
            <a:extLst>
              <a:ext uri="{FF2B5EF4-FFF2-40B4-BE49-F238E27FC236}">
                <a16:creationId xmlns:a16="http://schemas.microsoft.com/office/drawing/2014/main" id="{573E7EAC-DB49-A830-9810-13724D7DBB63}"/>
              </a:ext>
            </a:extLst>
          </p:cNvPr>
          <p:cNvSpPr txBox="1"/>
          <p:nvPr/>
        </p:nvSpPr>
        <p:spPr>
          <a:xfrm>
            <a:off x="5054543" y="2780730"/>
            <a:ext cx="135398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lang="ja-JP" altLang="en-US" sz="1200" b="1" dirty="0">
                <a:solidFill>
                  <a:srgbClr val="333333"/>
                </a:solidFill>
                <a:latin typeface="BIZ UDゴシック" panose="020B0400000000000000" pitchFamily="49" charset="-128"/>
                <a:ea typeface="BIZ UDゴシック" panose="020B0400000000000000" pitchFamily="49" charset="-128"/>
              </a:rPr>
              <a:t>都道府県別</a:t>
            </a: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4" name="表 2">
            <a:extLst>
              <a:ext uri="{FF2B5EF4-FFF2-40B4-BE49-F238E27FC236}">
                <a16:creationId xmlns:a16="http://schemas.microsoft.com/office/drawing/2014/main" id="{D1EBD1AC-8388-6363-07D9-C6F1B399EA78}"/>
              </a:ext>
            </a:extLst>
          </p:cNvPr>
          <p:cNvGraphicFramePr>
            <a:graphicFrameLocks noGrp="1"/>
          </p:cNvGraphicFramePr>
          <p:nvPr>
            <p:extLst>
              <p:ext uri="{D42A27DB-BD31-4B8C-83A1-F6EECF244321}">
                <p14:modId xmlns:p14="http://schemas.microsoft.com/office/powerpoint/2010/main" val="1000911520"/>
              </p:ext>
            </p:extLst>
          </p:nvPr>
        </p:nvGraphicFramePr>
        <p:xfrm>
          <a:off x="6871108" y="3140221"/>
          <a:ext cx="2186620" cy="2625440"/>
        </p:xfrm>
        <a:graphic>
          <a:graphicData uri="http://schemas.openxmlformats.org/drawingml/2006/table">
            <a:tbl>
              <a:tblPr>
                <a:tableStyleId>{BC89EF96-8CEA-46FF-86C4-4CE0E7609802}</a:tableStyleId>
              </a:tblPr>
              <a:tblGrid>
                <a:gridCol w="285729">
                  <a:extLst>
                    <a:ext uri="{9D8B030D-6E8A-4147-A177-3AD203B41FA5}">
                      <a16:colId xmlns:a16="http://schemas.microsoft.com/office/drawing/2014/main" val="20000"/>
                    </a:ext>
                  </a:extLst>
                </a:gridCol>
                <a:gridCol w="639498">
                  <a:extLst>
                    <a:ext uri="{9D8B030D-6E8A-4147-A177-3AD203B41FA5}">
                      <a16:colId xmlns:a16="http://schemas.microsoft.com/office/drawing/2014/main" val="20001"/>
                    </a:ext>
                  </a:extLst>
                </a:gridCol>
                <a:gridCol w="639498">
                  <a:extLst>
                    <a:ext uri="{9D8B030D-6E8A-4147-A177-3AD203B41FA5}">
                      <a16:colId xmlns:a16="http://schemas.microsoft.com/office/drawing/2014/main" val="4225379106"/>
                    </a:ext>
                  </a:extLst>
                </a:gridCol>
                <a:gridCol w="621895">
                  <a:extLst>
                    <a:ext uri="{9D8B030D-6E8A-4147-A177-3AD203B41FA5}">
                      <a16:colId xmlns:a16="http://schemas.microsoft.com/office/drawing/2014/main" val="20003"/>
                    </a:ext>
                  </a:extLst>
                </a:gridCol>
              </a:tblGrid>
              <a:tr h="183032">
                <a:tc>
                  <a:txBody>
                    <a:bodyPr/>
                    <a:lstStyle/>
                    <a:p>
                      <a:pPr algn="l"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　</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地域</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百万円</a:t>
                      </a: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シェア</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0706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関東</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2,800,956</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35.7%</a:t>
                      </a:r>
                    </a:p>
                  </a:txBody>
                  <a:tcPr marL="9525" marR="9525" marT="9525" marB="0" anchor="ctr"/>
                </a:tc>
                <a:extLst>
                  <a:ext uri="{0D108BD9-81ED-4DB2-BD59-A6C34878D82A}">
                    <a16:rowId xmlns:a16="http://schemas.microsoft.com/office/drawing/2014/main" val="10001"/>
                  </a:ext>
                </a:extLst>
              </a:tr>
              <a:tr h="40706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近畿</a:t>
                      </a: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1,938,548</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24.7%</a:t>
                      </a:r>
                    </a:p>
                  </a:txBody>
                  <a:tcPr marL="9525" marR="9525" marT="9525" marB="0" anchor="ctr">
                    <a:solidFill>
                      <a:srgbClr val="FFC000"/>
                    </a:solidFill>
                  </a:tcPr>
                </a:tc>
                <a:extLst>
                  <a:ext uri="{0D108BD9-81ED-4DB2-BD59-A6C34878D82A}">
                    <a16:rowId xmlns:a16="http://schemas.microsoft.com/office/drawing/2014/main" val="10002"/>
                  </a:ext>
                </a:extLst>
              </a:tr>
              <a:tr h="40706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中部</a:t>
                      </a:r>
                    </a:p>
                  </a:txBody>
                  <a:tcPr marL="9525" marR="9525" marT="9525" marB="0" anchor="ctr">
                    <a:solidFill>
                      <a:schemeClr val="bg1"/>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1,327,846</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16.9%</a:t>
                      </a:r>
                    </a:p>
                  </a:txBody>
                  <a:tcPr marL="9525" marR="9525" marT="9525" marB="0" anchor="ctr">
                    <a:solidFill>
                      <a:schemeClr val="bg1"/>
                    </a:solidFill>
                  </a:tcPr>
                </a:tc>
                <a:extLst>
                  <a:ext uri="{0D108BD9-81ED-4DB2-BD59-A6C34878D82A}">
                    <a16:rowId xmlns:a16="http://schemas.microsoft.com/office/drawing/2014/main" val="10003"/>
                  </a:ext>
                </a:extLst>
              </a:tr>
              <a:tr h="40706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4</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中国</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555,129</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7.1%</a:t>
                      </a:r>
                    </a:p>
                  </a:txBody>
                  <a:tcPr marL="9525" marR="9525" marT="9525" marB="0" anchor="ctr">
                    <a:noFill/>
                  </a:tcPr>
                </a:tc>
                <a:extLst>
                  <a:ext uri="{0D108BD9-81ED-4DB2-BD59-A6C34878D82A}">
                    <a16:rowId xmlns:a16="http://schemas.microsoft.com/office/drawing/2014/main" val="10004"/>
                  </a:ext>
                </a:extLst>
              </a:tr>
              <a:tr h="407068">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四国</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552,689</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7.0%</a:t>
                      </a:r>
                    </a:p>
                  </a:txBody>
                  <a:tcPr marL="9525" marR="9525" marT="9525" marB="0" anchor="ctr"/>
                </a:tc>
                <a:extLst>
                  <a:ext uri="{0D108BD9-81ED-4DB2-BD59-A6C34878D82A}">
                    <a16:rowId xmlns:a16="http://schemas.microsoft.com/office/drawing/2014/main" val="10005"/>
                  </a:ext>
                </a:extLst>
              </a:tr>
              <a:tr h="407068">
                <a:tc>
                  <a:txBody>
                    <a:bodyPr/>
                    <a:lstStyle/>
                    <a:p>
                      <a:pPr algn="ctr" fontAlgn="ct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全国計</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7,846,098</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extLst>
                  <a:ext uri="{0D108BD9-81ED-4DB2-BD59-A6C34878D82A}">
                    <a16:rowId xmlns:a16="http://schemas.microsoft.com/office/drawing/2014/main" val="1954207812"/>
                  </a:ext>
                </a:extLst>
              </a:tr>
            </a:tbl>
          </a:graphicData>
        </a:graphic>
      </p:graphicFrame>
      <p:graphicFrame>
        <p:nvGraphicFramePr>
          <p:cNvPr id="9" name="表 2">
            <a:extLst>
              <a:ext uri="{FF2B5EF4-FFF2-40B4-BE49-F238E27FC236}">
                <a16:creationId xmlns:a16="http://schemas.microsoft.com/office/drawing/2014/main" id="{0759A3A0-8806-DB1E-98D0-58607DAA8B96}"/>
              </a:ext>
            </a:extLst>
          </p:cNvPr>
          <p:cNvGraphicFramePr>
            <a:graphicFrameLocks noGrp="1"/>
          </p:cNvGraphicFramePr>
          <p:nvPr>
            <p:extLst>
              <p:ext uri="{D42A27DB-BD31-4B8C-83A1-F6EECF244321}">
                <p14:modId xmlns:p14="http://schemas.microsoft.com/office/powerpoint/2010/main" val="751332851"/>
              </p:ext>
            </p:extLst>
          </p:nvPr>
        </p:nvGraphicFramePr>
        <p:xfrm>
          <a:off x="4587657" y="3140224"/>
          <a:ext cx="2186620" cy="2625437"/>
        </p:xfrm>
        <a:graphic>
          <a:graphicData uri="http://schemas.openxmlformats.org/drawingml/2006/table">
            <a:tbl>
              <a:tblPr>
                <a:tableStyleId>{BC89EF96-8CEA-46FF-86C4-4CE0E7609802}</a:tableStyleId>
              </a:tblPr>
              <a:tblGrid>
                <a:gridCol w="306652">
                  <a:extLst>
                    <a:ext uri="{9D8B030D-6E8A-4147-A177-3AD203B41FA5}">
                      <a16:colId xmlns:a16="http://schemas.microsoft.com/office/drawing/2014/main" val="20000"/>
                    </a:ext>
                  </a:extLst>
                </a:gridCol>
                <a:gridCol w="582984">
                  <a:extLst>
                    <a:ext uri="{9D8B030D-6E8A-4147-A177-3AD203B41FA5}">
                      <a16:colId xmlns:a16="http://schemas.microsoft.com/office/drawing/2014/main" val="20001"/>
                    </a:ext>
                  </a:extLst>
                </a:gridCol>
                <a:gridCol w="654714">
                  <a:extLst>
                    <a:ext uri="{9D8B030D-6E8A-4147-A177-3AD203B41FA5}">
                      <a16:colId xmlns:a16="http://schemas.microsoft.com/office/drawing/2014/main" val="3089749763"/>
                    </a:ext>
                  </a:extLst>
                </a:gridCol>
                <a:gridCol w="642270">
                  <a:extLst>
                    <a:ext uri="{9D8B030D-6E8A-4147-A177-3AD203B41FA5}">
                      <a16:colId xmlns:a16="http://schemas.microsoft.com/office/drawing/2014/main" val="20003"/>
                    </a:ext>
                  </a:extLst>
                </a:gridCol>
              </a:tblGrid>
              <a:tr h="174359">
                <a:tc>
                  <a:txBody>
                    <a:bodyPr/>
                    <a:lstStyle/>
                    <a:p>
                      <a:pPr algn="l"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　</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都道府県</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百万円</a:t>
                      </a: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シェア</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08513">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埼玉</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841,473</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10.7%</a:t>
                      </a:r>
                    </a:p>
                  </a:txBody>
                  <a:tcPr marL="9525" marR="9525" marT="9525" marB="0" anchor="ctr">
                    <a:noFill/>
                  </a:tcPr>
                </a:tc>
                <a:extLst>
                  <a:ext uri="{0D108BD9-81ED-4DB2-BD59-A6C34878D82A}">
                    <a16:rowId xmlns:a16="http://schemas.microsoft.com/office/drawing/2014/main" val="10001"/>
                  </a:ext>
                </a:extLst>
              </a:tr>
              <a:tr h="408513">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兵庫</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800,931</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10.2%</a:t>
                      </a:r>
                    </a:p>
                  </a:txBody>
                  <a:tcPr marL="9525" marR="9525" marT="9525" marB="0" anchor="ctr">
                    <a:noFill/>
                  </a:tcPr>
                </a:tc>
                <a:extLst>
                  <a:ext uri="{0D108BD9-81ED-4DB2-BD59-A6C34878D82A}">
                    <a16:rowId xmlns:a16="http://schemas.microsoft.com/office/drawing/2014/main" val="10002"/>
                  </a:ext>
                </a:extLst>
              </a:tr>
              <a:tr h="408513">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滋賀</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719,954</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9.2%</a:t>
                      </a:r>
                    </a:p>
                  </a:txBody>
                  <a:tcPr marL="9525" marR="9525" marT="9525" marB="0" anchor="ctr">
                    <a:noFill/>
                  </a:tcPr>
                </a:tc>
                <a:extLst>
                  <a:ext uri="{0D108BD9-81ED-4DB2-BD59-A6C34878D82A}">
                    <a16:rowId xmlns:a16="http://schemas.microsoft.com/office/drawing/2014/main" val="10003"/>
                  </a:ext>
                </a:extLst>
              </a:tr>
              <a:tr h="408513">
                <a:tc>
                  <a:txBody>
                    <a:bodyPr/>
                    <a:lstStyle/>
                    <a:p>
                      <a:pPr algn="ctr" fontAlgn="ct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p>
                  </a:txBody>
                  <a:tcPr marL="9525" marR="9525" marT="9525" marB="0" anchor="ctr">
                    <a:noFill/>
                  </a:tcPr>
                </a:tc>
                <a:tc>
                  <a:txBody>
                    <a:bodyPr/>
                    <a:lstStyle/>
                    <a:p>
                      <a:pPr algn="ctr" fontAlgn="ct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408513">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12</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大阪</a:t>
                      </a: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229,845</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2.9%</a:t>
                      </a:r>
                    </a:p>
                  </a:txBody>
                  <a:tcPr marL="9525" marR="9525" marT="9525" marB="0" anchor="ctr">
                    <a:solidFill>
                      <a:srgbClr val="FFC000"/>
                    </a:solidFill>
                  </a:tcPr>
                </a:tc>
                <a:extLst>
                  <a:ext uri="{0D108BD9-81ED-4DB2-BD59-A6C34878D82A}">
                    <a16:rowId xmlns:a16="http://schemas.microsoft.com/office/drawing/2014/main" val="10005"/>
                  </a:ext>
                </a:extLst>
              </a:tr>
              <a:tr h="408513">
                <a:tc>
                  <a:txBody>
                    <a:bodyPr/>
                    <a:lstStyle/>
                    <a:p>
                      <a:pPr algn="ctr" fontAlgn="ct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全国計</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7,846,098</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238826803"/>
                  </a:ext>
                </a:extLst>
              </a:tr>
            </a:tbl>
          </a:graphicData>
        </a:graphic>
      </p:graphicFrame>
      <p:sp>
        <p:nvSpPr>
          <p:cNvPr id="12" name="テキスト ボックス 11">
            <a:extLst>
              <a:ext uri="{FF2B5EF4-FFF2-40B4-BE49-F238E27FC236}">
                <a16:creationId xmlns:a16="http://schemas.microsoft.com/office/drawing/2014/main" id="{F0D07375-4EA4-F9F9-FF3C-C9ED2E60BAFF}"/>
              </a:ext>
            </a:extLst>
          </p:cNvPr>
          <p:cNvSpPr txBox="1"/>
          <p:nvPr/>
        </p:nvSpPr>
        <p:spPr>
          <a:xfrm>
            <a:off x="7524674" y="2759825"/>
            <a:ext cx="104604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（地域別）</a:t>
            </a:r>
          </a:p>
        </p:txBody>
      </p:sp>
      <p:sp>
        <p:nvSpPr>
          <p:cNvPr id="22" name="テキスト ボックス 21">
            <a:extLst>
              <a:ext uri="{FF2B5EF4-FFF2-40B4-BE49-F238E27FC236}">
                <a16:creationId xmlns:a16="http://schemas.microsoft.com/office/drawing/2014/main" id="{F43CACC7-0D01-11F9-C363-E94EACC6FA67}"/>
              </a:ext>
            </a:extLst>
          </p:cNvPr>
          <p:cNvSpPr txBox="1"/>
          <p:nvPr/>
        </p:nvSpPr>
        <p:spPr>
          <a:xfrm>
            <a:off x="1744357" y="2379430"/>
            <a:ext cx="123523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（事業所数）</a:t>
            </a:r>
          </a:p>
        </p:txBody>
      </p:sp>
      <p:sp>
        <p:nvSpPr>
          <p:cNvPr id="24" name="テキスト ボックス 23">
            <a:extLst>
              <a:ext uri="{FF2B5EF4-FFF2-40B4-BE49-F238E27FC236}">
                <a16:creationId xmlns:a16="http://schemas.microsoft.com/office/drawing/2014/main" id="{D4E678AE-38E5-A188-89C0-00FB9A21002B}"/>
              </a:ext>
            </a:extLst>
          </p:cNvPr>
          <p:cNvSpPr txBox="1"/>
          <p:nvPr/>
        </p:nvSpPr>
        <p:spPr>
          <a:xfrm>
            <a:off x="6058003" y="2379430"/>
            <a:ext cx="170757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（製造品出荷額等）</a:t>
            </a:r>
          </a:p>
        </p:txBody>
      </p:sp>
      <p:sp>
        <p:nvSpPr>
          <p:cNvPr id="11" name="AutoShape 2" descr="外部リンク 新しいウィンドウで開きます">
            <a:hlinkClick r:id="rId2"/>
            <a:extLst>
              <a:ext uri="{FF2B5EF4-FFF2-40B4-BE49-F238E27FC236}">
                <a16:creationId xmlns:a16="http://schemas.microsoft.com/office/drawing/2014/main" id="{69754B67-FD86-B2DE-0D95-BD0DC65EFFC8}"/>
              </a:ext>
            </a:extLst>
          </p:cNvPr>
          <p:cNvSpPr>
            <a:spLocks noChangeAspect="1" noChangeArrowheads="1"/>
          </p:cNvSpPr>
          <p:nvPr/>
        </p:nvSpPr>
        <p:spPr bwMode="auto">
          <a:xfrm>
            <a:off x="2097088" y="-76200"/>
            <a:ext cx="123825" cy="123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AutoShape 4" descr="外部リンク 新しいウィンドウで開きます">
            <a:hlinkClick r:id="rId2"/>
            <a:extLst>
              <a:ext uri="{FF2B5EF4-FFF2-40B4-BE49-F238E27FC236}">
                <a16:creationId xmlns:a16="http://schemas.microsoft.com/office/drawing/2014/main" id="{EBEFDA20-07A2-2F09-73E5-2A2F3E1FF0EB}"/>
              </a:ext>
            </a:extLst>
          </p:cNvPr>
          <p:cNvSpPr>
            <a:spLocks noChangeAspect="1" noChangeArrowheads="1"/>
          </p:cNvSpPr>
          <p:nvPr/>
        </p:nvSpPr>
        <p:spPr bwMode="auto">
          <a:xfrm>
            <a:off x="2249488" y="76200"/>
            <a:ext cx="123825" cy="123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 name="テキスト ボックス 1">
            <a:extLst>
              <a:ext uri="{FF2B5EF4-FFF2-40B4-BE49-F238E27FC236}">
                <a16:creationId xmlns:a16="http://schemas.microsoft.com/office/drawing/2014/main" id="{BDEB6046-BFA2-0E33-57A1-01210A8111E3}"/>
              </a:ext>
            </a:extLst>
          </p:cNvPr>
          <p:cNvSpPr txBox="1"/>
          <p:nvPr/>
        </p:nvSpPr>
        <p:spPr>
          <a:xfrm>
            <a:off x="110667" y="6539058"/>
            <a:ext cx="7024492"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lang="ja-JP" altLang="en-US" sz="1000" dirty="0">
                <a:solidFill>
                  <a:prstClr val="black"/>
                </a:solidFill>
                <a:latin typeface="BIZ UDゴシック" panose="020B0400000000000000" pitchFamily="49" charset="-128"/>
                <a:ea typeface="BIZ UDゴシック" panose="020B0400000000000000" pitchFamily="49" charset="-128"/>
              </a:rPr>
              <a:t>経済産業省「</a:t>
            </a:r>
            <a:r>
              <a:rPr lang="en-US" altLang="ja-JP" sz="1000" dirty="0">
                <a:solidFill>
                  <a:prstClr val="black"/>
                </a:solidFill>
                <a:latin typeface="BIZ UDゴシック" panose="020B0400000000000000" pitchFamily="49" charset="-128"/>
                <a:ea typeface="BIZ UDゴシック" panose="020B0400000000000000" pitchFamily="49" charset="-128"/>
              </a:rPr>
              <a:t>2020</a:t>
            </a:r>
            <a:r>
              <a:rPr lang="ja-JP" altLang="en-US" sz="1000" dirty="0">
                <a:solidFill>
                  <a:prstClr val="black"/>
                </a:solidFill>
                <a:latin typeface="BIZ UDゴシック" panose="020B0400000000000000" pitchFamily="49" charset="-128"/>
                <a:ea typeface="BIZ UDゴシック" panose="020B0400000000000000" pitchFamily="49" charset="-128"/>
              </a:rPr>
              <a:t>年工業統計調査」（令和３年８月</a:t>
            </a:r>
            <a:r>
              <a:rPr lang="en-US" altLang="ja-JP" sz="1000" dirty="0">
                <a:solidFill>
                  <a:prstClr val="black"/>
                </a:solidFill>
                <a:latin typeface="BIZ UDゴシック" panose="020B0400000000000000" pitchFamily="49" charset="-128"/>
                <a:ea typeface="BIZ UDゴシック" panose="020B0400000000000000" pitchFamily="49" charset="-128"/>
              </a:rPr>
              <a:t>25</a:t>
            </a:r>
            <a:r>
              <a:rPr lang="ja-JP" altLang="en-US" sz="1000" dirty="0">
                <a:solidFill>
                  <a:prstClr val="black"/>
                </a:solidFill>
                <a:latin typeface="BIZ UDゴシック" panose="020B0400000000000000" pitchFamily="49" charset="-128"/>
                <a:ea typeface="BIZ UDゴシック" panose="020B0400000000000000" pitchFamily="49" charset="-128"/>
              </a:rPr>
              <a:t>日現在）</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7" name="テキスト ボックス 16">
            <a:extLst>
              <a:ext uri="{FF2B5EF4-FFF2-40B4-BE49-F238E27FC236}">
                <a16:creationId xmlns:a16="http://schemas.microsoft.com/office/drawing/2014/main" id="{16FD6DB4-D1EF-FC53-F610-10060E4E491F}"/>
              </a:ext>
            </a:extLst>
          </p:cNvPr>
          <p:cNvSpPr txBox="1"/>
          <p:nvPr/>
        </p:nvSpPr>
        <p:spPr>
          <a:xfrm>
            <a:off x="110668" y="5931387"/>
            <a:ext cx="3633468"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10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近畿 ：福井、滋賀、京都、大阪、兵庫、奈良、和歌山</a:t>
            </a:r>
          </a:p>
        </p:txBody>
      </p:sp>
      <p:sp>
        <p:nvSpPr>
          <p:cNvPr id="19" name="テキスト ボックス 18">
            <a:extLst>
              <a:ext uri="{FF2B5EF4-FFF2-40B4-BE49-F238E27FC236}">
                <a16:creationId xmlns:a16="http://schemas.microsoft.com/office/drawing/2014/main" id="{6980148C-9342-816A-9958-6C8498BF1187}"/>
              </a:ext>
            </a:extLst>
          </p:cNvPr>
          <p:cNvSpPr txBox="1"/>
          <p:nvPr/>
        </p:nvSpPr>
        <p:spPr>
          <a:xfrm>
            <a:off x="110667" y="6212006"/>
            <a:ext cx="8824457" cy="338554"/>
          </a:xfrm>
          <a:prstGeom prst="rect">
            <a:avLst/>
          </a:prstGeom>
          <a:noFill/>
        </p:spPr>
        <p:txBody>
          <a:bodyPr wrap="square">
            <a:spAutoFit/>
          </a:bodyPr>
          <a:lstStyle/>
          <a:p>
            <a:pPr marL="85725" indent="-85725" algn="l"/>
            <a:r>
              <a:rPr kumimoji="0" lang="en-US" altLang="ja-JP"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lang="ja-JP" altLang="en-US" sz="800" dirty="0">
                <a:solidFill>
                  <a:srgbClr val="333333"/>
                </a:solidFill>
                <a:latin typeface="BIZ UDゴシック" panose="020B0400000000000000" pitchFamily="49" charset="-128"/>
                <a:ea typeface="BIZ UDゴシック" panose="020B0400000000000000" pitchFamily="49" charset="-128"/>
              </a:rPr>
              <a:t>医薬品</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産業：経済産業省「</a:t>
            </a:r>
            <a:r>
              <a:rPr kumimoji="0" lang="en-US" altLang="ja-JP"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年工業統計調査」の細分類、「</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医薬品原薬製造業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医薬品製剤製造業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生物学的製剤製造業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」「生薬・漢方製剤製造業」「</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動物用医薬品製造業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試薬製造業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lang="ja-JP" altLang="en-US" sz="800" dirty="0">
                <a:solidFill>
                  <a:srgbClr val="333333"/>
                </a:solidFill>
                <a:latin typeface="BIZ UDゴシック" panose="020B0400000000000000" pitchFamily="49" charset="-128"/>
                <a:ea typeface="BIZ UDゴシック" panose="020B0400000000000000" pitchFamily="49" charset="-128"/>
              </a:rPr>
              <a:t>に該当するもの</a:t>
            </a:r>
            <a:endParaRPr lang="zh-TW" altLang="en-US" sz="800" dirty="0">
              <a:solidFill>
                <a:srgbClr val="333333"/>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61870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0C339DA2-849E-C289-3A2C-A879097A417C}"/>
              </a:ext>
            </a:extLst>
          </p:cNvPr>
          <p:cNvSpPr/>
          <p:nvPr/>
        </p:nvSpPr>
        <p:spPr>
          <a:xfrm>
            <a:off x="208874" y="693114"/>
            <a:ext cx="8726251" cy="11201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defTabSz="914400">
              <a:buFont typeface="Wingdings" panose="05000000000000000000" pitchFamily="2" charset="2"/>
              <a:buChar char="p"/>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a:t>
            </a:r>
            <a:r>
              <a:rPr kumimoji="1"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の</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医療機器産業の事業所数</a:t>
            </a:r>
            <a:r>
              <a:rPr kumimoji="1"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について、</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大阪は</a:t>
            </a:r>
            <a:r>
              <a:rPr kumimoji="1"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都道府県別で第３</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位であり、近畿地方は地域別で第２位である。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defTabSz="914400">
              <a:buFont typeface="Wingdings" panose="05000000000000000000" pitchFamily="2" charset="2"/>
              <a:buChar char="p"/>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a:t>
            </a:r>
            <a:r>
              <a:rPr kumimoji="1"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の</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医療機器産業の製造品出荷額等</a:t>
            </a:r>
            <a:r>
              <a:rPr kumimoji="1"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について、</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大阪は</a:t>
            </a:r>
            <a:r>
              <a:rPr kumimoji="1"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都道府県別で第９</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位であり、近畿地方は地域別で第２位である。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aphicFrame>
        <p:nvGraphicFramePr>
          <p:cNvPr id="11" name="表 2">
            <a:extLst>
              <a:ext uri="{FF2B5EF4-FFF2-40B4-BE49-F238E27FC236}">
                <a16:creationId xmlns:a16="http://schemas.microsoft.com/office/drawing/2014/main" id="{DB2997D5-524E-79FD-F626-D0342C1CEA93}"/>
              </a:ext>
            </a:extLst>
          </p:cNvPr>
          <p:cNvGraphicFramePr>
            <a:graphicFrameLocks noGrp="1"/>
          </p:cNvGraphicFramePr>
          <p:nvPr/>
        </p:nvGraphicFramePr>
        <p:xfrm>
          <a:off x="2403647" y="3133837"/>
          <a:ext cx="2007384" cy="2651002"/>
        </p:xfrm>
        <a:graphic>
          <a:graphicData uri="http://schemas.openxmlformats.org/drawingml/2006/table">
            <a:tbl>
              <a:tblPr>
                <a:tableStyleId>{BC89EF96-8CEA-46FF-86C4-4CE0E7609802}</a:tableStyleId>
              </a:tblPr>
              <a:tblGrid>
                <a:gridCol w="250095">
                  <a:extLst>
                    <a:ext uri="{9D8B030D-6E8A-4147-A177-3AD203B41FA5}">
                      <a16:colId xmlns:a16="http://schemas.microsoft.com/office/drawing/2014/main" val="20000"/>
                    </a:ext>
                  </a:extLst>
                </a:gridCol>
                <a:gridCol w="594916">
                  <a:extLst>
                    <a:ext uri="{9D8B030D-6E8A-4147-A177-3AD203B41FA5}">
                      <a16:colId xmlns:a16="http://schemas.microsoft.com/office/drawing/2014/main" val="20001"/>
                    </a:ext>
                  </a:extLst>
                </a:gridCol>
                <a:gridCol w="588935">
                  <a:extLst>
                    <a:ext uri="{9D8B030D-6E8A-4147-A177-3AD203B41FA5}">
                      <a16:colId xmlns:a16="http://schemas.microsoft.com/office/drawing/2014/main" val="4225379106"/>
                    </a:ext>
                  </a:extLst>
                </a:gridCol>
                <a:gridCol w="573438">
                  <a:extLst>
                    <a:ext uri="{9D8B030D-6E8A-4147-A177-3AD203B41FA5}">
                      <a16:colId xmlns:a16="http://schemas.microsoft.com/office/drawing/2014/main" val="20003"/>
                    </a:ext>
                  </a:extLst>
                </a:gridCol>
              </a:tblGrid>
              <a:tr h="187240">
                <a:tc>
                  <a:txBody>
                    <a:bodyPr/>
                    <a:lstStyle/>
                    <a:p>
                      <a:pPr algn="l"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　</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地域</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箇所</a:t>
                      </a: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シェア</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10627">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関東</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1,063</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55.8%</a:t>
                      </a:r>
                    </a:p>
                  </a:txBody>
                  <a:tcPr marL="9525" marR="9525" marT="9525" marB="0" anchor="ctr"/>
                </a:tc>
                <a:extLst>
                  <a:ext uri="{0D108BD9-81ED-4DB2-BD59-A6C34878D82A}">
                    <a16:rowId xmlns:a16="http://schemas.microsoft.com/office/drawing/2014/main" val="10001"/>
                  </a:ext>
                </a:extLst>
              </a:tr>
              <a:tr h="410627">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近畿</a:t>
                      </a: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307</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16.1%</a:t>
                      </a:r>
                    </a:p>
                  </a:txBody>
                  <a:tcPr marL="9525" marR="9525" marT="9525" marB="0" anchor="ctr">
                    <a:solidFill>
                      <a:srgbClr val="FFC000"/>
                    </a:solidFill>
                  </a:tcPr>
                </a:tc>
                <a:extLst>
                  <a:ext uri="{0D108BD9-81ED-4DB2-BD59-A6C34878D82A}">
                    <a16:rowId xmlns:a16="http://schemas.microsoft.com/office/drawing/2014/main" val="10002"/>
                  </a:ext>
                </a:extLst>
              </a:tr>
              <a:tr h="410627">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中部</a:t>
                      </a:r>
                    </a:p>
                  </a:txBody>
                  <a:tcPr marL="9525" marR="9525" marT="9525" marB="0" anchor="ctr">
                    <a:solidFill>
                      <a:schemeClr val="bg1"/>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175</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9.2%</a:t>
                      </a:r>
                    </a:p>
                  </a:txBody>
                  <a:tcPr marL="9525" marR="9525" marT="9525" marB="0" anchor="ctr">
                    <a:solidFill>
                      <a:schemeClr val="bg1"/>
                    </a:solidFill>
                  </a:tcPr>
                </a:tc>
                <a:extLst>
                  <a:ext uri="{0D108BD9-81ED-4DB2-BD59-A6C34878D82A}">
                    <a16:rowId xmlns:a16="http://schemas.microsoft.com/office/drawing/2014/main" val="10003"/>
                  </a:ext>
                </a:extLst>
              </a:tr>
              <a:tr h="410627">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4</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東北</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135</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7.1%</a:t>
                      </a:r>
                    </a:p>
                  </a:txBody>
                  <a:tcPr marL="9525" marR="9525" marT="9525" marB="0" anchor="ctr">
                    <a:noFill/>
                  </a:tcPr>
                </a:tc>
                <a:extLst>
                  <a:ext uri="{0D108BD9-81ED-4DB2-BD59-A6C34878D82A}">
                    <a16:rowId xmlns:a16="http://schemas.microsoft.com/office/drawing/2014/main" val="10004"/>
                  </a:ext>
                </a:extLst>
              </a:tr>
              <a:tr h="410627">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九州</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99</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5.2%</a:t>
                      </a:r>
                    </a:p>
                  </a:txBody>
                  <a:tcPr marL="9525" marR="9525" marT="9525" marB="0" anchor="ctr"/>
                </a:tc>
                <a:extLst>
                  <a:ext uri="{0D108BD9-81ED-4DB2-BD59-A6C34878D82A}">
                    <a16:rowId xmlns:a16="http://schemas.microsoft.com/office/drawing/2014/main" val="10005"/>
                  </a:ext>
                </a:extLst>
              </a:tr>
              <a:tr h="410627">
                <a:tc>
                  <a:txBody>
                    <a:bodyPr/>
                    <a:lstStyle/>
                    <a:p>
                      <a:pPr algn="ctr" fontAlgn="ct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全国計</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1,906</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extLst>
                  <a:ext uri="{0D108BD9-81ED-4DB2-BD59-A6C34878D82A}">
                    <a16:rowId xmlns:a16="http://schemas.microsoft.com/office/drawing/2014/main" val="1954207812"/>
                  </a:ext>
                </a:extLst>
              </a:tr>
            </a:tbl>
          </a:graphicData>
        </a:graphic>
      </p:graphicFrame>
      <p:graphicFrame>
        <p:nvGraphicFramePr>
          <p:cNvPr id="18" name="表 2">
            <a:extLst>
              <a:ext uri="{FF2B5EF4-FFF2-40B4-BE49-F238E27FC236}">
                <a16:creationId xmlns:a16="http://schemas.microsoft.com/office/drawing/2014/main" id="{ECC9E095-15DE-69D2-1BE3-2284B273F75B}"/>
              </a:ext>
            </a:extLst>
          </p:cNvPr>
          <p:cNvGraphicFramePr>
            <a:graphicFrameLocks noGrp="1"/>
          </p:cNvGraphicFramePr>
          <p:nvPr>
            <p:extLst>
              <p:ext uri="{D42A27DB-BD31-4B8C-83A1-F6EECF244321}">
                <p14:modId xmlns:p14="http://schemas.microsoft.com/office/powerpoint/2010/main" val="3726682620"/>
              </p:ext>
            </p:extLst>
          </p:nvPr>
        </p:nvGraphicFramePr>
        <p:xfrm>
          <a:off x="255688" y="3150956"/>
          <a:ext cx="2080661" cy="2641212"/>
        </p:xfrm>
        <a:graphic>
          <a:graphicData uri="http://schemas.openxmlformats.org/drawingml/2006/table">
            <a:tbl>
              <a:tblPr>
                <a:tableStyleId>{BC89EF96-8CEA-46FF-86C4-4CE0E7609802}</a:tableStyleId>
              </a:tblPr>
              <a:tblGrid>
                <a:gridCol w="291697">
                  <a:extLst>
                    <a:ext uri="{9D8B030D-6E8A-4147-A177-3AD203B41FA5}">
                      <a16:colId xmlns:a16="http://schemas.microsoft.com/office/drawing/2014/main" val="20000"/>
                    </a:ext>
                  </a:extLst>
                </a:gridCol>
                <a:gridCol w="611093">
                  <a:extLst>
                    <a:ext uri="{9D8B030D-6E8A-4147-A177-3AD203B41FA5}">
                      <a16:colId xmlns:a16="http://schemas.microsoft.com/office/drawing/2014/main" val="20001"/>
                    </a:ext>
                  </a:extLst>
                </a:gridCol>
                <a:gridCol w="573437">
                  <a:extLst>
                    <a:ext uri="{9D8B030D-6E8A-4147-A177-3AD203B41FA5}">
                      <a16:colId xmlns:a16="http://schemas.microsoft.com/office/drawing/2014/main" val="3089749763"/>
                    </a:ext>
                  </a:extLst>
                </a:gridCol>
                <a:gridCol w="604434">
                  <a:extLst>
                    <a:ext uri="{9D8B030D-6E8A-4147-A177-3AD203B41FA5}">
                      <a16:colId xmlns:a16="http://schemas.microsoft.com/office/drawing/2014/main" val="20003"/>
                    </a:ext>
                  </a:extLst>
                </a:gridCol>
              </a:tblGrid>
              <a:tr h="191340">
                <a:tc>
                  <a:txBody>
                    <a:bodyPr/>
                    <a:lstStyle/>
                    <a:p>
                      <a:pPr algn="l"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　</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都道府県</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箇所</a:t>
                      </a: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シェア</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08312">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東京</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264</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13.9%</a:t>
                      </a:r>
                    </a:p>
                  </a:txBody>
                  <a:tcPr marL="9525" marR="9525" marT="9525" marB="0" anchor="ctr">
                    <a:noFill/>
                  </a:tcPr>
                </a:tc>
                <a:extLst>
                  <a:ext uri="{0D108BD9-81ED-4DB2-BD59-A6C34878D82A}">
                    <a16:rowId xmlns:a16="http://schemas.microsoft.com/office/drawing/2014/main" val="10001"/>
                  </a:ext>
                </a:extLst>
              </a:tr>
              <a:tr h="408312">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埼玉</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179</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9.4%</a:t>
                      </a:r>
                    </a:p>
                  </a:txBody>
                  <a:tcPr marL="9525" marR="9525" marT="9525" marB="0" anchor="ctr">
                    <a:noFill/>
                  </a:tcPr>
                </a:tc>
                <a:extLst>
                  <a:ext uri="{0D108BD9-81ED-4DB2-BD59-A6C34878D82A}">
                    <a16:rowId xmlns:a16="http://schemas.microsoft.com/office/drawing/2014/main" val="10002"/>
                  </a:ext>
                </a:extLst>
              </a:tr>
              <a:tr h="408312">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大阪</a:t>
                      </a: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143</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7.5%</a:t>
                      </a:r>
                    </a:p>
                  </a:txBody>
                  <a:tcPr marL="9525" marR="9525" marT="9525" marB="0" anchor="ctr">
                    <a:solidFill>
                      <a:srgbClr val="FFC000"/>
                    </a:solidFill>
                  </a:tcPr>
                </a:tc>
                <a:extLst>
                  <a:ext uri="{0D108BD9-81ED-4DB2-BD59-A6C34878D82A}">
                    <a16:rowId xmlns:a16="http://schemas.microsoft.com/office/drawing/2014/main" val="10003"/>
                  </a:ext>
                </a:extLst>
              </a:tr>
              <a:tr h="408312">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4</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神奈川</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112</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5.9%</a:t>
                      </a:r>
                    </a:p>
                  </a:txBody>
                  <a:tcPr marL="9525" marR="9525" marT="9525" marB="0" anchor="ctr">
                    <a:noFill/>
                  </a:tcPr>
                </a:tc>
                <a:extLst>
                  <a:ext uri="{0D108BD9-81ED-4DB2-BD59-A6C34878D82A}">
                    <a16:rowId xmlns:a16="http://schemas.microsoft.com/office/drawing/2014/main" val="10004"/>
                  </a:ext>
                </a:extLst>
              </a:tr>
              <a:tr h="408312">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愛知</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102</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5.4%</a:t>
                      </a:r>
                    </a:p>
                  </a:txBody>
                  <a:tcPr marL="9525" marR="9525" marT="9525" marB="0" anchor="ctr">
                    <a:noFill/>
                  </a:tcPr>
                </a:tc>
                <a:extLst>
                  <a:ext uri="{0D108BD9-81ED-4DB2-BD59-A6C34878D82A}">
                    <a16:rowId xmlns:a16="http://schemas.microsoft.com/office/drawing/2014/main" val="10005"/>
                  </a:ext>
                </a:extLst>
              </a:tr>
              <a:tr h="408312">
                <a:tc>
                  <a:txBody>
                    <a:bodyPr/>
                    <a:lstStyle/>
                    <a:p>
                      <a:pPr algn="ctr" fontAlgn="ct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全国計</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1,906</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238826803"/>
                  </a:ext>
                </a:extLst>
              </a:tr>
            </a:tbl>
          </a:graphicData>
        </a:graphic>
      </p:graphicFrame>
      <p:sp>
        <p:nvSpPr>
          <p:cNvPr id="19" name="テキスト ボックス 18">
            <a:extLst>
              <a:ext uri="{FF2B5EF4-FFF2-40B4-BE49-F238E27FC236}">
                <a16:creationId xmlns:a16="http://schemas.microsoft.com/office/drawing/2014/main" id="{077BA429-C3F5-A888-C510-85B93979B228}"/>
              </a:ext>
            </a:extLst>
          </p:cNvPr>
          <p:cNvSpPr txBox="1"/>
          <p:nvPr/>
        </p:nvSpPr>
        <p:spPr>
          <a:xfrm>
            <a:off x="800104" y="2737993"/>
            <a:ext cx="13161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（都道府県別）</a:t>
            </a:r>
          </a:p>
        </p:txBody>
      </p:sp>
      <p:sp>
        <p:nvSpPr>
          <p:cNvPr id="20" name="テキスト ボックス 19">
            <a:extLst>
              <a:ext uri="{FF2B5EF4-FFF2-40B4-BE49-F238E27FC236}">
                <a16:creationId xmlns:a16="http://schemas.microsoft.com/office/drawing/2014/main" id="{BC0B6232-321E-EFD8-AE24-84D1EA097D5C}"/>
              </a:ext>
            </a:extLst>
          </p:cNvPr>
          <p:cNvSpPr txBox="1"/>
          <p:nvPr/>
        </p:nvSpPr>
        <p:spPr>
          <a:xfrm>
            <a:off x="3038091" y="2714022"/>
            <a:ext cx="104604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（地域別）</a:t>
            </a:r>
          </a:p>
        </p:txBody>
      </p:sp>
      <p:cxnSp>
        <p:nvCxnSpPr>
          <p:cNvPr id="23" name="直線コネクタ 22">
            <a:extLst>
              <a:ext uri="{FF2B5EF4-FFF2-40B4-BE49-F238E27FC236}">
                <a16:creationId xmlns:a16="http://schemas.microsoft.com/office/drawing/2014/main" id="{9071C502-66A8-F922-FCB2-776DBAB43662}"/>
              </a:ext>
            </a:extLst>
          </p:cNvPr>
          <p:cNvCxnSpPr>
            <a:cxnSpLocks/>
          </p:cNvCxnSpPr>
          <p:nvPr/>
        </p:nvCxnSpPr>
        <p:spPr>
          <a:xfrm>
            <a:off x="4503759" y="2991021"/>
            <a:ext cx="0" cy="3000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スライド番号プレースホルダー 3">
            <a:extLst>
              <a:ext uri="{FF2B5EF4-FFF2-40B4-BE49-F238E27FC236}">
                <a16:creationId xmlns:a16="http://schemas.microsoft.com/office/drawing/2014/main" id="{E57A4FB4-AF8E-F1F4-FC46-348575241AE0}"/>
              </a:ext>
            </a:extLst>
          </p:cNvPr>
          <p:cNvSpPr txBox="1">
            <a:spLocks/>
          </p:cNvSpPr>
          <p:nvPr/>
        </p:nvSpPr>
        <p:spPr>
          <a:xfrm>
            <a:off x="7086600" y="6463435"/>
            <a:ext cx="2057400" cy="365125"/>
          </a:xfrm>
          <a:prstGeom prst="rect">
            <a:avLst/>
          </a:prstGeom>
        </p:spPr>
        <p:txBody>
          <a:bodyPr/>
          <a:lstStyle>
            <a:defPPr>
              <a:defRPr lang="en-US"/>
            </a:defPPr>
            <a:lvl1pPr marL="0" algn="l" defTabSz="457200" rtl="0" eaLnBrk="1" latinLnBrk="0" hangingPunct="1">
              <a:defRPr sz="1600" b="1" kern="1200">
                <a:solidFill>
                  <a:schemeClr val="tx1"/>
                </a:solidFill>
                <a:latin typeface="BIZ UDゴシック" panose="020B0400000000000000" pitchFamily="49" charset="-128"/>
                <a:ea typeface="BIZ UDゴシック" panose="020B0400000000000000" pitchFamily="49"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正方形/長方形 26">
            <a:extLst>
              <a:ext uri="{FF2B5EF4-FFF2-40B4-BE49-F238E27FC236}">
                <a16:creationId xmlns:a16="http://schemas.microsoft.com/office/drawing/2014/main" id="{2B57FD3C-F791-AE7E-3E2F-048D48B6EDCC}"/>
              </a:ext>
            </a:extLst>
          </p:cNvPr>
          <p:cNvSpPr/>
          <p:nvPr/>
        </p:nvSpPr>
        <p:spPr>
          <a:xfrm>
            <a:off x="0" y="102663"/>
            <a:ext cx="9143999"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経済・金融</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特色ある産業の集積（ライフサイエンス）</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2" name="表 2">
            <a:extLst>
              <a:ext uri="{FF2B5EF4-FFF2-40B4-BE49-F238E27FC236}">
                <a16:creationId xmlns:a16="http://schemas.microsoft.com/office/drawing/2014/main" id="{93E81B0F-211D-02E1-64E0-66DCEBE49547}"/>
              </a:ext>
            </a:extLst>
          </p:cNvPr>
          <p:cNvGraphicFramePr>
            <a:graphicFrameLocks noGrp="1"/>
          </p:cNvGraphicFramePr>
          <p:nvPr>
            <p:extLst>
              <p:ext uri="{D42A27DB-BD31-4B8C-83A1-F6EECF244321}">
                <p14:modId xmlns:p14="http://schemas.microsoft.com/office/powerpoint/2010/main" val="786766888"/>
              </p:ext>
            </p:extLst>
          </p:nvPr>
        </p:nvGraphicFramePr>
        <p:xfrm>
          <a:off x="6876078" y="3096742"/>
          <a:ext cx="2165625" cy="2651002"/>
        </p:xfrm>
        <a:graphic>
          <a:graphicData uri="http://schemas.openxmlformats.org/drawingml/2006/table">
            <a:tbl>
              <a:tblPr>
                <a:tableStyleId>{BC89EF96-8CEA-46FF-86C4-4CE0E7609802}</a:tableStyleId>
              </a:tblPr>
              <a:tblGrid>
                <a:gridCol w="269810">
                  <a:extLst>
                    <a:ext uri="{9D8B030D-6E8A-4147-A177-3AD203B41FA5}">
                      <a16:colId xmlns:a16="http://schemas.microsoft.com/office/drawing/2014/main" val="20000"/>
                    </a:ext>
                  </a:extLst>
                </a:gridCol>
                <a:gridCol w="641813">
                  <a:extLst>
                    <a:ext uri="{9D8B030D-6E8A-4147-A177-3AD203B41FA5}">
                      <a16:colId xmlns:a16="http://schemas.microsoft.com/office/drawing/2014/main" val="20001"/>
                    </a:ext>
                  </a:extLst>
                </a:gridCol>
                <a:gridCol w="635360">
                  <a:extLst>
                    <a:ext uri="{9D8B030D-6E8A-4147-A177-3AD203B41FA5}">
                      <a16:colId xmlns:a16="http://schemas.microsoft.com/office/drawing/2014/main" val="4225379106"/>
                    </a:ext>
                  </a:extLst>
                </a:gridCol>
                <a:gridCol w="618642">
                  <a:extLst>
                    <a:ext uri="{9D8B030D-6E8A-4147-A177-3AD203B41FA5}">
                      <a16:colId xmlns:a16="http://schemas.microsoft.com/office/drawing/2014/main" val="20003"/>
                    </a:ext>
                  </a:extLst>
                </a:gridCol>
              </a:tblGrid>
              <a:tr h="187240">
                <a:tc>
                  <a:txBody>
                    <a:bodyPr/>
                    <a:lstStyle/>
                    <a:p>
                      <a:pPr algn="l"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　</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地域</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百万円</a:t>
                      </a: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シェア</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10627">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関東</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1,508,180</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58.4%</a:t>
                      </a:r>
                    </a:p>
                  </a:txBody>
                  <a:tcPr marL="9525" marR="9525" marT="9525" marB="0" anchor="ctr"/>
                </a:tc>
                <a:extLst>
                  <a:ext uri="{0D108BD9-81ED-4DB2-BD59-A6C34878D82A}">
                    <a16:rowId xmlns:a16="http://schemas.microsoft.com/office/drawing/2014/main" val="10001"/>
                  </a:ext>
                </a:extLst>
              </a:tr>
              <a:tr h="410627">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近畿</a:t>
                      </a: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418,477</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16.2%</a:t>
                      </a:r>
                    </a:p>
                  </a:txBody>
                  <a:tcPr marL="9525" marR="9525" marT="9525" marB="0" anchor="ctr">
                    <a:solidFill>
                      <a:srgbClr val="FFC000"/>
                    </a:solidFill>
                  </a:tcPr>
                </a:tc>
                <a:extLst>
                  <a:ext uri="{0D108BD9-81ED-4DB2-BD59-A6C34878D82A}">
                    <a16:rowId xmlns:a16="http://schemas.microsoft.com/office/drawing/2014/main" val="10002"/>
                  </a:ext>
                </a:extLst>
              </a:tr>
              <a:tr h="410627">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東北</a:t>
                      </a:r>
                    </a:p>
                  </a:txBody>
                  <a:tcPr marL="9525" marR="9525" marT="9525" marB="0" anchor="ctr">
                    <a:solidFill>
                      <a:schemeClr val="bg1"/>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310,082</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12.0%</a:t>
                      </a:r>
                    </a:p>
                  </a:txBody>
                  <a:tcPr marL="9525" marR="9525" marT="9525" marB="0" anchor="ctr">
                    <a:solidFill>
                      <a:schemeClr val="bg1"/>
                    </a:solidFill>
                  </a:tcPr>
                </a:tc>
                <a:extLst>
                  <a:ext uri="{0D108BD9-81ED-4DB2-BD59-A6C34878D82A}">
                    <a16:rowId xmlns:a16="http://schemas.microsoft.com/office/drawing/2014/main" val="10003"/>
                  </a:ext>
                </a:extLst>
              </a:tr>
              <a:tr h="410627">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4</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中部</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202,697</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7.9%</a:t>
                      </a:r>
                    </a:p>
                  </a:txBody>
                  <a:tcPr marL="9525" marR="9525" marT="9525" marB="0" anchor="ctr">
                    <a:noFill/>
                  </a:tcPr>
                </a:tc>
                <a:extLst>
                  <a:ext uri="{0D108BD9-81ED-4DB2-BD59-A6C34878D82A}">
                    <a16:rowId xmlns:a16="http://schemas.microsoft.com/office/drawing/2014/main" val="10004"/>
                  </a:ext>
                </a:extLst>
              </a:tr>
              <a:tr h="410627">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5</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九州</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61,817</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2.4%</a:t>
                      </a:r>
                    </a:p>
                  </a:txBody>
                  <a:tcPr marL="9525" marR="9525" marT="9525" marB="0" anchor="ctr"/>
                </a:tc>
                <a:extLst>
                  <a:ext uri="{0D108BD9-81ED-4DB2-BD59-A6C34878D82A}">
                    <a16:rowId xmlns:a16="http://schemas.microsoft.com/office/drawing/2014/main" val="10005"/>
                  </a:ext>
                </a:extLst>
              </a:tr>
              <a:tr h="410627">
                <a:tc>
                  <a:txBody>
                    <a:bodyPr/>
                    <a:lstStyle/>
                    <a:p>
                      <a:pPr algn="ctr" fontAlgn="ct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全国計</a:t>
                      </a: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2,580,965</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tc>
                <a:extLst>
                  <a:ext uri="{0D108BD9-81ED-4DB2-BD59-A6C34878D82A}">
                    <a16:rowId xmlns:a16="http://schemas.microsoft.com/office/drawing/2014/main" val="1954207812"/>
                  </a:ext>
                </a:extLst>
              </a:tr>
            </a:tbl>
          </a:graphicData>
        </a:graphic>
      </p:graphicFrame>
      <p:graphicFrame>
        <p:nvGraphicFramePr>
          <p:cNvPr id="3" name="表 2">
            <a:extLst>
              <a:ext uri="{FF2B5EF4-FFF2-40B4-BE49-F238E27FC236}">
                <a16:creationId xmlns:a16="http://schemas.microsoft.com/office/drawing/2014/main" id="{6A5F9362-89EB-9174-3EF2-EBE98E22E518}"/>
              </a:ext>
            </a:extLst>
          </p:cNvPr>
          <p:cNvGraphicFramePr>
            <a:graphicFrameLocks noGrp="1"/>
          </p:cNvGraphicFramePr>
          <p:nvPr>
            <p:extLst>
              <p:ext uri="{D42A27DB-BD31-4B8C-83A1-F6EECF244321}">
                <p14:modId xmlns:p14="http://schemas.microsoft.com/office/powerpoint/2010/main" val="3480317307"/>
              </p:ext>
            </p:extLst>
          </p:nvPr>
        </p:nvGraphicFramePr>
        <p:xfrm>
          <a:off x="4607107" y="3114155"/>
          <a:ext cx="2165624" cy="2641212"/>
        </p:xfrm>
        <a:graphic>
          <a:graphicData uri="http://schemas.openxmlformats.org/drawingml/2006/table">
            <a:tbl>
              <a:tblPr>
                <a:tableStyleId>{BC89EF96-8CEA-46FF-86C4-4CE0E7609802}</a:tableStyleId>
              </a:tblPr>
              <a:tblGrid>
                <a:gridCol w="303608">
                  <a:extLst>
                    <a:ext uri="{9D8B030D-6E8A-4147-A177-3AD203B41FA5}">
                      <a16:colId xmlns:a16="http://schemas.microsoft.com/office/drawing/2014/main" val="20000"/>
                    </a:ext>
                  </a:extLst>
                </a:gridCol>
                <a:gridCol w="636047">
                  <a:extLst>
                    <a:ext uri="{9D8B030D-6E8A-4147-A177-3AD203B41FA5}">
                      <a16:colId xmlns:a16="http://schemas.microsoft.com/office/drawing/2014/main" val="20001"/>
                    </a:ext>
                  </a:extLst>
                </a:gridCol>
                <a:gridCol w="644488">
                  <a:extLst>
                    <a:ext uri="{9D8B030D-6E8A-4147-A177-3AD203B41FA5}">
                      <a16:colId xmlns:a16="http://schemas.microsoft.com/office/drawing/2014/main" val="3089749763"/>
                    </a:ext>
                  </a:extLst>
                </a:gridCol>
                <a:gridCol w="581481">
                  <a:extLst>
                    <a:ext uri="{9D8B030D-6E8A-4147-A177-3AD203B41FA5}">
                      <a16:colId xmlns:a16="http://schemas.microsoft.com/office/drawing/2014/main" val="20003"/>
                    </a:ext>
                  </a:extLst>
                </a:gridCol>
              </a:tblGrid>
              <a:tr h="191340">
                <a:tc>
                  <a:txBody>
                    <a:bodyPr/>
                    <a:lstStyle/>
                    <a:p>
                      <a:pPr algn="l"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　</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都道府県</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百万円</a:t>
                      </a:r>
                    </a:p>
                  </a:txBody>
                  <a:tcPr marL="9525" marR="9525" marT="9525" marB="0" anchor="ctr">
                    <a:solidFill>
                      <a:schemeClr val="tx2">
                        <a:lumMod val="20000"/>
                        <a:lumOff val="80000"/>
                      </a:schemeClr>
                    </a:solidFill>
                  </a:tcPr>
                </a:tc>
                <a:tc>
                  <a:txBody>
                    <a:bodyPr/>
                    <a:lstStyle/>
                    <a:p>
                      <a:pPr algn="ctr" fontAlgn="ctr"/>
                      <a:r>
                        <a:rPr lang="ja-JP" altLang="en-US"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シェア</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08312">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a:t>
                      </a: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東京</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328,860</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12.7%</a:t>
                      </a:r>
                    </a:p>
                  </a:txBody>
                  <a:tcPr marL="9525" marR="9525" marT="9525" marB="0" anchor="ctr">
                    <a:noFill/>
                  </a:tcPr>
                </a:tc>
                <a:extLst>
                  <a:ext uri="{0D108BD9-81ED-4DB2-BD59-A6C34878D82A}">
                    <a16:rowId xmlns:a16="http://schemas.microsoft.com/office/drawing/2014/main" val="4050026748"/>
                  </a:ext>
                </a:extLst>
              </a:tr>
              <a:tr h="408312">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茨城</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321,420</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12.5%</a:t>
                      </a:r>
                    </a:p>
                  </a:txBody>
                  <a:tcPr marL="9525" marR="9525" marT="9525" marB="0" anchor="ctr">
                    <a:noFill/>
                  </a:tcPr>
                </a:tc>
                <a:extLst>
                  <a:ext uri="{0D108BD9-81ED-4DB2-BD59-A6C34878D82A}">
                    <a16:rowId xmlns:a16="http://schemas.microsoft.com/office/drawing/2014/main" val="10001"/>
                  </a:ext>
                </a:extLst>
              </a:tr>
              <a:tr h="408312">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3</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京都</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218,842</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8.5%</a:t>
                      </a:r>
                    </a:p>
                  </a:txBody>
                  <a:tcPr marL="9525" marR="9525" marT="9525" marB="0" anchor="ctr">
                    <a:noFill/>
                  </a:tcPr>
                </a:tc>
                <a:extLst>
                  <a:ext uri="{0D108BD9-81ED-4DB2-BD59-A6C34878D82A}">
                    <a16:rowId xmlns:a16="http://schemas.microsoft.com/office/drawing/2014/main" val="10003"/>
                  </a:ext>
                </a:extLst>
              </a:tr>
              <a:tr h="408312">
                <a:tc>
                  <a:txBody>
                    <a:bodyPr/>
                    <a:lstStyle/>
                    <a:p>
                      <a:pPr algn="ctr" fontAlgn="ct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p>
                  </a:txBody>
                  <a:tcPr marL="9525" marR="9525" marT="9525" marB="0" anchor="ctr">
                    <a:noFill/>
                  </a:tcPr>
                </a:tc>
                <a:tc>
                  <a:txBody>
                    <a:bodyPr/>
                    <a:lstStyle/>
                    <a:p>
                      <a:pPr algn="ctr" fontAlgn="ct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408312">
                <a:tc>
                  <a:txBody>
                    <a:bodyPr/>
                    <a:lstStyle/>
                    <a:p>
                      <a:pPr algn="ctr" fontAlgn="ctr"/>
                      <a:r>
                        <a:rPr lang="en-US" altLang="ja-JP" sz="105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9</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algn="ctr" fontAlgn="ct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大阪</a:t>
                      </a:r>
                    </a:p>
                  </a:txBody>
                  <a:tcPr marL="9525" marR="9525" marT="9525" marB="0" anchor="ctr">
                    <a:solidFill>
                      <a:srgbClr val="FFC000"/>
                    </a:solid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119,363</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solidFill>
                      <a:srgbClr val="FFC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4.6%</a:t>
                      </a:r>
                    </a:p>
                  </a:txBody>
                  <a:tcPr marL="9525" marR="9525" marT="9525" marB="0" anchor="ctr">
                    <a:solidFill>
                      <a:srgbClr val="FFC000"/>
                    </a:solidFill>
                  </a:tcPr>
                </a:tc>
                <a:extLst>
                  <a:ext uri="{0D108BD9-81ED-4DB2-BD59-A6C34878D82A}">
                    <a16:rowId xmlns:a16="http://schemas.microsoft.com/office/drawing/2014/main" val="10005"/>
                  </a:ext>
                </a:extLst>
              </a:tr>
              <a:tr h="408312">
                <a:tc>
                  <a:txBody>
                    <a:bodyPr/>
                    <a:lstStyle/>
                    <a:p>
                      <a:pPr algn="ctr" fontAlgn="ct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全国計</a:t>
                      </a:r>
                    </a:p>
                  </a:txBody>
                  <a:tcPr marL="9525" marR="9525" marT="9525" marB="0" anchor="ctr">
                    <a:noFill/>
                  </a:tcPr>
                </a:tc>
                <a:tc>
                  <a:txBody>
                    <a:bodyPr/>
                    <a:lstStyle/>
                    <a:p>
                      <a:pPr algn="ctr" fontAlgn="ct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2,580,965</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100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238826803"/>
                  </a:ext>
                </a:extLst>
              </a:tr>
            </a:tbl>
          </a:graphicData>
        </a:graphic>
      </p:graphicFrame>
      <p:sp>
        <p:nvSpPr>
          <p:cNvPr id="4" name="テキスト ボックス 3">
            <a:extLst>
              <a:ext uri="{FF2B5EF4-FFF2-40B4-BE49-F238E27FC236}">
                <a16:creationId xmlns:a16="http://schemas.microsoft.com/office/drawing/2014/main" id="{CB5A39D7-B8F4-3D26-9FF8-2F879244E334}"/>
              </a:ext>
            </a:extLst>
          </p:cNvPr>
          <p:cNvSpPr txBox="1"/>
          <p:nvPr/>
        </p:nvSpPr>
        <p:spPr>
          <a:xfrm>
            <a:off x="5327316" y="2731435"/>
            <a:ext cx="128432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（都道府県別）</a:t>
            </a:r>
          </a:p>
        </p:txBody>
      </p:sp>
      <p:sp>
        <p:nvSpPr>
          <p:cNvPr id="9" name="テキスト ボックス 8">
            <a:extLst>
              <a:ext uri="{FF2B5EF4-FFF2-40B4-BE49-F238E27FC236}">
                <a16:creationId xmlns:a16="http://schemas.microsoft.com/office/drawing/2014/main" id="{897E6DCE-0FA5-E534-16D4-0FE354AE3DA2}"/>
              </a:ext>
            </a:extLst>
          </p:cNvPr>
          <p:cNvSpPr txBox="1"/>
          <p:nvPr/>
        </p:nvSpPr>
        <p:spPr>
          <a:xfrm>
            <a:off x="7714866" y="2714022"/>
            <a:ext cx="104604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（地域別）</a:t>
            </a:r>
          </a:p>
        </p:txBody>
      </p:sp>
      <p:sp>
        <p:nvSpPr>
          <p:cNvPr id="17" name="テキスト ボックス 16">
            <a:extLst>
              <a:ext uri="{FF2B5EF4-FFF2-40B4-BE49-F238E27FC236}">
                <a16:creationId xmlns:a16="http://schemas.microsoft.com/office/drawing/2014/main" id="{09EB2CBD-74E5-7DBC-044B-9C123CD80E96}"/>
              </a:ext>
            </a:extLst>
          </p:cNvPr>
          <p:cNvSpPr txBox="1"/>
          <p:nvPr/>
        </p:nvSpPr>
        <p:spPr>
          <a:xfrm>
            <a:off x="1557372" y="1987249"/>
            <a:ext cx="602925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4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医療機器産業</a:t>
            </a:r>
            <a:r>
              <a:rPr kumimoji="0" lang="ja-JP" altLang="en-US" sz="14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の「事業所数」・「製造品出荷額等」 （</a:t>
            </a:r>
            <a:r>
              <a:rPr kumimoji="0" lang="en-US" altLang="ja-JP" sz="14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2019</a:t>
            </a:r>
            <a:r>
              <a:rPr kumimoji="0" lang="ja-JP" altLang="en-US" sz="14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年実績）</a:t>
            </a:r>
          </a:p>
        </p:txBody>
      </p:sp>
      <p:sp>
        <p:nvSpPr>
          <p:cNvPr id="28" name="テキスト ボックス 27">
            <a:extLst>
              <a:ext uri="{FF2B5EF4-FFF2-40B4-BE49-F238E27FC236}">
                <a16:creationId xmlns:a16="http://schemas.microsoft.com/office/drawing/2014/main" id="{736FAA66-BAA9-6804-35AC-C7F2C422228A}"/>
              </a:ext>
            </a:extLst>
          </p:cNvPr>
          <p:cNvSpPr txBox="1"/>
          <p:nvPr/>
        </p:nvSpPr>
        <p:spPr>
          <a:xfrm>
            <a:off x="1744357" y="2379430"/>
            <a:ext cx="123523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（事業所数）</a:t>
            </a:r>
          </a:p>
        </p:txBody>
      </p:sp>
      <p:sp>
        <p:nvSpPr>
          <p:cNvPr id="29" name="テキスト ボックス 28">
            <a:extLst>
              <a:ext uri="{FF2B5EF4-FFF2-40B4-BE49-F238E27FC236}">
                <a16:creationId xmlns:a16="http://schemas.microsoft.com/office/drawing/2014/main" id="{7C608677-6231-B6D1-A8DA-E1DED7B16F85}"/>
              </a:ext>
            </a:extLst>
          </p:cNvPr>
          <p:cNvSpPr txBox="1"/>
          <p:nvPr/>
        </p:nvSpPr>
        <p:spPr>
          <a:xfrm>
            <a:off x="6058003" y="2379430"/>
            <a:ext cx="170757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（製造品出荷額等）</a:t>
            </a:r>
          </a:p>
        </p:txBody>
      </p:sp>
      <p:sp>
        <p:nvSpPr>
          <p:cNvPr id="10" name="テキスト ボックス 9">
            <a:extLst>
              <a:ext uri="{FF2B5EF4-FFF2-40B4-BE49-F238E27FC236}">
                <a16:creationId xmlns:a16="http://schemas.microsoft.com/office/drawing/2014/main" id="{605D8E11-DAA6-E9D8-A8CD-B289E05A03F1}"/>
              </a:ext>
            </a:extLst>
          </p:cNvPr>
          <p:cNvSpPr txBox="1"/>
          <p:nvPr/>
        </p:nvSpPr>
        <p:spPr>
          <a:xfrm>
            <a:off x="208874" y="5834293"/>
            <a:ext cx="3633468"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10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近畿 ：福井、滋賀、京都、大阪、兵庫、奈良、和歌山</a:t>
            </a:r>
          </a:p>
        </p:txBody>
      </p:sp>
      <p:sp>
        <p:nvSpPr>
          <p:cNvPr id="12" name="テキスト ボックス 11">
            <a:extLst>
              <a:ext uri="{FF2B5EF4-FFF2-40B4-BE49-F238E27FC236}">
                <a16:creationId xmlns:a16="http://schemas.microsoft.com/office/drawing/2014/main" id="{4620D055-8764-E64D-663F-128F27855A90}"/>
              </a:ext>
            </a:extLst>
          </p:cNvPr>
          <p:cNvSpPr txBox="1"/>
          <p:nvPr/>
        </p:nvSpPr>
        <p:spPr>
          <a:xfrm>
            <a:off x="255688" y="6604445"/>
            <a:ext cx="7024492"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lang="ja-JP" altLang="en-US" sz="1000" dirty="0">
                <a:solidFill>
                  <a:prstClr val="black"/>
                </a:solidFill>
                <a:latin typeface="BIZ UDゴシック" panose="020B0400000000000000" pitchFamily="49" charset="-128"/>
                <a:ea typeface="BIZ UDゴシック" panose="020B0400000000000000" pitchFamily="49" charset="-128"/>
              </a:rPr>
              <a:t>経済産業省「</a:t>
            </a:r>
            <a:r>
              <a:rPr lang="en-US" altLang="ja-JP" sz="1000" dirty="0">
                <a:solidFill>
                  <a:prstClr val="black"/>
                </a:solidFill>
                <a:latin typeface="BIZ UDゴシック" panose="020B0400000000000000" pitchFamily="49" charset="-128"/>
                <a:ea typeface="BIZ UDゴシック" panose="020B0400000000000000" pitchFamily="49" charset="-128"/>
              </a:rPr>
              <a:t>2020</a:t>
            </a:r>
            <a:r>
              <a:rPr lang="ja-JP" altLang="en-US" sz="1000" dirty="0">
                <a:solidFill>
                  <a:prstClr val="black"/>
                </a:solidFill>
                <a:latin typeface="BIZ UDゴシック" panose="020B0400000000000000" pitchFamily="49" charset="-128"/>
                <a:ea typeface="BIZ UDゴシック" panose="020B0400000000000000" pitchFamily="49" charset="-128"/>
              </a:rPr>
              <a:t>年工業統計調査」（令和３年８月</a:t>
            </a:r>
            <a:r>
              <a:rPr lang="en-US" altLang="ja-JP" sz="1000" dirty="0">
                <a:solidFill>
                  <a:prstClr val="black"/>
                </a:solidFill>
                <a:latin typeface="BIZ UDゴシック" panose="020B0400000000000000" pitchFamily="49" charset="-128"/>
                <a:ea typeface="BIZ UDゴシック" panose="020B0400000000000000" pitchFamily="49" charset="-128"/>
              </a:rPr>
              <a:t>25</a:t>
            </a:r>
            <a:r>
              <a:rPr lang="ja-JP" altLang="en-US" sz="1000" dirty="0">
                <a:solidFill>
                  <a:prstClr val="black"/>
                </a:solidFill>
                <a:latin typeface="BIZ UDゴシック" panose="020B0400000000000000" pitchFamily="49" charset="-128"/>
                <a:ea typeface="BIZ UDゴシック" panose="020B0400000000000000" pitchFamily="49" charset="-128"/>
              </a:rPr>
              <a:t>日現在）</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テキスト ボックス 12">
            <a:extLst>
              <a:ext uri="{FF2B5EF4-FFF2-40B4-BE49-F238E27FC236}">
                <a16:creationId xmlns:a16="http://schemas.microsoft.com/office/drawing/2014/main" id="{B6002244-E4C9-5343-9B27-05D002556C3D}"/>
              </a:ext>
            </a:extLst>
          </p:cNvPr>
          <p:cNvSpPr txBox="1"/>
          <p:nvPr/>
        </p:nvSpPr>
        <p:spPr>
          <a:xfrm>
            <a:off x="208490" y="6080514"/>
            <a:ext cx="8721699" cy="461665"/>
          </a:xfrm>
          <a:prstGeom prst="rect">
            <a:avLst/>
          </a:prstGeom>
          <a:noFill/>
        </p:spPr>
        <p:txBody>
          <a:bodyPr wrap="square">
            <a:spAutoFit/>
          </a:bodyPr>
          <a:lstStyle/>
          <a:p>
            <a:pPr marL="85725" indent="-85725" algn="l"/>
            <a:r>
              <a:rPr kumimoji="0" lang="en-US" altLang="ja-JP"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医療機器産業：経済産業省「</a:t>
            </a:r>
            <a:r>
              <a:rPr kumimoji="0" lang="en-US" altLang="ja-JP"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年工業統計調査」の細分類、「医療・衛生用ゴム製品製造業」「理化学用・医療用ガラス器具製造業」「</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再生骨材製造業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人口骨材製造業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精密測定器製造業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分析機器製造業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試験機製造業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医療用機械器具製造業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歯科用機械器具製造業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」「医療用品製造業（動物用医療機械器具を含む）」「</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歯科材料製造業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医療用電子応用装置製造業</a:t>
            </a:r>
            <a:r>
              <a:rPr kumimoji="0" lang="ja-JP" altLang="en-US" sz="8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cs typeface="+mn-cs"/>
              </a:rPr>
              <a:t>」「</a:t>
            </a:r>
            <a:r>
              <a:rPr lang="zh-TW" altLang="en-US" sz="800" dirty="0">
                <a:solidFill>
                  <a:srgbClr val="333333"/>
                </a:solidFill>
                <a:latin typeface="BIZ UDゴシック" panose="020B0400000000000000" pitchFamily="49" charset="-128"/>
                <a:ea typeface="BIZ UDゴシック" panose="020B0400000000000000" pitchFamily="49" charset="-128"/>
              </a:rPr>
              <a:t>医療用計測器製造業</a:t>
            </a:r>
            <a:r>
              <a:rPr lang="ja-JP" altLang="en-US" sz="800" dirty="0">
                <a:solidFill>
                  <a:srgbClr val="333333"/>
                </a:solidFill>
                <a:latin typeface="BIZ UDゴシック" panose="020B0400000000000000" pitchFamily="49" charset="-128"/>
                <a:ea typeface="BIZ UDゴシック" panose="020B0400000000000000" pitchFamily="49" charset="-128"/>
              </a:rPr>
              <a:t>」に該当するもの</a:t>
            </a:r>
            <a:endParaRPr lang="zh-TW" altLang="en-US" sz="800" dirty="0">
              <a:solidFill>
                <a:srgbClr val="333333"/>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648524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0C339DA2-849E-C289-3A2C-A879097A417C}"/>
              </a:ext>
            </a:extLst>
          </p:cNvPr>
          <p:cNvSpPr/>
          <p:nvPr/>
        </p:nvSpPr>
        <p:spPr>
          <a:xfrm>
            <a:off x="208874" y="693114"/>
            <a:ext cx="8726251" cy="77251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schemeClr val="tx1"/>
                </a:solidFill>
                <a:effectLst/>
                <a:uLnTx/>
                <a:uFillTx/>
                <a:latin typeface="+mj-lt"/>
                <a:ea typeface="Meiryo UI" panose="020B0604030504040204" pitchFamily="50" charset="-128"/>
                <a:cs typeface="Meiryo UI" panose="020B0604030504040204" pitchFamily="50" charset="-128"/>
              </a:rPr>
              <a:t>日本医療研究開発機構（</a:t>
            </a:r>
            <a:r>
              <a:rPr kumimoji="1" lang="en-US" altLang="ja-JP" sz="1400" b="0" i="0" u="none" strike="noStrike" kern="1200" cap="none" spc="0" normalizeH="0" baseline="0" noProof="0" dirty="0">
                <a:ln>
                  <a:noFill/>
                </a:ln>
                <a:solidFill>
                  <a:schemeClr val="tx1"/>
                </a:solidFill>
                <a:effectLst/>
                <a:uLnTx/>
                <a:uFillTx/>
                <a:latin typeface="+mj-lt"/>
                <a:ea typeface="Meiryo UI" panose="020B0604030504040204" pitchFamily="50" charset="-128"/>
                <a:cs typeface="Meiryo UI" panose="020B0604030504040204" pitchFamily="50" charset="-128"/>
              </a:rPr>
              <a:t>AMED</a:t>
            </a:r>
            <a:r>
              <a:rPr kumimoji="1" lang="ja-JP" altLang="en-US" sz="1400" dirty="0">
                <a:solidFill>
                  <a:schemeClr val="tx1"/>
                </a:solidFill>
                <a:latin typeface="+mj-lt"/>
                <a:ea typeface="Meiryo UI" panose="020B0604030504040204" pitchFamily="50" charset="-128"/>
                <a:cs typeface="Meiryo UI" panose="020B0604030504040204" pitchFamily="50" charset="-128"/>
              </a:rPr>
              <a:t>）の再生医療実用化研究事業に採択を受けた研究数は</a:t>
            </a:r>
            <a:r>
              <a:rPr kumimoji="1" lang="en-US" altLang="ja-JP" sz="1400" dirty="0">
                <a:solidFill>
                  <a:schemeClr val="tx1"/>
                </a:solidFill>
                <a:latin typeface="+mj-lt"/>
                <a:ea typeface="Meiryo UI" panose="020B0604030504040204" pitchFamily="50" charset="-128"/>
                <a:cs typeface="Meiryo UI" panose="020B0604030504040204" pitchFamily="50" charset="-128"/>
              </a:rPr>
              <a:t>13</a:t>
            </a:r>
            <a:r>
              <a:rPr kumimoji="1" lang="ja-JP" altLang="en-US" sz="1400" dirty="0">
                <a:solidFill>
                  <a:schemeClr val="tx1"/>
                </a:solidFill>
                <a:latin typeface="+mj-lt"/>
                <a:ea typeface="Meiryo UI" panose="020B0604030504040204" pitchFamily="50" charset="-128"/>
                <a:cs typeface="Meiryo UI" panose="020B0604030504040204" pitchFamily="50" charset="-128"/>
              </a:rPr>
              <a:t>と、全国２番目となっている。</a:t>
            </a:r>
            <a:endParaRPr kumimoji="1" lang="en-US" altLang="ja-JP" sz="1400" b="0" i="0" u="none" strike="noStrike" kern="1200" cap="none" spc="0" normalizeH="0" baseline="0" noProof="0" dirty="0">
              <a:ln>
                <a:noFill/>
              </a:ln>
              <a:solidFill>
                <a:schemeClr val="tx1"/>
              </a:solidFill>
              <a:effectLst/>
              <a:uLnTx/>
              <a:uFillTx/>
              <a:latin typeface="+mj-lt"/>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4B727C4D-DDD7-CBA1-E21D-EFC9DFCB2EB2}"/>
              </a:ext>
            </a:extLst>
          </p:cNvPr>
          <p:cNvSpPr txBox="1"/>
          <p:nvPr/>
        </p:nvSpPr>
        <p:spPr>
          <a:xfrm>
            <a:off x="208874" y="6541763"/>
            <a:ext cx="6632367" cy="246221"/>
          </a:xfrm>
          <a:prstGeom prst="rect">
            <a:avLst/>
          </a:prstGeom>
          <a:noFill/>
        </p:spPr>
        <p:txBody>
          <a:bodyPr wrap="square">
            <a:spAutoFit/>
          </a:bodyPr>
          <a:lstStyle/>
          <a:p>
            <a:pPr>
              <a:defRPr/>
            </a:pPr>
            <a:r>
              <a:rPr lang="ja-JP" altLang="en-US" sz="1000" dirty="0">
                <a:solidFill>
                  <a:prstClr val="black"/>
                </a:solidFill>
                <a:latin typeface="BIZ UDゴシック" panose="020B0400000000000000" pitchFamily="49" charset="-128"/>
                <a:ea typeface="BIZ UDゴシック" panose="020B0400000000000000" pitchFamily="49" charset="-128"/>
              </a:rPr>
              <a:t>出典：大阪バイオ・ヘッドクオーター</a:t>
            </a:r>
            <a:r>
              <a:rPr lang="en-US" altLang="ja-JP" sz="1000" dirty="0">
                <a:solidFill>
                  <a:prstClr val="black"/>
                </a:solidFill>
                <a:latin typeface="BIZ UDゴシック" panose="020B0400000000000000" pitchFamily="49" charset="-128"/>
                <a:ea typeface="BIZ UDゴシック" panose="020B0400000000000000" pitchFamily="49" charset="-128"/>
              </a:rPr>
              <a:t>HP</a:t>
            </a:r>
          </a:p>
        </p:txBody>
      </p:sp>
      <p:pic>
        <p:nvPicPr>
          <p:cNvPr id="11" name="図 10">
            <a:extLst>
              <a:ext uri="{FF2B5EF4-FFF2-40B4-BE49-F238E27FC236}">
                <a16:creationId xmlns:a16="http://schemas.microsoft.com/office/drawing/2014/main" id="{2E4F1B62-960A-B1D2-1034-BC1DC7EB1C6F}"/>
              </a:ext>
            </a:extLst>
          </p:cNvPr>
          <p:cNvPicPr>
            <a:picLocks noChangeAspect="1"/>
          </p:cNvPicPr>
          <p:nvPr/>
        </p:nvPicPr>
        <p:blipFill>
          <a:blip r:embed="rId2"/>
          <a:stretch>
            <a:fillRect/>
          </a:stretch>
        </p:blipFill>
        <p:spPr>
          <a:xfrm>
            <a:off x="1645214" y="1624009"/>
            <a:ext cx="5302499" cy="4450421"/>
          </a:xfrm>
          <a:prstGeom prst="rect">
            <a:avLst/>
          </a:prstGeom>
        </p:spPr>
      </p:pic>
      <p:sp>
        <p:nvSpPr>
          <p:cNvPr id="17" name="テキスト ボックス 16">
            <a:extLst>
              <a:ext uri="{FF2B5EF4-FFF2-40B4-BE49-F238E27FC236}">
                <a16:creationId xmlns:a16="http://schemas.microsoft.com/office/drawing/2014/main" id="{FC20EE66-27E9-E090-E1F2-BAE1D92F7EF5}"/>
              </a:ext>
            </a:extLst>
          </p:cNvPr>
          <p:cNvSpPr txBox="1"/>
          <p:nvPr/>
        </p:nvSpPr>
        <p:spPr>
          <a:xfrm>
            <a:off x="5348670" y="1880022"/>
            <a:ext cx="1278374" cy="246221"/>
          </a:xfrm>
          <a:prstGeom prst="rect">
            <a:avLst/>
          </a:prstGeom>
          <a:noFill/>
        </p:spPr>
        <p:txBody>
          <a:bodyPr wrap="square">
            <a:spAutoFit/>
          </a:bodyPr>
          <a:lstStyle/>
          <a:p>
            <a:pPr>
              <a:defRPr/>
            </a:pPr>
            <a:r>
              <a:rPr lang="ja-JP" altLang="en-US" sz="1000" dirty="0">
                <a:solidFill>
                  <a:prstClr val="black"/>
                </a:solidFill>
                <a:latin typeface="BIZ UDゴシック" panose="020B0400000000000000" pitchFamily="49" charset="-128"/>
                <a:ea typeface="BIZ UDゴシック" panose="020B0400000000000000" pitchFamily="49" charset="-128"/>
              </a:rPr>
              <a:t>（</a:t>
            </a:r>
            <a:r>
              <a:rPr lang="en-US" altLang="ja-JP" sz="1000" dirty="0">
                <a:solidFill>
                  <a:prstClr val="black"/>
                </a:solidFill>
                <a:latin typeface="BIZ UDゴシック" panose="020B0400000000000000" pitchFamily="49" charset="-128"/>
                <a:ea typeface="BIZ UDゴシック" panose="020B0400000000000000" pitchFamily="49" charset="-128"/>
              </a:rPr>
              <a:t>2016</a:t>
            </a:r>
            <a:r>
              <a:rPr lang="ja-JP" altLang="en-US" sz="1000" dirty="0">
                <a:solidFill>
                  <a:prstClr val="black"/>
                </a:solidFill>
                <a:latin typeface="BIZ UDゴシック" panose="020B0400000000000000" pitchFamily="49" charset="-128"/>
                <a:ea typeface="BIZ UDゴシック" panose="020B0400000000000000" pitchFamily="49" charset="-128"/>
              </a:rPr>
              <a:t>年</a:t>
            </a:r>
            <a:r>
              <a:rPr lang="en-US" altLang="ja-JP" sz="1000" dirty="0">
                <a:solidFill>
                  <a:prstClr val="black"/>
                </a:solidFill>
                <a:latin typeface="BIZ UDゴシック" panose="020B0400000000000000" pitchFamily="49" charset="-128"/>
                <a:ea typeface="BIZ UDゴシック" panose="020B0400000000000000" pitchFamily="49" charset="-128"/>
              </a:rPr>
              <a:t>9</a:t>
            </a:r>
            <a:r>
              <a:rPr lang="ja-JP" altLang="en-US" sz="1000" dirty="0">
                <a:solidFill>
                  <a:prstClr val="black"/>
                </a:solidFill>
                <a:latin typeface="BIZ UDゴシック" panose="020B0400000000000000" pitchFamily="49" charset="-128"/>
                <a:ea typeface="BIZ UDゴシック" panose="020B0400000000000000" pitchFamily="49" charset="-128"/>
              </a:rPr>
              <a:t>月時点）</a:t>
            </a:r>
            <a:endParaRPr lang="en-US" altLang="ja-JP" sz="1000" dirty="0">
              <a:solidFill>
                <a:prstClr val="black"/>
              </a:solidFill>
              <a:latin typeface="BIZ UDゴシック" panose="020B0400000000000000" pitchFamily="49" charset="-128"/>
              <a:ea typeface="BIZ UDゴシック" panose="020B0400000000000000" pitchFamily="49" charset="-128"/>
            </a:endParaRPr>
          </a:p>
        </p:txBody>
      </p:sp>
      <p:sp>
        <p:nvSpPr>
          <p:cNvPr id="6" name="スライド番号プレースホルダー 3">
            <a:extLst>
              <a:ext uri="{FF2B5EF4-FFF2-40B4-BE49-F238E27FC236}">
                <a16:creationId xmlns:a16="http://schemas.microsoft.com/office/drawing/2014/main" id="{685CC0FD-33E0-690C-A514-6201AA22AB6D}"/>
              </a:ext>
            </a:extLst>
          </p:cNvPr>
          <p:cNvSpPr txBox="1">
            <a:spLocks/>
          </p:cNvSpPr>
          <p:nvPr/>
        </p:nvSpPr>
        <p:spPr>
          <a:xfrm>
            <a:off x="7086600" y="6463435"/>
            <a:ext cx="2057400" cy="365125"/>
          </a:xfrm>
          <a:prstGeom prst="rect">
            <a:avLst/>
          </a:prstGeom>
        </p:spPr>
        <p:txBody>
          <a:bodyPr/>
          <a:lstStyle>
            <a:defPPr>
              <a:defRPr lang="en-US"/>
            </a:defPPr>
            <a:lvl1pPr marL="0" algn="l" defTabSz="457200" rtl="0" eaLnBrk="1" latinLnBrk="0" hangingPunct="1">
              <a:defRPr sz="1600" b="1" kern="1200">
                <a:solidFill>
                  <a:schemeClr val="tx1"/>
                </a:solidFill>
                <a:latin typeface="BIZ UDゴシック" panose="020B0400000000000000" pitchFamily="49" charset="-128"/>
                <a:ea typeface="BIZ UDゴシック" panose="020B0400000000000000" pitchFamily="49"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50F88186-B17D-4CE3-A887-D91699CF601C}" type="slidenum">
              <a:rPr kumimoji="1" lang="ja-JP" altLang="en-US" smtClean="0">
                <a:solidFill>
                  <a:prstClr val="black"/>
                </a:solidFill>
              </a:rPr>
              <a:pPr algn="r">
                <a:defRPr/>
              </a:pPr>
              <a:t>15</a:t>
            </a:fld>
            <a:endParaRPr kumimoji="1" lang="ja-JP" altLang="en-US" dirty="0">
              <a:solidFill>
                <a:prstClr val="black"/>
              </a:solidFill>
            </a:endParaRPr>
          </a:p>
        </p:txBody>
      </p:sp>
      <p:sp>
        <p:nvSpPr>
          <p:cNvPr id="7" name="正方形/長方形 6">
            <a:extLst>
              <a:ext uri="{FF2B5EF4-FFF2-40B4-BE49-F238E27FC236}">
                <a16:creationId xmlns:a16="http://schemas.microsoft.com/office/drawing/2014/main" id="{485713E8-FA63-B501-1EB5-22EC925919ED}"/>
              </a:ext>
            </a:extLst>
          </p:cNvPr>
          <p:cNvSpPr/>
          <p:nvPr/>
        </p:nvSpPr>
        <p:spPr>
          <a:xfrm>
            <a:off x="0" y="102663"/>
            <a:ext cx="9143999"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経済・金融</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特色ある産業の集積（ライフサイエンス）</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873615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0C339DA2-849E-C289-3A2C-A879097A417C}"/>
              </a:ext>
            </a:extLst>
          </p:cNvPr>
          <p:cNvSpPr/>
          <p:nvPr/>
        </p:nvSpPr>
        <p:spPr>
          <a:xfrm>
            <a:off x="208874" y="693114"/>
            <a:ext cx="8726251" cy="77251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defTabSz="914400">
              <a:buFont typeface="Wingdings" panose="05000000000000000000" pitchFamily="2" charset="2"/>
              <a:buChar char="p"/>
              <a:defRPr/>
            </a:pPr>
            <a:r>
              <a:rPr kumimoji="1" lang="ja-JP" altLang="en-US" sz="1400" dirty="0">
                <a:solidFill>
                  <a:schemeClr val="tx1"/>
                </a:solidFill>
                <a:latin typeface="Meiryo UI" panose="020B0604030504040204" pitchFamily="50" charset="-128"/>
                <a:ea typeface="Meiryo UI" panose="020B0604030504040204" pitchFamily="50" charset="-128"/>
              </a:rPr>
              <a:t>大阪・関西には、リチウムイオン電池の生産拠点が多数立地しており、リチウムイオン電池の全国輸出における関西（２府４県）のシェアは、金額ベースで</a:t>
            </a:r>
            <a:r>
              <a:rPr kumimoji="1" lang="en-US" altLang="ja-JP" sz="1400" dirty="0">
                <a:solidFill>
                  <a:schemeClr val="tx1"/>
                </a:solidFill>
                <a:latin typeface="Meiryo UI" panose="020B0604030504040204" pitchFamily="50" charset="-128"/>
                <a:ea typeface="Meiryo UI" panose="020B0604030504040204" pitchFamily="50" charset="-128"/>
              </a:rPr>
              <a:t>70.1%</a:t>
            </a:r>
            <a:r>
              <a:rPr kumimoji="1" lang="ja-JP" altLang="en-US" sz="1400" dirty="0">
                <a:solidFill>
                  <a:schemeClr val="tx1"/>
                </a:solidFill>
                <a:latin typeface="Meiryo UI" panose="020B0604030504040204" pitchFamily="50" charset="-128"/>
                <a:ea typeface="Meiryo UI" panose="020B0604030504040204" pitchFamily="50" charset="-128"/>
              </a:rPr>
              <a:t>、個数ベースで</a:t>
            </a:r>
            <a:r>
              <a:rPr kumimoji="1" lang="en-US" altLang="ja-JP" sz="1400" dirty="0">
                <a:solidFill>
                  <a:schemeClr val="tx1"/>
                </a:solidFill>
                <a:latin typeface="Meiryo UI" panose="020B0604030504040204" pitchFamily="50" charset="-128"/>
                <a:ea typeface="Meiryo UI" panose="020B0604030504040204" pitchFamily="50" charset="-128"/>
              </a:rPr>
              <a:t>88.8%</a:t>
            </a:r>
            <a:r>
              <a:rPr kumimoji="1" lang="ja-JP" altLang="en-US" sz="1400" dirty="0">
                <a:solidFill>
                  <a:schemeClr val="tx1"/>
                </a:solidFill>
                <a:latin typeface="Meiryo UI" panose="020B0604030504040204" pitchFamily="50" charset="-128"/>
                <a:ea typeface="Meiryo UI" panose="020B0604030504040204" pitchFamily="50" charset="-128"/>
              </a:rPr>
              <a:t>を占めている。</a:t>
            </a:r>
          </a:p>
        </p:txBody>
      </p:sp>
      <p:sp>
        <p:nvSpPr>
          <p:cNvPr id="10" name="テキスト ボックス 9">
            <a:extLst>
              <a:ext uri="{FF2B5EF4-FFF2-40B4-BE49-F238E27FC236}">
                <a16:creationId xmlns:a16="http://schemas.microsoft.com/office/drawing/2014/main" id="{4B727C4D-DDD7-CBA1-E21D-EFC9DFCB2EB2}"/>
              </a:ext>
            </a:extLst>
          </p:cNvPr>
          <p:cNvSpPr txBox="1"/>
          <p:nvPr/>
        </p:nvSpPr>
        <p:spPr>
          <a:xfrm>
            <a:off x="-64588" y="6628571"/>
            <a:ext cx="7808413" cy="246221"/>
          </a:xfrm>
          <a:prstGeom prst="rect">
            <a:avLst/>
          </a:prstGeom>
          <a:noFill/>
        </p:spPr>
        <p:txBody>
          <a:bodyPr wrap="square">
            <a:spAutoFit/>
          </a:bodyPr>
          <a:lstStyle/>
          <a:p>
            <a:pPr>
              <a:defRPr/>
            </a:pPr>
            <a:r>
              <a:rPr lang="ja-JP" altLang="en-US" sz="1000" dirty="0">
                <a:solidFill>
                  <a:prstClr val="black"/>
                </a:solidFill>
                <a:latin typeface="BIZ UDゴシック" panose="020B0400000000000000" pitchFamily="49" charset="-128"/>
                <a:ea typeface="BIZ UDゴシック" panose="020B0400000000000000" pitchFamily="49" charset="-128"/>
              </a:rPr>
              <a:t>出典：大阪府・大阪市「万博のインパクトを活かした大阪の将来に向けたビジョン　資料編」</a:t>
            </a:r>
            <a:endParaRPr lang="en-US" altLang="ja-JP" sz="1000" dirty="0">
              <a:solidFill>
                <a:prstClr val="black"/>
              </a:solidFill>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B10A257D-D271-FFA4-C40D-5B9453D6A3DE}"/>
              </a:ext>
            </a:extLst>
          </p:cNvPr>
          <p:cNvSpPr txBox="1"/>
          <p:nvPr/>
        </p:nvSpPr>
        <p:spPr>
          <a:xfrm>
            <a:off x="1976300" y="1844927"/>
            <a:ext cx="5191399" cy="348109"/>
          </a:xfrm>
          <a:prstGeom prst="rect">
            <a:avLst/>
          </a:prstGeom>
          <a:noFill/>
        </p:spPr>
        <p:txBody>
          <a:bodyPr wrap="square" rtlCol="0">
            <a:spAutoFit/>
          </a:bodyPr>
          <a:lstStyle/>
          <a:p>
            <a:pPr algn="ctr"/>
            <a:r>
              <a:rPr kumimoji="1" lang="ja-JP" altLang="en-US" sz="1662" dirty="0">
                <a:latin typeface="Meiryo UI" panose="020B0604030504040204" pitchFamily="50" charset="-128"/>
                <a:ea typeface="Meiryo UI" panose="020B0604030504040204" pitchFamily="50" charset="-128"/>
              </a:rPr>
              <a:t>＜関西のリチウムイオン電池 全国輸出シェア</a:t>
            </a:r>
            <a:r>
              <a:rPr kumimoji="1" lang="en-US" altLang="ja-JP" sz="1662" dirty="0">
                <a:latin typeface="Meiryo UI" panose="020B0604030504040204" pitchFamily="50" charset="-128"/>
                <a:ea typeface="Meiryo UI" panose="020B0604030504040204" pitchFamily="50" charset="-128"/>
              </a:rPr>
              <a:t>(2019</a:t>
            </a:r>
            <a:r>
              <a:rPr kumimoji="1" lang="ja-JP" altLang="en-US" sz="1662" dirty="0">
                <a:latin typeface="Meiryo UI" panose="020B0604030504040204" pitchFamily="50" charset="-128"/>
                <a:ea typeface="Meiryo UI" panose="020B0604030504040204" pitchFamily="50" charset="-128"/>
              </a:rPr>
              <a:t>年</a:t>
            </a:r>
            <a:r>
              <a:rPr kumimoji="1" lang="en-US" altLang="ja-JP" sz="1662" dirty="0">
                <a:latin typeface="Meiryo UI" panose="020B0604030504040204" pitchFamily="50" charset="-128"/>
                <a:ea typeface="Meiryo UI" panose="020B0604030504040204" pitchFamily="50" charset="-128"/>
              </a:rPr>
              <a:t>)</a:t>
            </a:r>
            <a:r>
              <a:rPr kumimoji="1" lang="ja-JP" altLang="en-US" sz="1662" dirty="0">
                <a:latin typeface="Meiryo UI" panose="020B0604030504040204" pitchFamily="50" charset="-128"/>
                <a:ea typeface="Meiryo UI" panose="020B0604030504040204" pitchFamily="50" charset="-128"/>
              </a:rPr>
              <a:t>＞</a:t>
            </a:r>
          </a:p>
        </p:txBody>
      </p:sp>
      <p:pic>
        <p:nvPicPr>
          <p:cNvPr id="15" name="図 14">
            <a:extLst>
              <a:ext uri="{FF2B5EF4-FFF2-40B4-BE49-F238E27FC236}">
                <a16:creationId xmlns:a16="http://schemas.microsoft.com/office/drawing/2014/main" id="{102C4BA1-D44F-97DE-422A-5EFFDAC28675}"/>
              </a:ext>
            </a:extLst>
          </p:cNvPr>
          <p:cNvPicPr>
            <a:picLocks noChangeAspect="1"/>
          </p:cNvPicPr>
          <p:nvPr/>
        </p:nvPicPr>
        <p:blipFill rotWithShape="1">
          <a:blip r:embed="rId2"/>
          <a:srcRect l="24036" t="3947" r="24075" b="1983"/>
          <a:stretch/>
        </p:blipFill>
        <p:spPr>
          <a:xfrm>
            <a:off x="881871" y="2497084"/>
            <a:ext cx="3086494" cy="3245358"/>
          </a:xfrm>
          <a:prstGeom prst="rect">
            <a:avLst/>
          </a:prstGeom>
        </p:spPr>
      </p:pic>
      <p:pic>
        <p:nvPicPr>
          <p:cNvPr id="16" name="図 15">
            <a:extLst>
              <a:ext uri="{FF2B5EF4-FFF2-40B4-BE49-F238E27FC236}">
                <a16:creationId xmlns:a16="http://schemas.microsoft.com/office/drawing/2014/main" id="{2B01B2D2-759E-3B6E-D3DF-8D45C1BEF353}"/>
              </a:ext>
            </a:extLst>
          </p:cNvPr>
          <p:cNvPicPr>
            <a:picLocks noChangeAspect="1"/>
          </p:cNvPicPr>
          <p:nvPr/>
        </p:nvPicPr>
        <p:blipFill rotWithShape="1">
          <a:blip r:embed="rId3"/>
          <a:srcRect l="24791" t="2353" r="24944" b="3138"/>
          <a:stretch/>
        </p:blipFill>
        <p:spPr>
          <a:xfrm>
            <a:off x="5255276" y="2478094"/>
            <a:ext cx="3019451" cy="3292704"/>
          </a:xfrm>
          <a:prstGeom prst="rect">
            <a:avLst/>
          </a:prstGeom>
        </p:spPr>
      </p:pic>
      <p:sp>
        <p:nvSpPr>
          <p:cNvPr id="18" name="正方形/長方形 17">
            <a:extLst>
              <a:ext uri="{FF2B5EF4-FFF2-40B4-BE49-F238E27FC236}">
                <a16:creationId xmlns:a16="http://schemas.microsoft.com/office/drawing/2014/main" id="{A80D9432-ACCB-AA47-564B-ADCAFEB71CCF}"/>
              </a:ext>
            </a:extLst>
          </p:cNvPr>
          <p:cNvSpPr/>
          <p:nvPr/>
        </p:nvSpPr>
        <p:spPr>
          <a:xfrm>
            <a:off x="448040" y="5742443"/>
            <a:ext cx="8247919" cy="207749"/>
          </a:xfrm>
          <a:prstGeom prst="rect">
            <a:avLst/>
          </a:prstGeom>
        </p:spPr>
        <p:txBody>
          <a:bodyPr wrap="square">
            <a:spAutoFit/>
          </a:bodyPr>
          <a:lstStyle/>
          <a:p>
            <a:pPr marL="613718" marR="131888" indent="-351701" algn="just">
              <a:lnSpc>
                <a:spcPts val="923"/>
              </a:lnSpc>
            </a:pPr>
            <a:r>
              <a:rPr lang="en-US" altLang="ja-JP" sz="831"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831" kern="100" dirty="0">
                <a:latin typeface="Meiryo UI" panose="020B0604030504040204" pitchFamily="50" charset="-128"/>
                <a:ea typeface="Meiryo UI" panose="020B0604030504040204" pitchFamily="50" charset="-128"/>
                <a:cs typeface="Times New Roman" panose="02020603050405020304" pitchFamily="18" charset="0"/>
              </a:rPr>
              <a:t>上記グラフにおける、「関西」は、近畿</a:t>
            </a:r>
            <a:r>
              <a:rPr lang="en-US" altLang="ja-JP" sz="831" kern="100" dirty="0">
                <a:latin typeface="Meiryo UI" panose="020B0604030504040204" pitchFamily="50" charset="-128"/>
                <a:ea typeface="Meiryo UI" panose="020B0604030504040204" pitchFamily="50" charset="-128"/>
                <a:cs typeface="Times New Roman" panose="02020603050405020304" pitchFamily="18" charset="0"/>
              </a:rPr>
              <a:t>2</a:t>
            </a:r>
            <a:r>
              <a:rPr lang="ja-JP" altLang="en-US" sz="831" kern="100" dirty="0">
                <a:latin typeface="Meiryo UI" panose="020B0604030504040204" pitchFamily="50" charset="-128"/>
                <a:ea typeface="Meiryo UI" panose="020B0604030504040204" pitchFamily="50" charset="-128"/>
                <a:cs typeface="Times New Roman" panose="02020603050405020304" pitchFamily="18" charset="0"/>
              </a:rPr>
              <a:t>府</a:t>
            </a:r>
            <a:r>
              <a:rPr lang="en-US" altLang="ja-JP" sz="831" kern="100" dirty="0">
                <a:latin typeface="Meiryo UI" panose="020B0604030504040204" pitchFamily="50" charset="-128"/>
                <a:ea typeface="Meiryo UI" panose="020B0604030504040204" pitchFamily="50" charset="-128"/>
                <a:cs typeface="Times New Roman" panose="02020603050405020304" pitchFamily="18" charset="0"/>
              </a:rPr>
              <a:t>4</a:t>
            </a:r>
            <a:r>
              <a:rPr lang="ja-JP" altLang="en-US" sz="831" kern="100" dirty="0">
                <a:latin typeface="Meiryo UI" panose="020B0604030504040204" pitchFamily="50" charset="-128"/>
                <a:ea typeface="Meiryo UI" panose="020B0604030504040204" pitchFamily="50" charset="-128"/>
                <a:cs typeface="Times New Roman" panose="02020603050405020304" pitchFamily="18" charset="0"/>
              </a:rPr>
              <a:t>県</a:t>
            </a:r>
            <a:r>
              <a:rPr lang="en-US" altLang="ja-JP" sz="831"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831" kern="100" dirty="0">
                <a:latin typeface="Meiryo UI" panose="020B0604030504040204" pitchFamily="50" charset="-128"/>
                <a:ea typeface="Meiryo UI" panose="020B0604030504040204" pitchFamily="50" charset="-128"/>
                <a:cs typeface="Times New Roman" panose="02020603050405020304" pitchFamily="18" charset="0"/>
              </a:rPr>
              <a:t>滋賀県、京都府、大阪府、兵庫県、奈良県、和歌山県</a:t>
            </a:r>
            <a:r>
              <a:rPr lang="en-US" altLang="ja-JP" sz="831"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831" kern="100" dirty="0">
                <a:latin typeface="Meiryo UI" panose="020B0604030504040204" pitchFamily="50" charset="-128"/>
                <a:ea typeface="Meiryo UI" panose="020B0604030504040204" pitchFamily="50" charset="-128"/>
                <a:cs typeface="Times New Roman" panose="02020603050405020304" pitchFamily="18" charset="0"/>
              </a:rPr>
              <a:t>の合計。</a:t>
            </a:r>
            <a:endParaRPr lang="ja-JP" altLang="ja-JP" sz="831"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スライド番号プレースホルダー 3">
            <a:extLst>
              <a:ext uri="{FF2B5EF4-FFF2-40B4-BE49-F238E27FC236}">
                <a16:creationId xmlns:a16="http://schemas.microsoft.com/office/drawing/2014/main" id="{2C322F81-5402-B324-AF08-1DAA4E4FB153}"/>
              </a:ext>
            </a:extLst>
          </p:cNvPr>
          <p:cNvSpPr txBox="1">
            <a:spLocks/>
          </p:cNvSpPr>
          <p:nvPr/>
        </p:nvSpPr>
        <p:spPr>
          <a:xfrm>
            <a:off x="7086600" y="6492875"/>
            <a:ext cx="2057400" cy="365125"/>
          </a:xfrm>
          <a:prstGeom prst="rect">
            <a:avLst/>
          </a:prstGeom>
        </p:spPr>
        <p:txBody>
          <a:bodyPr/>
          <a:lstStyle>
            <a:defPPr>
              <a:defRPr lang="en-US"/>
            </a:defPPr>
            <a:lvl1pPr marL="0" algn="l" defTabSz="457200" rtl="0" eaLnBrk="1" latinLnBrk="0" hangingPunct="1">
              <a:defRPr sz="1600" b="1" kern="1200">
                <a:solidFill>
                  <a:schemeClr val="tx1"/>
                </a:solidFill>
                <a:latin typeface="BIZ UDゴシック" panose="020B0400000000000000" pitchFamily="49" charset="-128"/>
                <a:ea typeface="BIZ UDゴシック" panose="020B0400000000000000" pitchFamily="49"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50F88186-B17D-4CE3-A887-D91699CF601C}" type="slidenum">
              <a:rPr kumimoji="1" lang="ja-JP" altLang="en-US" smtClean="0">
                <a:solidFill>
                  <a:prstClr val="black"/>
                </a:solidFill>
              </a:rPr>
              <a:pPr algn="r">
                <a:defRPr/>
              </a:pPr>
              <a:t>16</a:t>
            </a:fld>
            <a:endParaRPr kumimoji="1" lang="ja-JP" altLang="en-US" dirty="0">
              <a:solidFill>
                <a:prstClr val="black"/>
              </a:solidFill>
            </a:endParaRPr>
          </a:p>
        </p:txBody>
      </p:sp>
      <p:sp>
        <p:nvSpPr>
          <p:cNvPr id="7" name="正方形/長方形 6">
            <a:extLst>
              <a:ext uri="{FF2B5EF4-FFF2-40B4-BE49-F238E27FC236}">
                <a16:creationId xmlns:a16="http://schemas.microsoft.com/office/drawing/2014/main" id="{C7962A52-ED0B-6EDD-1853-918253375A70}"/>
              </a:ext>
            </a:extLst>
          </p:cNvPr>
          <p:cNvSpPr/>
          <p:nvPr/>
        </p:nvSpPr>
        <p:spPr>
          <a:xfrm>
            <a:off x="0" y="102663"/>
            <a:ext cx="9143999"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経済・金融</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特色ある産業の集積（スマートエネルギー）</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4262573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959888B-BB10-02CD-768A-DE40F7E62591}"/>
              </a:ext>
            </a:extLst>
          </p:cNvPr>
          <p:cNvPicPr>
            <a:picLocks noChangeAspect="1"/>
          </p:cNvPicPr>
          <p:nvPr/>
        </p:nvPicPr>
        <p:blipFill>
          <a:blip r:embed="rId2"/>
          <a:stretch>
            <a:fillRect/>
          </a:stretch>
        </p:blipFill>
        <p:spPr>
          <a:xfrm>
            <a:off x="4829077" y="4243941"/>
            <a:ext cx="3381375" cy="2234968"/>
          </a:xfrm>
          <a:prstGeom prst="rect">
            <a:avLst/>
          </a:prstGeom>
          <a:ln>
            <a:solidFill>
              <a:srgbClr val="002060"/>
            </a:solidFill>
          </a:ln>
        </p:spPr>
      </p:pic>
      <p:cxnSp>
        <p:nvCxnSpPr>
          <p:cNvPr id="5" name="直線コネクタ 4"/>
          <p:cNvCxnSpPr>
            <a:cxnSpLocks/>
          </p:cNvCxnSpPr>
          <p:nvPr/>
        </p:nvCxnSpPr>
        <p:spPr>
          <a:xfrm>
            <a:off x="128587" y="537549"/>
            <a:ext cx="8953500" cy="2057"/>
          </a:xfrm>
          <a:prstGeom prst="line">
            <a:avLst/>
          </a:prstGeom>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87F52B80-81AD-CADA-A5CD-A564911D3EF8}"/>
              </a:ext>
            </a:extLst>
          </p:cNvPr>
          <p:cNvSpPr/>
          <p:nvPr/>
        </p:nvSpPr>
        <p:spPr>
          <a:xfrm>
            <a:off x="128587" y="734477"/>
            <a:ext cx="8886825" cy="7206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ts val="1200"/>
              </a:lnSpc>
              <a:spcBef>
                <a:spcPts val="0"/>
              </a:spcBef>
              <a:spcAft>
                <a:spcPts val="0"/>
              </a:spcAft>
              <a:buClrTx/>
              <a:buSzTx/>
              <a:buFont typeface="Wingdings" panose="05000000000000000000" pitchFamily="2" charset="2"/>
              <a:buChar char="p"/>
              <a:tabLst/>
              <a:defRPr/>
            </a:pP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映像制作・配給業の事業所や従業者数は東京に集中しているものの、大阪、関西にも集積が見られる。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正方形/長方形 1">
            <a:extLst>
              <a:ext uri="{FF2B5EF4-FFF2-40B4-BE49-F238E27FC236}">
                <a16:creationId xmlns:a16="http://schemas.microsoft.com/office/drawing/2014/main" id="{9C08DD12-C4CF-9B93-D0E9-5A217AE24ACB}"/>
              </a:ext>
            </a:extLst>
          </p:cNvPr>
          <p:cNvSpPr/>
          <p:nvPr/>
        </p:nvSpPr>
        <p:spPr>
          <a:xfrm>
            <a:off x="0" y="69926"/>
            <a:ext cx="9143999"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BIZ UDゴシック" panose="020B0400000000000000" pitchFamily="49" charset="-128"/>
                <a:ea typeface="BIZ UDゴシック" panose="020B0400000000000000" pitchFamily="49" charset="-128"/>
              </a:rPr>
              <a:t>１</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３</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経済・金融</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特色ある産業の集積（映像情報制作・</a:t>
            </a:r>
            <a:r>
              <a:rPr lang="ja-JP" altLang="en-US" sz="2000" b="1" dirty="0">
                <a:solidFill>
                  <a:prstClr val="black"/>
                </a:solidFill>
                <a:latin typeface="BIZ UDゴシック" panose="020B0400000000000000" pitchFamily="49" charset="-128"/>
                <a:ea typeface="BIZ UDゴシック" panose="020B0400000000000000" pitchFamily="49" charset="-128"/>
              </a:rPr>
              <a:t>配給業</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関係）</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テキスト ボックス 2">
            <a:extLst>
              <a:ext uri="{FF2B5EF4-FFF2-40B4-BE49-F238E27FC236}">
                <a16:creationId xmlns:a16="http://schemas.microsoft.com/office/drawing/2014/main" id="{11EBC7F4-6F79-B43A-DCF6-DDB6FA3703EC}"/>
              </a:ext>
            </a:extLst>
          </p:cNvPr>
          <p:cNvSpPr txBox="1"/>
          <p:nvPr/>
        </p:nvSpPr>
        <p:spPr>
          <a:xfrm>
            <a:off x="3786510" y="6604084"/>
            <a:ext cx="5219584" cy="25391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05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a:t>
            </a:r>
            <a:r>
              <a:rPr lang="ja-JP" altLang="en-US" sz="1050" dirty="0">
                <a:solidFill>
                  <a:srgbClr val="000000"/>
                </a:solidFill>
                <a:latin typeface="BIZ UDゴシック" panose="020B0400000000000000" pitchFamily="49" charset="-128"/>
                <a:ea typeface="BIZ UDゴシック" panose="020B0400000000000000" pitchFamily="49" charset="-128"/>
              </a:rPr>
              <a:t>令和３年経済センサス活動調査」をもとに副首都推進局で作成</a:t>
            </a:r>
            <a:endParaRPr kumimoji="0" lang="en-US" altLang="ja-JP" sz="105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pic>
        <p:nvPicPr>
          <p:cNvPr id="11" name="図 10">
            <a:extLst>
              <a:ext uri="{FF2B5EF4-FFF2-40B4-BE49-F238E27FC236}">
                <a16:creationId xmlns:a16="http://schemas.microsoft.com/office/drawing/2014/main" id="{8EC9DAFF-B493-AEB1-DD43-E9548D96E8C6}"/>
              </a:ext>
            </a:extLst>
          </p:cNvPr>
          <p:cNvPicPr>
            <a:picLocks noChangeAspect="1"/>
          </p:cNvPicPr>
          <p:nvPr/>
        </p:nvPicPr>
        <p:blipFill>
          <a:blip r:embed="rId3"/>
          <a:stretch>
            <a:fillRect/>
          </a:stretch>
        </p:blipFill>
        <p:spPr>
          <a:xfrm>
            <a:off x="517484" y="1900097"/>
            <a:ext cx="3381375" cy="2233183"/>
          </a:xfrm>
          <a:prstGeom prst="rect">
            <a:avLst/>
          </a:prstGeom>
          <a:ln>
            <a:solidFill>
              <a:srgbClr val="002060"/>
            </a:solidFill>
          </a:ln>
        </p:spPr>
      </p:pic>
      <p:pic>
        <p:nvPicPr>
          <p:cNvPr id="16" name="図 15">
            <a:extLst>
              <a:ext uri="{FF2B5EF4-FFF2-40B4-BE49-F238E27FC236}">
                <a16:creationId xmlns:a16="http://schemas.microsoft.com/office/drawing/2014/main" id="{9941E7E5-CB09-2720-E7A7-0EEA5C557755}"/>
              </a:ext>
            </a:extLst>
          </p:cNvPr>
          <p:cNvPicPr>
            <a:picLocks noChangeAspect="1"/>
          </p:cNvPicPr>
          <p:nvPr/>
        </p:nvPicPr>
        <p:blipFill>
          <a:blip r:embed="rId4"/>
          <a:stretch>
            <a:fillRect/>
          </a:stretch>
        </p:blipFill>
        <p:spPr>
          <a:xfrm>
            <a:off x="517484" y="4202850"/>
            <a:ext cx="3381375" cy="2233183"/>
          </a:xfrm>
          <a:prstGeom prst="rect">
            <a:avLst/>
          </a:prstGeom>
          <a:ln>
            <a:solidFill>
              <a:srgbClr val="002060"/>
            </a:solidFill>
          </a:ln>
        </p:spPr>
      </p:pic>
      <p:pic>
        <p:nvPicPr>
          <p:cNvPr id="17" name="図 16">
            <a:extLst>
              <a:ext uri="{FF2B5EF4-FFF2-40B4-BE49-F238E27FC236}">
                <a16:creationId xmlns:a16="http://schemas.microsoft.com/office/drawing/2014/main" id="{EF0BA8F2-CBDA-6B14-ABAA-1AEA189D8A45}"/>
              </a:ext>
            </a:extLst>
          </p:cNvPr>
          <p:cNvPicPr>
            <a:picLocks noChangeAspect="1"/>
          </p:cNvPicPr>
          <p:nvPr/>
        </p:nvPicPr>
        <p:blipFill>
          <a:blip r:embed="rId5"/>
          <a:stretch>
            <a:fillRect/>
          </a:stretch>
        </p:blipFill>
        <p:spPr>
          <a:xfrm>
            <a:off x="4829076" y="1900097"/>
            <a:ext cx="3381376" cy="2233183"/>
          </a:xfrm>
          <a:prstGeom prst="rect">
            <a:avLst/>
          </a:prstGeom>
          <a:ln>
            <a:solidFill>
              <a:srgbClr val="002060"/>
            </a:solidFill>
          </a:ln>
        </p:spPr>
      </p:pic>
      <p:sp>
        <p:nvSpPr>
          <p:cNvPr id="18" name="テキスト ボックス 17">
            <a:extLst>
              <a:ext uri="{FF2B5EF4-FFF2-40B4-BE49-F238E27FC236}">
                <a16:creationId xmlns:a16="http://schemas.microsoft.com/office/drawing/2014/main" id="{2B21D5C2-3D7E-05BA-7292-B75313C1EA7C}"/>
              </a:ext>
            </a:extLst>
          </p:cNvPr>
          <p:cNvSpPr txBox="1"/>
          <p:nvPr/>
        </p:nvSpPr>
        <p:spPr>
          <a:xfrm>
            <a:off x="382587" y="1565834"/>
            <a:ext cx="1351652" cy="292388"/>
          </a:xfrm>
          <a:prstGeom prst="rect">
            <a:avLst/>
          </a:prstGeom>
          <a:noFill/>
        </p:spPr>
        <p:txBody>
          <a:bodyPr wrap="none" rtlCol="0">
            <a:spAutoFit/>
          </a:bodyPr>
          <a:lstStyle/>
          <a:p>
            <a:r>
              <a:rPr kumimoji="1" lang="en-US" altLang="ja-JP" sz="1300" b="1" dirty="0">
                <a:latin typeface="BIZ UDゴシック" panose="020B0400000000000000" pitchFamily="49" charset="-128"/>
                <a:ea typeface="BIZ UDゴシック" panose="020B0400000000000000" pitchFamily="49" charset="-128"/>
              </a:rPr>
              <a:t>【</a:t>
            </a:r>
            <a:r>
              <a:rPr kumimoji="1" lang="ja-JP" altLang="en-US" sz="1300" b="1" dirty="0">
                <a:latin typeface="BIZ UDゴシック" panose="020B0400000000000000" pitchFamily="49" charset="-128"/>
                <a:ea typeface="BIZ UDゴシック" panose="020B0400000000000000" pitchFamily="49" charset="-128"/>
              </a:rPr>
              <a:t>上位７都市</a:t>
            </a:r>
            <a:r>
              <a:rPr kumimoji="1" lang="en-US" altLang="ja-JP" sz="1300" b="1" dirty="0">
                <a:latin typeface="BIZ UDゴシック" panose="020B0400000000000000" pitchFamily="49" charset="-128"/>
                <a:ea typeface="BIZ UDゴシック" panose="020B0400000000000000" pitchFamily="49" charset="-128"/>
              </a:rPr>
              <a:t>】</a:t>
            </a:r>
            <a:endParaRPr kumimoji="1" lang="ja-JP" altLang="en-US" sz="1300" b="1" dirty="0">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9EAF90A0-457D-F0F8-DA29-171571E744A3}"/>
              </a:ext>
            </a:extLst>
          </p:cNvPr>
          <p:cNvSpPr txBox="1"/>
          <p:nvPr/>
        </p:nvSpPr>
        <p:spPr>
          <a:xfrm>
            <a:off x="4699675" y="1572032"/>
            <a:ext cx="1018227" cy="292388"/>
          </a:xfrm>
          <a:prstGeom prst="rect">
            <a:avLst/>
          </a:prstGeom>
          <a:noFill/>
        </p:spPr>
        <p:txBody>
          <a:bodyPr wrap="none" rtlCol="0">
            <a:spAutoFit/>
          </a:bodyPr>
          <a:lstStyle/>
          <a:p>
            <a:r>
              <a:rPr kumimoji="1" lang="en-US" altLang="ja-JP" sz="1300" b="1" dirty="0">
                <a:latin typeface="BIZ UDゴシック" panose="020B0400000000000000" pitchFamily="49" charset="-128"/>
                <a:ea typeface="BIZ UDゴシック" panose="020B0400000000000000" pitchFamily="49" charset="-128"/>
              </a:rPr>
              <a:t>【</a:t>
            </a:r>
            <a:r>
              <a:rPr kumimoji="1" lang="ja-JP" altLang="en-US" sz="1300" b="1" dirty="0">
                <a:latin typeface="BIZ UDゴシック" panose="020B0400000000000000" pitchFamily="49" charset="-128"/>
                <a:ea typeface="BIZ UDゴシック" panose="020B0400000000000000" pitchFamily="49" charset="-128"/>
              </a:rPr>
              <a:t>地方別</a:t>
            </a:r>
            <a:r>
              <a:rPr kumimoji="1" lang="en-US" altLang="ja-JP" sz="1300" b="1" dirty="0">
                <a:latin typeface="BIZ UDゴシック" panose="020B0400000000000000" pitchFamily="49" charset="-128"/>
                <a:ea typeface="BIZ UDゴシック" panose="020B0400000000000000" pitchFamily="49" charset="-128"/>
              </a:rPr>
              <a:t>】</a:t>
            </a:r>
            <a:endParaRPr kumimoji="1" lang="ja-JP" altLang="en-US" sz="1300" b="1"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8BEFC747-6970-0D44-D43F-B09478E66AB4}"/>
              </a:ext>
            </a:extLst>
          </p:cNvPr>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065324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BB6E084-7C36-4C8F-9921-5330FC3F4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150" y="1873135"/>
            <a:ext cx="4312915" cy="464981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6FAE4594-2C01-467B-9268-84648FD02DF2}"/>
              </a:ext>
            </a:extLst>
          </p:cNvPr>
          <p:cNvSpPr txBox="1"/>
          <p:nvPr/>
        </p:nvSpPr>
        <p:spPr>
          <a:xfrm>
            <a:off x="82595" y="103997"/>
            <a:ext cx="8798783" cy="400110"/>
          </a:xfrm>
          <a:prstGeom prst="rect">
            <a:avLst/>
          </a:prstGeom>
          <a:noFill/>
        </p:spPr>
        <p:txBody>
          <a:bodyPr wrap="square" rtlCol="0">
            <a:spAutoFit/>
          </a:bodyPr>
          <a:lstStyle/>
          <a:p>
            <a:pPr defTabSz="457200">
              <a:defRPr/>
            </a:pPr>
            <a:r>
              <a:rPr lang="ja-JP" altLang="en-US" sz="2000" b="1" dirty="0">
                <a:solidFill>
                  <a:prstClr val="black"/>
                </a:solidFill>
                <a:latin typeface="BIZ UDゴシック" panose="020B0400000000000000" pitchFamily="49" charset="-128"/>
                <a:ea typeface="BIZ UDゴシック" panose="020B0400000000000000" pitchFamily="49" charset="-128"/>
              </a:rPr>
              <a:t>１</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３</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経済・金融</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特色ある産業の集積</a:t>
            </a:r>
            <a:r>
              <a:rPr lang="en-US" altLang="ja-JP" sz="1400" b="1" dirty="0">
                <a:solidFill>
                  <a:prstClr val="black"/>
                </a:solidFill>
                <a:latin typeface="BIZ UDゴシック" panose="020B0400000000000000" pitchFamily="49" charset="-128"/>
                <a:ea typeface="BIZ UDゴシック" panose="020B0400000000000000" pitchFamily="49" charset="-128"/>
              </a:rPr>
              <a:t>(</a:t>
            </a:r>
            <a:r>
              <a:rPr lang="ja-JP" altLang="en-US" sz="1400" b="1" dirty="0">
                <a:solidFill>
                  <a:prstClr val="black"/>
                </a:solidFill>
                <a:latin typeface="BIZ UDゴシック" panose="020B0400000000000000" pitchFamily="49" charset="-128"/>
                <a:ea typeface="BIZ UDゴシック" panose="020B0400000000000000" pitchFamily="49" charset="-128"/>
              </a:rPr>
              <a:t>特区制度を活用した先進的な取組み</a:t>
            </a:r>
            <a:r>
              <a:rPr lang="en-US" altLang="ja-JP" sz="1400" b="1" dirty="0">
                <a:solidFill>
                  <a:prstClr val="black"/>
                </a:solidFill>
                <a:latin typeface="BIZ UDゴシック" panose="020B0400000000000000" pitchFamily="49" charset="-128"/>
                <a:ea typeface="BIZ UDゴシック" panose="020B0400000000000000" pitchFamily="49" charset="-128"/>
              </a:rPr>
              <a:t>)</a:t>
            </a:r>
            <a:endParaRPr lang="ja-JP" altLang="en-US" sz="2000" b="1" dirty="0">
              <a:solidFill>
                <a:prstClr val="black"/>
              </a:solidFill>
              <a:latin typeface="BIZ UDゴシック" panose="020B0400000000000000" pitchFamily="49" charset="-128"/>
              <a:ea typeface="BIZ UDゴシック" panose="020B0400000000000000" pitchFamily="49" charset="-128"/>
            </a:endParaRPr>
          </a:p>
        </p:txBody>
      </p:sp>
      <p:cxnSp>
        <p:nvCxnSpPr>
          <p:cNvPr id="6" name="直線コネクタ 5">
            <a:extLst>
              <a:ext uri="{FF2B5EF4-FFF2-40B4-BE49-F238E27FC236}">
                <a16:creationId xmlns:a16="http://schemas.microsoft.com/office/drawing/2014/main" id="{701643FF-4C81-415A-920B-E6B9B6448860}"/>
              </a:ext>
            </a:extLst>
          </p:cNvPr>
          <p:cNvCxnSpPr/>
          <p:nvPr/>
        </p:nvCxnSpPr>
        <p:spPr>
          <a:xfrm flipV="1">
            <a:off x="114827" y="551104"/>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91E2A1A3-FE6F-4EAB-99AE-92F0F549346E}"/>
              </a:ext>
            </a:extLst>
          </p:cNvPr>
          <p:cNvSpPr/>
          <p:nvPr/>
        </p:nvSpPr>
        <p:spPr>
          <a:xfrm>
            <a:off x="136505" y="705235"/>
            <a:ext cx="8870989" cy="91682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defTabSz="457200">
              <a:buFont typeface="Wingdings" panose="05000000000000000000" pitchFamily="2" charset="2"/>
              <a:buChar char="p"/>
              <a:defRPr/>
            </a:pPr>
            <a:r>
              <a:rPr kumimoji="0"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国内における大都市圏は、関西圏を含めていずれも国家戦略特別区域に指定されており、規制・制度改革を通じたビジネス環境の整備を行っている。</a:t>
            </a:r>
            <a:endParaRPr kumimoji="0"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9" name="楕円 8">
            <a:extLst>
              <a:ext uri="{FF2B5EF4-FFF2-40B4-BE49-F238E27FC236}">
                <a16:creationId xmlns:a16="http://schemas.microsoft.com/office/drawing/2014/main" id="{CC1492F6-942E-48C0-80B2-E4BFD994B12E}"/>
              </a:ext>
            </a:extLst>
          </p:cNvPr>
          <p:cNvSpPr/>
          <p:nvPr/>
        </p:nvSpPr>
        <p:spPr>
          <a:xfrm>
            <a:off x="2310130" y="5617294"/>
            <a:ext cx="264160" cy="249555"/>
          </a:xfrm>
          <a:prstGeom prst="ellipse">
            <a:avLst/>
          </a:prstGeom>
          <a:solidFill>
            <a:srgbClr val="FFFF00">
              <a:alpha val="45000"/>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BD4C7419-8192-4C15-B410-4999F07D514D}"/>
              </a:ext>
            </a:extLst>
          </p:cNvPr>
          <p:cNvSpPr/>
          <p:nvPr/>
        </p:nvSpPr>
        <p:spPr>
          <a:xfrm>
            <a:off x="5847550" y="4195653"/>
            <a:ext cx="3159944" cy="9168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東京圏</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p>
          <a:p>
            <a:r>
              <a:rPr kumimoji="1" lang="ja-JP" altLang="en-US" sz="1100" dirty="0">
                <a:solidFill>
                  <a:schemeClr val="tx1"/>
                </a:solidFill>
                <a:latin typeface="BIZ UDゴシック" panose="020B0400000000000000" pitchFamily="49" charset="-128"/>
                <a:ea typeface="BIZ UDゴシック" panose="020B0400000000000000" pitchFamily="49" charset="-128"/>
              </a:rPr>
              <a:t>・対象区域：東京都、神奈川県並びに　</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千葉県千葉市及び成田市</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・目　　的：国際ビジネス、イノベーションの</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拠点創出</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13" name="楕円 12">
            <a:extLst>
              <a:ext uri="{FF2B5EF4-FFF2-40B4-BE49-F238E27FC236}">
                <a16:creationId xmlns:a16="http://schemas.microsoft.com/office/drawing/2014/main" id="{76F1B785-8A86-437F-A276-BC206E2C9904}"/>
              </a:ext>
            </a:extLst>
          </p:cNvPr>
          <p:cNvSpPr/>
          <p:nvPr/>
        </p:nvSpPr>
        <p:spPr>
          <a:xfrm>
            <a:off x="3531085" y="5224305"/>
            <a:ext cx="264160" cy="249555"/>
          </a:xfrm>
          <a:prstGeom prst="ellipse">
            <a:avLst/>
          </a:prstGeom>
          <a:solidFill>
            <a:srgbClr val="FFFF00">
              <a:alpha val="45000"/>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a:extLst>
              <a:ext uri="{FF2B5EF4-FFF2-40B4-BE49-F238E27FC236}">
                <a16:creationId xmlns:a16="http://schemas.microsoft.com/office/drawing/2014/main" id="{B3733055-EF6D-49C3-B4C8-61A34E0390A5}"/>
              </a:ext>
            </a:extLst>
          </p:cNvPr>
          <p:cNvSpPr/>
          <p:nvPr/>
        </p:nvSpPr>
        <p:spPr>
          <a:xfrm>
            <a:off x="4004527" y="5166112"/>
            <a:ext cx="264160" cy="249555"/>
          </a:xfrm>
          <a:prstGeom prst="ellipse">
            <a:avLst/>
          </a:prstGeom>
          <a:solidFill>
            <a:srgbClr val="FFFF00">
              <a:alpha val="45000"/>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楕円 14">
            <a:extLst>
              <a:ext uri="{FF2B5EF4-FFF2-40B4-BE49-F238E27FC236}">
                <a16:creationId xmlns:a16="http://schemas.microsoft.com/office/drawing/2014/main" id="{6D72C504-15E6-4BB2-BBB2-3728650A0958}"/>
              </a:ext>
            </a:extLst>
          </p:cNvPr>
          <p:cNvSpPr/>
          <p:nvPr/>
        </p:nvSpPr>
        <p:spPr>
          <a:xfrm>
            <a:off x="4534148" y="4998306"/>
            <a:ext cx="264160" cy="249555"/>
          </a:xfrm>
          <a:prstGeom prst="ellipse">
            <a:avLst/>
          </a:prstGeom>
          <a:solidFill>
            <a:srgbClr val="FFFF00">
              <a:alpha val="45000"/>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D2614DFA-EBA7-4803-BBE9-E0015987671D}"/>
              </a:ext>
            </a:extLst>
          </p:cNvPr>
          <p:cNvSpPr/>
          <p:nvPr/>
        </p:nvSpPr>
        <p:spPr>
          <a:xfrm>
            <a:off x="5851767" y="5562596"/>
            <a:ext cx="3159944" cy="76601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愛知県</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p>
          <a:p>
            <a:r>
              <a:rPr kumimoji="1" lang="ja-JP" altLang="en-US" sz="1100" dirty="0">
                <a:solidFill>
                  <a:schemeClr val="tx1"/>
                </a:solidFill>
                <a:latin typeface="BIZ UDゴシック" panose="020B0400000000000000" pitchFamily="49" charset="-128"/>
                <a:ea typeface="BIZ UDゴシック" panose="020B0400000000000000" pitchFamily="49" charset="-128"/>
              </a:rPr>
              <a:t>・対象区域：愛知県</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・目　　的：「産業の担い手育成」のための</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教育・雇用等の総合改革拠点</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81C1805F-B800-4C94-B077-FBEED64DEB8E}"/>
              </a:ext>
            </a:extLst>
          </p:cNvPr>
          <p:cNvSpPr/>
          <p:nvPr/>
        </p:nvSpPr>
        <p:spPr>
          <a:xfrm>
            <a:off x="5847550" y="2952474"/>
            <a:ext cx="3159944" cy="82958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関西圏</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p>
          <a:p>
            <a:r>
              <a:rPr kumimoji="1" lang="ja-JP" altLang="en-US" sz="1100" dirty="0">
                <a:solidFill>
                  <a:schemeClr val="tx1"/>
                </a:solidFill>
                <a:latin typeface="BIZ UDゴシック" panose="020B0400000000000000" pitchFamily="49" charset="-128"/>
                <a:ea typeface="BIZ UDゴシック" panose="020B0400000000000000" pitchFamily="49" charset="-128"/>
              </a:rPr>
              <a:t>・対象区域：大阪府、兵庫県及び京都府</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・目　　的：医療等のイノベーション拠点創出、</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チャレンジ人材支援</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F12F5F75-50DB-48FE-BD75-FBCEE2D75947}"/>
              </a:ext>
            </a:extLst>
          </p:cNvPr>
          <p:cNvSpPr/>
          <p:nvPr/>
        </p:nvSpPr>
        <p:spPr>
          <a:xfrm>
            <a:off x="52684" y="6152765"/>
            <a:ext cx="2757571" cy="604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福岡市・北九州市</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p>
          <a:p>
            <a:r>
              <a:rPr kumimoji="1" lang="ja-JP" altLang="en-US" sz="1100" dirty="0">
                <a:solidFill>
                  <a:schemeClr val="tx1"/>
                </a:solidFill>
                <a:latin typeface="BIZ UDゴシック" panose="020B0400000000000000" pitchFamily="49" charset="-128"/>
                <a:ea typeface="BIZ UDゴシック" panose="020B0400000000000000" pitchFamily="49" charset="-128"/>
              </a:rPr>
              <a:t>・対象区域：福岡県福岡市及び北九州市</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・目　　的：創業のための雇用改革拠点</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cxnSp>
        <p:nvCxnSpPr>
          <p:cNvPr id="19" name="直線コネクタ 18">
            <a:extLst>
              <a:ext uri="{FF2B5EF4-FFF2-40B4-BE49-F238E27FC236}">
                <a16:creationId xmlns:a16="http://schemas.microsoft.com/office/drawing/2014/main" id="{7B7B55AF-3449-4AF4-A701-094E2733EE6C}"/>
              </a:ext>
            </a:extLst>
          </p:cNvPr>
          <p:cNvCxnSpPr>
            <a:cxnSpLocks/>
            <a:stCxn id="15" idx="0"/>
            <a:endCxn id="8" idx="1"/>
          </p:cNvCxnSpPr>
          <p:nvPr/>
        </p:nvCxnSpPr>
        <p:spPr>
          <a:xfrm flipV="1">
            <a:off x="4666228" y="4654065"/>
            <a:ext cx="1181322" cy="3442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15F3E921-DF05-4EB6-ACA3-75EF1A35965D}"/>
              </a:ext>
            </a:extLst>
          </p:cNvPr>
          <p:cNvCxnSpPr>
            <a:cxnSpLocks/>
            <a:stCxn id="14" idx="4"/>
            <a:endCxn id="16" idx="1"/>
          </p:cNvCxnSpPr>
          <p:nvPr/>
        </p:nvCxnSpPr>
        <p:spPr>
          <a:xfrm>
            <a:off x="4136607" y="5415667"/>
            <a:ext cx="1715160" cy="5299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D2C99EA3-E9F0-4BD8-A38D-224949F8BAFE}"/>
              </a:ext>
            </a:extLst>
          </p:cNvPr>
          <p:cNvCxnSpPr>
            <a:cxnSpLocks/>
            <a:stCxn id="13" idx="7"/>
            <a:endCxn id="17" idx="1"/>
          </p:cNvCxnSpPr>
          <p:nvPr/>
        </p:nvCxnSpPr>
        <p:spPr>
          <a:xfrm flipV="1">
            <a:off x="3756560" y="3367267"/>
            <a:ext cx="2090990" cy="18935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A39DB4F0-1304-47D0-9A65-D35FA1887009}"/>
              </a:ext>
            </a:extLst>
          </p:cNvPr>
          <p:cNvCxnSpPr>
            <a:cxnSpLocks/>
            <a:endCxn id="18" idx="0"/>
          </p:cNvCxnSpPr>
          <p:nvPr/>
        </p:nvCxnSpPr>
        <p:spPr>
          <a:xfrm flipH="1">
            <a:off x="1431470" y="5839142"/>
            <a:ext cx="794842" cy="3136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楕円 65">
            <a:extLst>
              <a:ext uri="{FF2B5EF4-FFF2-40B4-BE49-F238E27FC236}">
                <a16:creationId xmlns:a16="http://schemas.microsoft.com/office/drawing/2014/main" id="{CF55EDD1-3208-4A8A-9584-6F9042A1431B}"/>
              </a:ext>
            </a:extLst>
          </p:cNvPr>
          <p:cNvSpPr/>
          <p:nvPr/>
        </p:nvSpPr>
        <p:spPr>
          <a:xfrm>
            <a:off x="3581885" y="5329111"/>
            <a:ext cx="174675" cy="168928"/>
          </a:xfrm>
          <a:prstGeom prst="ellipse">
            <a:avLst/>
          </a:prstGeom>
          <a:solidFill>
            <a:srgbClr val="3333FF">
              <a:alpha val="45000"/>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7" name="直線コネクタ 66">
            <a:extLst>
              <a:ext uri="{FF2B5EF4-FFF2-40B4-BE49-F238E27FC236}">
                <a16:creationId xmlns:a16="http://schemas.microsoft.com/office/drawing/2014/main" id="{AC3A5D7B-CFBE-4FA7-ADDD-6AFD30E7E2C4}"/>
              </a:ext>
            </a:extLst>
          </p:cNvPr>
          <p:cNvCxnSpPr>
            <a:cxnSpLocks/>
            <a:stCxn id="66" idx="0"/>
            <a:endCxn id="74" idx="2"/>
          </p:cNvCxnSpPr>
          <p:nvPr/>
        </p:nvCxnSpPr>
        <p:spPr>
          <a:xfrm flipH="1" flipV="1">
            <a:off x="1635879" y="2952474"/>
            <a:ext cx="2033344" cy="2376637"/>
          </a:xfrm>
          <a:prstGeom prst="line">
            <a:avLst/>
          </a:prstGeom>
          <a:ln>
            <a:solidFill>
              <a:srgbClr val="3333FF"/>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039589EA-E346-406A-AE05-ECD0B21620FE}"/>
              </a:ext>
            </a:extLst>
          </p:cNvPr>
          <p:cNvSpPr/>
          <p:nvPr/>
        </p:nvSpPr>
        <p:spPr>
          <a:xfrm>
            <a:off x="82595" y="2062063"/>
            <a:ext cx="3106568" cy="89041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大阪府・大阪市（スーパーシティ型）</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p>
          <a:p>
            <a:r>
              <a:rPr kumimoji="1" lang="ja-JP" altLang="en-US" sz="1100" dirty="0">
                <a:solidFill>
                  <a:schemeClr val="tx1"/>
                </a:solidFill>
                <a:latin typeface="BIZ UDゴシック" panose="020B0400000000000000" pitchFamily="49" charset="-128"/>
                <a:ea typeface="BIZ UDゴシック" panose="020B0400000000000000" pitchFamily="49" charset="-128"/>
              </a:rPr>
              <a:t>・対象区域：大阪府・大阪市</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・目　　的：大胆な規制改革と併せて</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複数分野の先端的サービスを実装</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3" name="スライド番号プレースホルダー 3">
            <a:extLst>
              <a:ext uri="{FF2B5EF4-FFF2-40B4-BE49-F238E27FC236}">
                <a16:creationId xmlns:a16="http://schemas.microsoft.com/office/drawing/2014/main" id="{2A9F2423-1F7A-E339-88F1-7C021ECD89B8}"/>
              </a:ext>
            </a:extLst>
          </p:cNvPr>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230242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BBECBC1-5C7A-212B-0B19-AB5E619BB0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600" b="1"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正方形/長方形 1">
            <a:extLst>
              <a:ext uri="{FF2B5EF4-FFF2-40B4-BE49-F238E27FC236}">
                <a16:creationId xmlns:a16="http://schemas.microsoft.com/office/drawing/2014/main" id="{B1F292FB-9F03-73C6-3236-76D747D5C1F9}"/>
              </a:ext>
            </a:extLst>
          </p:cNvPr>
          <p:cNvSpPr/>
          <p:nvPr/>
        </p:nvSpPr>
        <p:spPr>
          <a:xfrm>
            <a:off x="709643" y="2394987"/>
            <a:ext cx="1983918" cy="369332"/>
          </a:xfrm>
          <a:prstGeom prst="rect">
            <a:avLst/>
          </a:prstGeom>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　次</a:t>
            </a:r>
            <a:endParaRPr kumimoji="0"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正方形/長方形 2">
            <a:extLst>
              <a:ext uri="{FF2B5EF4-FFF2-40B4-BE49-F238E27FC236}">
                <a16:creationId xmlns:a16="http://schemas.microsoft.com/office/drawing/2014/main" id="{18B3FDD7-DB0B-DA33-C6F0-51062CE6BD66}"/>
              </a:ext>
            </a:extLst>
          </p:cNvPr>
          <p:cNvSpPr/>
          <p:nvPr/>
        </p:nvSpPr>
        <p:spPr>
          <a:xfrm>
            <a:off x="709643" y="3094720"/>
            <a:ext cx="7964556" cy="920637"/>
          </a:xfrm>
          <a:prstGeom prst="rect">
            <a:avLst/>
          </a:prstGeom>
        </p:spPr>
        <p:txBody>
          <a:bodyPr wrap="square">
            <a:spAutoFit/>
          </a:bodyPr>
          <a:lstStyle/>
          <a:p>
            <a:pPr marL="0" marR="0" lvl="0" indent="0" algn="l" defTabSz="413309" rtl="0" eaLnBrk="1" fontAlgn="auto" latinLnBrk="0" hangingPunct="1">
              <a:lnSpc>
                <a:spcPts val="3200"/>
              </a:lnSpc>
              <a:spcBef>
                <a:spcPts val="60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１．東西二極の一極としての大阪</a:t>
            </a:r>
            <a:r>
              <a:rPr kumimoji="0" lang="en-US" altLang="ja-JP"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a:t>
            </a:r>
            <a:r>
              <a:rPr kumimoji="0" lang="en-US" altLang="ja-JP"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endParaRPr kumimoji="0" lang="en-US" altLang="ja-JP"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13309" rtl="0" eaLnBrk="1" fontAlgn="auto" latinLnBrk="0" hangingPunct="1">
              <a:lnSpc>
                <a:spcPts val="3200"/>
              </a:lnSpc>
              <a:spcBef>
                <a:spcPts val="600"/>
              </a:spcBef>
              <a:spcAft>
                <a:spcPts val="0"/>
              </a:spcAft>
              <a:buClrTx/>
              <a:buSzTx/>
              <a:buFontTx/>
              <a:buNone/>
              <a:tabLst/>
              <a:defRPr/>
            </a:pPr>
            <a:r>
              <a:rPr lang="ja-JP" altLang="en-US" b="1" dirty="0">
                <a:solidFill>
                  <a:prstClr val="black"/>
                </a:solidFill>
                <a:latin typeface="BIZ UDゴシック" panose="020B0400000000000000" pitchFamily="49" charset="-128"/>
                <a:ea typeface="BIZ UDゴシック" panose="020B0400000000000000" pitchFamily="49" charset="-128"/>
              </a:rPr>
              <a:t>２．首都圏非常時のバックアップ機能・・・・・・・・・・・・・・・</a:t>
            </a:r>
            <a:r>
              <a:rPr lang="en-US" altLang="ja-JP" b="1" dirty="0">
                <a:solidFill>
                  <a:prstClr val="black"/>
                </a:solidFill>
                <a:latin typeface="BIZ UDゴシック" panose="020B0400000000000000" pitchFamily="49" charset="-128"/>
                <a:ea typeface="BIZ UDゴシック" panose="020B0400000000000000" pitchFamily="49" charset="-128"/>
              </a:rPr>
              <a:t>40</a:t>
            </a:r>
          </a:p>
        </p:txBody>
      </p:sp>
    </p:spTree>
    <p:extLst>
      <p:ext uri="{BB962C8B-B14F-4D97-AF65-F5344CB8AC3E}">
        <p14:creationId xmlns:p14="http://schemas.microsoft.com/office/powerpoint/2010/main" val="2932424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42E4024-4D39-C48F-F463-31B6AEDD36BF}"/>
              </a:ext>
            </a:extLst>
          </p:cNvPr>
          <p:cNvPicPr>
            <a:picLocks noChangeAspect="1"/>
          </p:cNvPicPr>
          <p:nvPr/>
        </p:nvPicPr>
        <p:blipFill>
          <a:blip r:embed="rId2"/>
          <a:stretch>
            <a:fillRect/>
          </a:stretch>
        </p:blipFill>
        <p:spPr>
          <a:xfrm>
            <a:off x="4964019" y="2121788"/>
            <a:ext cx="3700593" cy="4182218"/>
          </a:xfrm>
          <a:prstGeom prst="rect">
            <a:avLst/>
          </a:prstGeom>
        </p:spPr>
      </p:pic>
      <p:pic>
        <p:nvPicPr>
          <p:cNvPr id="6" name="図 5">
            <a:extLst>
              <a:ext uri="{FF2B5EF4-FFF2-40B4-BE49-F238E27FC236}">
                <a16:creationId xmlns:a16="http://schemas.microsoft.com/office/drawing/2014/main" id="{BE880AAF-EAD8-5AE1-8EAC-86AB9FE1A22F}"/>
              </a:ext>
            </a:extLst>
          </p:cNvPr>
          <p:cNvPicPr>
            <a:picLocks noChangeAspect="1"/>
          </p:cNvPicPr>
          <p:nvPr/>
        </p:nvPicPr>
        <p:blipFill>
          <a:blip r:embed="rId3"/>
          <a:stretch>
            <a:fillRect/>
          </a:stretch>
        </p:blipFill>
        <p:spPr>
          <a:xfrm>
            <a:off x="522365" y="2160262"/>
            <a:ext cx="3706689" cy="4182218"/>
          </a:xfrm>
          <a:prstGeom prst="rect">
            <a:avLst/>
          </a:prstGeom>
        </p:spPr>
      </p:pic>
      <p:cxnSp>
        <p:nvCxnSpPr>
          <p:cNvPr id="5" name="直線コネクタ 4"/>
          <p:cNvCxnSpPr/>
          <p:nvPr/>
        </p:nvCxnSpPr>
        <p:spPr>
          <a:xfrm>
            <a:off x="216668" y="449732"/>
            <a:ext cx="8726251" cy="0"/>
          </a:xfrm>
          <a:prstGeom prst="line">
            <a:avLst/>
          </a:prstGeom>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216668" y="1544976"/>
            <a:ext cx="820631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都道府県別　大学発ベンチャー創出数</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年度時点）</a:t>
            </a:r>
            <a:endPar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600" b="1"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テキスト ボックス 9"/>
          <p:cNvSpPr txBox="1"/>
          <p:nvPr/>
        </p:nvSpPr>
        <p:spPr>
          <a:xfrm>
            <a:off x="4579791" y="1543303"/>
            <a:ext cx="466105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都道府県別　大学発ベンチャー本社所在数</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年度時点）</a:t>
            </a:r>
            <a:endPar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a:extLst>
              <a:ext uri="{FF2B5EF4-FFF2-40B4-BE49-F238E27FC236}">
                <a16:creationId xmlns:a16="http://schemas.microsoft.com/office/drawing/2014/main" id="{C04CD1B5-F732-4A5C-A8C2-0AE547D85819}"/>
              </a:ext>
            </a:extLst>
          </p:cNvPr>
          <p:cNvSpPr txBox="1"/>
          <p:nvPr/>
        </p:nvSpPr>
        <p:spPr>
          <a:xfrm>
            <a:off x="1302295" y="6407521"/>
            <a:ext cx="767328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出典：経済産業省「令和４年度産業技術調査大学発ベンチャーに関する実態等調査」をもとに副首都推進局で作成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正方形/長方形 10">
            <a:extLst>
              <a:ext uri="{FF2B5EF4-FFF2-40B4-BE49-F238E27FC236}">
                <a16:creationId xmlns:a16="http://schemas.microsoft.com/office/drawing/2014/main" id="{B794D710-8F73-68B9-0C82-F2F4EC9B350D}"/>
              </a:ext>
            </a:extLst>
          </p:cNvPr>
          <p:cNvSpPr/>
          <p:nvPr/>
        </p:nvSpPr>
        <p:spPr>
          <a:xfrm>
            <a:off x="550862" y="3134411"/>
            <a:ext cx="3678192" cy="307777"/>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正方形/長方形 13">
            <a:extLst>
              <a:ext uri="{FF2B5EF4-FFF2-40B4-BE49-F238E27FC236}">
                <a16:creationId xmlns:a16="http://schemas.microsoft.com/office/drawing/2014/main" id="{FB9E8A2D-F8AF-03DB-6487-D801B56181E0}"/>
              </a:ext>
            </a:extLst>
          </p:cNvPr>
          <p:cNvSpPr/>
          <p:nvPr/>
        </p:nvSpPr>
        <p:spPr>
          <a:xfrm>
            <a:off x="4986420" y="2792197"/>
            <a:ext cx="3678192" cy="307777"/>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a:extLst>
              <a:ext uri="{FF2B5EF4-FFF2-40B4-BE49-F238E27FC236}">
                <a16:creationId xmlns:a16="http://schemas.microsoft.com/office/drawing/2014/main" id="{F90AE884-4F5C-BFBC-BA56-D1833D1A9EC9}"/>
              </a:ext>
            </a:extLst>
          </p:cNvPr>
          <p:cNvSpPr/>
          <p:nvPr/>
        </p:nvSpPr>
        <p:spPr>
          <a:xfrm>
            <a:off x="0" y="17881"/>
            <a:ext cx="850341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BIZ UDゴシック" panose="020B0400000000000000" pitchFamily="49" charset="-128"/>
                <a:ea typeface="BIZ UDゴシック" panose="020B0400000000000000" pitchFamily="49" charset="-128"/>
              </a:rPr>
              <a:t>１</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経済・金融</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大学発ベンチャー</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9" name="正方形/長方形 8">
            <a:extLst>
              <a:ext uri="{FF2B5EF4-FFF2-40B4-BE49-F238E27FC236}">
                <a16:creationId xmlns:a16="http://schemas.microsoft.com/office/drawing/2014/main" id="{B766306E-859A-5836-22EA-5C47D6B727D7}"/>
              </a:ext>
            </a:extLst>
          </p:cNvPr>
          <p:cNvSpPr/>
          <p:nvPr/>
        </p:nvSpPr>
        <p:spPr>
          <a:xfrm>
            <a:off x="335016" y="537744"/>
            <a:ext cx="8503417" cy="9242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大学発ベンチャー創出数では、大阪府は３位で、大学発ベンチャー本社所在数は、大阪府は２位。</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2700392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1810D1E-76FA-4A66-85FC-6DC6F9878F4A}"/>
              </a:ext>
            </a:extLst>
          </p:cNvPr>
          <p:cNvPicPr>
            <a:picLocks noChangeAspect="1"/>
          </p:cNvPicPr>
          <p:nvPr/>
        </p:nvPicPr>
        <p:blipFill>
          <a:blip r:embed="rId2"/>
          <a:stretch>
            <a:fillRect/>
          </a:stretch>
        </p:blipFill>
        <p:spPr>
          <a:xfrm>
            <a:off x="49033" y="2655075"/>
            <a:ext cx="4249464" cy="3416571"/>
          </a:xfrm>
          <a:prstGeom prst="rect">
            <a:avLst/>
          </a:prstGeom>
        </p:spPr>
      </p:pic>
      <p:pic>
        <p:nvPicPr>
          <p:cNvPr id="7" name="図 6">
            <a:extLst>
              <a:ext uri="{FF2B5EF4-FFF2-40B4-BE49-F238E27FC236}">
                <a16:creationId xmlns:a16="http://schemas.microsoft.com/office/drawing/2014/main" id="{81C18A53-E418-4698-9656-A28BBA6D105B}"/>
              </a:ext>
            </a:extLst>
          </p:cNvPr>
          <p:cNvPicPr>
            <a:picLocks noChangeAspect="1"/>
          </p:cNvPicPr>
          <p:nvPr/>
        </p:nvPicPr>
        <p:blipFill>
          <a:blip r:embed="rId3"/>
          <a:stretch>
            <a:fillRect/>
          </a:stretch>
        </p:blipFill>
        <p:spPr>
          <a:xfrm>
            <a:off x="4646541" y="2655075"/>
            <a:ext cx="4202768" cy="3631406"/>
          </a:xfrm>
          <a:prstGeom prst="rect">
            <a:avLst/>
          </a:prstGeom>
        </p:spPr>
      </p:pic>
      <p:sp>
        <p:nvSpPr>
          <p:cNvPr id="8" name="テキスト ボックス 7">
            <a:extLst>
              <a:ext uri="{FF2B5EF4-FFF2-40B4-BE49-F238E27FC236}">
                <a16:creationId xmlns:a16="http://schemas.microsoft.com/office/drawing/2014/main" id="{9E63E887-7303-404B-B2FE-BEC43BFFCFA3}"/>
              </a:ext>
            </a:extLst>
          </p:cNvPr>
          <p:cNvSpPr txBox="1"/>
          <p:nvPr/>
        </p:nvSpPr>
        <p:spPr>
          <a:xfrm>
            <a:off x="1925355" y="6427588"/>
            <a:ext cx="7708979"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出典：経済産業省・</a:t>
            </a:r>
            <a:r>
              <a:rPr lang="ja-JP" altLang="en-US" sz="1100" dirty="0">
                <a:solidFill>
                  <a:prstClr val="black"/>
                </a:solidFill>
                <a:latin typeface="BIZ UDゴシック" panose="020B0400000000000000" pitchFamily="49" charset="-128"/>
                <a:ea typeface="BIZ UDゴシック" panose="020B0400000000000000" pitchFamily="49" charset="-128"/>
              </a:rPr>
              <a:t>総務省</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「第４回デジタルインフラ（</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DC</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等）整備に関する有識者会合」</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５</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資料</a:t>
            </a:r>
          </a:p>
        </p:txBody>
      </p:sp>
      <p:sp>
        <p:nvSpPr>
          <p:cNvPr id="2" name="テキスト ボックス 1">
            <a:extLst>
              <a:ext uri="{FF2B5EF4-FFF2-40B4-BE49-F238E27FC236}">
                <a16:creationId xmlns:a16="http://schemas.microsoft.com/office/drawing/2014/main" id="{28FF87C4-ACA5-CCCB-FE20-D47400CC1B72}"/>
              </a:ext>
            </a:extLst>
          </p:cNvPr>
          <p:cNvSpPr txBox="1"/>
          <p:nvPr/>
        </p:nvSpPr>
        <p:spPr>
          <a:xfrm>
            <a:off x="50526" y="87669"/>
            <a:ext cx="61728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４</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情報通信</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データセンター</a:t>
            </a:r>
          </a:p>
        </p:txBody>
      </p:sp>
      <p:cxnSp>
        <p:nvCxnSpPr>
          <p:cNvPr id="3" name="直線コネクタ 2">
            <a:extLst>
              <a:ext uri="{FF2B5EF4-FFF2-40B4-BE49-F238E27FC236}">
                <a16:creationId xmlns:a16="http://schemas.microsoft.com/office/drawing/2014/main" id="{3DD9183E-1D9D-2339-9A57-D8AE64063E64}"/>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E5191369-0D7E-5FA9-1B57-52193EB4EDB6}"/>
              </a:ext>
            </a:extLst>
          </p:cNvPr>
          <p:cNvSpPr/>
          <p:nvPr/>
        </p:nvSpPr>
        <p:spPr>
          <a:xfrm>
            <a:off x="208874" y="693113"/>
            <a:ext cx="8726251" cy="130345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東京・関東と大阪に立地しているデータセンター（</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DC</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）は、</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DC</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数の全国シェアよりも</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DC</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面積の全国シェアが高く、大規模な施設が立地していると考えられる。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2022</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年以降の新設計画をみると、首都圏以外の多くは大阪・関西が選ばれれている。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 name="スライド番号プレースホルダー 3">
            <a:extLst>
              <a:ext uri="{FF2B5EF4-FFF2-40B4-BE49-F238E27FC236}">
                <a16:creationId xmlns:a16="http://schemas.microsoft.com/office/drawing/2014/main" id="{A5AF762F-E503-8BA3-C090-CF241AC3BF1C}"/>
              </a:ext>
            </a:extLst>
          </p:cNvPr>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330314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831B2F6-FAAE-3EB9-1AC7-C77FA301D7D8}"/>
              </a:ext>
            </a:extLst>
          </p:cNvPr>
          <p:cNvSpPr txBox="1"/>
          <p:nvPr/>
        </p:nvSpPr>
        <p:spPr>
          <a:xfrm>
            <a:off x="50526" y="87669"/>
            <a:ext cx="84973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５</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高等教育機関</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大学数、学生数</a:t>
            </a:r>
          </a:p>
        </p:txBody>
      </p:sp>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22B90E1A-C4B4-3178-731C-1687318FE5DA}"/>
              </a:ext>
            </a:extLst>
          </p:cNvPr>
          <p:cNvSpPr/>
          <p:nvPr/>
        </p:nvSpPr>
        <p:spPr>
          <a:xfrm>
            <a:off x="208874" y="693114"/>
            <a:ext cx="8726251" cy="77251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大学数や学生については、大阪府は東京都に次いで、全国２位。</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東京都や大阪府は、その周辺の府県にも一定の学校数や学生数が存在</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し、</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隣接府県へ</a:t>
            </a:r>
            <a:r>
              <a:rPr kumimoji="0"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の拡がりが見受けられる</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3FCF0BC9-F3BF-0E48-F926-632E46FD9A42}"/>
              </a:ext>
            </a:extLst>
          </p:cNvPr>
          <p:cNvSpPr txBox="1"/>
          <p:nvPr/>
        </p:nvSpPr>
        <p:spPr>
          <a:xfrm>
            <a:off x="217339" y="6611779"/>
            <a:ext cx="8497388"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出典：文部科学省「学校基本調査（</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lang="ja-JP" altLang="en-US" sz="1100" dirty="0">
                <a:solidFill>
                  <a:prstClr val="black"/>
                </a:solidFill>
                <a:latin typeface="BIZ UDゴシック" panose="020B0400000000000000" pitchFamily="49" charset="-128"/>
                <a:ea typeface="BIZ UDゴシック" panose="020B0400000000000000" pitchFamily="49" charset="-128"/>
              </a:rPr>
              <a:t>をもと</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に副首都推進局で作成</a:t>
            </a:r>
            <a:endParaRPr kumimoji="0"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 name="スライド番号プレースホルダー 2">
            <a:extLst>
              <a:ext uri="{FF2B5EF4-FFF2-40B4-BE49-F238E27FC236}">
                <a16:creationId xmlns:a16="http://schemas.microsoft.com/office/drawing/2014/main" id="{225F78E4-086B-05B0-98B0-CC3B2307F152}"/>
              </a:ext>
            </a:extLst>
          </p:cNvPr>
          <p:cNvSpPr txBox="1">
            <a:spLocks/>
          </p:cNvSpPr>
          <p:nvPr/>
        </p:nvSpPr>
        <p:spPr>
          <a:xfrm>
            <a:off x="7139513" y="6528726"/>
            <a:ext cx="2057400" cy="365125"/>
          </a:xfrm>
          <a:prstGeom prst="rect">
            <a:avLst/>
          </a:prstGeom>
        </p:spPr>
        <p:txBody>
          <a:bodyPr/>
          <a:lstStyle>
            <a:defPPr>
              <a:defRPr lang="en-US"/>
            </a:defPPr>
            <a:lvl1pPr marL="0" algn="l" defTabSz="457200" rtl="0" eaLnBrk="1" latinLnBrk="0" hangingPunct="1">
              <a:defRPr sz="1600" b="1" kern="1200">
                <a:solidFill>
                  <a:schemeClr val="tx1"/>
                </a:solidFill>
                <a:latin typeface="BIZ UDゴシック" panose="020B0400000000000000" pitchFamily="49" charset="-128"/>
                <a:ea typeface="BIZ UDゴシック" panose="020B0400000000000000" pitchFamily="49"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50F88186-B17D-4CE3-A887-D91699CF601C}" type="slidenum">
              <a:rPr kumimoji="1" lang="ja-JP" altLang="en-US" smtClean="0">
                <a:solidFill>
                  <a:prstClr val="black"/>
                </a:solidFill>
              </a:rPr>
              <a:pPr algn="r">
                <a:defRPr/>
              </a:pPr>
              <a:t>21</a:t>
            </a:fld>
            <a:endParaRPr kumimoji="1" lang="ja-JP" altLang="en-US" dirty="0">
              <a:solidFill>
                <a:prstClr val="black"/>
              </a:solidFill>
            </a:endParaRPr>
          </a:p>
        </p:txBody>
      </p:sp>
      <p:pic>
        <p:nvPicPr>
          <p:cNvPr id="5" name="図 4">
            <a:extLst>
              <a:ext uri="{FF2B5EF4-FFF2-40B4-BE49-F238E27FC236}">
                <a16:creationId xmlns:a16="http://schemas.microsoft.com/office/drawing/2014/main" id="{5E70348B-2B70-1EE1-5A06-5C7E53B39F06}"/>
              </a:ext>
            </a:extLst>
          </p:cNvPr>
          <p:cNvPicPr>
            <a:picLocks noChangeAspect="1"/>
          </p:cNvPicPr>
          <p:nvPr/>
        </p:nvPicPr>
        <p:blipFill>
          <a:blip r:embed="rId2"/>
          <a:stretch>
            <a:fillRect/>
          </a:stretch>
        </p:blipFill>
        <p:spPr>
          <a:xfrm>
            <a:off x="332923" y="1678596"/>
            <a:ext cx="8602202" cy="4554107"/>
          </a:xfrm>
          <a:prstGeom prst="rect">
            <a:avLst/>
          </a:prstGeom>
        </p:spPr>
      </p:pic>
    </p:spTree>
    <p:extLst>
      <p:ext uri="{BB962C8B-B14F-4D97-AF65-F5344CB8AC3E}">
        <p14:creationId xmlns:p14="http://schemas.microsoft.com/office/powerpoint/2010/main" val="3933197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F4D87B7A-5DD9-BE3D-1A07-9E23D68E93ED}"/>
              </a:ext>
            </a:extLst>
          </p:cNvPr>
          <p:cNvPicPr>
            <a:picLocks noChangeAspect="1"/>
          </p:cNvPicPr>
          <p:nvPr/>
        </p:nvPicPr>
        <p:blipFill>
          <a:blip r:embed="rId2"/>
          <a:stretch>
            <a:fillRect/>
          </a:stretch>
        </p:blipFill>
        <p:spPr>
          <a:xfrm>
            <a:off x="4943443" y="2174132"/>
            <a:ext cx="3700593" cy="4182218"/>
          </a:xfrm>
          <a:prstGeom prst="rect">
            <a:avLst/>
          </a:prstGeom>
        </p:spPr>
      </p:pic>
      <p:pic>
        <p:nvPicPr>
          <p:cNvPr id="13" name="図 12">
            <a:extLst>
              <a:ext uri="{FF2B5EF4-FFF2-40B4-BE49-F238E27FC236}">
                <a16:creationId xmlns:a16="http://schemas.microsoft.com/office/drawing/2014/main" id="{7E51496C-211D-BEE7-14B8-F49E889EFA64}"/>
              </a:ext>
            </a:extLst>
          </p:cNvPr>
          <p:cNvPicPr>
            <a:picLocks noChangeAspect="1"/>
          </p:cNvPicPr>
          <p:nvPr/>
        </p:nvPicPr>
        <p:blipFill>
          <a:blip r:embed="rId3"/>
          <a:stretch>
            <a:fillRect/>
          </a:stretch>
        </p:blipFill>
        <p:spPr>
          <a:xfrm>
            <a:off x="522365" y="2151522"/>
            <a:ext cx="3706689" cy="4182218"/>
          </a:xfrm>
          <a:prstGeom prst="rect">
            <a:avLst/>
          </a:prstGeom>
        </p:spPr>
      </p:pic>
      <p:cxnSp>
        <p:nvCxnSpPr>
          <p:cNvPr id="5" name="直線コネクタ 4"/>
          <p:cNvCxnSpPr/>
          <p:nvPr/>
        </p:nvCxnSpPr>
        <p:spPr>
          <a:xfrm>
            <a:off x="129811" y="491840"/>
            <a:ext cx="8726251" cy="0"/>
          </a:xfrm>
          <a:prstGeom prst="line">
            <a:avLst/>
          </a:prstGeom>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216668" y="1708825"/>
            <a:ext cx="820631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都道府県別の外国人留学生在籍数</a:t>
            </a:r>
            <a:r>
              <a:rPr kumimoji="0"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0"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600" b="1"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テキスト ボックス 9"/>
          <p:cNvSpPr txBox="1"/>
          <p:nvPr/>
        </p:nvSpPr>
        <p:spPr>
          <a:xfrm>
            <a:off x="4539052" y="1708824"/>
            <a:ext cx="820631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都道府県別の外国人留学生が就職した人数</a:t>
            </a: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endPar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a:extLst>
              <a:ext uri="{FF2B5EF4-FFF2-40B4-BE49-F238E27FC236}">
                <a16:creationId xmlns:a16="http://schemas.microsoft.com/office/drawing/2014/main" id="{C04CD1B5-F732-4A5C-A8C2-0AE547D85819}"/>
              </a:ext>
            </a:extLst>
          </p:cNvPr>
          <p:cNvSpPr txBox="1"/>
          <p:nvPr/>
        </p:nvSpPr>
        <p:spPr>
          <a:xfrm>
            <a:off x="813581" y="6289838"/>
            <a:ext cx="830087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出典：左：独立行政法人日本学生支援機構「令和３年度外国人留学生在籍状況調査」をもとに副首都推進局で作成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右：法務省入国管理局「令和３年における留学生の日本企業等への就職状況について」をもとに副首都推進局で作成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正方形/長方形 6">
            <a:extLst>
              <a:ext uri="{FF2B5EF4-FFF2-40B4-BE49-F238E27FC236}">
                <a16:creationId xmlns:a16="http://schemas.microsoft.com/office/drawing/2014/main" id="{4014AB65-A726-2615-880B-9DF72935F921}"/>
              </a:ext>
            </a:extLst>
          </p:cNvPr>
          <p:cNvSpPr/>
          <p:nvPr/>
        </p:nvSpPr>
        <p:spPr>
          <a:xfrm>
            <a:off x="536613" y="2818151"/>
            <a:ext cx="3678192" cy="307777"/>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9" name="正方形/長方形 8">
            <a:extLst>
              <a:ext uri="{FF2B5EF4-FFF2-40B4-BE49-F238E27FC236}">
                <a16:creationId xmlns:a16="http://schemas.microsoft.com/office/drawing/2014/main" id="{3B02A5A3-BF9F-C228-98D7-F72BD7965113}"/>
              </a:ext>
            </a:extLst>
          </p:cNvPr>
          <p:cNvSpPr/>
          <p:nvPr/>
        </p:nvSpPr>
        <p:spPr>
          <a:xfrm>
            <a:off x="4943443" y="2843470"/>
            <a:ext cx="3678192" cy="307777"/>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 name="正方形/長方形 7">
            <a:extLst>
              <a:ext uri="{FF2B5EF4-FFF2-40B4-BE49-F238E27FC236}">
                <a16:creationId xmlns:a16="http://schemas.microsoft.com/office/drawing/2014/main" id="{27DB20A3-5222-E15F-0BE2-82BF2743AC3D}"/>
              </a:ext>
            </a:extLst>
          </p:cNvPr>
          <p:cNvSpPr/>
          <p:nvPr/>
        </p:nvSpPr>
        <p:spPr>
          <a:xfrm>
            <a:off x="208874" y="693115"/>
            <a:ext cx="8726251" cy="65133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都道府県別の外国人留学生数や、外国人留学生が就職した人数は、大阪府は東京都に次いで多い。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0EE2F7FD-65AC-ECE9-D01D-6F70A06855CE}"/>
              </a:ext>
            </a:extLst>
          </p:cNvPr>
          <p:cNvSpPr txBox="1"/>
          <p:nvPr/>
        </p:nvSpPr>
        <p:spPr>
          <a:xfrm>
            <a:off x="50526" y="87669"/>
            <a:ext cx="849738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５</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高等教育機関</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外国人留学生</a:t>
            </a:r>
            <a:endPar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734585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C785AAC8-A4ED-2622-9876-D586BD5260E3}"/>
              </a:ext>
            </a:extLst>
          </p:cNvPr>
          <p:cNvPicPr>
            <a:picLocks noChangeAspect="1"/>
          </p:cNvPicPr>
          <p:nvPr/>
        </p:nvPicPr>
        <p:blipFill>
          <a:blip r:embed="rId2"/>
          <a:stretch>
            <a:fillRect/>
          </a:stretch>
        </p:blipFill>
        <p:spPr>
          <a:xfrm>
            <a:off x="6040188" y="4279139"/>
            <a:ext cx="3377477" cy="1920406"/>
          </a:xfrm>
          <a:prstGeom prst="rect">
            <a:avLst/>
          </a:prstGeom>
        </p:spPr>
      </p:pic>
      <p:pic>
        <p:nvPicPr>
          <p:cNvPr id="30" name="図 29">
            <a:extLst>
              <a:ext uri="{FF2B5EF4-FFF2-40B4-BE49-F238E27FC236}">
                <a16:creationId xmlns:a16="http://schemas.microsoft.com/office/drawing/2014/main" id="{AC2548B6-9C54-58D0-76AC-48E471FA1C3A}"/>
              </a:ext>
            </a:extLst>
          </p:cNvPr>
          <p:cNvPicPr>
            <a:picLocks noChangeAspect="1"/>
          </p:cNvPicPr>
          <p:nvPr/>
        </p:nvPicPr>
        <p:blipFill>
          <a:blip r:embed="rId3"/>
          <a:stretch>
            <a:fillRect/>
          </a:stretch>
        </p:blipFill>
        <p:spPr>
          <a:xfrm>
            <a:off x="2495129" y="4459177"/>
            <a:ext cx="4230991" cy="2688569"/>
          </a:xfrm>
          <a:prstGeom prst="rect">
            <a:avLst/>
          </a:prstGeom>
        </p:spPr>
      </p:pic>
      <p:pic>
        <p:nvPicPr>
          <p:cNvPr id="29" name="図 28">
            <a:extLst>
              <a:ext uri="{FF2B5EF4-FFF2-40B4-BE49-F238E27FC236}">
                <a16:creationId xmlns:a16="http://schemas.microsoft.com/office/drawing/2014/main" id="{88F70870-B47B-715A-911F-2DED8E07C7B3}"/>
              </a:ext>
            </a:extLst>
          </p:cNvPr>
          <p:cNvPicPr>
            <a:picLocks noChangeAspect="1"/>
          </p:cNvPicPr>
          <p:nvPr/>
        </p:nvPicPr>
        <p:blipFill>
          <a:blip r:embed="rId4"/>
          <a:stretch>
            <a:fillRect/>
          </a:stretch>
        </p:blipFill>
        <p:spPr>
          <a:xfrm>
            <a:off x="-171363" y="4495757"/>
            <a:ext cx="4176122" cy="2615411"/>
          </a:xfrm>
          <a:prstGeom prst="rect">
            <a:avLst/>
          </a:prstGeom>
        </p:spPr>
      </p:pic>
      <p:pic>
        <p:nvPicPr>
          <p:cNvPr id="28" name="図 27">
            <a:extLst>
              <a:ext uri="{FF2B5EF4-FFF2-40B4-BE49-F238E27FC236}">
                <a16:creationId xmlns:a16="http://schemas.microsoft.com/office/drawing/2014/main" id="{B15A86EC-20B3-E176-B8F6-C5A6964DD63D}"/>
              </a:ext>
            </a:extLst>
          </p:cNvPr>
          <p:cNvPicPr>
            <a:picLocks noChangeAspect="1"/>
          </p:cNvPicPr>
          <p:nvPr/>
        </p:nvPicPr>
        <p:blipFill>
          <a:blip r:embed="rId5"/>
          <a:stretch>
            <a:fillRect/>
          </a:stretch>
        </p:blipFill>
        <p:spPr>
          <a:xfrm>
            <a:off x="6272391" y="2253069"/>
            <a:ext cx="3151905" cy="1993565"/>
          </a:xfrm>
          <a:prstGeom prst="rect">
            <a:avLst/>
          </a:prstGeom>
        </p:spPr>
      </p:pic>
      <p:pic>
        <p:nvPicPr>
          <p:cNvPr id="27" name="図 26">
            <a:extLst>
              <a:ext uri="{FF2B5EF4-FFF2-40B4-BE49-F238E27FC236}">
                <a16:creationId xmlns:a16="http://schemas.microsoft.com/office/drawing/2014/main" id="{B89CCE38-0149-2CA2-9C9C-0B506139D9CC}"/>
              </a:ext>
            </a:extLst>
          </p:cNvPr>
          <p:cNvPicPr>
            <a:picLocks noChangeAspect="1"/>
          </p:cNvPicPr>
          <p:nvPr/>
        </p:nvPicPr>
        <p:blipFill>
          <a:blip r:embed="rId6"/>
          <a:stretch>
            <a:fillRect/>
          </a:stretch>
        </p:blipFill>
        <p:spPr>
          <a:xfrm>
            <a:off x="2339877" y="1766946"/>
            <a:ext cx="4517528" cy="2749534"/>
          </a:xfrm>
          <a:prstGeom prst="rect">
            <a:avLst/>
          </a:prstGeom>
        </p:spPr>
      </p:pic>
      <p:pic>
        <p:nvPicPr>
          <p:cNvPr id="26" name="図 25">
            <a:extLst>
              <a:ext uri="{FF2B5EF4-FFF2-40B4-BE49-F238E27FC236}">
                <a16:creationId xmlns:a16="http://schemas.microsoft.com/office/drawing/2014/main" id="{1ECD6D3D-6EAE-A046-89D0-746752815F3C}"/>
              </a:ext>
            </a:extLst>
          </p:cNvPr>
          <p:cNvPicPr>
            <a:picLocks noChangeAspect="1"/>
          </p:cNvPicPr>
          <p:nvPr/>
        </p:nvPicPr>
        <p:blipFill>
          <a:blip r:embed="rId7"/>
          <a:stretch>
            <a:fillRect/>
          </a:stretch>
        </p:blipFill>
        <p:spPr>
          <a:xfrm>
            <a:off x="-226545" y="1629335"/>
            <a:ext cx="4109060" cy="2901948"/>
          </a:xfrm>
          <a:prstGeom prst="rect">
            <a:avLst/>
          </a:prstGeom>
        </p:spPr>
      </p:pic>
      <p:sp>
        <p:nvSpPr>
          <p:cNvPr id="4" name="テキスト ボックス 3">
            <a:extLst>
              <a:ext uri="{FF2B5EF4-FFF2-40B4-BE49-F238E27FC236}">
                <a16:creationId xmlns:a16="http://schemas.microsoft.com/office/drawing/2014/main" id="{0831B2F6-FAAE-3EB9-1AC7-C77FA301D7D8}"/>
              </a:ext>
            </a:extLst>
          </p:cNvPr>
          <p:cNvSpPr txBox="1"/>
          <p:nvPr/>
        </p:nvSpPr>
        <p:spPr>
          <a:xfrm>
            <a:off x="50526" y="87669"/>
            <a:ext cx="90934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５</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高等教育機関</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大学所在地別の出身高校所在都道府県の比率</a:t>
            </a:r>
          </a:p>
        </p:txBody>
      </p:sp>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0C339DA2-849E-C289-3A2C-A879097A417C}"/>
              </a:ext>
            </a:extLst>
          </p:cNvPr>
          <p:cNvSpPr/>
          <p:nvPr/>
        </p:nvSpPr>
        <p:spPr>
          <a:xfrm>
            <a:off x="208874" y="693114"/>
            <a:ext cx="8726251" cy="98756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東京都、大阪府、愛知県、福岡県の大学（学部）入学者の出身高校所在地域を見ると</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、東京都や大阪府は圏域外からの入学者が、約</a:t>
            </a:r>
            <a:r>
              <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1/4</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を占める。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東京都は、東日本や九州の高校の出身者が多く、大阪府は西日本の高校の出身者が多い。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首都圏（埼玉県、千葉県、東京都、神奈川県）や京阪神（京都府、大阪府、兵庫県）でも、同様の傾向。</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848F1AF4-4847-6F29-7385-2B6506C4BB77}"/>
              </a:ext>
            </a:extLst>
          </p:cNvPr>
          <p:cNvSpPr txBox="1"/>
          <p:nvPr/>
        </p:nvSpPr>
        <p:spPr>
          <a:xfrm>
            <a:off x="5146707" y="6654550"/>
            <a:ext cx="4035277"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出典：文部科学省「学校基本調査（</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年）」をもとに副首都推進局で作成</a:t>
            </a: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テキスト ボックス 20">
            <a:extLst>
              <a:ext uri="{FF2B5EF4-FFF2-40B4-BE49-F238E27FC236}">
                <a16:creationId xmlns:a16="http://schemas.microsoft.com/office/drawing/2014/main" id="{0EB86500-A87F-C27B-AF3B-7F09A7E2F88A}"/>
              </a:ext>
            </a:extLst>
          </p:cNvPr>
          <p:cNvSpPr txBox="1"/>
          <p:nvPr/>
        </p:nvSpPr>
        <p:spPr>
          <a:xfrm>
            <a:off x="7429323" y="6524423"/>
            <a:ext cx="1714677" cy="215444"/>
          </a:xfrm>
          <a:prstGeom prst="rect">
            <a:avLst/>
          </a:prstGeom>
          <a:noFill/>
          <a:ln>
            <a:no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エリア分けは次ページ参照</a:t>
            </a:r>
            <a:endParaRPr kumimoji="1"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6692471E-D502-BDC7-B235-143CFDA13C5C}"/>
              </a:ext>
            </a:extLst>
          </p:cNvPr>
          <p:cNvSpPr txBox="1"/>
          <p:nvPr/>
        </p:nvSpPr>
        <p:spPr>
          <a:xfrm>
            <a:off x="7372542" y="2982557"/>
            <a:ext cx="1019331" cy="5770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首都圏</a:t>
            </a:r>
            <a:endPar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入学者</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260,182</a:t>
            </a:r>
            <a:endPar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3" name="テキスト ボックス 22">
            <a:extLst>
              <a:ext uri="{FF2B5EF4-FFF2-40B4-BE49-F238E27FC236}">
                <a16:creationId xmlns:a16="http://schemas.microsoft.com/office/drawing/2014/main" id="{1DAA363A-78CA-E851-E2D6-475796D0FDE0}"/>
              </a:ext>
            </a:extLst>
          </p:cNvPr>
          <p:cNvSpPr txBox="1"/>
          <p:nvPr/>
        </p:nvSpPr>
        <p:spPr>
          <a:xfrm>
            <a:off x="4063686" y="2832298"/>
            <a:ext cx="101933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愛知県</a:t>
            </a: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入学者</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43,241</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4" name="テキスト ボックス 23">
            <a:extLst>
              <a:ext uri="{FF2B5EF4-FFF2-40B4-BE49-F238E27FC236}">
                <a16:creationId xmlns:a16="http://schemas.microsoft.com/office/drawing/2014/main" id="{FB5046A2-B748-555C-68BA-AD16F5D165D1}"/>
              </a:ext>
            </a:extLst>
          </p:cNvPr>
          <p:cNvSpPr txBox="1"/>
          <p:nvPr/>
        </p:nvSpPr>
        <p:spPr>
          <a:xfrm>
            <a:off x="7338679" y="5063793"/>
            <a:ext cx="1019331"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京阪神</a:t>
            </a:r>
            <a:endParaRPr kumimoji="1"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入学者</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119,579</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5" name="テキスト ボックス 24">
            <a:extLst>
              <a:ext uri="{FF2B5EF4-FFF2-40B4-BE49-F238E27FC236}">
                <a16:creationId xmlns:a16="http://schemas.microsoft.com/office/drawing/2014/main" id="{67B22D76-98BA-C145-0096-30F9BB0B58B5}"/>
              </a:ext>
            </a:extLst>
          </p:cNvPr>
          <p:cNvSpPr txBox="1"/>
          <p:nvPr/>
        </p:nvSpPr>
        <p:spPr>
          <a:xfrm>
            <a:off x="4094928" y="5470321"/>
            <a:ext cx="101933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福岡県</a:t>
            </a: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入学者</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26,055</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スライド番号プレースホルダー 2">
            <a:extLst>
              <a:ext uri="{FF2B5EF4-FFF2-40B4-BE49-F238E27FC236}">
                <a16:creationId xmlns:a16="http://schemas.microsoft.com/office/drawing/2014/main" id="{4656369A-03D0-1BEE-61B1-1AB297648C20}"/>
              </a:ext>
            </a:extLst>
          </p:cNvPr>
          <p:cNvSpPr txBox="1">
            <a:spLocks/>
          </p:cNvSpPr>
          <p:nvPr/>
        </p:nvSpPr>
        <p:spPr>
          <a:xfrm>
            <a:off x="7139513" y="6528726"/>
            <a:ext cx="2057400" cy="365125"/>
          </a:xfrm>
          <a:prstGeom prst="rect">
            <a:avLst/>
          </a:prstGeom>
        </p:spPr>
        <p:txBody>
          <a:bodyPr/>
          <a:lstStyle>
            <a:defPPr>
              <a:defRPr lang="en-US"/>
            </a:defPPr>
            <a:lvl1pPr marL="0" algn="l" defTabSz="457200" rtl="0" eaLnBrk="1" latinLnBrk="0" hangingPunct="1">
              <a:defRPr sz="1600" b="1" kern="1200">
                <a:solidFill>
                  <a:schemeClr val="tx1"/>
                </a:solidFill>
                <a:latin typeface="BIZ UDゴシック" panose="020B0400000000000000" pitchFamily="49" charset="-128"/>
                <a:ea typeface="BIZ UDゴシック" panose="020B0400000000000000" pitchFamily="49"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テキスト ボックス 12">
            <a:extLst>
              <a:ext uri="{FF2B5EF4-FFF2-40B4-BE49-F238E27FC236}">
                <a16:creationId xmlns:a16="http://schemas.microsoft.com/office/drawing/2014/main" id="{C71F405C-6F4B-FC0E-1815-003831F4BDF1}"/>
              </a:ext>
            </a:extLst>
          </p:cNvPr>
          <p:cNvSpPr txBox="1"/>
          <p:nvPr/>
        </p:nvSpPr>
        <p:spPr>
          <a:xfrm>
            <a:off x="8168213" y="5970551"/>
            <a:ext cx="166333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a:t>
            </a:r>
            <a:r>
              <a:rPr kumimoji="1" lang="ja-JP" altLang="en-US"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近畿計：</a:t>
            </a:r>
            <a:r>
              <a:rPr kumimoji="1" lang="en-US" altLang="ja-JP"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73.4</a:t>
            </a:r>
            <a:r>
              <a:rPr kumimoji="1" lang="ja-JP" altLang="en-US"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a:t>
            </a:r>
          </a:p>
        </p:txBody>
      </p:sp>
      <p:sp>
        <p:nvSpPr>
          <p:cNvPr id="15" name="テキスト ボックス 14">
            <a:extLst>
              <a:ext uri="{FF2B5EF4-FFF2-40B4-BE49-F238E27FC236}">
                <a16:creationId xmlns:a16="http://schemas.microsoft.com/office/drawing/2014/main" id="{64592DF8-0DE7-6DA2-9A8E-603AAEDDCD27}"/>
              </a:ext>
            </a:extLst>
          </p:cNvPr>
          <p:cNvSpPr txBox="1"/>
          <p:nvPr/>
        </p:nvSpPr>
        <p:spPr>
          <a:xfrm>
            <a:off x="5114259" y="3980956"/>
            <a:ext cx="1019331"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a:t>
            </a:r>
            <a:r>
              <a:rPr kumimoji="1" lang="ja-JP" altLang="en-US"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東海計：</a:t>
            </a:r>
            <a:r>
              <a:rPr kumimoji="1" lang="en-US" altLang="ja-JP"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86.9</a:t>
            </a:r>
            <a:r>
              <a:rPr kumimoji="1" lang="ja-JP" altLang="en-US"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a:t>
            </a:r>
          </a:p>
        </p:txBody>
      </p:sp>
      <p:sp>
        <p:nvSpPr>
          <p:cNvPr id="17" name="テキスト ボックス 16">
            <a:extLst>
              <a:ext uri="{FF2B5EF4-FFF2-40B4-BE49-F238E27FC236}">
                <a16:creationId xmlns:a16="http://schemas.microsoft.com/office/drawing/2014/main" id="{912A216B-BE6A-DE8E-99C2-8218AE6D1082}"/>
              </a:ext>
            </a:extLst>
          </p:cNvPr>
          <p:cNvSpPr txBox="1"/>
          <p:nvPr/>
        </p:nvSpPr>
        <p:spPr>
          <a:xfrm>
            <a:off x="5331271" y="6426082"/>
            <a:ext cx="166333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a:t>
            </a:r>
            <a:r>
              <a:rPr kumimoji="1" lang="ja-JP" altLang="en-US"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九州計：</a:t>
            </a:r>
            <a:r>
              <a:rPr kumimoji="1" lang="en-US" altLang="ja-JP"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84.5</a:t>
            </a:r>
            <a:r>
              <a:rPr kumimoji="1" lang="ja-JP" altLang="en-US"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a:t>
            </a:r>
          </a:p>
        </p:txBody>
      </p:sp>
      <p:sp>
        <p:nvSpPr>
          <p:cNvPr id="6" name="テキスト ボックス 5">
            <a:extLst>
              <a:ext uri="{FF2B5EF4-FFF2-40B4-BE49-F238E27FC236}">
                <a16:creationId xmlns:a16="http://schemas.microsoft.com/office/drawing/2014/main" id="{296C83A7-3345-1731-3CCF-7212A9AD3A9E}"/>
              </a:ext>
            </a:extLst>
          </p:cNvPr>
          <p:cNvSpPr txBox="1"/>
          <p:nvPr/>
        </p:nvSpPr>
        <p:spPr>
          <a:xfrm>
            <a:off x="1307593" y="2832298"/>
            <a:ext cx="101933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東京都</a:t>
            </a: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入学者</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157,886</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テキスト ボックス 9">
            <a:extLst>
              <a:ext uri="{FF2B5EF4-FFF2-40B4-BE49-F238E27FC236}">
                <a16:creationId xmlns:a16="http://schemas.microsoft.com/office/drawing/2014/main" id="{03B7E153-17FD-E5E3-AA1E-9F6D2403BDF5}"/>
              </a:ext>
            </a:extLst>
          </p:cNvPr>
          <p:cNvSpPr txBox="1"/>
          <p:nvPr/>
        </p:nvSpPr>
        <p:spPr>
          <a:xfrm>
            <a:off x="1399777" y="5482646"/>
            <a:ext cx="101933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a:t>
            </a: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入学者</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57,089</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テキスト ボックス 17">
            <a:extLst>
              <a:ext uri="{FF2B5EF4-FFF2-40B4-BE49-F238E27FC236}">
                <a16:creationId xmlns:a16="http://schemas.microsoft.com/office/drawing/2014/main" id="{8098778E-4FD4-EF30-1FA5-DA021B3649F3}"/>
              </a:ext>
            </a:extLst>
          </p:cNvPr>
          <p:cNvSpPr txBox="1"/>
          <p:nvPr/>
        </p:nvSpPr>
        <p:spPr>
          <a:xfrm>
            <a:off x="2250638" y="6656125"/>
            <a:ext cx="166333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a:t>
            </a:r>
            <a:r>
              <a:rPr kumimoji="1" lang="ja-JP" altLang="en-US" sz="800" dirty="0">
                <a:solidFill>
                  <a:prstClr val="black"/>
                </a:solidFill>
                <a:latin typeface="Calibri" panose="020F0502020204030204" pitchFamily="34" charset="0"/>
                <a:ea typeface="BIZ UDゴシック"/>
                <a:cs typeface="Calibri" panose="020F0502020204030204" pitchFamily="34" charset="0"/>
              </a:rPr>
              <a:t>近畿計：</a:t>
            </a:r>
            <a:r>
              <a:rPr kumimoji="1" lang="en-US" altLang="ja-JP" sz="800" dirty="0">
                <a:solidFill>
                  <a:prstClr val="black"/>
                </a:solidFill>
                <a:latin typeface="Calibri" panose="020F0502020204030204" pitchFamily="34" charset="0"/>
                <a:ea typeface="BIZ UDゴシック"/>
                <a:cs typeface="Calibri" panose="020F0502020204030204" pitchFamily="34" charset="0"/>
              </a:rPr>
              <a:t>78.2</a:t>
            </a:r>
            <a:r>
              <a:rPr kumimoji="1" lang="ja-JP" altLang="en-US"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a:t>
            </a:r>
          </a:p>
        </p:txBody>
      </p:sp>
      <p:sp>
        <p:nvSpPr>
          <p:cNvPr id="19" name="テキスト ボックス 18">
            <a:extLst>
              <a:ext uri="{FF2B5EF4-FFF2-40B4-BE49-F238E27FC236}">
                <a16:creationId xmlns:a16="http://schemas.microsoft.com/office/drawing/2014/main" id="{3BF085C4-5417-EEF7-2AF7-5A177A51516F}"/>
              </a:ext>
            </a:extLst>
          </p:cNvPr>
          <p:cNvSpPr txBox="1"/>
          <p:nvPr/>
        </p:nvSpPr>
        <p:spPr>
          <a:xfrm>
            <a:off x="2313102" y="3935321"/>
            <a:ext cx="166333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a:t>
            </a:r>
            <a:r>
              <a:rPr kumimoji="1" lang="ja-JP" altLang="en-US" sz="800" dirty="0">
                <a:solidFill>
                  <a:prstClr val="black"/>
                </a:solidFill>
                <a:latin typeface="Calibri" panose="020F0502020204030204" pitchFamily="34" charset="0"/>
                <a:ea typeface="BIZ UDゴシック"/>
                <a:cs typeface="Calibri" panose="020F0502020204030204" pitchFamily="34" charset="0"/>
              </a:rPr>
              <a:t>関東計：</a:t>
            </a:r>
            <a:r>
              <a:rPr kumimoji="1" lang="en-US" altLang="ja-JP" sz="800" dirty="0">
                <a:solidFill>
                  <a:prstClr val="black"/>
                </a:solidFill>
                <a:latin typeface="Calibri" panose="020F0502020204030204" pitchFamily="34" charset="0"/>
                <a:ea typeface="BIZ UDゴシック"/>
                <a:cs typeface="Calibri" panose="020F0502020204030204" pitchFamily="34" charset="0"/>
              </a:rPr>
              <a:t>76.5</a:t>
            </a:r>
            <a:r>
              <a:rPr kumimoji="1" lang="ja-JP" altLang="en-US" sz="800" b="0" i="0" u="none" strike="noStrike" kern="1200" cap="none" spc="0" normalizeH="0" baseline="0" noProof="0" dirty="0">
                <a:ln>
                  <a:noFill/>
                </a:ln>
                <a:solidFill>
                  <a:prstClr val="black"/>
                </a:solidFill>
                <a:effectLst/>
                <a:uLnTx/>
                <a:uFillTx/>
                <a:latin typeface="Calibri" panose="020F0502020204030204" pitchFamily="34" charset="0"/>
                <a:ea typeface="BIZ UDゴシック"/>
                <a:cs typeface="Calibri" panose="020F0502020204030204" pitchFamily="34" charset="0"/>
              </a:rPr>
              <a:t>％</a:t>
            </a:r>
          </a:p>
        </p:txBody>
      </p:sp>
      <p:sp>
        <p:nvSpPr>
          <p:cNvPr id="20" name="テキスト ボックス 19">
            <a:extLst>
              <a:ext uri="{FF2B5EF4-FFF2-40B4-BE49-F238E27FC236}">
                <a16:creationId xmlns:a16="http://schemas.microsoft.com/office/drawing/2014/main" id="{98D18919-206F-B287-F5F0-194FBFCE04F5}"/>
              </a:ext>
            </a:extLst>
          </p:cNvPr>
          <p:cNvSpPr txBox="1"/>
          <p:nvPr/>
        </p:nvSpPr>
        <p:spPr>
          <a:xfrm>
            <a:off x="7188265" y="1872500"/>
            <a:ext cx="1334626" cy="369332"/>
          </a:xfrm>
          <a:prstGeom prst="rect">
            <a:avLst/>
          </a:prstGeom>
          <a:noFill/>
        </p:spPr>
        <p:txBody>
          <a:bodyPr wrap="square" rtlCol="0">
            <a:spAutoFit/>
          </a:bodyPr>
          <a:lstStyle/>
          <a:p>
            <a:pPr algn="ctr"/>
            <a:r>
              <a:rPr kumimoji="1" lang="en-US" altLang="ja-JP" dirty="0"/>
              <a:t>【</a:t>
            </a:r>
            <a:r>
              <a:rPr kumimoji="1" lang="ja-JP" altLang="en-US" dirty="0"/>
              <a:t>参考</a:t>
            </a:r>
            <a:r>
              <a:rPr kumimoji="1" lang="en-US" altLang="ja-JP" dirty="0"/>
              <a:t>】</a:t>
            </a:r>
            <a:endParaRPr kumimoji="1" lang="ja-JP" altLang="en-US" dirty="0"/>
          </a:p>
        </p:txBody>
      </p:sp>
    </p:spTree>
    <p:extLst>
      <p:ext uri="{BB962C8B-B14F-4D97-AF65-F5344CB8AC3E}">
        <p14:creationId xmlns:p14="http://schemas.microsoft.com/office/powerpoint/2010/main" val="3772911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831B2F6-FAAE-3EB9-1AC7-C77FA301D7D8}"/>
              </a:ext>
            </a:extLst>
          </p:cNvPr>
          <p:cNvSpPr txBox="1"/>
          <p:nvPr/>
        </p:nvSpPr>
        <p:spPr>
          <a:xfrm>
            <a:off x="50526" y="87669"/>
            <a:ext cx="88845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５</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高等教育機関</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出身高校所在都道府県別の大学進学先</a:t>
            </a:r>
            <a:endPar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0C339DA2-849E-C289-3A2C-A879097A417C}"/>
              </a:ext>
            </a:extLst>
          </p:cNvPr>
          <p:cNvSpPr/>
          <p:nvPr/>
        </p:nvSpPr>
        <p:spPr>
          <a:xfrm>
            <a:off x="208874" y="693114"/>
            <a:ext cx="8726251" cy="98756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出身高校所在</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地</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別の大学進学先を見ると、全ての地域で地元への進学者が多いが、地元以外では、北海道から東海までの東日本では、首都圏（埼玉県、千葉県、東京都、神奈川県）への進学者が多く、北陸、から中国、四国などの西日本では、京阪神（京都府、大阪府、兵庫県）への進学者が多い。なお、九州は約７割が地元へ進学するが、地元以外では首都圏への進学者が多い。</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848F1AF4-4847-6F29-7385-2B6506C4BB77}"/>
              </a:ext>
            </a:extLst>
          </p:cNvPr>
          <p:cNvSpPr txBox="1"/>
          <p:nvPr/>
        </p:nvSpPr>
        <p:spPr>
          <a:xfrm>
            <a:off x="4405675" y="6517125"/>
            <a:ext cx="5392951"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出典：文部科学省「学校基本調査（</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年）」を</a:t>
            </a:r>
            <a:r>
              <a:rPr lang="ja-JP" altLang="en-US" sz="1000" dirty="0">
                <a:solidFill>
                  <a:prstClr val="black"/>
                </a:solidFill>
                <a:latin typeface="BIZ UDゴシック" panose="020B0400000000000000" pitchFamily="49" charset="-128"/>
                <a:ea typeface="BIZ UDゴシック" panose="020B0400000000000000" pitchFamily="49" charset="-128"/>
              </a:rPr>
              <a:t>もと</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に副首都推進局で作成</a:t>
            </a:r>
            <a:endParaRPr kumimoji="0"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スライド番号プレースホルダー 2">
            <a:extLst>
              <a:ext uri="{FF2B5EF4-FFF2-40B4-BE49-F238E27FC236}">
                <a16:creationId xmlns:a16="http://schemas.microsoft.com/office/drawing/2014/main" id="{B03E150E-499C-1D02-C7F3-D423723C0B79}"/>
              </a:ext>
            </a:extLst>
          </p:cNvPr>
          <p:cNvSpPr txBox="1">
            <a:spLocks/>
          </p:cNvSpPr>
          <p:nvPr/>
        </p:nvSpPr>
        <p:spPr>
          <a:xfrm>
            <a:off x="7139513" y="6528726"/>
            <a:ext cx="2057400" cy="365125"/>
          </a:xfrm>
          <a:prstGeom prst="rect">
            <a:avLst/>
          </a:prstGeom>
        </p:spPr>
        <p:txBody>
          <a:bodyPr/>
          <a:lstStyle>
            <a:defPPr>
              <a:defRPr lang="en-US"/>
            </a:defPPr>
            <a:lvl1pPr marL="0" algn="l" defTabSz="457200" rtl="0" eaLnBrk="1" latinLnBrk="0" hangingPunct="1">
              <a:defRPr sz="1600" b="1" kern="1200">
                <a:solidFill>
                  <a:schemeClr val="tx1"/>
                </a:solidFill>
                <a:latin typeface="BIZ UDゴシック" panose="020B0400000000000000" pitchFamily="49" charset="-128"/>
                <a:ea typeface="BIZ UDゴシック" panose="020B0400000000000000" pitchFamily="49"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50F88186-B17D-4CE3-A887-D91699CF601C}" type="slidenum">
              <a:rPr kumimoji="1" lang="ja-JP" altLang="en-US" smtClean="0">
                <a:solidFill>
                  <a:prstClr val="black"/>
                </a:solidFill>
              </a:rPr>
              <a:pPr algn="r">
                <a:defRPr/>
              </a:pPr>
              <a:t>24</a:t>
            </a:fld>
            <a:endParaRPr kumimoji="1" lang="ja-JP" altLang="en-US" dirty="0">
              <a:solidFill>
                <a:prstClr val="black"/>
              </a:solidFill>
            </a:endParaRPr>
          </a:p>
        </p:txBody>
      </p:sp>
      <p:sp>
        <p:nvSpPr>
          <p:cNvPr id="21" name="テキスト ボックス 20">
            <a:extLst>
              <a:ext uri="{FF2B5EF4-FFF2-40B4-BE49-F238E27FC236}">
                <a16:creationId xmlns:a16="http://schemas.microsoft.com/office/drawing/2014/main" id="{0EB86500-A87F-C27B-AF3B-7F09A7E2F88A}"/>
              </a:ext>
            </a:extLst>
          </p:cNvPr>
          <p:cNvSpPr txBox="1"/>
          <p:nvPr/>
        </p:nvSpPr>
        <p:spPr>
          <a:xfrm>
            <a:off x="82758" y="5467176"/>
            <a:ext cx="3994567" cy="1323439"/>
          </a:xfrm>
          <a:prstGeom prst="rect">
            <a:avLst/>
          </a:prstGeom>
          <a:noFill/>
          <a:ln>
            <a:solidFill>
              <a:schemeClr val="tx1"/>
            </a:solidFill>
            <a:prstDash val="dash"/>
          </a:ln>
        </p:spPr>
        <p:txBody>
          <a:bodyPr wrap="square" rtlCol="0">
            <a:spAutoFit/>
          </a:bodyPr>
          <a:lstStyle/>
          <a:p>
            <a:pPr marL="361950" indent="-361950"/>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エリアの分け方</a:t>
            </a:r>
            <a:r>
              <a:rPr kumimoji="1" lang="en-US" altLang="ja-JP" sz="800" dirty="0">
                <a:latin typeface="BIZ UDゴシック" panose="020B0400000000000000" pitchFamily="49" charset="-128"/>
                <a:ea typeface="BIZ UDゴシック" panose="020B0400000000000000" pitchFamily="49" charset="-128"/>
              </a:rPr>
              <a:t>】</a:t>
            </a:r>
          </a:p>
          <a:p>
            <a:pPr marL="361950" indent="-361950"/>
            <a:r>
              <a:rPr kumimoji="1" lang="ja-JP" altLang="en-US" sz="800" dirty="0">
                <a:latin typeface="BIZ UDゴシック" panose="020B0400000000000000" pitchFamily="49" charset="-128"/>
                <a:ea typeface="BIZ UDゴシック" panose="020B0400000000000000" pitchFamily="49" charset="-128"/>
              </a:rPr>
              <a:t>東北：</a:t>
            </a:r>
            <a:r>
              <a:rPr kumimoji="1" lang="zh-TW" altLang="en-US" sz="800" dirty="0">
                <a:latin typeface="BIZ UDゴシック" panose="020B0400000000000000" pitchFamily="49" charset="-128"/>
                <a:ea typeface="BIZ UDゴシック" panose="020B0400000000000000" pitchFamily="49" charset="-128"/>
              </a:rPr>
              <a:t>青森県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岩手県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宮城県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秋田県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山形県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福島県</a:t>
            </a:r>
            <a:endParaRPr kumimoji="1" lang="en-US" altLang="zh-TW"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関東：</a:t>
            </a:r>
            <a:r>
              <a:rPr kumimoji="1" lang="zh-TW" altLang="en-US" sz="800" dirty="0">
                <a:latin typeface="BIZ UDゴシック" panose="020B0400000000000000" pitchFamily="49" charset="-128"/>
                <a:ea typeface="BIZ UDゴシック" panose="020B0400000000000000" pitchFamily="49" charset="-128"/>
              </a:rPr>
              <a:t>茨城県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栃木県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群馬県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埼玉県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千葉県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東京都</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神奈川県</a:t>
            </a:r>
            <a:endParaRPr kumimoji="1" lang="en-US" altLang="zh-TW"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甲信越：新潟県、長野県、山梨県</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北陸：富山県、石川県、福井県</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東海：静岡県、岐阜県、愛知県、三重県</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近畿：滋賀県、京都府、大阪府、兵庫県、奈良県、和歌山県</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中国：</a:t>
            </a:r>
            <a:r>
              <a:rPr kumimoji="1" lang="zh-TW" altLang="en-US" sz="800" dirty="0">
                <a:latin typeface="BIZ UDゴシック" panose="020B0400000000000000" pitchFamily="49" charset="-128"/>
                <a:ea typeface="BIZ UDゴシック" panose="020B0400000000000000" pitchFamily="49" charset="-128"/>
              </a:rPr>
              <a:t>鳥取県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島根県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岡山県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広島県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山口県</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四国：徳島県、香川県、愛媛県、高知県</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九州：</a:t>
            </a:r>
            <a:r>
              <a:rPr kumimoji="1" lang="zh-TW" altLang="en-US" sz="800" dirty="0">
                <a:latin typeface="BIZ UDゴシック" panose="020B0400000000000000" pitchFamily="49" charset="-128"/>
                <a:ea typeface="BIZ UDゴシック" panose="020B0400000000000000" pitchFamily="49" charset="-128"/>
              </a:rPr>
              <a:t>福岡県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佐賀県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長崎県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熊本県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大分県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宮崎県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鹿児島県</a:t>
            </a:r>
            <a:r>
              <a:rPr kumimoji="1" lang="ja-JP" altLang="en-US"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沖縄県</a:t>
            </a:r>
          </a:p>
        </p:txBody>
      </p:sp>
      <p:pic>
        <p:nvPicPr>
          <p:cNvPr id="2" name="図 1">
            <a:extLst>
              <a:ext uri="{FF2B5EF4-FFF2-40B4-BE49-F238E27FC236}">
                <a16:creationId xmlns:a16="http://schemas.microsoft.com/office/drawing/2014/main" id="{4BB91CE5-ECB7-C59A-EBDE-0774E64F4C2F}"/>
              </a:ext>
            </a:extLst>
          </p:cNvPr>
          <p:cNvPicPr>
            <a:picLocks noChangeAspect="1"/>
          </p:cNvPicPr>
          <p:nvPr/>
        </p:nvPicPr>
        <p:blipFill>
          <a:blip r:embed="rId2"/>
          <a:stretch>
            <a:fillRect/>
          </a:stretch>
        </p:blipFill>
        <p:spPr>
          <a:xfrm>
            <a:off x="375262" y="1825815"/>
            <a:ext cx="8181541" cy="3603048"/>
          </a:xfrm>
          <a:prstGeom prst="rect">
            <a:avLst/>
          </a:prstGeom>
        </p:spPr>
      </p:pic>
    </p:spTree>
    <p:extLst>
      <p:ext uri="{BB962C8B-B14F-4D97-AF65-F5344CB8AC3E}">
        <p14:creationId xmlns:p14="http://schemas.microsoft.com/office/powerpoint/2010/main" val="3622967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2A91883-5004-61D2-6CB9-268CE19AC70D}"/>
              </a:ext>
            </a:extLst>
          </p:cNvPr>
          <p:cNvSpPr txBox="1"/>
          <p:nvPr/>
        </p:nvSpPr>
        <p:spPr>
          <a:xfrm>
            <a:off x="50526" y="87669"/>
            <a:ext cx="837674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６</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en-US" altLang="ja-JP" sz="2000" b="1"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【MICE】</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コンベンション施設</a:t>
            </a:r>
          </a:p>
        </p:txBody>
      </p:sp>
      <p:cxnSp>
        <p:nvCxnSpPr>
          <p:cNvPr id="6" name="直線コネクタ 5">
            <a:extLst>
              <a:ext uri="{FF2B5EF4-FFF2-40B4-BE49-F238E27FC236}">
                <a16:creationId xmlns:a16="http://schemas.microsoft.com/office/drawing/2014/main" id="{9104CF99-C879-69ED-24B9-D7A0E3065B33}"/>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グループ化 10">
            <a:extLst>
              <a:ext uri="{FF2B5EF4-FFF2-40B4-BE49-F238E27FC236}">
                <a16:creationId xmlns:a16="http://schemas.microsoft.com/office/drawing/2014/main" id="{BAF8F923-22CC-F6EF-53E6-08F002E1738A}"/>
              </a:ext>
            </a:extLst>
          </p:cNvPr>
          <p:cNvGrpSpPr/>
          <p:nvPr/>
        </p:nvGrpSpPr>
        <p:grpSpPr>
          <a:xfrm>
            <a:off x="270588" y="1647509"/>
            <a:ext cx="8241377" cy="4843443"/>
            <a:chOff x="270588" y="2202139"/>
            <a:chExt cx="8241377" cy="4843443"/>
          </a:xfrm>
        </p:grpSpPr>
        <p:graphicFrame>
          <p:nvGraphicFramePr>
            <p:cNvPr id="8" name="オブジェクト 7">
              <a:extLst>
                <a:ext uri="{FF2B5EF4-FFF2-40B4-BE49-F238E27FC236}">
                  <a16:creationId xmlns:a16="http://schemas.microsoft.com/office/drawing/2014/main" id="{8CBD43FC-8294-4FE4-C6CE-577A3D8C3ADE}"/>
                </a:ext>
              </a:extLst>
            </p:cNvPr>
            <p:cNvGraphicFramePr>
              <a:graphicFrameLocks noChangeAspect="1"/>
            </p:cNvGraphicFramePr>
            <p:nvPr/>
          </p:nvGraphicFramePr>
          <p:xfrm>
            <a:off x="270588" y="2202139"/>
            <a:ext cx="8241377" cy="4843443"/>
          </p:xfrm>
          <a:graphic>
            <a:graphicData uri="http://schemas.openxmlformats.org/presentationml/2006/ole">
              <mc:AlternateContent xmlns:mc="http://schemas.openxmlformats.org/markup-compatibility/2006">
                <mc:Choice xmlns:v="urn:schemas-microsoft-com:vml" Requires="v">
                  <p:oleObj spid="_x0000_s1026" name="スライド" r:id="rId3" imgW="4969844" imgH="3441177" progId="PowerPoint.Slide.12">
                    <p:embed/>
                  </p:oleObj>
                </mc:Choice>
                <mc:Fallback>
                  <p:oleObj name="スライド" r:id="rId3" imgW="4969844" imgH="3441177" progId="PowerPoint.Slide.12">
                    <p:embed/>
                    <p:pic>
                      <p:nvPicPr>
                        <p:cNvPr id="8" name="オブジェクト 7">
                          <a:extLst>
                            <a:ext uri="{FF2B5EF4-FFF2-40B4-BE49-F238E27FC236}">
                              <a16:creationId xmlns:a16="http://schemas.microsoft.com/office/drawing/2014/main" id="{8CBD43FC-8294-4FE4-C6CE-577A3D8C3ADE}"/>
                            </a:ext>
                          </a:extLst>
                        </p:cNvPr>
                        <p:cNvPicPr/>
                        <p:nvPr/>
                      </p:nvPicPr>
                      <p:blipFill>
                        <a:blip r:embed="rId4"/>
                        <a:stretch>
                          <a:fillRect/>
                        </a:stretch>
                      </p:blipFill>
                      <p:spPr>
                        <a:xfrm>
                          <a:off x="270588" y="2202139"/>
                          <a:ext cx="8241377" cy="4843443"/>
                        </a:xfrm>
                        <a:prstGeom prst="rect">
                          <a:avLst/>
                        </a:prstGeom>
                      </p:spPr>
                    </p:pic>
                  </p:oleObj>
                </mc:Fallback>
              </mc:AlternateContent>
            </a:graphicData>
          </a:graphic>
        </p:graphicFrame>
        <p:sp>
          <p:nvSpPr>
            <p:cNvPr id="9" name="正方形/長方形 8">
              <a:extLst>
                <a:ext uri="{FF2B5EF4-FFF2-40B4-BE49-F238E27FC236}">
                  <a16:creationId xmlns:a16="http://schemas.microsoft.com/office/drawing/2014/main" id="{34EDFEC1-117B-90B2-9113-609097A04526}"/>
                </a:ext>
              </a:extLst>
            </p:cNvPr>
            <p:cNvSpPr/>
            <p:nvPr/>
          </p:nvSpPr>
          <p:spPr>
            <a:xfrm>
              <a:off x="965994" y="2787431"/>
              <a:ext cx="3340707" cy="710372"/>
            </a:xfrm>
            <a:prstGeom prst="rect">
              <a:avLst/>
            </a:prstGeom>
            <a:noFill/>
            <a:ln w="3175">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457189"/>
              <a:endParaRPr lang="ja-JP" altLang="en-US">
                <a:solidFill>
                  <a:prstClr val="black"/>
                </a:solidFill>
                <a:latin typeface="Calibri" panose="020F0502020204030204"/>
                <a:ea typeface="游ゴシック" panose="020B0400000000000000" pitchFamily="50" charset="-128"/>
              </a:endParaRPr>
            </a:p>
          </p:txBody>
        </p:sp>
        <p:sp>
          <p:nvSpPr>
            <p:cNvPr id="10" name="正方形/長方形 9">
              <a:extLst>
                <a:ext uri="{FF2B5EF4-FFF2-40B4-BE49-F238E27FC236}">
                  <a16:creationId xmlns:a16="http://schemas.microsoft.com/office/drawing/2014/main" id="{747B83D2-5478-2D85-16CC-059FB3C2310E}"/>
                </a:ext>
              </a:extLst>
            </p:cNvPr>
            <p:cNvSpPr/>
            <p:nvPr/>
          </p:nvSpPr>
          <p:spPr>
            <a:xfrm>
              <a:off x="5086561" y="2530489"/>
              <a:ext cx="3340707" cy="710372"/>
            </a:xfrm>
            <a:prstGeom prst="rect">
              <a:avLst/>
            </a:prstGeom>
            <a:noFill/>
            <a:ln w="3175">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457189"/>
              <a:endParaRPr lang="ja-JP" altLang="en-US">
                <a:solidFill>
                  <a:prstClr val="black"/>
                </a:solidFill>
                <a:latin typeface="Calibri" panose="020F0502020204030204"/>
                <a:ea typeface="游ゴシック" panose="020B0400000000000000" pitchFamily="50" charset="-128"/>
              </a:endParaRPr>
            </a:p>
          </p:txBody>
        </p:sp>
      </p:grpSp>
      <p:sp>
        <p:nvSpPr>
          <p:cNvPr id="12" name="正方形/長方形 11">
            <a:extLst>
              <a:ext uri="{FF2B5EF4-FFF2-40B4-BE49-F238E27FC236}">
                <a16:creationId xmlns:a16="http://schemas.microsoft.com/office/drawing/2014/main" id="{C5630A90-BEBE-7AA4-6BA6-647967218FFD}"/>
              </a:ext>
            </a:extLst>
          </p:cNvPr>
          <p:cNvSpPr/>
          <p:nvPr/>
        </p:nvSpPr>
        <p:spPr>
          <a:xfrm>
            <a:off x="208874" y="693113"/>
            <a:ext cx="8726251" cy="81677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主要な</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MICE</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施設は、首都圏と</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京阪神</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に多く立地</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し、</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比較的大規模な施設も多い。</a:t>
            </a:r>
            <a:endPar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7C16C5A5-EE7D-F2CC-8A5F-908DC4C0BD17}"/>
              </a:ext>
            </a:extLst>
          </p:cNvPr>
          <p:cNvSpPr txBox="1"/>
          <p:nvPr/>
        </p:nvSpPr>
        <p:spPr>
          <a:xfrm>
            <a:off x="-64588" y="6628571"/>
            <a:ext cx="906124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出典：大阪府・大阪市「大阪</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MICE</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誘致戦略」（</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以外）、</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は大阪府・大阪市</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推進局</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HP</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a:t>
            </a:r>
            <a:r>
              <a:rPr lang="ja-JP" altLang="en-US" sz="1100" dirty="0">
                <a:solidFill>
                  <a:prstClr val="black"/>
                </a:solidFill>
                <a:latin typeface="BIZ UDゴシック" panose="020B0400000000000000" pitchFamily="49" charset="-128"/>
                <a:ea typeface="BIZ UDゴシック" panose="020B0400000000000000" pitchFamily="49" charset="-128"/>
              </a:rPr>
              <a:t>もと</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に副首都推進局で作成</a:t>
            </a:r>
            <a:endParaRPr kumimoji="0"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四角形: 角を丸くする 13">
            <a:extLst>
              <a:ext uri="{FF2B5EF4-FFF2-40B4-BE49-F238E27FC236}">
                <a16:creationId xmlns:a16="http://schemas.microsoft.com/office/drawing/2014/main" id="{72D391FC-72BC-B2D5-462F-70961EA61562}"/>
              </a:ext>
            </a:extLst>
          </p:cNvPr>
          <p:cNvSpPr/>
          <p:nvPr/>
        </p:nvSpPr>
        <p:spPr>
          <a:xfrm>
            <a:off x="2557951" y="1655021"/>
            <a:ext cx="3213261" cy="8183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a:latin typeface="BIZ UDゴシック" panose="020B0400000000000000" pitchFamily="49" charset="-128"/>
                <a:ea typeface="BIZ UDゴシック" panose="020B0400000000000000" pitchFamily="49" charset="-128"/>
              </a:rPr>
              <a:t>（参考）</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大阪</a:t>
            </a:r>
            <a:r>
              <a:rPr kumimoji="1" lang="en-US" altLang="ja-JP" sz="1000" dirty="0">
                <a:latin typeface="BIZ UDゴシック" panose="020B0400000000000000" pitchFamily="49" charset="-128"/>
                <a:ea typeface="BIZ UDゴシック" panose="020B0400000000000000" pitchFamily="49" charset="-128"/>
              </a:rPr>
              <a:t>IR</a:t>
            </a:r>
            <a:r>
              <a:rPr kumimoji="1" lang="ja-JP" altLang="en-US" sz="1000" dirty="0">
                <a:latin typeface="BIZ UDゴシック" panose="020B0400000000000000" pitchFamily="49" charset="-128"/>
                <a:ea typeface="BIZ UDゴシック" panose="020B0400000000000000" pitchFamily="49" charset="-128"/>
              </a:rPr>
              <a:t>の施設（現在の計画）</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・展示等施設の展示面積：</a:t>
            </a:r>
            <a:r>
              <a:rPr kumimoji="1" lang="en-US" altLang="ja-JP" sz="1000" dirty="0">
                <a:latin typeface="BIZ UDゴシック" panose="020B0400000000000000" pitchFamily="49" charset="-128"/>
                <a:ea typeface="BIZ UDゴシック" panose="020B0400000000000000" pitchFamily="49" charset="-128"/>
              </a:rPr>
              <a:t>20,000</a:t>
            </a:r>
            <a:r>
              <a:rPr kumimoji="1" lang="ja-JP" altLang="en-US" sz="1000" dirty="0">
                <a:latin typeface="BIZ UDゴシック" panose="020B0400000000000000" pitchFamily="49" charset="-128"/>
                <a:ea typeface="BIZ UDゴシック" panose="020B0400000000000000" pitchFamily="49" charset="-128"/>
              </a:rPr>
              <a:t>㎡以上</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・国際会議場施設の総収容人数：約</a:t>
            </a:r>
            <a:r>
              <a:rPr kumimoji="1" lang="en-US" altLang="ja-JP" sz="1000" dirty="0">
                <a:latin typeface="BIZ UDゴシック" panose="020B0400000000000000" pitchFamily="49" charset="-128"/>
                <a:ea typeface="BIZ UDゴシック" panose="020B0400000000000000" pitchFamily="49" charset="-128"/>
              </a:rPr>
              <a:t>12,000</a:t>
            </a:r>
            <a:r>
              <a:rPr kumimoji="1" lang="ja-JP" altLang="en-US" sz="1000" dirty="0">
                <a:latin typeface="BIZ UDゴシック" panose="020B0400000000000000" pitchFamily="49" charset="-128"/>
                <a:ea typeface="BIZ UDゴシック" panose="020B0400000000000000" pitchFamily="49" charset="-128"/>
              </a:rPr>
              <a:t>人</a:t>
            </a:r>
          </a:p>
        </p:txBody>
      </p:sp>
      <p:sp>
        <p:nvSpPr>
          <p:cNvPr id="2" name="スライド番号プレースホルダー 3">
            <a:extLst>
              <a:ext uri="{FF2B5EF4-FFF2-40B4-BE49-F238E27FC236}">
                <a16:creationId xmlns:a16="http://schemas.microsoft.com/office/drawing/2014/main" id="{00B574BB-9F7D-F45E-3316-192D67C34906}"/>
              </a:ext>
            </a:extLst>
          </p:cNvPr>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680940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線コネクタ 35">
            <a:extLst>
              <a:ext uri="{FF2B5EF4-FFF2-40B4-BE49-F238E27FC236}">
                <a16:creationId xmlns:a16="http://schemas.microsoft.com/office/drawing/2014/main" id="{A02EB31A-B931-2AE9-F286-BA30BAA802DC}"/>
              </a:ext>
            </a:extLst>
          </p:cNvPr>
          <p:cNvCxnSpPr>
            <a:cxnSpLocks/>
          </p:cNvCxnSpPr>
          <p:nvPr/>
        </p:nvCxnSpPr>
        <p:spPr>
          <a:xfrm flipV="1">
            <a:off x="6580720" y="6035040"/>
            <a:ext cx="481262" cy="29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707CE662-A7AE-7421-586D-4272F6EBB659}"/>
              </a:ext>
            </a:extLst>
          </p:cNvPr>
          <p:cNvCxnSpPr/>
          <p:nvPr/>
        </p:nvCxnSpPr>
        <p:spPr>
          <a:xfrm>
            <a:off x="7870757" y="4743984"/>
            <a:ext cx="0" cy="580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A337ACC1-4C27-EDA7-F1FF-73A35981C3E8}"/>
              </a:ext>
            </a:extLst>
          </p:cNvPr>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12645" y="1719286"/>
            <a:ext cx="4318710" cy="4318710"/>
          </a:xfrm>
          <a:prstGeom prst="rect">
            <a:avLst/>
          </a:prstGeom>
        </p:spPr>
      </p:pic>
      <p:cxnSp>
        <p:nvCxnSpPr>
          <p:cNvPr id="5" name="直線コネクタ 4"/>
          <p:cNvCxnSpPr>
            <a:cxnSpLocks/>
          </p:cNvCxnSpPr>
          <p:nvPr/>
        </p:nvCxnSpPr>
        <p:spPr>
          <a:xfrm>
            <a:off x="133351" y="455886"/>
            <a:ext cx="8953500" cy="2057"/>
          </a:xfrm>
          <a:prstGeom prst="line">
            <a:avLst/>
          </a:prstGeom>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87F52B80-81AD-CADA-A5CD-A564911D3EF8}"/>
              </a:ext>
            </a:extLst>
          </p:cNvPr>
          <p:cNvSpPr/>
          <p:nvPr/>
        </p:nvSpPr>
        <p:spPr>
          <a:xfrm>
            <a:off x="133351" y="613712"/>
            <a:ext cx="8886825" cy="68711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関西国際空港の国際線定期便（</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2019</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年冬ダイヤ）は、週</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1,241.5</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便、世界</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21</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か国、</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68</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都市に就航。また、</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2019</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年の出国者数は、</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1,234</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万人、入国者数は、</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1,235</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万人であり、国内第２の規模となっている。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正方形/長方形 1">
            <a:extLst>
              <a:ext uri="{FF2B5EF4-FFF2-40B4-BE49-F238E27FC236}">
                <a16:creationId xmlns:a16="http://schemas.microsoft.com/office/drawing/2014/main" id="{9C08DD12-C4CF-9B93-D0E9-5A217AE24ACB}"/>
              </a:ext>
            </a:extLst>
          </p:cNvPr>
          <p:cNvSpPr/>
          <p:nvPr/>
        </p:nvSpPr>
        <p:spPr>
          <a:xfrm>
            <a:off x="0" y="12357"/>
            <a:ext cx="8686799"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１</a:t>
            </a: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７</a:t>
            </a:r>
            <a:r>
              <a:rPr lang="en-US" altLang="ja-JP" sz="2000" b="1" dirty="0">
                <a:latin typeface="BIZ UDゴシック" panose="020B0400000000000000" pitchFamily="49" charset="-128"/>
                <a:ea typeface="BIZ UDゴシック" panose="020B0400000000000000" pitchFamily="49" charset="-128"/>
              </a:rPr>
              <a:t>)</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国際人流</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主要空港の</a:t>
            </a:r>
            <a:r>
              <a:rPr lang="ja-JP" altLang="en-US" sz="2000" b="1" dirty="0">
                <a:latin typeface="BIZ UDゴシック" panose="020B0400000000000000" pitchFamily="49" charset="-128"/>
                <a:ea typeface="BIZ UDゴシック" panose="020B0400000000000000" pitchFamily="49" charset="-128"/>
              </a:rPr>
              <a:t>国際線ネットワーク</a:t>
            </a:r>
            <a:endParaRPr lang="en-US" altLang="ja-JP" sz="2000" b="1"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9A469450-7BB5-7061-86C2-4CC3C06A4D39}"/>
              </a:ext>
            </a:extLst>
          </p:cNvPr>
          <p:cNvSpPr txBox="1"/>
          <p:nvPr/>
        </p:nvSpPr>
        <p:spPr>
          <a:xfrm>
            <a:off x="-50523" y="6352201"/>
            <a:ext cx="4840212" cy="430887"/>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出典：国際定期便は、国土交通省「国際線就航状況（</a:t>
            </a:r>
            <a:r>
              <a:rPr lang="en-US" altLang="ja-JP" sz="1100" dirty="0">
                <a:latin typeface="BIZ UDゴシック" panose="020B0400000000000000" pitchFamily="49" charset="-128"/>
                <a:ea typeface="BIZ UDゴシック" panose="020B0400000000000000" pitchFamily="49" charset="-128"/>
              </a:rPr>
              <a:t>2019</a:t>
            </a:r>
            <a:r>
              <a:rPr lang="ja-JP" altLang="en-US" sz="1100" dirty="0">
                <a:latin typeface="BIZ UDゴシック" panose="020B0400000000000000" pitchFamily="49" charset="-128"/>
                <a:ea typeface="BIZ UDゴシック" panose="020B0400000000000000" pitchFamily="49" charset="-128"/>
              </a:rPr>
              <a:t>年冬ダイヤ）」</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　　　出入国数は、法務省「</a:t>
            </a:r>
            <a:r>
              <a:rPr lang="en-US" altLang="ja-JP" sz="1100" dirty="0">
                <a:latin typeface="BIZ UDゴシック" panose="020B0400000000000000" pitchFamily="49" charset="-128"/>
                <a:ea typeface="BIZ UDゴシック" panose="020B0400000000000000" pitchFamily="49" charset="-128"/>
              </a:rPr>
              <a:t>2019</a:t>
            </a:r>
            <a:r>
              <a:rPr lang="ja-JP" altLang="en-US" sz="1100" dirty="0">
                <a:latin typeface="BIZ UDゴシック" panose="020B0400000000000000" pitchFamily="49" charset="-128"/>
                <a:ea typeface="BIZ UDゴシック" panose="020B0400000000000000" pitchFamily="49" charset="-128"/>
              </a:rPr>
              <a:t>年出入国管理統計」</a:t>
            </a:r>
            <a:endParaRPr lang="en-US" altLang="ja-JP" sz="1100" dirty="0">
              <a:latin typeface="BIZ UDゴシック" panose="020B0400000000000000" pitchFamily="49" charset="-128"/>
              <a:ea typeface="BIZ UDゴシック" panose="020B0400000000000000" pitchFamily="49" charset="-128"/>
            </a:endParaRPr>
          </a:p>
        </p:txBody>
      </p:sp>
      <p:grpSp>
        <p:nvGrpSpPr>
          <p:cNvPr id="16" name="グループ化 15">
            <a:extLst>
              <a:ext uri="{FF2B5EF4-FFF2-40B4-BE49-F238E27FC236}">
                <a16:creationId xmlns:a16="http://schemas.microsoft.com/office/drawing/2014/main" id="{485D0838-E532-3A2B-51EB-526036B308F9}"/>
              </a:ext>
            </a:extLst>
          </p:cNvPr>
          <p:cNvGrpSpPr/>
          <p:nvPr/>
        </p:nvGrpSpPr>
        <p:grpSpPr>
          <a:xfrm>
            <a:off x="3808189" y="4862862"/>
            <a:ext cx="360000" cy="360000"/>
            <a:chOff x="1166342" y="2532177"/>
            <a:chExt cx="360000" cy="360000"/>
          </a:xfrm>
        </p:grpSpPr>
        <p:sp>
          <p:nvSpPr>
            <p:cNvPr id="17" name="楕円 16">
              <a:extLst>
                <a:ext uri="{FF2B5EF4-FFF2-40B4-BE49-F238E27FC236}">
                  <a16:creationId xmlns:a16="http://schemas.microsoft.com/office/drawing/2014/main" id="{6423502C-0094-D6E3-D643-5ADA8261E502}"/>
                </a:ext>
              </a:extLst>
            </p:cNvPr>
            <p:cNvSpPr/>
            <p:nvPr/>
          </p:nvSpPr>
          <p:spPr>
            <a:xfrm>
              <a:off x="1166342" y="2532177"/>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グラフィックス 17" descr="飛行機 単色塗りつぶし">
              <a:extLst>
                <a:ext uri="{FF2B5EF4-FFF2-40B4-BE49-F238E27FC236}">
                  <a16:creationId xmlns:a16="http://schemas.microsoft.com/office/drawing/2014/main" id="{2AB7454E-E069-E8B6-1116-814B6FA84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5200" y="2550158"/>
              <a:ext cx="327074" cy="327074"/>
            </a:xfrm>
            <a:prstGeom prst="rect">
              <a:avLst/>
            </a:prstGeom>
          </p:spPr>
        </p:pic>
      </p:grpSp>
      <p:cxnSp>
        <p:nvCxnSpPr>
          <p:cNvPr id="35" name="コネクタ: カギ線 34">
            <a:extLst>
              <a:ext uri="{FF2B5EF4-FFF2-40B4-BE49-F238E27FC236}">
                <a16:creationId xmlns:a16="http://schemas.microsoft.com/office/drawing/2014/main" id="{041C3446-77F2-23C4-F16F-7F26E7E326F6}"/>
              </a:ext>
            </a:extLst>
          </p:cNvPr>
          <p:cNvCxnSpPr>
            <a:cxnSpLocks/>
          </p:cNvCxnSpPr>
          <p:nvPr/>
        </p:nvCxnSpPr>
        <p:spPr>
          <a:xfrm rot="10800000" flipV="1">
            <a:off x="5433645" y="2063397"/>
            <a:ext cx="1417092" cy="633710"/>
          </a:xfrm>
          <a:prstGeom prst="bentConnector3">
            <a:avLst>
              <a:gd name="adj1" fmla="val 92307"/>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コネクタ: カギ線 36">
            <a:extLst>
              <a:ext uri="{FF2B5EF4-FFF2-40B4-BE49-F238E27FC236}">
                <a16:creationId xmlns:a16="http://schemas.microsoft.com/office/drawing/2014/main" id="{0ADAEFBE-959C-910A-3FE6-CACBC0FF3612}"/>
              </a:ext>
            </a:extLst>
          </p:cNvPr>
          <p:cNvCxnSpPr>
            <a:cxnSpLocks/>
            <a:endCxn id="18" idx="0"/>
          </p:cNvCxnSpPr>
          <p:nvPr/>
        </p:nvCxnSpPr>
        <p:spPr>
          <a:xfrm>
            <a:off x="2324307" y="3392499"/>
            <a:ext cx="1666277" cy="1488344"/>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1" name="表 30">
            <a:extLst>
              <a:ext uri="{FF2B5EF4-FFF2-40B4-BE49-F238E27FC236}">
                <a16:creationId xmlns:a16="http://schemas.microsoft.com/office/drawing/2014/main" id="{38EC1210-E502-0577-1498-53F1F37D913C}"/>
              </a:ext>
            </a:extLst>
          </p:cNvPr>
          <p:cNvGraphicFramePr>
            <a:graphicFrameLocks noGrp="1"/>
          </p:cNvGraphicFramePr>
          <p:nvPr>
            <p:extLst>
              <p:ext uri="{D42A27DB-BD31-4B8C-83A1-F6EECF244321}">
                <p14:modId xmlns:p14="http://schemas.microsoft.com/office/powerpoint/2010/main" val="2220962674"/>
              </p:ext>
            </p:extLst>
          </p:nvPr>
        </p:nvGraphicFramePr>
        <p:xfrm>
          <a:off x="382455" y="1872629"/>
          <a:ext cx="2016000" cy="1645920"/>
        </p:xfrm>
        <a:graphic>
          <a:graphicData uri="http://schemas.openxmlformats.org/drawingml/2006/table">
            <a:tbl>
              <a:tblPr firstRow="1" bandRow="1">
                <a:tableStyleId>{5940675A-B579-460E-94D1-54222C63F5DA}</a:tableStyleId>
              </a:tblPr>
              <a:tblGrid>
                <a:gridCol w="805679">
                  <a:extLst>
                    <a:ext uri="{9D8B030D-6E8A-4147-A177-3AD203B41FA5}">
                      <a16:colId xmlns:a16="http://schemas.microsoft.com/office/drawing/2014/main" val="24205753"/>
                    </a:ext>
                  </a:extLst>
                </a:gridCol>
                <a:gridCol w="1210321">
                  <a:extLst>
                    <a:ext uri="{9D8B030D-6E8A-4147-A177-3AD203B41FA5}">
                      <a16:colId xmlns:a16="http://schemas.microsoft.com/office/drawing/2014/main" val="2895954536"/>
                    </a:ext>
                  </a:extLst>
                </a:gridCol>
              </a:tblGrid>
              <a:tr h="212929">
                <a:tc gridSpan="2">
                  <a:txBody>
                    <a:bodyPr/>
                    <a:lstStyle/>
                    <a:p>
                      <a:pPr algn="ctr"/>
                      <a:r>
                        <a:rPr kumimoji="1" lang="ja-JP" altLang="en-US" sz="1200" dirty="0"/>
                        <a:t>関西国際空港</a:t>
                      </a:r>
                    </a:p>
                  </a:txBody>
                  <a:tcPr anchor="ctr">
                    <a:solidFill>
                      <a:schemeClr val="accent4"/>
                    </a:solidFill>
                  </a:tcPr>
                </a:tc>
                <a:tc hMerge="1">
                  <a:txBody>
                    <a:bodyPr/>
                    <a:lstStyle/>
                    <a:p>
                      <a:endParaRPr kumimoji="1" lang="ja-JP" altLang="en-US" sz="1200" dirty="0"/>
                    </a:p>
                  </a:txBody>
                  <a:tcPr/>
                </a:tc>
                <a:extLst>
                  <a:ext uri="{0D108BD9-81ED-4DB2-BD59-A6C34878D82A}">
                    <a16:rowId xmlns:a16="http://schemas.microsoft.com/office/drawing/2014/main" val="3026447331"/>
                  </a:ext>
                </a:extLst>
              </a:tr>
              <a:tr h="212929">
                <a:tc>
                  <a:txBody>
                    <a:bodyPr/>
                    <a:lstStyle/>
                    <a:p>
                      <a:pPr algn="ctr"/>
                      <a:r>
                        <a:rPr kumimoji="1" lang="ja-JP" altLang="en-US" sz="1200" dirty="0"/>
                        <a:t>便数／週</a:t>
                      </a:r>
                    </a:p>
                  </a:txBody>
                  <a:tcPr anchor="ctr">
                    <a:solidFill>
                      <a:schemeClr val="bg1"/>
                    </a:solidFill>
                  </a:tcPr>
                </a:tc>
                <a:tc>
                  <a:txBody>
                    <a:bodyPr/>
                    <a:lstStyle/>
                    <a:p>
                      <a:pPr algn="ctr"/>
                      <a:r>
                        <a:rPr lang="en-US" altLang="ja-JP" sz="1200" dirty="0"/>
                        <a:t>1,241.5</a:t>
                      </a:r>
                      <a:r>
                        <a:rPr lang="ja-JP" altLang="en-US" sz="1200" dirty="0"/>
                        <a:t>便</a:t>
                      </a:r>
                    </a:p>
                  </a:txBody>
                  <a:tcPr anchor="ctr">
                    <a:solidFill>
                      <a:schemeClr val="bg1"/>
                    </a:solidFill>
                  </a:tcPr>
                </a:tc>
                <a:extLst>
                  <a:ext uri="{0D108BD9-81ED-4DB2-BD59-A6C34878D82A}">
                    <a16:rowId xmlns:a16="http://schemas.microsoft.com/office/drawing/2014/main" val="2243921305"/>
                  </a:ext>
                </a:extLst>
              </a:tr>
              <a:tr h="212929">
                <a:tc>
                  <a:txBody>
                    <a:bodyPr/>
                    <a:lstStyle/>
                    <a:p>
                      <a:pPr algn="ctr"/>
                      <a:r>
                        <a:rPr kumimoji="1" lang="ja-JP" altLang="en-US" sz="1200" dirty="0"/>
                        <a:t>国数</a:t>
                      </a:r>
                    </a:p>
                  </a:txBody>
                  <a:tcPr anchor="ctr">
                    <a:solidFill>
                      <a:schemeClr val="bg1"/>
                    </a:solidFill>
                  </a:tcPr>
                </a:tc>
                <a:tc>
                  <a:txBody>
                    <a:bodyPr/>
                    <a:lstStyle/>
                    <a:p>
                      <a:pPr algn="ctr"/>
                      <a:r>
                        <a:rPr lang="en-US" altLang="ja-JP" sz="1200" dirty="0"/>
                        <a:t>21</a:t>
                      </a:r>
                      <a:r>
                        <a:rPr lang="ja-JP" altLang="en-US" sz="1200" dirty="0"/>
                        <a:t>か国</a:t>
                      </a:r>
                    </a:p>
                  </a:txBody>
                  <a:tcPr anchor="ctr">
                    <a:solidFill>
                      <a:schemeClr val="bg1"/>
                    </a:solidFill>
                  </a:tcPr>
                </a:tc>
                <a:extLst>
                  <a:ext uri="{0D108BD9-81ED-4DB2-BD59-A6C34878D82A}">
                    <a16:rowId xmlns:a16="http://schemas.microsoft.com/office/drawing/2014/main" val="73580098"/>
                  </a:ext>
                </a:extLst>
              </a:tr>
              <a:tr h="212929">
                <a:tc>
                  <a:txBody>
                    <a:bodyPr/>
                    <a:lstStyle/>
                    <a:p>
                      <a:pPr algn="ctr"/>
                      <a:r>
                        <a:rPr kumimoji="1" lang="ja-JP" altLang="en-US" sz="1200" dirty="0"/>
                        <a:t>都市数</a:t>
                      </a:r>
                    </a:p>
                  </a:txBody>
                  <a:tcPr anchor="ctr">
                    <a:solidFill>
                      <a:schemeClr val="bg1"/>
                    </a:solidFill>
                  </a:tcPr>
                </a:tc>
                <a:tc>
                  <a:txBody>
                    <a:bodyPr/>
                    <a:lstStyle/>
                    <a:p>
                      <a:pPr algn="ctr"/>
                      <a:r>
                        <a:rPr lang="en-US" altLang="ja-JP" sz="1200" dirty="0"/>
                        <a:t>68</a:t>
                      </a:r>
                      <a:r>
                        <a:rPr lang="ja-JP" altLang="en-US" sz="1200" dirty="0"/>
                        <a:t>都市</a:t>
                      </a:r>
                    </a:p>
                  </a:txBody>
                  <a:tcPr anchor="ctr">
                    <a:solidFill>
                      <a:schemeClr val="bg1"/>
                    </a:solidFill>
                  </a:tcPr>
                </a:tc>
                <a:extLst>
                  <a:ext uri="{0D108BD9-81ED-4DB2-BD59-A6C34878D82A}">
                    <a16:rowId xmlns:a16="http://schemas.microsoft.com/office/drawing/2014/main" val="3083549108"/>
                  </a:ext>
                </a:extLst>
              </a:tr>
              <a:tr h="212929">
                <a:tc>
                  <a:txBody>
                    <a:bodyPr/>
                    <a:lstStyle/>
                    <a:p>
                      <a:pPr algn="ctr"/>
                      <a:r>
                        <a:rPr kumimoji="1" lang="ja-JP" altLang="en-US" sz="1200" dirty="0"/>
                        <a:t>出国者数</a:t>
                      </a:r>
                    </a:p>
                  </a:txBody>
                  <a:tcPr anchor="ctr">
                    <a:solidFill>
                      <a:schemeClr val="bg1"/>
                    </a:solidFill>
                  </a:tcPr>
                </a:tc>
                <a:tc>
                  <a:txBody>
                    <a:bodyPr/>
                    <a:lstStyle/>
                    <a:p>
                      <a:pPr algn="ctr"/>
                      <a:r>
                        <a:rPr lang="en-US" altLang="ja-JP" sz="1200" dirty="0"/>
                        <a:t>1,234</a:t>
                      </a:r>
                      <a:r>
                        <a:rPr lang="ja-JP" altLang="en-US" sz="1200" dirty="0"/>
                        <a:t>万人</a:t>
                      </a:r>
                    </a:p>
                  </a:txBody>
                  <a:tcPr anchor="ctr">
                    <a:solidFill>
                      <a:schemeClr val="bg1"/>
                    </a:solidFill>
                  </a:tcPr>
                </a:tc>
                <a:extLst>
                  <a:ext uri="{0D108BD9-81ED-4DB2-BD59-A6C34878D82A}">
                    <a16:rowId xmlns:a16="http://schemas.microsoft.com/office/drawing/2014/main" val="3807673836"/>
                  </a:ext>
                </a:extLst>
              </a:tr>
              <a:tr h="212929">
                <a:tc>
                  <a:txBody>
                    <a:bodyPr/>
                    <a:lstStyle/>
                    <a:p>
                      <a:pPr algn="ctr"/>
                      <a:r>
                        <a:rPr kumimoji="1" lang="ja-JP" altLang="en-US" sz="1200" dirty="0"/>
                        <a:t>入国者数</a:t>
                      </a:r>
                    </a:p>
                  </a:txBody>
                  <a:tcPr anchor="ctr">
                    <a:solidFill>
                      <a:schemeClr val="bg1"/>
                    </a:solidFill>
                  </a:tcPr>
                </a:tc>
                <a:tc>
                  <a:txBody>
                    <a:bodyPr/>
                    <a:lstStyle/>
                    <a:p>
                      <a:pPr algn="ctr"/>
                      <a:r>
                        <a:rPr lang="en-US" altLang="ja-JP" sz="1200" dirty="0"/>
                        <a:t>1,235</a:t>
                      </a:r>
                      <a:r>
                        <a:rPr lang="ja-JP" altLang="en-US" sz="1200" dirty="0"/>
                        <a:t>万人</a:t>
                      </a:r>
                    </a:p>
                  </a:txBody>
                  <a:tcPr anchor="ctr">
                    <a:solidFill>
                      <a:schemeClr val="bg1"/>
                    </a:solidFill>
                  </a:tcPr>
                </a:tc>
                <a:extLst>
                  <a:ext uri="{0D108BD9-81ED-4DB2-BD59-A6C34878D82A}">
                    <a16:rowId xmlns:a16="http://schemas.microsoft.com/office/drawing/2014/main" val="1355003490"/>
                  </a:ext>
                </a:extLst>
              </a:tr>
            </a:tbl>
          </a:graphicData>
        </a:graphic>
      </p:graphicFrame>
      <p:cxnSp>
        <p:nvCxnSpPr>
          <p:cNvPr id="51" name="コネクタ: カギ線 50">
            <a:extLst>
              <a:ext uri="{FF2B5EF4-FFF2-40B4-BE49-F238E27FC236}">
                <a16:creationId xmlns:a16="http://schemas.microsoft.com/office/drawing/2014/main" id="{470DA7AB-448D-7C8A-C253-FB98BD81E126}"/>
              </a:ext>
            </a:extLst>
          </p:cNvPr>
          <p:cNvCxnSpPr>
            <a:cxnSpLocks/>
          </p:cNvCxnSpPr>
          <p:nvPr/>
        </p:nvCxnSpPr>
        <p:spPr>
          <a:xfrm rot="16200000" flipH="1">
            <a:off x="2083466" y="4381072"/>
            <a:ext cx="1155688" cy="623550"/>
          </a:xfrm>
          <a:prstGeom prst="bentConnector3">
            <a:avLst>
              <a:gd name="adj1" fmla="val 131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E0FC96F5-C852-FABB-B70E-9C2368D8DC6A}"/>
              </a:ext>
            </a:extLst>
          </p:cNvPr>
          <p:cNvGrpSpPr/>
          <p:nvPr/>
        </p:nvGrpSpPr>
        <p:grpSpPr>
          <a:xfrm>
            <a:off x="2792621" y="5052398"/>
            <a:ext cx="360000" cy="360000"/>
            <a:chOff x="1166342" y="2532177"/>
            <a:chExt cx="360000" cy="360000"/>
          </a:xfrm>
        </p:grpSpPr>
        <p:sp>
          <p:nvSpPr>
            <p:cNvPr id="20" name="楕円 19">
              <a:extLst>
                <a:ext uri="{FF2B5EF4-FFF2-40B4-BE49-F238E27FC236}">
                  <a16:creationId xmlns:a16="http://schemas.microsoft.com/office/drawing/2014/main" id="{3B8241AC-7EEA-A526-1DD0-D9A91DB7C881}"/>
                </a:ext>
              </a:extLst>
            </p:cNvPr>
            <p:cNvSpPr/>
            <p:nvPr/>
          </p:nvSpPr>
          <p:spPr>
            <a:xfrm>
              <a:off x="1166342" y="2532177"/>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グラフィックス 20" descr="飛行機 単色塗りつぶし">
              <a:extLst>
                <a:ext uri="{FF2B5EF4-FFF2-40B4-BE49-F238E27FC236}">
                  <a16:creationId xmlns:a16="http://schemas.microsoft.com/office/drawing/2014/main" id="{62103468-FC9A-B930-09C7-CEF203A87D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5200" y="2550158"/>
              <a:ext cx="327074" cy="327074"/>
            </a:xfrm>
            <a:prstGeom prst="rect">
              <a:avLst/>
            </a:prstGeom>
          </p:spPr>
        </p:pic>
      </p:grpSp>
      <p:graphicFrame>
        <p:nvGraphicFramePr>
          <p:cNvPr id="28" name="表 28">
            <a:extLst>
              <a:ext uri="{FF2B5EF4-FFF2-40B4-BE49-F238E27FC236}">
                <a16:creationId xmlns:a16="http://schemas.microsoft.com/office/drawing/2014/main" id="{B58E21FA-FEF6-F485-B76D-751C25BCD106}"/>
              </a:ext>
            </a:extLst>
          </p:cNvPr>
          <p:cNvGraphicFramePr>
            <a:graphicFrameLocks noGrp="1"/>
          </p:cNvGraphicFramePr>
          <p:nvPr>
            <p:extLst>
              <p:ext uri="{D42A27DB-BD31-4B8C-83A1-F6EECF244321}">
                <p14:modId xmlns:p14="http://schemas.microsoft.com/office/powerpoint/2010/main" val="2152114799"/>
              </p:ext>
            </p:extLst>
          </p:nvPr>
        </p:nvGraphicFramePr>
        <p:xfrm>
          <a:off x="382455" y="3883559"/>
          <a:ext cx="2016000" cy="1645920"/>
        </p:xfrm>
        <a:graphic>
          <a:graphicData uri="http://schemas.openxmlformats.org/drawingml/2006/table">
            <a:tbl>
              <a:tblPr firstRow="1" bandRow="1">
                <a:tableStyleId>{5940675A-B579-460E-94D1-54222C63F5DA}</a:tableStyleId>
              </a:tblPr>
              <a:tblGrid>
                <a:gridCol w="805679">
                  <a:extLst>
                    <a:ext uri="{9D8B030D-6E8A-4147-A177-3AD203B41FA5}">
                      <a16:colId xmlns:a16="http://schemas.microsoft.com/office/drawing/2014/main" val="2605461714"/>
                    </a:ext>
                  </a:extLst>
                </a:gridCol>
                <a:gridCol w="1210321">
                  <a:extLst>
                    <a:ext uri="{9D8B030D-6E8A-4147-A177-3AD203B41FA5}">
                      <a16:colId xmlns:a16="http://schemas.microsoft.com/office/drawing/2014/main" val="3458335599"/>
                    </a:ext>
                  </a:extLst>
                </a:gridCol>
              </a:tblGrid>
              <a:tr h="212929">
                <a:tc gridSpan="2">
                  <a:txBody>
                    <a:bodyPr/>
                    <a:lstStyle/>
                    <a:p>
                      <a:pPr algn="ctr"/>
                      <a:r>
                        <a:rPr kumimoji="1" lang="ja-JP" altLang="en-US" sz="1200" dirty="0"/>
                        <a:t>福岡空港</a:t>
                      </a:r>
                    </a:p>
                  </a:txBody>
                  <a:tcPr anchor="ctr">
                    <a:solidFill>
                      <a:schemeClr val="bg1"/>
                    </a:solidFill>
                  </a:tcPr>
                </a:tc>
                <a:tc hMerge="1">
                  <a:txBody>
                    <a:bodyPr/>
                    <a:lstStyle/>
                    <a:p>
                      <a:endParaRPr kumimoji="1" lang="ja-JP" altLang="en-US" sz="1200" dirty="0"/>
                    </a:p>
                  </a:txBody>
                  <a:tcPr/>
                </a:tc>
                <a:extLst>
                  <a:ext uri="{0D108BD9-81ED-4DB2-BD59-A6C34878D82A}">
                    <a16:rowId xmlns:a16="http://schemas.microsoft.com/office/drawing/2014/main" val="3233035285"/>
                  </a:ext>
                </a:extLst>
              </a:tr>
              <a:tr h="212929">
                <a:tc>
                  <a:txBody>
                    <a:bodyPr/>
                    <a:lstStyle/>
                    <a:p>
                      <a:pPr algn="ctr"/>
                      <a:r>
                        <a:rPr kumimoji="1" lang="ja-JP" altLang="en-US" sz="1200" dirty="0"/>
                        <a:t>便数／週</a:t>
                      </a:r>
                    </a:p>
                  </a:txBody>
                  <a:tcPr anchor="ctr">
                    <a:solidFill>
                      <a:schemeClr val="bg1"/>
                    </a:solidFill>
                  </a:tcPr>
                </a:tc>
                <a:tc>
                  <a:txBody>
                    <a:bodyPr/>
                    <a:lstStyle/>
                    <a:p>
                      <a:pPr algn="ctr"/>
                      <a:r>
                        <a:rPr kumimoji="1" lang="en-US" altLang="ja-JP" sz="1200" dirty="0"/>
                        <a:t>295</a:t>
                      </a:r>
                      <a:r>
                        <a:rPr kumimoji="1" lang="ja-JP" altLang="en-US" sz="1200" dirty="0"/>
                        <a:t>便</a:t>
                      </a:r>
                    </a:p>
                  </a:txBody>
                  <a:tcPr anchor="ctr">
                    <a:solidFill>
                      <a:schemeClr val="bg1"/>
                    </a:solidFill>
                  </a:tcPr>
                </a:tc>
                <a:extLst>
                  <a:ext uri="{0D108BD9-81ED-4DB2-BD59-A6C34878D82A}">
                    <a16:rowId xmlns:a16="http://schemas.microsoft.com/office/drawing/2014/main" val="1399921847"/>
                  </a:ext>
                </a:extLst>
              </a:tr>
              <a:tr h="212929">
                <a:tc>
                  <a:txBody>
                    <a:bodyPr/>
                    <a:lstStyle/>
                    <a:p>
                      <a:pPr algn="ctr"/>
                      <a:r>
                        <a:rPr kumimoji="1" lang="ja-JP" altLang="en-US" sz="1200" dirty="0"/>
                        <a:t>国数</a:t>
                      </a:r>
                    </a:p>
                  </a:txBody>
                  <a:tcPr anchor="ctr">
                    <a:solidFill>
                      <a:schemeClr val="bg1"/>
                    </a:solidFill>
                  </a:tcPr>
                </a:tc>
                <a:tc>
                  <a:txBody>
                    <a:bodyPr/>
                    <a:lstStyle/>
                    <a:p>
                      <a:pPr algn="ctr"/>
                      <a:r>
                        <a:rPr kumimoji="1" lang="en-US" altLang="ja-JP" sz="1200" dirty="0"/>
                        <a:t>12</a:t>
                      </a:r>
                      <a:r>
                        <a:rPr kumimoji="1" lang="ja-JP" altLang="en-US" sz="1200" dirty="0"/>
                        <a:t>か国</a:t>
                      </a:r>
                    </a:p>
                  </a:txBody>
                  <a:tcPr anchor="ctr">
                    <a:solidFill>
                      <a:schemeClr val="bg1"/>
                    </a:solidFill>
                  </a:tcPr>
                </a:tc>
                <a:extLst>
                  <a:ext uri="{0D108BD9-81ED-4DB2-BD59-A6C34878D82A}">
                    <a16:rowId xmlns:a16="http://schemas.microsoft.com/office/drawing/2014/main" val="148470534"/>
                  </a:ext>
                </a:extLst>
              </a:tr>
              <a:tr h="212929">
                <a:tc>
                  <a:txBody>
                    <a:bodyPr/>
                    <a:lstStyle/>
                    <a:p>
                      <a:pPr algn="ctr"/>
                      <a:r>
                        <a:rPr kumimoji="1" lang="ja-JP" altLang="en-US" sz="1200" dirty="0"/>
                        <a:t>都市数</a:t>
                      </a:r>
                    </a:p>
                  </a:txBody>
                  <a:tcPr anchor="ctr">
                    <a:solidFill>
                      <a:schemeClr val="bg1"/>
                    </a:solidFill>
                  </a:tcPr>
                </a:tc>
                <a:tc>
                  <a:txBody>
                    <a:bodyPr/>
                    <a:lstStyle/>
                    <a:p>
                      <a:pPr algn="ctr"/>
                      <a:r>
                        <a:rPr kumimoji="1" lang="en-US" altLang="ja-JP" sz="1200" dirty="0"/>
                        <a:t>18</a:t>
                      </a:r>
                      <a:r>
                        <a:rPr kumimoji="1" lang="ja-JP" altLang="en-US" sz="1200" dirty="0"/>
                        <a:t>都市</a:t>
                      </a:r>
                    </a:p>
                  </a:txBody>
                  <a:tcPr anchor="ctr">
                    <a:solidFill>
                      <a:schemeClr val="bg1"/>
                    </a:solidFill>
                  </a:tcPr>
                </a:tc>
                <a:extLst>
                  <a:ext uri="{0D108BD9-81ED-4DB2-BD59-A6C34878D82A}">
                    <a16:rowId xmlns:a16="http://schemas.microsoft.com/office/drawing/2014/main" val="1211406454"/>
                  </a:ext>
                </a:extLst>
              </a:tr>
              <a:tr h="212929">
                <a:tc>
                  <a:txBody>
                    <a:bodyPr/>
                    <a:lstStyle/>
                    <a:p>
                      <a:pPr algn="ctr"/>
                      <a:r>
                        <a:rPr kumimoji="1" lang="ja-JP" altLang="en-US" sz="1200" dirty="0"/>
                        <a:t>出国者数</a:t>
                      </a:r>
                    </a:p>
                  </a:txBody>
                  <a:tcPr anchor="ctr">
                    <a:solidFill>
                      <a:schemeClr val="bg1"/>
                    </a:solidFill>
                  </a:tcPr>
                </a:tc>
                <a:tc>
                  <a:txBody>
                    <a:bodyPr/>
                    <a:lstStyle/>
                    <a:p>
                      <a:pPr algn="ctr"/>
                      <a:r>
                        <a:rPr kumimoji="1" lang="en-US" altLang="ja-JP" sz="1200" dirty="0"/>
                        <a:t>320</a:t>
                      </a:r>
                      <a:r>
                        <a:rPr kumimoji="1" lang="ja-JP" altLang="en-US" sz="1200" dirty="0"/>
                        <a:t>万人</a:t>
                      </a:r>
                    </a:p>
                  </a:txBody>
                  <a:tcPr anchor="ctr">
                    <a:solidFill>
                      <a:schemeClr val="bg1"/>
                    </a:solidFill>
                  </a:tcPr>
                </a:tc>
                <a:extLst>
                  <a:ext uri="{0D108BD9-81ED-4DB2-BD59-A6C34878D82A}">
                    <a16:rowId xmlns:a16="http://schemas.microsoft.com/office/drawing/2014/main" val="2040232045"/>
                  </a:ext>
                </a:extLst>
              </a:tr>
              <a:tr h="212929">
                <a:tc>
                  <a:txBody>
                    <a:bodyPr/>
                    <a:lstStyle/>
                    <a:p>
                      <a:pPr algn="ctr"/>
                      <a:r>
                        <a:rPr kumimoji="1" lang="ja-JP" altLang="en-US" sz="1200" dirty="0"/>
                        <a:t>入国者数</a:t>
                      </a:r>
                    </a:p>
                  </a:txBody>
                  <a:tcPr anchor="ctr">
                    <a:solidFill>
                      <a:schemeClr val="bg1"/>
                    </a:solidFill>
                  </a:tcPr>
                </a:tc>
                <a:tc>
                  <a:txBody>
                    <a:bodyPr/>
                    <a:lstStyle/>
                    <a:p>
                      <a:pPr algn="ctr"/>
                      <a:r>
                        <a:rPr kumimoji="1" lang="en-US" altLang="ja-JP" sz="1200" dirty="0"/>
                        <a:t>320</a:t>
                      </a:r>
                      <a:r>
                        <a:rPr kumimoji="1" lang="ja-JP" altLang="en-US" sz="1200" dirty="0"/>
                        <a:t>万人</a:t>
                      </a:r>
                    </a:p>
                  </a:txBody>
                  <a:tcPr anchor="ctr">
                    <a:solidFill>
                      <a:schemeClr val="bg1"/>
                    </a:solidFill>
                  </a:tcPr>
                </a:tc>
                <a:extLst>
                  <a:ext uri="{0D108BD9-81ED-4DB2-BD59-A6C34878D82A}">
                    <a16:rowId xmlns:a16="http://schemas.microsoft.com/office/drawing/2014/main" val="3609494992"/>
                  </a:ext>
                </a:extLst>
              </a:tr>
            </a:tbl>
          </a:graphicData>
        </a:graphic>
      </p:graphicFrame>
      <p:graphicFrame>
        <p:nvGraphicFramePr>
          <p:cNvPr id="32" name="表 31">
            <a:extLst>
              <a:ext uri="{FF2B5EF4-FFF2-40B4-BE49-F238E27FC236}">
                <a16:creationId xmlns:a16="http://schemas.microsoft.com/office/drawing/2014/main" id="{C46E677A-537A-C6AD-9557-BF8603324B5A}"/>
              </a:ext>
            </a:extLst>
          </p:cNvPr>
          <p:cNvGraphicFramePr>
            <a:graphicFrameLocks noGrp="1"/>
          </p:cNvGraphicFramePr>
          <p:nvPr>
            <p:extLst>
              <p:ext uri="{D42A27DB-BD31-4B8C-83A1-F6EECF244321}">
                <p14:modId xmlns:p14="http://schemas.microsoft.com/office/powerpoint/2010/main" val="3773579946"/>
              </p:ext>
            </p:extLst>
          </p:nvPr>
        </p:nvGraphicFramePr>
        <p:xfrm>
          <a:off x="2567706" y="1497026"/>
          <a:ext cx="2016000" cy="1645920"/>
        </p:xfrm>
        <a:graphic>
          <a:graphicData uri="http://schemas.openxmlformats.org/drawingml/2006/table">
            <a:tbl>
              <a:tblPr firstRow="1" bandRow="1">
                <a:tableStyleId>{5940675A-B579-460E-94D1-54222C63F5DA}</a:tableStyleId>
              </a:tblPr>
              <a:tblGrid>
                <a:gridCol w="805679">
                  <a:extLst>
                    <a:ext uri="{9D8B030D-6E8A-4147-A177-3AD203B41FA5}">
                      <a16:colId xmlns:a16="http://schemas.microsoft.com/office/drawing/2014/main" val="24205753"/>
                    </a:ext>
                  </a:extLst>
                </a:gridCol>
                <a:gridCol w="1210321">
                  <a:extLst>
                    <a:ext uri="{9D8B030D-6E8A-4147-A177-3AD203B41FA5}">
                      <a16:colId xmlns:a16="http://schemas.microsoft.com/office/drawing/2014/main" val="2895954536"/>
                    </a:ext>
                  </a:extLst>
                </a:gridCol>
              </a:tblGrid>
              <a:tr h="212929">
                <a:tc gridSpan="2">
                  <a:txBody>
                    <a:bodyPr/>
                    <a:lstStyle/>
                    <a:p>
                      <a:pPr algn="ctr"/>
                      <a:r>
                        <a:rPr kumimoji="1" lang="ja-JP" altLang="en-US" sz="1200" dirty="0"/>
                        <a:t>中部国際空港</a:t>
                      </a:r>
                    </a:p>
                  </a:txBody>
                  <a:tcPr anchor="ctr">
                    <a:solidFill>
                      <a:schemeClr val="bg1"/>
                    </a:solidFill>
                  </a:tcPr>
                </a:tc>
                <a:tc hMerge="1">
                  <a:txBody>
                    <a:bodyPr/>
                    <a:lstStyle/>
                    <a:p>
                      <a:endParaRPr kumimoji="1" lang="ja-JP" altLang="en-US" sz="1200" dirty="0"/>
                    </a:p>
                  </a:txBody>
                  <a:tcPr/>
                </a:tc>
                <a:extLst>
                  <a:ext uri="{0D108BD9-81ED-4DB2-BD59-A6C34878D82A}">
                    <a16:rowId xmlns:a16="http://schemas.microsoft.com/office/drawing/2014/main" val="3026447331"/>
                  </a:ext>
                </a:extLst>
              </a:tr>
              <a:tr h="212929">
                <a:tc>
                  <a:txBody>
                    <a:bodyPr/>
                    <a:lstStyle/>
                    <a:p>
                      <a:pPr algn="ctr"/>
                      <a:r>
                        <a:rPr kumimoji="1" lang="ja-JP" altLang="en-US" sz="1200" dirty="0"/>
                        <a:t>便数／週</a:t>
                      </a:r>
                    </a:p>
                  </a:txBody>
                  <a:tcPr anchor="ctr">
                    <a:solidFill>
                      <a:schemeClr val="bg1"/>
                    </a:solidFill>
                  </a:tcPr>
                </a:tc>
                <a:tc>
                  <a:txBody>
                    <a:bodyPr/>
                    <a:lstStyle/>
                    <a:p>
                      <a:pPr algn="ctr"/>
                      <a:r>
                        <a:rPr lang="en-US" altLang="ja-JP" sz="1200" dirty="0"/>
                        <a:t>408</a:t>
                      </a:r>
                      <a:r>
                        <a:rPr lang="ja-JP" altLang="en-US" sz="1200" dirty="0"/>
                        <a:t>便</a:t>
                      </a:r>
                    </a:p>
                  </a:txBody>
                  <a:tcPr anchor="ctr">
                    <a:solidFill>
                      <a:schemeClr val="bg1"/>
                    </a:solidFill>
                  </a:tcPr>
                </a:tc>
                <a:extLst>
                  <a:ext uri="{0D108BD9-81ED-4DB2-BD59-A6C34878D82A}">
                    <a16:rowId xmlns:a16="http://schemas.microsoft.com/office/drawing/2014/main" val="2243921305"/>
                  </a:ext>
                </a:extLst>
              </a:tr>
              <a:tr h="212929">
                <a:tc>
                  <a:txBody>
                    <a:bodyPr/>
                    <a:lstStyle/>
                    <a:p>
                      <a:pPr algn="ctr"/>
                      <a:r>
                        <a:rPr kumimoji="1" lang="ja-JP" altLang="en-US" sz="1200" dirty="0"/>
                        <a:t>国数</a:t>
                      </a:r>
                    </a:p>
                  </a:txBody>
                  <a:tcPr anchor="ctr">
                    <a:solidFill>
                      <a:schemeClr val="bg1"/>
                    </a:solidFill>
                  </a:tcPr>
                </a:tc>
                <a:tc>
                  <a:txBody>
                    <a:bodyPr/>
                    <a:lstStyle/>
                    <a:p>
                      <a:pPr algn="ctr"/>
                      <a:r>
                        <a:rPr lang="en-US" altLang="ja-JP" sz="1200" dirty="0"/>
                        <a:t>12</a:t>
                      </a:r>
                      <a:r>
                        <a:rPr lang="ja-JP" altLang="en-US" sz="1200" dirty="0"/>
                        <a:t>か国</a:t>
                      </a:r>
                    </a:p>
                  </a:txBody>
                  <a:tcPr anchor="ctr">
                    <a:solidFill>
                      <a:schemeClr val="bg1"/>
                    </a:solidFill>
                  </a:tcPr>
                </a:tc>
                <a:extLst>
                  <a:ext uri="{0D108BD9-81ED-4DB2-BD59-A6C34878D82A}">
                    <a16:rowId xmlns:a16="http://schemas.microsoft.com/office/drawing/2014/main" val="73580098"/>
                  </a:ext>
                </a:extLst>
              </a:tr>
              <a:tr h="212929">
                <a:tc>
                  <a:txBody>
                    <a:bodyPr/>
                    <a:lstStyle/>
                    <a:p>
                      <a:pPr algn="ctr"/>
                      <a:r>
                        <a:rPr kumimoji="1" lang="ja-JP" altLang="en-US" sz="1200" dirty="0"/>
                        <a:t>都市数</a:t>
                      </a:r>
                    </a:p>
                  </a:txBody>
                  <a:tcPr anchor="ctr">
                    <a:solidFill>
                      <a:schemeClr val="bg1"/>
                    </a:solidFill>
                  </a:tcPr>
                </a:tc>
                <a:tc>
                  <a:txBody>
                    <a:bodyPr/>
                    <a:lstStyle/>
                    <a:p>
                      <a:pPr algn="ctr"/>
                      <a:r>
                        <a:rPr lang="en-US" altLang="ja-JP" sz="1200" dirty="0"/>
                        <a:t>33</a:t>
                      </a:r>
                      <a:r>
                        <a:rPr lang="ja-JP" altLang="en-US" sz="1200" dirty="0"/>
                        <a:t>都市</a:t>
                      </a:r>
                    </a:p>
                  </a:txBody>
                  <a:tcPr anchor="ctr">
                    <a:solidFill>
                      <a:schemeClr val="bg1"/>
                    </a:solidFill>
                  </a:tcPr>
                </a:tc>
                <a:extLst>
                  <a:ext uri="{0D108BD9-81ED-4DB2-BD59-A6C34878D82A}">
                    <a16:rowId xmlns:a16="http://schemas.microsoft.com/office/drawing/2014/main" val="3083549108"/>
                  </a:ext>
                </a:extLst>
              </a:tr>
              <a:tr h="212929">
                <a:tc>
                  <a:txBody>
                    <a:bodyPr/>
                    <a:lstStyle/>
                    <a:p>
                      <a:pPr algn="ctr"/>
                      <a:r>
                        <a:rPr kumimoji="1" lang="ja-JP" altLang="en-US" sz="1200" dirty="0"/>
                        <a:t>出国者数</a:t>
                      </a:r>
                    </a:p>
                  </a:txBody>
                  <a:tcPr anchor="ctr">
                    <a:solidFill>
                      <a:schemeClr val="bg1"/>
                    </a:solidFill>
                  </a:tcPr>
                </a:tc>
                <a:tc>
                  <a:txBody>
                    <a:bodyPr/>
                    <a:lstStyle/>
                    <a:p>
                      <a:pPr algn="ctr"/>
                      <a:r>
                        <a:rPr lang="en-US" altLang="ja-JP" sz="1200" dirty="0"/>
                        <a:t>334</a:t>
                      </a:r>
                      <a:r>
                        <a:rPr lang="ja-JP" altLang="en-US" sz="1200" dirty="0"/>
                        <a:t>万人</a:t>
                      </a:r>
                    </a:p>
                  </a:txBody>
                  <a:tcPr anchor="ctr">
                    <a:solidFill>
                      <a:schemeClr val="bg1"/>
                    </a:solidFill>
                  </a:tcPr>
                </a:tc>
                <a:extLst>
                  <a:ext uri="{0D108BD9-81ED-4DB2-BD59-A6C34878D82A}">
                    <a16:rowId xmlns:a16="http://schemas.microsoft.com/office/drawing/2014/main" val="3807673836"/>
                  </a:ext>
                </a:extLst>
              </a:tr>
              <a:tr h="212929">
                <a:tc>
                  <a:txBody>
                    <a:bodyPr/>
                    <a:lstStyle/>
                    <a:p>
                      <a:pPr algn="ctr"/>
                      <a:r>
                        <a:rPr kumimoji="1" lang="ja-JP" altLang="en-US" sz="1200" dirty="0"/>
                        <a:t>入国者数</a:t>
                      </a:r>
                    </a:p>
                  </a:txBody>
                  <a:tcPr anchor="ctr">
                    <a:solidFill>
                      <a:schemeClr val="bg1"/>
                    </a:solidFill>
                  </a:tcPr>
                </a:tc>
                <a:tc>
                  <a:txBody>
                    <a:bodyPr/>
                    <a:lstStyle/>
                    <a:p>
                      <a:pPr algn="ctr"/>
                      <a:r>
                        <a:rPr lang="en-US" altLang="ja-JP" sz="1200" dirty="0"/>
                        <a:t>343</a:t>
                      </a:r>
                      <a:r>
                        <a:rPr lang="ja-JP" altLang="en-US" sz="1200" dirty="0"/>
                        <a:t>万人</a:t>
                      </a:r>
                      <a:endParaRPr lang="en-US" altLang="ja-JP" sz="1200" dirty="0"/>
                    </a:p>
                  </a:txBody>
                  <a:tcPr anchor="ctr">
                    <a:solidFill>
                      <a:schemeClr val="bg1"/>
                    </a:solidFill>
                  </a:tcPr>
                </a:tc>
                <a:extLst>
                  <a:ext uri="{0D108BD9-81ED-4DB2-BD59-A6C34878D82A}">
                    <a16:rowId xmlns:a16="http://schemas.microsoft.com/office/drawing/2014/main" val="1355003490"/>
                  </a:ext>
                </a:extLst>
              </a:tr>
            </a:tbl>
          </a:graphicData>
        </a:graphic>
      </p:graphicFrame>
      <p:cxnSp>
        <p:nvCxnSpPr>
          <p:cNvPr id="74" name="直線コネクタ 73">
            <a:extLst>
              <a:ext uri="{FF2B5EF4-FFF2-40B4-BE49-F238E27FC236}">
                <a16:creationId xmlns:a16="http://schemas.microsoft.com/office/drawing/2014/main" id="{C0A75258-B538-C79A-623F-0334F4ACE2C6}"/>
              </a:ext>
            </a:extLst>
          </p:cNvPr>
          <p:cNvCxnSpPr/>
          <p:nvPr/>
        </p:nvCxnSpPr>
        <p:spPr>
          <a:xfrm>
            <a:off x="4961182" y="4871574"/>
            <a:ext cx="0" cy="580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グループ化 88">
            <a:extLst>
              <a:ext uri="{FF2B5EF4-FFF2-40B4-BE49-F238E27FC236}">
                <a16:creationId xmlns:a16="http://schemas.microsoft.com/office/drawing/2014/main" id="{EA01E84A-26DC-8D15-70A3-1FD1659D6DFE}"/>
              </a:ext>
            </a:extLst>
          </p:cNvPr>
          <p:cNvGrpSpPr/>
          <p:nvPr/>
        </p:nvGrpSpPr>
        <p:grpSpPr>
          <a:xfrm>
            <a:off x="5465298" y="3974931"/>
            <a:ext cx="1428111" cy="752283"/>
            <a:chOff x="5465298" y="2692989"/>
            <a:chExt cx="1428111" cy="2034226"/>
          </a:xfrm>
        </p:grpSpPr>
        <p:cxnSp>
          <p:nvCxnSpPr>
            <p:cNvPr id="88" name="直線コネクタ 87">
              <a:extLst>
                <a:ext uri="{FF2B5EF4-FFF2-40B4-BE49-F238E27FC236}">
                  <a16:creationId xmlns:a16="http://schemas.microsoft.com/office/drawing/2014/main" id="{1104190E-B278-DDDB-6BDA-73B7C64293AA}"/>
                </a:ext>
              </a:extLst>
            </p:cNvPr>
            <p:cNvCxnSpPr/>
            <p:nvPr/>
          </p:nvCxnSpPr>
          <p:spPr>
            <a:xfrm>
              <a:off x="6137409" y="2692989"/>
              <a:ext cx="756000" cy="7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456B4056-055D-A1E7-8E17-CE5E7E2C4459}"/>
                </a:ext>
              </a:extLst>
            </p:cNvPr>
            <p:cNvCxnSpPr>
              <a:stCxn id="27" idx="3"/>
            </p:cNvCxnSpPr>
            <p:nvPr/>
          </p:nvCxnSpPr>
          <p:spPr>
            <a:xfrm>
              <a:off x="5465298" y="4708037"/>
              <a:ext cx="682284" cy="77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A783574D-D809-E100-C495-4FB1F4CF64C3}"/>
                </a:ext>
              </a:extLst>
            </p:cNvPr>
            <p:cNvCxnSpPr>
              <a:cxnSpLocks/>
            </p:cNvCxnSpPr>
            <p:nvPr/>
          </p:nvCxnSpPr>
          <p:spPr>
            <a:xfrm flipH="1">
              <a:off x="6145080" y="2695589"/>
              <a:ext cx="0" cy="20316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グループ化 24">
            <a:extLst>
              <a:ext uri="{FF2B5EF4-FFF2-40B4-BE49-F238E27FC236}">
                <a16:creationId xmlns:a16="http://schemas.microsoft.com/office/drawing/2014/main" id="{67642970-1FD3-E033-381C-22F08F1641D7}"/>
              </a:ext>
            </a:extLst>
          </p:cNvPr>
          <p:cNvGrpSpPr/>
          <p:nvPr/>
        </p:nvGrpSpPr>
        <p:grpSpPr>
          <a:xfrm>
            <a:off x="5119366" y="4526519"/>
            <a:ext cx="360000" cy="360000"/>
            <a:chOff x="1166342" y="2532177"/>
            <a:chExt cx="360000" cy="360000"/>
          </a:xfrm>
        </p:grpSpPr>
        <p:sp>
          <p:nvSpPr>
            <p:cNvPr id="26" name="楕円 25">
              <a:extLst>
                <a:ext uri="{FF2B5EF4-FFF2-40B4-BE49-F238E27FC236}">
                  <a16:creationId xmlns:a16="http://schemas.microsoft.com/office/drawing/2014/main" id="{8D25E4A6-27A3-624D-2564-7A172DB0B937}"/>
                </a:ext>
              </a:extLst>
            </p:cNvPr>
            <p:cNvSpPr/>
            <p:nvPr/>
          </p:nvSpPr>
          <p:spPr>
            <a:xfrm>
              <a:off x="1166342" y="2532177"/>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グラフィックス 26" descr="飛行機 単色塗りつぶし">
              <a:extLst>
                <a:ext uri="{FF2B5EF4-FFF2-40B4-BE49-F238E27FC236}">
                  <a16:creationId xmlns:a16="http://schemas.microsoft.com/office/drawing/2014/main" id="{ADDFDF7B-49A6-D1BB-8D97-EE0B180295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5200" y="2550158"/>
              <a:ext cx="327074" cy="327074"/>
            </a:xfrm>
            <a:prstGeom prst="rect">
              <a:avLst/>
            </a:prstGeom>
          </p:spPr>
        </p:pic>
      </p:grpSp>
      <p:graphicFrame>
        <p:nvGraphicFramePr>
          <p:cNvPr id="29" name="表 28">
            <a:extLst>
              <a:ext uri="{FF2B5EF4-FFF2-40B4-BE49-F238E27FC236}">
                <a16:creationId xmlns:a16="http://schemas.microsoft.com/office/drawing/2014/main" id="{BF708510-D84E-29D2-E3E0-3E60591043F9}"/>
              </a:ext>
            </a:extLst>
          </p:cNvPr>
          <p:cNvGraphicFramePr>
            <a:graphicFrameLocks noGrp="1"/>
          </p:cNvGraphicFramePr>
          <p:nvPr>
            <p:extLst>
              <p:ext uri="{D42A27DB-BD31-4B8C-83A1-F6EECF244321}">
                <p14:modId xmlns:p14="http://schemas.microsoft.com/office/powerpoint/2010/main" val="2023744932"/>
              </p:ext>
            </p:extLst>
          </p:nvPr>
        </p:nvGraphicFramePr>
        <p:xfrm>
          <a:off x="6895656" y="3364643"/>
          <a:ext cx="2016000" cy="1645920"/>
        </p:xfrm>
        <a:graphic>
          <a:graphicData uri="http://schemas.openxmlformats.org/drawingml/2006/table">
            <a:tbl>
              <a:tblPr firstRow="1" bandRow="1">
                <a:tableStyleId>{5940675A-B579-460E-94D1-54222C63F5DA}</a:tableStyleId>
              </a:tblPr>
              <a:tblGrid>
                <a:gridCol w="805679">
                  <a:extLst>
                    <a:ext uri="{9D8B030D-6E8A-4147-A177-3AD203B41FA5}">
                      <a16:colId xmlns:a16="http://schemas.microsoft.com/office/drawing/2014/main" val="24205753"/>
                    </a:ext>
                  </a:extLst>
                </a:gridCol>
                <a:gridCol w="1210321">
                  <a:extLst>
                    <a:ext uri="{9D8B030D-6E8A-4147-A177-3AD203B41FA5}">
                      <a16:colId xmlns:a16="http://schemas.microsoft.com/office/drawing/2014/main" val="2895954536"/>
                    </a:ext>
                  </a:extLst>
                </a:gridCol>
              </a:tblGrid>
              <a:tr h="122810">
                <a:tc gridSpan="2">
                  <a:txBody>
                    <a:bodyPr/>
                    <a:lstStyle/>
                    <a:p>
                      <a:pPr algn="ctr"/>
                      <a:r>
                        <a:rPr kumimoji="1" lang="ja-JP" altLang="en-US" sz="1200" dirty="0"/>
                        <a:t>成田国際空港</a:t>
                      </a:r>
                    </a:p>
                  </a:txBody>
                  <a:tcPr anchor="ctr">
                    <a:solidFill>
                      <a:schemeClr val="bg1"/>
                    </a:solidFill>
                  </a:tcPr>
                </a:tc>
                <a:tc hMerge="1">
                  <a:txBody>
                    <a:bodyPr/>
                    <a:lstStyle/>
                    <a:p>
                      <a:endParaRPr kumimoji="1" lang="ja-JP" altLang="en-US" sz="1200" dirty="0"/>
                    </a:p>
                  </a:txBody>
                  <a:tcPr/>
                </a:tc>
                <a:extLst>
                  <a:ext uri="{0D108BD9-81ED-4DB2-BD59-A6C34878D82A}">
                    <a16:rowId xmlns:a16="http://schemas.microsoft.com/office/drawing/2014/main" val="3026447331"/>
                  </a:ext>
                </a:extLst>
              </a:tr>
              <a:tr h="163747">
                <a:tc>
                  <a:txBody>
                    <a:bodyPr/>
                    <a:lstStyle/>
                    <a:p>
                      <a:pPr algn="ctr"/>
                      <a:r>
                        <a:rPr kumimoji="1" lang="ja-JP" altLang="en-US" sz="1200" dirty="0"/>
                        <a:t>便数／週</a:t>
                      </a:r>
                    </a:p>
                  </a:txBody>
                  <a:tcPr anchor="ctr">
                    <a:solidFill>
                      <a:schemeClr val="bg1"/>
                    </a:solidFill>
                  </a:tcPr>
                </a:tc>
                <a:tc>
                  <a:txBody>
                    <a:bodyPr/>
                    <a:lstStyle/>
                    <a:p>
                      <a:pPr algn="ctr"/>
                      <a:r>
                        <a:rPr lang="en-US" altLang="ja-JP" sz="1200" dirty="0"/>
                        <a:t>1,633.5</a:t>
                      </a:r>
                      <a:r>
                        <a:rPr lang="ja-JP" altLang="en-US" sz="1200" dirty="0"/>
                        <a:t>便</a:t>
                      </a:r>
                    </a:p>
                  </a:txBody>
                  <a:tcPr anchor="ctr">
                    <a:solidFill>
                      <a:schemeClr val="bg1"/>
                    </a:solidFill>
                  </a:tcPr>
                </a:tc>
                <a:extLst>
                  <a:ext uri="{0D108BD9-81ED-4DB2-BD59-A6C34878D82A}">
                    <a16:rowId xmlns:a16="http://schemas.microsoft.com/office/drawing/2014/main" val="2243921305"/>
                  </a:ext>
                </a:extLst>
              </a:tr>
              <a:tr h="163747">
                <a:tc>
                  <a:txBody>
                    <a:bodyPr/>
                    <a:lstStyle/>
                    <a:p>
                      <a:pPr algn="ctr"/>
                      <a:r>
                        <a:rPr kumimoji="1" lang="ja-JP" altLang="en-US" sz="1200" dirty="0"/>
                        <a:t>国数</a:t>
                      </a:r>
                    </a:p>
                  </a:txBody>
                  <a:tcPr anchor="ctr">
                    <a:solidFill>
                      <a:schemeClr val="bg1"/>
                    </a:solidFill>
                  </a:tcPr>
                </a:tc>
                <a:tc>
                  <a:txBody>
                    <a:bodyPr/>
                    <a:lstStyle/>
                    <a:p>
                      <a:pPr algn="ctr"/>
                      <a:r>
                        <a:rPr lang="en-US" altLang="ja-JP" sz="1200" dirty="0"/>
                        <a:t>38</a:t>
                      </a:r>
                      <a:r>
                        <a:rPr lang="ja-JP" altLang="en-US" sz="1200" dirty="0"/>
                        <a:t>か国</a:t>
                      </a:r>
                    </a:p>
                  </a:txBody>
                  <a:tcPr anchor="ctr">
                    <a:solidFill>
                      <a:schemeClr val="bg1"/>
                    </a:solidFill>
                  </a:tcPr>
                </a:tc>
                <a:extLst>
                  <a:ext uri="{0D108BD9-81ED-4DB2-BD59-A6C34878D82A}">
                    <a16:rowId xmlns:a16="http://schemas.microsoft.com/office/drawing/2014/main" val="73580098"/>
                  </a:ext>
                </a:extLst>
              </a:tr>
              <a:tr h="163747">
                <a:tc>
                  <a:txBody>
                    <a:bodyPr/>
                    <a:lstStyle/>
                    <a:p>
                      <a:pPr algn="ctr"/>
                      <a:r>
                        <a:rPr kumimoji="1" lang="ja-JP" altLang="en-US" sz="1200" dirty="0"/>
                        <a:t>都市数</a:t>
                      </a:r>
                    </a:p>
                  </a:txBody>
                  <a:tcPr anchor="ctr">
                    <a:solidFill>
                      <a:schemeClr val="bg1"/>
                    </a:solidFill>
                  </a:tcPr>
                </a:tc>
                <a:tc>
                  <a:txBody>
                    <a:bodyPr/>
                    <a:lstStyle/>
                    <a:p>
                      <a:pPr algn="ctr"/>
                      <a:r>
                        <a:rPr lang="en-US" altLang="ja-JP" sz="1200" dirty="0"/>
                        <a:t>105</a:t>
                      </a:r>
                      <a:r>
                        <a:rPr lang="ja-JP" altLang="en-US" sz="1200" dirty="0"/>
                        <a:t>都市</a:t>
                      </a:r>
                    </a:p>
                  </a:txBody>
                  <a:tcPr anchor="ctr">
                    <a:solidFill>
                      <a:schemeClr val="bg1"/>
                    </a:solidFill>
                  </a:tcPr>
                </a:tc>
                <a:extLst>
                  <a:ext uri="{0D108BD9-81ED-4DB2-BD59-A6C34878D82A}">
                    <a16:rowId xmlns:a16="http://schemas.microsoft.com/office/drawing/2014/main" val="3083549108"/>
                  </a:ext>
                </a:extLst>
              </a:tr>
              <a:tr h="163747">
                <a:tc>
                  <a:txBody>
                    <a:bodyPr/>
                    <a:lstStyle/>
                    <a:p>
                      <a:pPr algn="ctr"/>
                      <a:r>
                        <a:rPr kumimoji="1" lang="ja-JP" altLang="en-US" sz="1200" dirty="0"/>
                        <a:t>出国者数</a:t>
                      </a:r>
                    </a:p>
                  </a:txBody>
                  <a:tcPr anchor="ctr">
                    <a:solidFill>
                      <a:schemeClr val="bg1"/>
                    </a:solidFill>
                  </a:tcPr>
                </a:tc>
                <a:tc>
                  <a:txBody>
                    <a:bodyPr/>
                    <a:lstStyle/>
                    <a:p>
                      <a:pPr algn="ctr"/>
                      <a:r>
                        <a:rPr lang="en-US" altLang="ja-JP" sz="1200" dirty="0"/>
                        <a:t>1,641</a:t>
                      </a:r>
                      <a:r>
                        <a:rPr lang="ja-JP" altLang="en-US" sz="1200" dirty="0"/>
                        <a:t>万人</a:t>
                      </a:r>
                    </a:p>
                  </a:txBody>
                  <a:tcPr anchor="ctr">
                    <a:solidFill>
                      <a:schemeClr val="bg1"/>
                    </a:solidFill>
                  </a:tcPr>
                </a:tc>
                <a:extLst>
                  <a:ext uri="{0D108BD9-81ED-4DB2-BD59-A6C34878D82A}">
                    <a16:rowId xmlns:a16="http://schemas.microsoft.com/office/drawing/2014/main" val="3807673836"/>
                  </a:ext>
                </a:extLst>
              </a:tr>
              <a:tr h="163747">
                <a:tc>
                  <a:txBody>
                    <a:bodyPr/>
                    <a:lstStyle/>
                    <a:p>
                      <a:pPr algn="ctr"/>
                      <a:r>
                        <a:rPr kumimoji="1" lang="ja-JP" altLang="en-US" sz="1200" dirty="0"/>
                        <a:t>入国者数</a:t>
                      </a:r>
                    </a:p>
                  </a:txBody>
                  <a:tcPr anchor="ctr">
                    <a:solidFill>
                      <a:schemeClr val="bg1"/>
                    </a:solidFill>
                  </a:tcPr>
                </a:tc>
                <a:tc>
                  <a:txBody>
                    <a:bodyPr/>
                    <a:lstStyle/>
                    <a:p>
                      <a:pPr algn="ctr"/>
                      <a:r>
                        <a:rPr lang="en-US" altLang="ja-JP" sz="1200" dirty="0"/>
                        <a:t>1,648</a:t>
                      </a:r>
                      <a:r>
                        <a:rPr lang="ja-JP" altLang="en-US" sz="1200" dirty="0"/>
                        <a:t>万人</a:t>
                      </a:r>
                    </a:p>
                  </a:txBody>
                  <a:tcPr anchor="ctr">
                    <a:solidFill>
                      <a:schemeClr val="bg1"/>
                    </a:solidFill>
                  </a:tcPr>
                </a:tc>
                <a:extLst>
                  <a:ext uri="{0D108BD9-81ED-4DB2-BD59-A6C34878D82A}">
                    <a16:rowId xmlns:a16="http://schemas.microsoft.com/office/drawing/2014/main" val="1355003490"/>
                  </a:ext>
                </a:extLst>
              </a:tr>
            </a:tbl>
          </a:graphicData>
        </a:graphic>
      </p:graphicFrame>
      <p:grpSp>
        <p:nvGrpSpPr>
          <p:cNvPr id="10" name="グループ化 9">
            <a:extLst>
              <a:ext uri="{FF2B5EF4-FFF2-40B4-BE49-F238E27FC236}">
                <a16:creationId xmlns:a16="http://schemas.microsoft.com/office/drawing/2014/main" id="{78C28017-4EB4-8593-77DD-9C0AB3EDD101}"/>
              </a:ext>
            </a:extLst>
          </p:cNvPr>
          <p:cNvGrpSpPr/>
          <p:nvPr/>
        </p:nvGrpSpPr>
        <p:grpSpPr>
          <a:xfrm>
            <a:off x="5358515" y="2515589"/>
            <a:ext cx="360000" cy="360000"/>
            <a:chOff x="1166342" y="2532177"/>
            <a:chExt cx="360000" cy="360000"/>
          </a:xfrm>
        </p:grpSpPr>
        <p:sp>
          <p:nvSpPr>
            <p:cNvPr id="9" name="楕円 8">
              <a:extLst>
                <a:ext uri="{FF2B5EF4-FFF2-40B4-BE49-F238E27FC236}">
                  <a16:creationId xmlns:a16="http://schemas.microsoft.com/office/drawing/2014/main" id="{11ED4BAB-1AFF-9BCF-F929-19EC78D4678C}"/>
                </a:ext>
              </a:extLst>
            </p:cNvPr>
            <p:cNvSpPr/>
            <p:nvPr/>
          </p:nvSpPr>
          <p:spPr>
            <a:xfrm>
              <a:off x="1166342" y="2532177"/>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グラフィックス 6" descr="飛行機 単色塗りつぶし">
              <a:extLst>
                <a:ext uri="{FF2B5EF4-FFF2-40B4-BE49-F238E27FC236}">
                  <a16:creationId xmlns:a16="http://schemas.microsoft.com/office/drawing/2014/main" id="{068893C3-F441-D03C-4604-3B9D07BB6A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5200" y="2550158"/>
              <a:ext cx="327074" cy="327074"/>
            </a:xfrm>
            <a:prstGeom prst="rect">
              <a:avLst/>
            </a:prstGeom>
          </p:spPr>
        </p:pic>
      </p:grpSp>
      <p:graphicFrame>
        <p:nvGraphicFramePr>
          <p:cNvPr id="33" name="表 32">
            <a:extLst>
              <a:ext uri="{FF2B5EF4-FFF2-40B4-BE49-F238E27FC236}">
                <a16:creationId xmlns:a16="http://schemas.microsoft.com/office/drawing/2014/main" id="{B2C299B1-B8AD-D0C7-8FAA-F220B15B7EC9}"/>
              </a:ext>
            </a:extLst>
          </p:cNvPr>
          <p:cNvGraphicFramePr>
            <a:graphicFrameLocks noGrp="1"/>
          </p:cNvGraphicFramePr>
          <p:nvPr>
            <p:extLst>
              <p:ext uri="{D42A27DB-BD31-4B8C-83A1-F6EECF244321}">
                <p14:modId xmlns:p14="http://schemas.microsoft.com/office/powerpoint/2010/main" val="1024144770"/>
              </p:ext>
            </p:extLst>
          </p:nvPr>
        </p:nvGraphicFramePr>
        <p:xfrm>
          <a:off x="6862757" y="1503551"/>
          <a:ext cx="2016000" cy="1645920"/>
        </p:xfrm>
        <a:graphic>
          <a:graphicData uri="http://schemas.openxmlformats.org/drawingml/2006/table">
            <a:tbl>
              <a:tblPr firstRow="1" bandRow="1">
                <a:tableStyleId>{5940675A-B579-460E-94D1-54222C63F5DA}</a:tableStyleId>
              </a:tblPr>
              <a:tblGrid>
                <a:gridCol w="805679">
                  <a:extLst>
                    <a:ext uri="{9D8B030D-6E8A-4147-A177-3AD203B41FA5}">
                      <a16:colId xmlns:a16="http://schemas.microsoft.com/office/drawing/2014/main" val="24205753"/>
                    </a:ext>
                  </a:extLst>
                </a:gridCol>
                <a:gridCol w="1210321">
                  <a:extLst>
                    <a:ext uri="{9D8B030D-6E8A-4147-A177-3AD203B41FA5}">
                      <a16:colId xmlns:a16="http://schemas.microsoft.com/office/drawing/2014/main" val="2895954536"/>
                    </a:ext>
                  </a:extLst>
                </a:gridCol>
              </a:tblGrid>
              <a:tr h="212929">
                <a:tc gridSpan="2">
                  <a:txBody>
                    <a:bodyPr/>
                    <a:lstStyle/>
                    <a:p>
                      <a:pPr algn="ctr"/>
                      <a:r>
                        <a:rPr kumimoji="1" lang="ja-JP" altLang="en-US" sz="1200" dirty="0"/>
                        <a:t>新千歳空港</a:t>
                      </a:r>
                    </a:p>
                  </a:txBody>
                  <a:tcPr anchor="ctr">
                    <a:solidFill>
                      <a:schemeClr val="bg1"/>
                    </a:solidFill>
                  </a:tcPr>
                </a:tc>
                <a:tc hMerge="1">
                  <a:txBody>
                    <a:bodyPr/>
                    <a:lstStyle/>
                    <a:p>
                      <a:endParaRPr kumimoji="1" lang="ja-JP" altLang="en-US" sz="1200" dirty="0"/>
                    </a:p>
                  </a:txBody>
                  <a:tcPr/>
                </a:tc>
                <a:extLst>
                  <a:ext uri="{0D108BD9-81ED-4DB2-BD59-A6C34878D82A}">
                    <a16:rowId xmlns:a16="http://schemas.microsoft.com/office/drawing/2014/main" val="3026447331"/>
                  </a:ext>
                </a:extLst>
              </a:tr>
              <a:tr h="212929">
                <a:tc>
                  <a:txBody>
                    <a:bodyPr/>
                    <a:lstStyle/>
                    <a:p>
                      <a:pPr algn="ctr"/>
                      <a:r>
                        <a:rPr kumimoji="1" lang="ja-JP" altLang="en-US" sz="1200" dirty="0"/>
                        <a:t>便数／週</a:t>
                      </a:r>
                    </a:p>
                  </a:txBody>
                  <a:tcPr anchor="ctr">
                    <a:solidFill>
                      <a:schemeClr val="bg1"/>
                    </a:solidFill>
                  </a:tcPr>
                </a:tc>
                <a:tc>
                  <a:txBody>
                    <a:bodyPr/>
                    <a:lstStyle/>
                    <a:p>
                      <a:pPr algn="ctr"/>
                      <a:r>
                        <a:rPr lang="en-US" altLang="ja-JP" sz="1200" dirty="0"/>
                        <a:t>149</a:t>
                      </a:r>
                      <a:r>
                        <a:rPr lang="ja-JP" altLang="en-US" sz="1200" dirty="0"/>
                        <a:t>便</a:t>
                      </a:r>
                    </a:p>
                  </a:txBody>
                  <a:tcPr anchor="ctr"/>
                </a:tc>
                <a:extLst>
                  <a:ext uri="{0D108BD9-81ED-4DB2-BD59-A6C34878D82A}">
                    <a16:rowId xmlns:a16="http://schemas.microsoft.com/office/drawing/2014/main" val="2243921305"/>
                  </a:ext>
                </a:extLst>
              </a:tr>
              <a:tr h="212929">
                <a:tc>
                  <a:txBody>
                    <a:bodyPr/>
                    <a:lstStyle/>
                    <a:p>
                      <a:pPr algn="ctr"/>
                      <a:r>
                        <a:rPr kumimoji="1" lang="ja-JP" altLang="en-US" sz="1200" dirty="0"/>
                        <a:t>国数</a:t>
                      </a:r>
                    </a:p>
                  </a:txBody>
                  <a:tcPr anchor="ctr">
                    <a:solidFill>
                      <a:schemeClr val="bg1"/>
                    </a:solidFill>
                  </a:tcPr>
                </a:tc>
                <a:tc>
                  <a:txBody>
                    <a:bodyPr/>
                    <a:lstStyle/>
                    <a:p>
                      <a:pPr algn="ctr"/>
                      <a:r>
                        <a:rPr lang="en-US" altLang="ja-JP" sz="1200" dirty="0"/>
                        <a:t>10</a:t>
                      </a:r>
                      <a:r>
                        <a:rPr lang="ja-JP" altLang="en-US" sz="1200" dirty="0"/>
                        <a:t>か国</a:t>
                      </a:r>
                    </a:p>
                  </a:txBody>
                  <a:tcPr anchor="ctr"/>
                </a:tc>
                <a:extLst>
                  <a:ext uri="{0D108BD9-81ED-4DB2-BD59-A6C34878D82A}">
                    <a16:rowId xmlns:a16="http://schemas.microsoft.com/office/drawing/2014/main" val="73580098"/>
                  </a:ext>
                </a:extLst>
              </a:tr>
              <a:tr h="212929">
                <a:tc>
                  <a:txBody>
                    <a:bodyPr/>
                    <a:lstStyle/>
                    <a:p>
                      <a:pPr algn="ctr"/>
                      <a:r>
                        <a:rPr kumimoji="1" lang="ja-JP" altLang="en-US" sz="1200" dirty="0"/>
                        <a:t>都市数</a:t>
                      </a:r>
                    </a:p>
                  </a:txBody>
                  <a:tcPr anchor="ctr">
                    <a:solidFill>
                      <a:schemeClr val="bg1"/>
                    </a:solidFill>
                  </a:tcPr>
                </a:tc>
                <a:tc>
                  <a:txBody>
                    <a:bodyPr/>
                    <a:lstStyle/>
                    <a:p>
                      <a:pPr algn="ctr"/>
                      <a:r>
                        <a:rPr lang="en-US" altLang="ja-JP" sz="1200" dirty="0"/>
                        <a:t>17</a:t>
                      </a:r>
                      <a:r>
                        <a:rPr lang="ja-JP" altLang="en-US" sz="1200" dirty="0"/>
                        <a:t>都市</a:t>
                      </a:r>
                    </a:p>
                  </a:txBody>
                  <a:tcPr anchor="ctr"/>
                </a:tc>
                <a:extLst>
                  <a:ext uri="{0D108BD9-81ED-4DB2-BD59-A6C34878D82A}">
                    <a16:rowId xmlns:a16="http://schemas.microsoft.com/office/drawing/2014/main" val="3083549108"/>
                  </a:ext>
                </a:extLst>
              </a:tr>
              <a:tr h="212929">
                <a:tc>
                  <a:txBody>
                    <a:bodyPr/>
                    <a:lstStyle/>
                    <a:p>
                      <a:pPr algn="ctr"/>
                      <a:r>
                        <a:rPr kumimoji="1" lang="ja-JP" altLang="en-US" sz="1200" dirty="0"/>
                        <a:t>出国者数</a:t>
                      </a:r>
                    </a:p>
                  </a:txBody>
                  <a:tcPr anchor="ctr">
                    <a:solidFill>
                      <a:schemeClr val="bg1"/>
                    </a:solidFill>
                  </a:tcPr>
                </a:tc>
                <a:tc>
                  <a:txBody>
                    <a:bodyPr/>
                    <a:lstStyle/>
                    <a:p>
                      <a:pPr algn="ctr"/>
                      <a:r>
                        <a:rPr lang="en-US" altLang="ja-JP" sz="1200" dirty="0"/>
                        <a:t>193</a:t>
                      </a:r>
                      <a:r>
                        <a:rPr lang="ja-JP" altLang="en-US" sz="1200" dirty="0"/>
                        <a:t>万人</a:t>
                      </a:r>
                    </a:p>
                  </a:txBody>
                  <a:tcPr anchor="ctr"/>
                </a:tc>
                <a:extLst>
                  <a:ext uri="{0D108BD9-81ED-4DB2-BD59-A6C34878D82A}">
                    <a16:rowId xmlns:a16="http://schemas.microsoft.com/office/drawing/2014/main" val="3807673836"/>
                  </a:ext>
                </a:extLst>
              </a:tr>
              <a:tr h="212929">
                <a:tc>
                  <a:txBody>
                    <a:bodyPr/>
                    <a:lstStyle/>
                    <a:p>
                      <a:pPr algn="ctr"/>
                      <a:r>
                        <a:rPr kumimoji="1" lang="ja-JP" altLang="en-US" sz="1200" dirty="0"/>
                        <a:t>入国者数</a:t>
                      </a:r>
                    </a:p>
                  </a:txBody>
                  <a:tcPr anchor="ctr">
                    <a:solidFill>
                      <a:schemeClr val="bg1"/>
                    </a:solidFill>
                  </a:tcPr>
                </a:tc>
                <a:tc>
                  <a:txBody>
                    <a:bodyPr/>
                    <a:lstStyle/>
                    <a:p>
                      <a:pPr algn="ctr"/>
                      <a:r>
                        <a:rPr lang="en-US" altLang="ja-JP" sz="1200" dirty="0"/>
                        <a:t>194</a:t>
                      </a:r>
                      <a:r>
                        <a:rPr lang="ja-JP" altLang="en-US" sz="1200" dirty="0"/>
                        <a:t>万人</a:t>
                      </a:r>
                    </a:p>
                  </a:txBody>
                  <a:tcPr anchor="ctr"/>
                </a:tc>
                <a:extLst>
                  <a:ext uri="{0D108BD9-81ED-4DB2-BD59-A6C34878D82A}">
                    <a16:rowId xmlns:a16="http://schemas.microsoft.com/office/drawing/2014/main" val="1355003490"/>
                  </a:ext>
                </a:extLst>
              </a:tr>
            </a:tbl>
          </a:graphicData>
        </a:graphic>
      </p:graphicFrame>
      <p:cxnSp>
        <p:nvCxnSpPr>
          <p:cNvPr id="94" name="直線コネクタ 93">
            <a:extLst>
              <a:ext uri="{FF2B5EF4-FFF2-40B4-BE49-F238E27FC236}">
                <a16:creationId xmlns:a16="http://schemas.microsoft.com/office/drawing/2014/main" id="{F033BEA8-D191-8C4B-2E12-5AC251444AF6}"/>
              </a:ext>
            </a:extLst>
          </p:cNvPr>
          <p:cNvCxnSpPr>
            <a:cxnSpLocks/>
          </p:cNvCxnSpPr>
          <p:nvPr/>
        </p:nvCxnSpPr>
        <p:spPr>
          <a:xfrm>
            <a:off x="4391847" y="3145506"/>
            <a:ext cx="2395" cy="162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F13EB858-0DD6-21E1-A782-6ED2DDCD80EC}"/>
              </a:ext>
            </a:extLst>
          </p:cNvPr>
          <p:cNvGrpSpPr/>
          <p:nvPr/>
        </p:nvGrpSpPr>
        <p:grpSpPr>
          <a:xfrm>
            <a:off x="4211847" y="4727215"/>
            <a:ext cx="360000" cy="360000"/>
            <a:chOff x="1166342" y="2532177"/>
            <a:chExt cx="360000" cy="360000"/>
          </a:xfrm>
        </p:grpSpPr>
        <p:sp>
          <p:nvSpPr>
            <p:cNvPr id="14" name="楕円 13">
              <a:extLst>
                <a:ext uri="{FF2B5EF4-FFF2-40B4-BE49-F238E27FC236}">
                  <a16:creationId xmlns:a16="http://schemas.microsoft.com/office/drawing/2014/main" id="{49E2A5D7-5304-025B-A133-91A0C01200CF}"/>
                </a:ext>
              </a:extLst>
            </p:cNvPr>
            <p:cNvSpPr/>
            <p:nvPr/>
          </p:nvSpPr>
          <p:spPr>
            <a:xfrm>
              <a:off x="1166342" y="2532177"/>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グラフィックス 14" descr="飛行機 単色塗りつぶし">
              <a:extLst>
                <a:ext uri="{FF2B5EF4-FFF2-40B4-BE49-F238E27FC236}">
                  <a16:creationId xmlns:a16="http://schemas.microsoft.com/office/drawing/2014/main" id="{DC9D6670-497E-329C-8072-2F36EEFA6B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5200" y="2550158"/>
              <a:ext cx="327074" cy="327074"/>
            </a:xfrm>
            <a:prstGeom prst="rect">
              <a:avLst/>
            </a:prstGeom>
          </p:spPr>
        </p:pic>
      </p:grpSp>
      <p:graphicFrame>
        <p:nvGraphicFramePr>
          <p:cNvPr id="30" name="表 29">
            <a:extLst>
              <a:ext uri="{FF2B5EF4-FFF2-40B4-BE49-F238E27FC236}">
                <a16:creationId xmlns:a16="http://schemas.microsoft.com/office/drawing/2014/main" id="{70F6ED1B-1763-290D-9B21-19E52EB0E0B1}"/>
              </a:ext>
            </a:extLst>
          </p:cNvPr>
          <p:cNvGraphicFramePr>
            <a:graphicFrameLocks noGrp="1"/>
          </p:cNvGraphicFramePr>
          <p:nvPr>
            <p:extLst>
              <p:ext uri="{D42A27DB-BD31-4B8C-83A1-F6EECF244321}">
                <p14:modId xmlns:p14="http://schemas.microsoft.com/office/powerpoint/2010/main" val="536337318"/>
              </p:ext>
            </p:extLst>
          </p:nvPr>
        </p:nvGraphicFramePr>
        <p:xfrm>
          <a:off x="4669926" y="5112982"/>
          <a:ext cx="2016000" cy="1645920"/>
        </p:xfrm>
        <a:graphic>
          <a:graphicData uri="http://schemas.openxmlformats.org/drawingml/2006/table">
            <a:tbl>
              <a:tblPr firstRow="1" bandRow="1">
                <a:tableStyleId>{5940675A-B579-460E-94D1-54222C63F5DA}</a:tableStyleId>
              </a:tblPr>
              <a:tblGrid>
                <a:gridCol w="805679">
                  <a:extLst>
                    <a:ext uri="{9D8B030D-6E8A-4147-A177-3AD203B41FA5}">
                      <a16:colId xmlns:a16="http://schemas.microsoft.com/office/drawing/2014/main" val="24205753"/>
                    </a:ext>
                  </a:extLst>
                </a:gridCol>
                <a:gridCol w="1210321">
                  <a:extLst>
                    <a:ext uri="{9D8B030D-6E8A-4147-A177-3AD203B41FA5}">
                      <a16:colId xmlns:a16="http://schemas.microsoft.com/office/drawing/2014/main" val="2895954536"/>
                    </a:ext>
                  </a:extLst>
                </a:gridCol>
              </a:tblGrid>
              <a:tr h="212929">
                <a:tc gridSpan="2">
                  <a:txBody>
                    <a:bodyPr/>
                    <a:lstStyle/>
                    <a:p>
                      <a:pPr algn="ctr"/>
                      <a:r>
                        <a:rPr kumimoji="1" lang="ja-JP" altLang="en-US" sz="1200" dirty="0"/>
                        <a:t>羽田空港</a:t>
                      </a:r>
                    </a:p>
                  </a:txBody>
                  <a:tcPr anchor="ctr">
                    <a:solidFill>
                      <a:schemeClr val="bg1"/>
                    </a:solidFill>
                  </a:tcPr>
                </a:tc>
                <a:tc hMerge="1">
                  <a:txBody>
                    <a:bodyPr/>
                    <a:lstStyle/>
                    <a:p>
                      <a:endParaRPr kumimoji="1" lang="ja-JP" altLang="en-US" sz="1200" dirty="0"/>
                    </a:p>
                  </a:txBody>
                  <a:tcPr/>
                </a:tc>
                <a:extLst>
                  <a:ext uri="{0D108BD9-81ED-4DB2-BD59-A6C34878D82A}">
                    <a16:rowId xmlns:a16="http://schemas.microsoft.com/office/drawing/2014/main" val="3026447331"/>
                  </a:ext>
                </a:extLst>
              </a:tr>
              <a:tr h="212929">
                <a:tc>
                  <a:txBody>
                    <a:bodyPr/>
                    <a:lstStyle/>
                    <a:p>
                      <a:pPr algn="ctr"/>
                      <a:r>
                        <a:rPr kumimoji="1" lang="ja-JP" altLang="en-US" sz="1200" dirty="0"/>
                        <a:t>便数／週</a:t>
                      </a:r>
                    </a:p>
                  </a:txBody>
                  <a:tcPr anchor="ctr">
                    <a:solidFill>
                      <a:schemeClr val="bg1"/>
                    </a:solidFill>
                  </a:tcPr>
                </a:tc>
                <a:tc>
                  <a:txBody>
                    <a:bodyPr/>
                    <a:lstStyle/>
                    <a:p>
                      <a:pPr algn="ctr"/>
                      <a:r>
                        <a:rPr lang="en-US" altLang="ja-JP" sz="1200" dirty="0"/>
                        <a:t>814.5</a:t>
                      </a:r>
                      <a:r>
                        <a:rPr lang="ja-JP" altLang="en-US" sz="1200" dirty="0"/>
                        <a:t>便</a:t>
                      </a:r>
                    </a:p>
                  </a:txBody>
                  <a:tcPr anchor="ctr">
                    <a:solidFill>
                      <a:schemeClr val="bg1"/>
                    </a:solidFill>
                  </a:tcPr>
                </a:tc>
                <a:extLst>
                  <a:ext uri="{0D108BD9-81ED-4DB2-BD59-A6C34878D82A}">
                    <a16:rowId xmlns:a16="http://schemas.microsoft.com/office/drawing/2014/main" val="2243921305"/>
                  </a:ext>
                </a:extLst>
              </a:tr>
              <a:tr h="212929">
                <a:tc>
                  <a:txBody>
                    <a:bodyPr/>
                    <a:lstStyle/>
                    <a:p>
                      <a:pPr algn="ctr"/>
                      <a:r>
                        <a:rPr kumimoji="1" lang="ja-JP" altLang="en-US" sz="1200" dirty="0"/>
                        <a:t>国数</a:t>
                      </a:r>
                    </a:p>
                  </a:txBody>
                  <a:tcPr anchor="ctr">
                    <a:solidFill>
                      <a:schemeClr val="bg1"/>
                    </a:solidFill>
                  </a:tcPr>
                </a:tc>
                <a:tc>
                  <a:txBody>
                    <a:bodyPr/>
                    <a:lstStyle/>
                    <a:p>
                      <a:pPr algn="ctr"/>
                      <a:r>
                        <a:rPr lang="en-US" altLang="ja-JP" sz="1200" dirty="0"/>
                        <a:t>19</a:t>
                      </a:r>
                      <a:r>
                        <a:rPr lang="ja-JP" altLang="en-US" sz="1200" dirty="0"/>
                        <a:t>か国</a:t>
                      </a:r>
                    </a:p>
                  </a:txBody>
                  <a:tcPr anchor="ctr">
                    <a:solidFill>
                      <a:schemeClr val="bg1"/>
                    </a:solidFill>
                  </a:tcPr>
                </a:tc>
                <a:extLst>
                  <a:ext uri="{0D108BD9-81ED-4DB2-BD59-A6C34878D82A}">
                    <a16:rowId xmlns:a16="http://schemas.microsoft.com/office/drawing/2014/main" val="73580098"/>
                  </a:ext>
                </a:extLst>
              </a:tr>
              <a:tr h="212929">
                <a:tc>
                  <a:txBody>
                    <a:bodyPr/>
                    <a:lstStyle/>
                    <a:p>
                      <a:pPr algn="ctr"/>
                      <a:r>
                        <a:rPr kumimoji="1" lang="ja-JP" altLang="en-US" sz="1200" dirty="0"/>
                        <a:t>都市数</a:t>
                      </a:r>
                    </a:p>
                  </a:txBody>
                  <a:tcPr anchor="ctr">
                    <a:solidFill>
                      <a:schemeClr val="bg1"/>
                    </a:solidFill>
                  </a:tcPr>
                </a:tc>
                <a:tc>
                  <a:txBody>
                    <a:bodyPr/>
                    <a:lstStyle/>
                    <a:p>
                      <a:pPr algn="ctr"/>
                      <a:r>
                        <a:rPr lang="en-US" altLang="ja-JP" sz="1200" dirty="0"/>
                        <a:t>32</a:t>
                      </a:r>
                      <a:r>
                        <a:rPr lang="ja-JP" altLang="en-US" sz="1200" dirty="0"/>
                        <a:t>都市</a:t>
                      </a:r>
                    </a:p>
                  </a:txBody>
                  <a:tcPr anchor="ctr">
                    <a:solidFill>
                      <a:schemeClr val="bg1"/>
                    </a:solidFill>
                  </a:tcPr>
                </a:tc>
                <a:extLst>
                  <a:ext uri="{0D108BD9-81ED-4DB2-BD59-A6C34878D82A}">
                    <a16:rowId xmlns:a16="http://schemas.microsoft.com/office/drawing/2014/main" val="3083549108"/>
                  </a:ext>
                </a:extLst>
              </a:tr>
              <a:tr h="212929">
                <a:tc>
                  <a:txBody>
                    <a:bodyPr/>
                    <a:lstStyle/>
                    <a:p>
                      <a:pPr algn="ctr"/>
                      <a:r>
                        <a:rPr kumimoji="1" lang="ja-JP" altLang="en-US" sz="1200" dirty="0"/>
                        <a:t>出国者数</a:t>
                      </a:r>
                    </a:p>
                  </a:txBody>
                  <a:tcPr anchor="ctr">
                    <a:solidFill>
                      <a:schemeClr val="bg1"/>
                    </a:solidFill>
                  </a:tcPr>
                </a:tc>
                <a:tc>
                  <a:txBody>
                    <a:bodyPr/>
                    <a:lstStyle/>
                    <a:p>
                      <a:pPr algn="ctr"/>
                      <a:r>
                        <a:rPr lang="en-US" altLang="ja-JP" sz="1200" dirty="0"/>
                        <a:t>917</a:t>
                      </a:r>
                      <a:r>
                        <a:rPr lang="ja-JP" altLang="en-US" sz="1200" dirty="0"/>
                        <a:t>万人</a:t>
                      </a:r>
                    </a:p>
                  </a:txBody>
                  <a:tcPr anchor="ctr">
                    <a:solidFill>
                      <a:schemeClr val="bg1"/>
                    </a:solidFill>
                  </a:tcPr>
                </a:tc>
                <a:extLst>
                  <a:ext uri="{0D108BD9-81ED-4DB2-BD59-A6C34878D82A}">
                    <a16:rowId xmlns:a16="http://schemas.microsoft.com/office/drawing/2014/main" val="3807673836"/>
                  </a:ext>
                </a:extLst>
              </a:tr>
              <a:tr h="212929">
                <a:tc>
                  <a:txBody>
                    <a:bodyPr/>
                    <a:lstStyle/>
                    <a:p>
                      <a:pPr algn="ctr"/>
                      <a:r>
                        <a:rPr kumimoji="1" lang="ja-JP" altLang="en-US" sz="1200" dirty="0"/>
                        <a:t>入国者数</a:t>
                      </a:r>
                    </a:p>
                  </a:txBody>
                  <a:tcPr anchor="ctr">
                    <a:solidFill>
                      <a:schemeClr val="bg1"/>
                    </a:solidFill>
                  </a:tcPr>
                </a:tc>
                <a:tc>
                  <a:txBody>
                    <a:bodyPr/>
                    <a:lstStyle/>
                    <a:p>
                      <a:pPr algn="ctr"/>
                      <a:r>
                        <a:rPr lang="en-US" altLang="ja-JP" sz="1200" dirty="0"/>
                        <a:t>915</a:t>
                      </a:r>
                      <a:r>
                        <a:rPr lang="ja-JP" altLang="en-US" sz="1200" dirty="0"/>
                        <a:t>万人</a:t>
                      </a:r>
                    </a:p>
                  </a:txBody>
                  <a:tcPr anchor="ctr">
                    <a:solidFill>
                      <a:schemeClr val="bg1"/>
                    </a:solidFill>
                  </a:tcPr>
                </a:tc>
                <a:extLst>
                  <a:ext uri="{0D108BD9-81ED-4DB2-BD59-A6C34878D82A}">
                    <a16:rowId xmlns:a16="http://schemas.microsoft.com/office/drawing/2014/main" val="1355003490"/>
                  </a:ext>
                </a:extLst>
              </a:tr>
            </a:tbl>
          </a:graphicData>
        </a:graphic>
      </p:graphicFrame>
      <p:grpSp>
        <p:nvGrpSpPr>
          <p:cNvPr id="22" name="グループ化 21">
            <a:extLst>
              <a:ext uri="{FF2B5EF4-FFF2-40B4-BE49-F238E27FC236}">
                <a16:creationId xmlns:a16="http://schemas.microsoft.com/office/drawing/2014/main" id="{CD2B9732-1A7E-6EB3-0C5F-BAEBAA594B2B}"/>
              </a:ext>
            </a:extLst>
          </p:cNvPr>
          <p:cNvGrpSpPr/>
          <p:nvPr/>
        </p:nvGrpSpPr>
        <p:grpSpPr>
          <a:xfrm>
            <a:off x="4781553" y="4535788"/>
            <a:ext cx="360000" cy="360000"/>
            <a:chOff x="1166342" y="2532177"/>
            <a:chExt cx="360000" cy="360000"/>
          </a:xfrm>
        </p:grpSpPr>
        <p:sp>
          <p:nvSpPr>
            <p:cNvPr id="23" name="楕円 22">
              <a:extLst>
                <a:ext uri="{FF2B5EF4-FFF2-40B4-BE49-F238E27FC236}">
                  <a16:creationId xmlns:a16="http://schemas.microsoft.com/office/drawing/2014/main" id="{DAEADB5A-C7BA-5294-9934-39D7CC4C6D17}"/>
                </a:ext>
              </a:extLst>
            </p:cNvPr>
            <p:cNvSpPr/>
            <p:nvPr/>
          </p:nvSpPr>
          <p:spPr>
            <a:xfrm>
              <a:off x="1166342" y="2532177"/>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グラフィックス 23" descr="飛行機 単色塗りつぶし">
              <a:extLst>
                <a:ext uri="{FF2B5EF4-FFF2-40B4-BE49-F238E27FC236}">
                  <a16:creationId xmlns:a16="http://schemas.microsoft.com/office/drawing/2014/main" id="{AF893750-9817-E325-BD6E-84A0603F3C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5200" y="2550158"/>
              <a:ext cx="327074" cy="327074"/>
            </a:xfrm>
            <a:prstGeom prst="rect">
              <a:avLst/>
            </a:prstGeom>
          </p:spPr>
        </p:pic>
      </p:grpSp>
      <p:graphicFrame>
        <p:nvGraphicFramePr>
          <p:cNvPr id="6" name="表 5">
            <a:extLst>
              <a:ext uri="{FF2B5EF4-FFF2-40B4-BE49-F238E27FC236}">
                <a16:creationId xmlns:a16="http://schemas.microsoft.com/office/drawing/2014/main" id="{96758411-9D27-1370-6F49-AF81CC86D5EC}"/>
              </a:ext>
            </a:extLst>
          </p:cNvPr>
          <p:cNvGraphicFramePr>
            <a:graphicFrameLocks noGrp="1"/>
          </p:cNvGraphicFramePr>
          <p:nvPr>
            <p:extLst>
              <p:ext uri="{D42A27DB-BD31-4B8C-83A1-F6EECF244321}">
                <p14:modId xmlns:p14="http://schemas.microsoft.com/office/powerpoint/2010/main" val="1996564018"/>
              </p:ext>
            </p:extLst>
          </p:nvPr>
        </p:nvGraphicFramePr>
        <p:xfrm>
          <a:off x="6906963" y="5125940"/>
          <a:ext cx="2016000" cy="1645920"/>
        </p:xfrm>
        <a:graphic>
          <a:graphicData uri="http://schemas.openxmlformats.org/drawingml/2006/table">
            <a:tbl>
              <a:tblPr firstRow="1" bandRow="1">
                <a:tableStyleId>{5940675A-B579-460E-94D1-54222C63F5DA}</a:tableStyleId>
              </a:tblPr>
              <a:tblGrid>
                <a:gridCol w="805679">
                  <a:extLst>
                    <a:ext uri="{9D8B030D-6E8A-4147-A177-3AD203B41FA5}">
                      <a16:colId xmlns:a16="http://schemas.microsoft.com/office/drawing/2014/main" val="24205753"/>
                    </a:ext>
                  </a:extLst>
                </a:gridCol>
                <a:gridCol w="1210321">
                  <a:extLst>
                    <a:ext uri="{9D8B030D-6E8A-4147-A177-3AD203B41FA5}">
                      <a16:colId xmlns:a16="http://schemas.microsoft.com/office/drawing/2014/main" val="2895954536"/>
                    </a:ext>
                  </a:extLst>
                </a:gridCol>
              </a:tblGrid>
              <a:tr h="122810">
                <a:tc gridSpan="2">
                  <a:txBody>
                    <a:bodyPr/>
                    <a:lstStyle/>
                    <a:p>
                      <a:pPr algn="ctr"/>
                      <a:r>
                        <a:rPr kumimoji="1" lang="ja-JP" altLang="en-US" sz="1200" dirty="0"/>
                        <a:t>成田・羽田合計</a:t>
                      </a:r>
                    </a:p>
                  </a:txBody>
                  <a:tcPr anchor="ctr">
                    <a:solidFill>
                      <a:srgbClr val="FFC000"/>
                    </a:solidFill>
                  </a:tcPr>
                </a:tc>
                <a:tc hMerge="1">
                  <a:txBody>
                    <a:bodyPr/>
                    <a:lstStyle/>
                    <a:p>
                      <a:endParaRPr kumimoji="1" lang="ja-JP" altLang="en-US" sz="1200" dirty="0"/>
                    </a:p>
                  </a:txBody>
                  <a:tcPr/>
                </a:tc>
                <a:extLst>
                  <a:ext uri="{0D108BD9-81ED-4DB2-BD59-A6C34878D82A}">
                    <a16:rowId xmlns:a16="http://schemas.microsoft.com/office/drawing/2014/main" val="3026447331"/>
                  </a:ext>
                </a:extLst>
              </a:tr>
              <a:tr h="163747">
                <a:tc>
                  <a:txBody>
                    <a:bodyPr/>
                    <a:lstStyle/>
                    <a:p>
                      <a:pPr algn="ctr"/>
                      <a:r>
                        <a:rPr kumimoji="1" lang="ja-JP" altLang="en-US" sz="1200" dirty="0"/>
                        <a:t>便数／週</a:t>
                      </a:r>
                    </a:p>
                  </a:txBody>
                  <a:tcPr anchor="ctr">
                    <a:solidFill>
                      <a:schemeClr val="bg1"/>
                    </a:solidFill>
                  </a:tcPr>
                </a:tc>
                <a:tc>
                  <a:txBody>
                    <a:bodyPr/>
                    <a:lstStyle/>
                    <a:p>
                      <a:pPr algn="ctr"/>
                      <a:r>
                        <a:rPr lang="en-US" altLang="ja-JP" sz="1200" dirty="0"/>
                        <a:t>2,448</a:t>
                      </a:r>
                      <a:r>
                        <a:rPr lang="ja-JP" altLang="en-US" sz="1200" dirty="0"/>
                        <a:t>便</a:t>
                      </a:r>
                    </a:p>
                  </a:txBody>
                  <a:tcPr anchor="ctr">
                    <a:solidFill>
                      <a:schemeClr val="bg1"/>
                    </a:solidFill>
                  </a:tcPr>
                </a:tc>
                <a:extLst>
                  <a:ext uri="{0D108BD9-81ED-4DB2-BD59-A6C34878D82A}">
                    <a16:rowId xmlns:a16="http://schemas.microsoft.com/office/drawing/2014/main" val="2243921305"/>
                  </a:ext>
                </a:extLst>
              </a:tr>
              <a:tr h="163747">
                <a:tc>
                  <a:txBody>
                    <a:bodyPr/>
                    <a:lstStyle/>
                    <a:p>
                      <a:pPr algn="ctr"/>
                      <a:r>
                        <a:rPr kumimoji="1" lang="ja-JP" altLang="en-US" sz="1200" dirty="0"/>
                        <a:t>国数</a:t>
                      </a:r>
                    </a:p>
                  </a:txBody>
                  <a:tcPr anchor="ctr">
                    <a:solidFill>
                      <a:schemeClr val="bg1"/>
                    </a:solidFill>
                  </a:tcPr>
                </a:tc>
                <a:tc>
                  <a:txBody>
                    <a:bodyPr/>
                    <a:lstStyle/>
                    <a:p>
                      <a:pPr algn="ctr"/>
                      <a:r>
                        <a:rPr lang="en-US" altLang="ja-JP" sz="1200" dirty="0"/>
                        <a:t>39</a:t>
                      </a:r>
                      <a:r>
                        <a:rPr lang="ja-JP" altLang="en-US" sz="1200" dirty="0"/>
                        <a:t>か国</a:t>
                      </a:r>
                    </a:p>
                  </a:txBody>
                  <a:tcPr anchor="ctr">
                    <a:solidFill>
                      <a:schemeClr val="bg1"/>
                    </a:solidFill>
                  </a:tcPr>
                </a:tc>
                <a:extLst>
                  <a:ext uri="{0D108BD9-81ED-4DB2-BD59-A6C34878D82A}">
                    <a16:rowId xmlns:a16="http://schemas.microsoft.com/office/drawing/2014/main" val="73580098"/>
                  </a:ext>
                </a:extLst>
              </a:tr>
              <a:tr h="163747">
                <a:tc>
                  <a:txBody>
                    <a:bodyPr/>
                    <a:lstStyle/>
                    <a:p>
                      <a:pPr algn="ctr"/>
                      <a:r>
                        <a:rPr kumimoji="1" lang="ja-JP" altLang="en-US" sz="1200" dirty="0"/>
                        <a:t>都市数</a:t>
                      </a:r>
                    </a:p>
                  </a:txBody>
                  <a:tcPr anchor="ctr">
                    <a:solidFill>
                      <a:schemeClr val="bg1"/>
                    </a:solidFill>
                  </a:tcPr>
                </a:tc>
                <a:tc>
                  <a:txBody>
                    <a:bodyPr/>
                    <a:lstStyle/>
                    <a:p>
                      <a:pPr algn="ctr"/>
                      <a:r>
                        <a:rPr lang="en-US" altLang="ja-JP" sz="1200" dirty="0"/>
                        <a:t>109</a:t>
                      </a:r>
                      <a:r>
                        <a:rPr lang="ja-JP" altLang="en-US" sz="1200" dirty="0"/>
                        <a:t>都市</a:t>
                      </a:r>
                    </a:p>
                  </a:txBody>
                  <a:tcPr anchor="ctr">
                    <a:solidFill>
                      <a:schemeClr val="bg1"/>
                    </a:solidFill>
                  </a:tcPr>
                </a:tc>
                <a:extLst>
                  <a:ext uri="{0D108BD9-81ED-4DB2-BD59-A6C34878D82A}">
                    <a16:rowId xmlns:a16="http://schemas.microsoft.com/office/drawing/2014/main" val="3083549108"/>
                  </a:ext>
                </a:extLst>
              </a:tr>
              <a:tr h="163747">
                <a:tc>
                  <a:txBody>
                    <a:bodyPr/>
                    <a:lstStyle/>
                    <a:p>
                      <a:pPr algn="ctr"/>
                      <a:r>
                        <a:rPr kumimoji="1" lang="ja-JP" altLang="en-US" sz="1200" dirty="0"/>
                        <a:t>出国者数</a:t>
                      </a:r>
                    </a:p>
                  </a:txBody>
                  <a:tcPr anchor="ctr">
                    <a:solidFill>
                      <a:schemeClr val="bg1"/>
                    </a:solidFill>
                  </a:tcPr>
                </a:tc>
                <a:tc>
                  <a:txBody>
                    <a:bodyPr/>
                    <a:lstStyle/>
                    <a:p>
                      <a:pPr algn="ctr"/>
                      <a:r>
                        <a:rPr lang="en-US" altLang="ja-JP" sz="1200" dirty="0"/>
                        <a:t>2,558</a:t>
                      </a:r>
                      <a:r>
                        <a:rPr lang="ja-JP" altLang="en-US" sz="1200" dirty="0"/>
                        <a:t>万人</a:t>
                      </a:r>
                    </a:p>
                  </a:txBody>
                  <a:tcPr anchor="ctr">
                    <a:solidFill>
                      <a:schemeClr val="bg1"/>
                    </a:solidFill>
                  </a:tcPr>
                </a:tc>
                <a:extLst>
                  <a:ext uri="{0D108BD9-81ED-4DB2-BD59-A6C34878D82A}">
                    <a16:rowId xmlns:a16="http://schemas.microsoft.com/office/drawing/2014/main" val="3807673836"/>
                  </a:ext>
                </a:extLst>
              </a:tr>
              <a:tr h="163747">
                <a:tc>
                  <a:txBody>
                    <a:bodyPr/>
                    <a:lstStyle/>
                    <a:p>
                      <a:pPr algn="ctr"/>
                      <a:r>
                        <a:rPr kumimoji="1" lang="ja-JP" altLang="en-US" sz="1200" dirty="0"/>
                        <a:t>入国者数</a:t>
                      </a:r>
                    </a:p>
                  </a:txBody>
                  <a:tcPr anchor="ctr">
                    <a:solidFill>
                      <a:schemeClr val="bg1"/>
                    </a:solidFill>
                  </a:tcPr>
                </a:tc>
                <a:tc>
                  <a:txBody>
                    <a:bodyPr/>
                    <a:lstStyle/>
                    <a:p>
                      <a:pPr algn="ctr"/>
                      <a:r>
                        <a:rPr lang="en-US" altLang="ja-JP" sz="1200" dirty="0"/>
                        <a:t>2,563</a:t>
                      </a:r>
                      <a:r>
                        <a:rPr lang="ja-JP" altLang="en-US" sz="1200" dirty="0"/>
                        <a:t>万人</a:t>
                      </a:r>
                    </a:p>
                  </a:txBody>
                  <a:tcPr anchor="ctr">
                    <a:solidFill>
                      <a:schemeClr val="bg1"/>
                    </a:solidFill>
                  </a:tcPr>
                </a:tc>
                <a:extLst>
                  <a:ext uri="{0D108BD9-81ED-4DB2-BD59-A6C34878D82A}">
                    <a16:rowId xmlns:a16="http://schemas.microsoft.com/office/drawing/2014/main" val="1355003490"/>
                  </a:ext>
                </a:extLst>
              </a:tr>
            </a:tbl>
          </a:graphicData>
        </a:graphic>
      </p:graphicFrame>
      <p:sp>
        <p:nvSpPr>
          <p:cNvPr id="4" name="スライド番号プレースホルダー 3">
            <a:extLst>
              <a:ext uri="{FF2B5EF4-FFF2-40B4-BE49-F238E27FC236}">
                <a16:creationId xmlns:a16="http://schemas.microsoft.com/office/drawing/2014/main" id="{7C8A7154-7373-261E-7F39-C9F6BAD87712}"/>
              </a:ext>
            </a:extLst>
          </p:cNvPr>
          <p:cNvSpPr>
            <a:spLocks noGrp="1"/>
          </p:cNvSpPr>
          <p:nvPr>
            <p:ph type="sldNum" sz="quarter" idx="12"/>
          </p:nvPr>
        </p:nvSpPr>
        <p:spPr>
          <a:xfrm>
            <a:off x="7159170" y="6492875"/>
            <a:ext cx="2057400" cy="365125"/>
          </a:xfrm>
        </p:spPr>
        <p:txBody>
          <a:bodyPr/>
          <a:lstStyle/>
          <a:p>
            <a:pPr algn="r"/>
            <a:fld id="{50F88186-B17D-4CE3-A887-D91699CF601C}" type="slidenum">
              <a:rPr kumimoji="1" lang="ja-JP" altLang="en-US" smtClean="0"/>
              <a:pPr algn="r"/>
              <a:t>26</a:t>
            </a:fld>
            <a:endParaRPr kumimoji="1" lang="ja-JP" altLang="en-US" dirty="0"/>
          </a:p>
        </p:txBody>
      </p:sp>
    </p:spTree>
    <p:extLst>
      <p:ext uri="{BB962C8B-B14F-4D97-AF65-F5344CB8AC3E}">
        <p14:creationId xmlns:p14="http://schemas.microsoft.com/office/powerpoint/2010/main" val="3117376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04F244EA-0272-76B6-1A4C-DB51E942E73C}"/>
              </a:ext>
            </a:extLst>
          </p:cNvPr>
          <p:cNvPicPr>
            <a:picLocks noChangeAspect="1"/>
          </p:cNvPicPr>
          <p:nvPr/>
        </p:nvPicPr>
        <p:blipFill>
          <a:blip r:embed="rId2"/>
          <a:stretch>
            <a:fillRect/>
          </a:stretch>
        </p:blipFill>
        <p:spPr>
          <a:xfrm>
            <a:off x="1" y="4200174"/>
            <a:ext cx="6503172" cy="2674644"/>
          </a:xfrm>
          <a:prstGeom prst="rect">
            <a:avLst/>
          </a:prstGeom>
        </p:spPr>
      </p:pic>
      <p:pic>
        <p:nvPicPr>
          <p:cNvPr id="14" name="図 13">
            <a:extLst>
              <a:ext uri="{FF2B5EF4-FFF2-40B4-BE49-F238E27FC236}">
                <a16:creationId xmlns:a16="http://schemas.microsoft.com/office/drawing/2014/main" id="{2B07B97F-697D-92BC-29A5-F7C92ADF1077}"/>
              </a:ext>
            </a:extLst>
          </p:cNvPr>
          <p:cNvPicPr>
            <a:picLocks noChangeAspect="1"/>
          </p:cNvPicPr>
          <p:nvPr/>
        </p:nvPicPr>
        <p:blipFill>
          <a:blip r:embed="rId3"/>
          <a:stretch>
            <a:fillRect/>
          </a:stretch>
        </p:blipFill>
        <p:spPr>
          <a:xfrm>
            <a:off x="4561686" y="1438909"/>
            <a:ext cx="4568247" cy="2455229"/>
          </a:xfrm>
          <a:prstGeom prst="rect">
            <a:avLst/>
          </a:prstGeom>
        </p:spPr>
      </p:pic>
      <p:pic>
        <p:nvPicPr>
          <p:cNvPr id="11" name="図 10">
            <a:extLst>
              <a:ext uri="{FF2B5EF4-FFF2-40B4-BE49-F238E27FC236}">
                <a16:creationId xmlns:a16="http://schemas.microsoft.com/office/drawing/2014/main" id="{8852264C-DCE7-9E95-E513-14E03F15F1B9}"/>
              </a:ext>
            </a:extLst>
          </p:cNvPr>
          <p:cNvPicPr>
            <a:picLocks noChangeAspect="1"/>
          </p:cNvPicPr>
          <p:nvPr/>
        </p:nvPicPr>
        <p:blipFill>
          <a:blip r:embed="rId4"/>
          <a:stretch>
            <a:fillRect/>
          </a:stretch>
        </p:blipFill>
        <p:spPr>
          <a:xfrm>
            <a:off x="36859" y="1445190"/>
            <a:ext cx="4498323" cy="2464536"/>
          </a:xfrm>
          <a:prstGeom prst="rect">
            <a:avLst/>
          </a:prstGeom>
        </p:spPr>
      </p:pic>
      <p:cxnSp>
        <p:nvCxnSpPr>
          <p:cNvPr id="5" name="直線コネクタ 4"/>
          <p:cNvCxnSpPr>
            <a:cxnSpLocks/>
          </p:cNvCxnSpPr>
          <p:nvPr/>
        </p:nvCxnSpPr>
        <p:spPr>
          <a:xfrm>
            <a:off x="142875" y="454210"/>
            <a:ext cx="8953500" cy="2057"/>
          </a:xfrm>
          <a:prstGeom prst="line">
            <a:avLst/>
          </a:prstGeom>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87F52B80-81AD-CADA-A5CD-A564911D3EF8}"/>
              </a:ext>
            </a:extLst>
          </p:cNvPr>
          <p:cNvSpPr/>
          <p:nvPr/>
        </p:nvSpPr>
        <p:spPr>
          <a:xfrm>
            <a:off x="142875" y="559352"/>
            <a:ext cx="8886825" cy="59219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関西国際空港は、成田国際空港と並ぶ我が国の西の国際拠点空港として、世界</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68</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都市に就航。</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特にアジア便に強く、アジアへの就航都市数やアジアからの入国者の割合は、最も多くなっている。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スライド番号プレースホルダー 3">
            <a:extLst>
              <a:ext uri="{FF2B5EF4-FFF2-40B4-BE49-F238E27FC236}">
                <a16:creationId xmlns:a16="http://schemas.microsoft.com/office/drawing/2014/main" id="{12B5F3E0-4522-0A52-2603-23E1FC4BBE27}"/>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27</a:t>
            </a:fld>
            <a:endParaRPr kumimoji="1" lang="ja-JP" altLang="en-US"/>
          </a:p>
        </p:txBody>
      </p:sp>
      <p:sp>
        <p:nvSpPr>
          <p:cNvPr id="3" name="テキスト ボックス 2">
            <a:extLst>
              <a:ext uri="{FF2B5EF4-FFF2-40B4-BE49-F238E27FC236}">
                <a16:creationId xmlns:a16="http://schemas.microsoft.com/office/drawing/2014/main" id="{A6327726-1EDB-2FFF-8E3B-E84CD5DE826D}"/>
              </a:ext>
            </a:extLst>
          </p:cNvPr>
          <p:cNvSpPr txBox="1"/>
          <p:nvPr/>
        </p:nvSpPr>
        <p:spPr>
          <a:xfrm>
            <a:off x="0" y="17360"/>
            <a:ext cx="888466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７</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国際人流</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関西国際空港の国際線、外国人入国時利用空港</a:t>
            </a:r>
          </a:p>
        </p:txBody>
      </p:sp>
      <p:sp>
        <p:nvSpPr>
          <p:cNvPr id="9" name="テキスト ボックス 8">
            <a:extLst>
              <a:ext uri="{FF2B5EF4-FFF2-40B4-BE49-F238E27FC236}">
                <a16:creationId xmlns:a16="http://schemas.microsoft.com/office/drawing/2014/main" id="{D91A9399-84C0-46E0-4243-6236CEDBF927}"/>
              </a:ext>
            </a:extLst>
          </p:cNvPr>
          <p:cNvSpPr txBox="1"/>
          <p:nvPr/>
        </p:nvSpPr>
        <p:spPr>
          <a:xfrm>
            <a:off x="114218" y="1184841"/>
            <a:ext cx="382348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○主要空港の</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国際線定期便就航状況</a:t>
            </a:r>
          </a:p>
        </p:txBody>
      </p:sp>
      <p:sp>
        <p:nvSpPr>
          <p:cNvPr id="13" name="テキスト ボックス 12">
            <a:extLst>
              <a:ext uri="{FF2B5EF4-FFF2-40B4-BE49-F238E27FC236}">
                <a16:creationId xmlns:a16="http://schemas.microsoft.com/office/drawing/2014/main" id="{8F55274D-71CE-B82D-CC40-374733742687}"/>
              </a:ext>
            </a:extLst>
          </p:cNvPr>
          <p:cNvSpPr txBox="1"/>
          <p:nvPr/>
        </p:nvSpPr>
        <p:spPr>
          <a:xfrm>
            <a:off x="2138502" y="1953581"/>
            <a:ext cx="237228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就航都市数</a:t>
            </a:r>
            <a:r>
              <a:rPr kumimoji="1" lang="ja-JP" altLang="en-US" sz="1000" dirty="0">
                <a:solidFill>
                  <a:prstClr val="black"/>
                </a:solidFill>
                <a:latin typeface="BIZ UDゴシック" panose="020B0400000000000000" pitchFamily="49" charset="-128"/>
                <a:ea typeface="BIZ UDゴシック" panose="020B0400000000000000" pitchFamily="49" charset="-128"/>
              </a:rPr>
              <a:t>（</a:t>
            </a:r>
            <a:r>
              <a:rPr kumimoji="1" lang="en-US" altLang="ja-JP" sz="1000" dirty="0">
                <a:solidFill>
                  <a:prstClr val="black"/>
                </a:solidFill>
                <a:latin typeface="BIZ UDゴシック" panose="020B0400000000000000" pitchFamily="49" charset="-128"/>
                <a:ea typeface="BIZ UDゴシック" panose="020B0400000000000000" pitchFamily="49" charset="-128"/>
              </a:rPr>
              <a:t>2019</a:t>
            </a:r>
            <a:r>
              <a:rPr kumimoji="1" lang="ja-JP" altLang="en-US" sz="1000" dirty="0">
                <a:solidFill>
                  <a:prstClr val="black"/>
                </a:solidFill>
                <a:latin typeface="BIZ UDゴシック" panose="020B0400000000000000" pitchFamily="49" charset="-128"/>
                <a:ea typeface="BIZ UDゴシック" panose="020B0400000000000000" pitchFamily="49" charset="-128"/>
              </a:rPr>
              <a:t>年冬ダイヤ）</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テキスト ボックス 9">
            <a:extLst>
              <a:ext uri="{FF2B5EF4-FFF2-40B4-BE49-F238E27FC236}">
                <a16:creationId xmlns:a16="http://schemas.microsoft.com/office/drawing/2014/main" id="{7CA9FDB6-21C9-E01E-A610-FF251954BBA4}"/>
              </a:ext>
            </a:extLst>
          </p:cNvPr>
          <p:cNvSpPr txBox="1"/>
          <p:nvPr/>
        </p:nvSpPr>
        <p:spPr>
          <a:xfrm>
            <a:off x="6994431" y="1953581"/>
            <a:ext cx="177768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便数</a:t>
            </a:r>
            <a:r>
              <a:rPr kumimoji="1" lang="ja-JP" altLang="en-US" sz="1000" dirty="0">
                <a:solidFill>
                  <a:prstClr val="black"/>
                </a:solidFill>
                <a:latin typeface="BIZ UDゴシック" panose="020B0400000000000000" pitchFamily="49" charset="-128"/>
                <a:ea typeface="BIZ UDゴシック" panose="020B0400000000000000" pitchFamily="49" charset="-128"/>
              </a:rPr>
              <a:t>（</a:t>
            </a:r>
            <a:r>
              <a:rPr kumimoji="1" lang="en-US" altLang="ja-JP" sz="1000" dirty="0">
                <a:solidFill>
                  <a:prstClr val="black"/>
                </a:solidFill>
                <a:latin typeface="BIZ UDゴシック" panose="020B0400000000000000" pitchFamily="49" charset="-128"/>
                <a:ea typeface="BIZ UDゴシック" panose="020B0400000000000000" pitchFamily="49" charset="-128"/>
              </a:rPr>
              <a:t>2019</a:t>
            </a:r>
            <a:r>
              <a:rPr kumimoji="1" lang="ja-JP" altLang="en-US" sz="1000" dirty="0">
                <a:solidFill>
                  <a:prstClr val="black"/>
                </a:solidFill>
                <a:latin typeface="BIZ UDゴシック" panose="020B0400000000000000" pitchFamily="49" charset="-128"/>
                <a:ea typeface="BIZ UDゴシック" panose="020B0400000000000000" pitchFamily="49" charset="-128"/>
              </a:rPr>
              <a:t>年冬ダイヤ）</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テキスト ボックス 17">
            <a:extLst>
              <a:ext uri="{FF2B5EF4-FFF2-40B4-BE49-F238E27FC236}">
                <a16:creationId xmlns:a16="http://schemas.microsoft.com/office/drawing/2014/main" id="{D2B3E837-4531-CD86-3D2F-68C9F8F6BC72}"/>
              </a:ext>
            </a:extLst>
          </p:cNvPr>
          <p:cNvSpPr txBox="1"/>
          <p:nvPr/>
        </p:nvSpPr>
        <p:spPr>
          <a:xfrm>
            <a:off x="63363" y="3892397"/>
            <a:ext cx="608389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○国籍・地域別の訪日外国人の入国時利用空港の内訳（</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2019</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p>
        </p:txBody>
      </p:sp>
      <p:sp>
        <p:nvSpPr>
          <p:cNvPr id="19" name="テキスト ボックス 18">
            <a:extLst>
              <a:ext uri="{FF2B5EF4-FFF2-40B4-BE49-F238E27FC236}">
                <a16:creationId xmlns:a16="http://schemas.microsoft.com/office/drawing/2014/main" id="{8FF56BFD-6A7B-F98A-A695-46F8F1BB5362}"/>
              </a:ext>
            </a:extLst>
          </p:cNvPr>
          <p:cNvSpPr txBox="1"/>
          <p:nvPr/>
        </p:nvSpPr>
        <p:spPr>
          <a:xfrm>
            <a:off x="5138348" y="3909725"/>
            <a:ext cx="3991585" cy="261610"/>
          </a:xfrm>
          <a:prstGeom prst="rect">
            <a:avLst/>
          </a:prstGeom>
          <a:noFill/>
        </p:spPr>
        <p:txBody>
          <a:bodyPr wrap="square" rtlCol="0">
            <a:spAutoFit/>
          </a:bodyPr>
          <a:lstStyle/>
          <a:p>
            <a:pPr algn="r"/>
            <a:r>
              <a:rPr lang="ja-JP" altLang="en-US" sz="1100" dirty="0">
                <a:latin typeface="BIZ UDゴシック" panose="020B0400000000000000" pitchFamily="49" charset="-128"/>
                <a:ea typeface="BIZ UDゴシック" panose="020B0400000000000000" pitchFamily="49" charset="-128"/>
              </a:rPr>
              <a:t>出典：国土交通省　国際線就航状況（</a:t>
            </a:r>
            <a:r>
              <a:rPr lang="en-US" altLang="ja-JP" sz="1100" dirty="0">
                <a:latin typeface="BIZ UDゴシック" panose="020B0400000000000000" pitchFamily="49" charset="-128"/>
                <a:ea typeface="BIZ UDゴシック" panose="020B0400000000000000" pitchFamily="49" charset="-128"/>
              </a:rPr>
              <a:t>2019</a:t>
            </a:r>
            <a:r>
              <a:rPr lang="ja-JP" altLang="en-US" sz="1100" dirty="0">
                <a:latin typeface="BIZ UDゴシック" panose="020B0400000000000000" pitchFamily="49" charset="-128"/>
                <a:ea typeface="BIZ UDゴシック" panose="020B0400000000000000" pitchFamily="49" charset="-128"/>
              </a:rPr>
              <a:t>年冬ダイヤ）</a:t>
            </a:r>
            <a:endParaRPr lang="en-US" altLang="ja-JP" sz="1100" dirty="0">
              <a:latin typeface="BIZ UDゴシック" panose="020B0400000000000000" pitchFamily="49" charset="-128"/>
              <a:ea typeface="BIZ UDゴシック" panose="020B0400000000000000" pitchFamily="49" charset="-128"/>
            </a:endParaRPr>
          </a:p>
        </p:txBody>
      </p:sp>
      <p:sp>
        <p:nvSpPr>
          <p:cNvPr id="20" name="テキスト ボックス 19">
            <a:extLst>
              <a:ext uri="{FF2B5EF4-FFF2-40B4-BE49-F238E27FC236}">
                <a16:creationId xmlns:a16="http://schemas.microsoft.com/office/drawing/2014/main" id="{088A5380-4061-00AF-AF91-9934AD6DA817}"/>
              </a:ext>
            </a:extLst>
          </p:cNvPr>
          <p:cNvSpPr txBox="1"/>
          <p:nvPr/>
        </p:nvSpPr>
        <p:spPr>
          <a:xfrm>
            <a:off x="6714720" y="6554652"/>
            <a:ext cx="2057400" cy="261610"/>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a:t>
            </a:r>
            <a:r>
              <a:rPr lang="en-US" altLang="ja-JP" sz="1100" dirty="0">
                <a:latin typeface="BIZ UDゴシック" panose="020B0400000000000000" pitchFamily="49" charset="-128"/>
                <a:ea typeface="BIZ UDゴシック" panose="020B0400000000000000" pitchFamily="49" charset="-128"/>
              </a:rPr>
              <a:t>2019</a:t>
            </a:r>
            <a:r>
              <a:rPr lang="ja-JP" altLang="en-US" sz="1100" dirty="0">
                <a:latin typeface="BIZ UDゴシック" panose="020B0400000000000000" pitchFamily="49" charset="-128"/>
                <a:ea typeface="BIZ UDゴシック" panose="020B0400000000000000" pitchFamily="49" charset="-128"/>
              </a:rPr>
              <a:t>年出入国管理統計</a:t>
            </a:r>
            <a:endParaRPr lang="en-US" altLang="ja-JP" sz="11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15407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a:cxnSpLocks/>
          </p:cNvCxnSpPr>
          <p:nvPr/>
        </p:nvCxnSpPr>
        <p:spPr>
          <a:xfrm>
            <a:off x="133351" y="455886"/>
            <a:ext cx="8953500" cy="2057"/>
          </a:xfrm>
          <a:prstGeom prst="line">
            <a:avLst/>
          </a:prstGeom>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87F52B80-81AD-CADA-A5CD-A564911D3EF8}"/>
              </a:ext>
            </a:extLst>
          </p:cNvPr>
          <p:cNvSpPr/>
          <p:nvPr/>
        </p:nvSpPr>
        <p:spPr>
          <a:xfrm>
            <a:off x="133351" y="613712"/>
            <a:ext cx="8886825" cy="6506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大阪への観光目的の訪日外国人数は東京を上回っており、我が国の観光立国を下支えしている。</a:t>
            </a: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業務目的の訪日外国人数は、大阪は東京、千葉に次いで３位。</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正方形/長方形 1">
            <a:extLst>
              <a:ext uri="{FF2B5EF4-FFF2-40B4-BE49-F238E27FC236}">
                <a16:creationId xmlns:a16="http://schemas.microsoft.com/office/drawing/2014/main" id="{9C08DD12-C4CF-9B93-D0E9-5A217AE24ACB}"/>
              </a:ext>
            </a:extLst>
          </p:cNvPr>
          <p:cNvSpPr/>
          <p:nvPr/>
        </p:nvSpPr>
        <p:spPr>
          <a:xfrm>
            <a:off x="0" y="12357"/>
            <a:ext cx="8686799"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１</a:t>
            </a:r>
            <a:r>
              <a:rPr lang="en-US" altLang="ja-JP" sz="2000" b="1" dirty="0">
                <a:latin typeface="BIZ UDゴシック" panose="020B0400000000000000" pitchFamily="49" charset="-128"/>
                <a:ea typeface="BIZ UDゴシック" panose="020B0400000000000000" pitchFamily="49" charset="-128"/>
              </a:rPr>
              <a:t>(</a:t>
            </a:r>
            <a:r>
              <a:rPr lang="ja-JP" altLang="en-US" sz="2000" b="1" dirty="0">
                <a:latin typeface="BIZ UDゴシック" panose="020B0400000000000000" pitchFamily="49" charset="-128"/>
                <a:ea typeface="BIZ UDゴシック" panose="020B0400000000000000" pitchFamily="49" charset="-128"/>
              </a:rPr>
              <a:t>７</a:t>
            </a:r>
            <a:r>
              <a:rPr lang="en-US" altLang="ja-JP" sz="2000" b="1" dirty="0">
                <a:latin typeface="BIZ UDゴシック" panose="020B0400000000000000" pitchFamily="49" charset="-128"/>
                <a:ea typeface="BIZ UDゴシック" panose="020B0400000000000000" pitchFamily="49" charset="-128"/>
              </a:rPr>
              <a:t>)</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国際人流</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訪日</a:t>
            </a:r>
            <a:r>
              <a:rPr lang="ja-JP" altLang="en-US" sz="2000" b="1" dirty="0">
                <a:latin typeface="BIZ UDゴシック" panose="020B0400000000000000" pitchFamily="49" charset="-128"/>
                <a:ea typeface="BIZ UDゴシック" panose="020B0400000000000000" pitchFamily="49" charset="-128"/>
              </a:rPr>
              <a:t>外国人の受入れ</a:t>
            </a:r>
            <a:endParaRPr lang="en-US" altLang="ja-JP" sz="2000" b="1"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7C8A7154-7373-261E-7F39-C9F6BAD87712}"/>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28</a:t>
            </a:fld>
            <a:endParaRPr kumimoji="1" lang="ja-JP" altLang="en-US" dirty="0"/>
          </a:p>
        </p:txBody>
      </p:sp>
      <p:sp>
        <p:nvSpPr>
          <p:cNvPr id="19" name="テキスト ボックス 18">
            <a:extLst>
              <a:ext uri="{FF2B5EF4-FFF2-40B4-BE49-F238E27FC236}">
                <a16:creationId xmlns:a16="http://schemas.microsoft.com/office/drawing/2014/main" id="{86180EF6-108D-AB11-6EEA-8CD0CEE8ACD5}"/>
              </a:ext>
            </a:extLst>
          </p:cNvPr>
          <p:cNvSpPr txBox="1"/>
          <p:nvPr/>
        </p:nvSpPr>
        <p:spPr>
          <a:xfrm>
            <a:off x="0" y="6409579"/>
            <a:ext cx="6912000" cy="338554"/>
          </a:xfrm>
          <a:prstGeom prst="rect">
            <a:avLst/>
          </a:prstGeom>
          <a:noFill/>
        </p:spPr>
        <p:txBody>
          <a:bodyPr wrap="square" rtlCol="0">
            <a:spAutoFit/>
          </a:bodyPr>
          <a:lstStyle/>
          <a:p>
            <a:r>
              <a:rPr kumimoji="1" lang="ja-JP" altLang="en-US" sz="800" dirty="0"/>
              <a:t>出典：日本政府観光局（</a:t>
            </a:r>
            <a:r>
              <a:rPr kumimoji="1" lang="en-US" altLang="ja-JP" sz="800" dirty="0"/>
              <a:t>JNTO</a:t>
            </a:r>
            <a:r>
              <a:rPr kumimoji="1" lang="ja-JP" altLang="en-US" sz="800" dirty="0"/>
              <a:t>）「訪日外客数」、観光庁「訪日外国人消費動向調査」をもとに副首都推進局で作成</a:t>
            </a:r>
            <a:endParaRPr kumimoji="1" lang="en-US" altLang="ja-JP" sz="800" dirty="0"/>
          </a:p>
          <a:p>
            <a:r>
              <a:rPr kumimoji="1" lang="ja-JP" altLang="en-US" sz="800" dirty="0"/>
              <a:t>注）グラフの数値は、訪日外国人数（全国値）に訪日外国人消費動向調査による訪問率及び観光目的割合を与えて観光目的の訪日外国人数を算出した推計値</a:t>
            </a:r>
          </a:p>
        </p:txBody>
      </p:sp>
      <p:sp>
        <p:nvSpPr>
          <p:cNvPr id="20" name="テキスト ボックス 19">
            <a:extLst>
              <a:ext uri="{FF2B5EF4-FFF2-40B4-BE49-F238E27FC236}">
                <a16:creationId xmlns:a16="http://schemas.microsoft.com/office/drawing/2014/main" id="{8648F4EE-056D-F2FC-BA77-FD4577B29097}"/>
              </a:ext>
            </a:extLst>
          </p:cNvPr>
          <p:cNvSpPr txBox="1"/>
          <p:nvPr/>
        </p:nvSpPr>
        <p:spPr>
          <a:xfrm>
            <a:off x="1199047" y="4248840"/>
            <a:ext cx="4428000" cy="253916"/>
          </a:xfrm>
          <a:prstGeom prst="rect">
            <a:avLst/>
          </a:prstGeom>
          <a:noFill/>
        </p:spPr>
        <p:txBody>
          <a:bodyPr wrap="square" rtlCol="0">
            <a:spAutoFit/>
          </a:bodyPr>
          <a:lstStyle/>
          <a:p>
            <a:pPr algn="ctr"/>
            <a:r>
              <a:rPr kumimoji="1" lang="en-US" altLang="ja-JP" sz="1050" b="1" dirty="0">
                <a:latin typeface="BIZ UDゴシック" panose="020B0400000000000000" pitchFamily="49" charset="-128"/>
                <a:ea typeface="BIZ UDゴシック" panose="020B0400000000000000" pitchFamily="49" charset="-128"/>
              </a:rPr>
              <a:t>【</a:t>
            </a:r>
            <a:r>
              <a:rPr kumimoji="1" lang="ja-JP" altLang="en-US" sz="1050" b="1" dirty="0">
                <a:latin typeface="BIZ UDゴシック" panose="020B0400000000000000" pitchFamily="49" charset="-128"/>
                <a:ea typeface="BIZ UDゴシック" panose="020B0400000000000000" pitchFamily="49" charset="-128"/>
              </a:rPr>
              <a:t>コロナ前の観光目的の訪日外国人数の推移</a:t>
            </a:r>
            <a:r>
              <a:rPr kumimoji="1" lang="en-US" altLang="ja-JP" sz="1050" b="1" dirty="0">
                <a:latin typeface="BIZ UDゴシック" panose="020B0400000000000000" pitchFamily="49" charset="-128"/>
                <a:ea typeface="BIZ UDゴシック" panose="020B0400000000000000" pitchFamily="49" charset="-128"/>
              </a:rPr>
              <a:t>】</a:t>
            </a:r>
            <a:endParaRPr kumimoji="1" lang="ja-JP" altLang="en-US" sz="1050" b="1" dirty="0">
              <a:latin typeface="BIZ UDゴシック" panose="020B0400000000000000" pitchFamily="49" charset="-128"/>
              <a:ea typeface="BIZ UDゴシック" panose="020B0400000000000000" pitchFamily="49" charset="-128"/>
            </a:endParaRPr>
          </a:p>
        </p:txBody>
      </p:sp>
      <p:sp>
        <p:nvSpPr>
          <p:cNvPr id="25" name="テキスト ボックス 24">
            <a:extLst>
              <a:ext uri="{FF2B5EF4-FFF2-40B4-BE49-F238E27FC236}">
                <a16:creationId xmlns:a16="http://schemas.microsoft.com/office/drawing/2014/main" id="{A8BAF3C8-49A4-CCEC-D3DD-D21A1D6BD009}"/>
              </a:ext>
            </a:extLst>
          </p:cNvPr>
          <p:cNvSpPr txBox="1"/>
          <p:nvPr/>
        </p:nvSpPr>
        <p:spPr>
          <a:xfrm>
            <a:off x="4912950" y="1290470"/>
            <a:ext cx="4428000" cy="246221"/>
          </a:xfrm>
          <a:prstGeom prst="rect">
            <a:avLst/>
          </a:prstGeom>
          <a:noFill/>
        </p:spPr>
        <p:txBody>
          <a:bodyPr wrap="square" lIns="0" rIns="0" rtlCol="0">
            <a:spAutoFit/>
          </a:bodyPr>
          <a:lstStyle/>
          <a:p>
            <a:pPr algn="ctr"/>
            <a:r>
              <a:rPr kumimoji="1" lang="en-US" altLang="ja-JP" sz="1000" dirty="0">
                <a:latin typeface="BIZ UDゴシック" panose="020B0400000000000000" pitchFamily="49" charset="-128"/>
                <a:ea typeface="BIZ UDゴシック" panose="020B0400000000000000" pitchFamily="49" charset="-128"/>
              </a:rPr>
              <a:t>【</a:t>
            </a:r>
            <a:r>
              <a:rPr kumimoji="1" lang="ja-JP" altLang="en-US" sz="1000" dirty="0">
                <a:latin typeface="BIZ UDゴシック" panose="020B0400000000000000" pitchFamily="49" charset="-128"/>
                <a:ea typeface="BIZ UDゴシック" panose="020B0400000000000000" pitchFamily="49" charset="-128"/>
              </a:rPr>
              <a:t>コロナ前（</a:t>
            </a:r>
            <a:r>
              <a:rPr kumimoji="1" lang="en-US" altLang="ja-JP" sz="1000" dirty="0">
                <a:latin typeface="BIZ UDゴシック" panose="020B0400000000000000" pitchFamily="49" charset="-128"/>
                <a:ea typeface="BIZ UDゴシック" panose="020B0400000000000000" pitchFamily="49" charset="-128"/>
              </a:rPr>
              <a:t>2019</a:t>
            </a:r>
            <a:r>
              <a:rPr kumimoji="1" lang="ja-JP" altLang="en-US" sz="1000" dirty="0">
                <a:latin typeface="BIZ UDゴシック" panose="020B0400000000000000" pitchFamily="49" charset="-128"/>
                <a:ea typeface="BIZ UDゴシック" panose="020B0400000000000000" pitchFamily="49" charset="-128"/>
              </a:rPr>
              <a:t>年）の業務目的の訪日外国人数（上位</a:t>
            </a:r>
            <a:r>
              <a:rPr kumimoji="1" lang="en-US" altLang="ja-JP" sz="1000" dirty="0">
                <a:latin typeface="BIZ UDゴシック" panose="020B0400000000000000" pitchFamily="49" charset="-128"/>
                <a:ea typeface="BIZ UDゴシック" panose="020B0400000000000000" pitchFamily="49" charset="-128"/>
              </a:rPr>
              <a:t>10</a:t>
            </a:r>
            <a:r>
              <a:rPr kumimoji="1" lang="ja-JP" altLang="en-US" sz="1000" dirty="0">
                <a:latin typeface="BIZ UDゴシック" panose="020B0400000000000000" pitchFamily="49" charset="-128"/>
                <a:ea typeface="BIZ UDゴシック" panose="020B0400000000000000" pitchFamily="49" charset="-128"/>
              </a:rPr>
              <a:t>都道府県）</a:t>
            </a:r>
            <a:r>
              <a:rPr kumimoji="1" lang="en-US" altLang="ja-JP" sz="1000" dirty="0">
                <a:latin typeface="BIZ UDゴシック" panose="020B0400000000000000" pitchFamily="49" charset="-128"/>
                <a:ea typeface="BIZ UDゴシック" panose="020B0400000000000000" pitchFamily="49" charset="-128"/>
              </a:rPr>
              <a:t>】</a:t>
            </a:r>
            <a:endParaRPr kumimoji="1" lang="ja-JP" altLang="en-US" sz="1000"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BE32D705-A491-6741-52B4-6F0839963EFA}"/>
              </a:ext>
            </a:extLst>
          </p:cNvPr>
          <p:cNvSpPr txBox="1"/>
          <p:nvPr/>
        </p:nvSpPr>
        <p:spPr>
          <a:xfrm>
            <a:off x="697661" y="1305493"/>
            <a:ext cx="4541089" cy="246221"/>
          </a:xfrm>
          <a:prstGeom prst="rect">
            <a:avLst/>
          </a:prstGeom>
          <a:noFill/>
        </p:spPr>
        <p:txBody>
          <a:bodyPr wrap="square" rtlCol="0">
            <a:spAutoFit/>
          </a:bodyPr>
          <a:lstStyle/>
          <a:p>
            <a:r>
              <a:rPr kumimoji="1" lang="en-US" altLang="ja-JP" sz="1000" dirty="0">
                <a:latin typeface="BIZ UDゴシック" panose="020B0400000000000000" pitchFamily="49" charset="-128"/>
                <a:ea typeface="BIZ UDゴシック" panose="020B0400000000000000" pitchFamily="49" charset="-128"/>
              </a:rPr>
              <a:t>【</a:t>
            </a:r>
            <a:r>
              <a:rPr kumimoji="1" lang="ja-JP" altLang="en-US" sz="1000" dirty="0">
                <a:latin typeface="BIZ UDゴシック" panose="020B0400000000000000" pitchFamily="49" charset="-128"/>
                <a:ea typeface="BIZ UDゴシック" panose="020B0400000000000000" pitchFamily="49" charset="-128"/>
              </a:rPr>
              <a:t>コロナ前（</a:t>
            </a:r>
            <a:r>
              <a:rPr kumimoji="1" lang="en-US" altLang="ja-JP" sz="1000" dirty="0">
                <a:latin typeface="BIZ UDゴシック" panose="020B0400000000000000" pitchFamily="49" charset="-128"/>
                <a:ea typeface="BIZ UDゴシック" panose="020B0400000000000000" pitchFamily="49" charset="-128"/>
              </a:rPr>
              <a:t>2019</a:t>
            </a:r>
            <a:r>
              <a:rPr kumimoji="1" lang="ja-JP" altLang="en-US" sz="1000" dirty="0">
                <a:latin typeface="BIZ UDゴシック" panose="020B0400000000000000" pitchFamily="49" charset="-128"/>
                <a:ea typeface="BIZ UDゴシック" panose="020B0400000000000000" pitchFamily="49" charset="-128"/>
              </a:rPr>
              <a:t>年）の観光目的の訪日外国人数（上位</a:t>
            </a:r>
            <a:r>
              <a:rPr kumimoji="1" lang="en-US" altLang="ja-JP" sz="1000" dirty="0">
                <a:latin typeface="BIZ UDゴシック" panose="020B0400000000000000" pitchFamily="49" charset="-128"/>
                <a:ea typeface="BIZ UDゴシック" panose="020B0400000000000000" pitchFamily="49" charset="-128"/>
              </a:rPr>
              <a:t>10</a:t>
            </a:r>
            <a:r>
              <a:rPr kumimoji="1" lang="ja-JP" altLang="en-US" sz="1000" dirty="0">
                <a:latin typeface="BIZ UDゴシック" panose="020B0400000000000000" pitchFamily="49" charset="-128"/>
                <a:ea typeface="BIZ UDゴシック" panose="020B0400000000000000" pitchFamily="49" charset="-128"/>
              </a:rPr>
              <a:t>都道府県）</a:t>
            </a:r>
            <a:r>
              <a:rPr kumimoji="1" lang="en-US" altLang="ja-JP" sz="1000" dirty="0">
                <a:latin typeface="BIZ UDゴシック" panose="020B0400000000000000" pitchFamily="49" charset="-128"/>
                <a:ea typeface="BIZ UDゴシック" panose="020B0400000000000000" pitchFamily="49" charset="-128"/>
              </a:rPr>
              <a:t>】</a:t>
            </a:r>
            <a:endParaRPr kumimoji="1" lang="ja-JP" altLang="en-US" sz="1000" dirty="0">
              <a:latin typeface="BIZ UDゴシック" panose="020B0400000000000000" pitchFamily="49" charset="-128"/>
              <a:ea typeface="BIZ UDゴシック" panose="020B0400000000000000" pitchFamily="49" charset="-128"/>
            </a:endParaRPr>
          </a:p>
        </p:txBody>
      </p:sp>
      <p:sp>
        <p:nvSpPr>
          <p:cNvPr id="28" name="テキスト ボックス 27">
            <a:extLst>
              <a:ext uri="{FF2B5EF4-FFF2-40B4-BE49-F238E27FC236}">
                <a16:creationId xmlns:a16="http://schemas.microsoft.com/office/drawing/2014/main" id="{39630EB6-FF41-D03B-DAB9-A18D4DAE312D}"/>
              </a:ext>
            </a:extLst>
          </p:cNvPr>
          <p:cNvSpPr txBox="1"/>
          <p:nvPr/>
        </p:nvSpPr>
        <p:spPr>
          <a:xfrm>
            <a:off x="97255" y="4052734"/>
            <a:ext cx="4322345" cy="200055"/>
          </a:xfrm>
          <a:prstGeom prst="rect">
            <a:avLst/>
          </a:prstGeom>
          <a:noFill/>
        </p:spPr>
        <p:txBody>
          <a:bodyPr wrap="square" rtlCol="0">
            <a:spAutoFit/>
          </a:bodyPr>
          <a:lstStyle/>
          <a:p>
            <a:r>
              <a:rPr kumimoji="1" lang="ja-JP" altLang="en-US" sz="700" dirty="0">
                <a:latin typeface="BIZ UDゴシック" panose="020B0400000000000000" pitchFamily="49" charset="-128"/>
                <a:ea typeface="BIZ UDゴシック" panose="020B0400000000000000" pitchFamily="49" charset="-128"/>
              </a:rPr>
              <a:t>出典）政府観光局「訪日外客数」及び観光庁「訪日外国人消費動向調査」をもとに副首都推進局で作成</a:t>
            </a:r>
          </a:p>
        </p:txBody>
      </p:sp>
      <p:pic>
        <p:nvPicPr>
          <p:cNvPr id="6" name="図 5">
            <a:extLst>
              <a:ext uri="{FF2B5EF4-FFF2-40B4-BE49-F238E27FC236}">
                <a16:creationId xmlns:a16="http://schemas.microsoft.com/office/drawing/2014/main" id="{EB85148F-42E7-F126-F7D8-45753D81C143}"/>
              </a:ext>
            </a:extLst>
          </p:cNvPr>
          <p:cNvPicPr>
            <a:picLocks noChangeAspect="1"/>
          </p:cNvPicPr>
          <p:nvPr/>
        </p:nvPicPr>
        <p:blipFill>
          <a:blip r:embed="rId2"/>
          <a:stretch>
            <a:fillRect/>
          </a:stretch>
        </p:blipFill>
        <p:spPr>
          <a:xfrm>
            <a:off x="99869" y="1519423"/>
            <a:ext cx="8949704" cy="2511770"/>
          </a:xfrm>
          <a:prstGeom prst="rect">
            <a:avLst/>
          </a:prstGeom>
        </p:spPr>
      </p:pic>
      <p:pic>
        <p:nvPicPr>
          <p:cNvPr id="9" name="図 8">
            <a:extLst>
              <a:ext uri="{FF2B5EF4-FFF2-40B4-BE49-F238E27FC236}">
                <a16:creationId xmlns:a16="http://schemas.microsoft.com/office/drawing/2014/main" id="{E4737E58-260C-8179-99F4-C8DE2D61E107}"/>
              </a:ext>
            </a:extLst>
          </p:cNvPr>
          <p:cNvPicPr>
            <a:picLocks noChangeAspect="1"/>
          </p:cNvPicPr>
          <p:nvPr/>
        </p:nvPicPr>
        <p:blipFill>
          <a:blip r:embed="rId3"/>
          <a:stretch>
            <a:fillRect/>
          </a:stretch>
        </p:blipFill>
        <p:spPr>
          <a:xfrm>
            <a:off x="82665" y="4496940"/>
            <a:ext cx="8937511" cy="1926503"/>
          </a:xfrm>
          <a:prstGeom prst="rect">
            <a:avLst/>
          </a:prstGeom>
        </p:spPr>
      </p:pic>
    </p:spTree>
    <p:extLst>
      <p:ext uri="{BB962C8B-B14F-4D97-AF65-F5344CB8AC3E}">
        <p14:creationId xmlns:p14="http://schemas.microsoft.com/office/powerpoint/2010/main" val="658597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38736" y="3833489"/>
            <a:ext cx="4264107" cy="307777"/>
          </a:xfrm>
          <a:prstGeom prst="rect">
            <a:avLst/>
          </a:prstGeom>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資料の要約</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スライド番号プレースホルダー 2">
            <a:extLst>
              <a:ext uri="{FF2B5EF4-FFF2-40B4-BE49-F238E27FC236}">
                <a16:creationId xmlns:a16="http://schemas.microsoft.com/office/drawing/2014/main" id="{29E353AE-99AE-2B53-557E-A69E37819A6D}"/>
              </a:ext>
            </a:extLst>
          </p:cNvPr>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 name="角丸四角形 2">
            <a:extLst>
              <a:ext uri="{FF2B5EF4-FFF2-40B4-BE49-F238E27FC236}">
                <a16:creationId xmlns:a16="http://schemas.microsoft.com/office/drawing/2014/main" id="{5AEF5B7B-B513-AD46-DAB3-D48ACF5A40DC}"/>
              </a:ext>
            </a:extLst>
          </p:cNvPr>
          <p:cNvSpPr/>
          <p:nvPr/>
        </p:nvSpPr>
        <p:spPr>
          <a:xfrm>
            <a:off x="5682" y="272205"/>
            <a:ext cx="9138317" cy="3390336"/>
          </a:xfrm>
          <a:prstGeom prst="roundRect">
            <a:avLst>
              <a:gd name="adj" fmla="val 314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rtlCol="0" anchor="t"/>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本意見交換会で</a:t>
            </a:r>
            <a:r>
              <a:rPr lang="ja-JP" altLang="en-US" sz="1400" dirty="0">
                <a:solidFill>
                  <a:prstClr val="black"/>
                </a:solidFill>
                <a:latin typeface="BIZ UDゴシック" panose="020B0400000000000000" pitchFamily="49" charset="-128"/>
                <a:ea typeface="BIZ UDゴシック" panose="020B0400000000000000" pitchFamily="49" charset="-128"/>
              </a:rPr>
              <a:t>は、これまで、東京一極集中の現状や三大都市圏の比較を通じた大阪都市圏の特性、諸</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BIZ UDゴシック" panose="020B0400000000000000" pitchFamily="49" charset="-128"/>
                <a:ea typeface="BIZ UDゴシック" panose="020B0400000000000000" pitchFamily="49" charset="-128"/>
              </a:rPr>
              <a:t>　外国の事例から見た首都と首都機能などについて、意見交換を行ってきた</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R="0" lvl="0" algn="just" defTabSz="457200" rtl="0" eaLnBrk="1" fontAlgn="auto" latinLnBrk="0" hangingPunct="1">
              <a:lnSpc>
                <a:spcPct val="100000"/>
              </a:lnSpc>
              <a:spcBef>
                <a:spcPts val="0"/>
              </a:spcBef>
              <a:spcAft>
                <a:spcPts val="0"/>
              </a:spcAft>
              <a:buClrTx/>
              <a:buSzTx/>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今回の資料は</a:t>
            </a:r>
            <a:r>
              <a:rPr lang="ja-JP" altLang="en-US" sz="1400" dirty="0">
                <a:solidFill>
                  <a:prstClr val="black"/>
                </a:solidFill>
                <a:latin typeface="BIZ UDゴシック" panose="020B0400000000000000" pitchFamily="49" charset="-128"/>
                <a:ea typeface="BIZ UDゴシック" panose="020B0400000000000000" pitchFamily="49" charset="-128"/>
              </a:rPr>
              <a:t>、これらの</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議論も踏まえつつ、</a:t>
            </a:r>
            <a:r>
              <a:rPr lang="ja-JP" altLang="en-US" sz="1400" dirty="0">
                <a:solidFill>
                  <a:prstClr val="black"/>
                </a:solidFill>
                <a:latin typeface="BIZ UDゴシック" panose="020B0400000000000000" pitchFamily="49" charset="-128"/>
                <a:ea typeface="BIZ UDゴシック" panose="020B0400000000000000" pitchFamily="49" charset="-128"/>
              </a:rPr>
              <a:t>一般的に首都が有する諸機能や首都圏非常時のバックアッ　</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marR="0" lvl="0" algn="just" defTabSz="457200" rtl="0" eaLnBrk="1" fontAlgn="auto" latinLnBrk="0" hangingPunct="1">
              <a:lnSpc>
                <a:spcPct val="100000"/>
              </a:lnSpc>
              <a:spcBef>
                <a:spcPts val="0"/>
              </a:spcBef>
              <a:spcAft>
                <a:spcPts val="0"/>
              </a:spcAft>
              <a:buClrTx/>
              <a:buSzTx/>
              <a:tabLst/>
              <a:defRPr/>
            </a:pPr>
            <a:r>
              <a:rPr lang="ja-JP" altLang="en-US" sz="1400" dirty="0">
                <a:solidFill>
                  <a:prstClr val="black"/>
                </a:solidFill>
                <a:latin typeface="BIZ UDゴシック" panose="020B0400000000000000" pitchFamily="49" charset="-128"/>
                <a:ea typeface="BIZ UDゴシック" panose="020B0400000000000000" pitchFamily="49" charset="-128"/>
              </a:rPr>
              <a:t>　プに必要となる機能について、</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東西二極の一極としての大阪（又は関西として）がどの程度のポテンシャ</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R="0" lvl="0" algn="just" defTabSz="457200" rtl="0" eaLnBrk="1" fontAlgn="auto" latinLnBrk="0" hangingPunct="1">
              <a:lnSpc>
                <a:spcPct val="100000"/>
              </a:lnSpc>
              <a:spcBef>
                <a:spcPts val="0"/>
              </a:spcBef>
              <a:spcAft>
                <a:spcPts val="0"/>
              </a:spcAft>
              <a:buClrTx/>
              <a:buSzTx/>
              <a:tabLst/>
              <a:defRPr/>
            </a:pPr>
            <a:r>
              <a:rPr lang="ja-JP" altLang="en-US" sz="1400" dirty="0">
                <a:solidFill>
                  <a:prstClr val="black"/>
                </a:solidFill>
                <a:latin typeface="BIZ UDゴシック" panose="020B0400000000000000" pitchFamily="49" charset="-128"/>
                <a:ea typeface="BIZ UDゴシック" panose="020B0400000000000000" pitchFamily="49" charset="-128"/>
              </a:rPr>
              <a:t>　</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ルを有しているのかについて整理した。</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R="0" lvl="0" algn="just" defTabSz="457200" rtl="0" eaLnBrk="1" fontAlgn="auto" latinLnBrk="0" hangingPunct="1">
              <a:lnSpc>
                <a:spcPct val="100000"/>
              </a:lnSpc>
              <a:spcBef>
                <a:spcPts val="0"/>
              </a:spcBef>
              <a:spcAft>
                <a:spcPts val="0"/>
              </a:spcAft>
              <a:buClrTx/>
              <a:buSzTx/>
              <a:tabLst/>
              <a:defRPr/>
            </a:pP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marR="0" lvl="0" algn="just" defTabSz="457200" rtl="0" eaLnBrk="1" fontAlgn="auto" latinLnBrk="0" hangingPunct="1">
              <a:lnSpc>
                <a:spcPct val="100000"/>
              </a:lnSpc>
              <a:spcBef>
                <a:spcPts val="0"/>
              </a:spcBef>
              <a:spcAft>
                <a:spcPts val="0"/>
              </a:spcAft>
              <a:buClrTx/>
              <a:buSzTx/>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これをもとに、以下のような観点から意見交換をお願いしたい。</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marR="0" lvl="0" algn="just" defTabSz="457200" rtl="0" eaLnBrk="1" fontAlgn="auto" latinLnBrk="0" hangingPunct="1">
              <a:lnSpc>
                <a:spcPct val="100000"/>
              </a:lnSpc>
              <a:spcBef>
                <a:spcPts val="0"/>
              </a:spcBef>
              <a:spcAft>
                <a:spcPts val="0"/>
              </a:spcAft>
              <a:buClrTx/>
              <a:buSzTx/>
              <a:tabLst/>
              <a:defRPr/>
            </a:pPr>
            <a:r>
              <a:rPr lang="ja-JP" altLang="en-US" sz="1400" dirty="0">
                <a:solidFill>
                  <a:prstClr val="black"/>
                </a:solidFill>
                <a:latin typeface="BIZ UDゴシック" panose="020B0400000000000000" pitchFamily="49" charset="-128"/>
                <a:ea typeface="BIZ UDゴシック" panose="020B0400000000000000" pitchFamily="49" charset="-128"/>
              </a:rPr>
              <a:t>　　　・大阪は、</a:t>
            </a:r>
            <a:r>
              <a:rPr lang="ja-JP" altLang="en-US" sz="1400" b="1" u="sng" dirty="0">
                <a:solidFill>
                  <a:prstClr val="black"/>
                </a:solidFill>
                <a:latin typeface="BIZ UDゴシック" panose="020B0400000000000000" pitchFamily="49" charset="-128"/>
                <a:ea typeface="BIZ UDゴシック" panose="020B0400000000000000" pitchFamily="49" charset="-128"/>
              </a:rPr>
              <a:t>東西二極の一極として、首都が担う機能、役割を一定果たせる能力があるのではないか</a:t>
            </a:r>
            <a:endParaRPr lang="en-US" altLang="ja-JP" sz="1400" b="1" u="sng" dirty="0">
              <a:solidFill>
                <a:prstClr val="black"/>
              </a:solidFill>
              <a:latin typeface="BIZ UDゴシック" panose="020B0400000000000000" pitchFamily="49" charset="-128"/>
              <a:ea typeface="BIZ UDゴシック" panose="020B0400000000000000" pitchFamily="49" charset="-128"/>
            </a:endParaRPr>
          </a:p>
          <a:p>
            <a:pPr marR="0" lvl="0" algn="just" defTabSz="457200" rtl="0" eaLnBrk="1" fontAlgn="auto" latinLnBrk="0" hangingPunct="1">
              <a:lnSpc>
                <a:spcPct val="100000"/>
              </a:lnSpc>
              <a:spcBef>
                <a:spcPts val="0"/>
              </a:spcBef>
              <a:spcAft>
                <a:spcPts val="0"/>
              </a:spcAft>
              <a:buClrTx/>
              <a:buSzTx/>
              <a:tabLst/>
              <a:defRPr/>
            </a:pPr>
            <a:r>
              <a:rPr lang="ja-JP" altLang="en-US" sz="1400" dirty="0">
                <a:solidFill>
                  <a:prstClr val="black"/>
                </a:solidFill>
                <a:latin typeface="BIZ UDゴシック" panose="020B0400000000000000" pitchFamily="49" charset="-128"/>
                <a:ea typeface="BIZ UDゴシック" panose="020B0400000000000000" pitchFamily="49" charset="-128"/>
              </a:rPr>
              <a:t>　　　・大阪は、</a:t>
            </a:r>
            <a:r>
              <a:rPr lang="ja-JP" altLang="en-US" sz="1400" b="1" u="sng" dirty="0">
                <a:solidFill>
                  <a:prstClr val="black"/>
                </a:solidFill>
                <a:latin typeface="BIZ UDゴシック" panose="020B0400000000000000" pitchFamily="49" charset="-128"/>
                <a:ea typeface="BIZ UDゴシック" panose="020B0400000000000000" pitchFamily="49" charset="-128"/>
              </a:rPr>
              <a:t>首都圏非常時の政府中枢機能のバックアップ先としても最適なのではないか</a:t>
            </a:r>
            <a:endParaRPr lang="en-US" altLang="ja-JP" sz="1400" b="1" u="sng" dirty="0">
              <a:solidFill>
                <a:prstClr val="black"/>
              </a:solidFill>
              <a:latin typeface="BIZ UDゴシック" panose="020B0400000000000000" pitchFamily="49" charset="-128"/>
              <a:ea typeface="BIZ UDゴシック" panose="020B0400000000000000" pitchFamily="49" charset="-128"/>
            </a:endParaRPr>
          </a:p>
          <a:p>
            <a:pPr algn="just">
              <a:defRPr/>
            </a:pPr>
            <a:r>
              <a:rPr lang="ja-JP" altLang="en-US" sz="1400" dirty="0">
                <a:solidFill>
                  <a:prstClr val="black"/>
                </a:solidFill>
                <a:latin typeface="BIZ UDゴシック" panose="020B0400000000000000" pitchFamily="49" charset="-128"/>
                <a:ea typeface="BIZ UDゴシック" panose="020B0400000000000000" pitchFamily="49" charset="-128"/>
              </a:rPr>
              <a:t>　　　・</a:t>
            </a:r>
            <a:r>
              <a:rPr lang="ja-JP" altLang="en-US" sz="1400" b="1" u="sng" dirty="0">
                <a:solidFill>
                  <a:prstClr val="black"/>
                </a:solidFill>
                <a:latin typeface="BIZ UDゴシック" panose="020B0400000000000000" pitchFamily="49" charset="-128"/>
                <a:ea typeface="BIZ UDゴシック" panose="020B0400000000000000" pitchFamily="49" charset="-128"/>
              </a:rPr>
              <a:t>大阪の副首都化が西日本全体の発展、活性化への還流、循環につながるのではないか</a:t>
            </a:r>
            <a:endParaRPr lang="en-US" altLang="ja-JP" sz="1400" b="1" u="sng" dirty="0">
              <a:solidFill>
                <a:prstClr val="black"/>
              </a:solidFill>
              <a:latin typeface="BIZ UDゴシック" panose="020B0400000000000000" pitchFamily="49" charset="-128"/>
              <a:ea typeface="BIZ UDゴシック" panose="020B0400000000000000" pitchFamily="49" charset="-128"/>
            </a:endParaRPr>
          </a:p>
          <a:p>
            <a:pPr algn="just">
              <a:defRPr/>
            </a:pPr>
            <a:r>
              <a:rPr lang="ja-JP" altLang="en-US" sz="1400" dirty="0">
                <a:solidFill>
                  <a:prstClr val="black"/>
                </a:solidFill>
                <a:latin typeface="BIZ UDゴシック" panose="020B0400000000000000" pitchFamily="49" charset="-128"/>
                <a:ea typeface="BIZ UDゴシック" panose="020B0400000000000000" pitchFamily="49" charset="-128"/>
              </a:rPr>
              <a:t>　　そのうえで、</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algn="just">
              <a:defRPr/>
            </a:pPr>
            <a:r>
              <a:rPr lang="ja-JP" altLang="en-US" sz="1400" dirty="0">
                <a:solidFill>
                  <a:prstClr val="black"/>
                </a:solidFill>
                <a:latin typeface="BIZ UDゴシック" panose="020B0400000000000000" pitchFamily="49" charset="-128"/>
                <a:ea typeface="BIZ UDゴシック" panose="020B0400000000000000" pitchFamily="49" charset="-128"/>
              </a:rPr>
              <a:t>　　　・大阪が持つポテンシャルを戦略的に高め、日本全体の成長・発展に繋げていくべきことを国に訴求</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algn="just">
              <a:defRPr/>
            </a:pPr>
            <a:r>
              <a:rPr lang="ja-JP" altLang="en-US" sz="1400" dirty="0">
                <a:solidFill>
                  <a:prstClr val="black"/>
                </a:solidFill>
                <a:latin typeface="BIZ UDゴシック" panose="020B0400000000000000" pitchFamily="49" charset="-128"/>
                <a:ea typeface="BIZ UDゴシック" panose="020B0400000000000000" pitchFamily="49" charset="-128"/>
              </a:rPr>
              <a:t>　　　　し、</a:t>
            </a:r>
            <a:r>
              <a:rPr lang="ja-JP" altLang="en-US" sz="1400" b="1" u="sng" dirty="0">
                <a:solidFill>
                  <a:prstClr val="black"/>
                </a:solidFill>
                <a:latin typeface="BIZ UDゴシック" panose="020B0400000000000000" pitchFamily="49" charset="-128"/>
                <a:ea typeface="BIZ UDゴシック" panose="020B0400000000000000" pitchFamily="49" charset="-128"/>
              </a:rPr>
              <a:t>大阪の副首都化を後押しする仕組みづくりに繋げていくためには、国に対してどのような形で</a:t>
            </a:r>
            <a:endParaRPr lang="en-US" altLang="ja-JP" sz="1400" b="1" u="sng" dirty="0">
              <a:solidFill>
                <a:prstClr val="black"/>
              </a:solidFill>
              <a:latin typeface="BIZ UDゴシック" panose="020B0400000000000000" pitchFamily="49" charset="-128"/>
              <a:ea typeface="BIZ UDゴシック" panose="020B0400000000000000" pitchFamily="49" charset="-128"/>
            </a:endParaRPr>
          </a:p>
          <a:p>
            <a:pPr algn="just">
              <a:defRPr/>
            </a:pPr>
            <a:r>
              <a:rPr lang="ja-JP" altLang="en-US" sz="1400" b="1" dirty="0">
                <a:solidFill>
                  <a:prstClr val="black"/>
                </a:solidFill>
                <a:latin typeface="BIZ UDゴシック" panose="020B0400000000000000" pitchFamily="49" charset="-128"/>
                <a:ea typeface="BIZ UDゴシック" panose="020B0400000000000000" pitchFamily="49" charset="-128"/>
              </a:rPr>
              <a:t>　　　　</a:t>
            </a:r>
            <a:r>
              <a:rPr lang="ja-JP" altLang="en-US" sz="1400" b="1" u="sng" dirty="0">
                <a:solidFill>
                  <a:prstClr val="black"/>
                </a:solidFill>
                <a:latin typeface="BIZ UDゴシック" panose="020B0400000000000000" pitchFamily="49" charset="-128"/>
                <a:ea typeface="BIZ UDゴシック" panose="020B0400000000000000" pitchFamily="49" charset="-128"/>
              </a:rPr>
              <a:t>アピールしていけばよいか</a:t>
            </a:r>
            <a:endParaRPr lang="en-US" altLang="ja-JP" sz="1400" dirty="0">
              <a:solidFill>
                <a:prstClr val="black"/>
              </a:solidFill>
              <a:latin typeface="BIZ UDゴシック" panose="020B0400000000000000" pitchFamily="49" charset="-128"/>
              <a:ea typeface="BIZ UDゴシック" panose="020B0400000000000000" pitchFamily="49" charset="-128"/>
            </a:endParaRPr>
          </a:p>
        </p:txBody>
      </p:sp>
      <p:sp>
        <p:nvSpPr>
          <p:cNvPr id="3" name="角丸四角形 2">
            <a:extLst>
              <a:ext uri="{FF2B5EF4-FFF2-40B4-BE49-F238E27FC236}">
                <a16:creationId xmlns:a16="http://schemas.microsoft.com/office/drawing/2014/main" id="{16EB34AE-C710-E5FE-CE3E-54DAC0F48251}"/>
              </a:ext>
            </a:extLst>
          </p:cNvPr>
          <p:cNvSpPr/>
          <p:nvPr/>
        </p:nvSpPr>
        <p:spPr>
          <a:xfrm>
            <a:off x="138736" y="4222542"/>
            <a:ext cx="8789192" cy="2270333"/>
          </a:xfrm>
          <a:prstGeom prst="roundRect">
            <a:avLst>
              <a:gd name="adj" fmla="val 49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rtlCol="0" anchor="t"/>
          <a:lstStyle/>
          <a:p>
            <a:pPr marL="285750" indent="-285750" algn="just">
              <a:buFont typeface="Wingdings" panose="05000000000000000000" pitchFamily="2" charset="2"/>
              <a:buChar char="l"/>
              <a:defRPr/>
            </a:pPr>
            <a:r>
              <a:rPr lang="ja-JP" altLang="en-US" sz="1400" dirty="0">
                <a:solidFill>
                  <a:prstClr val="black"/>
                </a:solidFill>
                <a:latin typeface="BIZ UDゴシック" panose="020B0400000000000000" pitchFamily="49" charset="-128"/>
                <a:ea typeface="BIZ UDゴシック" panose="020B0400000000000000" pitchFamily="49" charset="-128"/>
              </a:rPr>
              <a:t>首都が有する諸機能のうち、政治・行政や経済等については、東京への集積が大きく、差は大きいものの、多くの指標で東京に次いで高くなっており、国内の他の主要都市と比較して、ヒト、モノ、カネが最も集まる都市となっている。</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marL="285750" indent="-285750" algn="just">
              <a:buFont typeface="Wingdings" panose="05000000000000000000" pitchFamily="2" charset="2"/>
              <a:buChar char="l"/>
              <a:defRPr/>
            </a:pPr>
            <a:endParaRPr lang="en-US" altLang="ja-JP" sz="600" dirty="0">
              <a:solidFill>
                <a:prstClr val="black"/>
              </a:solidFill>
              <a:latin typeface="BIZ UDゴシック" panose="020B0400000000000000" pitchFamily="49" charset="-128"/>
              <a:ea typeface="BIZ UDゴシック" panose="020B0400000000000000" pitchFamily="49" charset="-128"/>
            </a:endParaRPr>
          </a:p>
          <a:p>
            <a:pPr algn="just">
              <a:defRPr/>
            </a:pPr>
            <a:r>
              <a:rPr lang="ja-JP" altLang="en-US" sz="1400" dirty="0">
                <a:solidFill>
                  <a:prstClr val="black"/>
                </a:solidFill>
                <a:latin typeface="BIZ UDゴシック" panose="020B0400000000000000" pitchFamily="49" charset="-128"/>
                <a:ea typeface="BIZ UDゴシック" panose="020B0400000000000000" pitchFamily="49" charset="-128"/>
              </a:rPr>
              <a:t>　 また、人流・物流面では、アジア便に強く訪日外国人の西の受入拠点となっている関西国際空港や、</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algn="just">
              <a:defRPr/>
            </a:pPr>
            <a:r>
              <a:rPr lang="ja-JP" altLang="en-US" sz="1400" dirty="0">
                <a:solidFill>
                  <a:prstClr val="black"/>
                </a:solidFill>
                <a:latin typeface="BIZ UDゴシック" panose="020B0400000000000000" pitchFamily="49" charset="-128"/>
                <a:ea typeface="BIZ UDゴシック" panose="020B0400000000000000" pitchFamily="49" charset="-128"/>
              </a:rPr>
              <a:t>　 全国各地に豊富な路線網を有する大阪空港、我が国のコンテナ物流戦略の西の要となる阪神港も有し</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algn="just">
              <a:defRPr/>
            </a:pPr>
            <a:r>
              <a:rPr lang="en-US" altLang="ja-JP" sz="1400" dirty="0">
                <a:solidFill>
                  <a:prstClr val="black"/>
                </a:solidFill>
                <a:latin typeface="BIZ UDゴシック" panose="020B0400000000000000" pitchFamily="49" charset="-128"/>
                <a:ea typeface="BIZ UDゴシック" panose="020B0400000000000000" pitchFamily="49" charset="-128"/>
              </a:rPr>
              <a:t>   </a:t>
            </a:r>
            <a:r>
              <a:rPr lang="ja-JP" altLang="en-US" sz="1400" dirty="0">
                <a:solidFill>
                  <a:prstClr val="black"/>
                </a:solidFill>
                <a:latin typeface="BIZ UDゴシック" panose="020B0400000000000000" pitchFamily="49" charset="-128"/>
                <a:ea typeface="BIZ UDゴシック" panose="020B0400000000000000" pitchFamily="49" charset="-128"/>
              </a:rPr>
              <a:t>ており、西日本の拠点都市としての性格も有している。</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marL="285750" indent="-285750" algn="just">
              <a:buFont typeface="Wingdings" panose="05000000000000000000" pitchFamily="2" charset="2"/>
              <a:buChar char="l"/>
              <a:defRPr/>
            </a:pPr>
            <a:endParaRPr lang="en-US" altLang="ja-JP" sz="800" dirty="0">
              <a:solidFill>
                <a:prstClr val="black"/>
              </a:solidFill>
              <a:latin typeface="BIZ UDゴシック" panose="020B0400000000000000" pitchFamily="49" charset="-128"/>
              <a:ea typeface="BIZ UDゴシック" panose="020B0400000000000000" pitchFamily="49" charset="-128"/>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ja-JP" altLang="en-US" sz="1400" dirty="0">
                <a:solidFill>
                  <a:prstClr val="black"/>
                </a:solidFill>
                <a:latin typeface="BIZ UDゴシック" panose="020B0400000000000000" pitchFamily="49" charset="-128"/>
                <a:ea typeface="BIZ UDゴシック" panose="020B0400000000000000" pitchFamily="49" charset="-128"/>
              </a:rPr>
              <a:t>大阪は、国の地方支分部局も集積し、多くの企業や指定公共機関から首都圏の非常災害時のバックアップ先として想定されており、政府中枢機能のバックアップ先としても適している。</a:t>
            </a:r>
            <a:endParaRPr lang="en-US" altLang="ja-JP" sz="1400" dirty="0">
              <a:solidFill>
                <a:prstClr val="black"/>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44038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17EA1C4-4886-8D9D-0A36-92CD3A736FB4}"/>
              </a:ext>
            </a:extLst>
          </p:cNvPr>
          <p:cNvSpPr txBox="1"/>
          <p:nvPr/>
        </p:nvSpPr>
        <p:spPr>
          <a:xfrm>
            <a:off x="50526" y="87669"/>
            <a:ext cx="88845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７</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国際人流</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日本人の出国時利用空港</a:t>
            </a:r>
            <a:endPar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3" name="直線コネクタ 2">
            <a:extLst>
              <a:ext uri="{FF2B5EF4-FFF2-40B4-BE49-F238E27FC236}">
                <a16:creationId xmlns:a16="http://schemas.microsoft.com/office/drawing/2014/main" id="{AB27A0EF-5106-C5C4-3899-007B784E6B66}"/>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7FF0C58C-D933-8017-140F-7889AF1EC61D}"/>
              </a:ext>
            </a:extLst>
          </p:cNvPr>
          <p:cNvSpPr/>
          <p:nvPr/>
        </p:nvSpPr>
        <p:spPr>
          <a:xfrm>
            <a:off x="208874" y="693113"/>
            <a:ext cx="8726251" cy="105474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東日本では、北海道から関東・北陸地方居住者は成田国際空港及び羽田国際空港の利用が多く、中部地方居住者は中部国際空港の利用が大きい。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西日本では、近畿・中国・四国地方居住者は関西国際空港の利用が多く、九州地方居住者は福岡空港の利用が大きい。</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663ED7C2-7D82-1791-4568-340E723A052C}"/>
              </a:ext>
            </a:extLst>
          </p:cNvPr>
          <p:cNvSpPr txBox="1"/>
          <p:nvPr/>
        </p:nvSpPr>
        <p:spPr>
          <a:xfrm>
            <a:off x="8084956" y="6546850"/>
            <a:ext cx="1059044" cy="338554"/>
          </a:xfrm>
          <a:prstGeom prst="rect">
            <a:avLst/>
          </a:prstGeom>
          <a:noFill/>
        </p:spPr>
        <p:txBody>
          <a:bodyPr wrap="square">
            <a:spAutoFit/>
          </a:bodyPr>
          <a:lstStyle/>
          <a:p>
            <a:pPr algn="r"/>
            <a:fld id="{50F88186-B17D-4CE3-A887-D91699CF601C}" type="slidenum">
              <a:rPr kumimoji="1" lang="ja-JP" altLang="en-US" sz="1600" b="1" smtClean="0">
                <a:latin typeface="BIZ UDゴシック" panose="020B0400000000000000" pitchFamily="49" charset="-128"/>
                <a:ea typeface="BIZ UDゴシック" panose="020B0400000000000000" pitchFamily="49" charset="-128"/>
              </a:rPr>
              <a:pPr algn="r"/>
              <a:t>29</a:t>
            </a:fld>
            <a:endParaRPr lang="ja-JP" altLang="en-US" sz="1600" b="1" dirty="0">
              <a:latin typeface="BIZ UDゴシック" panose="020B0400000000000000" pitchFamily="49" charset="-128"/>
              <a:ea typeface="BIZ UDゴシック" panose="020B0400000000000000" pitchFamily="49" charset="-128"/>
            </a:endParaRPr>
          </a:p>
        </p:txBody>
      </p:sp>
      <p:pic>
        <p:nvPicPr>
          <p:cNvPr id="10" name="図 9">
            <a:extLst>
              <a:ext uri="{FF2B5EF4-FFF2-40B4-BE49-F238E27FC236}">
                <a16:creationId xmlns:a16="http://schemas.microsoft.com/office/drawing/2014/main" id="{326AE23A-984A-2B68-DF46-888D431BD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001" y="1892991"/>
            <a:ext cx="6910714" cy="4779865"/>
          </a:xfrm>
          <a:prstGeom prst="rect">
            <a:avLst/>
          </a:prstGeom>
        </p:spPr>
      </p:pic>
      <p:sp>
        <p:nvSpPr>
          <p:cNvPr id="9" name="テキスト ボックス 8">
            <a:extLst>
              <a:ext uri="{FF2B5EF4-FFF2-40B4-BE49-F238E27FC236}">
                <a16:creationId xmlns:a16="http://schemas.microsoft.com/office/drawing/2014/main" id="{36B8F2B3-98BB-40E4-80D2-C8764CC7E03F}"/>
              </a:ext>
            </a:extLst>
          </p:cNvPr>
          <p:cNvSpPr txBox="1"/>
          <p:nvPr/>
        </p:nvSpPr>
        <p:spPr>
          <a:xfrm>
            <a:off x="3187700" y="6546850"/>
            <a:ext cx="5403850" cy="253916"/>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出典：国土交通省航空局「</a:t>
            </a:r>
            <a:r>
              <a:rPr kumimoji="1" lang="en-US" altLang="ja-JP" sz="1050" dirty="0">
                <a:latin typeface="BIZ UDゴシック" panose="020B0400000000000000" pitchFamily="49" charset="-128"/>
                <a:ea typeface="BIZ UDゴシック" panose="020B0400000000000000" pitchFamily="49" charset="-128"/>
              </a:rPr>
              <a:t>2019</a:t>
            </a:r>
            <a:r>
              <a:rPr kumimoji="1" lang="ja-JP" altLang="en-US" sz="1050" dirty="0">
                <a:latin typeface="BIZ UDゴシック" panose="020B0400000000000000" pitchFamily="49" charset="-128"/>
                <a:ea typeface="BIZ UDゴシック" panose="020B0400000000000000" pitchFamily="49" charset="-128"/>
              </a:rPr>
              <a:t>年度国際航空旅客動態調査集計結果報告書」</a:t>
            </a:r>
            <a:endParaRPr kumimoji="1" lang="en-US" altLang="ja-JP" sz="105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3504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831B2F6-FAAE-3EB9-1AC7-C77FA301D7D8}"/>
              </a:ext>
            </a:extLst>
          </p:cNvPr>
          <p:cNvSpPr txBox="1"/>
          <p:nvPr/>
        </p:nvSpPr>
        <p:spPr>
          <a:xfrm>
            <a:off x="50526" y="87669"/>
            <a:ext cx="88845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８</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国内人流</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東京・大阪への人口移動</a:t>
            </a:r>
          </a:p>
        </p:txBody>
      </p:sp>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0C339DA2-849E-C289-3A2C-A879097A417C}"/>
              </a:ext>
            </a:extLst>
          </p:cNvPr>
          <p:cNvSpPr/>
          <p:nvPr/>
        </p:nvSpPr>
        <p:spPr>
          <a:xfrm>
            <a:off x="208874" y="693114"/>
            <a:ext cx="8726251" cy="98756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各地方から東京都・大阪府への人口移動</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上位</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都道府県</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をみると、東京都は、近隣以外では、各地域の主要都市や東北や甲信越からの</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人口移動が多い。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大阪府は、近隣や東京都以外では、各地域の主要都市や中国・四国地方からの人口移動が多い。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31133583-F72B-31DC-D431-9CCA65E9A4DB}"/>
              </a:ext>
            </a:extLst>
          </p:cNvPr>
          <p:cNvSpPr txBox="1"/>
          <p:nvPr/>
        </p:nvSpPr>
        <p:spPr>
          <a:xfrm>
            <a:off x="160451" y="2067747"/>
            <a:ext cx="4204232" cy="307777"/>
          </a:xfrm>
          <a:prstGeom prst="rect">
            <a:avLst/>
          </a:prstGeom>
          <a:noFill/>
        </p:spPr>
        <p:txBody>
          <a:bodyPr wrap="square" rtlCol="0">
            <a:spAutoFit/>
          </a:bodyPr>
          <a:lstStyle/>
          <a:p>
            <a:pPr algn="ct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各都道府県→東京都（上位</a:t>
            </a:r>
            <a:r>
              <a:rPr kumimoji="1" lang="en-US" altLang="ja-JP" sz="1400" dirty="0">
                <a:latin typeface="BIZ UDゴシック" panose="020B0400000000000000" pitchFamily="49" charset="-128"/>
                <a:ea typeface="BIZ UDゴシック" panose="020B0400000000000000" pitchFamily="49" charset="-128"/>
              </a:rPr>
              <a:t>20</a:t>
            </a:r>
            <a:r>
              <a:rPr kumimoji="1" lang="ja-JP" altLang="en-US" sz="1400" dirty="0">
                <a:latin typeface="BIZ UDゴシック" panose="020B0400000000000000" pitchFamily="49" charset="-128"/>
                <a:ea typeface="BIZ UDゴシック" panose="020B0400000000000000" pitchFamily="49" charset="-128"/>
              </a:rPr>
              <a:t>都道府県）</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p:txBody>
      </p:sp>
      <p:pic>
        <p:nvPicPr>
          <p:cNvPr id="6" name="図 5">
            <a:extLst>
              <a:ext uri="{FF2B5EF4-FFF2-40B4-BE49-F238E27FC236}">
                <a16:creationId xmlns:a16="http://schemas.microsoft.com/office/drawing/2014/main" id="{326DBDC1-23BF-CBB4-6F49-E071AF52985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0451" y="2502783"/>
            <a:ext cx="4204233" cy="3760969"/>
          </a:xfrm>
          <a:prstGeom prst="rect">
            <a:avLst/>
          </a:prstGeom>
          <a:ln>
            <a:solidFill>
              <a:schemeClr val="tx1"/>
            </a:solidFill>
          </a:ln>
        </p:spPr>
      </p:pic>
      <p:pic>
        <p:nvPicPr>
          <p:cNvPr id="11" name="図 10">
            <a:extLst>
              <a:ext uri="{FF2B5EF4-FFF2-40B4-BE49-F238E27FC236}">
                <a16:creationId xmlns:a16="http://schemas.microsoft.com/office/drawing/2014/main" id="{5EB7505D-F4E4-FF13-BFF9-1B0BB327182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1999" y="2502783"/>
            <a:ext cx="4411550" cy="3698383"/>
          </a:xfrm>
          <a:prstGeom prst="rect">
            <a:avLst/>
          </a:prstGeom>
          <a:ln>
            <a:solidFill>
              <a:schemeClr val="tx1"/>
            </a:solidFill>
          </a:ln>
        </p:spPr>
      </p:pic>
      <p:sp>
        <p:nvSpPr>
          <p:cNvPr id="12" name="スライド番号プレースホルダー 3">
            <a:extLst>
              <a:ext uri="{FF2B5EF4-FFF2-40B4-BE49-F238E27FC236}">
                <a16:creationId xmlns:a16="http://schemas.microsoft.com/office/drawing/2014/main" id="{CC837F2B-603A-FA43-CFC4-750FFAF8563E}"/>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30</a:t>
            </a:fld>
            <a:endParaRPr kumimoji="1" lang="ja-JP" altLang="en-US" dirty="0"/>
          </a:p>
        </p:txBody>
      </p:sp>
      <p:sp>
        <p:nvSpPr>
          <p:cNvPr id="13" name="テキスト ボックス 12">
            <a:extLst>
              <a:ext uri="{FF2B5EF4-FFF2-40B4-BE49-F238E27FC236}">
                <a16:creationId xmlns:a16="http://schemas.microsoft.com/office/drawing/2014/main" id="{73C7D6CB-4A2E-C01D-5CF5-85C0964B7017}"/>
              </a:ext>
            </a:extLst>
          </p:cNvPr>
          <p:cNvSpPr txBox="1"/>
          <p:nvPr/>
        </p:nvSpPr>
        <p:spPr>
          <a:xfrm>
            <a:off x="4779318" y="2067747"/>
            <a:ext cx="4155807" cy="307777"/>
          </a:xfrm>
          <a:prstGeom prst="rect">
            <a:avLst/>
          </a:prstGeom>
          <a:noFill/>
        </p:spPr>
        <p:txBody>
          <a:bodyPr wrap="square" rtlCol="0">
            <a:spAutoFit/>
          </a:bodyPr>
          <a:lstStyle/>
          <a:p>
            <a:pPr algn="ct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各都道府県→大阪府（上位</a:t>
            </a:r>
            <a:r>
              <a:rPr kumimoji="1" lang="en-US" altLang="ja-JP" sz="1400" dirty="0">
                <a:latin typeface="BIZ UDゴシック" panose="020B0400000000000000" pitchFamily="49" charset="-128"/>
                <a:ea typeface="BIZ UDゴシック" panose="020B0400000000000000" pitchFamily="49" charset="-128"/>
              </a:rPr>
              <a:t>20</a:t>
            </a:r>
            <a:r>
              <a:rPr kumimoji="1" lang="ja-JP" altLang="en-US" sz="1400" dirty="0">
                <a:latin typeface="BIZ UDゴシック" panose="020B0400000000000000" pitchFamily="49" charset="-128"/>
                <a:ea typeface="BIZ UDゴシック" panose="020B0400000000000000" pitchFamily="49" charset="-128"/>
              </a:rPr>
              <a:t>都道府県）</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5E335B5F-8342-8B2C-AFB2-D444973479BB}"/>
              </a:ext>
            </a:extLst>
          </p:cNvPr>
          <p:cNvSpPr txBox="1"/>
          <p:nvPr/>
        </p:nvSpPr>
        <p:spPr>
          <a:xfrm>
            <a:off x="3187700" y="6546850"/>
            <a:ext cx="5403850" cy="253916"/>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出典：総務省「住民基本台帳移動報告（</a:t>
            </a:r>
            <a:r>
              <a:rPr kumimoji="1" lang="en-US" altLang="ja-JP" sz="1050" dirty="0">
                <a:latin typeface="BIZ UDゴシック" panose="020B0400000000000000" pitchFamily="49" charset="-128"/>
                <a:ea typeface="BIZ UDゴシック" panose="020B0400000000000000" pitchFamily="49" charset="-128"/>
              </a:rPr>
              <a:t>2023</a:t>
            </a:r>
            <a:r>
              <a:rPr kumimoji="1" lang="ja-JP" altLang="en-US" sz="1050" dirty="0">
                <a:latin typeface="BIZ UDゴシック" panose="020B0400000000000000" pitchFamily="49" charset="-128"/>
                <a:ea typeface="BIZ UDゴシック" panose="020B0400000000000000" pitchFamily="49" charset="-128"/>
              </a:rPr>
              <a:t>）」をもとに副首都推進局で作成</a:t>
            </a:r>
            <a:endParaRPr kumimoji="1" lang="en-US" altLang="ja-JP" sz="105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69251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CCB3850E-2DAD-A0F8-4655-EF4D13C6893A}"/>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21273" y="1341885"/>
            <a:ext cx="5839969" cy="5330856"/>
          </a:xfrm>
          <a:prstGeom prst="rect">
            <a:avLst/>
          </a:prstGeom>
        </p:spPr>
      </p:pic>
      <p:sp>
        <p:nvSpPr>
          <p:cNvPr id="67" name="テキスト ボックス 66">
            <a:extLst>
              <a:ext uri="{FF2B5EF4-FFF2-40B4-BE49-F238E27FC236}">
                <a16:creationId xmlns:a16="http://schemas.microsoft.com/office/drawing/2014/main" id="{DAD1EDFD-6945-C28C-0902-6C964298189A}"/>
              </a:ext>
            </a:extLst>
          </p:cNvPr>
          <p:cNvSpPr txBox="1"/>
          <p:nvPr/>
        </p:nvSpPr>
        <p:spPr>
          <a:xfrm>
            <a:off x="981811" y="4353206"/>
            <a:ext cx="1718347" cy="1708160"/>
          </a:xfrm>
          <a:prstGeom prst="rect">
            <a:avLst/>
          </a:prstGeom>
          <a:noFill/>
        </p:spPr>
        <p:txBody>
          <a:bodyPr wrap="square" rtlCol="0">
            <a:spAutoFit/>
          </a:bodyPr>
          <a:lstStyle/>
          <a:p>
            <a:r>
              <a:rPr kumimoji="1" lang="ja-JP" altLang="en-US" sz="1050" b="1" dirty="0">
                <a:latin typeface="BIZ UDゴシック" panose="020B0400000000000000" pitchFamily="49" charset="-128"/>
                <a:ea typeface="BIZ UDゴシック" panose="020B0400000000000000" pitchFamily="49" charset="-128"/>
              </a:rPr>
              <a:t>：</a:t>
            </a:r>
            <a:r>
              <a:rPr kumimoji="1" lang="en-US" altLang="ja-JP" sz="1050" b="1" dirty="0">
                <a:latin typeface="BIZ UDゴシック" panose="020B0400000000000000" pitchFamily="49" charset="-128"/>
                <a:ea typeface="BIZ UDゴシック" panose="020B0400000000000000" pitchFamily="49" charset="-128"/>
              </a:rPr>
              <a:t>500</a:t>
            </a:r>
            <a:r>
              <a:rPr kumimoji="1" lang="ja-JP" altLang="en-US" sz="1050" b="1" dirty="0">
                <a:latin typeface="BIZ UDゴシック" panose="020B0400000000000000" pitchFamily="49" charset="-128"/>
                <a:ea typeface="BIZ UDゴシック" panose="020B0400000000000000" pitchFamily="49" charset="-128"/>
              </a:rPr>
              <a:t>万人以上</a:t>
            </a:r>
            <a:endParaRPr kumimoji="1" lang="en-US" altLang="ja-JP" sz="1050" b="1" dirty="0">
              <a:latin typeface="BIZ UDゴシック" panose="020B0400000000000000" pitchFamily="49" charset="-128"/>
              <a:ea typeface="BIZ UDゴシック" panose="020B0400000000000000" pitchFamily="49" charset="-128"/>
            </a:endParaRPr>
          </a:p>
          <a:p>
            <a:endParaRPr kumimoji="1" lang="en-US" altLang="ja-JP" sz="1050" b="1" dirty="0">
              <a:latin typeface="BIZ UDゴシック" panose="020B0400000000000000" pitchFamily="49" charset="-128"/>
              <a:ea typeface="BIZ UDゴシック" panose="020B0400000000000000" pitchFamily="49" charset="-128"/>
            </a:endParaRPr>
          </a:p>
          <a:p>
            <a:r>
              <a:rPr kumimoji="1" lang="ja-JP" altLang="en-US" sz="1050" b="1" dirty="0">
                <a:latin typeface="BIZ UDゴシック" panose="020B0400000000000000" pitchFamily="49" charset="-128"/>
                <a:ea typeface="BIZ UDゴシック" panose="020B0400000000000000" pitchFamily="49" charset="-128"/>
              </a:rPr>
              <a:t>：</a:t>
            </a:r>
            <a:r>
              <a:rPr kumimoji="1" lang="en-US" altLang="ja-JP" sz="1050" b="1" dirty="0">
                <a:latin typeface="BIZ UDゴシック" panose="020B0400000000000000" pitchFamily="49" charset="-128"/>
                <a:ea typeface="BIZ UDゴシック" panose="020B0400000000000000" pitchFamily="49" charset="-128"/>
              </a:rPr>
              <a:t>100</a:t>
            </a:r>
            <a:r>
              <a:rPr kumimoji="1" lang="ja-JP" altLang="en-US" sz="1050" b="1" dirty="0">
                <a:latin typeface="BIZ UDゴシック" panose="020B0400000000000000" pitchFamily="49" charset="-128"/>
                <a:ea typeface="BIZ UDゴシック" panose="020B0400000000000000" pitchFamily="49" charset="-128"/>
              </a:rPr>
              <a:t>万人～</a:t>
            </a:r>
            <a:r>
              <a:rPr kumimoji="1" lang="en-US" altLang="ja-JP" sz="1050" b="1" dirty="0">
                <a:latin typeface="BIZ UDゴシック" panose="020B0400000000000000" pitchFamily="49" charset="-128"/>
                <a:ea typeface="BIZ UDゴシック" panose="020B0400000000000000" pitchFamily="49" charset="-128"/>
              </a:rPr>
              <a:t>500</a:t>
            </a:r>
            <a:r>
              <a:rPr kumimoji="1" lang="ja-JP" altLang="en-US" sz="1050" b="1" dirty="0">
                <a:latin typeface="BIZ UDゴシック" panose="020B0400000000000000" pitchFamily="49" charset="-128"/>
                <a:ea typeface="BIZ UDゴシック" panose="020B0400000000000000" pitchFamily="49" charset="-128"/>
              </a:rPr>
              <a:t>万人</a:t>
            </a:r>
            <a:endParaRPr kumimoji="1" lang="en-US" altLang="ja-JP" sz="1050" b="1" dirty="0">
              <a:latin typeface="BIZ UDゴシック" panose="020B0400000000000000" pitchFamily="49" charset="-128"/>
              <a:ea typeface="BIZ UDゴシック" panose="020B0400000000000000" pitchFamily="49" charset="-128"/>
            </a:endParaRPr>
          </a:p>
          <a:p>
            <a:endParaRPr kumimoji="1" lang="en-US" altLang="ja-JP" sz="1050" b="1" dirty="0">
              <a:latin typeface="BIZ UDゴシック" panose="020B0400000000000000" pitchFamily="49" charset="-128"/>
              <a:ea typeface="BIZ UDゴシック" panose="020B0400000000000000" pitchFamily="49" charset="-128"/>
            </a:endParaRPr>
          </a:p>
          <a:p>
            <a:r>
              <a:rPr kumimoji="1" lang="ja-JP" altLang="en-US" sz="1050" b="1" dirty="0">
                <a:latin typeface="BIZ UDゴシック" panose="020B0400000000000000" pitchFamily="49" charset="-128"/>
                <a:ea typeface="BIZ UDゴシック" panose="020B0400000000000000" pitchFamily="49" charset="-128"/>
              </a:rPr>
              <a:t>：</a:t>
            </a:r>
            <a:r>
              <a:rPr kumimoji="1" lang="en-US" altLang="ja-JP" sz="1050" b="1" dirty="0">
                <a:latin typeface="BIZ UDゴシック" panose="020B0400000000000000" pitchFamily="49" charset="-128"/>
                <a:ea typeface="BIZ UDゴシック" panose="020B0400000000000000" pitchFamily="49" charset="-128"/>
              </a:rPr>
              <a:t>50</a:t>
            </a:r>
            <a:r>
              <a:rPr kumimoji="1" lang="ja-JP" altLang="en-US" sz="1050" b="1" dirty="0">
                <a:latin typeface="BIZ UDゴシック" panose="020B0400000000000000" pitchFamily="49" charset="-128"/>
                <a:ea typeface="BIZ UDゴシック" panose="020B0400000000000000" pitchFamily="49" charset="-128"/>
              </a:rPr>
              <a:t>万人～</a:t>
            </a:r>
            <a:r>
              <a:rPr kumimoji="1" lang="en-US" altLang="ja-JP" sz="1050" b="1" dirty="0">
                <a:latin typeface="BIZ UDゴシック" panose="020B0400000000000000" pitchFamily="49" charset="-128"/>
                <a:ea typeface="BIZ UDゴシック" panose="020B0400000000000000" pitchFamily="49" charset="-128"/>
              </a:rPr>
              <a:t>100</a:t>
            </a:r>
            <a:r>
              <a:rPr kumimoji="1" lang="ja-JP" altLang="en-US" sz="1050" b="1" dirty="0">
                <a:latin typeface="BIZ UDゴシック" panose="020B0400000000000000" pitchFamily="49" charset="-128"/>
                <a:ea typeface="BIZ UDゴシック" panose="020B0400000000000000" pitchFamily="49" charset="-128"/>
              </a:rPr>
              <a:t>万人</a:t>
            </a:r>
            <a:endParaRPr kumimoji="1" lang="en-US" altLang="ja-JP" sz="1050" b="1" dirty="0">
              <a:latin typeface="BIZ UDゴシック" panose="020B0400000000000000" pitchFamily="49" charset="-128"/>
              <a:ea typeface="BIZ UDゴシック" panose="020B0400000000000000" pitchFamily="49" charset="-128"/>
            </a:endParaRPr>
          </a:p>
          <a:p>
            <a:endParaRPr kumimoji="1" lang="en-US" altLang="ja-JP" sz="1050" b="1" dirty="0">
              <a:latin typeface="BIZ UDゴシック" panose="020B0400000000000000" pitchFamily="49" charset="-128"/>
              <a:ea typeface="BIZ UDゴシック" panose="020B0400000000000000" pitchFamily="49" charset="-128"/>
            </a:endParaRPr>
          </a:p>
          <a:p>
            <a:r>
              <a:rPr kumimoji="1" lang="ja-JP" altLang="en-US" sz="1050" b="1" dirty="0">
                <a:latin typeface="BIZ UDゴシック" panose="020B0400000000000000" pitchFamily="49" charset="-128"/>
                <a:ea typeface="BIZ UDゴシック" panose="020B0400000000000000" pitchFamily="49" charset="-128"/>
              </a:rPr>
              <a:t>：</a:t>
            </a:r>
            <a:r>
              <a:rPr kumimoji="1" lang="en-US" altLang="ja-JP" sz="1050" b="1" dirty="0">
                <a:latin typeface="BIZ UDゴシック" panose="020B0400000000000000" pitchFamily="49" charset="-128"/>
                <a:ea typeface="BIZ UDゴシック" panose="020B0400000000000000" pitchFamily="49" charset="-128"/>
              </a:rPr>
              <a:t>10</a:t>
            </a:r>
            <a:r>
              <a:rPr kumimoji="1" lang="ja-JP" altLang="en-US" sz="1050" b="1" dirty="0">
                <a:latin typeface="BIZ UDゴシック" panose="020B0400000000000000" pitchFamily="49" charset="-128"/>
                <a:ea typeface="BIZ UDゴシック" panose="020B0400000000000000" pitchFamily="49" charset="-128"/>
              </a:rPr>
              <a:t>万人～</a:t>
            </a:r>
            <a:r>
              <a:rPr kumimoji="1" lang="en-US" altLang="ja-JP" sz="1050" b="1" dirty="0">
                <a:latin typeface="BIZ UDゴシック" panose="020B0400000000000000" pitchFamily="49" charset="-128"/>
                <a:ea typeface="BIZ UDゴシック" panose="020B0400000000000000" pitchFamily="49" charset="-128"/>
              </a:rPr>
              <a:t>50</a:t>
            </a:r>
            <a:r>
              <a:rPr kumimoji="1" lang="ja-JP" altLang="en-US" sz="1050" b="1" dirty="0">
                <a:latin typeface="BIZ UDゴシック" panose="020B0400000000000000" pitchFamily="49" charset="-128"/>
                <a:ea typeface="BIZ UDゴシック" panose="020B0400000000000000" pitchFamily="49" charset="-128"/>
              </a:rPr>
              <a:t>万人</a:t>
            </a:r>
            <a:endParaRPr kumimoji="1" lang="en-US" altLang="ja-JP" sz="1050" b="1" dirty="0">
              <a:latin typeface="BIZ UDゴシック" panose="020B0400000000000000" pitchFamily="49" charset="-128"/>
              <a:ea typeface="BIZ UDゴシック" panose="020B0400000000000000" pitchFamily="49" charset="-128"/>
            </a:endParaRPr>
          </a:p>
          <a:p>
            <a:endParaRPr kumimoji="1" lang="en-US" altLang="ja-JP" sz="1050" b="1" dirty="0">
              <a:latin typeface="BIZ UDゴシック" panose="020B0400000000000000" pitchFamily="49" charset="-128"/>
              <a:ea typeface="BIZ UDゴシック" panose="020B0400000000000000" pitchFamily="49" charset="-128"/>
            </a:endParaRPr>
          </a:p>
          <a:p>
            <a:r>
              <a:rPr kumimoji="1" lang="en-US" altLang="ja-JP" sz="1050" b="1" dirty="0">
                <a:latin typeface="BIZ UDゴシック" panose="020B0400000000000000" pitchFamily="49" charset="-128"/>
                <a:ea typeface="BIZ UDゴシック" panose="020B0400000000000000" pitchFamily="49" charset="-128"/>
              </a:rPr>
              <a:t>※10</a:t>
            </a:r>
            <a:r>
              <a:rPr kumimoji="1" lang="ja-JP" altLang="en-US" sz="1050" b="1" dirty="0">
                <a:latin typeface="BIZ UDゴシック" panose="020B0400000000000000" pitchFamily="49" charset="-128"/>
                <a:ea typeface="BIZ UDゴシック" panose="020B0400000000000000" pitchFamily="49" charset="-128"/>
              </a:rPr>
              <a:t>万人以下は表示せず</a:t>
            </a:r>
            <a:endParaRPr kumimoji="1" lang="en-US" altLang="ja-JP" sz="1050" b="1" dirty="0">
              <a:latin typeface="BIZ UDゴシック" panose="020B0400000000000000" pitchFamily="49" charset="-128"/>
              <a:ea typeface="BIZ UDゴシック" panose="020B0400000000000000" pitchFamily="49" charset="-128"/>
            </a:endParaRPr>
          </a:p>
          <a:p>
            <a:endParaRPr kumimoji="1" lang="ja-JP" altLang="en-US" sz="1050" b="1" dirty="0">
              <a:latin typeface="BIZ UDゴシック" panose="020B0400000000000000" pitchFamily="49" charset="-128"/>
              <a:ea typeface="BIZ UDゴシック" panose="020B0400000000000000" pitchFamily="49" charset="-128"/>
            </a:endParaRPr>
          </a:p>
        </p:txBody>
      </p:sp>
      <p:cxnSp>
        <p:nvCxnSpPr>
          <p:cNvPr id="70" name="直線コネクタ 69">
            <a:extLst>
              <a:ext uri="{FF2B5EF4-FFF2-40B4-BE49-F238E27FC236}">
                <a16:creationId xmlns:a16="http://schemas.microsoft.com/office/drawing/2014/main" id="{8DAFCBA8-A229-49B6-F69D-721AB810B08D}"/>
              </a:ext>
            </a:extLst>
          </p:cNvPr>
          <p:cNvCxnSpPr/>
          <p:nvPr/>
        </p:nvCxnSpPr>
        <p:spPr>
          <a:xfrm>
            <a:off x="309263" y="4511187"/>
            <a:ext cx="6858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05812E4F-F04E-45D5-3307-69D98FA557AF}"/>
              </a:ext>
            </a:extLst>
          </p:cNvPr>
          <p:cNvCxnSpPr/>
          <p:nvPr/>
        </p:nvCxnSpPr>
        <p:spPr>
          <a:xfrm>
            <a:off x="309264" y="4807842"/>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30949B0D-E353-F38A-597E-DEDA5AA1A505}"/>
              </a:ext>
            </a:extLst>
          </p:cNvPr>
          <p:cNvCxnSpPr/>
          <p:nvPr/>
        </p:nvCxnSpPr>
        <p:spPr>
          <a:xfrm>
            <a:off x="296011" y="5111813"/>
            <a:ext cx="685800" cy="0"/>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45BE78D8-9E0E-AC7F-37B0-989485E9AEF6}"/>
              </a:ext>
            </a:extLst>
          </p:cNvPr>
          <p:cNvCxnSpPr/>
          <p:nvPr/>
        </p:nvCxnSpPr>
        <p:spPr>
          <a:xfrm>
            <a:off x="296011" y="5432528"/>
            <a:ext cx="685800" cy="0"/>
          </a:xfrm>
          <a:prstGeom prst="line">
            <a:avLst/>
          </a:prstGeom>
          <a:ln w="12700">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81" name="テキスト ボックス 80">
            <a:extLst>
              <a:ext uri="{FF2B5EF4-FFF2-40B4-BE49-F238E27FC236}">
                <a16:creationId xmlns:a16="http://schemas.microsoft.com/office/drawing/2014/main" id="{2175FB36-299B-68AF-D76F-B651A690F1AD}"/>
              </a:ext>
            </a:extLst>
          </p:cNvPr>
          <p:cNvSpPr txBox="1"/>
          <p:nvPr/>
        </p:nvSpPr>
        <p:spPr>
          <a:xfrm>
            <a:off x="82758" y="1558026"/>
            <a:ext cx="4088484" cy="1292662"/>
          </a:xfrm>
          <a:prstGeom prst="rect">
            <a:avLst/>
          </a:prstGeom>
          <a:noFill/>
        </p:spPr>
        <p:txBody>
          <a:bodyPr wrap="square" rtlCol="0">
            <a:spAutoFit/>
          </a:bodyPr>
          <a:lstStyle/>
          <a:p>
            <a:r>
              <a:rPr kumimoji="1" lang="ja-JP" altLang="en-US" sz="1600" b="1" dirty="0">
                <a:latin typeface="BIZ UDゴシック" panose="020B0400000000000000" pitchFamily="49" charset="-128"/>
                <a:ea typeface="BIZ UDゴシック" panose="020B0400000000000000" pitchFamily="49" charset="-128"/>
              </a:rPr>
              <a:t>定期航空路旅客数（往復）（</a:t>
            </a:r>
            <a:r>
              <a:rPr kumimoji="1" lang="en-US" altLang="ja-JP" sz="1600" b="1" dirty="0">
                <a:latin typeface="BIZ UDゴシック" panose="020B0400000000000000" pitchFamily="49" charset="-128"/>
                <a:ea typeface="BIZ UDゴシック" panose="020B0400000000000000" pitchFamily="49" charset="-128"/>
              </a:rPr>
              <a:t>2018</a:t>
            </a:r>
            <a:r>
              <a:rPr kumimoji="1" lang="ja-JP" altLang="en-US" sz="1600" b="1" dirty="0">
                <a:latin typeface="BIZ UDゴシック" panose="020B0400000000000000" pitchFamily="49" charset="-128"/>
                <a:ea typeface="BIZ UDゴシック" panose="020B0400000000000000" pitchFamily="49" charset="-128"/>
              </a:rPr>
              <a:t>年）</a:t>
            </a:r>
            <a:endParaRPr kumimoji="1" lang="en-US" altLang="ja-JP" sz="16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東京：羽田空港、成田国際空港</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大阪：大阪国際空港、関西国際空港</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愛知：名古屋空港、中部国際空港</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福岡：北九州空港、福岡空港</a:t>
            </a:r>
            <a:endParaRPr kumimoji="1" lang="ja-JP" altLang="en-US" sz="1400" dirty="0">
              <a:latin typeface="BIZ UDゴシック" panose="020B0400000000000000" pitchFamily="49" charset="-128"/>
              <a:ea typeface="BIZ UDゴシック" panose="020B0400000000000000" pitchFamily="49" charset="-128"/>
            </a:endParaRPr>
          </a:p>
        </p:txBody>
      </p:sp>
      <p:cxnSp>
        <p:nvCxnSpPr>
          <p:cNvPr id="2" name="直線コネクタ 1">
            <a:extLst>
              <a:ext uri="{FF2B5EF4-FFF2-40B4-BE49-F238E27FC236}">
                <a16:creationId xmlns:a16="http://schemas.microsoft.com/office/drawing/2014/main" id="{E6781854-8267-258B-D088-465C9CFBB64D}"/>
              </a:ext>
            </a:extLst>
          </p:cNvPr>
          <p:cNvCxnSpPr>
            <a:cxnSpLocks/>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B478D607-38D8-50FA-08C0-25980B01D4F8}"/>
              </a:ext>
            </a:extLst>
          </p:cNvPr>
          <p:cNvSpPr/>
          <p:nvPr/>
        </p:nvSpPr>
        <p:spPr>
          <a:xfrm>
            <a:off x="164130" y="624223"/>
            <a:ext cx="8726251" cy="63799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国内線の大阪、愛知、福岡からの各都道府県への年間旅客数（往復）を見ると、大阪は、愛知、福岡と比べて国内各地方にバランスよく航路及び旅客数を確保している。</a:t>
            </a:r>
            <a:endPar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テキスト ボックス 4">
            <a:extLst>
              <a:ext uri="{FF2B5EF4-FFF2-40B4-BE49-F238E27FC236}">
                <a16:creationId xmlns:a16="http://schemas.microsoft.com/office/drawing/2014/main" id="{97724490-591C-9F78-074F-C20EEDBD592F}"/>
              </a:ext>
            </a:extLst>
          </p:cNvPr>
          <p:cNvSpPr txBox="1"/>
          <p:nvPr/>
        </p:nvSpPr>
        <p:spPr>
          <a:xfrm>
            <a:off x="50526" y="87669"/>
            <a:ext cx="61728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８</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国内人流</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国内航空旅客流動</a:t>
            </a:r>
            <a:endParaRPr kumimoji="1" lang="ja-JP" altLang="en-US" sz="2000" b="1" dirty="0">
              <a:solidFill>
                <a:prstClr val="black"/>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E232894A-A13D-C643-98CF-F3ABC2232BCD}"/>
              </a:ext>
            </a:extLst>
          </p:cNvPr>
          <p:cNvSpPr txBox="1"/>
          <p:nvPr/>
        </p:nvSpPr>
        <p:spPr>
          <a:xfrm>
            <a:off x="208874" y="6619633"/>
            <a:ext cx="4563151" cy="261610"/>
          </a:xfrm>
          <a:prstGeom prst="rect">
            <a:avLst/>
          </a:prstGeom>
          <a:noFill/>
        </p:spPr>
        <p:txBody>
          <a:bodyPr wrap="square">
            <a:spAutoFit/>
          </a:bodyPr>
          <a:lstStyle/>
          <a:p>
            <a:r>
              <a:rPr kumimoji="1" lang="ja-JP" altLang="en-US" sz="1100" dirty="0">
                <a:latin typeface="BIZ UDゴシック" panose="020B0400000000000000" pitchFamily="49" charset="-128"/>
                <a:ea typeface="BIZ UDゴシック" panose="020B0400000000000000" pitchFamily="49" charset="-128"/>
              </a:rPr>
              <a:t>出典：国土交通省「航空輸送統計調査」をもとに副首都推進局で作成</a:t>
            </a:r>
            <a:endParaRPr kumimoji="1" lang="en-US" altLang="ja-JP" sz="1100"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E338C08A-DCFA-44B0-450D-21456779A91E}"/>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z="1600" b="1" smtClean="0">
                <a:latin typeface="BIZ UDゴシック" panose="020B0400000000000000" pitchFamily="49" charset="-128"/>
                <a:ea typeface="BIZ UDゴシック" panose="020B0400000000000000" pitchFamily="49" charset="-128"/>
              </a:rPr>
              <a:pPr algn="r"/>
              <a:t>31</a:t>
            </a:fld>
            <a:endParaRPr kumimoji="1" lang="ja-JP" altLang="en-US" sz="16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30735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831B2F6-FAAE-3EB9-1AC7-C77FA301D7D8}"/>
              </a:ext>
            </a:extLst>
          </p:cNvPr>
          <p:cNvSpPr txBox="1"/>
          <p:nvPr/>
        </p:nvSpPr>
        <p:spPr>
          <a:xfrm>
            <a:off x="50526" y="87669"/>
            <a:ext cx="61728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９</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国際物流</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国際コンテナ戦略港湾</a:t>
            </a:r>
          </a:p>
        </p:txBody>
      </p:sp>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0C339DA2-849E-C289-3A2C-A879097A417C}"/>
              </a:ext>
            </a:extLst>
          </p:cNvPr>
          <p:cNvSpPr/>
          <p:nvPr/>
        </p:nvSpPr>
        <p:spPr>
          <a:xfrm>
            <a:off x="208874" y="693114"/>
            <a:ext cx="8726251" cy="77251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国際コンテナ戦略港湾として指定されているのは、京浜港と阪神港の２か所。</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それぞれの集荷範囲をみると、概ね東日本と西日本で分担されている。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nvGrpSpPr>
          <p:cNvPr id="11" name="グループ化 10">
            <a:extLst>
              <a:ext uri="{FF2B5EF4-FFF2-40B4-BE49-F238E27FC236}">
                <a16:creationId xmlns:a16="http://schemas.microsoft.com/office/drawing/2014/main" id="{BDD161C0-FB9E-8F1A-C687-EE18D6645B50}"/>
              </a:ext>
            </a:extLst>
          </p:cNvPr>
          <p:cNvGrpSpPr/>
          <p:nvPr/>
        </p:nvGrpSpPr>
        <p:grpSpPr>
          <a:xfrm>
            <a:off x="155265" y="1553346"/>
            <a:ext cx="6571913" cy="5057979"/>
            <a:chOff x="3149528" y="1804309"/>
            <a:chExt cx="5627260" cy="4360577"/>
          </a:xfrm>
        </p:grpSpPr>
        <p:pic>
          <p:nvPicPr>
            <p:cNvPr id="7" name="図 6">
              <a:extLst>
                <a:ext uri="{FF2B5EF4-FFF2-40B4-BE49-F238E27FC236}">
                  <a16:creationId xmlns:a16="http://schemas.microsoft.com/office/drawing/2014/main" id="{9DF06ECD-4298-0D19-5BA1-8364092B480F}"/>
                </a:ext>
              </a:extLst>
            </p:cNvPr>
            <p:cNvPicPr>
              <a:picLocks noChangeAspect="1"/>
            </p:cNvPicPr>
            <p:nvPr/>
          </p:nvPicPr>
          <p:blipFill>
            <a:blip r:embed="rId2"/>
            <a:stretch>
              <a:fillRect/>
            </a:stretch>
          </p:blipFill>
          <p:spPr>
            <a:xfrm>
              <a:off x="3261341" y="2129411"/>
              <a:ext cx="4939847" cy="4035475"/>
            </a:xfrm>
            <a:prstGeom prst="rect">
              <a:avLst/>
            </a:prstGeom>
          </p:spPr>
        </p:pic>
        <p:sp>
          <p:nvSpPr>
            <p:cNvPr id="9" name="テキスト ボックス 8">
              <a:extLst>
                <a:ext uri="{FF2B5EF4-FFF2-40B4-BE49-F238E27FC236}">
                  <a16:creationId xmlns:a16="http://schemas.microsoft.com/office/drawing/2014/main" id="{1F4350B0-26F4-5FE9-8702-454D2305D766}"/>
                </a:ext>
              </a:extLst>
            </p:cNvPr>
            <p:cNvSpPr txBox="1"/>
            <p:nvPr/>
          </p:nvSpPr>
          <p:spPr>
            <a:xfrm>
              <a:off x="3149528" y="1804309"/>
              <a:ext cx="56272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地勢的、経済的観点から東西２箇所に戦略港湾が必要</a:t>
              </a:r>
            </a:p>
          </p:txBody>
        </p:sp>
      </p:grpSp>
      <p:sp>
        <p:nvSpPr>
          <p:cNvPr id="6" name="テキスト ボックス 5">
            <a:extLst>
              <a:ext uri="{FF2B5EF4-FFF2-40B4-BE49-F238E27FC236}">
                <a16:creationId xmlns:a16="http://schemas.microsoft.com/office/drawing/2014/main" id="{561DCCE7-3D36-1C5F-45E5-295CD1F7DD99}"/>
              </a:ext>
            </a:extLst>
          </p:cNvPr>
          <p:cNvSpPr txBox="1"/>
          <p:nvPr/>
        </p:nvSpPr>
        <p:spPr>
          <a:xfrm>
            <a:off x="4848226" y="1982104"/>
            <a:ext cx="3757904" cy="769441"/>
          </a:xfrm>
          <a:prstGeom prst="rect">
            <a:avLst/>
          </a:prstGeom>
          <a:noFill/>
        </p:spPr>
        <p:txBody>
          <a:bodyPr wrap="square">
            <a:spAutoFit/>
          </a:bodyPr>
          <a:lstStyle/>
          <a:p>
            <a:pPr algn="l"/>
            <a:r>
              <a:rPr lang="en-US" altLang="ja-JP" sz="1100" dirty="0">
                <a:latin typeface="BIZ UDゴシック" panose="020B0400000000000000" pitchFamily="49" charset="-128"/>
                <a:ea typeface="BIZ UDゴシック" panose="020B0400000000000000" pitchFamily="49" charset="-128"/>
              </a:rPr>
              <a:t>【</a:t>
            </a:r>
            <a:r>
              <a:rPr lang="ja-JP" altLang="en-US" sz="1100" b="0" i="0" u="none" strike="noStrike" baseline="0" dirty="0">
                <a:latin typeface="BIZ UDゴシック" panose="020B0400000000000000" pitchFamily="49" charset="-128"/>
                <a:ea typeface="BIZ UDゴシック" panose="020B0400000000000000" pitchFamily="49" charset="-128"/>
              </a:rPr>
              <a:t>国際コンテナ戦略港湾</a:t>
            </a:r>
            <a:r>
              <a:rPr lang="en-US" altLang="ja-JP" sz="1100" b="0" i="0" u="none" strike="noStrike" baseline="0" dirty="0">
                <a:latin typeface="BIZ UDゴシック" panose="020B0400000000000000" pitchFamily="49" charset="-128"/>
                <a:ea typeface="BIZ UDゴシック" panose="020B0400000000000000" pitchFamily="49" charset="-128"/>
              </a:rPr>
              <a:t>】</a:t>
            </a:r>
          </a:p>
          <a:p>
            <a:pPr algn="l"/>
            <a:r>
              <a:rPr lang="ja-JP" altLang="en-US" sz="1100" dirty="0">
                <a:latin typeface="BIZ UDゴシック" panose="020B0400000000000000" pitchFamily="49" charset="-128"/>
                <a:ea typeface="BIZ UDゴシック" panose="020B0400000000000000" pitchFamily="49" charset="-128"/>
              </a:rPr>
              <a:t>　</a:t>
            </a:r>
            <a:r>
              <a:rPr lang="ja-JP" altLang="en-US" sz="1100" b="0" i="0" u="none" strike="noStrike" baseline="0" dirty="0">
                <a:latin typeface="BIZ UDゴシック" panose="020B0400000000000000" pitchFamily="49" charset="-128"/>
                <a:ea typeface="BIZ UDゴシック" panose="020B0400000000000000" pitchFamily="49" charset="-128"/>
              </a:rPr>
              <a:t>我が国の国際コンテナ港湾の競争力強化を図るために</a:t>
            </a:r>
            <a:endParaRPr lang="en-US" altLang="ja-JP" sz="1100" b="0" i="0" u="none" strike="noStrike" baseline="0" dirty="0">
              <a:latin typeface="BIZ UDゴシック" panose="020B0400000000000000" pitchFamily="49" charset="-128"/>
              <a:ea typeface="BIZ UDゴシック" panose="020B0400000000000000" pitchFamily="49" charset="-128"/>
            </a:endParaRPr>
          </a:p>
          <a:p>
            <a:pPr algn="l"/>
            <a:r>
              <a:rPr lang="ja-JP" altLang="en-US" sz="1100" dirty="0">
                <a:latin typeface="BIZ UDゴシック" panose="020B0400000000000000" pitchFamily="49" charset="-128"/>
                <a:ea typeface="BIZ UDゴシック" panose="020B0400000000000000" pitchFamily="49" charset="-128"/>
              </a:rPr>
              <a:t>　</a:t>
            </a:r>
            <a:r>
              <a:rPr lang="en-US" altLang="ja-JP" sz="1100" b="0" i="0" u="none" strike="noStrike" baseline="0" dirty="0">
                <a:latin typeface="BIZ UDゴシック" panose="020B0400000000000000" pitchFamily="49" charset="-128"/>
                <a:ea typeface="BIZ UDゴシック" panose="020B0400000000000000" pitchFamily="49" charset="-128"/>
              </a:rPr>
              <a:t>2010</a:t>
            </a:r>
            <a:r>
              <a:rPr lang="ja-JP" altLang="en-US" sz="1100" b="0" i="0" u="none" strike="noStrike" baseline="0" dirty="0">
                <a:latin typeface="BIZ UDゴシック" panose="020B0400000000000000" pitchFamily="49" charset="-128"/>
                <a:ea typeface="BIZ UDゴシック" panose="020B0400000000000000" pitchFamily="49" charset="-128"/>
              </a:rPr>
              <a:t>年８月に選定された港湾。</a:t>
            </a:r>
            <a:endParaRPr lang="en-US" altLang="ja-JP" sz="1100" b="0" i="0" u="none" strike="noStrike" baseline="0" dirty="0">
              <a:latin typeface="BIZ UDゴシック" panose="020B0400000000000000" pitchFamily="49" charset="-128"/>
              <a:ea typeface="BIZ UDゴシック" panose="020B0400000000000000" pitchFamily="49" charset="-128"/>
            </a:endParaRPr>
          </a:p>
          <a:p>
            <a:pPr algn="l"/>
            <a:r>
              <a:rPr lang="ja-JP" altLang="en-US" sz="1100" dirty="0">
                <a:latin typeface="BIZ UDゴシック" panose="020B0400000000000000" pitchFamily="49" charset="-128"/>
                <a:ea typeface="BIZ UDゴシック" panose="020B0400000000000000" pitchFamily="49" charset="-128"/>
              </a:rPr>
              <a:t>　</a:t>
            </a:r>
            <a:r>
              <a:rPr lang="ja-JP" altLang="en-US" sz="1100" b="0" i="0" u="none" strike="noStrike" baseline="0" dirty="0">
                <a:latin typeface="BIZ UDゴシック" panose="020B0400000000000000" pitchFamily="49" charset="-128"/>
                <a:ea typeface="BIZ UDゴシック" panose="020B0400000000000000" pitchFamily="49" charset="-128"/>
              </a:rPr>
              <a:t>具体的には京浜港と阪神港の２港</a:t>
            </a:r>
            <a:endParaRPr lang="ja-JP" altLang="en-US" sz="1100" dirty="0">
              <a:latin typeface="BIZ UDゴシック" panose="020B0400000000000000" pitchFamily="49" charset="-128"/>
              <a:ea typeface="BIZ UDゴシック" panose="020B0400000000000000" pitchFamily="49" charset="-128"/>
            </a:endParaRPr>
          </a:p>
        </p:txBody>
      </p:sp>
      <p:sp>
        <p:nvSpPr>
          <p:cNvPr id="12" name="スライド番号プレースホルダー 3">
            <a:extLst>
              <a:ext uri="{FF2B5EF4-FFF2-40B4-BE49-F238E27FC236}">
                <a16:creationId xmlns:a16="http://schemas.microsoft.com/office/drawing/2014/main" id="{40DB2624-3DB5-4723-1C09-7689EC27E558}"/>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32</a:t>
            </a:fld>
            <a:endParaRPr kumimoji="1" lang="ja-JP" altLang="en-US" dirty="0"/>
          </a:p>
        </p:txBody>
      </p:sp>
      <p:pic>
        <p:nvPicPr>
          <p:cNvPr id="3" name="図 2">
            <a:extLst>
              <a:ext uri="{FF2B5EF4-FFF2-40B4-BE49-F238E27FC236}">
                <a16:creationId xmlns:a16="http://schemas.microsoft.com/office/drawing/2014/main" id="{366E6C5A-4A6F-0832-052F-346BE770E128}"/>
              </a:ext>
            </a:extLst>
          </p:cNvPr>
          <p:cNvPicPr>
            <a:picLocks noChangeAspect="1"/>
          </p:cNvPicPr>
          <p:nvPr/>
        </p:nvPicPr>
        <p:blipFill>
          <a:blip r:embed="rId3"/>
          <a:stretch>
            <a:fillRect/>
          </a:stretch>
        </p:blipFill>
        <p:spPr>
          <a:xfrm>
            <a:off x="5884911" y="3041877"/>
            <a:ext cx="3160106" cy="2276475"/>
          </a:xfrm>
          <a:prstGeom prst="rect">
            <a:avLst/>
          </a:prstGeom>
          <a:ln>
            <a:solidFill>
              <a:schemeClr val="accent1"/>
            </a:solidFill>
          </a:ln>
        </p:spPr>
      </p:pic>
      <p:sp>
        <p:nvSpPr>
          <p:cNvPr id="13" name="テキスト ボックス 12">
            <a:extLst>
              <a:ext uri="{FF2B5EF4-FFF2-40B4-BE49-F238E27FC236}">
                <a16:creationId xmlns:a16="http://schemas.microsoft.com/office/drawing/2014/main" id="{59D71137-D4C9-F296-9914-79B065DA0E97}"/>
              </a:ext>
            </a:extLst>
          </p:cNvPr>
          <p:cNvSpPr txBox="1"/>
          <p:nvPr/>
        </p:nvSpPr>
        <p:spPr>
          <a:xfrm>
            <a:off x="6185534" y="5408629"/>
            <a:ext cx="316010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出典：国土交通省「令和５年度 近畿圏広域</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BIZ UDゴシック" panose="020B0400000000000000" pitchFamily="49" charset="-128"/>
                <a:ea typeface="BIZ UDゴシック" panose="020B0400000000000000" pitchFamily="49" charset="-128"/>
              </a:rPr>
              <a:t>　　　</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地方計画協議会（</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５</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６</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）配布資料」</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テキスト ボックス 9">
            <a:extLst>
              <a:ext uri="{FF2B5EF4-FFF2-40B4-BE49-F238E27FC236}">
                <a16:creationId xmlns:a16="http://schemas.microsoft.com/office/drawing/2014/main" id="{4B727C4D-DDD7-CBA1-E21D-EFC9DFCB2EB2}"/>
              </a:ext>
            </a:extLst>
          </p:cNvPr>
          <p:cNvSpPr txBox="1"/>
          <p:nvPr/>
        </p:nvSpPr>
        <p:spPr>
          <a:xfrm>
            <a:off x="82758" y="6365104"/>
            <a:ext cx="2671192"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出典：大阪港湾局　</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PORTs of OSAKA 2024</a:t>
            </a:r>
          </a:p>
        </p:txBody>
      </p:sp>
    </p:spTree>
    <p:extLst>
      <p:ext uri="{BB962C8B-B14F-4D97-AF65-F5344CB8AC3E}">
        <p14:creationId xmlns:p14="http://schemas.microsoft.com/office/powerpoint/2010/main" val="573402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0C339DA2-849E-C289-3A2C-A879097A417C}"/>
              </a:ext>
            </a:extLst>
          </p:cNvPr>
          <p:cNvSpPr/>
          <p:nvPr/>
        </p:nvSpPr>
        <p:spPr>
          <a:xfrm>
            <a:off x="208874" y="622133"/>
            <a:ext cx="8726251" cy="10977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l">
              <a:buFont typeface="Wingdings" panose="05000000000000000000" pitchFamily="2" charset="2"/>
              <a:buChar char="p"/>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阪神港は、</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広く西日本の地方港との間で国際フィーダー航路網を構築。近年の寄港便数の増加割合は京浜港を上回る。</a:t>
            </a:r>
            <a:endPar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71450" indent="-171450" algn="l">
              <a:buFont typeface="Wingdings" panose="05000000000000000000" pitchFamily="2" charset="2"/>
              <a:buChar char="p"/>
            </a:pPr>
            <a:r>
              <a:rPr lang="ja-JP" altLang="en-US" sz="1400" b="0" i="0" u="none" strike="noStrike" baseline="0" dirty="0">
                <a:latin typeface="ＭＳＰゴシック"/>
              </a:rPr>
              <a:t>　</a:t>
            </a:r>
            <a:r>
              <a:rPr lang="en-US" altLang="ja-JP" sz="1400" b="0" i="0" u="none" strike="noStrike" baseline="0" dirty="0">
                <a:latin typeface="BIZ UDゴシック" panose="020B0400000000000000" pitchFamily="49" charset="-128"/>
                <a:ea typeface="BIZ UDゴシック" panose="020B0400000000000000" pitchFamily="49" charset="-128"/>
              </a:rPr>
              <a:t>2022</a:t>
            </a:r>
            <a:r>
              <a:rPr lang="ja-JP" altLang="en-US" sz="1400" b="0" i="0" u="none" strike="noStrike" baseline="0" dirty="0">
                <a:latin typeface="BIZ UDゴシック" panose="020B0400000000000000" pitchFamily="49" charset="-128"/>
                <a:ea typeface="BIZ UDゴシック" panose="020B0400000000000000" pitchFamily="49" charset="-128"/>
              </a:rPr>
              <a:t>年</a:t>
            </a:r>
            <a:r>
              <a:rPr lang="ja-JP" altLang="en-US" sz="1400" dirty="0">
                <a:latin typeface="ＭＳＰゴシック"/>
                <a:ea typeface="BIZ UDゴシック" panose="020B0400000000000000" pitchFamily="49" charset="-128"/>
              </a:rPr>
              <a:t>からは</a:t>
            </a:r>
            <a:r>
              <a:rPr lang="ja-JP" altLang="en-US" sz="1400" b="0" i="0" u="none" strike="noStrike" baseline="0" dirty="0">
                <a:latin typeface="ＭＳＰゴシック"/>
              </a:rPr>
              <a:t>、釜山港等の海外トランシップからの転換を</a:t>
            </a:r>
            <a:r>
              <a:rPr lang="ja-JP" altLang="en-US" sz="1400" dirty="0">
                <a:latin typeface="ＭＳＰゴシック"/>
              </a:rPr>
              <a:t>めざ</a:t>
            </a:r>
            <a:r>
              <a:rPr lang="ja-JP" altLang="en-US" sz="1400" b="0" i="0" u="none" strike="noStrike" baseline="0" dirty="0">
                <a:latin typeface="ＭＳＰゴシック"/>
              </a:rPr>
              <a:t>して、日本海側の航路（敦賀港、舞鶴港、境港、秋田港、新潟港）が開設されるなど、</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我が国の西の国際コンテナ戦略港湾としての</a:t>
            </a:r>
            <a:r>
              <a:rPr lang="ja-JP" altLang="en-US" sz="1400" b="0" i="0" u="none" strike="noStrike" baseline="0" dirty="0">
                <a:latin typeface="ＭＳＰゴシック"/>
              </a:rPr>
              <a:t>役割は高まっている。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848F1AF4-4847-6F29-7385-2B6506C4BB77}"/>
              </a:ext>
            </a:extLst>
          </p:cNvPr>
          <p:cNvSpPr txBox="1"/>
          <p:nvPr/>
        </p:nvSpPr>
        <p:spPr>
          <a:xfrm>
            <a:off x="50527" y="6601216"/>
            <a:ext cx="7359924" cy="261610"/>
          </a:xfrm>
          <a:prstGeom prst="rect">
            <a:avLst/>
          </a:prstGeom>
          <a:noFill/>
        </p:spPr>
        <p:txBody>
          <a:bodyPr wrap="square">
            <a:spAutoFit/>
          </a:bodyPr>
          <a:lstStyle/>
          <a:p>
            <a:pPr algn="l"/>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lang="ja-JP" altLang="en-US" sz="1100" dirty="0">
                <a:solidFill>
                  <a:prstClr val="black"/>
                </a:solidFill>
                <a:latin typeface="BIZ UDゴシック" panose="020B0400000000000000" pitchFamily="49" charset="-128"/>
                <a:ea typeface="BIZ UDゴシック" panose="020B0400000000000000" pitchFamily="49" charset="-128"/>
              </a:rPr>
              <a:t>国土交通省「第１回新しい国際コンテナ戦略港湾政策の進め方検討委員会」資料（</a:t>
            </a:r>
            <a:r>
              <a:rPr lang="en-US" altLang="ja-JP" sz="1100" dirty="0">
                <a:solidFill>
                  <a:prstClr val="black"/>
                </a:solidFill>
                <a:latin typeface="BIZ UDゴシック" panose="020B0400000000000000" pitchFamily="49" charset="-128"/>
                <a:ea typeface="BIZ UDゴシック" panose="020B0400000000000000" pitchFamily="49" charset="-128"/>
              </a:rPr>
              <a:t>2023</a:t>
            </a:r>
            <a:r>
              <a:rPr lang="ja-JP" altLang="en-US" sz="1100" dirty="0">
                <a:solidFill>
                  <a:prstClr val="black"/>
                </a:solidFill>
                <a:latin typeface="BIZ UDゴシック" panose="020B0400000000000000" pitchFamily="49" charset="-128"/>
                <a:ea typeface="BIZ UDゴシック" panose="020B0400000000000000" pitchFamily="49" charset="-128"/>
              </a:rPr>
              <a:t>年２月）</a:t>
            </a:r>
          </a:p>
        </p:txBody>
      </p:sp>
      <p:pic>
        <p:nvPicPr>
          <p:cNvPr id="11" name="図 10">
            <a:extLst>
              <a:ext uri="{FF2B5EF4-FFF2-40B4-BE49-F238E27FC236}">
                <a16:creationId xmlns:a16="http://schemas.microsoft.com/office/drawing/2014/main" id="{ACD06FAC-58BD-E040-2E30-F16EBE0EFAB8}"/>
              </a:ext>
            </a:extLst>
          </p:cNvPr>
          <p:cNvPicPr>
            <a:picLocks noChangeAspect="1"/>
          </p:cNvPicPr>
          <p:nvPr/>
        </p:nvPicPr>
        <p:blipFill>
          <a:blip r:embed="rId2"/>
          <a:stretch>
            <a:fillRect/>
          </a:stretch>
        </p:blipFill>
        <p:spPr>
          <a:xfrm>
            <a:off x="4989008" y="1766339"/>
            <a:ext cx="3860302" cy="3804958"/>
          </a:xfrm>
          <a:prstGeom prst="rect">
            <a:avLst/>
          </a:prstGeom>
        </p:spPr>
      </p:pic>
      <p:pic>
        <p:nvPicPr>
          <p:cNvPr id="15" name="図 14">
            <a:extLst>
              <a:ext uri="{FF2B5EF4-FFF2-40B4-BE49-F238E27FC236}">
                <a16:creationId xmlns:a16="http://schemas.microsoft.com/office/drawing/2014/main" id="{23073F27-3D3B-195D-7BD7-00C0E38DB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6" y="1794278"/>
            <a:ext cx="4523070" cy="3804958"/>
          </a:xfrm>
          <a:prstGeom prst="rect">
            <a:avLst/>
          </a:prstGeom>
        </p:spPr>
      </p:pic>
      <p:sp>
        <p:nvSpPr>
          <p:cNvPr id="16" name="テキスト ボックス 15">
            <a:extLst>
              <a:ext uri="{FF2B5EF4-FFF2-40B4-BE49-F238E27FC236}">
                <a16:creationId xmlns:a16="http://schemas.microsoft.com/office/drawing/2014/main" id="{AD88F831-91EA-245F-2CF1-E31F8833BCEA}"/>
              </a:ext>
            </a:extLst>
          </p:cNvPr>
          <p:cNvSpPr txBox="1"/>
          <p:nvPr/>
        </p:nvSpPr>
        <p:spPr>
          <a:xfrm>
            <a:off x="3304101" y="5754588"/>
            <a:ext cx="2473250" cy="507831"/>
          </a:xfrm>
          <a:prstGeom prst="rect">
            <a:avLst/>
          </a:prstGeom>
          <a:noFill/>
        </p:spPr>
        <p:txBody>
          <a:bodyPr wrap="square" rtlCol="0">
            <a:spAutoFit/>
          </a:bodyPr>
          <a:lstStyle/>
          <a:p>
            <a:r>
              <a:rPr lang="en-US" altLang="ja-JP" sz="900" dirty="0">
                <a:solidFill>
                  <a:srgbClr val="FF0000"/>
                </a:solidFill>
                <a:latin typeface="BIZ UDゴシック" panose="020B0400000000000000" pitchFamily="49" charset="-128"/>
                <a:ea typeface="BIZ UDゴシック" panose="020B0400000000000000" pitchFamily="49" charset="-128"/>
              </a:rPr>
              <a:t>※</a:t>
            </a:r>
            <a:r>
              <a:rPr lang="ja-JP" altLang="en-US" sz="900" dirty="0">
                <a:solidFill>
                  <a:srgbClr val="FF0000"/>
                </a:solidFill>
                <a:latin typeface="BIZ UDゴシック" panose="020B0400000000000000" pitchFamily="49" charset="-128"/>
                <a:ea typeface="BIZ UDゴシック" panose="020B0400000000000000" pitchFamily="49" charset="-128"/>
              </a:rPr>
              <a:t>赤字・赤丸●は、国の</a:t>
            </a:r>
            <a:r>
              <a:rPr lang="zh-TW" altLang="en-US" sz="900" b="0" i="0" u="none" strike="noStrike" baseline="0" dirty="0">
                <a:solidFill>
                  <a:srgbClr val="FF0000"/>
                </a:solidFill>
                <a:latin typeface="ＭＳＰゴシック"/>
              </a:rPr>
              <a:t>国際戦略港湾競争力</a:t>
            </a:r>
            <a:endParaRPr lang="en-US" altLang="zh-TW" sz="900" b="0" i="0" u="none" strike="noStrike" baseline="0" dirty="0">
              <a:solidFill>
                <a:srgbClr val="FF0000"/>
              </a:solidFill>
              <a:latin typeface="ＭＳＰゴシック"/>
            </a:endParaRPr>
          </a:p>
          <a:p>
            <a:r>
              <a:rPr lang="ja-JP" altLang="en-US" sz="900" dirty="0">
                <a:solidFill>
                  <a:srgbClr val="FF0000"/>
                </a:solidFill>
                <a:latin typeface="ＭＳＰゴシック"/>
              </a:rPr>
              <a:t>　</a:t>
            </a:r>
            <a:r>
              <a:rPr lang="zh-TW" altLang="en-US" sz="900" b="0" i="0" u="none" strike="noStrike" baseline="0" dirty="0">
                <a:solidFill>
                  <a:srgbClr val="FF0000"/>
                </a:solidFill>
                <a:latin typeface="ＭＳＰゴシック"/>
              </a:rPr>
              <a:t>強化対策事業</a:t>
            </a:r>
            <a:r>
              <a:rPr lang="ja-JP" altLang="en-US" sz="900" b="0" i="0" u="none" strike="noStrike" baseline="0" dirty="0">
                <a:solidFill>
                  <a:srgbClr val="FF0000"/>
                </a:solidFill>
                <a:latin typeface="ＭＳＰゴシック"/>
              </a:rPr>
              <a:t>の対象となって以降、</a:t>
            </a:r>
            <a:r>
              <a:rPr lang="ja-JP" altLang="en-US" sz="900" dirty="0">
                <a:solidFill>
                  <a:srgbClr val="FF0000"/>
                </a:solidFill>
                <a:latin typeface="ＭＳＰゴシック"/>
              </a:rPr>
              <a:t>寄港便数が</a:t>
            </a:r>
            <a:endParaRPr lang="en-US" altLang="ja-JP" sz="900" dirty="0">
              <a:solidFill>
                <a:srgbClr val="FF0000"/>
              </a:solidFill>
              <a:latin typeface="ＭＳＰゴシック"/>
            </a:endParaRPr>
          </a:p>
          <a:p>
            <a:r>
              <a:rPr lang="ja-JP" altLang="en-US" sz="900" dirty="0">
                <a:solidFill>
                  <a:srgbClr val="FF0000"/>
                </a:solidFill>
                <a:latin typeface="ＭＳＰゴシック"/>
              </a:rPr>
              <a:t>　増加した港</a:t>
            </a:r>
            <a:endParaRPr lang="en-US" altLang="ja-JP" sz="900" dirty="0">
              <a:solidFill>
                <a:srgbClr val="FF0000"/>
              </a:solidFill>
              <a:latin typeface="BIZ UDゴシック" panose="020B0400000000000000" pitchFamily="49" charset="-128"/>
              <a:ea typeface="BIZ UDゴシック" panose="020B0400000000000000" pitchFamily="49" charset="-128"/>
            </a:endParaRPr>
          </a:p>
        </p:txBody>
      </p:sp>
      <p:pic>
        <p:nvPicPr>
          <p:cNvPr id="18" name="図 17">
            <a:extLst>
              <a:ext uri="{FF2B5EF4-FFF2-40B4-BE49-F238E27FC236}">
                <a16:creationId xmlns:a16="http://schemas.microsoft.com/office/drawing/2014/main" id="{F6B1E11F-F96E-D246-66F4-4E777DD88657}"/>
              </a:ext>
            </a:extLst>
          </p:cNvPr>
          <p:cNvPicPr>
            <a:picLocks noChangeAspect="1"/>
          </p:cNvPicPr>
          <p:nvPr/>
        </p:nvPicPr>
        <p:blipFill>
          <a:blip r:embed="rId4"/>
          <a:stretch>
            <a:fillRect/>
          </a:stretch>
        </p:blipFill>
        <p:spPr>
          <a:xfrm>
            <a:off x="501894" y="5537640"/>
            <a:ext cx="2606506" cy="927540"/>
          </a:xfrm>
          <a:prstGeom prst="rect">
            <a:avLst/>
          </a:prstGeom>
        </p:spPr>
      </p:pic>
      <p:pic>
        <p:nvPicPr>
          <p:cNvPr id="20" name="図 19">
            <a:extLst>
              <a:ext uri="{FF2B5EF4-FFF2-40B4-BE49-F238E27FC236}">
                <a16:creationId xmlns:a16="http://schemas.microsoft.com/office/drawing/2014/main" id="{6491E848-5EFF-FAF3-459F-8D0C2DF9EB24}"/>
              </a:ext>
            </a:extLst>
          </p:cNvPr>
          <p:cNvPicPr>
            <a:picLocks noChangeAspect="1"/>
          </p:cNvPicPr>
          <p:nvPr/>
        </p:nvPicPr>
        <p:blipFill>
          <a:blip r:embed="rId5"/>
          <a:stretch>
            <a:fillRect/>
          </a:stretch>
        </p:blipFill>
        <p:spPr>
          <a:xfrm>
            <a:off x="5973052" y="5533482"/>
            <a:ext cx="2607609" cy="927539"/>
          </a:xfrm>
          <a:prstGeom prst="rect">
            <a:avLst/>
          </a:prstGeom>
        </p:spPr>
      </p:pic>
      <p:sp>
        <p:nvSpPr>
          <p:cNvPr id="21" name="スライド番号プレースホルダー 3">
            <a:extLst>
              <a:ext uri="{FF2B5EF4-FFF2-40B4-BE49-F238E27FC236}">
                <a16:creationId xmlns:a16="http://schemas.microsoft.com/office/drawing/2014/main" id="{9D5AACF7-830D-BC94-9D7F-635740205021}"/>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33</a:t>
            </a:fld>
            <a:endParaRPr kumimoji="1" lang="ja-JP" altLang="en-US" dirty="0"/>
          </a:p>
        </p:txBody>
      </p:sp>
      <p:sp>
        <p:nvSpPr>
          <p:cNvPr id="2" name="正方形/長方形 1">
            <a:extLst>
              <a:ext uri="{FF2B5EF4-FFF2-40B4-BE49-F238E27FC236}">
                <a16:creationId xmlns:a16="http://schemas.microsoft.com/office/drawing/2014/main" id="{E8F5FEDE-7B92-9EFE-5340-8429649B6376}"/>
              </a:ext>
            </a:extLst>
          </p:cNvPr>
          <p:cNvSpPr/>
          <p:nvPr/>
        </p:nvSpPr>
        <p:spPr>
          <a:xfrm>
            <a:off x="50526" y="1797109"/>
            <a:ext cx="2143594" cy="512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BIZ UDゴシック" panose="020B0400000000000000" pitchFamily="49" charset="-128"/>
                <a:ea typeface="BIZ UDゴシック" panose="020B0400000000000000" pitchFamily="49" charset="-128"/>
              </a:rPr>
              <a:t>【</a:t>
            </a:r>
            <a:r>
              <a:rPr kumimoji="1" lang="ja-JP" altLang="en-US" dirty="0">
                <a:solidFill>
                  <a:schemeClr val="tx1"/>
                </a:solidFill>
                <a:latin typeface="BIZ UDゴシック" panose="020B0400000000000000" pitchFamily="49" charset="-128"/>
                <a:ea typeface="BIZ UDゴシック" panose="020B0400000000000000" pitchFamily="49" charset="-128"/>
              </a:rPr>
              <a:t>阪神港</a:t>
            </a:r>
            <a:r>
              <a:rPr kumimoji="1" lang="en-US" altLang="ja-JP" dirty="0">
                <a:solidFill>
                  <a:schemeClr val="tx1"/>
                </a:solidFill>
                <a:latin typeface="BIZ UDゴシック" panose="020B0400000000000000" pitchFamily="49" charset="-128"/>
                <a:ea typeface="BIZ UDゴシック" panose="020B0400000000000000" pitchFamily="49" charset="-128"/>
              </a:rPr>
              <a:t>】</a:t>
            </a:r>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AB355959-150B-6F26-D2C1-6306F39C28FF}"/>
              </a:ext>
            </a:extLst>
          </p:cNvPr>
          <p:cNvSpPr/>
          <p:nvPr/>
        </p:nvSpPr>
        <p:spPr>
          <a:xfrm>
            <a:off x="4943006" y="1798141"/>
            <a:ext cx="2143594" cy="512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BIZ UDゴシック" panose="020B0400000000000000" pitchFamily="49" charset="-128"/>
                <a:ea typeface="BIZ UDゴシック" panose="020B0400000000000000" pitchFamily="49" charset="-128"/>
              </a:rPr>
              <a:t>【</a:t>
            </a:r>
            <a:r>
              <a:rPr kumimoji="1" lang="ja-JP" altLang="en-US" dirty="0">
                <a:solidFill>
                  <a:schemeClr val="tx1"/>
                </a:solidFill>
                <a:latin typeface="BIZ UDゴシック" panose="020B0400000000000000" pitchFamily="49" charset="-128"/>
                <a:ea typeface="BIZ UDゴシック" panose="020B0400000000000000" pitchFamily="49" charset="-128"/>
              </a:rPr>
              <a:t>京浜港</a:t>
            </a:r>
            <a:r>
              <a:rPr kumimoji="1" lang="en-US" altLang="ja-JP" dirty="0">
                <a:solidFill>
                  <a:schemeClr val="tx1"/>
                </a:solidFill>
                <a:latin typeface="BIZ UDゴシック" panose="020B0400000000000000" pitchFamily="49" charset="-128"/>
                <a:ea typeface="BIZ UDゴシック" panose="020B0400000000000000" pitchFamily="49" charset="-128"/>
              </a:rPr>
              <a:t>】</a:t>
            </a:r>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A0BC434B-AE2F-D26E-900B-2B5530DEF149}"/>
              </a:ext>
            </a:extLst>
          </p:cNvPr>
          <p:cNvSpPr txBox="1"/>
          <p:nvPr/>
        </p:nvSpPr>
        <p:spPr>
          <a:xfrm>
            <a:off x="50526" y="87669"/>
            <a:ext cx="735992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９</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国際物流</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国際コンテナ戦略港湾（航路網）</a:t>
            </a:r>
          </a:p>
        </p:txBody>
      </p:sp>
    </p:spTree>
    <p:extLst>
      <p:ext uri="{BB962C8B-B14F-4D97-AF65-F5344CB8AC3E}">
        <p14:creationId xmlns:p14="http://schemas.microsoft.com/office/powerpoint/2010/main" val="534154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a:cxnSpLocks/>
          </p:cNvCxnSpPr>
          <p:nvPr/>
        </p:nvCxnSpPr>
        <p:spPr>
          <a:xfrm>
            <a:off x="142875" y="475920"/>
            <a:ext cx="8953500" cy="2057"/>
          </a:xfrm>
          <a:prstGeom prst="line">
            <a:avLst/>
          </a:prstGeom>
        </p:spPr>
        <p:style>
          <a:lnRef idx="1">
            <a:schemeClr val="dk1"/>
          </a:lnRef>
          <a:fillRef idx="0">
            <a:schemeClr val="dk1"/>
          </a:fillRef>
          <a:effectRef idx="0">
            <a:schemeClr val="dk1"/>
          </a:effectRef>
          <a:fontRef idx="minor">
            <a:schemeClr val="tx1"/>
          </a:fontRef>
        </p:style>
      </p:cxnSp>
      <p:grpSp>
        <p:nvGrpSpPr>
          <p:cNvPr id="10" name="グループ化 9">
            <a:extLst>
              <a:ext uri="{FF2B5EF4-FFF2-40B4-BE49-F238E27FC236}">
                <a16:creationId xmlns:a16="http://schemas.microsoft.com/office/drawing/2014/main" id="{DAE1567D-9D67-019F-B49A-493FA1C79A0B}"/>
              </a:ext>
            </a:extLst>
          </p:cNvPr>
          <p:cNvGrpSpPr/>
          <p:nvPr/>
        </p:nvGrpSpPr>
        <p:grpSpPr>
          <a:xfrm>
            <a:off x="336408" y="1289144"/>
            <a:ext cx="7300546" cy="5362320"/>
            <a:chOff x="647700" y="529312"/>
            <a:chExt cx="8096250" cy="6279787"/>
          </a:xfrm>
        </p:grpSpPr>
        <p:pic>
          <p:nvPicPr>
            <p:cNvPr id="6" name="図 5">
              <a:extLst>
                <a:ext uri="{FF2B5EF4-FFF2-40B4-BE49-F238E27FC236}">
                  <a16:creationId xmlns:a16="http://schemas.microsoft.com/office/drawing/2014/main" id="{F06B537B-2126-7299-A923-E86DFB36BF63}"/>
                </a:ext>
              </a:extLst>
            </p:cNvPr>
            <p:cNvPicPr>
              <a:picLocks noChangeAspect="1"/>
            </p:cNvPicPr>
            <p:nvPr/>
          </p:nvPicPr>
          <p:blipFill>
            <a:blip r:embed="rId2"/>
            <a:stretch>
              <a:fillRect/>
            </a:stretch>
          </p:blipFill>
          <p:spPr>
            <a:xfrm>
              <a:off x="647700" y="529312"/>
              <a:ext cx="8096250" cy="2362200"/>
            </a:xfrm>
            <a:prstGeom prst="rect">
              <a:avLst/>
            </a:prstGeom>
          </p:spPr>
        </p:pic>
        <p:pic>
          <p:nvPicPr>
            <p:cNvPr id="9" name="図 8">
              <a:extLst>
                <a:ext uri="{FF2B5EF4-FFF2-40B4-BE49-F238E27FC236}">
                  <a16:creationId xmlns:a16="http://schemas.microsoft.com/office/drawing/2014/main" id="{0860BA11-F88B-E0A4-EFE3-11E82F37CB8A}"/>
                </a:ext>
              </a:extLst>
            </p:cNvPr>
            <p:cNvPicPr>
              <a:picLocks noChangeAspect="1"/>
            </p:cNvPicPr>
            <p:nvPr/>
          </p:nvPicPr>
          <p:blipFill>
            <a:blip r:embed="rId3"/>
            <a:stretch>
              <a:fillRect/>
            </a:stretch>
          </p:blipFill>
          <p:spPr>
            <a:xfrm>
              <a:off x="647700" y="2713349"/>
              <a:ext cx="7848600" cy="4095750"/>
            </a:xfrm>
            <a:prstGeom prst="rect">
              <a:avLst/>
            </a:prstGeom>
          </p:spPr>
        </p:pic>
      </p:grpSp>
      <p:sp>
        <p:nvSpPr>
          <p:cNvPr id="12" name="正方形/長方形 11">
            <a:extLst>
              <a:ext uri="{FF2B5EF4-FFF2-40B4-BE49-F238E27FC236}">
                <a16:creationId xmlns:a16="http://schemas.microsoft.com/office/drawing/2014/main" id="{87F52B80-81AD-CADA-A5CD-A564911D3EF8}"/>
              </a:ext>
            </a:extLst>
          </p:cNvPr>
          <p:cNvSpPr/>
          <p:nvPr/>
        </p:nvSpPr>
        <p:spPr>
          <a:xfrm>
            <a:off x="142875" y="638175"/>
            <a:ext cx="8886825" cy="66108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近畿は、三大都市圏を構成する関東、中部との間のほか、西日本の物流ハブとして、中国、四国、九州地方との貨物流動も大きい。</a:t>
            </a:r>
          </a:p>
        </p:txBody>
      </p:sp>
      <p:sp>
        <p:nvSpPr>
          <p:cNvPr id="2" name="正方形/長方形 1">
            <a:extLst>
              <a:ext uri="{FF2B5EF4-FFF2-40B4-BE49-F238E27FC236}">
                <a16:creationId xmlns:a16="http://schemas.microsoft.com/office/drawing/2014/main" id="{9C08DD12-C4CF-9B93-D0E9-5A217AE24ACB}"/>
              </a:ext>
            </a:extLst>
          </p:cNvPr>
          <p:cNvSpPr/>
          <p:nvPr/>
        </p:nvSpPr>
        <p:spPr>
          <a:xfrm>
            <a:off x="1" y="48901"/>
            <a:ext cx="8693832" cy="400110"/>
          </a:xfrm>
          <a:prstGeom prst="rect">
            <a:avLst/>
          </a:prstGeom>
        </p:spPr>
        <p:txBody>
          <a:bodyPr wrap="square">
            <a:spAutoFit/>
          </a:bodyPr>
          <a:lstStyle/>
          <a:p>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(10</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国内物流</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地域間貨物純流動</a:t>
            </a:r>
            <a:endParaRPr lang="en-US" altLang="ja-JP" sz="2000" b="1"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31C3504B-4981-F24C-558F-2E99C11B1046}"/>
              </a:ext>
            </a:extLst>
          </p:cNvPr>
          <p:cNvSpPr txBox="1"/>
          <p:nvPr/>
        </p:nvSpPr>
        <p:spPr>
          <a:xfrm>
            <a:off x="6209731" y="5897801"/>
            <a:ext cx="2819969" cy="430887"/>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国土交通省「令和３年</a:t>
            </a:r>
            <a:r>
              <a:rPr lang="ja-JP" altLang="en-US" sz="1100" i="0" dirty="0">
                <a:solidFill>
                  <a:srgbClr val="000000"/>
                </a:solidFill>
                <a:effectLst/>
                <a:latin typeface="メイリオ" panose="020B0604030504040204" pitchFamily="50" charset="-128"/>
                <a:ea typeface="メイリオ" panose="020B0604030504040204" pitchFamily="50" charset="-128"/>
              </a:rPr>
              <a:t>全国貨物</a:t>
            </a:r>
            <a:endParaRPr lang="en-US" altLang="ja-JP" sz="1100" i="0" dirty="0">
              <a:solidFill>
                <a:srgbClr val="000000"/>
              </a:solidFill>
              <a:effectLst/>
              <a:latin typeface="メイリオ" panose="020B0604030504040204" pitchFamily="50" charset="-128"/>
              <a:ea typeface="メイリオ" panose="020B0604030504040204" pitchFamily="50" charset="-128"/>
            </a:endParaRPr>
          </a:p>
          <a:p>
            <a:r>
              <a:rPr lang="ja-JP" altLang="en-US" sz="1100" dirty="0">
                <a:solidFill>
                  <a:srgbClr val="000000"/>
                </a:solidFill>
                <a:latin typeface="メイリオ" panose="020B0604030504040204" pitchFamily="50" charset="-128"/>
                <a:ea typeface="メイリオ" panose="020B0604030504040204" pitchFamily="50" charset="-128"/>
              </a:rPr>
              <a:t>　　 </a:t>
            </a:r>
            <a:r>
              <a:rPr lang="ja-JP" altLang="en-US" sz="1100" i="0" dirty="0">
                <a:solidFill>
                  <a:srgbClr val="000000"/>
                </a:solidFill>
                <a:effectLst/>
                <a:latin typeface="メイリオ" panose="020B0604030504040204" pitchFamily="50" charset="-128"/>
                <a:ea typeface="メイリオ" panose="020B0604030504040204" pitchFamily="50" charset="-128"/>
              </a:rPr>
              <a:t>純流動調査」（物流センサス）</a:t>
            </a:r>
            <a:endParaRPr lang="en-US" altLang="ja-JP" sz="1100" dirty="0">
              <a:latin typeface="BIZ UDゴシック" panose="020B0400000000000000" pitchFamily="49" charset="-128"/>
              <a:ea typeface="BIZ UDゴシック" panose="020B0400000000000000" pitchFamily="49" charset="-128"/>
            </a:endParaRPr>
          </a:p>
        </p:txBody>
      </p:sp>
      <p:sp>
        <p:nvSpPr>
          <p:cNvPr id="3" name="スライド番号プレースホルダー 3">
            <a:extLst>
              <a:ext uri="{FF2B5EF4-FFF2-40B4-BE49-F238E27FC236}">
                <a16:creationId xmlns:a16="http://schemas.microsoft.com/office/drawing/2014/main" id="{D845AA13-1CA4-8396-A1AB-6C49A8490647}"/>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34</a:t>
            </a:fld>
            <a:endParaRPr kumimoji="1" lang="ja-JP" altLang="en-US" dirty="0"/>
          </a:p>
        </p:txBody>
      </p:sp>
      <p:sp>
        <p:nvSpPr>
          <p:cNvPr id="8" name="テキスト ボックス 7">
            <a:extLst>
              <a:ext uri="{FF2B5EF4-FFF2-40B4-BE49-F238E27FC236}">
                <a16:creationId xmlns:a16="http://schemas.microsoft.com/office/drawing/2014/main" id="{762600B3-874E-2CA8-8A4A-61818FE8A091}"/>
              </a:ext>
            </a:extLst>
          </p:cNvPr>
          <p:cNvSpPr txBox="1"/>
          <p:nvPr/>
        </p:nvSpPr>
        <p:spPr>
          <a:xfrm>
            <a:off x="5740140" y="3662556"/>
            <a:ext cx="3289560" cy="1384995"/>
          </a:xfrm>
          <a:prstGeom prst="rect">
            <a:avLst/>
          </a:prstGeom>
          <a:noFill/>
        </p:spPr>
        <p:txBody>
          <a:bodyPr wrap="square">
            <a:spAutoFit/>
          </a:bodyPr>
          <a:lstStyle/>
          <a:p>
            <a:pPr algn="l"/>
            <a:r>
              <a:rPr lang="en-US" altLang="ja-JP" sz="1050" b="0" i="0" u="none" strike="noStrike" baseline="0" dirty="0">
                <a:latin typeface="BIZ UDゴシック" panose="020B0400000000000000" pitchFamily="49" charset="-128"/>
                <a:ea typeface="BIZ UDゴシック" panose="020B0400000000000000" pitchFamily="49" charset="-128"/>
              </a:rPr>
              <a:t>『</a:t>
            </a:r>
            <a:r>
              <a:rPr lang="ja-JP" altLang="en-US" sz="1050" b="0" i="0" u="none" strike="noStrike" baseline="0" dirty="0">
                <a:latin typeface="BIZ UDゴシック" panose="020B0400000000000000" pitchFamily="49" charset="-128"/>
                <a:ea typeface="BIZ UDゴシック" panose="020B0400000000000000" pitchFamily="49" charset="-128"/>
              </a:rPr>
              <a:t>純流動統計</a:t>
            </a:r>
            <a:r>
              <a:rPr lang="en-US" altLang="ja-JP" sz="1050" b="0" i="0" u="none" strike="noStrike" baseline="0" dirty="0">
                <a:latin typeface="BIZ UDゴシック" panose="020B0400000000000000" pitchFamily="49" charset="-128"/>
                <a:ea typeface="BIZ UDゴシック" panose="020B0400000000000000" pitchFamily="49" charset="-128"/>
              </a:rPr>
              <a:t>』</a:t>
            </a:r>
            <a:r>
              <a:rPr lang="ja-JP" altLang="en-US" sz="1050" b="0" i="0" u="none" strike="noStrike" baseline="0" dirty="0">
                <a:latin typeface="BIZ UDゴシック" panose="020B0400000000000000" pitchFamily="49" charset="-128"/>
                <a:ea typeface="BIZ UDゴシック" panose="020B0400000000000000" pitchFamily="49" charset="-128"/>
              </a:rPr>
              <a:t>は、輸送機関（自動車、内航船舶等）に着目した</a:t>
            </a:r>
            <a:r>
              <a:rPr lang="en-US" altLang="ja-JP" sz="1050" b="0" i="0" u="none" strike="noStrike" baseline="0" dirty="0">
                <a:latin typeface="BIZ UDゴシック" panose="020B0400000000000000" pitchFamily="49" charset="-128"/>
                <a:ea typeface="BIZ UDゴシック" panose="020B0400000000000000" pitchFamily="49" charset="-128"/>
              </a:rPr>
              <a:t>『</a:t>
            </a:r>
            <a:r>
              <a:rPr lang="ja-JP" altLang="en-US" sz="1050" dirty="0">
                <a:latin typeface="BIZ UDゴシック" panose="020B0400000000000000" pitchFamily="49" charset="-128"/>
                <a:ea typeface="BIZ UDゴシック" panose="020B0400000000000000" pitchFamily="49" charset="-128"/>
              </a:rPr>
              <a:t>総流動統計</a:t>
            </a:r>
            <a:r>
              <a:rPr lang="en-US" altLang="ja-JP" sz="1050" dirty="0">
                <a:latin typeface="BIZ UDゴシック" panose="020B0400000000000000" pitchFamily="49" charset="-128"/>
                <a:ea typeface="BIZ UDゴシック" panose="020B0400000000000000" pitchFamily="49" charset="-128"/>
              </a:rPr>
              <a:t>』</a:t>
            </a:r>
            <a:r>
              <a:rPr lang="ja-JP" altLang="en-US" sz="1050" dirty="0">
                <a:latin typeface="BIZ UDゴシック" panose="020B0400000000000000" pitchFamily="49" charset="-128"/>
                <a:ea typeface="BIZ UDゴシック" panose="020B0400000000000000" pitchFamily="49" charset="-128"/>
              </a:rPr>
              <a:t>とは異なり、</a:t>
            </a:r>
            <a:r>
              <a:rPr lang="ja-JP" altLang="en-US" sz="1050" b="0" i="0" u="none" strike="noStrike" baseline="0" dirty="0">
                <a:latin typeface="BIZ UDゴシック" panose="020B0400000000000000" pitchFamily="49" charset="-128"/>
                <a:ea typeface="BIZ UDゴシック" panose="020B0400000000000000" pitchFamily="49" charset="-128"/>
              </a:rPr>
              <a:t>貨物そのものに着目し、貨物の出発点から到着点までの動きを一区切りの流動として、メーカー、商店など貨物を出荷する側からとらえた統計。</a:t>
            </a:r>
          </a:p>
          <a:p>
            <a:pPr algn="l"/>
            <a:r>
              <a:rPr lang="en-US" altLang="ja-JP" sz="1050" b="0" i="0" u="none" strike="noStrike" baseline="0" dirty="0">
                <a:latin typeface="BIZ UDゴシック" panose="020B0400000000000000" pitchFamily="49" charset="-128"/>
                <a:ea typeface="BIZ UDゴシック" panose="020B0400000000000000" pitchFamily="49" charset="-128"/>
              </a:rPr>
              <a:t>『</a:t>
            </a:r>
            <a:r>
              <a:rPr lang="ja-JP" altLang="en-US" sz="1050" b="0" i="0" u="none" strike="noStrike" baseline="0" dirty="0">
                <a:latin typeface="BIZ UDゴシック" panose="020B0400000000000000" pitchFamily="49" charset="-128"/>
                <a:ea typeface="BIZ UDゴシック" panose="020B0400000000000000" pitchFamily="49" charset="-128"/>
              </a:rPr>
              <a:t>全国貨物純流動調査</a:t>
            </a:r>
            <a:r>
              <a:rPr lang="en-US" altLang="ja-JP" sz="1050" b="0" i="0" u="none" strike="noStrike" baseline="0" dirty="0">
                <a:latin typeface="BIZ UDゴシック" panose="020B0400000000000000" pitchFamily="49" charset="-128"/>
                <a:ea typeface="BIZ UDゴシック" panose="020B0400000000000000" pitchFamily="49" charset="-128"/>
              </a:rPr>
              <a:t>』</a:t>
            </a:r>
            <a:r>
              <a:rPr lang="en-US" altLang="ja-JP" sz="1050" dirty="0">
                <a:latin typeface="BIZ UDゴシック" panose="020B0400000000000000" pitchFamily="49" charset="-128"/>
                <a:ea typeface="BIZ UDゴシック" panose="020B0400000000000000" pitchFamily="49" charset="-128"/>
              </a:rPr>
              <a:t>(</a:t>
            </a:r>
            <a:r>
              <a:rPr lang="ja-JP" altLang="en-US" sz="1050" dirty="0">
                <a:latin typeface="BIZ UDゴシック" panose="020B0400000000000000" pitchFamily="49" charset="-128"/>
                <a:ea typeface="BIZ UDゴシック" panose="020B0400000000000000" pitchFamily="49" charset="-128"/>
              </a:rPr>
              <a:t>物流センサス</a:t>
            </a:r>
            <a:r>
              <a:rPr lang="en-US" altLang="ja-JP" sz="1050" dirty="0">
                <a:latin typeface="BIZ UDゴシック" panose="020B0400000000000000" pitchFamily="49" charset="-128"/>
                <a:ea typeface="BIZ UDゴシック" panose="020B0400000000000000" pitchFamily="49" charset="-128"/>
              </a:rPr>
              <a:t>)</a:t>
            </a:r>
            <a:r>
              <a:rPr lang="ja-JP" altLang="en-US" sz="1050" b="0" i="0" u="none" strike="noStrike" baseline="0" dirty="0">
                <a:latin typeface="BIZ UDゴシック" panose="020B0400000000000000" pitchFamily="49" charset="-128"/>
                <a:ea typeface="BIZ UDゴシック" panose="020B0400000000000000" pitchFamily="49" charset="-128"/>
              </a:rPr>
              <a:t>は、わが国で唯一実施されている全国規模で輸送手段横断的な貨物の</a:t>
            </a:r>
            <a:r>
              <a:rPr lang="en-US" altLang="ja-JP" sz="1050" b="0" i="0" u="none" strike="noStrike" baseline="0" dirty="0">
                <a:latin typeface="BIZ UDゴシック" panose="020B0400000000000000" pitchFamily="49" charset="-128"/>
                <a:ea typeface="BIZ UDゴシック" panose="020B0400000000000000" pitchFamily="49" charset="-128"/>
              </a:rPr>
              <a:t>『</a:t>
            </a:r>
            <a:r>
              <a:rPr lang="ja-JP" altLang="en-US" sz="1050" b="0" i="0" u="none" strike="noStrike" baseline="0" dirty="0">
                <a:latin typeface="BIZ UDゴシック" panose="020B0400000000000000" pitchFamily="49" charset="-128"/>
                <a:ea typeface="BIZ UDゴシック" panose="020B0400000000000000" pitchFamily="49" charset="-128"/>
              </a:rPr>
              <a:t>純流動統計</a:t>
            </a:r>
            <a:r>
              <a:rPr lang="en-US" altLang="ja-JP" sz="1050" b="0" i="0" u="none" strike="noStrike" baseline="0" dirty="0">
                <a:latin typeface="BIZ UDゴシック" panose="020B0400000000000000" pitchFamily="49" charset="-128"/>
                <a:ea typeface="BIZ UDゴシック" panose="020B0400000000000000" pitchFamily="49" charset="-128"/>
              </a:rPr>
              <a:t>』</a:t>
            </a:r>
            <a:r>
              <a:rPr lang="ja-JP" altLang="en-US" sz="1050" b="0" i="0" u="none" strike="noStrike" baseline="0" dirty="0">
                <a:latin typeface="BIZ UDゴシック" panose="020B0400000000000000" pitchFamily="49" charset="-128"/>
                <a:ea typeface="BIZ UDゴシック" panose="020B0400000000000000" pitchFamily="49" charset="-128"/>
              </a:rPr>
              <a:t>である。</a:t>
            </a:r>
            <a:endParaRPr lang="ja-JP" altLang="en-US" sz="105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5781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3A26CF8-BA98-494B-5699-D844AF207CBB}"/>
              </a:ext>
            </a:extLst>
          </p:cNvPr>
          <p:cNvSpPr txBox="1"/>
          <p:nvPr/>
        </p:nvSpPr>
        <p:spPr>
          <a:xfrm>
            <a:off x="50526" y="87669"/>
            <a:ext cx="61728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(10)【</a:t>
            </a:r>
            <a:r>
              <a:rPr kumimoji="1" lang="ja-JP" altLang="en-US" sz="2000" b="1" dirty="0">
                <a:solidFill>
                  <a:prstClr val="black"/>
                </a:solidFill>
                <a:latin typeface="BIZ UDゴシック" panose="020B0400000000000000" pitchFamily="49" charset="-128"/>
                <a:ea typeface="BIZ UDゴシック" panose="020B0400000000000000" pitchFamily="49" charset="-128"/>
              </a:rPr>
              <a:t>国内物流</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国内航空貨物の後背圏</a:t>
            </a:r>
            <a:endParaRPr kumimoji="1" lang="en-US" altLang="ja-JP" sz="2000" b="1" dirty="0">
              <a:solidFill>
                <a:prstClr val="black"/>
              </a:solidFill>
              <a:latin typeface="BIZ UDゴシック" panose="020B0400000000000000" pitchFamily="49" charset="-128"/>
              <a:ea typeface="BIZ UDゴシック" panose="020B0400000000000000" pitchFamily="49" charset="-128"/>
            </a:endParaRPr>
          </a:p>
        </p:txBody>
      </p:sp>
      <p:cxnSp>
        <p:nvCxnSpPr>
          <p:cNvPr id="5" name="直線コネクタ 4">
            <a:extLst>
              <a:ext uri="{FF2B5EF4-FFF2-40B4-BE49-F238E27FC236}">
                <a16:creationId xmlns:a16="http://schemas.microsoft.com/office/drawing/2014/main" id="{CBF4B381-1248-9330-97C5-3F37B1434B1E}"/>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935B0BC4-B040-6680-BC1B-83C5B59E26A3}"/>
              </a:ext>
            </a:extLst>
          </p:cNvPr>
          <p:cNvPicPr>
            <a:picLocks noChangeAspect="1"/>
          </p:cNvPicPr>
          <p:nvPr/>
        </p:nvPicPr>
        <p:blipFill>
          <a:blip r:embed="rId2"/>
          <a:stretch>
            <a:fillRect/>
          </a:stretch>
        </p:blipFill>
        <p:spPr>
          <a:xfrm rot="16200000">
            <a:off x="6359929" y="1850052"/>
            <a:ext cx="2705803" cy="2359856"/>
          </a:xfrm>
          <a:prstGeom prst="rect">
            <a:avLst/>
          </a:prstGeom>
          <a:ln>
            <a:noFill/>
          </a:ln>
        </p:spPr>
      </p:pic>
      <p:pic>
        <p:nvPicPr>
          <p:cNvPr id="10" name="図 9">
            <a:extLst>
              <a:ext uri="{FF2B5EF4-FFF2-40B4-BE49-F238E27FC236}">
                <a16:creationId xmlns:a16="http://schemas.microsoft.com/office/drawing/2014/main" id="{5F19BE13-A4E6-6A8C-BD98-04D968213024}"/>
              </a:ext>
            </a:extLst>
          </p:cNvPr>
          <p:cNvPicPr>
            <a:picLocks noChangeAspect="1"/>
          </p:cNvPicPr>
          <p:nvPr/>
        </p:nvPicPr>
        <p:blipFill>
          <a:blip r:embed="rId3"/>
          <a:stretch>
            <a:fillRect/>
          </a:stretch>
        </p:blipFill>
        <p:spPr>
          <a:xfrm rot="16200000">
            <a:off x="4485077" y="4416464"/>
            <a:ext cx="2645611" cy="2224360"/>
          </a:xfrm>
          <a:prstGeom prst="rect">
            <a:avLst/>
          </a:prstGeom>
          <a:ln>
            <a:noFill/>
          </a:ln>
        </p:spPr>
      </p:pic>
      <p:pic>
        <p:nvPicPr>
          <p:cNvPr id="12" name="図 11">
            <a:extLst>
              <a:ext uri="{FF2B5EF4-FFF2-40B4-BE49-F238E27FC236}">
                <a16:creationId xmlns:a16="http://schemas.microsoft.com/office/drawing/2014/main" id="{38F872A1-0FEC-9BC9-C583-BE20F79E8926}"/>
              </a:ext>
            </a:extLst>
          </p:cNvPr>
          <p:cNvPicPr>
            <a:picLocks noChangeAspect="1"/>
          </p:cNvPicPr>
          <p:nvPr/>
        </p:nvPicPr>
        <p:blipFill>
          <a:blip r:embed="rId4"/>
          <a:stretch>
            <a:fillRect/>
          </a:stretch>
        </p:blipFill>
        <p:spPr>
          <a:xfrm rot="16200000">
            <a:off x="3224357" y="1873304"/>
            <a:ext cx="2651047" cy="2258596"/>
          </a:xfrm>
          <a:prstGeom prst="rect">
            <a:avLst/>
          </a:prstGeom>
          <a:ln>
            <a:noFill/>
          </a:ln>
        </p:spPr>
      </p:pic>
      <p:pic>
        <p:nvPicPr>
          <p:cNvPr id="14" name="図 13">
            <a:extLst>
              <a:ext uri="{FF2B5EF4-FFF2-40B4-BE49-F238E27FC236}">
                <a16:creationId xmlns:a16="http://schemas.microsoft.com/office/drawing/2014/main" id="{E140B600-A7FC-88ED-F358-4E2E9EEB3686}"/>
              </a:ext>
            </a:extLst>
          </p:cNvPr>
          <p:cNvPicPr>
            <a:picLocks noChangeAspect="1"/>
          </p:cNvPicPr>
          <p:nvPr/>
        </p:nvPicPr>
        <p:blipFill>
          <a:blip r:embed="rId5"/>
          <a:stretch>
            <a:fillRect/>
          </a:stretch>
        </p:blipFill>
        <p:spPr>
          <a:xfrm rot="16200000">
            <a:off x="1180087" y="4390281"/>
            <a:ext cx="2598648" cy="2247910"/>
          </a:xfrm>
          <a:prstGeom prst="rect">
            <a:avLst/>
          </a:prstGeom>
          <a:ln>
            <a:noFill/>
          </a:ln>
        </p:spPr>
      </p:pic>
      <p:pic>
        <p:nvPicPr>
          <p:cNvPr id="16" name="図 15">
            <a:extLst>
              <a:ext uri="{FF2B5EF4-FFF2-40B4-BE49-F238E27FC236}">
                <a16:creationId xmlns:a16="http://schemas.microsoft.com/office/drawing/2014/main" id="{4ECBF27F-CA07-B33E-0E23-B8CD903C385D}"/>
              </a:ext>
            </a:extLst>
          </p:cNvPr>
          <p:cNvPicPr>
            <a:picLocks noChangeAspect="1"/>
          </p:cNvPicPr>
          <p:nvPr/>
        </p:nvPicPr>
        <p:blipFill>
          <a:blip r:embed="rId6"/>
          <a:stretch>
            <a:fillRect/>
          </a:stretch>
        </p:blipFill>
        <p:spPr>
          <a:xfrm rot="16200000">
            <a:off x="25581" y="1874298"/>
            <a:ext cx="2644017" cy="2236014"/>
          </a:xfrm>
          <a:prstGeom prst="rect">
            <a:avLst/>
          </a:prstGeom>
          <a:ln>
            <a:noFill/>
          </a:ln>
        </p:spPr>
      </p:pic>
      <p:sp>
        <p:nvSpPr>
          <p:cNvPr id="6" name="正方形/長方形 5">
            <a:extLst>
              <a:ext uri="{FF2B5EF4-FFF2-40B4-BE49-F238E27FC236}">
                <a16:creationId xmlns:a16="http://schemas.microsoft.com/office/drawing/2014/main" id="{0DA22984-E941-8DFC-FA11-D16C0800D7D1}"/>
              </a:ext>
            </a:extLst>
          </p:cNvPr>
          <p:cNvSpPr/>
          <p:nvPr/>
        </p:nvSpPr>
        <p:spPr>
          <a:xfrm>
            <a:off x="208874" y="621189"/>
            <a:ext cx="8726251" cy="9067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lang="ja-JP" altLang="en-US" sz="1400" dirty="0">
                <a:solidFill>
                  <a:schemeClr val="tx1"/>
                </a:solidFill>
                <a:latin typeface="BIZ UDゴシック" panose="020B0400000000000000" pitchFamily="49" charset="-128"/>
                <a:ea typeface="BIZ UDゴシック" panose="020B0400000000000000" pitchFamily="49" charset="-128"/>
              </a:rPr>
              <a:t>主要空港の国内航空物流の後背圏をみると、羽田空港は近畿地方以北を中心に</a:t>
            </a:r>
            <a:r>
              <a:rPr lang="en-US" altLang="ja-JP" sz="1400" dirty="0">
                <a:solidFill>
                  <a:schemeClr val="tx1"/>
                </a:solidFill>
                <a:latin typeface="BIZ UDゴシック" panose="020B0400000000000000" pitchFamily="49" charset="-128"/>
                <a:ea typeface="BIZ UDゴシック" panose="020B0400000000000000" pitchFamily="49" charset="-128"/>
              </a:rPr>
              <a:t>25</a:t>
            </a:r>
            <a:r>
              <a:rPr lang="ja-JP" altLang="en-US" sz="1400" dirty="0">
                <a:solidFill>
                  <a:schemeClr val="tx1"/>
                </a:solidFill>
                <a:latin typeface="BIZ UDゴシック" panose="020B0400000000000000" pitchFamily="49" charset="-128"/>
                <a:ea typeface="BIZ UDゴシック" panose="020B0400000000000000" pitchFamily="49" charset="-128"/>
              </a:rPr>
              <a:t>都府県、中部空港は中部地方を中心に６県、大阪空港は中部･北陸地方から中国･四国地方にかけての</a:t>
            </a:r>
            <a:r>
              <a:rPr lang="en-US" altLang="ja-JP" sz="1400" dirty="0">
                <a:solidFill>
                  <a:schemeClr val="tx1"/>
                </a:solidFill>
                <a:latin typeface="BIZ UDゴシック" panose="020B0400000000000000" pitchFamily="49" charset="-128"/>
                <a:ea typeface="BIZ UDゴシック" panose="020B0400000000000000" pitchFamily="49" charset="-128"/>
              </a:rPr>
              <a:t>21</a:t>
            </a:r>
            <a:r>
              <a:rPr lang="ja-JP" altLang="en-US" sz="1400" dirty="0">
                <a:solidFill>
                  <a:schemeClr val="tx1"/>
                </a:solidFill>
                <a:latin typeface="BIZ UDゴシック" panose="020B0400000000000000" pitchFamily="49" charset="-128"/>
                <a:ea typeface="BIZ UDゴシック" panose="020B0400000000000000" pitchFamily="49" charset="-128"/>
              </a:rPr>
              <a:t>府県、関西空港は近畿地方を中心に</a:t>
            </a:r>
            <a:r>
              <a:rPr lang="en-US" altLang="ja-JP" sz="1400" dirty="0">
                <a:solidFill>
                  <a:schemeClr val="tx1"/>
                </a:solidFill>
                <a:latin typeface="BIZ UDゴシック" panose="020B0400000000000000" pitchFamily="49" charset="-128"/>
                <a:ea typeface="BIZ UDゴシック" panose="020B0400000000000000" pitchFamily="49" charset="-128"/>
              </a:rPr>
              <a:t>12</a:t>
            </a:r>
            <a:r>
              <a:rPr lang="ja-JP" altLang="en-US" sz="1400" dirty="0">
                <a:solidFill>
                  <a:schemeClr val="tx1"/>
                </a:solidFill>
                <a:latin typeface="BIZ UDゴシック" panose="020B0400000000000000" pitchFamily="49" charset="-128"/>
                <a:ea typeface="BIZ UDゴシック" panose="020B0400000000000000" pitchFamily="49" charset="-128"/>
              </a:rPr>
              <a:t>府県、福岡空港は九州地方を中心に</a:t>
            </a:r>
            <a:r>
              <a:rPr lang="en-US" altLang="ja-JP" sz="1400" dirty="0">
                <a:solidFill>
                  <a:schemeClr val="tx1"/>
                </a:solidFill>
                <a:latin typeface="BIZ UDゴシック" panose="020B0400000000000000" pitchFamily="49" charset="-128"/>
                <a:ea typeface="BIZ UDゴシック" panose="020B0400000000000000" pitchFamily="49" charset="-128"/>
              </a:rPr>
              <a:t>10</a:t>
            </a:r>
            <a:r>
              <a:rPr lang="ja-JP" altLang="en-US" sz="1400" dirty="0">
                <a:solidFill>
                  <a:schemeClr val="tx1"/>
                </a:solidFill>
                <a:latin typeface="BIZ UDゴシック" panose="020B0400000000000000" pitchFamily="49" charset="-128"/>
                <a:ea typeface="BIZ UDゴシック" panose="020B0400000000000000" pitchFamily="49" charset="-128"/>
              </a:rPr>
              <a:t>県となっており、大阪空港は羽田空港に次いで広いエリアをカバーしている。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0086DF60-1C0D-4402-9138-9C9551D90773}"/>
              </a:ext>
            </a:extLst>
          </p:cNvPr>
          <p:cNvSpPr txBox="1"/>
          <p:nvPr/>
        </p:nvSpPr>
        <p:spPr>
          <a:xfrm>
            <a:off x="4171950" y="6546849"/>
            <a:ext cx="4419600" cy="253916"/>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出典：国土交通省航空局「令和４年度航空貨物動態調査」</a:t>
            </a:r>
            <a:endParaRPr kumimoji="1" lang="en-US" altLang="ja-JP" sz="1050"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53FD0FDE-AEAB-CC38-BF3E-97347EE46C34}"/>
              </a:ext>
            </a:extLst>
          </p:cNvPr>
          <p:cNvSpPr txBox="1"/>
          <p:nvPr/>
        </p:nvSpPr>
        <p:spPr>
          <a:xfrm>
            <a:off x="201007" y="1610080"/>
            <a:ext cx="1005598" cy="25391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福岡空港</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テキスト ボックス 2">
            <a:extLst>
              <a:ext uri="{FF2B5EF4-FFF2-40B4-BE49-F238E27FC236}">
                <a16:creationId xmlns:a16="http://schemas.microsoft.com/office/drawing/2014/main" id="{396A71F7-B8DF-C696-50C4-CED114B19F38}"/>
              </a:ext>
            </a:extLst>
          </p:cNvPr>
          <p:cNvSpPr txBox="1"/>
          <p:nvPr/>
        </p:nvSpPr>
        <p:spPr>
          <a:xfrm>
            <a:off x="3158485" y="1598811"/>
            <a:ext cx="1005598" cy="25391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dirty="0">
                <a:solidFill>
                  <a:prstClr val="black"/>
                </a:solidFill>
                <a:latin typeface="BIZ UDゴシック" panose="020B0400000000000000" pitchFamily="49" charset="-128"/>
                <a:ea typeface="BIZ UDゴシック" panose="020B0400000000000000" pitchFamily="49" charset="-128"/>
              </a:rPr>
              <a:t>大阪</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空港</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テキスト ボックス 6">
            <a:extLst>
              <a:ext uri="{FF2B5EF4-FFF2-40B4-BE49-F238E27FC236}">
                <a16:creationId xmlns:a16="http://schemas.microsoft.com/office/drawing/2014/main" id="{5335E2FD-7A9E-4550-25C8-2BF3F9CE8799}"/>
              </a:ext>
            </a:extLst>
          </p:cNvPr>
          <p:cNvSpPr txBox="1"/>
          <p:nvPr/>
        </p:nvSpPr>
        <p:spPr>
          <a:xfrm>
            <a:off x="6547154" y="1581496"/>
            <a:ext cx="1005598" cy="25391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羽田空港</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9" name="テキスト ボックス 8">
            <a:extLst>
              <a:ext uri="{FF2B5EF4-FFF2-40B4-BE49-F238E27FC236}">
                <a16:creationId xmlns:a16="http://schemas.microsoft.com/office/drawing/2014/main" id="{2295C48E-F411-D886-1709-F436FD4BA538}"/>
              </a:ext>
            </a:extLst>
          </p:cNvPr>
          <p:cNvSpPr txBox="1"/>
          <p:nvPr/>
        </p:nvSpPr>
        <p:spPr>
          <a:xfrm>
            <a:off x="4695701" y="4109071"/>
            <a:ext cx="1005598" cy="25391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dirty="0">
                <a:solidFill>
                  <a:prstClr val="black"/>
                </a:solidFill>
                <a:latin typeface="BIZ UDゴシック" panose="020B0400000000000000" pitchFamily="49" charset="-128"/>
                <a:ea typeface="BIZ UDゴシック" panose="020B0400000000000000" pitchFamily="49" charset="-128"/>
              </a:rPr>
              <a:t>中部</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空港</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a:extLst>
              <a:ext uri="{FF2B5EF4-FFF2-40B4-BE49-F238E27FC236}">
                <a16:creationId xmlns:a16="http://schemas.microsoft.com/office/drawing/2014/main" id="{96E71EE6-31AE-D260-48D0-CEA7199682F2}"/>
              </a:ext>
            </a:extLst>
          </p:cNvPr>
          <p:cNvSpPr txBox="1"/>
          <p:nvPr/>
        </p:nvSpPr>
        <p:spPr>
          <a:xfrm>
            <a:off x="1214472" y="4169702"/>
            <a:ext cx="1005598" cy="25391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関西空港</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テキスト ボックス 12">
            <a:extLst>
              <a:ext uri="{FF2B5EF4-FFF2-40B4-BE49-F238E27FC236}">
                <a16:creationId xmlns:a16="http://schemas.microsoft.com/office/drawing/2014/main" id="{A54BC350-A25C-1CA4-2F52-0158C936A36C}"/>
              </a:ext>
            </a:extLst>
          </p:cNvPr>
          <p:cNvSpPr txBox="1"/>
          <p:nvPr/>
        </p:nvSpPr>
        <p:spPr>
          <a:xfrm>
            <a:off x="7172120" y="5560667"/>
            <a:ext cx="1971880" cy="830997"/>
          </a:xfrm>
          <a:prstGeom prst="rect">
            <a:avLst/>
          </a:prstGeom>
          <a:noFill/>
        </p:spPr>
        <p:txBody>
          <a:bodyPr wrap="square">
            <a:spAutoFit/>
          </a:bodyPr>
          <a:lstStyle/>
          <a:p>
            <a:pPr algn="l"/>
            <a:r>
              <a:rPr lang="en-US" altLang="ja-JP" sz="800" dirty="0">
                <a:latin typeface="BIZ UDゴシック" panose="020B0400000000000000" pitchFamily="49" charset="-128"/>
                <a:ea typeface="BIZ UDゴシック" panose="020B0400000000000000" pitchFamily="49" charset="-128"/>
              </a:rPr>
              <a:t>※</a:t>
            </a:r>
            <a:r>
              <a:rPr lang="ja-JP" altLang="en-US" sz="800" dirty="0">
                <a:latin typeface="BIZ UDゴシック" panose="020B0400000000000000" pitchFamily="49" charset="-128"/>
                <a:ea typeface="BIZ UDゴシック" panose="020B0400000000000000" pitchFamily="49" charset="-128"/>
              </a:rPr>
              <a:t>航空貨物動態調査は、国内航空貨物</a:t>
            </a:r>
            <a:endParaRPr lang="en-US" altLang="ja-JP" sz="800" dirty="0">
              <a:latin typeface="BIZ UDゴシック" panose="020B0400000000000000" pitchFamily="49" charset="-128"/>
              <a:ea typeface="BIZ UDゴシック" panose="020B0400000000000000" pitchFamily="49" charset="-128"/>
            </a:endParaRPr>
          </a:p>
          <a:p>
            <a:pPr algn="l"/>
            <a:r>
              <a:rPr lang="ja-JP" altLang="en-US" sz="800" dirty="0">
                <a:latin typeface="BIZ UDゴシック" panose="020B0400000000000000" pitchFamily="49" charset="-128"/>
                <a:ea typeface="BIZ UDゴシック" panose="020B0400000000000000" pitchFamily="49" charset="-128"/>
              </a:rPr>
              <a:t>　取扱業者に調査票を配付し、調査対</a:t>
            </a:r>
            <a:endParaRPr lang="en-US" altLang="ja-JP" sz="800" dirty="0">
              <a:latin typeface="BIZ UDゴシック" panose="020B0400000000000000" pitchFamily="49" charset="-128"/>
              <a:ea typeface="BIZ UDゴシック" panose="020B0400000000000000" pitchFamily="49" charset="-128"/>
            </a:endParaRPr>
          </a:p>
          <a:p>
            <a:pPr algn="l"/>
            <a:r>
              <a:rPr lang="ja-JP" altLang="en-US" sz="800" dirty="0">
                <a:latin typeface="BIZ UDゴシック" panose="020B0400000000000000" pitchFamily="49" charset="-128"/>
                <a:ea typeface="BIZ UDゴシック" panose="020B0400000000000000" pitchFamily="49" charset="-128"/>
              </a:rPr>
              <a:t>　象日</a:t>
            </a:r>
            <a:r>
              <a:rPr lang="en-US" altLang="ja-JP" sz="800" dirty="0">
                <a:latin typeface="BIZ UDゴシック" panose="020B0400000000000000" pitchFamily="49" charset="-128"/>
                <a:ea typeface="BIZ UDゴシック" panose="020B0400000000000000" pitchFamily="49" charset="-128"/>
              </a:rPr>
              <a:t>(</a:t>
            </a:r>
            <a:r>
              <a:rPr lang="ja-JP" altLang="en-US" sz="800" dirty="0">
                <a:latin typeface="BIZ UDゴシック" panose="020B0400000000000000" pitchFamily="49" charset="-128"/>
                <a:ea typeface="BIZ UDゴシック" panose="020B0400000000000000" pitchFamily="49" charset="-128"/>
              </a:rPr>
              <a:t>平日</a:t>
            </a:r>
            <a:r>
              <a:rPr lang="en-US" altLang="ja-JP" sz="800" dirty="0">
                <a:latin typeface="BIZ UDゴシック" panose="020B0400000000000000" pitchFamily="49" charset="-128"/>
                <a:ea typeface="BIZ UDゴシック" panose="020B0400000000000000" pitchFamily="49" charset="-128"/>
              </a:rPr>
              <a:t>1</a:t>
            </a:r>
            <a:r>
              <a:rPr lang="ja-JP" altLang="en-US" sz="800" dirty="0">
                <a:latin typeface="BIZ UDゴシック" panose="020B0400000000000000" pitchFamily="49" charset="-128"/>
                <a:ea typeface="BIZ UDゴシック" panose="020B0400000000000000" pitchFamily="49" charset="-128"/>
              </a:rPr>
              <a:t>日間</a:t>
            </a:r>
            <a:r>
              <a:rPr lang="en-US" altLang="ja-JP" sz="800" dirty="0">
                <a:latin typeface="BIZ UDゴシック" panose="020B0400000000000000" pitchFamily="49" charset="-128"/>
                <a:ea typeface="BIZ UDゴシック" panose="020B0400000000000000" pitchFamily="49" charset="-128"/>
              </a:rPr>
              <a:t>)</a:t>
            </a:r>
            <a:r>
              <a:rPr lang="ja-JP" altLang="en-US" sz="800" dirty="0">
                <a:latin typeface="BIZ UDゴシック" panose="020B0400000000000000" pitchFamily="49" charset="-128"/>
                <a:ea typeface="BIZ UDゴシック" panose="020B0400000000000000" pitchFamily="49" charset="-128"/>
              </a:rPr>
              <a:t>に荷主から受託した</a:t>
            </a:r>
            <a:endParaRPr lang="en-US" altLang="ja-JP" sz="800" dirty="0">
              <a:latin typeface="BIZ UDゴシック" panose="020B0400000000000000" pitchFamily="49" charset="-128"/>
              <a:ea typeface="BIZ UDゴシック" panose="020B0400000000000000" pitchFamily="49" charset="-128"/>
            </a:endParaRPr>
          </a:p>
          <a:p>
            <a:pPr algn="l"/>
            <a:r>
              <a:rPr lang="ja-JP" altLang="en-US" sz="800" dirty="0">
                <a:latin typeface="BIZ UDゴシック" panose="020B0400000000000000" pitchFamily="49" charset="-128"/>
                <a:ea typeface="BIZ UDゴシック" panose="020B0400000000000000" pitchFamily="49" charset="-128"/>
              </a:rPr>
              <a:t>　航空貨物について調査したもの。</a:t>
            </a:r>
            <a:endParaRPr lang="en-US" altLang="ja-JP" sz="800" dirty="0">
              <a:latin typeface="BIZ UDゴシック" panose="020B0400000000000000" pitchFamily="49" charset="-128"/>
              <a:ea typeface="BIZ UDゴシック" panose="020B0400000000000000" pitchFamily="49" charset="-128"/>
            </a:endParaRPr>
          </a:p>
          <a:p>
            <a:pPr algn="l"/>
            <a:r>
              <a:rPr lang="ja-JP" altLang="en-US" sz="800" b="0" i="0" u="none" strike="noStrike" baseline="0" dirty="0">
                <a:latin typeface="BIZ UDゴシック" panose="020B0400000000000000" pitchFamily="49" charset="-128"/>
                <a:ea typeface="BIZ UDゴシック" panose="020B0400000000000000" pitchFamily="49" charset="-128"/>
              </a:rPr>
              <a:t>　「後背圏」とは、航空貨物動態調査</a:t>
            </a:r>
            <a:endParaRPr lang="en-US" altLang="ja-JP" sz="800" b="0" i="0" u="none" strike="noStrike" baseline="0" dirty="0">
              <a:latin typeface="BIZ UDゴシック" panose="020B0400000000000000" pitchFamily="49" charset="-128"/>
              <a:ea typeface="BIZ UDゴシック" panose="020B0400000000000000" pitchFamily="49" charset="-128"/>
            </a:endParaRPr>
          </a:p>
          <a:p>
            <a:pPr algn="l"/>
            <a:r>
              <a:rPr lang="ja-JP" altLang="en-US" sz="800" dirty="0">
                <a:latin typeface="BIZ UDゴシック" panose="020B0400000000000000" pitchFamily="49" charset="-128"/>
                <a:ea typeface="BIZ UDゴシック" panose="020B0400000000000000" pitchFamily="49" charset="-128"/>
              </a:rPr>
              <a:t>　</a:t>
            </a:r>
            <a:r>
              <a:rPr lang="ja-JP" altLang="en-US" sz="800" b="0" i="0" u="none" strike="noStrike" baseline="0" dirty="0">
                <a:latin typeface="BIZ UDゴシック" panose="020B0400000000000000" pitchFamily="49" charset="-128"/>
                <a:ea typeface="BIZ UDゴシック" panose="020B0400000000000000" pitchFamily="49" charset="-128"/>
              </a:rPr>
              <a:t>で把握された荷送人所在地を</a:t>
            </a:r>
            <a:r>
              <a:rPr lang="ja-JP" altLang="en-US" sz="800" dirty="0">
                <a:latin typeface="BIZ UDゴシック" panose="020B0400000000000000" pitchFamily="49" charset="-128"/>
                <a:ea typeface="BIZ UDゴシック" panose="020B0400000000000000" pitchFamily="49" charset="-128"/>
              </a:rPr>
              <a:t>指す。</a:t>
            </a:r>
          </a:p>
        </p:txBody>
      </p:sp>
      <p:sp>
        <p:nvSpPr>
          <p:cNvPr id="18" name="テキスト ボックス 17">
            <a:extLst>
              <a:ext uri="{FF2B5EF4-FFF2-40B4-BE49-F238E27FC236}">
                <a16:creationId xmlns:a16="http://schemas.microsoft.com/office/drawing/2014/main" id="{82744CC3-4C73-66D6-1332-11C2EFDF7C21}"/>
              </a:ext>
            </a:extLst>
          </p:cNvPr>
          <p:cNvSpPr txBox="1"/>
          <p:nvPr/>
        </p:nvSpPr>
        <p:spPr>
          <a:xfrm>
            <a:off x="7930272" y="6458463"/>
            <a:ext cx="1175072" cy="338554"/>
          </a:xfrm>
          <a:prstGeom prst="rect">
            <a:avLst/>
          </a:prstGeom>
          <a:noFill/>
        </p:spPr>
        <p:txBody>
          <a:bodyPr wrap="square">
            <a:spAutoFit/>
          </a:bodyPr>
          <a:lstStyle/>
          <a:p>
            <a:pPr algn="r"/>
            <a:fld id="{50F88186-B17D-4CE3-A887-D91699CF601C}" type="slidenum">
              <a:rPr kumimoji="1" lang="ja-JP" altLang="en-US" sz="1600" b="1" smtClean="0">
                <a:latin typeface="BIZ UDゴシック" panose="020B0400000000000000" pitchFamily="49" charset="-128"/>
                <a:ea typeface="BIZ UDゴシック" panose="020B0400000000000000" pitchFamily="49" charset="-128"/>
              </a:rPr>
              <a:pPr algn="r"/>
              <a:t>35</a:t>
            </a:fld>
            <a:endParaRPr lang="ja-JP" altLang="en-US" sz="16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47979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CD1EA50-1B88-4EA5-C607-2ADCA464C0B7}"/>
              </a:ext>
            </a:extLst>
          </p:cNvPr>
          <p:cNvPicPr>
            <a:picLocks noChangeAspect="1"/>
          </p:cNvPicPr>
          <p:nvPr/>
        </p:nvPicPr>
        <p:blipFill>
          <a:blip r:embed="rId2"/>
          <a:stretch>
            <a:fillRect/>
          </a:stretch>
        </p:blipFill>
        <p:spPr>
          <a:xfrm>
            <a:off x="171282" y="1482950"/>
            <a:ext cx="4545927" cy="5155637"/>
          </a:xfrm>
          <a:prstGeom prst="rect">
            <a:avLst/>
          </a:prstGeom>
        </p:spPr>
      </p:pic>
      <p:sp>
        <p:nvSpPr>
          <p:cNvPr id="13" name="テキスト ボックス 12">
            <a:extLst>
              <a:ext uri="{FF2B5EF4-FFF2-40B4-BE49-F238E27FC236}">
                <a16:creationId xmlns:a16="http://schemas.microsoft.com/office/drawing/2014/main" id="{18D52A6A-5B9F-88A3-C750-E37E391DB8B2}"/>
              </a:ext>
            </a:extLst>
          </p:cNvPr>
          <p:cNvSpPr txBox="1"/>
          <p:nvPr/>
        </p:nvSpPr>
        <p:spPr>
          <a:xfrm>
            <a:off x="50526" y="87669"/>
            <a:ext cx="61728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(11)【</a:t>
            </a:r>
            <a:r>
              <a:rPr kumimoji="1" lang="ja-JP" altLang="en-US" sz="2000" b="1" dirty="0">
                <a:solidFill>
                  <a:prstClr val="black"/>
                </a:solidFill>
                <a:latin typeface="BIZ UDゴシック" panose="020B0400000000000000" pitchFamily="49" charset="-128"/>
                <a:ea typeface="BIZ UDゴシック" panose="020B0400000000000000" pitchFamily="49" charset="-128"/>
              </a:rPr>
              <a:t>その他の指標</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人口密度（市町村）</a:t>
            </a:r>
          </a:p>
        </p:txBody>
      </p:sp>
      <p:cxnSp>
        <p:nvCxnSpPr>
          <p:cNvPr id="14" name="直線コネクタ 13">
            <a:extLst>
              <a:ext uri="{FF2B5EF4-FFF2-40B4-BE49-F238E27FC236}">
                <a16:creationId xmlns:a16="http://schemas.microsoft.com/office/drawing/2014/main" id="{B444E308-F997-AB87-7589-A2CF7BD47B1B}"/>
              </a:ext>
            </a:extLst>
          </p:cNvPr>
          <p:cNvCxnSpPr>
            <a:cxnSpLocks/>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EAD99AB0-4D33-477A-6FEA-38C99C7EC726}"/>
              </a:ext>
            </a:extLst>
          </p:cNvPr>
          <p:cNvSpPr/>
          <p:nvPr/>
        </p:nvSpPr>
        <p:spPr>
          <a:xfrm>
            <a:off x="1924050" y="4314825"/>
            <a:ext cx="1690949" cy="9508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A66FD11B-38B4-4FEC-14F8-75275E9F1931}"/>
              </a:ext>
            </a:extLst>
          </p:cNvPr>
          <p:cNvCxnSpPr/>
          <p:nvPr/>
        </p:nvCxnSpPr>
        <p:spPr>
          <a:xfrm flipV="1">
            <a:off x="3614999" y="2855740"/>
            <a:ext cx="957001" cy="1459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BBBBFE9-D59B-3B7F-D324-1D0394E03D79}"/>
              </a:ext>
            </a:extLst>
          </p:cNvPr>
          <p:cNvCxnSpPr>
            <a:cxnSpLocks/>
          </p:cNvCxnSpPr>
          <p:nvPr/>
        </p:nvCxnSpPr>
        <p:spPr>
          <a:xfrm>
            <a:off x="3609768" y="5261535"/>
            <a:ext cx="9534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9AB2D45A-065C-BE8E-85B6-179F2F694263}"/>
              </a:ext>
            </a:extLst>
          </p:cNvPr>
          <p:cNvSpPr/>
          <p:nvPr/>
        </p:nvSpPr>
        <p:spPr>
          <a:xfrm>
            <a:off x="200137" y="631426"/>
            <a:ext cx="8726251" cy="64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2020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年の市町村の人口密度をみると、東京や大阪を中心に、国土軸に沿って人口密度の高い地域が分布している。</a:t>
            </a:r>
            <a:endPar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スライド番号プレースホルダー 3">
            <a:extLst>
              <a:ext uri="{FF2B5EF4-FFF2-40B4-BE49-F238E27FC236}">
                <a16:creationId xmlns:a16="http://schemas.microsoft.com/office/drawing/2014/main" id="{033FA674-B7FC-1C2B-695A-B3C5D63C428D}"/>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36</a:t>
            </a:fld>
            <a:endParaRPr kumimoji="1" lang="ja-JP" altLang="en-US" dirty="0"/>
          </a:p>
        </p:txBody>
      </p:sp>
      <p:pic>
        <p:nvPicPr>
          <p:cNvPr id="18" name="図 17">
            <a:extLst>
              <a:ext uri="{FF2B5EF4-FFF2-40B4-BE49-F238E27FC236}">
                <a16:creationId xmlns:a16="http://schemas.microsoft.com/office/drawing/2014/main" id="{95A33B41-7D6F-D2B8-FDE2-A0C12CBEA60E}"/>
              </a:ext>
            </a:extLst>
          </p:cNvPr>
          <p:cNvPicPr>
            <a:picLocks noChangeAspect="1"/>
          </p:cNvPicPr>
          <p:nvPr/>
        </p:nvPicPr>
        <p:blipFill>
          <a:blip r:embed="rId3"/>
          <a:stretch>
            <a:fillRect/>
          </a:stretch>
        </p:blipFill>
        <p:spPr>
          <a:xfrm>
            <a:off x="2980846" y="5598211"/>
            <a:ext cx="1238423" cy="857370"/>
          </a:xfrm>
          <a:prstGeom prst="rect">
            <a:avLst/>
          </a:prstGeom>
        </p:spPr>
      </p:pic>
      <p:sp>
        <p:nvSpPr>
          <p:cNvPr id="4" name="吹き出し: 角を丸めた四角形 3">
            <a:extLst>
              <a:ext uri="{FF2B5EF4-FFF2-40B4-BE49-F238E27FC236}">
                <a16:creationId xmlns:a16="http://schemas.microsoft.com/office/drawing/2014/main" id="{AE4591D5-66E4-76A3-80FD-3CB4F27AFC14}"/>
              </a:ext>
            </a:extLst>
          </p:cNvPr>
          <p:cNvSpPr/>
          <p:nvPr/>
        </p:nvSpPr>
        <p:spPr>
          <a:xfrm>
            <a:off x="4240733" y="5980261"/>
            <a:ext cx="1368000" cy="332757"/>
          </a:xfrm>
          <a:prstGeom prst="wedgeRoundRectCallout">
            <a:avLst>
              <a:gd name="adj1" fmla="val -65669"/>
              <a:gd name="adj2" fmla="val -56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ゴシック" panose="020B0400000000000000" pitchFamily="49" charset="-128"/>
                <a:ea typeface="BIZ UDゴシック" panose="020B0400000000000000" pitchFamily="49" charset="-128"/>
              </a:rPr>
              <a:t>全国平均</a:t>
            </a:r>
          </a:p>
        </p:txBody>
      </p:sp>
      <p:sp>
        <p:nvSpPr>
          <p:cNvPr id="3" name="テキスト ボックス 2">
            <a:extLst>
              <a:ext uri="{FF2B5EF4-FFF2-40B4-BE49-F238E27FC236}">
                <a16:creationId xmlns:a16="http://schemas.microsoft.com/office/drawing/2014/main" id="{8223FFCB-01AE-22AE-A88D-002C57A80E4F}"/>
              </a:ext>
            </a:extLst>
          </p:cNvPr>
          <p:cNvSpPr txBox="1"/>
          <p:nvPr/>
        </p:nvSpPr>
        <p:spPr>
          <a:xfrm>
            <a:off x="4855908" y="6489882"/>
            <a:ext cx="3570208" cy="261610"/>
          </a:xfrm>
          <a:prstGeom prst="rect">
            <a:avLst/>
          </a:prstGeom>
          <a:noFill/>
        </p:spPr>
        <p:txBody>
          <a:bodyPr wrap="none" rtlCol="0">
            <a:spAutoFit/>
          </a:bodyPr>
          <a:lstStyle/>
          <a:p>
            <a:r>
              <a:rPr kumimoji="1" lang="ja-JP" altLang="en-US" sz="1100" dirty="0">
                <a:latin typeface="BIZ UDゴシック" panose="020B0400000000000000" pitchFamily="49" charset="-128"/>
                <a:ea typeface="BIZ UDゴシック" panose="020B0400000000000000" pitchFamily="49" charset="-128"/>
              </a:rPr>
              <a:t>出典：令和２年国勢調査をもとに副首都推進局で作成</a:t>
            </a:r>
          </a:p>
        </p:txBody>
      </p:sp>
      <p:pic>
        <p:nvPicPr>
          <p:cNvPr id="15" name="図 14">
            <a:extLst>
              <a:ext uri="{FF2B5EF4-FFF2-40B4-BE49-F238E27FC236}">
                <a16:creationId xmlns:a16="http://schemas.microsoft.com/office/drawing/2014/main" id="{DA241F62-9F12-FDE9-2E80-4DAAB7FDFE38}"/>
              </a:ext>
            </a:extLst>
          </p:cNvPr>
          <p:cNvPicPr>
            <a:picLocks noChangeAspect="1"/>
          </p:cNvPicPr>
          <p:nvPr/>
        </p:nvPicPr>
        <p:blipFill rotWithShape="1">
          <a:blip r:embed="rId4"/>
          <a:srcRect l="4858" t="13719" r="2336" b="10077"/>
          <a:stretch/>
        </p:blipFill>
        <p:spPr>
          <a:xfrm>
            <a:off x="4580739" y="2864854"/>
            <a:ext cx="4454707" cy="2415688"/>
          </a:xfrm>
          <a:prstGeom prst="rect">
            <a:avLst/>
          </a:prstGeom>
          <a:ln w="12700">
            <a:solidFill>
              <a:schemeClr val="tx1"/>
            </a:solidFill>
          </a:ln>
        </p:spPr>
      </p:pic>
    </p:spTree>
    <p:extLst>
      <p:ext uri="{BB962C8B-B14F-4D97-AF65-F5344CB8AC3E}">
        <p14:creationId xmlns:p14="http://schemas.microsoft.com/office/powerpoint/2010/main" val="2413373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a:extLst>
              <a:ext uri="{FF2B5EF4-FFF2-40B4-BE49-F238E27FC236}">
                <a16:creationId xmlns:a16="http://schemas.microsoft.com/office/drawing/2014/main" id="{6F149B15-937C-4ED1-B3F4-B81281ACC082}"/>
              </a:ext>
            </a:extLst>
          </p:cNvPr>
          <p:cNvCxnSpPr/>
          <p:nvPr/>
        </p:nvCxnSpPr>
        <p:spPr>
          <a:xfrm flipV="1">
            <a:off x="114827" y="551104"/>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3373E387-428E-447D-98CF-5002C41E2F31}"/>
              </a:ext>
            </a:extLst>
          </p:cNvPr>
          <p:cNvSpPr/>
          <p:nvPr/>
        </p:nvSpPr>
        <p:spPr>
          <a:xfrm>
            <a:off x="136505" y="705235"/>
            <a:ext cx="8836045" cy="91682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defTabSz="457200">
              <a:buFont typeface="Wingdings" panose="05000000000000000000" pitchFamily="2" charset="2"/>
              <a:buChar char="p"/>
              <a:defRPr/>
            </a:pP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総じて西日本で高く、東日本では日本海側で低くなる傾向にあるが、大都市圏を構成する東京・神奈川・千葉、及び大阪・兵庫では全国平均を下回っている。</a:t>
            </a:r>
            <a:endPar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テキスト ボックス 1">
            <a:extLst>
              <a:ext uri="{FF2B5EF4-FFF2-40B4-BE49-F238E27FC236}">
                <a16:creationId xmlns:a16="http://schemas.microsoft.com/office/drawing/2014/main" id="{90E9A88B-19F6-41B1-A45C-5580B635DECF}"/>
              </a:ext>
            </a:extLst>
          </p:cNvPr>
          <p:cNvSpPr txBox="1"/>
          <p:nvPr/>
        </p:nvSpPr>
        <p:spPr>
          <a:xfrm>
            <a:off x="4903531" y="6354982"/>
            <a:ext cx="3993401" cy="261610"/>
          </a:xfrm>
          <a:prstGeom prst="rect">
            <a:avLst/>
          </a:prstGeom>
          <a:noFill/>
        </p:spPr>
        <p:txBody>
          <a:bodyPr wrap="none" rtlCol="0">
            <a:spAutoFit/>
          </a:bodyPr>
          <a:lstStyle/>
          <a:p>
            <a:r>
              <a:rPr kumimoji="1" lang="ja-JP" altLang="en-US" sz="1100" dirty="0">
                <a:latin typeface="BIZ UDゴシック" panose="020B0400000000000000" pitchFamily="49" charset="-128"/>
                <a:ea typeface="BIZ UDゴシック" panose="020B0400000000000000" pitchFamily="49" charset="-128"/>
              </a:rPr>
              <a:t>出典：</a:t>
            </a:r>
            <a:r>
              <a:rPr kumimoji="1" lang="zh-TW" altLang="en-US" sz="1100" dirty="0">
                <a:latin typeface="BIZ UDゴシック" panose="020B0400000000000000" pitchFamily="49" charset="-128"/>
                <a:ea typeface="BIZ UDゴシック" panose="020B0400000000000000" pitchFamily="49" charset="-128"/>
              </a:rPr>
              <a:t>人口動態調査</a:t>
            </a: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2021</a:t>
            </a:r>
            <a:r>
              <a:rPr kumimoji="1" lang="ja-JP" altLang="en-US" sz="1100" dirty="0">
                <a:latin typeface="BIZ UDゴシック" panose="020B0400000000000000" pitchFamily="49" charset="-128"/>
                <a:ea typeface="BIZ UDゴシック" panose="020B0400000000000000" pitchFamily="49" charset="-128"/>
              </a:rPr>
              <a:t>年）をもとに副首都推進局で作成</a:t>
            </a:r>
          </a:p>
        </p:txBody>
      </p:sp>
      <p:sp>
        <p:nvSpPr>
          <p:cNvPr id="3" name="テキスト ボックス 2">
            <a:extLst>
              <a:ext uri="{FF2B5EF4-FFF2-40B4-BE49-F238E27FC236}">
                <a16:creationId xmlns:a16="http://schemas.microsoft.com/office/drawing/2014/main" id="{35A91B1B-EE3E-B3BB-0017-6F6E863C2B4D}"/>
              </a:ext>
            </a:extLst>
          </p:cNvPr>
          <p:cNvSpPr txBox="1"/>
          <p:nvPr/>
        </p:nvSpPr>
        <p:spPr>
          <a:xfrm>
            <a:off x="50526" y="87669"/>
            <a:ext cx="723564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(11)【</a:t>
            </a:r>
            <a:r>
              <a:rPr kumimoji="1" lang="ja-JP" altLang="en-US" sz="2000" b="1" dirty="0">
                <a:solidFill>
                  <a:prstClr val="black"/>
                </a:solidFill>
                <a:latin typeface="BIZ UDゴシック" panose="020B0400000000000000" pitchFamily="49" charset="-128"/>
                <a:ea typeface="BIZ UDゴシック" panose="020B0400000000000000" pitchFamily="49" charset="-128"/>
              </a:rPr>
              <a:t>その他の指標</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合計特殊出生率（都道府県）</a:t>
            </a:r>
          </a:p>
        </p:txBody>
      </p:sp>
      <p:sp>
        <p:nvSpPr>
          <p:cNvPr id="6" name="スライド番号プレースホルダー 3">
            <a:extLst>
              <a:ext uri="{FF2B5EF4-FFF2-40B4-BE49-F238E27FC236}">
                <a16:creationId xmlns:a16="http://schemas.microsoft.com/office/drawing/2014/main" id="{4D01AEAD-D462-E240-CB79-E77B41C58702}"/>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37</a:t>
            </a:fld>
            <a:endParaRPr kumimoji="1" lang="ja-JP" altLang="en-US" dirty="0"/>
          </a:p>
        </p:txBody>
      </p:sp>
      <p:grpSp>
        <p:nvGrpSpPr>
          <p:cNvPr id="4" name="グループ化 3">
            <a:extLst>
              <a:ext uri="{FF2B5EF4-FFF2-40B4-BE49-F238E27FC236}">
                <a16:creationId xmlns:a16="http://schemas.microsoft.com/office/drawing/2014/main" id="{1A18B013-DFA6-B2B4-E978-CB0F5FC91C87}"/>
              </a:ext>
            </a:extLst>
          </p:cNvPr>
          <p:cNvGrpSpPr/>
          <p:nvPr/>
        </p:nvGrpSpPr>
        <p:grpSpPr>
          <a:xfrm>
            <a:off x="1888901" y="1777668"/>
            <a:ext cx="5334906" cy="4508367"/>
            <a:chOff x="1951265" y="1798529"/>
            <a:chExt cx="4961219" cy="4287261"/>
          </a:xfrm>
        </p:grpSpPr>
        <p:pic>
          <p:nvPicPr>
            <p:cNvPr id="5" name="図 4">
              <a:extLst>
                <a:ext uri="{FF2B5EF4-FFF2-40B4-BE49-F238E27FC236}">
                  <a16:creationId xmlns:a16="http://schemas.microsoft.com/office/drawing/2014/main" id="{FBB6D75B-9473-7433-F820-6E758EC55671}"/>
                </a:ext>
              </a:extLst>
            </p:cNvPr>
            <p:cNvPicPr>
              <a:picLocks noChangeAspect="1"/>
            </p:cNvPicPr>
            <p:nvPr/>
          </p:nvPicPr>
          <p:blipFill>
            <a:blip r:embed="rId2"/>
            <a:stretch>
              <a:fillRect/>
            </a:stretch>
          </p:blipFill>
          <p:spPr>
            <a:xfrm>
              <a:off x="1951265" y="1798529"/>
              <a:ext cx="4392386" cy="4287261"/>
            </a:xfrm>
            <a:prstGeom prst="rect">
              <a:avLst/>
            </a:prstGeom>
          </p:spPr>
        </p:pic>
        <p:sp>
          <p:nvSpPr>
            <p:cNvPr id="9" name="テキスト ボックス 8">
              <a:extLst>
                <a:ext uri="{FF2B5EF4-FFF2-40B4-BE49-F238E27FC236}">
                  <a16:creationId xmlns:a16="http://schemas.microsoft.com/office/drawing/2014/main" id="{E3C03A49-0955-8F9A-4911-B5428D3CBCC5}"/>
                </a:ext>
              </a:extLst>
            </p:cNvPr>
            <p:cNvSpPr txBox="1"/>
            <p:nvPr/>
          </p:nvSpPr>
          <p:spPr>
            <a:xfrm>
              <a:off x="6150737" y="4808796"/>
              <a:ext cx="761747" cy="230832"/>
            </a:xfrm>
            <a:prstGeom prst="rect">
              <a:avLst/>
            </a:prstGeom>
            <a:noFill/>
          </p:spPr>
          <p:txBody>
            <a:bodyPr wrap="none" rtlCol="0">
              <a:spAutoFit/>
            </a:bodyPr>
            <a:lstStyle/>
            <a:p>
              <a:r>
                <a:rPr kumimoji="1" lang="en-US" altLang="ja-JP" sz="900" dirty="0">
                  <a:latin typeface="BIZ UDゴシック" panose="020B0400000000000000" pitchFamily="49" charset="-128"/>
                  <a:ea typeface="BIZ UDゴシック" panose="020B0400000000000000" pitchFamily="49" charset="-128"/>
                </a:rPr>
                <a:t>(</a:t>
              </a:r>
              <a:r>
                <a:rPr kumimoji="1" lang="ja-JP" altLang="en-US" sz="900" dirty="0">
                  <a:latin typeface="BIZ UDゴシック" panose="020B0400000000000000" pitchFamily="49" charset="-128"/>
                  <a:ea typeface="BIZ UDゴシック" panose="020B0400000000000000" pitchFamily="49" charset="-128"/>
                </a:rPr>
                <a:t>全国平均</a:t>
              </a:r>
              <a:r>
                <a:rPr kumimoji="1" lang="en-US" altLang="ja-JP" sz="900" dirty="0">
                  <a:latin typeface="BIZ UDゴシック" panose="020B0400000000000000" pitchFamily="49" charset="-128"/>
                  <a:ea typeface="BIZ UDゴシック" panose="020B0400000000000000" pitchFamily="49" charset="-128"/>
                </a:rPr>
                <a:t>)</a:t>
              </a:r>
              <a:endParaRPr kumimoji="1" lang="ja-JP" altLang="en-US" sz="900" dirty="0">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3335776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18D52A6A-5B9F-88A3-C750-E37E391DB8B2}"/>
              </a:ext>
            </a:extLst>
          </p:cNvPr>
          <p:cNvSpPr txBox="1"/>
          <p:nvPr/>
        </p:nvSpPr>
        <p:spPr>
          <a:xfrm>
            <a:off x="50526" y="87669"/>
            <a:ext cx="74265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(11)【</a:t>
            </a:r>
            <a:r>
              <a:rPr kumimoji="1" lang="ja-JP" altLang="en-US" sz="2000" b="1" dirty="0">
                <a:solidFill>
                  <a:prstClr val="black"/>
                </a:solidFill>
                <a:latin typeface="BIZ UDゴシック" panose="020B0400000000000000" pitchFamily="49" charset="-128"/>
                <a:ea typeface="BIZ UDゴシック" panose="020B0400000000000000" pitchFamily="49" charset="-128"/>
              </a:rPr>
              <a:t>その他の指標</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自治体の</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財政力指数（都道府県）</a:t>
            </a:r>
            <a:endParaRPr kumimoji="1" lang="ja-JP" altLang="en-US" sz="2000" b="1" dirty="0">
              <a:solidFill>
                <a:prstClr val="black"/>
              </a:solidFill>
              <a:latin typeface="BIZ UDゴシック" panose="020B0400000000000000" pitchFamily="49" charset="-128"/>
              <a:ea typeface="BIZ UDゴシック" panose="020B0400000000000000" pitchFamily="49" charset="-128"/>
            </a:endParaRPr>
          </a:p>
        </p:txBody>
      </p:sp>
      <p:cxnSp>
        <p:nvCxnSpPr>
          <p:cNvPr id="14" name="直線コネクタ 13">
            <a:extLst>
              <a:ext uri="{FF2B5EF4-FFF2-40B4-BE49-F238E27FC236}">
                <a16:creationId xmlns:a16="http://schemas.microsoft.com/office/drawing/2014/main" id="{B444E308-F997-AB87-7589-A2CF7BD47B1B}"/>
              </a:ext>
            </a:extLst>
          </p:cNvPr>
          <p:cNvCxnSpPr>
            <a:cxnSpLocks/>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3">
            <a:extLst>
              <a:ext uri="{FF2B5EF4-FFF2-40B4-BE49-F238E27FC236}">
                <a16:creationId xmlns:a16="http://schemas.microsoft.com/office/drawing/2014/main" id="{8746DC09-3481-5AE0-EC47-FF6D501C3D99}"/>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38</a:t>
            </a:fld>
            <a:endParaRPr kumimoji="1" lang="ja-JP" altLang="en-US" dirty="0"/>
          </a:p>
        </p:txBody>
      </p:sp>
      <p:pic>
        <p:nvPicPr>
          <p:cNvPr id="3" name="図 2">
            <a:extLst>
              <a:ext uri="{FF2B5EF4-FFF2-40B4-BE49-F238E27FC236}">
                <a16:creationId xmlns:a16="http://schemas.microsoft.com/office/drawing/2014/main" id="{EEAA1541-CCC8-0FCA-4301-E2CD97BF2BF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96895" y="1337920"/>
            <a:ext cx="5744020" cy="5320597"/>
          </a:xfrm>
          <a:prstGeom prst="rect">
            <a:avLst/>
          </a:prstGeom>
        </p:spPr>
      </p:pic>
      <p:sp>
        <p:nvSpPr>
          <p:cNvPr id="4" name="吹き出し: 角を丸めた四角形 3">
            <a:extLst>
              <a:ext uri="{FF2B5EF4-FFF2-40B4-BE49-F238E27FC236}">
                <a16:creationId xmlns:a16="http://schemas.microsoft.com/office/drawing/2014/main" id="{AE4591D5-66E4-76A3-80FD-3CB4F27AFC14}"/>
              </a:ext>
            </a:extLst>
          </p:cNvPr>
          <p:cNvSpPr/>
          <p:nvPr/>
        </p:nvSpPr>
        <p:spPr>
          <a:xfrm>
            <a:off x="6567088" y="4793080"/>
            <a:ext cx="1368000" cy="332757"/>
          </a:xfrm>
          <a:prstGeom prst="wedgeRoundRectCallout">
            <a:avLst>
              <a:gd name="adj1" fmla="val 1173"/>
              <a:gd name="adj2" fmla="val -12361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ゴシック" panose="020B0400000000000000" pitchFamily="49" charset="-128"/>
                <a:ea typeface="BIZ UDゴシック" panose="020B0400000000000000" pitchFamily="49" charset="-128"/>
              </a:rPr>
              <a:t>全都道府県平均</a:t>
            </a:r>
          </a:p>
        </p:txBody>
      </p:sp>
      <p:sp>
        <p:nvSpPr>
          <p:cNvPr id="15" name="正方形/長方形 14">
            <a:extLst>
              <a:ext uri="{FF2B5EF4-FFF2-40B4-BE49-F238E27FC236}">
                <a16:creationId xmlns:a16="http://schemas.microsoft.com/office/drawing/2014/main" id="{00F7A480-911B-41DE-9376-A0EF23376E8C}"/>
              </a:ext>
            </a:extLst>
          </p:cNvPr>
          <p:cNvSpPr/>
          <p:nvPr/>
        </p:nvSpPr>
        <p:spPr>
          <a:xfrm>
            <a:off x="208874" y="649571"/>
            <a:ext cx="8726251" cy="5867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2022</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年度の都道府県の財政力指数をみると、普通交付税不交付団体となる１以上は、東京都のみ。</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R="0" lvl="0" algn="l" defTabSz="457200" rtl="0" eaLnBrk="1" fontAlgn="auto" latinLnBrk="0" hangingPunct="1">
              <a:lnSpc>
                <a:spcPct val="100000"/>
              </a:lnSpc>
              <a:spcBef>
                <a:spcPts val="0"/>
              </a:spcBef>
              <a:spcAft>
                <a:spcPts val="0"/>
              </a:spcAft>
              <a:buClrTx/>
              <a:buSzTx/>
              <a:tabLst/>
              <a:defRPr/>
            </a:pP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全国平均を上回るのは、宮城県から福岡県までの太平洋側を都道府県が中心。</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359CCAE7-BDA7-3383-D9AD-D9F6881E6109}"/>
              </a:ext>
            </a:extLst>
          </p:cNvPr>
          <p:cNvSpPr txBox="1"/>
          <p:nvPr/>
        </p:nvSpPr>
        <p:spPr>
          <a:xfrm>
            <a:off x="208874" y="1536720"/>
            <a:ext cx="3358785" cy="1277273"/>
          </a:xfrm>
          <a:prstGeom prst="rect">
            <a:avLst/>
          </a:prstGeom>
          <a:noFill/>
        </p:spPr>
        <p:txBody>
          <a:bodyPr wrap="square" rtlCol="0">
            <a:spAutoFit/>
          </a:bodyPr>
          <a:lstStyle/>
          <a:p>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財政力指数</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地方公共団体の財政力を示す指数で、基準財政収入額を基準財政需要額で除して得た数値の過去３年間の平均値。</a:t>
            </a:r>
          </a:p>
          <a:p>
            <a:r>
              <a:rPr kumimoji="1" lang="ja-JP" altLang="en-US" sz="1100" dirty="0">
                <a:latin typeface="BIZ UDゴシック" panose="020B0400000000000000" pitchFamily="49" charset="-128"/>
                <a:ea typeface="BIZ UDゴシック" panose="020B0400000000000000" pitchFamily="49" charset="-128"/>
              </a:rPr>
              <a:t>財政力指数が高いほど、普通交付税算定上の留保財源が大きいことになり、財源に余裕があるといえる。</a:t>
            </a:r>
          </a:p>
        </p:txBody>
      </p:sp>
      <p:sp>
        <p:nvSpPr>
          <p:cNvPr id="5" name="テキスト ボックス 4">
            <a:extLst>
              <a:ext uri="{FF2B5EF4-FFF2-40B4-BE49-F238E27FC236}">
                <a16:creationId xmlns:a16="http://schemas.microsoft.com/office/drawing/2014/main" id="{91955AA1-485E-894A-3849-EB61B47A2F42}"/>
              </a:ext>
            </a:extLst>
          </p:cNvPr>
          <p:cNvSpPr txBox="1"/>
          <p:nvPr/>
        </p:nvSpPr>
        <p:spPr>
          <a:xfrm>
            <a:off x="2990851" y="6354982"/>
            <a:ext cx="8092578" cy="261610"/>
          </a:xfrm>
          <a:prstGeom prst="rect">
            <a:avLst/>
          </a:prstGeom>
          <a:noFill/>
        </p:spPr>
        <p:txBody>
          <a:bodyPr wrap="square" rtlCol="0">
            <a:spAutoFit/>
          </a:bodyPr>
          <a:lstStyle/>
          <a:p>
            <a:r>
              <a:rPr kumimoji="1" lang="ja-JP" altLang="en-US" sz="1100" dirty="0">
                <a:latin typeface="BIZ UDゴシック" panose="020B0400000000000000" pitchFamily="49" charset="-128"/>
                <a:ea typeface="BIZ UDゴシック" panose="020B0400000000000000" pitchFamily="49" charset="-128"/>
              </a:rPr>
              <a:t>出典：総務省ＨＰ「令和</a:t>
            </a:r>
            <a:r>
              <a:rPr kumimoji="1" lang="en-US" altLang="ja-JP" sz="1100" dirty="0">
                <a:latin typeface="BIZ UDゴシック" panose="020B0400000000000000" pitchFamily="49" charset="-128"/>
                <a:ea typeface="BIZ UDゴシック" panose="020B0400000000000000" pitchFamily="49" charset="-128"/>
              </a:rPr>
              <a:t>4</a:t>
            </a:r>
            <a:r>
              <a:rPr kumimoji="1" lang="ja-JP" altLang="en-US" sz="1100" dirty="0">
                <a:latin typeface="BIZ UDゴシック" panose="020B0400000000000000" pitchFamily="49" charset="-128"/>
                <a:ea typeface="BIZ UDゴシック" panose="020B0400000000000000" pitchFamily="49" charset="-128"/>
              </a:rPr>
              <a:t>年度地方公共団体の主要財政指標一覧」をもとに副首都推進局で作成</a:t>
            </a:r>
          </a:p>
        </p:txBody>
      </p:sp>
    </p:spTree>
    <p:extLst>
      <p:ext uri="{BB962C8B-B14F-4D97-AF65-F5344CB8AC3E}">
        <p14:creationId xmlns:p14="http://schemas.microsoft.com/office/powerpoint/2010/main" val="3192786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FF031F-BA97-6D8A-4D47-16DAA0799C7B}"/>
              </a:ext>
            </a:extLst>
          </p:cNvPr>
          <p:cNvSpPr>
            <a:spLocks noGrp="1"/>
          </p:cNvSpPr>
          <p:nvPr>
            <p:ph type="title"/>
          </p:nvPr>
        </p:nvSpPr>
        <p:spPr>
          <a:xfrm>
            <a:off x="628650" y="2766218"/>
            <a:ext cx="7886700" cy="1325563"/>
          </a:xfrm>
        </p:spPr>
        <p:txBody>
          <a:bodyPr>
            <a:normAutofit/>
          </a:bodyPr>
          <a:lstStyle/>
          <a:p>
            <a:pPr algn="ctr">
              <a:lnSpc>
                <a:spcPct val="100000"/>
              </a:lnSpc>
            </a:pPr>
            <a:r>
              <a:rPr kumimoji="1" lang="ja-JP" altLang="en-US" sz="2800" b="1" dirty="0">
                <a:latin typeface="BIZ UDゴシック" panose="020B0400000000000000" pitchFamily="49" charset="-128"/>
                <a:ea typeface="BIZ UDゴシック" panose="020B0400000000000000" pitchFamily="49" charset="-128"/>
              </a:rPr>
              <a:t>１　</a:t>
            </a:r>
            <a:r>
              <a:rPr kumimoji="0" lang="ja-JP" altLang="en-US" sz="2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東西二極の一極としての大阪</a:t>
            </a:r>
            <a:r>
              <a:rPr kumimoji="0" lang="en-US" altLang="ja-JP" sz="2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2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a:t>
            </a:r>
            <a:r>
              <a:rPr kumimoji="0" lang="en-US" altLang="ja-JP" sz="2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2800" b="1" dirty="0">
                <a:latin typeface="BIZ UDゴシック" panose="020B0400000000000000" pitchFamily="49" charset="-128"/>
                <a:ea typeface="BIZ UDゴシック" panose="020B0400000000000000" pitchFamily="49" charset="-128"/>
              </a:rPr>
              <a:t>　</a:t>
            </a:r>
          </a:p>
        </p:txBody>
      </p:sp>
      <p:sp>
        <p:nvSpPr>
          <p:cNvPr id="4" name="スライド番号プレースホルダー 3">
            <a:extLst>
              <a:ext uri="{FF2B5EF4-FFF2-40B4-BE49-F238E27FC236}">
                <a16:creationId xmlns:a16="http://schemas.microsoft.com/office/drawing/2014/main" id="{FC226530-10C5-C1FA-3737-3438B8C16BFD}"/>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3</a:t>
            </a:fld>
            <a:endParaRPr kumimoji="1" lang="ja-JP" altLang="en-US" dirty="0"/>
          </a:p>
        </p:txBody>
      </p:sp>
    </p:spTree>
    <p:extLst>
      <p:ext uri="{BB962C8B-B14F-4D97-AF65-F5344CB8AC3E}">
        <p14:creationId xmlns:p14="http://schemas.microsoft.com/office/powerpoint/2010/main" val="1685366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1DE182B-8B55-C662-5914-712D242C2B6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530084"/>
            <a:ext cx="4550813" cy="5104229"/>
          </a:xfrm>
          <a:prstGeom prst="rect">
            <a:avLst/>
          </a:prstGeom>
        </p:spPr>
      </p:pic>
      <p:cxnSp>
        <p:nvCxnSpPr>
          <p:cNvPr id="14" name="直線コネクタ 13">
            <a:extLst>
              <a:ext uri="{FF2B5EF4-FFF2-40B4-BE49-F238E27FC236}">
                <a16:creationId xmlns:a16="http://schemas.microsoft.com/office/drawing/2014/main" id="{B444E308-F997-AB87-7589-A2CF7BD47B1B}"/>
              </a:ext>
            </a:extLst>
          </p:cNvPr>
          <p:cNvCxnSpPr>
            <a:cxnSpLocks/>
          </p:cNvCxnSpPr>
          <p:nvPr/>
        </p:nvCxnSpPr>
        <p:spPr>
          <a:xfrm flipV="1">
            <a:off x="187688" y="447107"/>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00F7A480-911B-41DE-9376-A0EF23376E8C}"/>
              </a:ext>
            </a:extLst>
          </p:cNvPr>
          <p:cNvSpPr/>
          <p:nvPr/>
        </p:nvSpPr>
        <p:spPr>
          <a:xfrm>
            <a:off x="187688" y="575452"/>
            <a:ext cx="8726251" cy="87845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令和４年度の市町村の財政力指数をみると、東京や名古屋</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周辺を中心に</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財政力指数が１を上回る不交付団体が存在。それ以外では、大阪をはじめとした国土軸と言われる地域のほか、県庁所在地、北関東・中部地方の内陸部の市町村を中心に全国平均を上回る市町村が存在</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テキスト ボックス 2">
            <a:extLst>
              <a:ext uri="{FF2B5EF4-FFF2-40B4-BE49-F238E27FC236}">
                <a16:creationId xmlns:a16="http://schemas.microsoft.com/office/drawing/2014/main" id="{9E596326-B4DC-18C8-15F1-B7343BB88B73}"/>
              </a:ext>
            </a:extLst>
          </p:cNvPr>
          <p:cNvSpPr txBox="1"/>
          <p:nvPr/>
        </p:nvSpPr>
        <p:spPr>
          <a:xfrm>
            <a:off x="50526" y="87669"/>
            <a:ext cx="74265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(11)【</a:t>
            </a:r>
            <a:r>
              <a:rPr kumimoji="1" lang="ja-JP" altLang="en-US" sz="2000" b="1" dirty="0">
                <a:solidFill>
                  <a:prstClr val="black"/>
                </a:solidFill>
                <a:latin typeface="BIZ UDゴシック" panose="020B0400000000000000" pitchFamily="49" charset="-128"/>
                <a:ea typeface="BIZ UDゴシック" panose="020B0400000000000000" pitchFamily="49" charset="-128"/>
              </a:rPr>
              <a:t>その他の指標</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自治体の</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財政力指数（</a:t>
            </a:r>
            <a:r>
              <a:rPr kumimoji="1" lang="ja-JP" altLang="en-US" sz="2000" b="1" dirty="0">
                <a:solidFill>
                  <a:prstClr val="black"/>
                </a:solidFill>
                <a:latin typeface="BIZ UDゴシック" panose="020B0400000000000000" pitchFamily="49" charset="-128"/>
                <a:ea typeface="BIZ UDゴシック" panose="020B0400000000000000" pitchFamily="49" charset="-128"/>
              </a:rPr>
              <a:t>市町村</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2000" b="1" dirty="0">
              <a:solidFill>
                <a:prstClr val="black"/>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D19AFFA9-3543-EEEA-3D53-3ADFA0B37242}"/>
              </a:ext>
            </a:extLst>
          </p:cNvPr>
          <p:cNvSpPr>
            <a:spLocks noGrp="1"/>
          </p:cNvSpPr>
          <p:nvPr>
            <p:ph type="sldNum" sz="quarter" idx="12"/>
          </p:nvPr>
        </p:nvSpPr>
        <p:spPr>
          <a:xfrm>
            <a:off x="7086600" y="6502400"/>
            <a:ext cx="2057400" cy="365125"/>
          </a:xfrm>
        </p:spPr>
        <p:txBody>
          <a:bodyPr/>
          <a:lstStyle/>
          <a:p>
            <a:pPr algn="r"/>
            <a:fld id="{50F88186-B17D-4CE3-A887-D91699CF601C}" type="slidenum">
              <a:rPr kumimoji="1" lang="ja-JP" altLang="en-US" smtClean="0"/>
              <a:pPr algn="r"/>
              <a:t>39</a:t>
            </a:fld>
            <a:endParaRPr kumimoji="1" lang="ja-JP" altLang="en-US" dirty="0"/>
          </a:p>
        </p:txBody>
      </p:sp>
      <p:sp>
        <p:nvSpPr>
          <p:cNvPr id="7" name="正方形/長方形 6">
            <a:extLst>
              <a:ext uri="{FF2B5EF4-FFF2-40B4-BE49-F238E27FC236}">
                <a16:creationId xmlns:a16="http://schemas.microsoft.com/office/drawing/2014/main" id="{69BDDCE9-6F97-1B95-5B66-8504432AF432}"/>
              </a:ext>
            </a:extLst>
          </p:cNvPr>
          <p:cNvSpPr/>
          <p:nvPr/>
        </p:nvSpPr>
        <p:spPr>
          <a:xfrm>
            <a:off x="1752600" y="4303714"/>
            <a:ext cx="1766768" cy="9029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10" name="直線コネクタ 9">
            <a:extLst>
              <a:ext uri="{FF2B5EF4-FFF2-40B4-BE49-F238E27FC236}">
                <a16:creationId xmlns:a16="http://schemas.microsoft.com/office/drawing/2014/main" id="{A438C71F-7B84-A080-57B4-6A6650D9B3F6}"/>
              </a:ext>
            </a:extLst>
          </p:cNvPr>
          <p:cNvCxnSpPr>
            <a:cxnSpLocks/>
          </p:cNvCxnSpPr>
          <p:nvPr/>
        </p:nvCxnSpPr>
        <p:spPr>
          <a:xfrm flipV="1">
            <a:off x="3498987" y="2766121"/>
            <a:ext cx="700696" cy="15636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AE4654CF-89D7-77FB-AA33-A473F69ABA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99683" y="2766121"/>
            <a:ext cx="4714256" cy="2429807"/>
          </a:xfrm>
          <a:prstGeom prst="rect">
            <a:avLst/>
          </a:prstGeom>
          <a:ln>
            <a:solidFill>
              <a:schemeClr val="tx1"/>
            </a:solidFill>
          </a:ln>
        </p:spPr>
      </p:pic>
      <p:cxnSp>
        <p:nvCxnSpPr>
          <p:cNvPr id="12" name="直線コネクタ 11">
            <a:extLst>
              <a:ext uri="{FF2B5EF4-FFF2-40B4-BE49-F238E27FC236}">
                <a16:creationId xmlns:a16="http://schemas.microsoft.com/office/drawing/2014/main" id="{B523E3FA-5F8F-5600-0071-F7FC344692AA}"/>
              </a:ext>
            </a:extLst>
          </p:cNvPr>
          <p:cNvCxnSpPr>
            <a:cxnSpLocks/>
          </p:cNvCxnSpPr>
          <p:nvPr/>
        </p:nvCxnSpPr>
        <p:spPr>
          <a:xfrm>
            <a:off x="3519368" y="5192552"/>
            <a:ext cx="6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descr="グラフ, 箱ひげ図&#10;&#10;自動的に生成された説明">
            <a:extLst>
              <a:ext uri="{FF2B5EF4-FFF2-40B4-BE49-F238E27FC236}">
                <a16:creationId xmlns:a16="http://schemas.microsoft.com/office/drawing/2014/main" id="{AF5FCAA3-F007-899E-8F7F-9C3A4EF4C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368" y="5315015"/>
            <a:ext cx="924054" cy="838317"/>
          </a:xfrm>
          <a:prstGeom prst="rect">
            <a:avLst/>
          </a:prstGeom>
        </p:spPr>
      </p:pic>
      <p:sp>
        <p:nvSpPr>
          <p:cNvPr id="16" name="吹き出し: 角を丸めた四角形 15">
            <a:extLst>
              <a:ext uri="{FF2B5EF4-FFF2-40B4-BE49-F238E27FC236}">
                <a16:creationId xmlns:a16="http://schemas.microsoft.com/office/drawing/2014/main" id="{3C06D5C7-C5A1-BA6F-5A1C-D994F3F7AC25}"/>
              </a:ext>
            </a:extLst>
          </p:cNvPr>
          <p:cNvSpPr/>
          <p:nvPr/>
        </p:nvSpPr>
        <p:spPr>
          <a:xfrm>
            <a:off x="5227496" y="5615768"/>
            <a:ext cx="1368000" cy="332757"/>
          </a:xfrm>
          <a:prstGeom prst="wedgeRoundRectCallout">
            <a:avLst>
              <a:gd name="adj1" fmla="val -65669"/>
              <a:gd name="adj2" fmla="val -56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全市町村平均</a:t>
            </a:r>
          </a:p>
        </p:txBody>
      </p:sp>
      <p:sp>
        <p:nvSpPr>
          <p:cNvPr id="2" name="テキスト ボックス 1">
            <a:extLst>
              <a:ext uri="{FF2B5EF4-FFF2-40B4-BE49-F238E27FC236}">
                <a16:creationId xmlns:a16="http://schemas.microsoft.com/office/drawing/2014/main" id="{56150D3C-BECB-E492-C378-5BC74426C7BC}"/>
              </a:ext>
            </a:extLst>
          </p:cNvPr>
          <p:cNvSpPr txBox="1"/>
          <p:nvPr/>
        </p:nvSpPr>
        <p:spPr>
          <a:xfrm>
            <a:off x="1216174" y="6119906"/>
            <a:ext cx="7911980" cy="430887"/>
          </a:xfrm>
          <a:prstGeom prst="rect">
            <a:avLst/>
          </a:prstGeom>
          <a:noFill/>
        </p:spPr>
        <p:txBody>
          <a:bodyPr wrap="square" rtlCol="0">
            <a:spAutoFit/>
          </a:bodyPr>
          <a:lstStyle/>
          <a:p>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東京特別区は、全国の他の市町村と財政力指数の計算方法が異なっており、比較が困難なため、ここでは</a:t>
            </a:r>
            <a:r>
              <a:rPr kumimoji="1" lang="en-US" altLang="ja-JP" sz="1100" dirty="0">
                <a:latin typeface="BIZ UDゴシック" panose="020B0400000000000000" pitchFamily="49" charset="-128"/>
                <a:ea typeface="BIZ UDゴシック" panose="020B0400000000000000" pitchFamily="49" charset="-128"/>
              </a:rPr>
              <a:t>1.00</a:t>
            </a:r>
            <a:r>
              <a:rPr kumimoji="1" lang="ja-JP" altLang="en-US" sz="1100" dirty="0">
                <a:latin typeface="BIZ UDゴシック" panose="020B0400000000000000" pitchFamily="49" charset="-128"/>
                <a:ea typeface="BIZ UDゴシック" panose="020B0400000000000000" pitchFamily="49" charset="-128"/>
              </a:rPr>
              <a:t>以上として取り扱っている。</a:t>
            </a:r>
          </a:p>
        </p:txBody>
      </p:sp>
      <p:sp>
        <p:nvSpPr>
          <p:cNvPr id="6" name="テキスト ボックス 5">
            <a:extLst>
              <a:ext uri="{FF2B5EF4-FFF2-40B4-BE49-F238E27FC236}">
                <a16:creationId xmlns:a16="http://schemas.microsoft.com/office/drawing/2014/main" id="{50632977-4631-AE54-6E2E-F01E1A8E2511}"/>
              </a:ext>
            </a:extLst>
          </p:cNvPr>
          <p:cNvSpPr txBox="1"/>
          <p:nvPr/>
        </p:nvSpPr>
        <p:spPr>
          <a:xfrm>
            <a:off x="2562226" y="6564859"/>
            <a:ext cx="6153149" cy="261610"/>
          </a:xfrm>
          <a:prstGeom prst="rect">
            <a:avLst/>
          </a:prstGeom>
          <a:noFill/>
        </p:spPr>
        <p:txBody>
          <a:bodyPr wrap="square" rtlCol="0">
            <a:spAutoFit/>
          </a:bodyPr>
          <a:lstStyle/>
          <a:p>
            <a:r>
              <a:rPr kumimoji="1" lang="ja-JP" altLang="en-US" sz="1100" dirty="0">
                <a:latin typeface="BIZ UDゴシック" panose="020B0400000000000000" pitchFamily="49" charset="-128"/>
                <a:ea typeface="BIZ UDゴシック" panose="020B0400000000000000" pitchFamily="49" charset="-128"/>
              </a:rPr>
              <a:t>出典：総務省ＨＰ「令和</a:t>
            </a:r>
            <a:r>
              <a:rPr kumimoji="1" lang="en-US" altLang="ja-JP" sz="1100" dirty="0">
                <a:latin typeface="BIZ UDゴシック" panose="020B0400000000000000" pitchFamily="49" charset="-128"/>
                <a:ea typeface="BIZ UDゴシック" panose="020B0400000000000000" pitchFamily="49" charset="-128"/>
              </a:rPr>
              <a:t>4</a:t>
            </a:r>
            <a:r>
              <a:rPr kumimoji="1" lang="ja-JP" altLang="en-US" sz="1100" dirty="0">
                <a:latin typeface="BIZ UDゴシック" panose="020B0400000000000000" pitchFamily="49" charset="-128"/>
                <a:ea typeface="BIZ UDゴシック" panose="020B0400000000000000" pitchFamily="49" charset="-128"/>
              </a:rPr>
              <a:t>年度地方公共団体の主要財政指標一覧」をもとに副首都推進局で作成</a:t>
            </a:r>
          </a:p>
        </p:txBody>
      </p:sp>
    </p:spTree>
    <p:extLst>
      <p:ext uri="{BB962C8B-B14F-4D97-AF65-F5344CB8AC3E}">
        <p14:creationId xmlns:p14="http://schemas.microsoft.com/office/powerpoint/2010/main" val="2841599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FF031F-BA97-6D8A-4D47-16DAA0799C7B}"/>
              </a:ext>
            </a:extLst>
          </p:cNvPr>
          <p:cNvSpPr>
            <a:spLocks noGrp="1"/>
          </p:cNvSpPr>
          <p:nvPr>
            <p:ph type="title"/>
          </p:nvPr>
        </p:nvSpPr>
        <p:spPr>
          <a:xfrm>
            <a:off x="628650" y="2766218"/>
            <a:ext cx="7886700" cy="1325563"/>
          </a:xfrm>
        </p:spPr>
        <p:txBody>
          <a:bodyPr>
            <a:normAutofit/>
          </a:bodyPr>
          <a:lstStyle/>
          <a:p>
            <a:pPr algn="ctr">
              <a:lnSpc>
                <a:spcPct val="100000"/>
              </a:lnSpc>
            </a:pPr>
            <a:r>
              <a:rPr kumimoji="1" lang="ja-JP" altLang="en-US" sz="2800" b="1" dirty="0">
                <a:latin typeface="BIZ UDゴシック" panose="020B0400000000000000" pitchFamily="49" charset="-128"/>
                <a:ea typeface="BIZ UDゴシック" panose="020B0400000000000000" pitchFamily="49" charset="-128"/>
              </a:rPr>
              <a:t>２　首都圏非常時のバックアップ機能</a:t>
            </a:r>
          </a:p>
        </p:txBody>
      </p:sp>
      <p:sp>
        <p:nvSpPr>
          <p:cNvPr id="4" name="スライド番号プレースホルダー 3">
            <a:extLst>
              <a:ext uri="{FF2B5EF4-FFF2-40B4-BE49-F238E27FC236}">
                <a16:creationId xmlns:a16="http://schemas.microsoft.com/office/drawing/2014/main" id="{FC226530-10C5-C1FA-3737-3438B8C16BFD}"/>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40</a:t>
            </a:fld>
            <a:endParaRPr kumimoji="1" lang="ja-JP" altLang="en-US"/>
          </a:p>
        </p:txBody>
      </p:sp>
    </p:spTree>
    <p:extLst>
      <p:ext uri="{BB962C8B-B14F-4D97-AF65-F5344CB8AC3E}">
        <p14:creationId xmlns:p14="http://schemas.microsoft.com/office/powerpoint/2010/main" val="3082462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F1FA1D76-536A-454E-CF02-17504295A4A9}"/>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9222B3AD-3468-C909-61AA-5B225F3CD8BF}"/>
              </a:ext>
            </a:extLst>
          </p:cNvPr>
          <p:cNvSpPr/>
          <p:nvPr/>
        </p:nvSpPr>
        <p:spPr>
          <a:xfrm>
            <a:off x="82758" y="702638"/>
            <a:ext cx="8892667" cy="13992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prstClr val="black"/>
                </a:solidFill>
                <a:latin typeface="BIZ UDゴシック" panose="020B0400000000000000" pitchFamily="49" charset="-128"/>
                <a:ea typeface="BIZ UDゴシック" panose="020B0400000000000000" pitchFamily="49" charset="-128"/>
              </a:rPr>
              <a:t>基幹的広域防災拠点とは、広域防災拠点のうち、防災活動拠点として、国及び地方公共団体が協力し、都道府県単独では対応不可能な、広域あるいは甚大な被害に対して的確に応急復旧活動を展開するための施設。</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prstClr val="black"/>
                </a:solidFill>
                <a:latin typeface="BIZ UDゴシック" panose="020B0400000000000000" pitchFamily="49" charset="-128"/>
                <a:ea typeface="BIZ UDゴシック" panose="020B0400000000000000" pitchFamily="49" charset="-128"/>
              </a:rPr>
              <a:t>堺泉北港堺２区基幹的広域防災拠点（高次支援機能）は、西日本では初、首都圏に続き国内２例目の取組となっている。上町断層地震帯地震や東南海・南海地震等の大規模災害の発災時に、救援物資の中継基地や被災地支援隊のベースキャンプ、あるいはヘリコプターによる災害医療支援など重要な機能を担う。</a:t>
            </a:r>
          </a:p>
        </p:txBody>
      </p:sp>
      <p:sp>
        <p:nvSpPr>
          <p:cNvPr id="8" name="テキスト ボックス 7">
            <a:extLst>
              <a:ext uri="{FF2B5EF4-FFF2-40B4-BE49-F238E27FC236}">
                <a16:creationId xmlns:a16="http://schemas.microsoft.com/office/drawing/2014/main" id="{6F1416FF-E923-28E1-3786-E045A2BA059B}"/>
              </a:ext>
            </a:extLst>
          </p:cNvPr>
          <p:cNvSpPr txBox="1"/>
          <p:nvPr/>
        </p:nvSpPr>
        <p:spPr>
          <a:xfrm>
            <a:off x="358503" y="2271700"/>
            <a:ext cx="3285029" cy="307777"/>
          </a:xfrm>
          <a:prstGeom prst="rect">
            <a:avLst/>
          </a:prstGeom>
          <a:noFill/>
        </p:spPr>
        <p:txBody>
          <a:bodyPr wrap="square" rtlCol="0">
            <a:spAutoFit/>
          </a:bodyPr>
          <a:lstStyle/>
          <a:p>
            <a:r>
              <a:rPr kumimoji="1" lang="ja-JP" altLang="en-US" sz="1400" dirty="0">
                <a:latin typeface="BIZ UDゴシック" panose="020B0400000000000000" pitchFamily="49" charset="-128"/>
                <a:ea typeface="BIZ UDゴシック" panose="020B0400000000000000" pitchFamily="49" charset="-128"/>
              </a:rPr>
              <a:t>○堺泉北港堺２区基幹的広域防災拠点</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61DB4CC7-7F68-74BB-D295-644F1BC6665E}"/>
              </a:ext>
            </a:extLst>
          </p:cNvPr>
          <p:cNvSpPr txBox="1"/>
          <p:nvPr/>
        </p:nvSpPr>
        <p:spPr>
          <a:xfrm>
            <a:off x="358503" y="4715138"/>
            <a:ext cx="3084021" cy="246221"/>
          </a:xfrm>
          <a:prstGeom prst="rect">
            <a:avLst/>
          </a:prstGeom>
          <a:noFill/>
        </p:spPr>
        <p:txBody>
          <a:bodyPr wrap="square">
            <a:spAutoFit/>
          </a:bodyPr>
          <a:lstStyle/>
          <a:p>
            <a:pPr>
              <a:defRPr/>
            </a:pPr>
            <a:r>
              <a:rPr lang="ja-JP" altLang="en-US" sz="1000" dirty="0">
                <a:solidFill>
                  <a:prstClr val="black"/>
                </a:solidFill>
                <a:latin typeface="BIZ UDゴシック" panose="020B0400000000000000" pitchFamily="49" charset="-128"/>
                <a:ea typeface="BIZ UDゴシック" panose="020B0400000000000000" pitchFamily="49" charset="-128"/>
              </a:rPr>
              <a:t>出典：国土交通省近畿地方整備局ホームページ</a:t>
            </a:r>
            <a:endParaRPr lang="ja-JP" altLang="en-US" sz="1000" dirty="0"/>
          </a:p>
        </p:txBody>
      </p:sp>
      <p:pic>
        <p:nvPicPr>
          <p:cNvPr id="7" name="図 6">
            <a:extLst>
              <a:ext uri="{FF2B5EF4-FFF2-40B4-BE49-F238E27FC236}">
                <a16:creationId xmlns:a16="http://schemas.microsoft.com/office/drawing/2014/main" id="{FE7CABFA-6121-4880-D2C2-0F91F9FC059B}"/>
              </a:ext>
            </a:extLst>
          </p:cNvPr>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193591" y="2706836"/>
            <a:ext cx="3815770" cy="3815770"/>
          </a:xfrm>
          <a:prstGeom prst="rect">
            <a:avLst/>
          </a:prstGeom>
        </p:spPr>
      </p:pic>
      <p:pic>
        <p:nvPicPr>
          <p:cNvPr id="10" name="図 9">
            <a:extLst>
              <a:ext uri="{FF2B5EF4-FFF2-40B4-BE49-F238E27FC236}">
                <a16:creationId xmlns:a16="http://schemas.microsoft.com/office/drawing/2014/main" id="{A6001924-10CC-4F44-461A-6A0E222DF2B3}"/>
              </a:ext>
            </a:extLst>
          </p:cNvPr>
          <p:cNvPicPr>
            <a:picLocks noChangeAspect="1"/>
          </p:cNvPicPr>
          <p:nvPr/>
        </p:nvPicPr>
        <p:blipFill>
          <a:blip r:embed="rId4"/>
          <a:stretch>
            <a:fillRect/>
          </a:stretch>
        </p:blipFill>
        <p:spPr>
          <a:xfrm>
            <a:off x="6401042" y="2878303"/>
            <a:ext cx="2448267" cy="3286584"/>
          </a:xfrm>
          <a:prstGeom prst="rect">
            <a:avLst/>
          </a:prstGeom>
        </p:spPr>
      </p:pic>
      <p:pic>
        <p:nvPicPr>
          <p:cNvPr id="11" name="グラフィックス 10" descr="マーカー 単色塗りつぶし">
            <a:extLst>
              <a:ext uri="{FF2B5EF4-FFF2-40B4-BE49-F238E27FC236}">
                <a16:creationId xmlns:a16="http://schemas.microsoft.com/office/drawing/2014/main" id="{E345A909-44AF-74EA-52C6-8345A9284F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2524" y="5304637"/>
            <a:ext cx="396000" cy="396000"/>
          </a:xfrm>
          <a:prstGeom prst="rect">
            <a:avLst/>
          </a:prstGeom>
        </p:spPr>
      </p:pic>
      <p:pic>
        <p:nvPicPr>
          <p:cNvPr id="13" name="グラフィックス 12" descr="マーカー 単色塗りつぶし">
            <a:extLst>
              <a:ext uri="{FF2B5EF4-FFF2-40B4-BE49-F238E27FC236}">
                <a16:creationId xmlns:a16="http://schemas.microsoft.com/office/drawing/2014/main" id="{9E217878-7B95-9261-603D-6973815BC2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6033" y="5092583"/>
            <a:ext cx="396000" cy="396000"/>
          </a:xfrm>
          <a:prstGeom prst="rect">
            <a:avLst/>
          </a:prstGeom>
        </p:spPr>
      </p:pic>
      <p:sp>
        <p:nvSpPr>
          <p:cNvPr id="14" name="テキスト ボックス 13">
            <a:extLst>
              <a:ext uri="{FF2B5EF4-FFF2-40B4-BE49-F238E27FC236}">
                <a16:creationId xmlns:a16="http://schemas.microsoft.com/office/drawing/2014/main" id="{69448982-D432-99A1-7060-14E16B5183CE}"/>
              </a:ext>
            </a:extLst>
          </p:cNvPr>
          <p:cNvSpPr txBox="1"/>
          <p:nvPr/>
        </p:nvSpPr>
        <p:spPr>
          <a:xfrm>
            <a:off x="5982660" y="2474221"/>
            <a:ext cx="3285029" cy="307777"/>
          </a:xfrm>
          <a:prstGeom prst="rect">
            <a:avLst/>
          </a:prstGeom>
          <a:noFill/>
        </p:spPr>
        <p:txBody>
          <a:bodyPr wrap="square" rtlCol="0">
            <a:spAutoFit/>
          </a:bodyPr>
          <a:lstStyle/>
          <a:p>
            <a:r>
              <a:rPr kumimoji="1" lang="ja-JP" altLang="en-US" sz="1400" dirty="0">
                <a:latin typeface="BIZ UDゴシック" panose="020B0400000000000000" pitchFamily="49" charset="-128"/>
                <a:ea typeface="BIZ UDゴシック" panose="020B0400000000000000" pitchFamily="49" charset="-128"/>
              </a:rPr>
              <a:t>○</a:t>
            </a:r>
            <a:r>
              <a:rPr kumimoji="1" lang="zh-TW" altLang="en-US" sz="1400" dirty="0">
                <a:latin typeface="BIZ UDゴシック" panose="020B0400000000000000" pitchFamily="49" charset="-128"/>
                <a:ea typeface="BIZ UDゴシック" panose="020B0400000000000000" pitchFamily="49" charset="-128"/>
              </a:rPr>
              <a:t>東京湾臨海部基幹的広域防災拠点</a:t>
            </a:r>
            <a:endParaRPr kumimoji="1" lang="en-US" altLang="ja-JP" sz="1400" dirty="0">
              <a:latin typeface="BIZ UDゴシック" panose="020B0400000000000000" pitchFamily="49" charset="-128"/>
              <a:ea typeface="BIZ UDゴシック" panose="020B0400000000000000" pitchFamily="49" charset="-128"/>
            </a:endParaRPr>
          </a:p>
        </p:txBody>
      </p:sp>
      <p:pic>
        <p:nvPicPr>
          <p:cNvPr id="6" name="図 5">
            <a:extLst>
              <a:ext uri="{FF2B5EF4-FFF2-40B4-BE49-F238E27FC236}">
                <a16:creationId xmlns:a16="http://schemas.microsoft.com/office/drawing/2014/main" id="{09A081FA-0891-6A81-5823-049AC507B82C}"/>
              </a:ext>
            </a:extLst>
          </p:cNvPr>
          <p:cNvPicPr>
            <a:picLocks noChangeAspect="1"/>
          </p:cNvPicPr>
          <p:nvPr/>
        </p:nvPicPr>
        <p:blipFill>
          <a:blip r:embed="rId7"/>
          <a:stretch>
            <a:fillRect/>
          </a:stretch>
        </p:blipFill>
        <p:spPr>
          <a:xfrm>
            <a:off x="208874" y="2628110"/>
            <a:ext cx="4066582" cy="2093904"/>
          </a:xfrm>
          <a:prstGeom prst="rect">
            <a:avLst/>
          </a:prstGeom>
        </p:spPr>
      </p:pic>
      <p:cxnSp>
        <p:nvCxnSpPr>
          <p:cNvPr id="16" name="直線コネクタ 15">
            <a:extLst>
              <a:ext uri="{FF2B5EF4-FFF2-40B4-BE49-F238E27FC236}">
                <a16:creationId xmlns:a16="http://schemas.microsoft.com/office/drawing/2014/main" id="{D629C0AC-97DA-754B-C2B1-B556C8DB5385}"/>
              </a:ext>
            </a:extLst>
          </p:cNvPr>
          <p:cNvCxnSpPr/>
          <p:nvPr/>
        </p:nvCxnSpPr>
        <p:spPr>
          <a:xfrm>
            <a:off x="3640524" y="4606003"/>
            <a:ext cx="0" cy="79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23A77E0A-AE14-8DE3-8ECE-051A988E20DB}"/>
              </a:ext>
            </a:extLst>
          </p:cNvPr>
          <p:cNvCxnSpPr/>
          <p:nvPr/>
        </p:nvCxnSpPr>
        <p:spPr>
          <a:xfrm>
            <a:off x="4664033" y="5290583"/>
            <a:ext cx="172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7661C54-F68B-EB00-82E3-0BE9F0DEEF68}"/>
              </a:ext>
            </a:extLst>
          </p:cNvPr>
          <p:cNvSpPr txBox="1"/>
          <p:nvPr/>
        </p:nvSpPr>
        <p:spPr>
          <a:xfrm>
            <a:off x="82758" y="121364"/>
            <a:ext cx="61728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２</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防災拠点の立地</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zh-TW"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基幹的広域防災拠点</a:t>
            </a:r>
            <a:endPar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スライド番号プレースホルダー 1">
            <a:extLst>
              <a:ext uri="{FF2B5EF4-FFF2-40B4-BE49-F238E27FC236}">
                <a16:creationId xmlns:a16="http://schemas.microsoft.com/office/drawing/2014/main" id="{F644FABC-795E-7387-BB10-8EB4D970A4FB}"/>
              </a:ext>
            </a:extLst>
          </p:cNvPr>
          <p:cNvSpPr txBox="1">
            <a:spLocks/>
          </p:cNvSpPr>
          <p:nvPr/>
        </p:nvSpPr>
        <p:spPr>
          <a:xfrm>
            <a:off x="8364511" y="6480602"/>
            <a:ext cx="75350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50F88186-B17D-4CE3-A887-D91699CF601C}" type="slidenum">
              <a:rPr kumimoji="1" lang="ja-JP" altLang="en-US" sz="1600" b="1" smtClean="0">
                <a:solidFill>
                  <a:prstClr val="black"/>
                </a:solidFill>
                <a:latin typeface="BIZ UDゴシック" panose="020B0400000000000000" pitchFamily="49" charset="-128"/>
                <a:ea typeface="BIZ UDゴシック" panose="020B0400000000000000" pitchFamily="49" charset="-128"/>
              </a:rPr>
              <a:pPr algn="r">
                <a:defRPr/>
              </a:pPr>
              <a:t>41</a:t>
            </a:fld>
            <a:endParaRPr kumimoji="1" lang="ja-JP" altLang="en-US" sz="1600" b="1" dirty="0">
              <a:solidFill>
                <a:prstClr val="black"/>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08148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BA8CC197-905B-60E4-952D-3CB3F5A98ABD}"/>
              </a:ext>
            </a:extLst>
          </p:cNvPr>
          <p:cNvPicPr>
            <a:picLocks noChangeAspect="1"/>
          </p:cNvPicPr>
          <p:nvPr/>
        </p:nvPicPr>
        <p:blipFill>
          <a:blip r:embed="rId2"/>
          <a:stretch>
            <a:fillRect/>
          </a:stretch>
        </p:blipFill>
        <p:spPr>
          <a:xfrm>
            <a:off x="4316419" y="2499255"/>
            <a:ext cx="2700000" cy="1544400"/>
          </a:xfrm>
          <a:prstGeom prst="rect">
            <a:avLst/>
          </a:prstGeom>
        </p:spPr>
      </p:pic>
      <p:sp>
        <p:nvSpPr>
          <p:cNvPr id="2" name="スライド番号プレースホルダー 1">
            <a:extLst>
              <a:ext uri="{FF2B5EF4-FFF2-40B4-BE49-F238E27FC236}">
                <a16:creationId xmlns:a16="http://schemas.microsoft.com/office/drawing/2014/main" id="{35554DEC-6EBA-19D9-AA65-71790963F487}"/>
              </a:ext>
            </a:extLst>
          </p:cNvPr>
          <p:cNvSpPr>
            <a:spLocks noGrp="1"/>
          </p:cNvSpPr>
          <p:nvPr>
            <p:ph type="sldNum" sz="quarter" idx="12"/>
          </p:nvPr>
        </p:nvSpPr>
        <p:spPr>
          <a:xfrm>
            <a:off x="8544393" y="6557001"/>
            <a:ext cx="582353" cy="36725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9222B3AD-3468-C909-61AA-5B225F3CD8BF}"/>
              </a:ext>
            </a:extLst>
          </p:cNvPr>
          <p:cNvSpPr/>
          <p:nvPr/>
        </p:nvSpPr>
        <p:spPr>
          <a:xfrm>
            <a:off x="192768" y="754539"/>
            <a:ext cx="3931597" cy="20847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rPr>
              <a:t>大手前合同庁舎は、防災機能の強化、分散機能の集約化、地域と連携した新たなまちづくり空間やにぎわいの創出等を図るとともに、災害応急対策活動を行う地方ブロック機関を核とする新たな合同庁舎として</a:t>
            </a:r>
            <a:r>
              <a:rPr kumimoji="0" lang="en-US" altLang="ja-JP" sz="14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rPr>
              <a:t>2022</a:t>
            </a:r>
            <a:r>
              <a:rPr kumimoji="0" lang="ja-JP" altLang="en-US" sz="14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rPr>
              <a:t>年に整備。</a:t>
            </a:r>
            <a:endParaRPr kumimoji="0" lang="en-US" altLang="ja-JP" sz="14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endParaRPr>
          </a:p>
          <a:p>
            <a:pPr marR="0" lvl="0" algn="l" defTabSz="457200" rtl="0" eaLnBrk="1" fontAlgn="auto" latinLnBrk="0" hangingPunct="1">
              <a:lnSpc>
                <a:spcPct val="100000"/>
              </a:lnSpc>
              <a:spcBef>
                <a:spcPts val="0"/>
              </a:spcBef>
              <a:spcAft>
                <a:spcPts val="0"/>
              </a:spcAft>
              <a:buClrTx/>
              <a:buSzTx/>
              <a:tabLst/>
              <a:defRPr/>
            </a:pPr>
            <a:endParaRPr kumimoji="0" lang="en-US" altLang="ja-JP" sz="1400" b="0" i="0" u="none" strike="noStrike" kern="1200" cap="none" spc="0" normalizeH="0" baseline="0" noProof="0" dirty="0">
              <a:ln>
                <a:noFill/>
              </a:ln>
              <a:solidFill>
                <a:srgbClr val="333333"/>
              </a:solidFill>
              <a:effectLst/>
              <a:uLnTx/>
              <a:uFillTx/>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srgbClr val="333333"/>
                </a:solidFill>
                <a:latin typeface="BIZ UDゴシック" panose="020B0400000000000000" pitchFamily="49" charset="-128"/>
                <a:ea typeface="BIZ UDゴシック" panose="020B0400000000000000" pitchFamily="49" charset="-128"/>
              </a:rPr>
              <a:t>大手前合同庁舎周辺には、国の機関が集積している。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9" name="正方形/長方形 8">
            <a:extLst>
              <a:ext uri="{FF2B5EF4-FFF2-40B4-BE49-F238E27FC236}">
                <a16:creationId xmlns:a16="http://schemas.microsoft.com/office/drawing/2014/main" id="{CB6644EF-C3D6-0A21-16B8-B4D161ADC052}"/>
              </a:ext>
            </a:extLst>
          </p:cNvPr>
          <p:cNvSpPr/>
          <p:nvPr/>
        </p:nvSpPr>
        <p:spPr>
          <a:xfrm>
            <a:off x="6022156" y="3362194"/>
            <a:ext cx="432000" cy="54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ysClr val="windowText" lastClr="000000"/>
              </a:solidFill>
            </a:endParaRPr>
          </a:p>
        </p:txBody>
      </p:sp>
      <p:cxnSp>
        <p:nvCxnSpPr>
          <p:cNvPr id="11" name="直線矢印コネクタ 10">
            <a:extLst>
              <a:ext uri="{FF2B5EF4-FFF2-40B4-BE49-F238E27FC236}">
                <a16:creationId xmlns:a16="http://schemas.microsoft.com/office/drawing/2014/main" id="{BB0B021F-47E0-A276-E551-CC2809E56D6B}"/>
              </a:ext>
            </a:extLst>
          </p:cNvPr>
          <p:cNvCxnSpPr>
            <a:cxnSpLocks/>
          </p:cNvCxnSpPr>
          <p:nvPr/>
        </p:nvCxnSpPr>
        <p:spPr>
          <a:xfrm flipV="1">
            <a:off x="3748323" y="3841252"/>
            <a:ext cx="2237689" cy="2090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2" name="グループ化 41">
            <a:extLst>
              <a:ext uri="{FF2B5EF4-FFF2-40B4-BE49-F238E27FC236}">
                <a16:creationId xmlns:a16="http://schemas.microsoft.com/office/drawing/2014/main" id="{F2A4AA09-6949-4C06-3B7F-746B7BE2FC58}"/>
              </a:ext>
            </a:extLst>
          </p:cNvPr>
          <p:cNvGrpSpPr/>
          <p:nvPr/>
        </p:nvGrpSpPr>
        <p:grpSpPr>
          <a:xfrm>
            <a:off x="456201" y="2983355"/>
            <a:ext cx="3355020" cy="2791032"/>
            <a:chOff x="115876" y="3199964"/>
            <a:chExt cx="3930959" cy="3264364"/>
          </a:xfrm>
        </p:grpSpPr>
        <p:pic>
          <p:nvPicPr>
            <p:cNvPr id="7" name="図 6">
              <a:extLst>
                <a:ext uri="{FF2B5EF4-FFF2-40B4-BE49-F238E27FC236}">
                  <a16:creationId xmlns:a16="http://schemas.microsoft.com/office/drawing/2014/main" id="{5CC45A4C-2DAD-B450-F5B7-D095AFE6D61A}"/>
                </a:ext>
              </a:extLst>
            </p:cNvPr>
            <p:cNvPicPr>
              <a:picLocks noChangeAspect="1"/>
            </p:cNvPicPr>
            <p:nvPr/>
          </p:nvPicPr>
          <p:blipFill>
            <a:blip r:embed="rId3"/>
            <a:stretch>
              <a:fillRect/>
            </a:stretch>
          </p:blipFill>
          <p:spPr>
            <a:xfrm>
              <a:off x="133629" y="3199964"/>
              <a:ext cx="3913206" cy="3264364"/>
            </a:xfrm>
            <a:prstGeom prst="rect">
              <a:avLst/>
            </a:prstGeom>
          </p:spPr>
        </p:pic>
        <p:sp>
          <p:nvSpPr>
            <p:cNvPr id="12" name="正方形/長方形 11">
              <a:extLst>
                <a:ext uri="{FF2B5EF4-FFF2-40B4-BE49-F238E27FC236}">
                  <a16:creationId xmlns:a16="http://schemas.microsoft.com/office/drawing/2014/main" id="{154FFFA7-2758-2EA5-881C-3F6A1BA69B15}"/>
                </a:ext>
              </a:extLst>
            </p:cNvPr>
            <p:cNvSpPr/>
            <p:nvPr/>
          </p:nvSpPr>
          <p:spPr>
            <a:xfrm>
              <a:off x="115876" y="3199964"/>
              <a:ext cx="3924000" cy="32511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 name="図 9">
            <a:extLst>
              <a:ext uri="{FF2B5EF4-FFF2-40B4-BE49-F238E27FC236}">
                <a16:creationId xmlns:a16="http://schemas.microsoft.com/office/drawing/2014/main" id="{FAAF039E-729B-41A9-B93E-E4E6FD2EF245}"/>
              </a:ext>
            </a:extLst>
          </p:cNvPr>
          <p:cNvPicPr>
            <a:picLocks noChangeAspect="1"/>
          </p:cNvPicPr>
          <p:nvPr/>
        </p:nvPicPr>
        <p:blipFill>
          <a:blip r:embed="rId4"/>
          <a:stretch>
            <a:fillRect/>
          </a:stretch>
        </p:blipFill>
        <p:spPr>
          <a:xfrm>
            <a:off x="4316419" y="105496"/>
            <a:ext cx="2700000" cy="2417329"/>
          </a:xfrm>
          <a:prstGeom prst="rect">
            <a:avLst/>
          </a:prstGeom>
        </p:spPr>
      </p:pic>
      <p:pic>
        <p:nvPicPr>
          <p:cNvPr id="16" name="図 15">
            <a:extLst>
              <a:ext uri="{FF2B5EF4-FFF2-40B4-BE49-F238E27FC236}">
                <a16:creationId xmlns:a16="http://schemas.microsoft.com/office/drawing/2014/main" id="{BB34021B-2C67-AF37-29F1-62DEB21C0FED}"/>
              </a:ext>
            </a:extLst>
          </p:cNvPr>
          <p:cNvPicPr>
            <a:picLocks noChangeAspect="1"/>
          </p:cNvPicPr>
          <p:nvPr/>
        </p:nvPicPr>
        <p:blipFill rotWithShape="1">
          <a:blip r:embed="rId5"/>
          <a:srcRect b="24968"/>
          <a:stretch/>
        </p:blipFill>
        <p:spPr>
          <a:xfrm>
            <a:off x="4200789" y="4040187"/>
            <a:ext cx="2772000" cy="2236373"/>
          </a:xfrm>
          <a:prstGeom prst="rect">
            <a:avLst/>
          </a:prstGeom>
        </p:spPr>
      </p:pic>
      <p:sp>
        <p:nvSpPr>
          <p:cNvPr id="17" name="正方形/長方形 16">
            <a:extLst>
              <a:ext uri="{FF2B5EF4-FFF2-40B4-BE49-F238E27FC236}">
                <a16:creationId xmlns:a16="http://schemas.microsoft.com/office/drawing/2014/main" id="{CCFA7C3D-6C81-D8C0-9F2C-B7C8D046D247}"/>
              </a:ext>
            </a:extLst>
          </p:cNvPr>
          <p:cNvSpPr/>
          <p:nvPr/>
        </p:nvSpPr>
        <p:spPr>
          <a:xfrm>
            <a:off x="6956490" y="935804"/>
            <a:ext cx="2160000" cy="684000"/>
          </a:xfrm>
          <a:prstGeom prst="rect">
            <a:avLst/>
          </a:prstGeom>
          <a:solidFill>
            <a:srgbClr val="AFFFCA"/>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822234F2-44D3-0B3A-A3C5-762C5DC93337}"/>
              </a:ext>
            </a:extLst>
          </p:cNvPr>
          <p:cNvSpPr/>
          <p:nvPr/>
        </p:nvSpPr>
        <p:spPr>
          <a:xfrm>
            <a:off x="6956490" y="1798966"/>
            <a:ext cx="2160000" cy="432000"/>
          </a:xfrm>
          <a:prstGeom prst="rect">
            <a:avLst/>
          </a:prstGeom>
          <a:solidFill>
            <a:srgbClr val="AFFFCA"/>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8EEC1E7-FC40-9DED-6279-E7050C87EDAF}"/>
              </a:ext>
            </a:extLst>
          </p:cNvPr>
          <p:cNvSpPr txBox="1"/>
          <p:nvPr/>
        </p:nvSpPr>
        <p:spPr>
          <a:xfrm>
            <a:off x="6982314" y="739237"/>
            <a:ext cx="595035" cy="215444"/>
          </a:xfrm>
          <a:prstGeom prst="rect">
            <a:avLst/>
          </a:prstGeom>
          <a:noFill/>
        </p:spPr>
        <p:txBody>
          <a:bodyPr wrap="none" rtlCol="0">
            <a:spAutoFit/>
          </a:bodyPr>
          <a:lstStyle/>
          <a:p>
            <a:r>
              <a:rPr kumimoji="1" lang="ja-JP" altLang="en-US" sz="800" dirty="0">
                <a:latin typeface="BIZ UDゴシック" panose="020B0400000000000000" pitchFamily="49" charset="-128"/>
                <a:ea typeface="BIZ UDゴシック" panose="020B0400000000000000" pitchFamily="49" charset="-128"/>
              </a:rPr>
              <a:t>●１号館</a:t>
            </a:r>
            <a:endParaRPr kumimoji="1" lang="en-US" altLang="ja-JP" sz="800" dirty="0">
              <a:latin typeface="BIZ UDゴシック" panose="020B0400000000000000" pitchFamily="49" charset="-128"/>
              <a:ea typeface="BIZ UDゴシック" panose="020B0400000000000000" pitchFamily="49" charset="-128"/>
            </a:endParaRPr>
          </a:p>
        </p:txBody>
      </p:sp>
      <p:sp>
        <p:nvSpPr>
          <p:cNvPr id="20" name="テキスト ボックス 19">
            <a:extLst>
              <a:ext uri="{FF2B5EF4-FFF2-40B4-BE49-F238E27FC236}">
                <a16:creationId xmlns:a16="http://schemas.microsoft.com/office/drawing/2014/main" id="{7220D24A-0ECD-3C8C-8916-58B3A31DC25A}"/>
              </a:ext>
            </a:extLst>
          </p:cNvPr>
          <p:cNvSpPr txBox="1"/>
          <p:nvPr/>
        </p:nvSpPr>
        <p:spPr>
          <a:xfrm>
            <a:off x="6897508" y="927679"/>
            <a:ext cx="2133918" cy="707886"/>
          </a:xfrm>
          <a:prstGeom prst="rect">
            <a:avLst/>
          </a:prstGeom>
          <a:noFill/>
        </p:spPr>
        <p:txBody>
          <a:bodyPr wrap="none" rtlCol="0">
            <a:spAutoFit/>
          </a:bodyPr>
          <a:lstStyle/>
          <a:p>
            <a:r>
              <a:rPr kumimoji="1" lang="zh-TW" altLang="en-US" sz="800" dirty="0">
                <a:latin typeface="BIZ UDゴシック" panose="020B0400000000000000" pitchFamily="49" charset="-128"/>
                <a:ea typeface="BIZ UDゴシック" panose="020B0400000000000000" pitchFamily="49" charset="-128"/>
              </a:rPr>
              <a:t>○近畿農政局（大阪府拠点）</a:t>
            </a:r>
            <a:r>
              <a:rPr kumimoji="1" lang="en-US" altLang="zh-TW" sz="800" dirty="0">
                <a:latin typeface="BIZ UDゴシック" panose="020B0400000000000000" pitchFamily="49" charset="-128"/>
                <a:ea typeface="BIZ UDゴシック" panose="020B0400000000000000" pitchFamily="49" charset="-128"/>
              </a:rPr>
              <a:t> </a:t>
            </a:r>
          </a:p>
          <a:p>
            <a:r>
              <a:rPr kumimoji="1" lang="en-US" altLang="zh-TW"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中央労働委員会事務局西日本地方事務所</a:t>
            </a:r>
            <a:endParaRPr kumimoji="1" lang="en-US" altLang="zh-TW" sz="800" dirty="0">
              <a:latin typeface="BIZ UDゴシック" panose="020B0400000000000000" pitchFamily="49" charset="-128"/>
              <a:ea typeface="BIZ UDゴシック" panose="020B0400000000000000" pitchFamily="49" charset="-128"/>
            </a:endParaRPr>
          </a:p>
          <a:p>
            <a:r>
              <a:rPr kumimoji="1" lang="en-US" altLang="zh-TW"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近畿経済産業局</a:t>
            </a:r>
            <a:endParaRPr kumimoji="1" lang="en-US" altLang="zh-TW" sz="800" dirty="0">
              <a:latin typeface="BIZ UDゴシック" panose="020B0400000000000000" pitchFamily="49" charset="-128"/>
              <a:ea typeface="BIZ UDゴシック" panose="020B0400000000000000" pitchFamily="49" charset="-128"/>
            </a:endParaRPr>
          </a:p>
          <a:p>
            <a:r>
              <a:rPr kumimoji="1" lang="en-US" altLang="zh-TW"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近畿総合通信局</a:t>
            </a:r>
            <a:endParaRPr kumimoji="1" lang="en-US" altLang="zh-TW" sz="800" dirty="0">
              <a:latin typeface="BIZ UDゴシック" panose="020B0400000000000000" pitchFamily="49" charset="-128"/>
              <a:ea typeface="BIZ UDゴシック" panose="020B0400000000000000" pitchFamily="49" charset="-128"/>
            </a:endParaRPr>
          </a:p>
          <a:p>
            <a:r>
              <a:rPr kumimoji="1" lang="en-US" altLang="zh-TW"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中部近畿産業保安監督部近畿支部</a:t>
            </a:r>
            <a:endParaRPr kumimoji="1" lang="en-US" altLang="zh-TW" sz="800" dirty="0">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7A86EE1E-25A4-BCBA-0BAE-C3ACFB0418FD}"/>
              </a:ext>
            </a:extLst>
          </p:cNvPr>
          <p:cNvSpPr txBox="1"/>
          <p:nvPr/>
        </p:nvSpPr>
        <p:spPr>
          <a:xfrm>
            <a:off x="6972789" y="1615983"/>
            <a:ext cx="595035" cy="215444"/>
          </a:xfrm>
          <a:prstGeom prst="rect">
            <a:avLst/>
          </a:prstGeom>
          <a:noFill/>
        </p:spPr>
        <p:txBody>
          <a:bodyPr wrap="none" rtlCol="0">
            <a:spAutoFit/>
          </a:bodyPr>
          <a:lstStyle/>
          <a:p>
            <a:r>
              <a:rPr kumimoji="1" lang="ja-JP" altLang="en-US" sz="800" dirty="0">
                <a:latin typeface="BIZ UDゴシック" panose="020B0400000000000000" pitchFamily="49" charset="-128"/>
                <a:ea typeface="BIZ UDゴシック" panose="020B0400000000000000" pitchFamily="49" charset="-128"/>
              </a:rPr>
              <a:t>●３号館</a:t>
            </a:r>
            <a:endParaRPr kumimoji="1" lang="en-US" altLang="ja-JP" sz="800"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A9F246D4-B9AE-0FAB-67FF-8E3F401E56C9}"/>
              </a:ext>
            </a:extLst>
          </p:cNvPr>
          <p:cNvSpPr txBox="1"/>
          <p:nvPr/>
        </p:nvSpPr>
        <p:spPr>
          <a:xfrm>
            <a:off x="6897508" y="1783205"/>
            <a:ext cx="1210588" cy="461665"/>
          </a:xfrm>
          <a:prstGeom prst="rect">
            <a:avLst/>
          </a:prstGeom>
          <a:noFill/>
        </p:spPr>
        <p:txBody>
          <a:bodyPr wrap="none" rtlCol="0">
            <a:spAutoFit/>
          </a:bodyPr>
          <a:lstStyle/>
          <a:p>
            <a:r>
              <a:rPr kumimoji="1" lang="zh-CN" altLang="en-US" sz="800" dirty="0">
                <a:latin typeface="BIZ UDゴシック" panose="020B0400000000000000" pitchFamily="49" charset="-128"/>
                <a:ea typeface="BIZ UDゴシック" panose="020B0400000000000000" pitchFamily="49" charset="-128"/>
              </a:rPr>
              <a:t>○大阪国税局</a:t>
            </a:r>
            <a:r>
              <a:rPr kumimoji="1" lang="en-US" altLang="zh-CN" sz="800" dirty="0">
                <a:latin typeface="BIZ UDゴシック" panose="020B0400000000000000" pitchFamily="49" charset="-128"/>
                <a:ea typeface="BIZ UDゴシック" panose="020B0400000000000000" pitchFamily="49" charset="-128"/>
              </a:rPr>
              <a:t> </a:t>
            </a:r>
          </a:p>
          <a:p>
            <a:r>
              <a:rPr kumimoji="1" lang="en-US" altLang="zh-CN" sz="800" dirty="0">
                <a:latin typeface="BIZ UDゴシック" panose="020B0400000000000000" pitchFamily="49" charset="-128"/>
                <a:ea typeface="BIZ UDゴシック" panose="020B0400000000000000" pitchFamily="49" charset="-128"/>
              </a:rPr>
              <a:t>○</a:t>
            </a:r>
            <a:r>
              <a:rPr kumimoji="1" lang="zh-CN" altLang="en-US" sz="800" dirty="0">
                <a:latin typeface="BIZ UDゴシック" panose="020B0400000000000000" pitchFamily="49" charset="-128"/>
                <a:ea typeface="BIZ UDゴシック" panose="020B0400000000000000" pitchFamily="49" charset="-128"/>
              </a:rPr>
              <a:t>大阪国税不服審判所</a:t>
            </a:r>
            <a:endParaRPr kumimoji="1" lang="en-US" altLang="zh-CN" sz="800" dirty="0">
              <a:latin typeface="BIZ UDゴシック" panose="020B0400000000000000" pitchFamily="49" charset="-128"/>
              <a:ea typeface="BIZ UDゴシック" panose="020B0400000000000000" pitchFamily="49" charset="-128"/>
            </a:endParaRPr>
          </a:p>
          <a:p>
            <a:r>
              <a:rPr kumimoji="1" lang="en-US" altLang="zh-CN" sz="800" dirty="0">
                <a:latin typeface="BIZ UDゴシック" panose="020B0400000000000000" pitchFamily="49" charset="-128"/>
                <a:ea typeface="BIZ UDゴシック" panose="020B0400000000000000" pitchFamily="49" charset="-128"/>
              </a:rPr>
              <a:t>○</a:t>
            </a:r>
            <a:r>
              <a:rPr kumimoji="1" lang="zh-CN" altLang="en-US" sz="800" dirty="0">
                <a:latin typeface="BIZ UDゴシック" panose="020B0400000000000000" pitchFamily="49" charset="-128"/>
                <a:ea typeface="BIZ UDゴシック" panose="020B0400000000000000" pitchFamily="49" charset="-128"/>
              </a:rPr>
              <a:t>東税務署</a:t>
            </a:r>
            <a:endParaRPr kumimoji="1" lang="en-US" altLang="ja-JP" sz="800" dirty="0">
              <a:latin typeface="BIZ UDゴシック" panose="020B0400000000000000" pitchFamily="49" charset="-128"/>
              <a:ea typeface="BIZ UDゴシック" panose="020B0400000000000000" pitchFamily="49" charset="-128"/>
            </a:endParaRPr>
          </a:p>
        </p:txBody>
      </p:sp>
      <p:sp>
        <p:nvSpPr>
          <p:cNvPr id="24" name="正方形/長方形 23">
            <a:extLst>
              <a:ext uri="{FF2B5EF4-FFF2-40B4-BE49-F238E27FC236}">
                <a16:creationId xmlns:a16="http://schemas.microsoft.com/office/drawing/2014/main" id="{B64C090C-2DC1-7737-BD6F-B6BE95107591}"/>
              </a:ext>
            </a:extLst>
          </p:cNvPr>
          <p:cNvSpPr/>
          <p:nvPr/>
        </p:nvSpPr>
        <p:spPr>
          <a:xfrm>
            <a:off x="1003046" y="5939325"/>
            <a:ext cx="2160000" cy="900000"/>
          </a:xfrm>
          <a:prstGeom prst="rect">
            <a:avLst/>
          </a:prstGeom>
          <a:solidFill>
            <a:srgbClr val="AFFFCA"/>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a:p>
        </p:txBody>
      </p:sp>
      <p:sp>
        <p:nvSpPr>
          <p:cNvPr id="25" name="正方形/長方形 24">
            <a:extLst>
              <a:ext uri="{FF2B5EF4-FFF2-40B4-BE49-F238E27FC236}">
                <a16:creationId xmlns:a16="http://schemas.microsoft.com/office/drawing/2014/main" id="{E4B595E2-C058-BF56-1E81-92976B266F29}"/>
              </a:ext>
            </a:extLst>
          </p:cNvPr>
          <p:cNvSpPr/>
          <p:nvPr/>
        </p:nvSpPr>
        <p:spPr>
          <a:xfrm>
            <a:off x="6956490" y="3498328"/>
            <a:ext cx="2160000" cy="504000"/>
          </a:xfrm>
          <a:prstGeom prst="rect">
            <a:avLst/>
          </a:prstGeom>
          <a:solidFill>
            <a:srgbClr val="AFFFCA"/>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a:p>
        </p:txBody>
      </p:sp>
      <p:sp>
        <p:nvSpPr>
          <p:cNvPr id="26" name="正方形/長方形 25">
            <a:extLst>
              <a:ext uri="{FF2B5EF4-FFF2-40B4-BE49-F238E27FC236}">
                <a16:creationId xmlns:a16="http://schemas.microsoft.com/office/drawing/2014/main" id="{E18A0858-2F06-8603-F107-BBEC27A53C98}"/>
              </a:ext>
            </a:extLst>
          </p:cNvPr>
          <p:cNvSpPr/>
          <p:nvPr/>
        </p:nvSpPr>
        <p:spPr>
          <a:xfrm>
            <a:off x="6956490" y="4210984"/>
            <a:ext cx="2160000" cy="288000"/>
          </a:xfrm>
          <a:prstGeom prst="rect">
            <a:avLst/>
          </a:prstGeom>
          <a:solidFill>
            <a:srgbClr val="AFFFCA"/>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a:p>
        </p:txBody>
      </p:sp>
      <p:sp>
        <p:nvSpPr>
          <p:cNvPr id="27" name="正方形/長方形 26">
            <a:extLst>
              <a:ext uri="{FF2B5EF4-FFF2-40B4-BE49-F238E27FC236}">
                <a16:creationId xmlns:a16="http://schemas.microsoft.com/office/drawing/2014/main" id="{0F366F25-CDA1-E74C-1545-13E590E58822}"/>
              </a:ext>
            </a:extLst>
          </p:cNvPr>
          <p:cNvSpPr/>
          <p:nvPr/>
        </p:nvSpPr>
        <p:spPr>
          <a:xfrm>
            <a:off x="6956490" y="4666836"/>
            <a:ext cx="2160000" cy="1548000"/>
          </a:xfrm>
          <a:prstGeom prst="rect">
            <a:avLst/>
          </a:prstGeom>
          <a:solidFill>
            <a:srgbClr val="AFFFCA"/>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a:p>
        </p:txBody>
      </p:sp>
      <p:sp>
        <p:nvSpPr>
          <p:cNvPr id="28" name="テキスト ボックス 27">
            <a:extLst>
              <a:ext uri="{FF2B5EF4-FFF2-40B4-BE49-F238E27FC236}">
                <a16:creationId xmlns:a16="http://schemas.microsoft.com/office/drawing/2014/main" id="{23562C34-3E9C-6BE5-2681-2D93CF7AAF25}"/>
              </a:ext>
            </a:extLst>
          </p:cNvPr>
          <p:cNvSpPr txBox="1"/>
          <p:nvPr/>
        </p:nvSpPr>
        <p:spPr>
          <a:xfrm>
            <a:off x="955421" y="5760627"/>
            <a:ext cx="1005403" cy="215444"/>
          </a:xfrm>
          <a:prstGeom prst="rect">
            <a:avLst/>
          </a:prstGeom>
          <a:noFill/>
        </p:spPr>
        <p:txBody>
          <a:bodyPr wrap="none" rtlCol="0">
            <a:spAutoFit/>
          </a:bodyPr>
          <a:lstStyle/>
          <a:p>
            <a:r>
              <a:rPr kumimoji="1" lang="ja-JP" altLang="en-US" sz="800" dirty="0">
                <a:latin typeface="BIZ UDゴシック" panose="020B0400000000000000" pitchFamily="49" charset="-128"/>
                <a:ea typeface="BIZ UDゴシック" panose="020B0400000000000000" pitchFamily="49" charset="-128"/>
              </a:rPr>
              <a:t>●大手前合同庁舎</a:t>
            </a:r>
            <a:endParaRPr kumimoji="1" lang="en-US" altLang="ja-JP" sz="800" dirty="0">
              <a:latin typeface="BIZ UDゴシック" panose="020B0400000000000000" pitchFamily="49" charset="-128"/>
              <a:ea typeface="BIZ UDゴシック" panose="020B0400000000000000" pitchFamily="49" charset="-128"/>
            </a:endParaRPr>
          </a:p>
        </p:txBody>
      </p:sp>
      <p:sp>
        <p:nvSpPr>
          <p:cNvPr id="29" name="テキスト ボックス 28">
            <a:extLst>
              <a:ext uri="{FF2B5EF4-FFF2-40B4-BE49-F238E27FC236}">
                <a16:creationId xmlns:a16="http://schemas.microsoft.com/office/drawing/2014/main" id="{ADD7E67B-3AB8-EB12-30C4-A13DCD0B11EC}"/>
              </a:ext>
            </a:extLst>
          </p:cNvPr>
          <p:cNvSpPr txBox="1"/>
          <p:nvPr/>
        </p:nvSpPr>
        <p:spPr>
          <a:xfrm>
            <a:off x="944064" y="5924310"/>
            <a:ext cx="1723549" cy="954107"/>
          </a:xfrm>
          <a:prstGeom prst="rect">
            <a:avLst/>
          </a:prstGeom>
          <a:noFill/>
        </p:spPr>
        <p:txBody>
          <a:bodyPr wrap="none" rtlCol="0">
            <a:spAutoFit/>
          </a:bodyPr>
          <a:lstStyle/>
          <a:p>
            <a:r>
              <a:rPr kumimoji="1" lang="ja-JP" altLang="en-US" sz="800" dirty="0">
                <a:latin typeface="BIZ UDゴシック" panose="020B0400000000000000" pitchFamily="49" charset="-128"/>
                <a:ea typeface="BIZ UDゴシック" panose="020B0400000000000000" pitchFamily="49" charset="-128"/>
              </a:rPr>
              <a:t>○近畿管区警察局 </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大阪航空局</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近畿管区行政評価局</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情報公開・行政手続制度案内所</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近畿公安調査局 </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近畿地方整備局 </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○大阪法務局</a:t>
            </a:r>
            <a:endParaRPr kumimoji="1" lang="en-US" altLang="ja-JP" sz="800" dirty="0">
              <a:latin typeface="BIZ UDゴシック" panose="020B0400000000000000" pitchFamily="49" charset="-128"/>
              <a:ea typeface="BIZ UDゴシック" panose="020B0400000000000000" pitchFamily="49" charset="-128"/>
            </a:endParaRPr>
          </a:p>
        </p:txBody>
      </p:sp>
      <p:sp>
        <p:nvSpPr>
          <p:cNvPr id="30" name="テキスト ボックス 29">
            <a:extLst>
              <a:ext uri="{FF2B5EF4-FFF2-40B4-BE49-F238E27FC236}">
                <a16:creationId xmlns:a16="http://schemas.microsoft.com/office/drawing/2014/main" id="{2C5E59EF-EC06-50F2-015E-676F61D62061}"/>
              </a:ext>
            </a:extLst>
          </p:cNvPr>
          <p:cNvSpPr txBox="1"/>
          <p:nvPr/>
        </p:nvSpPr>
        <p:spPr>
          <a:xfrm>
            <a:off x="6912378" y="3304324"/>
            <a:ext cx="595035" cy="215444"/>
          </a:xfrm>
          <a:prstGeom prst="rect">
            <a:avLst/>
          </a:prstGeom>
          <a:noFill/>
        </p:spPr>
        <p:txBody>
          <a:bodyPr wrap="none" rtlCol="0">
            <a:spAutoFit/>
          </a:bodyPr>
          <a:lstStyle/>
          <a:p>
            <a:r>
              <a:rPr kumimoji="1" lang="ja-JP" altLang="en-US" sz="800" dirty="0">
                <a:latin typeface="BIZ UDゴシック" panose="020B0400000000000000" pitchFamily="49" charset="-128"/>
                <a:ea typeface="BIZ UDゴシック" panose="020B0400000000000000" pitchFamily="49" charset="-128"/>
              </a:rPr>
              <a:t>●２号館</a:t>
            </a:r>
            <a:endParaRPr kumimoji="1" lang="en-US" altLang="ja-JP" sz="800" dirty="0">
              <a:latin typeface="BIZ UDゴシック" panose="020B0400000000000000" pitchFamily="49" charset="-128"/>
              <a:ea typeface="BIZ UDゴシック" panose="020B0400000000000000" pitchFamily="49" charset="-128"/>
            </a:endParaRPr>
          </a:p>
        </p:txBody>
      </p:sp>
      <p:sp>
        <p:nvSpPr>
          <p:cNvPr id="31" name="テキスト ボックス 30">
            <a:extLst>
              <a:ext uri="{FF2B5EF4-FFF2-40B4-BE49-F238E27FC236}">
                <a16:creationId xmlns:a16="http://schemas.microsoft.com/office/drawing/2014/main" id="{B30D6684-2915-C123-EE7E-8E4D5BA06E8D}"/>
              </a:ext>
            </a:extLst>
          </p:cNvPr>
          <p:cNvSpPr txBox="1"/>
          <p:nvPr/>
        </p:nvSpPr>
        <p:spPr>
          <a:xfrm>
            <a:off x="6897508" y="3445083"/>
            <a:ext cx="1415772" cy="584775"/>
          </a:xfrm>
          <a:prstGeom prst="rect">
            <a:avLst/>
          </a:prstGeom>
          <a:noFill/>
        </p:spPr>
        <p:txBody>
          <a:bodyPr wrap="none" rtlCol="0">
            <a:spAutoFit/>
          </a:bodyPr>
          <a:lstStyle/>
          <a:p>
            <a:r>
              <a:rPr kumimoji="1" lang="ja-JP" altLang="en-US" sz="800" dirty="0">
                <a:latin typeface="BIZ UDゴシック" panose="020B0400000000000000" pitchFamily="49" charset="-128"/>
                <a:ea typeface="BIZ UDゴシック" panose="020B0400000000000000" pitchFamily="49" charset="-128"/>
              </a:rPr>
              <a:t>○大阪労働局</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○近畿中部防衛局</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コレワーク近畿</a:t>
            </a: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自衛隊大阪地方協力本部</a:t>
            </a:r>
            <a:endParaRPr kumimoji="1" lang="en-US" altLang="ja-JP" sz="800" dirty="0">
              <a:latin typeface="BIZ UDゴシック" panose="020B0400000000000000" pitchFamily="49" charset="-128"/>
              <a:ea typeface="BIZ UDゴシック" panose="020B0400000000000000" pitchFamily="49" charset="-128"/>
            </a:endParaRPr>
          </a:p>
        </p:txBody>
      </p:sp>
      <p:sp>
        <p:nvSpPr>
          <p:cNvPr id="32" name="テキスト ボックス 31">
            <a:extLst>
              <a:ext uri="{FF2B5EF4-FFF2-40B4-BE49-F238E27FC236}">
                <a16:creationId xmlns:a16="http://schemas.microsoft.com/office/drawing/2014/main" id="{E1717A00-1DC1-BFCC-FF52-4E76A904D577}"/>
              </a:ext>
            </a:extLst>
          </p:cNvPr>
          <p:cNvSpPr txBox="1"/>
          <p:nvPr/>
        </p:nvSpPr>
        <p:spPr>
          <a:xfrm>
            <a:off x="6861807" y="4015867"/>
            <a:ext cx="800219" cy="215444"/>
          </a:xfrm>
          <a:prstGeom prst="rect">
            <a:avLst/>
          </a:prstGeom>
          <a:noFill/>
        </p:spPr>
        <p:txBody>
          <a:bodyPr wrap="none" rtlCol="0">
            <a:spAutoFit/>
          </a:bodyPr>
          <a:lstStyle/>
          <a:p>
            <a:r>
              <a:rPr kumimoji="1" lang="ja-JP" altLang="en-US" sz="800" dirty="0">
                <a:latin typeface="BIZ UDゴシック" panose="020B0400000000000000" pitchFamily="49" charset="-128"/>
                <a:ea typeface="BIZ UDゴシック" panose="020B0400000000000000" pitchFamily="49" charset="-128"/>
              </a:rPr>
              <a:t>●２号館別館</a:t>
            </a:r>
            <a:endParaRPr kumimoji="1" lang="en-US" altLang="ja-JP" sz="800" dirty="0">
              <a:latin typeface="BIZ UDゴシック" panose="020B0400000000000000" pitchFamily="49" charset="-128"/>
              <a:ea typeface="BIZ UDゴシック" panose="020B0400000000000000" pitchFamily="49" charset="-128"/>
            </a:endParaRPr>
          </a:p>
        </p:txBody>
      </p:sp>
      <p:sp>
        <p:nvSpPr>
          <p:cNvPr id="33" name="テキスト ボックス 32">
            <a:extLst>
              <a:ext uri="{FF2B5EF4-FFF2-40B4-BE49-F238E27FC236}">
                <a16:creationId xmlns:a16="http://schemas.microsoft.com/office/drawing/2014/main" id="{65CD6BCC-1FBB-1AEC-D669-D1D4A2FBCCAF}"/>
              </a:ext>
            </a:extLst>
          </p:cNvPr>
          <p:cNvSpPr txBox="1"/>
          <p:nvPr/>
        </p:nvSpPr>
        <p:spPr>
          <a:xfrm>
            <a:off x="6897508" y="4186734"/>
            <a:ext cx="902811" cy="338554"/>
          </a:xfrm>
          <a:prstGeom prst="rect">
            <a:avLst/>
          </a:prstGeom>
          <a:noFill/>
        </p:spPr>
        <p:txBody>
          <a:bodyPr wrap="none" rtlCol="0">
            <a:spAutoFit/>
          </a:bodyPr>
          <a:lstStyle/>
          <a:p>
            <a:r>
              <a:rPr kumimoji="1" lang="zh-TW" altLang="en-US" sz="800" dirty="0">
                <a:latin typeface="BIZ UDゴシック" panose="020B0400000000000000" pitchFamily="49" charset="-128"/>
                <a:ea typeface="BIZ UDゴシック" panose="020B0400000000000000" pitchFamily="49" charset="-128"/>
              </a:rPr>
              <a:t>○大阪矯正管区</a:t>
            </a:r>
            <a:endParaRPr kumimoji="1" lang="en-US" altLang="zh-TW" sz="800" dirty="0">
              <a:latin typeface="BIZ UDゴシック" panose="020B0400000000000000" pitchFamily="49" charset="-128"/>
              <a:ea typeface="BIZ UDゴシック" panose="020B0400000000000000" pitchFamily="49" charset="-128"/>
            </a:endParaRPr>
          </a:p>
          <a:p>
            <a:r>
              <a:rPr kumimoji="1" lang="en-US" altLang="zh-TW" sz="800" dirty="0">
                <a:latin typeface="BIZ UDゴシック" panose="020B0400000000000000" pitchFamily="49" charset="-128"/>
                <a:ea typeface="BIZ UDゴシック" panose="020B0400000000000000" pitchFamily="49" charset="-128"/>
              </a:rPr>
              <a:t>○</a:t>
            </a:r>
            <a:r>
              <a:rPr kumimoji="1" lang="zh-TW" altLang="en-US" sz="800" dirty="0">
                <a:latin typeface="BIZ UDゴシック" panose="020B0400000000000000" pitchFamily="49" charset="-128"/>
                <a:ea typeface="BIZ UDゴシック" panose="020B0400000000000000" pitchFamily="49" charset="-128"/>
              </a:rPr>
              <a:t>近畿厚生局</a:t>
            </a:r>
            <a:endParaRPr kumimoji="1" lang="en-US" altLang="ja-JP" sz="800" dirty="0">
              <a:latin typeface="BIZ UDゴシック" panose="020B0400000000000000" pitchFamily="49" charset="-128"/>
              <a:ea typeface="BIZ UDゴシック" panose="020B0400000000000000" pitchFamily="49" charset="-128"/>
            </a:endParaRPr>
          </a:p>
        </p:txBody>
      </p:sp>
      <p:sp>
        <p:nvSpPr>
          <p:cNvPr id="34" name="テキスト ボックス 33">
            <a:extLst>
              <a:ext uri="{FF2B5EF4-FFF2-40B4-BE49-F238E27FC236}">
                <a16:creationId xmlns:a16="http://schemas.microsoft.com/office/drawing/2014/main" id="{15DECDC2-C35F-1F25-D177-5F647B657D80}"/>
              </a:ext>
            </a:extLst>
          </p:cNvPr>
          <p:cNvSpPr txBox="1"/>
          <p:nvPr/>
        </p:nvSpPr>
        <p:spPr>
          <a:xfrm>
            <a:off x="6861807" y="4473746"/>
            <a:ext cx="595035" cy="215444"/>
          </a:xfrm>
          <a:prstGeom prst="rect">
            <a:avLst/>
          </a:prstGeom>
          <a:noFill/>
        </p:spPr>
        <p:txBody>
          <a:bodyPr wrap="none" rtlCol="0">
            <a:spAutoFit/>
          </a:bodyPr>
          <a:lstStyle/>
          <a:p>
            <a:r>
              <a:rPr kumimoji="1" lang="ja-JP" altLang="en-US" sz="800" dirty="0">
                <a:latin typeface="BIZ UDゴシック" panose="020B0400000000000000" pitchFamily="49" charset="-128"/>
                <a:ea typeface="BIZ UDゴシック" panose="020B0400000000000000" pitchFamily="49" charset="-128"/>
              </a:rPr>
              <a:t>●４号館</a:t>
            </a:r>
            <a:endParaRPr kumimoji="1" lang="en-US" altLang="ja-JP" sz="800" dirty="0">
              <a:latin typeface="BIZ UDゴシック" panose="020B0400000000000000" pitchFamily="49" charset="-128"/>
              <a:ea typeface="BIZ UDゴシック" panose="020B0400000000000000" pitchFamily="49" charset="-128"/>
            </a:endParaRPr>
          </a:p>
        </p:txBody>
      </p:sp>
      <p:sp>
        <p:nvSpPr>
          <p:cNvPr id="35" name="テキスト ボックス 34">
            <a:extLst>
              <a:ext uri="{FF2B5EF4-FFF2-40B4-BE49-F238E27FC236}">
                <a16:creationId xmlns:a16="http://schemas.microsoft.com/office/drawing/2014/main" id="{DCE7456B-59F6-C017-4497-8A49FD74BB99}"/>
              </a:ext>
            </a:extLst>
          </p:cNvPr>
          <p:cNvSpPr txBox="1"/>
          <p:nvPr/>
        </p:nvSpPr>
        <p:spPr>
          <a:xfrm>
            <a:off x="6887983" y="4655525"/>
            <a:ext cx="2159191" cy="1569660"/>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○大阪管区気象台</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近畿運輸局</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公正取引委員会事務総局近畿中国四国</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　事務所</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国土地理院近畿地方測量部</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近畿財務局</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近畿地方更生保護委員会</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大阪保護観察所</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大阪税関調査部調査統計課・貿易統計</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　閲覧センター</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外務省 大阪分室</a:t>
            </a:r>
            <a:endParaRPr kumimoji="1" lang="en-US" altLang="ja-JP" sz="800" dirty="0">
              <a:latin typeface="BIZ UDゴシック" panose="020B0400000000000000" pitchFamily="49" charset="-128"/>
              <a:ea typeface="BIZ UDゴシック" panose="020B0400000000000000" pitchFamily="49" charset="-128"/>
            </a:endParaRPr>
          </a:p>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近畿厚生局</a:t>
            </a:r>
            <a:endParaRPr kumimoji="1" lang="en-US" altLang="ja-JP" sz="800" dirty="0">
              <a:latin typeface="BIZ UDゴシック" panose="020B0400000000000000" pitchFamily="49" charset="-128"/>
              <a:ea typeface="BIZ UDゴシック" panose="020B0400000000000000" pitchFamily="49" charset="-128"/>
            </a:endParaRPr>
          </a:p>
        </p:txBody>
      </p:sp>
      <p:sp>
        <p:nvSpPr>
          <p:cNvPr id="36" name="正方形/長方形 35">
            <a:extLst>
              <a:ext uri="{FF2B5EF4-FFF2-40B4-BE49-F238E27FC236}">
                <a16:creationId xmlns:a16="http://schemas.microsoft.com/office/drawing/2014/main" id="{B22E067B-D2A3-E789-9B88-FDDB552C1FCB}"/>
              </a:ext>
            </a:extLst>
          </p:cNvPr>
          <p:cNvSpPr/>
          <p:nvPr/>
        </p:nvSpPr>
        <p:spPr>
          <a:xfrm>
            <a:off x="4224224" y="4745744"/>
            <a:ext cx="1008000" cy="183041"/>
          </a:xfrm>
          <a:prstGeom prst="rect">
            <a:avLst/>
          </a:prstGeom>
          <a:solidFill>
            <a:srgbClr val="AFFFCA"/>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a:p>
        </p:txBody>
      </p:sp>
      <p:sp>
        <p:nvSpPr>
          <p:cNvPr id="37" name="テキスト ボックス 36">
            <a:extLst>
              <a:ext uri="{FF2B5EF4-FFF2-40B4-BE49-F238E27FC236}">
                <a16:creationId xmlns:a16="http://schemas.microsoft.com/office/drawing/2014/main" id="{264B33D7-9E33-14FB-1774-9B27084EF40F}"/>
              </a:ext>
            </a:extLst>
          </p:cNvPr>
          <p:cNvSpPr txBox="1"/>
          <p:nvPr/>
        </p:nvSpPr>
        <p:spPr>
          <a:xfrm>
            <a:off x="4171890" y="4724832"/>
            <a:ext cx="800219" cy="215444"/>
          </a:xfrm>
          <a:prstGeom prst="rect">
            <a:avLst/>
          </a:prstGeom>
          <a:noFill/>
        </p:spPr>
        <p:txBody>
          <a:bodyPr wrap="none" rtlCol="0">
            <a:spAutoFit/>
          </a:bodyPr>
          <a:lstStyle/>
          <a:p>
            <a:r>
              <a:rPr kumimoji="1" lang="zh-TW" altLang="en-US" sz="800" dirty="0">
                <a:latin typeface="BIZ UDゴシック" panose="020B0400000000000000" pitchFamily="49" charset="-128"/>
                <a:ea typeface="BIZ UDゴシック" panose="020B0400000000000000" pitchFamily="49" charset="-128"/>
              </a:rPr>
              <a:t>○大阪</a:t>
            </a:r>
            <a:r>
              <a:rPr kumimoji="1" lang="ja-JP" altLang="en-US" sz="800" dirty="0">
                <a:latin typeface="BIZ UDゴシック" panose="020B0400000000000000" pitchFamily="49" charset="-128"/>
                <a:ea typeface="BIZ UDゴシック" panose="020B0400000000000000" pitchFamily="49" charset="-128"/>
              </a:rPr>
              <a:t>労働局</a:t>
            </a:r>
            <a:endParaRPr kumimoji="1" lang="en-US" altLang="ja-JP" sz="800" dirty="0">
              <a:latin typeface="BIZ UDゴシック" panose="020B0400000000000000" pitchFamily="49" charset="-128"/>
              <a:ea typeface="BIZ UDゴシック" panose="020B0400000000000000" pitchFamily="49" charset="-128"/>
            </a:endParaRPr>
          </a:p>
        </p:txBody>
      </p:sp>
      <p:sp>
        <p:nvSpPr>
          <p:cNvPr id="38" name="正方形/長方形 37">
            <a:extLst>
              <a:ext uri="{FF2B5EF4-FFF2-40B4-BE49-F238E27FC236}">
                <a16:creationId xmlns:a16="http://schemas.microsoft.com/office/drawing/2014/main" id="{FEC67640-221B-53CA-3734-531E7778740D}"/>
              </a:ext>
            </a:extLst>
          </p:cNvPr>
          <p:cNvSpPr/>
          <p:nvPr/>
        </p:nvSpPr>
        <p:spPr>
          <a:xfrm>
            <a:off x="4217717" y="4131864"/>
            <a:ext cx="1008000" cy="590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F02BEB7B-FDE6-D167-94EA-F24597EF73DD}"/>
              </a:ext>
            </a:extLst>
          </p:cNvPr>
          <p:cNvSpPr/>
          <p:nvPr/>
        </p:nvSpPr>
        <p:spPr>
          <a:xfrm>
            <a:off x="4353642" y="6013683"/>
            <a:ext cx="1260000" cy="183041"/>
          </a:xfrm>
          <a:prstGeom prst="rect">
            <a:avLst/>
          </a:prstGeom>
          <a:solidFill>
            <a:srgbClr val="AFFFCA"/>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a:p>
        </p:txBody>
      </p:sp>
      <p:sp>
        <p:nvSpPr>
          <p:cNvPr id="40" name="テキスト ボックス 39">
            <a:extLst>
              <a:ext uri="{FF2B5EF4-FFF2-40B4-BE49-F238E27FC236}">
                <a16:creationId xmlns:a16="http://schemas.microsoft.com/office/drawing/2014/main" id="{08D8D6C9-1CC0-78AB-58C6-FBFF1E56CBBD}"/>
              </a:ext>
            </a:extLst>
          </p:cNvPr>
          <p:cNvSpPr txBox="1"/>
          <p:nvPr/>
        </p:nvSpPr>
        <p:spPr>
          <a:xfrm>
            <a:off x="4321607" y="5997481"/>
            <a:ext cx="800219" cy="215444"/>
          </a:xfrm>
          <a:prstGeom prst="rect">
            <a:avLst/>
          </a:prstGeom>
          <a:noFill/>
        </p:spPr>
        <p:txBody>
          <a:bodyPr wrap="none" rtlCol="0">
            <a:spAutoFit/>
          </a:bodyPr>
          <a:lstStyle/>
          <a:p>
            <a:r>
              <a:rPr kumimoji="1" lang="zh-TW" altLang="en-US"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近畿厚生局</a:t>
            </a:r>
            <a:endParaRPr kumimoji="1" lang="en-US" altLang="ja-JP" sz="800" dirty="0">
              <a:latin typeface="BIZ UDゴシック" panose="020B0400000000000000" pitchFamily="49" charset="-128"/>
              <a:ea typeface="BIZ UDゴシック" panose="020B0400000000000000" pitchFamily="49" charset="-128"/>
            </a:endParaRPr>
          </a:p>
        </p:txBody>
      </p:sp>
      <p:sp>
        <p:nvSpPr>
          <p:cNvPr id="41" name="正方形/長方形 40">
            <a:extLst>
              <a:ext uri="{FF2B5EF4-FFF2-40B4-BE49-F238E27FC236}">
                <a16:creationId xmlns:a16="http://schemas.microsoft.com/office/drawing/2014/main" id="{F7C697DC-5667-8D02-3D96-163258D009CF}"/>
              </a:ext>
            </a:extLst>
          </p:cNvPr>
          <p:cNvSpPr/>
          <p:nvPr/>
        </p:nvSpPr>
        <p:spPr>
          <a:xfrm>
            <a:off x="4344284" y="6218972"/>
            <a:ext cx="1296000" cy="25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166E88C4-F8CD-29D8-6CA2-2E4902960922}"/>
              </a:ext>
            </a:extLst>
          </p:cNvPr>
          <p:cNvSpPr txBox="1"/>
          <p:nvPr/>
        </p:nvSpPr>
        <p:spPr>
          <a:xfrm>
            <a:off x="4972108" y="6590370"/>
            <a:ext cx="3838517" cy="246221"/>
          </a:xfrm>
          <a:prstGeom prst="rect">
            <a:avLst/>
          </a:prstGeom>
          <a:noFill/>
        </p:spPr>
        <p:txBody>
          <a:bodyPr wrap="square">
            <a:spAutoFit/>
          </a:bodyPr>
          <a:lstStyle/>
          <a:p>
            <a:pPr>
              <a:defRPr/>
            </a:pPr>
            <a:r>
              <a:rPr lang="ja-JP" altLang="en-US" sz="1000" dirty="0">
                <a:solidFill>
                  <a:prstClr val="black"/>
                </a:solidFill>
                <a:latin typeface="BIZ UDゴシック" panose="020B0400000000000000" pitchFamily="49" charset="-128"/>
                <a:ea typeface="BIZ UDゴシック" panose="020B0400000000000000" pitchFamily="49" charset="-128"/>
              </a:rPr>
              <a:t>出典：総務省「国の機関・案内マップ」（令和５年１月）</a:t>
            </a:r>
            <a:endParaRPr lang="en-US" altLang="ja-JP" sz="1000" dirty="0">
              <a:solidFill>
                <a:prstClr val="black"/>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6AA34B7E-864E-78E7-8A8E-FE8A80D168D3}"/>
              </a:ext>
            </a:extLst>
          </p:cNvPr>
          <p:cNvSpPr txBox="1"/>
          <p:nvPr/>
        </p:nvSpPr>
        <p:spPr>
          <a:xfrm>
            <a:off x="50526" y="-5095"/>
            <a:ext cx="8980900" cy="4001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２</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２</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政治・行政</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大手前合同庁舎（国出先機関の集積）</a:t>
            </a:r>
          </a:p>
        </p:txBody>
      </p:sp>
      <p:cxnSp>
        <p:nvCxnSpPr>
          <p:cNvPr id="4" name="直線コネクタ 3">
            <a:extLst>
              <a:ext uri="{FF2B5EF4-FFF2-40B4-BE49-F238E27FC236}">
                <a16:creationId xmlns:a16="http://schemas.microsoft.com/office/drawing/2014/main" id="{F1FA1D76-536A-454E-CF02-17504295A4A9}"/>
              </a:ext>
            </a:extLst>
          </p:cNvPr>
          <p:cNvCxnSpPr>
            <a:cxnSpLocks/>
          </p:cNvCxnSpPr>
          <p:nvPr/>
        </p:nvCxnSpPr>
        <p:spPr>
          <a:xfrm flipV="1">
            <a:off x="82758" y="315503"/>
            <a:ext cx="8948668" cy="60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323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6203FBC5-2EC1-047C-60F4-1EFF23CB21C4}"/>
              </a:ext>
            </a:extLst>
          </p:cNvPr>
          <p:cNvCxnSpPr/>
          <p:nvPr/>
        </p:nvCxnSpPr>
        <p:spPr>
          <a:xfrm>
            <a:off x="216668" y="449732"/>
            <a:ext cx="8726251"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a:extLst>
              <a:ext uri="{FF2B5EF4-FFF2-40B4-BE49-F238E27FC236}">
                <a16:creationId xmlns:a16="http://schemas.microsoft.com/office/drawing/2014/main" id="{11901F22-1173-610C-2414-C1399F48471D}"/>
              </a:ext>
            </a:extLst>
          </p:cNvPr>
          <p:cNvSpPr/>
          <p:nvPr/>
        </p:nvSpPr>
        <p:spPr>
          <a:xfrm>
            <a:off x="29450" y="49622"/>
            <a:ext cx="8808983"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BIZ UDゴシック" panose="020B0400000000000000" pitchFamily="49" charset="-128"/>
                <a:ea typeface="BIZ UDゴシック" panose="020B0400000000000000" pitchFamily="49" charset="-128"/>
              </a:rPr>
              <a:t>２</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３</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lang="ja-JP" altLang="en-US" sz="2000" b="1" dirty="0">
                <a:solidFill>
                  <a:prstClr val="black"/>
                </a:solidFill>
                <a:latin typeface="BIZ UDゴシック" panose="020B0400000000000000" pitchFamily="49" charset="-128"/>
                <a:ea typeface="BIZ UDゴシック" panose="020B0400000000000000" pitchFamily="49" charset="-128"/>
              </a:rPr>
              <a:t>経済・金融</a:t>
            </a:r>
            <a:r>
              <a:rPr lang="en-US" altLang="ja-JP" sz="2000" b="1" dirty="0">
                <a:solidFill>
                  <a:prstClr val="black"/>
                </a:solidFill>
                <a:latin typeface="BIZ UDゴシック" panose="020B0400000000000000" pitchFamily="49" charset="-128"/>
                <a:ea typeface="BIZ UDゴシック" panose="020B0400000000000000" pitchFamily="49" charset="-128"/>
              </a:rPr>
              <a:t>】</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指定公共機関のバックアップ体制</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テキスト ボックス 3">
            <a:extLst>
              <a:ext uri="{FF2B5EF4-FFF2-40B4-BE49-F238E27FC236}">
                <a16:creationId xmlns:a16="http://schemas.microsoft.com/office/drawing/2014/main" id="{415E59B8-9D23-F10D-7D44-48AFF5E8899A}"/>
              </a:ext>
            </a:extLst>
          </p:cNvPr>
          <p:cNvSpPr txBox="1"/>
          <p:nvPr/>
        </p:nvSpPr>
        <p:spPr>
          <a:xfrm>
            <a:off x="318050" y="1352905"/>
            <a:ext cx="8726251"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指定公共機関</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指定公共機関とは、災害対策基本法第２条第５号に基づき、公共的機関及び公益的事業を営む法人のうち、防災行政上重要な役割を</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有するものとして内閣総理大臣が指定している機関</a:t>
            </a:r>
          </a:p>
        </p:txBody>
      </p:sp>
      <p:graphicFrame>
        <p:nvGraphicFramePr>
          <p:cNvPr id="5" name="表 7">
            <a:extLst>
              <a:ext uri="{FF2B5EF4-FFF2-40B4-BE49-F238E27FC236}">
                <a16:creationId xmlns:a16="http://schemas.microsoft.com/office/drawing/2014/main" id="{E56D35D0-026F-7E89-0207-8C20C083A451}"/>
              </a:ext>
            </a:extLst>
          </p:cNvPr>
          <p:cNvGraphicFramePr>
            <a:graphicFrameLocks noGrp="1"/>
          </p:cNvGraphicFramePr>
          <p:nvPr>
            <p:extLst>
              <p:ext uri="{D42A27DB-BD31-4B8C-83A1-F6EECF244321}">
                <p14:modId xmlns:p14="http://schemas.microsoft.com/office/powerpoint/2010/main" val="2581124153"/>
              </p:ext>
            </p:extLst>
          </p:nvPr>
        </p:nvGraphicFramePr>
        <p:xfrm>
          <a:off x="341949" y="2054086"/>
          <a:ext cx="8496484" cy="4063001"/>
        </p:xfrm>
        <a:graphic>
          <a:graphicData uri="http://schemas.openxmlformats.org/drawingml/2006/table">
            <a:tbl>
              <a:tblPr firstRow="1" bandRow="1">
                <a:tableStyleId>{5C22544A-7EE6-4342-B048-85BDC9FD1C3A}</a:tableStyleId>
              </a:tblPr>
              <a:tblGrid>
                <a:gridCol w="2288914">
                  <a:extLst>
                    <a:ext uri="{9D8B030D-6E8A-4147-A177-3AD203B41FA5}">
                      <a16:colId xmlns:a16="http://schemas.microsoft.com/office/drawing/2014/main" val="255088478"/>
                    </a:ext>
                  </a:extLst>
                </a:gridCol>
                <a:gridCol w="6207570">
                  <a:extLst>
                    <a:ext uri="{9D8B030D-6E8A-4147-A177-3AD203B41FA5}">
                      <a16:colId xmlns:a16="http://schemas.microsoft.com/office/drawing/2014/main" val="2090299755"/>
                    </a:ext>
                  </a:extLst>
                </a:gridCol>
              </a:tblGrid>
              <a:tr h="567311">
                <a:tc>
                  <a:txBody>
                    <a:bodyPr/>
                    <a:lstStyle/>
                    <a:p>
                      <a:pPr algn="ctr"/>
                      <a:r>
                        <a:rPr kumimoji="1" lang="ja-JP" altLang="en-US" sz="1400" dirty="0">
                          <a:latin typeface="BIZ UDゴシック" panose="020B0400000000000000" pitchFamily="49" charset="-128"/>
                          <a:ea typeface="BIZ UDゴシック" panose="020B0400000000000000" pitchFamily="49" charset="-128"/>
                        </a:rPr>
                        <a:t>指定公共機関名</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取組事例</a:t>
                      </a:r>
                    </a:p>
                  </a:txBody>
                  <a:tcPr anchor="ctr"/>
                </a:tc>
                <a:extLst>
                  <a:ext uri="{0D108BD9-81ED-4DB2-BD59-A6C34878D82A}">
                    <a16:rowId xmlns:a16="http://schemas.microsoft.com/office/drawing/2014/main" val="3591412751"/>
                  </a:ext>
                </a:extLst>
              </a:tr>
              <a:tr h="1473525">
                <a:tc>
                  <a:txBody>
                    <a:bodyPr/>
                    <a:lstStyle/>
                    <a:p>
                      <a:r>
                        <a:rPr kumimoji="1" lang="ja-JP" altLang="en-US" sz="1400" dirty="0">
                          <a:latin typeface="BIZ UDゴシック" panose="020B0400000000000000" pitchFamily="49" charset="-128"/>
                          <a:ea typeface="BIZ UDゴシック" panose="020B0400000000000000" pitchFamily="49" charset="-128"/>
                        </a:rPr>
                        <a:t>日本銀行</a:t>
                      </a:r>
                    </a:p>
                  </a:txBody>
                  <a:tcPr anchor="ctr"/>
                </a:tc>
                <a:tc>
                  <a:txBody>
                    <a:bodyPr/>
                    <a:lstStyle/>
                    <a:p>
                      <a:r>
                        <a:rPr kumimoji="1" lang="ja-JP" altLang="en-US" sz="1400" dirty="0">
                          <a:latin typeface="BIZ UDゴシック" panose="020B0400000000000000" pitchFamily="49" charset="-128"/>
                          <a:ea typeface="BIZ UDゴシック" panose="020B0400000000000000" pitchFamily="49" charset="-128"/>
                        </a:rPr>
                        <a:t>様々な脅威に対し、本店（東京都中央区）、システムセンター（東京都府中市）、役職員といったそれぞれの経営資源が機能不全になったケースに応じて場合分けをし、大阪に所在するシステム・バックアップセンター、本店の代替業務拠点、大阪支店、業務継続要員などを活用することにより、業務継続を図る体制を構築。</a:t>
                      </a:r>
                    </a:p>
                  </a:txBody>
                  <a:tcPr anchor="ctr"/>
                </a:tc>
                <a:extLst>
                  <a:ext uri="{0D108BD9-81ED-4DB2-BD59-A6C34878D82A}">
                    <a16:rowId xmlns:a16="http://schemas.microsoft.com/office/drawing/2014/main" val="623788941"/>
                  </a:ext>
                </a:extLst>
              </a:tr>
              <a:tr h="2022165">
                <a:tc>
                  <a:txBody>
                    <a:bodyPr/>
                    <a:lstStyle/>
                    <a:p>
                      <a:r>
                        <a:rPr kumimoji="1" lang="ja-JP" altLang="en-US" sz="1400" dirty="0">
                          <a:latin typeface="BIZ UDゴシック" panose="020B0400000000000000" pitchFamily="49" charset="-128"/>
                          <a:ea typeface="BIZ UDゴシック" panose="020B0400000000000000" pitchFamily="49" charset="-128"/>
                        </a:rPr>
                        <a:t>日本放送協会（</a:t>
                      </a:r>
                      <a:r>
                        <a:rPr kumimoji="1" lang="en-US" altLang="ja-JP" sz="1400" dirty="0">
                          <a:latin typeface="BIZ UDゴシック" panose="020B0400000000000000" pitchFamily="49" charset="-128"/>
                          <a:ea typeface="BIZ UDゴシック" panose="020B0400000000000000" pitchFamily="49" charset="-128"/>
                        </a:rPr>
                        <a:t>NHK)</a:t>
                      </a:r>
                      <a:endParaRPr kumimoji="1" lang="ja-JP" altLang="en-US" sz="1400" dirty="0">
                        <a:latin typeface="BIZ UDゴシック" panose="020B0400000000000000" pitchFamily="49" charset="-128"/>
                        <a:ea typeface="BIZ UDゴシック" panose="020B0400000000000000" pitchFamily="49" charset="-128"/>
                      </a:endParaRPr>
                    </a:p>
                  </a:txBody>
                  <a:tcPr anchor="ctr"/>
                </a:tc>
                <a:tc>
                  <a:txBody>
                    <a:bodyPr/>
                    <a:lstStyle/>
                    <a:p>
                      <a:r>
                        <a:rPr kumimoji="1" lang="ja-JP" altLang="en-US" sz="1400" dirty="0">
                          <a:latin typeface="BIZ UDゴシック" panose="020B0400000000000000" pitchFamily="49" charset="-128"/>
                          <a:ea typeface="BIZ UDゴシック" panose="020B0400000000000000" pitchFamily="49" charset="-128"/>
                        </a:rPr>
                        <a:t>大規模災害の発生時でも確実に放送・サービスを届け、視聴者・国民の安全・安心を支えるため、東京の放送センターの代替機能として大阪放送局 の設備や体制を強化。</a:t>
                      </a:r>
                    </a:p>
                    <a:p>
                      <a:r>
                        <a:rPr kumimoji="1" lang="ja-JP" altLang="en-US" sz="1400" dirty="0">
                          <a:latin typeface="BIZ UDゴシック" panose="020B0400000000000000" pitchFamily="49" charset="-128"/>
                          <a:ea typeface="BIZ UDゴシック" panose="020B0400000000000000" pitchFamily="49" charset="-128"/>
                        </a:rPr>
                        <a:t>東京の放送センターから放送が出せなくなった場合は、大阪放送局が東京に代わって全国への放送を維持。</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緊急時の放送対応の強化のため平時より大阪放送局より全国番組を放送し、緊急事態に備えた訓練も継続して実施。</a:t>
                      </a:r>
                    </a:p>
                  </a:txBody>
                  <a:tcPr anchor="ctr"/>
                </a:tc>
                <a:extLst>
                  <a:ext uri="{0D108BD9-81ED-4DB2-BD59-A6C34878D82A}">
                    <a16:rowId xmlns:a16="http://schemas.microsoft.com/office/drawing/2014/main" val="1427024556"/>
                  </a:ext>
                </a:extLst>
              </a:tr>
            </a:tbl>
          </a:graphicData>
        </a:graphic>
      </p:graphicFrame>
      <p:sp>
        <p:nvSpPr>
          <p:cNvPr id="8" name="正方形/長方形 7">
            <a:extLst>
              <a:ext uri="{FF2B5EF4-FFF2-40B4-BE49-F238E27FC236}">
                <a16:creationId xmlns:a16="http://schemas.microsoft.com/office/drawing/2014/main" id="{5514A14C-A128-05C5-7A6D-5A17D4A798B8}"/>
              </a:ext>
            </a:extLst>
          </p:cNvPr>
          <p:cNvSpPr/>
          <p:nvPr/>
        </p:nvSpPr>
        <p:spPr>
          <a:xfrm>
            <a:off x="335016" y="654461"/>
            <a:ext cx="8503417" cy="60319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指定公共機関</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の一部では、大阪でのバックアップ体制が構築されている。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テキスト ボックス 1">
            <a:extLst>
              <a:ext uri="{FF2B5EF4-FFF2-40B4-BE49-F238E27FC236}">
                <a16:creationId xmlns:a16="http://schemas.microsoft.com/office/drawing/2014/main" id="{72A9E142-9850-6BC0-90C3-1E52488F92C9}"/>
              </a:ext>
            </a:extLst>
          </p:cNvPr>
          <p:cNvSpPr txBox="1"/>
          <p:nvPr/>
        </p:nvSpPr>
        <p:spPr>
          <a:xfrm>
            <a:off x="335017" y="6424590"/>
            <a:ext cx="601036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出典：各社のホームページやヒアリングをもとに作成</a:t>
            </a:r>
          </a:p>
        </p:txBody>
      </p:sp>
      <p:sp>
        <p:nvSpPr>
          <p:cNvPr id="7" name="スライド番号プレースホルダー 3">
            <a:extLst>
              <a:ext uri="{FF2B5EF4-FFF2-40B4-BE49-F238E27FC236}">
                <a16:creationId xmlns:a16="http://schemas.microsoft.com/office/drawing/2014/main" id="{6460889A-3F93-B265-79AF-10D5947B7AD7}"/>
              </a:ext>
            </a:extLst>
          </p:cNvPr>
          <p:cNvSpPr>
            <a:spLocks noGrp="1"/>
          </p:cNvSpPr>
          <p:nvPr>
            <p:ph type="sldNum" sz="quarter" idx="12"/>
          </p:nvPr>
        </p:nvSpPr>
        <p:spPr>
          <a:xfrm>
            <a:off x="7086600" y="6443253"/>
            <a:ext cx="2057400" cy="365125"/>
          </a:xfrm>
        </p:spPr>
        <p:txBody>
          <a:bodyPr/>
          <a:lstStyle/>
          <a:p>
            <a:pPr algn="r"/>
            <a:fld id="{50F88186-B17D-4CE3-A887-D91699CF601C}" type="slidenum">
              <a:rPr kumimoji="1" lang="ja-JP" altLang="en-US" b="1" smtClean="0">
                <a:latin typeface="BIZ UDゴシック" panose="020B0400000000000000" pitchFamily="49" charset="-128"/>
                <a:ea typeface="BIZ UDゴシック" panose="020B0400000000000000" pitchFamily="49" charset="-128"/>
              </a:rPr>
              <a:pPr algn="r"/>
              <a:t>43</a:t>
            </a:fld>
            <a:endParaRPr kumimoji="1" lang="ja-JP" altLang="en-US"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82598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31">
            <a:extLst>
              <a:ext uri="{FF2B5EF4-FFF2-40B4-BE49-F238E27FC236}">
                <a16:creationId xmlns:a16="http://schemas.microsoft.com/office/drawing/2014/main" id="{70212429-AED4-A074-464A-40B0E21775D7}"/>
              </a:ext>
            </a:extLst>
          </p:cNvPr>
          <p:cNvSpPr txBox="1"/>
          <p:nvPr/>
        </p:nvSpPr>
        <p:spPr>
          <a:xfrm>
            <a:off x="916863" y="5979713"/>
            <a:ext cx="7267767" cy="678968"/>
          </a:xfrm>
          <a:prstGeom prst="rect">
            <a:avLst/>
          </a:prstGeom>
          <a:noFill/>
        </p:spPr>
        <p:txBody>
          <a:bodyPr wrap="square" rtlCol="0">
            <a:spAutoFit/>
          </a:bodyPr>
          <a:lstStyle>
            <a:defPPr>
              <a:defRPr lang="ja-JP"/>
            </a:defPPr>
            <a:lvl1pPr marL="0" algn="l" defTabSz="1019007" rtl="0" eaLnBrk="1" latinLnBrk="0" hangingPunct="1">
              <a:defRPr kumimoji="1" sz="2006" kern="1200">
                <a:solidFill>
                  <a:schemeClr val="tx1"/>
                </a:solidFill>
                <a:latin typeface="+mn-lt"/>
                <a:ea typeface="+mn-ea"/>
                <a:cs typeface="+mn-cs"/>
              </a:defRPr>
            </a:lvl1pPr>
            <a:lvl2pPr marL="509504" algn="l" defTabSz="1019007" rtl="0" eaLnBrk="1" latinLnBrk="0" hangingPunct="1">
              <a:defRPr kumimoji="1" sz="2006" kern="1200">
                <a:solidFill>
                  <a:schemeClr val="tx1"/>
                </a:solidFill>
                <a:latin typeface="+mn-lt"/>
                <a:ea typeface="+mn-ea"/>
                <a:cs typeface="+mn-cs"/>
              </a:defRPr>
            </a:lvl2pPr>
            <a:lvl3pPr marL="1019007" algn="l" defTabSz="1019007" rtl="0" eaLnBrk="1" latinLnBrk="0" hangingPunct="1">
              <a:defRPr kumimoji="1" sz="2006" kern="1200">
                <a:solidFill>
                  <a:schemeClr val="tx1"/>
                </a:solidFill>
                <a:latin typeface="+mn-lt"/>
                <a:ea typeface="+mn-ea"/>
                <a:cs typeface="+mn-cs"/>
              </a:defRPr>
            </a:lvl3pPr>
            <a:lvl4pPr marL="1528511" algn="l" defTabSz="1019007" rtl="0" eaLnBrk="1" latinLnBrk="0" hangingPunct="1">
              <a:defRPr kumimoji="1" sz="2006" kern="1200">
                <a:solidFill>
                  <a:schemeClr val="tx1"/>
                </a:solidFill>
                <a:latin typeface="+mn-lt"/>
                <a:ea typeface="+mn-ea"/>
                <a:cs typeface="+mn-cs"/>
              </a:defRPr>
            </a:lvl4pPr>
            <a:lvl5pPr marL="2038015" algn="l" defTabSz="1019007" rtl="0" eaLnBrk="1" latinLnBrk="0" hangingPunct="1">
              <a:defRPr kumimoji="1" sz="2006" kern="1200">
                <a:solidFill>
                  <a:schemeClr val="tx1"/>
                </a:solidFill>
                <a:latin typeface="+mn-lt"/>
                <a:ea typeface="+mn-ea"/>
                <a:cs typeface="+mn-cs"/>
              </a:defRPr>
            </a:lvl5pPr>
            <a:lvl6pPr marL="2547518" algn="l" defTabSz="1019007" rtl="0" eaLnBrk="1" latinLnBrk="0" hangingPunct="1">
              <a:defRPr kumimoji="1" sz="2006" kern="1200">
                <a:solidFill>
                  <a:schemeClr val="tx1"/>
                </a:solidFill>
                <a:latin typeface="+mn-lt"/>
                <a:ea typeface="+mn-ea"/>
                <a:cs typeface="+mn-cs"/>
              </a:defRPr>
            </a:lvl6pPr>
            <a:lvl7pPr marL="3057022" algn="l" defTabSz="1019007" rtl="0" eaLnBrk="1" latinLnBrk="0" hangingPunct="1">
              <a:defRPr kumimoji="1" sz="2006" kern="1200">
                <a:solidFill>
                  <a:schemeClr val="tx1"/>
                </a:solidFill>
                <a:latin typeface="+mn-lt"/>
                <a:ea typeface="+mn-ea"/>
                <a:cs typeface="+mn-cs"/>
              </a:defRPr>
            </a:lvl7pPr>
            <a:lvl8pPr marL="3566526" algn="l" defTabSz="1019007" rtl="0" eaLnBrk="1" latinLnBrk="0" hangingPunct="1">
              <a:defRPr kumimoji="1" sz="2006" kern="1200">
                <a:solidFill>
                  <a:schemeClr val="tx1"/>
                </a:solidFill>
                <a:latin typeface="+mn-lt"/>
                <a:ea typeface="+mn-ea"/>
                <a:cs typeface="+mn-cs"/>
              </a:defRPr>
            </a:lvl8pPr>
            <a:lvl9pPr marL="4076029" algn="l" defTabSz="1019007" rtl="0" eaLnBrk="1" latinLnBrk="0" hangingPunct="1">
              <a:defRPr kumimoji="1" sz="2006" kern="1200">
                <a:solidFill>
                  <a:schemeClr val="tx1"/>
                </a:solidFill>
                <a:latin typeface="+mn-lt"/>
                <a:ea typeface="+mn-ea"/>
                <a:cs typeface="+mn-cs"/>
              </a:defRPr>
            </a:lvl9pPr>
          </a:lstStyle>
          <a:p>
            <a:pPr marL="0" marR="0" lvl="0" indent="0" algn="l" defTabSz="1019007" rtl="0" eaLnBrk="1" fontAlgn="auto" latinLnBrk="0" hangingPunct="1">
              <a:lnSpc>
                <a:spcPct val="12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大阪府・大阪市によるアンケート調査の結果より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019007" rtl="0" eaLnBrk="1" fontAlgn="auto" latinLnBrk="0" hangingPunct="1">
              <a:lnSpc>
                <a:spcPct val="12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調査期間：</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年７月 　調査方法：調査票の配布は郵送、回収はオンラインシステムまたは郵送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019007" rtl="0" eaLnBrk="1" fontAlgn="auto" latinLnBrk="0" hangingPunct="1">
              <a:lnSpc>
                <a:spcPct val="12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調査対象：東京都内本社の東証上場企業（</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2,048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 有効回答数：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7.08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a:extLst>
              <a:ext uri="{FF2B5EF4-FFF2-40B4-BE49-F238E27FC236}">
                <a16:creationId xmlns:a16="http://schemas.microsoft.com/office/drawing/2014/main" id="{B7772328-31F7-A260-165D-7554570EDE73}"/>
              </a:ext>
            </a:extLst>
          </p:cNvPr>
          <p:cNvSpPr>
            <a:spLocks noGrp="1"/>
          </p:cNvSpPr>
          <p:nvPr>
            <p:ph type="sldNum" sz="quarter" idx="12"/>
          </p:nvPr>
        </p:nvSpPr>
        <p:spPr>
          <a:xfrm>
            <a:off x="8364511" y="6480602"/>
            <a:ext cx="75350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pic>
        <p:nvPicPr>
          <p:cNvPr id="3" name="図 2">
            <a:extLst>
              <a:ext uri="{FF2B5EF4-FFF2-40B4-BE49-F238E27FC236}">
                <a16:creationId xmlns:a16="http://schemas.microsoft.com/office/drawing/2014/main" id="{11899BC6-F5E4-12A3-AF4F-DBB038CC2C2D}"/>
              </a:ext>
            </a:extLst>
          </p:cNvPr>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131199" y="2945106"/>
            <a:ext cx="2903770" cy="2903770"/>
          </a:xfrm>
          <a:prstGeom prst="rect">
            <a:avLst/>
          </a:prstGeom>
        </p:spPr>
      </p:pic>
      <p:sp>
        <p:nvSpPr>
          <p:cNvPr id="4" name="二等辺三角形 3">
            <a:extLst>
              <a:ext uri="{FF2B5EF4-FFF2-40B4-BE49-F238E27FC236}">
                <a16:creationId xmlns:a16="http://schemas.microsoft.com/office/drawing/2014/main" id="{B27810D3-559E-BA71-2F85-15902D659594}"/>
              </a:ext>
            </a:extLst>
          </p:cNvPr>
          <p:cNvSpPr/>
          <p:nvPr/>
        </p:nvSpPr>
        <p:spPr>
          <a:xfrm rot="6630405">
            <a:off x="3510631" y="4282779"/>
            <a:ext cx="293655" cy="1327336"/>
          </a:xfrm>
          <a:prstGeom prst="triangle">
            <a:avLst>
              <a:gd name="adj" fmla="val 28503"/>
            </a:avLst>
          </a:prstGeom>
          <a:solidFill>
            <a:schemeClr val="accent3">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4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5" name="二等辺三角形 4">
            <a:extLst>
              <a:ext uri="{FF2B5EF4-FFF2-40B4-BE49-F238E27FC236}">
                <a16:creationId xmlns:a16="http://schemas.microsoft.com/office/drawing/2014/main" id="{EC1EB623-FB5D-9394-2FC8-8C6401C55C6A}"/>
              </a:ext>
            </a:extLst>
          </p:cNvPr>
          <p:cNvSpPr/>
          <p:nvPr/>
        </p:nvSpPr>
        <p:spPr>
          <a:xfrm rot="15467498">
            <a:off x="5446238" y="4034459"/>
            <a:ext cx="326613" cy="1083940"/>
          </a:xfrm>
          <a:prstGeom prst="triangle">
            <a:avLst>
              <a:gd name="adj" fmla="val 10070"/>
            </a:avLst>
          </a:prstGeom>
          <a:solidFill>
            <a:schemeClr val="accent3">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4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6" name="グループ化 5">
            <a:extLst>
              <a:ext uri="{FF2B5EF4-FFF2-40B4-BE49-F238E27FC236}">
                <a16:creationId xmlns:a16="http://schemas.microsoft.com/office/drawing/2014/main" id="{8DF6E105-E7D9-AC7B-1B58-BB57B4514697}"/>
              </a:ext>
            </a:extLst>
          </p:cNvPr>
          <p:cNvGrpSpPr>
            <a:grpSpLocks noChangeAspect="1"/>
          </p:cNvGrpSpPr>
          <p:nvPr/>
        </p:nvGrpSpPr>
        <p:grpSpPr>
          <a:xfrm>
            <a:off x="1187377" y="3275523"/>
            <a:ext cx="2160000" cy="2369693"/>
            <a:chOff x="7543550" y="3413586"/>
            <a:chExt cx="948406" cy="1010295"/>
          </a:xfrm>
        </p:grpSpPr>
        <p:sp>
          <p:nvSpPr>
            <p:cNvPr id="7" name="角丸四角形 56">
              <a:extLst>
                <a:ext uri="{FF2B5EF4-FFF2-40B4-BE49-F238E27FC236}">
                  <a16:creationId xmlns:a16="http://schemas.microsoft.com/office/drawing/2014/main" id="{42A16CFE-6AD7-2E6E-E14A-C68B9032D611}"/>
                </a:ext>
              </a:extLst>
            </p:cNvPr>
            <p:cNvSpPr/>
            <p:nvPr/>
          </p:nvSpPr>
          <p:spPr>
            <a:xfrm>
              <a:off x="7634419" y="3413586"/>
              <a:ext cx="766668" cy="1010295"/>
            </a:xfrm>
            <a:prstGeom prst="roundRect">
              <a:avLst/>
            </a:prstGeom>
            <a:solidFill>
              <a:schemeClr val="accent3">
                <a:lumMod val="40000"/>
                <a:lumOff val="60000"/>
              </a:schemeClr>
            </a:solidFill>
            <a:ln w="3175">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4000" b="0" i="0" u="none" strike="noStrike" kern="1200" cap="none" spc="0" normalizeH="0" baseline="0" noProof="0">
                <a:ln>
                  <a:noFill/>
                </a:ln>
                <a:solidFill>
                  <a:prstClr val="white"/>
                </a:solidFill>
                <a:effectLst/>
                <a:uLnTx/>
                <a:uFillTx/>
                <a:latin typeface="Meiryo UI"/>
                <a:ea typeface="Meiryo UI"/>
                <a:cs typeface="+mn-cs"/>
              </a:endParaRPr>
            </a:p>
          </p:txBody>
        </p:sp>
        <p:sp>
          <p:nvSpPr>
            <p:cNvPr id="8" name="円/楕円 8">
              <a:extLst>
                <a:ext uri="{FF2B5EF4-FFF2-40B4-BE49-F238E27FC236}">
                  <a16:creationId xmlns:a16="http://schemas.microsoft.com/office/drawing/2014/main" id="{512C610E-3490-1BEC-37B5-91BC0C08D873}"/>
                </a:ext>
              </a:extLst>
            </p:cNvPr>
            <p:cNvSpPr/>
            <p:nvPr/>
          </p:nvSpPr>
          <p:spPr>
            <a:xfrm>
              <a:off x="7760128" y="3511486"/>
              <a:ext cx="500759" cy="495130"/>
            </a:xfrm>
            <a:prstGeom prst="ellipse">
              <a:avLst/>
            </a:prstGeom>
            <a:solidFill>
              <a:schemeClr val="accent2"/>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4000" b="0" i="0" u="none" strike="noStrike" kern="1200" cap="none" spc="0" normalizeH="0" baseline="0" noProof="0">
                <a:ln>
                  <a:noFill/>
                </a:ln>
                <a:solidFill>
                  <a:srgbClr val="4472C4">
                    <a:lumMod val="40000"/>
                    <a:lumOff val="60000"/>
                  </a:srgbClr>
                </a:solidFill>
                <a:effectLst/>
                <a:uLnTx/>
                <a:uFillTx/>
                <a:latin typeface="Meiryo UI"/>
                <a:ea typeface="Meiryo UI"/>
                <a:cs typeface="+mn-cs"/>
              </a:endParaRPr>
            </a:p>
          </p:txBody>
        </p:sp>
        <p:sp>
          <p:nvSpPr>
            <p:cNvPr id="9" name="正方形/長方形 8">
              <a:extLst>
                <a:ext uri="{FF2B5EF4-FFF2-40B4-BE49-F238E27FC236}">
                  <a16:creationId xmlns:a16="http://schemas.microsoft.com/office/drawing/2014/main" id="{8A68982C-CE18-9BF1-7296-21D195ABA4FC}"/>
                </a:ext>
              </a:extLst>
            </p:cNvPr>
            <p:cNvSpPr/>
            <p:nvPr/>
          </p:nvSpPr>
          <p:spPr>
            <a:xfrm>
              <a:off x="7671678" y="3699215"/>
              <a:ext cx="692150"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Meiryo UI"/>
                  <a:ea typeface="Meiryo UI"/>
                  <a:cs typeface="+mn-cs"/>
                </a:rPr>
                <a:t>大阪府内</a:t>
              </a:r>
              <a:endParaRPr kumimoji="0"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Meiryo UI"/>
                  <a:ea typeface="Meiryo UI"/>
                  <a:cs typeface="+mn-cs"/>
                </a:rPr>
                <a:t>37.9</a:t>
              </a:r>
              <a:r>
                <a:rPr kumimoji="0" lang="ja-JP" altLang="en-US" sz="1800" b="1"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0" name="円/楕円 79">
              <a:extLst>
                <a:ext uri="{FF2B5EF4-FFF2-40B4-BE49-F238E27FC236}">
                  <a16:creationId xmlns:a16="http://schemas.microsoft.com/office/drawing/2014/main" id="{1252F726-283D-5875-E453-07424659DDAE}"/>
                </a:ext>
              </a:extLst>
            </p:cNvPr>
            <p:cNvSpPr/>
            <p:nvPr/>
          </p:nvSpPr>
          <p:spPr>
            <a:xfrm>
              <a:off x="7945753" y="4084638"/>
              <a:ext cx="144000" cy="144000"/>
            </a:xfrm>
            <a:prstGeom prst="ellipse">
              <a:avLst/>
            </a:prstGeom>
            <a:solidFill>
              <a:schemeClr val="accent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4000" b="0" i="0" u="none" strike="noStrike" kern="1200" cap="none" spc="0" normalizeH="0" baseline="0" noProof="0">
                <a:ln>
                  <a:noFill/>
                </a:ln>
                <a:solidFill>
                  <a:srgbClr val="ED7D31">
                    <a:lumMod val="60000"/>
                    <a:lumOff val="40000"/>
                  </a:srgbClr>
                </a:solidFill>
                <a:effectLst/>
                <a:uLnTx/>
                <a:uFillTx/>
                <a:latin typeface="Meiryo UI"/>
                <a:ea typeface="Meiryo UI"/>
                <a:cs typeface="+mn-cs"/>
              </a:endParaRPr>
            </a:p>
          </p:txBody>
        </p:sp>
        <p:sp>
          <p:nvSpPr>
            <p:cNvPr id="11" name="正方形/長方形 10">
              <a:extLst>
                <a:ext uri="{FF2B5EF4-FFF2-40B4-BE49-F238E27FC236}">
                  <a16:creationId xmlns:a16="http://schemas.microsoft.com/office/drawing/2014/main" id="{9061034E-EFAB-D928-47ED-71E2DD1979C0}"/>
                </a:ext>
              </a:extLst>
            </p:cNvPr>
            <p:cNvSpPr/>
            <p:nvPr/>
          </p:nvSpPr>
          <p:spPr>
            <a:xfrm>
              <a:off x="7543550" y="4079095"/>
              <a:ext cx="948406" cy="15508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Meiryo UI"/>
                  <a:ea typeface="Meiryo UI"/>
                  <a:cs typeface="+mn-cs"/>
                </a:rPr>
                <a:t>大阪府以外</a:t>
              </a:r>
              <a:endParaRPr kumimoji="0"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Meiryo UI"/>
                  <a:ea typeface="Meiryo UI"/>
                  <a:cs typeface="+mn-cs"/>
                </a:rPr>
                <a:t>6.9</a:t>
              </a:r>
              <a:r>
                <a:rPr kumimoji="0" lang="ja-JP" altLang="en-US" sz="1800" b="1" i="0" u="none" strike="noStrike" kern="1200" cap="none" spc="0" normalizeH="0" baseline="0" noProof="0" dirty="0">
                  <a:ln>
                    <a:noFill/>
                  </a:ln>
                  <a:solidFill>
                    <a:prstClr val="black"/>
                  </a:solidFill>
                  <a:effectLst/>
                  <a:uLnTx/>
                  <a:uFillTx/>
                  <a:latin typeface="Meiryo UI"/>
                  <a:ea typeface="Meiryo UI"/>
                  <a:cs typeface="+mn-cs"/>
                </a:rPr>
                <a:t>％</a:t>
              </a:r>
            </a:p>
          </p:txBody>
        </p:sp>
      </p:grpSp>
      <p:grpSp>
        <p:nvGrpSpPr>
          <p:cNvPr id="12" name="グループ化 11">
            <a:extLst>
              <a:ext uri="{FF2B5EF4-FFF2-40B4-BE49-F238E27FC236}">
                <a16:creationId xmlns:a16="http://schemas.microsoft.com/office/drawing/2014/main" id="{E5EF120C-B5F3-77B4-AA3C-C5D4E5420272}"/>
              </a:ext>
            </a:extLst>
          </p:cNvPr>
          <p:cNvGrpSpPr>
            <a:grpSpLocks noChangeAspect="1"/>
          </p:cNvGrpSpPr>
          <p:nvPr/>
        </p:nvGrpSpPr>
        <p:grpSpPr>
          <a:xfrm>
            <a:off x="5738973" y="3214261"/>
            <a:ext cx="1908000" cy="2430955"/>
            <a:chOff x="8774490" y="4172191"/>
            <a:chExt cx="816649" cy="1010293"/>
          </a:xfrm>
        </p:grpSpPr>
        <p:sp>
          <p:nvSpPr>
            <p:cNvPr id="13" name="角丸四角形 49">
              <a:extLst>
                <a:ext uri="{FF2B5EF4-FFF2-40B4-BE49-F238E27FC236}">
                  <a16:creationId xmlns:a16="http://schemas.microsoft.com/office/drawing/2014/main" id="{2EEFD2F7-8CE5-D9A2-CDBD-2FB94D0DF966}"/>
                </a:ext>
              </a:extLst>
            </p:cNvPr>
            <p:cNvSpPr/>
            <p:nvPr/>
          </p:nvSpPr>
          <p:spPr>
            <a:xfrm>
              <a:off x="8799014" y="4172191"/>
              <a:ext cx="766670" cy="1010293"/>
            </a:xfrm>
            <a:prstGeom prst="roundRect">
              <a:avLst/>
            </a:prstGeom>
            <a:solidFill>
              <a:schemeClr val="accent3">
                <a:lumMod val="40000"/>
                <a:lumOff val="60000"/>
              </a:schemeClr>
            </a:solidFill>
            <a:ln w="3175">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40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円/楕円 87">
              <a:extLst>
                <a:ext uri="{FF2B5EF4-FFF2-40B4-BE49-F238E27FC236}">
                  <a16:creationId xmlns:a16="http://schemas.microsoft.com/office/drawing/2014/main" id="{2375412B-5010-D261-DA2D-4D38F4EA27A1}"/>
                </a:ext>
              </a:extLst>
            </p:cNvPr>
            <p:cNvSpPr/>
            <p:nvPr/>
          </p:nvSpPr>
          <p:spPr>
            <a:xfrm>
              <a:off x="8975814" y="4658916"/>
              <a:ext cx="414000" cy="414000"/>
            </a:xfrm>
            <a:prstGeom prst="ellipse">
              <a:avLst/>
            </a:prstGeom>
            <a:solidFill>
              <a:schemeClr val="accent1">
                <a:lumMod val="20000"/>
                <a:lumOff val="80000"/>
              </a:schemeClr>
            </a:solidFill>
            <a:ln w="38100">
              <a:solidFill>
                <a:srgbClr val="FF757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4000" b="0" i="0" u="none" strike="noStrike" kern="1200" cap="none" spc="0" normalizeH="0" baseline="0" noProof="0">
                <a:ln>
                  <a:noFill/>
                </a:ln>
                <a:solidFill>
                  <a:srgbClr val="A5A5A5">
                    <a:lumMod val="60000"/>
                    <a:lumOff val="40000"/>
                  </a:srgbClr>
                </a:solidFill>
                <a:effectLst/>
                <a:uLnTx/>
                <a:uFillTx/>
                <a:latin typeface="Meiryo UI"/>
                <a:ea typeface="Meiryo UI"/>
                <a:cs typeface="+mn-cs"/>
              </a:endParaRPr>
            </a:p>
          </p:txBody>
        </p:sp>
        <p:sp>
          <p:nvSpPr>
            <p:cNvPr id="15" name="正方形/長方形 14">
              <a:extLst>
                <a:ext uri="{FF2B5EF4-FFF2-40B4-BE49-F238E27FC236}">
                  <a16:creationId xmlns:a16="http://schemas.microsoft.com/office/drawing/2014/main" id="{574AB3D4-F4E6-6D08-A49C-C8D0BA632B1E}"/>
                </a:ext>
              </a:extLst>
            </p:cNvPr>
            <p:cNvSpPr/>
            <p:nvPr/>
          </p:nvSpPr>
          <p:spPr>
            <a:xfrm>
              <a:off x="8774490" y="4793984"/>
              <a:ext cx="816649"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Meiryo UI"/>
                  <a:ea typeface="Meiryo UI"/>
                  <a:cs typeface="+mn-cs"/>
                </a:rPr>
                <a:t>東京都以外</a:t>
              </a:r>
              <a:endParaRPr kumimoji="0"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Meiryo UI"/>
                  <a:ea typeface="Meiryo UI"/>
                  <a:cs typeface="+mn-cs"/>
                </a:rPr>
                <a:t>24.1</a:t>
              </a:r>
              <a:r>
                <a:rPr kumimoji="0" lang="ja-JP" altLang="en-US" sz="1800" b="1"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6" name="円/楕円 94">
              <a:extLst>
                <a:ext uri="{FF2B5EF4-FFF2-40B4-BE49-F238E27FC236}">
                  <a16:creationId xmlns:a16="http://schemas.microsoft.com/office/drawing/2014/main" id="{F6632BA9-7B96-43B1-D19F-F1EA9FEB327D}"/>
                </a:ext>
              </a:extLst>
            </p:cNvPr>
            <p:cNvSpPr/>
            <p:nvPr/>
          </p:nvSpPr>
          <p:spPr>
            <a:xfrm>
              <a:off x="9026789" y="4291986"/>
              <a:ext cx="295200" cy="295200"/>
            </a:xfrm>
            <a:prstGeom prst="ellips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4000" b="0" i="0" u="none" strike="noStrike" kern="1200" cap="none" spc="0" normalizeH="0" baseline="0" noProof="0">
                <a:ln>
                  <a:noFill/>
                </a:ln>
                <a:solidFill>
                  <a:srgbClr val="A5A5A5">
                    <a:lumMod val="60000"/>
                    <a:lumOff val="40000"/>
                  </a:srgbClr>
                </a:solidFill>
                <a:effectLst/>
                <a:uLnTx/>
                <a:uFillTx/>
                <a:latin typeface="Meiryo UI"/>
                <a:ea typeface="Meiryo UI"/>
                <a:cs typeface="+mn-cs"/>
              </a:endParaRPr>
            </a:p>
          </p:txBody>
        </p:sp>
        <p:sp>
          <p:nvSpPr>
            <p:cNvPr id="17" name="正方形/長方形 16">
              <a:extLst>
                <a:ext uri="{FF2B5EF4-FFF2-40B4-BE49-F238E27FC236}">
                  <a16:creationId xmlns:a16="http://schemas.microsoft.com/office/drawing/2014/main" id="{998CDC7D-F583-B82E-0FD5-909288152CAD}"/>
                </a:ext>
              </a:extLst>
            </p:cNvPr>
            <p:cNvSpPr/>
            <p:nvPr/>
          </p:nvSpPr>
          <p:spPr>
            <a:xfrm>
              <a:off x="8828314" y="4367654"/>
              <a:ext cx="692150" cy="1438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Meiryo UI"/>
                  <a:ea typeface="Meiryo UI"/>
                  <a:cs typeface="+mn-cs"/>
                </a:rPr>
                <a:t>東京都内</a:t>
              </a:r>
              <a:endParaRPr kumimoji="0"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Meiryo UI"/>
                  <a:ea typeface="Meiryo UI"/>
                  <a:cs typeface="+mn-cs"/>
                </a:rPr>
                <a:t>18.6</a:t>
              </a:r>
              <a:r>
                <a:rPr kumimoji="0" lang="ja-JP" altLang="en-US" sz="1800" b="1" i="0" u="none" strike="noStrike" kern="1200" cap="none" spc="0" normalizeH="0" baseline="0" noProof="0" dirty="0">
                  <a:ln>
                    <a:noFill/>
                  </a:ln>
                  <a:solidFill>
                    <a:prstClr val="black"/>
                  </a:solidFill>
                  <a:effectLst/>
                  <a:uLnTx/>
                  <a:uFillTx/>
                  <a:latin typeface="Meiryo UI"/>
                  <a:ea typeface="Meiryo UI"/>
                  <a:cs typeface="+mn-cs"/>
                </a:rPr>
                <a:t>％</a:t>
              </a:r>
            </a:p>
          </p:txBody>
        </p:sp>
      </p:grpSp>
      <p:sp>
        <p:nvSpPr>
          <p:cNvPr id="19" name="正方形/長方形 18">
            <a:extLst>
              <a:ext uri="{FF2B5EF4-FFF2-40B4-BE49-F238E27FC236}">
                <a16:creationId xmlns:a16="http://schemas.microsoft.com/office/drawing/2014/main" id="{4CF6D8F5-4299-3521-B6F4-77E54435AC04}"/>
              </a:ext>
            </a:extLst>
          </p:cNvPr>
          <p:cNvSpPr/>
          <p:nvPr/>
        </p:nvSpPr>
        <p:spPr>
          <a:xfrm>
            <a:off x="1374054" y="2877129"/>
            <a:ext cx="1715265" cy="38571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関西圏</a:t>
            </a:r>
          </a:p>
        </p:txBody>
      </p:sp>
      <p:sp>
        <p:nvSpPr>
          <p:cNvPr id="20" name="正方形/長方形 19">
            <a:extLst>
              <a:ext uri="{FF2B5EF4-FFF2-40B4-BE49-F238E27FC236}">
                <a16:creationId xmlns:a16="http://schemas.microsoft.com/office/drawing/2014/main" id="{4D751234-B63E-9B0B-9626-847E72DD1A1E}"/>
              </a:ext>
            </a:extLst>
          </p:cNvPr>
          <p:cNvSpPr/>
          <p:nvPr/>
        </p:nvSpPr>
        <p:spPr>
          <a:xfrm>
            <a:off x="5950697" y="2916387"/>
            <a:ext cx="1516544" cy="29723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関東圏</a:t>
            </a:r>
          </a:p>
        </p:txBody>
      </p:sp>
      <p:sp>
        <p:nvSpPr>
          <p:cNvPr id="23" name="テキスト ボックス 22">
            <a:extLst>
              <a:ext uri="{FF2B5EF4-FFF2-40B4-BE49-F238E27FC236}">
                <a16:creationId xmlns:a16="http://schemas.microsoft.com/office/drawing/2014/main" id="{6EAEA01E-038B-FA43-EF0D-5EDC36B87F5F}"/>
              </a:ext>
            </a:extLst>
          </p:cNvPr>
          <p:cNvSpPr txBox="1"/>
          <p:nvPr/>
        </p:nvSpPr>
        <p:spPr>
          <a:xfrm>
            <a:off x="50526" y="87669"/>
            <a:ext cx="813410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２</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３</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経済・金融</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首都圏企業の本社機能バックアップ体制</a:t>
            </a:r>
          </a:p>
        </p:txBody>
      </p:sp>
      <p:cxnSp>
        <p:nvCxnSpPr>
          <p:cNvPr id="24" name="直線コネクタ 23">
            <a:extLst>
              <a:ext uri="{FF2B5EF4-FFF2-40B4-BE49-F238E27FC236}">
                <a16:creationId xmlns:a16="http://schemas.microsoft.com/office/drawing/2014/main" id="{02A08665-ED54-FCC0-68AB-67C1C8E48C16}"/>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9D589583-AEE7-BD9B-7615-3A13AC41011F}"/>
              </a:ext>
            </a:extLst>
          </p:cNvPr>
          <p:cNvSpPr/>
          <p:nvPr/>
        </p:nvSpPr>
        <p:spPr>
          <a:xfrm>
            <a:off x="168574" y="738057"/>
            <a:ext cx="8726251" cy="132885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府・大阪市が実施した首都圏企業向けアンケート調査では、本社機能（災害対策本部機能）のバックアップ体制をすでに構築しているエリアとして、「大阪府内」と回答した企業が最多（約４割）であった。</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また、関西圏（合計</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44.8</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％）と関東圏（</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42.7</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％）でのバックアップ体制の構築状況を比較しても、関西圏が</a:t>
            </a:r>
            <a:r>
              <a:rPr kumimoji="0"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２ポイント程度多い</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6" name="テキスト ボックス 25">
            <a:extLst>
              <a:ext uri="{FF2B5EF4-FFF2-40B4-BE49-F238E27FC236}">
                <a16:creationId xmlns:a16="http://schemas.microsoft.com/office/drawing/2014/main" id="{FF62112C-55FE-0EA2-F56C-A402D03D44FF}"/>
              </a:ext>
            </a:extLst>
          </p:cNvPr>
          <p:cNvSpPr txBox="1"/>
          <p:nvPr/>
        </p:nvSpPr>
        <p:spPr>
          <a:xfrm>
            <a:off x="208874" y="2467619"/>
            <a:ext cx="737862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○本社機能（災害対策本部機能）のバックアップ体制をすでに構築しているエリア</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351872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5A3347B-DC93-276A-4E3F-C7A002652E42}"/>
              </a:ext>
            </a:extLst>
          </p:cNvPr>
          <p:cNvSpPr txBox="1"/>
          <p:nvPr/>
        </p:nvSpPr>
        <p:spPr>
          <a:xfrm>
            <a:off x="50526" y="87669"/>
            <a:ext cx="815093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２</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３</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経済・金融</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上場企業、銀行の集積</a:t>
            </a:r>
          </a:p>
        </p:txBody>
      </p:sp>
      <p:cxnSp>
        <p:nvCxnSpPr>
          <p:cNvPr id="5" name="直線コネクタ 4">
            <a:extLst>
              <a:ext uri="{FF2B5EF4-FFF2-40B4-BE49-F238E27FC236}">
                <a16:creationId xmlns:a16="http://schemas.microsoft.com/office/drawing/2014/main" id="{2607B364-166F-B341-C051-DB045F07C730}"/>
              </a:ext>
            </a:extLst>
          </p:cNvPr>
          <p:cNvCxnSpPr>
            <a:cxnSpLocks/>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9806F18C-8B1E-221B-C2D9-5994CCF30F76}"/>
              </a:ext>
            </a:extLst>
          </p:cNvPr>
          <p:cNvSpPr/>
          <p:nvPr/>
        </p:nvSpPr>
        <p:spPr>
          <a:xfrm>
            <a:off x="192041" y="663232"/>
            <a:ext cx="8726251" cy="11386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上場企業全</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3,834</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社のうち、大阪には全体の約</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11</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％にあたる</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433</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社が本社を設置。京阪神では、約</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16%</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603</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社が設置。</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大阪に１つ以上の本支店を有する銀行は、東京に次いで全国で２位で、銀行全体の約半数が大阪に本支店を設けている。</a:t>
            </a:r>
            <a:endPar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88C9E40A-0872-4F7C-051B-457174541745}"/>
              </a:ext>
            </a:extLst>
          </p:cNvPr>
          <p:cNvSpPr txBox="1"/>
          <p:nvPr/>
        </p:nvSpPr>
        <p:spPr>
          <a:xfrm>
            <a:off x="4863400" y="6570154"/>
            <a:ext cx="3540714" cy="253916"/>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出典：全銀協</a:t>
            </a:r>
            <a:r>
              <a:rPr kumimoji="1" lang="en-US" altLang="ja-JP" sz="1050" dirty="0">
                <a:latin typeface="BIZ UDゴシック" panose="020B0400000000000000" pitchFamily="49" charset="-128"/>
                <a:ea typeface="BIZ UDゴシック" panose="020B0400000000000000" pitchFamily="49" charset="-128"/>
              </a:rPr>
              <a:t>HP</a:t>
            </a:r>
            <a:r>
              <a:rPr kumimoji="1" lang="ja-JP" altLang="en-US" sz="1050" dirty="0">
                <a:latin typeface="BIZ UDゴシック" panose="020B0400000000000000" pitchFamily="49" charset="-128"/>
                <a:ea typeface="BIZ UDゴシック" panose="020B0400000000000000" pitchFamily="49" charset="-128"/>
              </a:rPr>
              <a:t>を参考に、副首都推進局で作成。</a:t>
            </a:r>
            <a:endParaRPr kumimoji="1" lang="en-US" altLang="ja-JP" sz="1050" dirty="0">
              <a:latin typeface="BIZ UDゴシック" panose="020B0400000000000000" pitchFamily="49" charset="-128"/>
              <a:ea typeface="BIZ UDゴシック" panose="020B0400000000000000" pitchFamily="49" charset="-128"/>
            </a:endParaRPr>
          </a:p>
        </p:txBody>
      </p:sp>
      <p:sp>
        <p:nvSpPr>
          <p:cNvPr id="11" name="正方形/長方形 10">
            <a:extLst>
              <a:ext uri="{FF2B5EF4-FFF2-40B4-BE49-F238E27FC236}">
                <a16:creationId xmlns:a16="http://schemas.microsoft.com/office/drawing/2014/main" id="{B262322F-7971-F4CE-F81C-2C98878A5D29}"/>
              </a:ext>
            </a:extLst>
          </p:cNvPr>
          <p:cNvSpPr/>
          <p:nvPr/>
        </p:nvSpPr>
        <p:spPr>
          <a:xfrm>
            <a:off x="271505" y="1903011"/>
            <a:ext cx="4011433" cy="598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（再掲）東証上場企業本社所在地の内訳</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（プライム、スタンダード、グロース）</a:t>
            </a:r>
          </a:p>
        </p:txBody>
      </p:sp>
      <p:sp>
        <p:nvSpPr>
          <p:cNvPr id="12" name="テキスト ボックス 11">
            <a:extLst>
              <a:ext uri="{FF2B5EF4-FFF2-40B4-BE49-F238E27FC236}">
                <a16:creationId xmlns:a16="http://schemas.microsoft.com/office/drawing/2014/main" id="{AE6B49DF-B84C-91D7-AEB1-037C928AA7B9}"/>
              </a:ext>
            </a:extLst>
          </p:cNvPr>
          <p:cNvSpPr txBox="1"/>
          <p:nvPr/>
        </p:nvSpPr>
        <p:spPr>
          <a:xfrm>
            <a:off x="271505" y="6354711"/>
            <a:ext cx="3916932" cy="430887"/>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出典：東京証券取引所</a:t>
            </a:r>
            <a:r>
              <a:rPr lang="en-US" altLang="ja-JP" sz="1100" dirty="0">
                <a:latin typeface="BIZ UDゴシック" panose="020B0400000000000000" pitchFamily="49" charset="-128"/>
                <a:ea typeface="BIZ UDゴシック" panose="020B0400000000000000" pitchFamily="49" charset="-128"/>
              </a:rPr>
              <a:t>HP</a:t>
            </a:r>
            <a:r>
              <a:rPr lang="ja-JP" altLang="en-US" sz="1100" dirty="0">
                <a:latin typeface="BIZ UDゴシック" panose="020B0400000000000000" pitchFamily="49" charset="-128"/>
                <a:ea typeface="BIZ UDゴシック" panose="020B0400000000000000" pitchFamily="49" charset="-128"/>
              </a:rPr>
              <a:t>「東証上場会社情報サービス」（２月時点）を参考に副首都推進局で作成</a:t>
            </a:r>
            <a:endParaRPr lang="en-US" altLang="ja-JP" sz="1100" dirty="0">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92363130-83D5-AB8A-6BAC-7F2AB564C2AE}"/>
              </a:ext>
            </a:extLst>
          </p:cNvPr>
          <p:cNvSpPr/>
          <p:nvPr/>
        </p:nvSpPr>
        <p:spPr>
          <a:xfrm>
            <a:off x="4797534" y="1924119"/>
            <a:ext cx="3672447" cy="598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各都道府県に本支店を置く銀行数</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スライド番号プレースホルダー 3">
            <a:extLst>
              <a:ext uri="{FF2B5EF4-FFF2-40B4-BE49-F238E27FC236}">
                <a16:creationId xmlns:a16="http://schemas.microsoft.com/office/drawing/2014/main" id="{BC5620AE-07D1-CC5F-6FE7-DA936614A616}"/>
              </a:ext>
            </a:extLst>
          </p:cNvPr>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3" name="図 2">
            <a:extLst>
              <a:ext uri="{FF2B5EF4-FFF2-40B4-BE49-F238E27FC236}">
                <a16:creationId xmlns:a16="http://schemas.microsoft.com/office/drawing/2014/main" id="{D32AF8EF-5B6A-FBB0-CF32-F7ECF0D3728A}"/>
              </a:ext>
            </a:extLst>
          </p:cNvPr>
          <p:cNvPicPr>
            <a:picLocks noChangeAspect="1"/>
          </p:cNvPicPr>
          <p:nvPr/>
        </p:nvPicPr>
        <p:blipFill>
          <a:blip r:embed="rId2"/>
          <a:stretch>
            <a:fillRect/>
          </a:stretch>
        </p:blipFill>
        <p:spPr>
          <a:xfrm>
            <a:off x="0" y="2511504"/>
            <a:ext cx="9144000" cy="3804568"/>
          </a:xfrm>
          <a:prstGeom prst="rect">
            <a:avLst/>
          </a:prstGeom>
        </p:spPr>
      </p:pic>
    </p:spTree>
    <p:extLst>
      <p:ext uri="{BB962C8B-B14F-4D97-AF65-F5344CB8AC3E}">
        <p14:creationId xmlns:p14="http://schemas.microsoft.com/office/powerpoint/2010/main" val="1792259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1810D1E-76FA-4A66-85FC-6DC6F9878F4A}"/>
              </a:ext>
            </a:extLst>
          </p:cNvPr>
          <p:cNvPicPr>
            <a:picLocks noChangeAspect="1"/>
          </p:cNvPicPr>
          <p:nvPr/>
        </p:nvPicPr>
        <p:blipFill>
          <a:blip r:embed="rId2"/>
          <a:stretch>
            <a:fillRect/>
          </a:stretch>
        </p:blipFill>
        <p:spPr>
          <a:xfrm>
            <a:off x="49033" y="2655075"/>
            <a:ext cx="4249464" cy="3416571"/>
          </a:xfrm>
          <a:prstGeom prst="rect">
            <a:avLst/>
          </a:prstGeom>
        </p:spPr>
      </p:pic>
      <p:pic>
        <p:nvPicPr>
          <p:cNvPr id="7" name="図 6">
            <a:extLst>
              <a:ext uri="{FF2B5EF4-FFF2-40B4-BE49-F238E27FC236}">
                <a16:creationId xmlns:a16="http://schemas.microsoft.com/office/drawing/2014/main" id="{81C18A53-E418-4698-9656-A28BBA6D105B}"/>
              </a:ext>
            </a:extLst>
          </p:cNvPr>
          <p:cNvPicPr>
            <a:picLocks noChangeAspect="1"/>
          </p:cNvPicPr>
          <p:nvPr/>
        </p:nvPicPr>
        <p:blipFill>
          <a:blip r:embed="rId3"/>
          <a:stretch>
            <a:fillRect/>
          </a:stretch>
        </p:blipFill>
        <p:spPr>
          <a:xfrm>
            <a:off x="4637213" y="2655075"/>
            <a:ext cx="4202768" cy="3631406"/>
          </a:xfrm>
          <a:prstGeom prst="rect">
            <a:avLst/>
          </a:prstGeom>
        </p:spPr>
      </p:pic>
      <p:sp>
        <p:nvSpPr>
          <p:cNvPr id="8" name="テキスト ボックス 7">
            <a:extLst>
              <a:ext uri="{FF2B5EF4-FFF2-40B4-BE49-F238E27FC236}">
                <a16:creationId xmlns:a16="http://schemas.microsoft.com/office/drawing/2014/main" id="{9E63E887-7303-404B-B2FE-BEC43BFFCFA3}"/>
              </a:ext>
            </a:extLst>
          </p:cNvPr>
          <p:cNvSpPr txBox="1"/>
          <p:nvPr/>
        </p:nvSpPr>
        <p:spPr>
          <a:xfrm>
            <a:off x="3834493" y="6323224"/>
            <a:ext cx="5198609" cy="2135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lang="ja-JP" altLang="en-US" sz="788" dirty="0">
                <a:solidFill>
                  <a:prstClr val="black"/>
                </a:solidFill>
                <a:latin typeface="BIZ UDゴシック" panose="020B0400000000000000" pitchFamily="49" charset="-128"/>
                <a:ea typeface="BIZ UDゴシック" panose="020B0400000000000000" pitchFamily="49" charset="-128"/>
              </a:rPr>
              <a:t>：経済産業省・総務省</a:t>
            </a:r>
            <a:r>
              <a:rPr kumimoji="0" lang="ja-JP" altLang="en-US"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「第４回デジタルインフラ（</a:t>
            </a:r>
            <a:r>
              <a:rPr kumimoji="0" lang="en-US" altLang="ja-JP"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DC</a:t>
            </a:r>
            <a:r>
              <a:rPr kumimoji="0" lang="ja-JP" altLang="en-US"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等）整備に関する有識者会合」</a:t>
            </a:r>
            <a:r>
              <a:rPr kumimoji="0" lang="en-US" altLang="ja-JP"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a:t>
            </a:r>
            <a:r>
              <a:rPr kumimoji="0" lang="ja-JP" altLang="en-US"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５</a:t>
            </a:r>
            <a:r>
              <a:rPr kumimoji="0" lang="en-US" altLang="ja-JP"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kumimoji="0" lang="en-US" altLang="ja-JP"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a:t>
            </a:r>
            <a:r>
              <a:rPr kumimoji="0" lang="en-US" altLang="ja-JP"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78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資料</a:t>
            </a:r>
          </a:p>
        </p:txBody>
      </p:sp>
      <p:cxnSp>
        <p:nvCxnSpPr>
          <p:cNvPr id="3" name="直線コネクタ 2">
            <a:extLst>
              <a:ext uri="{FF2B5EF4-FFF2-40B4-BE49-F238E27FC236}">
                <a16:creationId xmlns:a16="http://schemas.microsoft.com/office/drawing/2014/main" id="{3DD9183E-1D9D-2339-9A57-D8AE64063E64}"/>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E5191369-0D7E-5FA9-1B57-52193EB4EDB6}"/>
              </a:ext>
            </a:extLst>
          </p:cNvPr>
          <p:cNvSpPr/>
          <p:nvPr/>
        </p:nvSpPr>
        <p:spPr>
          <a:xfrm>
            <a:off x="208874" y="693113"/>
            <a:ext cx="8726251" cy="105451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東京・関東と大阪に立地しているデータセンター（</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DC</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）は、</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DC</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数の全国シェアよりも</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DC</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面積の全国シェアが高く、大規模な施設が立地していると考えられる。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2022</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年以降の新設計画をみると、首都圏以外の多くは大阪・関西が選ばれれている。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 name="スライド番号プレースホルダー 3">
            <a:extLst>
              <a:ext uri="{FF2B5EF4-FFF2-40B4-BE49-F238E27FC236}">
                <a16:creationId xmlns:a16="http://schemas.microsoft.com/office/drawing/2014/main" id="{A5AF762F-E503-8BA3-C090-CF241AC3BF1C}"/>
              </a:ext>
            </a:extLst>
          </p:cNvPr>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9" name="テキスト ボックス 8">
            <a:extLst>
              <a:ext uri="{FF2B5EF4-FFF2-40B4-BE49-F238E27FC236}">
                <a16:creationId xmlns:a16="http://schemas.microsoft.com/office/drawing/2014/main" id="{80BED119-E2B7-E6EA-5343-1CB9F48C67D1}"/>
              </a:ext>
            </a:extLst>
          </p:cNvPr>
          <p:cNvSpPr txBox="1"/>
          <p:nvPr/>
        </p:nvSpPr>
        <p:spPr>
          <a:xfrm>
            <a:off x="50526" y="87669"/>
            <a:ext cx="815093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２</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４</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情報通信</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データセンターの集積</a:t>
            </a:r>
            <a:endParaRPr kumimoji="1" lang="ja-JP" altLang="en-US" sz="2000" b="1" dirty="0">
              <a:solidFill>
                <a:prstClr val="black"/>
              </a:solidFill>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94D1917B-2C21-3A22-1BD6-E3B87496E4FB}"/>
              </a:ext>
            </a:extLst>
          </p:cNvPr>
          <p:cNvSpPr/>
          <p:nvPr/>
        </p:nvSpPr>
        <p:spPr>
          <a:xfrm>
            <a:off x="208874" y="1965632"/>
            <a:ext cx="1017649" cy="46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（再掲）</a:t>
            </a:r>
          </a:p>
        </p:txBody>
      </p:sp>
    </p:spTree>
    <p:extLst>
      <p:ext uri="{BB962C8B-B14F-4D97-AF65-F5344CB8AC3E}">
        <p14:creationId xmlns:p14="http://schemas.microsoft.com/office/powerpoint/2010/main" val="1942009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5A1F99D-5A92-B791-C1C4-2A2B6C429744}"/>
              </a:ext>
            </a:extLst>
          </p:cNvPr>
          <p:cNvSpPr txBox="1"/>
          <p:nvPr/>
        </p:nvSpPr>
        <p:spPr>
          <a:xfrm>
            <a:off x="50526" y="87669"/>
            <a:ext cx="61728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dirty="0">
                <a:solidFill>
                  <a:prstClr val="black"/>
                </a:solidFill>
                <a:latin typeface="BIZ UDゴシック" panose="020B0400000000000000" pitchFamily="49" charset="-128"/>
                <a:ea typeface="BIZ UDゴシック" panose="020B0400000000000000" pitchFamily="49" charset="-128"/>
              </a:rPr>
              <a:t>２</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５</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電力供給</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東京とは異なる</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電力網</a:t>
            </a:r>
          </a:p>
        </p:txBody>
      </p:sp>
      <p:cxnSp>
        <p:nvCxnSpPr>
          <p:cNvPr id="4" name="直線コネクタ 3">
            <a:extLst>
              <a:ext uri="{FF2B5EF4-FFF2-40B4-BE49-F238E27FC236}">
                <a16:creationId xmlns:a16="http://schemas.microsoft.com/office/drawing/2014/main" id="{BE58FAEC-3830-59A0-0E4E-5FC13645A18C}"/>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00434478-84AC-18B8-1146-86F60270746B}"/>
              </a:ext>
            </a:extLst>
          </p:cNvPr>
          <p:cNvSpPr/>
          <p:nvPr/>
        </p:nvSpPr>
        <p:spPr>
          <a:xfrm>
            <a:off x="208874" y="693113"/>
            <a:ext cx="8726251" cy="6278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日本は各地の電気会社が電力網を構築している。大阪は東京とは別の会社が電力網を運営している。</a:t>
            </a:r>
          </a:p>
        </p:txBody>
      </p:sp>
      <p:pic>
        <p:nvPicPr>
          <p:cNvPr id="8" name="図 7">
            <a:extLst>
              <a:ext uri="{FF2B5EF4-FFF2-40B4-BE49-F238E27FC236}">
                <a16:creationId xmlns:a16="http://schemas.microsoft.com/office/drawing/2014/main" id="{716AD96F-545B-6488-7132-BD27C31C41F7}"/>
              </a:ext>
            </a:extLst>
          </p:cNvPr>
          <p:cNvPicPr>
            <a:picLocks noChangeAspect="1"/>
          </p:cNvPicPr>
          <p:nvPr/>
        </p:nvPicPr>
        <p:blipFill>
          <a:blip r:embed="rId2"/>
          <a:stretch>
            <a:fillRect/>
          </a:stretch>
        </p:blipFill>
        <p:spPr>
          <a:xfrm>
            <a:off x="22390" y="1562186"/>
            <a:ext cx="8997973" cy="5113251"/>
          </a:xfrm>
          <a:prstGeom prst="rect">
            <a:avLst/>
          </a:prstGeom>
        </p:spPr>
      </p:pic>
      <p:sp>
        <p:nvSpPr>
          <p:cNvPr id="13" name="テキスト ボックス 12">
            <a:extLst>
              <a:ext uri="{FF2B5EF4-FFF2-40B4-BE49-F238E27FC236}">
                <a16:creationId xmlns:a16="http://schemas.microsoft.com/office/drawing/2014/main" id="{9EB1B005-C556-4240-A376-5BFE4AA89A49}"/>
              </a:ext>
            </a:extLst>
          </p:cNvPr>
          <p:cNvSpPr txBox="1"/>
          <p:nvPr/>
        </p:nvSpPr>
        <p:spPr>
          <a:xfrm>
            <a:off x="4521377" y="6115475"/>
            <a:ext cx="435072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lang="ja-JP" altLang="en-US" sz="1050" dirty="0">
                <a:solidFill>
                  <a:prstClr val="black"/>
                </a:solidFill>
                <a:latin typeface="BIZ UDゴシック" panose="020B0400000000000000" pitchFamily="49" charset="-128"/>
                <a:ea typeface="BIZ UDゴシック" panose="020B0400000000000000" pitchFamily="49" charset="-128"/>
              </a:rPr>
              <a:t>：</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66</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回 総合資源エネルギー調査会 電力・ガス事業分科会 </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電力・ガス基本政策小委員会資料</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スライド番号プレースホルダー 1">
            <a:extLst>
              <a:ext uri="{FF2B5EF4-FFF2-40B4-BE49-F238E27FC236}">
                <a16:creationId xmlns:a16="http://schemas.microsoft.com/office/drawing/2014/main" id="{4FBFE62F-4354-E56E-A261-DCFE10A80078}"/>
              </a:ext>
            </a:extLst>
          </p:cNvPr>
          <p:cNvSpPr>
            <a:spLocks noGrp="1"/>
          </p:cNvSpPr>
          <p:nvPr>
            <p:ph type="sldNum" sz="quarter" idx="12"/>
          </p:nvPr>
        </p:nvSpPr>
        <p:spPr>
          <a:xfrm>
            <a:off x="8364511" y="6480602"/>
            <a:ext cx="75350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i="0" u="none" strike="noStrike" kern="1200" cap="none" spc="0" normalizeH="0" baseline="0" noProof="0" smtClean="0">
                <a:ln>
                  <a:noFill/>
                </a:ln>
                <a:solidFill>
                  <a:prstClr val="black"/>
                </a:solidFill>
                <a:effectLst/>
                <a:uLnTx/>
                <a:uFillTx/>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33945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38AB430-A700-4020-78C9-380B611A8908}"/>
              </a:ext>
            </a:extLst>
          </p:cNvPr>
          <p:cNvSpPr txBox="1"/>
          <p:nvPr/>
        </p:nvSpPr>
        <p:spPr>
          <a:xfrm>
            <a:off x="50526" y="87669"/>
            <a:ext cx="617289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p>
        </p:txBody>
      </p:sp>
      <p:sp>
        <p:nvSpPr>
          <p:cNvPr id="2" name="テキスト ボックス 1">
            <a:extLst>
              <a:ext uri="{FF2B5EF4-FFF2-40B4-BE49-F238E27FC236}">
                <a16:creationId xmlns:a16="http://schemas.microsoft.com/office/drawing/2014/main" id="{FBBD4BDF-911F-DBDE-2613-28C79DA6A1CD}"/>
              </a:ext>
            </a:extLst>
          </p:cNvPr>
          <p:cNvSpPr txBox="1"/>
          <p:nvPr/>
        </p:nvSpPr>
        <p:spPr>
          <a:xfrm>
            <a:off x="50526" y="0"/>
            <a:ext cx="8908285" cy="523220"/>
          </a:xfrm>
          <a:prstGeom prst="rect">
            <a:avLst/>
          </a:prstGeom>
          <a:noFill/>
        </p:spPr>
        <p:txBody>
          <a:bodyPr wrap="square" rtlCol="0">
            <a:spAutoFit/>
          </a:bodyPr>
          <a:lstStyle/>
          <a:p>
            <a:pPr>
              <a:defRPr/>
            </a:pPr>
            <a:r>
              <a:rPr kumimoji="1" lang="ja-JP" altLang="en-US" sz="1400" dirty="0">
                <a:latin typeface="BIZ UDゴシック" panose="020B0400000000000000" pitchFamily="49" charset="-128"/>
                <a:ea typeface="BIZ UDゴシック" panose="020B0400000000000000" pitchFamily="49" charset="-128"/>
              </a:rPr>
              <a:t>■次頁以降、首都が有する諸機能について、東西二極の一極としての大阪（関西）のポテンシャルを整理した。</a:t>
            </a:r>
            <a:endParaRPr kumimoji="1" lang="en-US" altLang="ja-JP" sz="1400" dirty="0">
              <a:latin typeface="BIZ UDゴシック" panose="020B0400000000000000" pitchFamily="49" charset="-128"/>
              <a:ea typeface="BIZ UDゴシック" panose="020B0400000000000000" pitchFamily="49" charset="-128"/>
            </a:endParaRPr>
          </a:p>
          <a:p>
            <a:pPr>
              <a:defRPr/>
            </a:pPr>
            <a:r>
              <a:rPr kumimoji="1" lang="ja-JP" altLang="en-US" sz="1400" dirty="0">
                <a:latin typeface="BIZ UDゴシック" panose="020B0400000000000000" pitchFamily="49" charset="-128"/>
                <a:ea typeface="BIZ UDゴシック" panose="020B0400000000000000" pitchFamily="49" charset="-128"/>
              </a:rPr>
              <a:t>　その項目は下表のとおり。</a:t>
            </a:r>
            <a:endParaRPr kumimoji="1" lang="en-US" altLang="ja-JP" sz="1400" i="0"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3" name="表 6">
            <a:extLst>
              <a:ext uri="{FF2B5EF4-FFF2-40B4-BE49-F238E27FC236}">
                <a16:creationId xmlns:a16="http://schemas.microsoft.com/office/drawing/2014/main" id="{E8D45C75-D55A-7E28-9095-750D12959677}"/>
              </a:ext>
            </a:extLst>
          </p:cNvPr>
          <p:cNvGraphicFramePr>
            <a:graphicFrameLocks noGrp="1"/>
          </p:cNvGraphicFramePr>
          <p:nvPr>
            <p:extLst>
              <p:ext uri="{D42A27DB-BD31-4B8C-83A1-F6EECF244321}">
                <p14:modId xmlns:p14="http://schemas.microsoft.com/office/powerpoint/2010/main" val="2938986462"/>
              </p:ext>
            </p:extLst>
          </p:nvPr>
        </p:nvGraphicFramePr>
        <p:xfrm>
          <a:off x="50526" y="523220"/>
          <a:ext cx="9042947" cy="6197600"/>
        </p:xfrm>
        <a:graphic>
          <a:graphicData uri="http://schemas.openxmlformats.org/drawingml/2006/table">
            <a:tbl>
              <a:tblPr firstRow="1" bandRow="1">
                <a:tableStyleId>{21E4AEA4-8DFA-4A89-87EB-49C32662AFE0}</a:tableStyleId>
              </a:tblPr>
              <a:tblGrid>
                <a:gridCol w="1101999">
                  <a:extLst>
                    <a:ext uri="{9D8B030D-6E8A-4147-A177-3AD203B41FA5}">
                      <a16:colId xmlns:a16="http://schemas.microsoft.com/office/drawing/2014/main" val="419032662"/>
                    </a:ext>
                  </a:extLst>
                </a:gridCol>
                <a:gridCol w="2228477">
                  <a:extLst>
                    <a:ext uri="{9D8B030D-6E8A-4147-A177-3AD203B41FA5}">
                      <a16:colId xmlns:a16="http://schemas.microsoft.com/office/drawing/2014/main" val="1572641091"/>
                    </a:ext>
                  </a:extLst>
                </a:gridCol>
                <a:gridCol w="5712471">
                  <a:extLst>
                    <a:ext uri="{9D8B030D-6E8A-4147-A177-3AD203B41FA5}">
                      <a16:colId xmlns:a16="http://schemas.microsoft.com/office/drawing/2014/main" val="1197971108"/>
                    </a:ext>
                  </a:extLst>
                </a:gridCol>
              </a:tblGrid>
              <a:tr h="200719">
                <a:tc>
                  <a:txBody>
                    <a:bodyPr/>
                    <a:lstStyle/>
                    <a:p>
                      <a:pPr algn="ctr"/>
                      <a:r>
                        <a:rPr kumimoji="1" lang="ja-JP" altLang="en-US" sz="1100" dirty="0">
                          <a:latin typeface="BIZ UDゴシック" panose="020B0400000000000000" pitchFamily="49" charset="-128"/>
                          <a:ea typeface="BIZ UDゴシック" panose="020B0400000000000000" pitchFamily="49" charset="-128"/>
                        </a:rPr>
                        <a:t>機　能</a:t>
                      </a:r>
                    </a:p>
                  </a:txBody>
                  <a:tcPr marL="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dirty="0">
                          <a:latin typeface="BIZ UDゴシック" panose="020B0400000000000000" pitchFamily="49" charset="-128"/>
                          <a:ea typeface="BIZ UDゴシック" panose="020B0400000000000000" pitchFamily="49" charset="-128"/>
                        </a:rPr>
                        <a:t>指　標</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dirty="0">
                          <a:latin typeface="BIZ UDゴシック" panose="020B0400000000000000" pitchFamily="49" charset="-128"/>
                          <a:ea typeface="BIZ UDゴシック" panose="020B0400000000000000" pitchFamily="49" charset="-128"/>
                        </a:rPr>
                        <a:t>大阪</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関西</a:t>
                      </a:r>
                      <a:r>
                        <a:rPr kumimoji="1" lang="en-US" altLang="ja-JP" sz="1100" dirty="0">
                          <a:latin typeface="BIZ UDゴシック" panose="020B0400000000000000" pitchFamily="49" charset="-128"/>
                          <a:ea typeface="BIZ UDゴシック" panose="020B0400000000000000" pitchFamily="49" charset="-128"/>
                        </a:rPr>
                        <a:t>)</a:t>
                      </a:r>
                      <a:r>
                        <a:rPr kumimoji="1" lang="ja-JP" altLang="en-US" sz="1100" dirty="0">
                          <a:latin typeface="BIZ UDゴシック" panose="020B0400000000000000" pitchFamily="49" charset="-128"/>
                          <a:ea typeface="BIZ UDゴシック" panose="020B0400000000000000" pitchFamily="49" charset="-128"/>
                        </a:rPr>
                        <a:t>のポテンシャル</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3337074"/>
                  </a:ext>
                </a:extLst>
              </a:tr>
              <a:tr h="250108">
                <a:tc>
                  <a:txBody>
                    <a:bodyPr/>
                    <a:lstStyle/>
                    <a:p>
                      <a:r>
                        <a:rPr kumimoji="1" lang="en-US" altLang="ja-JP" sz="1100" dirty="0">
                          <a:latin typeface="BIZ UDゴシック" panose="020B0400000000000000" pitchFamily="49" charset="-128"/>
                          <a:ea typeface="BIZ UDゴシック" panose="020B0400000000000000" pitchFamily="49" charset="-128"/>
                        </a:rPr>
                        <a:t>(1)</a:t>
                      </a:r>
                      <a:r>
                        <a:rPr kumimoji="1" lang="ja-JP" altLang="en-US" sz="1100" dirty="0">
                          <a:latin typeface="BIZ UDゴシック" panose="020B0400000000000000" pitchFamily="49" charset="-128"/>
                          <a:ea typeface="BIZ UDゴシック" panose="020B0400000000000000" pitchFamily="49" charset="-128"/>
                        </a:rPr>
                        <a:t>政治・行政</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国出先機関等の立地</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国家公務員一般行政職在勤人員</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近畿ブロックの中心として多くの機関が立地。他地域にない又は国内に数か所しかない機関も立地。国家公務員一般行政職の在勤人員も東京、北海道に次いで多い</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5190294"/>
                  </a:ext>
                </a:extLst>
              </a:tr>
              <a:tr h="250108">
                <a:tc>
                  <a:txBody>
                    <a:bodyPr/>
                    <a:lstStyle/>
                    <a:p>
                      <a:r>
                        <a:rPr kumimoji="1" lang="en-US" altLang="ja-JP" sz="1100" dirty="0">
                          <a:latin typeface="BIZ UDゴシック" panose="020B0400000000000000" pitchFamily="49" charset="-128"/>
                          <a:ea typeface="BIZ UDゴシック" panose="020B0400000000000000" pitchFamily="49" charset="-128"/>
                        </a:rPr>
                        <a:t>(2)</a:t>
                      </a:r>
                      <a:r>
                        <a:rPr kumimoji="1" lang="ja-JP" altLang="en-US" sz="1100" dirty="0">
                          <a:latin typeface="BIZ UDゴシック" panose="020B0400000000000000" pitchFamily="49" charset="-128"/>
                          <a:ea typeface="BIZ UDゴシック" panose="020B0400000000000000" pitchFamily="49" charset="-128"/>
                        </a:rPr>
                        <a:t>外　　交</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駐日在外公館</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大使館は全て東京都に立地。領事館（名誉領事館含む）では大阪府に最も多く立地</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9582375"/>
                  </a:ext>
                </a:extLst>
              </a:tr>
              <a:tr h="250108">
                <a:tc rowSpan="5">
                  <a:txBody>
                    <a:bodyPr/>
                    <a:lstStyle/>
                    <a:p>
                      <a:r>
                        <a:rPr kumimoji="1" lang="en-US" altLang="ja-JP" sz="1100" dirty="0">
                          <a:latin typeface="BIZ UDゴシック" panose="020B0400000000000000" pitchFamily="49" charset="-128"/>
                          <a:ea typeface="BIZ UDゴシック" panose="020B0400000000000000" pitchFamily="49" charset="-128"/>
                        </a:rPr>
                        <a:t>(3)</a:t>
                      </a:r>
                      <a:r>
                        <a:rPr kumimoji="1" lang="ja-JP" altLang="en-US" sz="1100" dirty="0">
                          <a:latin typeface="BIZ UDゴシック" panose="020B0400000000000000" pitchFamily="49" charset="-128"/>
                          <a:ea typeface="BIZ UDゴシック" panose="020B0400000000000000" pitchFamily="49" charset="-128"/>
                        </a:rPr>
                        <a:t>経済・金融</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経済規模、産業構造</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東京の４割弱の経済規模、バランスのとれた産業構造</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57194"/>
                  </a:ext>
                </a:extLst>
              </a:tr>
              <a:tr h="250108">
                <a:tc vMerge="1">
                  <a:txBody>
                    <a:bodyPr/>
                    <a:lstStyle/>
                    <a:p>
                      <a:endParaRPr kumimoji="1" lang="ja-JP" altLang="en-US" sz="1100" dirty="0">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上場企業本社、外資系企業</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東京への集積度が過半を占めるが、国内２位（外資系は３位）の立地数</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462804"/>
                  </a:ext>
                </a:extLst>
              </a:tr>
              <a:tr h="250108">
                <a:tc vMerge="1">
                  <a:txBody>
                    <a:bodyPr/>
                    <a:lstStyle/>
                    <a:p>
                      <a:endParaRPr kumimoji="1" lang="ja-JP" altLang="en-US"/>
                    </a:p>
                  </a:txBody>
                  <a:tcPr/>
                </a:tc>
                <a:tc>
                  <a:txBody>
                    <a:bodyPr/>
                    <a:lstStyle/>
                    <a:p>
                      <a:r>
                        <a:rPr kumimoji="1" lang="ja-JP" altLang="en-US" sz="1100" dirty="0">
                          <a:latin typeface="BIZ UDゴシック" panose="020B0400000000000000" pitchFamily="49" charset="-128"/>
                          <a:ea typeface="BIZ UDゴシック" panose="020B0400000000000000" pitchFamily="49" charset="-128"/>
                        </a:rPr>
                        <a:t>証券取引金額</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金融関係事業所</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デリバティブ商品等を扱う大阪取引所が立地し、取扱金額も大きい</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銀行等の事業所数は、東京への集積が大きいものの国内２位</a:t>
                      </a:r>
                      <a:endParaRPr kumimoji="1" lang="en-US" altLang="ja-JP" sz="1100" dirty="0">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8742505"/>
                  </a:ext>
                </a:extLst>
              </a:tr>
              <a:tr h="250108">
                <a:tc vMerge="1">
                  <a:txBody>
                    <a:bodyPr/>
                    <a:lstStyle/>
                    <a:p>
                      <a:endParaRPr kumimoji="1" lang="ja-JP" altLang="en-US" sz="1100" dirty="0">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特色ある産業、特区</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ライフサイエンス、エネルギー分野の事業所が多い。京阪神で国の特区指定も</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5533754"/>
                  </a:ext>
                </a:extLst>
              </a:tr>
              <a:tr h="195380">
                <a:tc vMerge="1">
                  <a:txBody>
                    <a:bodyPr/>
                    <a:lstStyle/>
                    <a:p>
                      <a:endParaRPr kumimoji="1" lang="ja-JP" altLang="en-US" sz="1100" dirty="0">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050" dirty="0">
                          <a:latin typeface="BIZ UDゴシック" panose="020B0400000000000000" pitchFamily="49" charset="-128"/>
                          <a:ea typeface="BIZ UDゴシック" panose="020B0400000000000000" pitchFamily="49" charset="-128"/>
                        </a:rPr>
                        <a:t>大学発ベンチャー創出数、本社数</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東京への集積度が高いが創出数は国内２位、本社数は３位</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22754"/>
                  </a:ext>
                </a:extLst>
              </a:tr>
              <a:tr h="250108">
                <a:tc>
                  <a:txBody>
                    <a:bodyPr/>
                    <a:lstStyle/>
                    <a:p>
                      <a:r>
                        <a:rPr kumimoji="1" lang="en-US" altLang="ja-JP" sz="1100" dirty="0">
                          <a:latin typeface="BIZ UDゴシック" panose="020B0400000000000000" pitchFamily="49" charset="-128"/>
                          <a:ea typeface="BIZ UDゴシック" panose="020B0400000000000000" pitchFamily="49" charset="-128"/>
                        </a:rPr>
                        <a:t>(4)</a:t>
                      </a:r>
                      <a:r>
                        <a:rPr kumimoji="1" lang="ja-JP" altLang="en-US" sz="1100" dirty="0">
                          <a:latin typeface="BIZ UDゴシック" panose="020B0400000000000000" pitchFamily="49" charset="-128"/>
                          <a:ea typeface="BIZ UDゴシック" panose="020B0400000000000000" pitchFamily="49" charset="-128"/>
                        </a:rPr>
                        <a:t>情報通信</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データセンター</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大阪・関西には、多くのデータセンターが立地。大規模施設も多い傾向</a:t>
                      </a:r>
                      <a:endParaRPr kumimoji="1" lang="en-US" altLang="ja-JP" sz="1100" dirty="0">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955144"/>
                  </a:ext>
                </a:extLst>
              </a:tr>
              <a:tr h="250108">
                <a:tc>
                  <a:txBody>
                    <a:bodyPr/>
                    <a:lstStyle/>
                    <a:p>
                      <a:r>
                        <a:rPr kumimoji="1" lang="en-US" altLang="ja-JP" sz="1100" dirty="0">
                          <a:latin typeface="BIZ UDゴシック" panose="020B0400000000000000" pitchFamily="49" charset="-128"/>
                          <a:ea typeface="BIZ UDゴシック" panose="020B0400000000000000" pitchFamily="49" charset="-128"/>
                        </a:rPr>
                        <a:t>(5)</a:t>
                      </a:r>
                      <a:r>
                        <a:rPr kumimoji="1" lang="ja-JP" altLang="en-US" sz="1100" dirty="0">
                          <a:latin typeface="BIZ UDゴシック" panose="020B0400000000000000" pitchFamily="49" charset="-128"/>
                          <a:ea typeface="BIZ UDゴシック" panose="020B0400000000000000" pitchFamily="49" charset="-128"/>
                        </a:rPr>
                        <a:t>高等教育</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大学、学生数、留学生数</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入学者の出身地域</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大学数や学生数は東京の３分の１程度だが、隣接府県にも集積の拡がりがある</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出身別では、地元以外では西日本から学生を多く受け入れている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2388999"/>
                  </a:ext>
                </a:extLst>
              </a:tr>
              <a:tr h="250108">
                <a:tc>
                  <a:txBody>
                    <a:bodyPr/>
                    <a:lstStyle/>
                    <a:p>
                      <a:r>
                        <a:rPr kumimoji="1" lang="en-US" altLang="ja-JP" sz="1100" dirty="0">
                          <a:latin typeface="BIZ UDゴシック" panose="020B0400000000000000" pitchFamily="49" charset="-128"/>
                          <a:ea typeface="BIZ UDゴシック" panose="020B0400000000000000" pitchFamily="49" charset="-128"/>
                        </a:rPr>
                        <a:t>(6)MICE</a:t>
                      </a:r>
                      <a:endParaRPr kumimoji="1" lang="ja-JP" altLang="en-US" sz="1100" dirty="0">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コンベンション施設</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関西圏には首都圏とともに多くの施設が立地し、大規模施設も多い</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6916248"/>
                  </a:ext>
                </a:extLst>
              </a:tr>
              <a:tr h="762000">
                <a:tc>
                  <a:txBody>
                    <a:bodyPr/>
                    <a:lstStyle/>
                    <a:p>
                      <a:r>
                        <a:rPr kumimoji="1" lang="en-US" altLang="ja-JP" sz="1100" dirty="0">
                          <a:latin typeface="BIZ UDゴシック" panose="020B0400000000000000" pitchFamily="49" charset="-128"/>
                          <a:ea typeface="BIZ UDゴシック" panose="020B0400000000000000" pitchFamily="49" charset="-128"/>
                        </a:rPr>
                        <a:t>(7)</a:t>
                      </a:r>
                      <a:r>
                        <a:rPr kumimoji="1" lang="ja-JP" altLang="en-US" sz="1100" dirty="0">
                          <a:latin typeface="BIZ UDゴシック" panose="020B0400000000000000" pitchFamily="49" charset="-128"/>
                          <a:ea typeface="BIZ UDゴシック" panose="020B0400000000000000" pitchFamily="49" charset="-128"/>
                        </a:rPr>
                        <a:t>国際人流</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国際線ネットワーク</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外国人入国時利用空港</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a:latin typeface="BIZ UDゴシック" panose="020B0400000000000000" pitchFamily="49" charset="-128"/>
                          <a:ea typeface="BIZ UDゴシック" panose="020B0400000000000000" pitchFamily="49" charset="-128"/>
                        </a:rPr>
                        <a:t>訪日外国人の</a:t>
                      </a:r>
                      <a:r>
                        <a:rPr kumimoji="1" lang="ja-JP" altLang="en-US" sz="1100" dirty="0">
                          <a:latin typeface="BIZ UDゴシック" panose="020B0400000000000000" pitchFamily="49" charset="-128"/>
                          <a:ea typeface="BIZ UDゴシック" panose="020B0400000000000000" pitchFamily="49" charset="-128"/>
                        </a:rPr>
                        <a:t>受入れ</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日本人出国時利用空港</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関空の国際線は、首都圏空港（成田・羽田）と並ぶ、我が国の２大出入国拠点</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特にアジア便に強く、アジアからの入国者の受入拠点となっている</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訪日外国人旅行者数やその伸び率は関東を上回り、我が国の観光立国を下支え</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日本人の海外渡航時も、近畿・中国・四国地方在住者を中心に、関空を多く利用</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2235757"/>
                  </a:ext>
                </a:extLst>
              </a:tr>
              <a:tr h="250108">
                <a:tc rowSpan="2">
                  <a:txBody>
                    <a:bodyPr/>
                    <a:lstStyle/>
                    <a:p>
                      <a:r>
                        <a:rPr kumimoji="1" lang="en-US" altLang="ja-JP" sz="1100" dirty="0">
                          <a:latin typeface="BIZ UDゴシック" panose="020B0400000000000000" pitchFamily="49" charset="-128"/>
                          <a:ea typeface="BIZ UDゴシック" panose="020B0400000000000000" pitchFamily="49" charset="-128"/>
                        </a:rPr>
                        <a:t>(8)</a:t>
                      </a:r>
                      <a:r>
                        <a:rPr kumimoji="1" lang="ja-JP" altLang="en-US" sz="1100" dirty="0">
                          <a:latin typeface="BIZ UDゴシック" panose="020B0400000000000000" pitchFamily="49" charset="-128"/>
                          <a:ea typeface="BIZ UDゴシック" panose="020B0400000000000000" pitchFamily="49" charset="-128"/>
                        </a:rPr>
                        <a:t>国内人流</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人口移動</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大阪は各地域の主要都市や中国・四国地方からの移動が多い</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2356713"/>
                  </a:ext>
                </a:extLst>
              </a:tr>
              <a:tr h="250108">
                <a:tc vMerge="1">
                  <a:txBody>
                    <a:bodyPr/>
                    <a:lstStyle/>
                    <a:p>
                      <a:endParaRPr kumimoji="1" lang="ja-JP" altLang="en-US" sz="1100" dirty="0">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国内航空旅客流動</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大阪は西日本の中心地として、全国</a:t>
                      </a:r>
                      <a:r>
                        <a:rPr kumimoji="1" lang="ja-JP" altLang="en-US" sz="1100">
                          <a:latin typeface="BIZ UDゴシック" panose="020B0400000000000000" pitchFamily="49" charset="-128"/>
                          <a:ea typeface="BIZ UDゴシック" panose="020B0400000000000000" pitchFamily="49" charset="-128"/>
                        </a:rPr>
                        <a:t>各地との間でバランスよく航路及び旅客数を</a:t>
                      </a:r>
                      <a:r>
                        <a:rPr kumimoji="1" lang="ja-JP" altLang="en-US" sz="1100" dirty="0">
                          <a:latin typeface="BIZ UDゴシック" panose="020B0400000000000000" pitchFamily="49" charset="-128"/>
                          <a:ea typeface="BIZ UDゴシック" panose="020B0400000000000000" pitchFamily="49" charset="-128"/>
                        </a:rPr>
                        <a:t>確保</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3599311"/>
                  </a:ext>
                </a:extLst>
              </a:tr>
              <a:tr h="250108">
                <a:tc>
                  <a:txBody>
                    <a:bodyPr/>
                    <a:lstStyle/>
                    <a:p>
                      <a:r>
                        <a:rPr kumimoji="1" lang="en-US" altLang="ja-JP" sz="1100" dirty="0">
                          <a:latin typeface="BIZ UDゴシック" panose="020B0400000000000000" pitchFamily="49" charset="-128"/>
                          <a:ea typeface="BIZ UDゴシック" panose="020B0400000000000000" pitchFamily="49" charset="-128"/>
                        </a:rPr>
                        <a:t>(9)</a:t>
                      </a:r>
                      <a:r>
                        <a:rPr kumimoji="1" lang="ja-JP" altLang="en-US" sz="1100" dirty="0">
                          <a:latin typeface="BIZ UDゴシック" panose="020B0400000000000000" pitchFamily="49" charset="-128"/>
                          <a:ea typeface="BIZ UDゴシック" panose="020B0400000000000000" pitchFamily="49" charset="-128"/>
                        </a:rPr>
                        <a:t>国際物流</a:t>
                      </a:r>
                      <a:endParaRPr kumimoji="1" lang="en-US" altLang="ja-JP" sz="1100" dirty="0">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国際コンテナ戦略港湾</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阪神港は広く西日本の地方港との間で航路網を構築</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また、釜山港等の海外トランシップからの転換をめざし、日本海側の航路も開設</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0517741"/>
                  </a:ext>
                </a:extLst>
              </a:tr>
              <a:tr h="250108">
                <a:tc rowSpan="2">
                  <a:txBody>
                    <a:bodyPr/>
                    <a:lstStyle/>
                    <a:p>
                      <a:r>
                        <a:rPr kumimoji="1" lang="en-US" altLang="ja-JP" sz="1100" dirty="0">
                          <a:latin typeface="BIZ UDゴシック" panose="020B0400000000000000" pitchFamily="49" charset="-128"/>
                          <a:ea typeface="BIZ UDゴシック" panose="020B0400000000000000" pitchFamily="49" charset="-128"/>
                        </a:rPr>
                        <a:t>(10)</a:t>
                      </a:r>
                      <a:r>
                        <a:rPr kumimoji="1" lang="ja-JP" altLang="en-US" sz="1100" dirty="0">
                          <a:latin typeface="BIZ UDゴシック" panose="020B0400000000000000" pitchFamily="49" charset="-128"/>
                          <a:ea typeface="BIZ UDゴシック" panose="020B0400000000000000" pitchFamily="49" charset="-128"/>
                        </a:rPr>
                        <a:t>国内物流</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地域間貨物純流動</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関東、中部との間のほか、中国、四国、九州地方との貨物流動も大きい</a:t>
                      </a:r>
                      <a:endParaRPr kumimoji="1" lang="en-US" altLang="ja-JP" sz="1100" dirty="0">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1145336"/>
                  </a:ext>
                </a:extLst>
              </a:tr>
              <a:tr h="284480">
                <a:tc vMerge="1">
                  <a:txBody>
                    <a:bodyPr/>
                    <a:lstStyle/>
                    <a:p>
                      <a:endParaRPr kumimoji="1" lang="en-US" altLang="ja-JP" sz="1100" dirty="0">
                        <a:latin typeface="BIZ UDゴシック" panose="020B0400000000000000" pitchFamily="49" charset="-128"/>
                        <a:ea typeface="BIZ UDゴシック" panose="020B0400000000000000" pitchFamily="49" charset="-128"/>
                      </a:endParaRPr>
                    </a:p>
                  </a:txBody>
                  <a:tcPr marL="72000" marR="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航空貨物後背圏</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羽田空港は近畿以北の</a:t>
                      </a:r>
                      <a:r>
                        <a:rPr kumimoji="1" lang="en-US" altLang="ja-JP" sz="1100" dirty="0">
                          <a:latin typeface="BIZ UDゴシック" panose="020B0400000000000000" pitchFamily="49" charset="-128"/>
                          <a:ea typeface="BIZ UDゴシック" panose="020B0400000000000000" pitchFamily="49" charset="-128"/>
                        </a:rPr>
                        <a:t>25</a:t>
                      </a:r>
                      <a:r>
                        <a:rPr kumimoji="1" lang="ja-JP" altLang="en-US" sz="1100" dirty="0">
                          <a:latin typeface="BIZ UDゴシック" panose="020B0400000000000000" pitchFamily="49" charset="-128"/>
                          <a:ea typeface="BIZ UDゴシック" panose="020B0400000000000000" pitchFamily="49" charset="-128"/>
                        </a:rPr>
                        <a:t>都府県、大阪空港は中部から中国・四国までの</a:t>
                      </a:r>
                      <a:r>
                        <a:rPr kumimoji="1" lang="en-US" altLang="ja-JP" sz="1100" dirty="0">
                          <a:latin typeface="BIZ UDゴシック" panose="020B0400000000000000" pitchFamily="49" charset="-128"/>
                          <a:ea typeface="BIZ UDゴシック" panose="020B0400000000000000" pitchFamily="49" charset="-128"/>
                        </a:rPr>
                        <a:t>21</a:t>
                      </a:r>
                      <a:r>
                        <a:rPr kumimoji="1" lang="ja-JP" altLang="en-US" sz="1100" dirty="0">
                          <a:latin typeface="BIZ UDゴシック" panose="020B0400000000000000" pitchFamily="49" charset="-128"/>
                          <a:ea typeface="BIZ UDゴシック" panose="020B0400000000000000" pitchFamily="49" charset="-128"/>
                        </a:rPr>
                        <a:t>府県をカバー</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8020051"/>
                  </a:ext>
                </a:extLst>
              </a:tr>
              <a:tr h="230621">
                <a:tc>
                  <a:txBody>
                    <a:bodyPr/>
                    <a:lstStyle/>
                    <a:p>
                      <a:r>
                        <a:rPr kumimoji="1" lang="en-US" altLang="ja-JP" sz="1100" dirty="0">
                          <a:latin typeface="BIZ UDゴシック" panose="020B0400000000000000" pitchFamily="49" charset="-128"/>
                          <a:ea typeface="BIZ UDゴシック" panose="020B0400000000000000" pitchFamily="49" charset="-128"/>
                        </a:rPr>
                        <a:t>(11)</a:t>
                      </a:r>
                      <a:r>
                        <a:rPr kumimoji="1" lang="ja-JP" altLang="en-US" sz="1100" dirty="0">
                          <a:latin typeface="BIZ UDゴシック" panose="020B0400000000000000" pitchFamily="49" charset="-128"/>
                          <a:ea typeface="BIZ UDゴシック" panose="020B0400000000000000" pitchFamily="49" charset="-128"/>
                        </a:rPr>
                        <a:t>その他</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　　指標</a:t>
                      </a:r>
                      <a:endParaRPr kumimoji="1" lang="en-US" altLang="ja-JP" sz="1100" dirty="0">
                        <a:latin typeface="BIZ UDゴシック" panose="020B0400000000000000" pitchFamily="49" charset="-128"/>
                        <a:ea typeface="BIZ UDゴシック" panose="020B0400000000000000" pitchFamily="49" charset="-128"/>
                      </a:endParaRPr>
                    </a:p>
                    <a:p>
                      <a:endParaRPr kumimoji="1" lang="ja-JP" altLang="en-US" sz="1100" dirty="0">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人口密度</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合計特殊出生率</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自治体の財政力指数</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dirty="0">
                          <a:latin typeface="BIZ UDゴシック" panose="020B0400000000000000" pitchFamily="49" charset="-128"/>
                          <a:ea typeface="BIZ UDゴシック" panose="020B0400000000000000" pitchFamily="49" charset="-128"/>
                        </a:rPr>
                        <a:t>東京、大阪ともに人口密度は高い</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出生率は、全国的には西高東低だが、東京、大阪及びその近辺は全国平均以下</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財政力指数は、東京都を筆頭に、神奈川県、愛知県も高い。大阪も全国平均以上</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6779726"/>
                  </a:ext>
                </a:extLst>
              </a:tr>
            </a:tbl>
          </a:graphicData>
        </a:graphic>
      </p:graphicFrame>
      <p:sp>
        <p:nvSpPr>
          <p:cNvPr id="4" name="スライド番号プレースホルダー 3">
            <a:extLst>
              <a:ext uri="{FF2B5EF4-FFF2-40B4-BE49-F238E27FC236}">
                <a16:creationId xmlns:a16="http://schemas.microsoft.com/office/drawing/2014/main" id="{D36FC11F-C706-2C8C-B689-B424F6CDCEA8}"/>
              </a:ext>
            </a:extLst>
          </p:cNvPr>
          <p:cNvSpPr>
            <a:spLocks noGrp="1"/>
          </p:cNvSpPr>
          <p:nvPr>
            <p:ph type="sldNum" sz="quarter" idx="12"/>
          </p:nvPr>
        </p:nvSpPr>
        <p:spPr>
          <a:xfrm>
            <a:off x="6977392" y="6391136"/>
            <a:ext cx="2057400" cy="365125"/>
          </a:xfrm>
        </p:spPr>
        <p:txBody>
          <a:bodyPr/>
          <a:lstStyle/>
          <a:p>
            <a:pPr algn="r"/>
            <a:fld id="{50F88186-B17D-4CE3-A887-D91699CF601C}" type="slidenum">
              <a:rPr kumimoji="1" lang="ja-JP" altLang="en-US" smtClean="0"/>
              <a:pPr algn="r"/>
              <a:t>4</a:t>
            </a:fld>
            <a:endParaRPr kumimoji="1" lang="ja-JP" altLang="en-US" dirty="0"/>
          </a:p>
        </p:txBody>
      </p:sp>
    </p:spTree>
    <p:extLst>
      <p:ext uri="{BB962C8B-B14F-4D97-AF65-F5344CB8AC3E}">
        <p14:creationId xmlns:p14="http://schemas.microsoft.com/office/powerpoint/2010/main" val="282848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B5B4827-2A93-28D1-2B7C-B9B0DC0521D3}"/>
              </a:ext>
            </a:extLst>
          </p:cNvPr>
          <p:cNvSpPr txBox="1"/>
          <p:nvPr/>
        </p:nvSpPr>
        <p:spPr>
          <a:xfrm>
            <a:off x="19049" y="1192604"/>
            <a:ext cx="6336000" cy="307777"/>
          </a:xfrm>
          <a:prstGeom prst="rect">
            <a:avLst/>
          </a:prstGeom>
          <a:noFill/>
        </p:spPr>
        <p:txBody>
          <a:bodyPr wrap="square" rtlCol="0">
            <a:spAutoFit/>
          </a:bodyPr>
          <a:lstStyle/>
          <a:p>
            <a:r>
              <a:rPr kumimoji="1" lang="ja-JP" altLang="en-US" sz="1400" dirty="0">
                <a:latin typeface="BIZ UDゴシック" panose="020B0400000000000000" pitchFamily="49" charset="-128"/>
                <a:ea typeface="BIZ UDゴシック" panose="020B0400000000000000" pitchFamily="49" charset="-128"/>
              </a:rPr>
              <a:t>主要都市における国の地方支分部局の立地数</a:t>
            </a:r>
          </a:p>
        </p:txBody>
      </p:sp>
      <p:sp>
        <p:nvSpPr>
          <p:cNvPr id="8" name="テキスト ボックス 7">
            <a:extLst>
              <a:ext uri="{FF2B5EF4-FFF2-40B4-BE49-F238E27FC236}">
                <a16:creationId xmlns:a16="http://schemas.microsoft.com/office/drawing/2014/main" id="{4CAE1AC4-0C0E-9808-D390-FEBB277CEB78}"/>
              </a:ext>
            </a:extLst>
          </p:cNvPr>
          <p:cNvSpPr txBox="1"/>
          <p:nvPr/>
        </p:nvSpPr>
        <p:spPr>
          <a:xfrm>
            <a:off x="0" y="6640354"/>
            <a:ext cx="5328000" cy="246221"/>
          </a:xfrm>
          <a:prstGeom prst="rect">
            <a:avLst/>
          </a:prstGeom>
          <a:noFill/>
        </p:spPr>
        <p:txBody>
          <a:bodyPr wrap="square">
            <a:spAutoFit/>
          </a:bodyPr>
          <a:lstStyle/>
          <a:p>
            <a:pPr>
              <a:defRPr/>
            </a:pPr>
            <a:r>
              <a:rPr lang="ja-JP" altLang="en-US" sz="1000" dirty="0">
                <a:solidFill>
                  <a:prstClr val="black"/>
                </a:solidFill>
                <a:latin typeface="BIZ UDゴシック" panose="020B0400000000000000" pitchFamily="49" charset="-128"/>
                <a:ea typeface="BIZ UDゴシック" panose="020B0400000000000000" pitchFamily="49" charset="-128"/>
              </a:rPr>
              <a:t>出典：内閣官房</a:t>
            </a:r>
            <a:r>
              <a:rPr lang="en-US" altLang="ja-JP" sz="1000" dirty="0">
                <a:solidFill>
                  <a:prstClr val="black"/>
                </a:solidFill>
                <a:latin typeface="BIZ UDゴシック" panose="020B0400000000000000" pitchFamily="49" charset="-128"/>
                <a:ea typeface="BIZ UDゴシック" panose="020B0400000000000000" pitchFamily="49" charset="-128"/>
              </a:rPr>
              <a:t>HP</a:t>
            </a:r>
            <a:r>
              <a:rPr lang="ja-JP" altLang="en-US" sz="1000" dirty="0">
                <a:solidFill>
                  <a:prstClr val="black"/>
                </a:solidFill>
                <a:latin typeface="BIZ UDゴシック" panose="020B0400000000000000" pitchFamily="49" charset="-128"/>
                <a:ea typeface="BIZ UDゴシック" panose="020B0400000000000000" pitchFamily="49" charset="-128"/>
              </a:rPr>
              <a:t>「行政機構図」や各道立行政法人</a:t>
            </a:r>
            <a:r>
              <a:rPr lang="en-US" altLang="ja-JP" sz="1000" dirty="0">
                <a:solidFill>
                  <a:prstClr val="black"/>
                </a:solidFill>
                <a:latin typeface="BIZ UDゴシック" panose="020B0400000000000000" pitchFamily="49" charset="-128"/>
                <a:ea typeface="BIZ UDゴシック" panose="020B0400000000000000" pitchFamily="49" charset="-128"/>
              </a:rPr>
              <a:t>HP</a:t>
            </a:r>
            <a:r>
              <a:rPr lang="ja-JP" altLang="en-US" sz="1000" dirty="0">
                <a:solidFill>
                  <a:prstClr val="black"/>
                </a:solidFill>
                <a:latin typeface="BIZ UDゴシック" panose="020B0400000000000000" pitchFamily="49" charset="-128"/>
                <a:ea typeface="BIZ UDゴシック" panose="020B0400000000000000" pitchFamily="49" charset="-128"/>
              </a:rPr>
              <a:t>などを参考に副首都推進局で作成</a:t>
            </a:r>
            <a:endParaRPr lang="ja-JP" altLang="en-US" sz="1000" dirty="0"/>
          </a:p>
        </p:txBody>
      </p:sp>
      <p:sp>
        <p:nvSpPr>
          <p:cNvPr id="9" name="テキスト ボックス 8">
            <a:extLst>
              <a:ext uri="{FF2B5EF4-FFF2-40B4-BE49-F238E27FC236}">
                <a16:creationId xmlns:a16="http://schemas.microsoft.com/office/drawing/2014/main" id="{3FAA96F3-8C3F-B216-2A81-D2182EA687D5}"/>
              </a:ext>
            </a:extLst>
          </p:cNvPr>
          <p:cNvSpPr txBox="1"/>
          <p:nvPr/>
        </p:nvSpPr>
        <p:spPr>
          <a:xfrm>
            <a:off x="208874" y="5121888"/>
            <a:ext cx="3823480" cy="261610"/>
          </a:xfrm>
          <a:prstGeom prst="rect">
            <a:avLst/>
          </a:prstGeom>
          <a:noFill/>
        </p:spPr>
        <p:txBody>
          <a:bodyPr wrap="square" rtlCol="0">
            <a:spAutoFit/>
          </a:bodyPr>
          <a:lstStyle/>
          <a:p>
            <a:pPr algn="ctr"/>
            <a:r>
              <a:rPr kumimoji="1" lang="ja-JP" altLang="en-US" sz="1100" dirty="0">
                <a:latin typeface="BIZ UDゴシック" panose="020B0400000000000000" pitchFamily="49" charset="-128"/>
                <a:ea typeface="BIZ UDゴシック" panose="020B0400000000000000" pitchFamily="49" charset="-128"/>
              </a:rPr>
              <a:t>その他の国機関の大阪・関西の立地例</a:t>
            </a:r>
          </a:p>
        </p:txBody>
      </p:sp>
      <p:sp>
        <p:nvSpPr>
          <p:cNvPr id="10" name="正方形/長方形 9">
            <a:extLst>
              <a:ext uri="{FF2B5EF4-FFF2-40B4-BE49-F238E27FC236}">
                <a16:creationId xmlns:a16="http://schemas.microsoft.com/office/drawing/2014/main" id="{78AB2018-E263-DB57-FFBA-0046ACDA0A7D}"/>
              </a:ext>
            </a:extLst>
          </p:cNvPr>
          <p:cNvSpPr/>
          <p:nvPr/>
        </p:nvSpPr>
        <p:spPr>
          <a:xfrm>
            <a:off x="94790" y="5366103"/>
            <a:ext cx="4480489" cy="999023"/>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171450" indent="-171450">
              <a:buFont typeface="Wingdings" panose="05000000000000000000" pitchFamily="2" charset="2"/>
              <a:buChar char="l"/>
            </a:pPr>
            <a:r>
              <a:rPr kumimoji="1" lang="ja-JP" altLang="en-US" sz="1100" dirty="0">
                <a:latin typeface="BIZ UDゴシック" panose="020B0400000000000000" pitchFamily="49" charset="-128"/>
                <a:ea typeface="BIZ UDゴシック" panose="020B0400000000000000" pitchFamily="49" charset="-128"/>
              </a:rPr>
              <a:t>外務省：関西分室（他に、沖縄事務所、成田分室）</a:t>
            </a:r>
            <a:endParaRPr kumimoji="1" lang="en-US" altLang="ja-JP" sz="1100" dirty="0">
              <a:latin typeface="BIZ UDゴシック" panose="020B0400000000000000" pitchFamily="49" charset="-128"/>
              <a:ea typeface="BIZ UDゴシック" panose="020B0400000000000000" pitchFamily="49" charset="-128"/>
            </a:endParaRPr>
          </a:p>
          <a:p>
            <a:pPr marL="171450" indent="-171450">
              <a:buFont typeface="Wingdings" panose="05000000000000000000" pitchFamily="2" charset="2"/>
              <a:buChar char="l"/>
            </a:pPr>
            <a:r>
              <a:rPr kumimoji="1" lang="ja-JP" altLang="en-US" sz="1100" dirty="0">
                <a:latin typeface="BIZ UDゴシック" panose="020B0400000000000000" pitchFamily="49" charset="-128"/>
                <a:ea typeface="BIZ UDゴシック" panose="020B0400000000000000" pitchFamily="49" charset="-128"/>
              </a:rPr>
              <a:t>中央労働委員会：西日本事務所（他に事務所なし）</a:t>
            </a:r>
            <a:endParaRPr kumimoji="1" lang="en-US" altLang="ja-JP" sz="1100" dirty="0">
              <a:latin typeface="BIZ UDゴシック" panose="020B0400000000000000" pitchFamily="49" charset="-128"/>
              <a:ea typeface="BIZ UDゴシック" panose="020B0400000000000000" pitchFamily="49" charset="-128"/>
            </a:endParaRPr>
          </a:p>
          <a:p>
            <a:pPr marL="171450" indent="-171450">
              <a:buFont typeface="Wingdings" panose="05000000000000000000" pitchFamily="2" charset="2"/>
              <a:buChar char="l"/>
            </a:pPr>
            <a:r>
              <a:rPr kumimoji="1" lang="ja-JP" altLang="en-US" sz="1100" dirty="0">
                <a:latin typeface="BIZ UDゴシック" panose="020B0400000000000000" pitchFamily="49" charset="-128"/>
                <a:ea typeface="BIZ UDゴシック" panose="020B0400000000000000" pitchFamily="49" charset="-128"/>
              </a:rPr>
              <a:t>国立国会図書館：関西館</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　　　　　　　　　（他に、国際子ども図書館＠つくば市）</a:t>
            </a:r>
          </a:p>
        </p:txBody>
      </p:sp>
      <p:sp>
        <p:nvSpPr>
          <p:cNvPr id="11" name="テキスト ボックス 10">
            <a:extLst>
              <a:ext uri="{FF2B5EF4-FFF2-40B4-BE49-F238E27FC236}">
                <a16:creationId xmlns:a16="http://schemas.microsoft.com/office/drawing/2014/main" id="{4414C96D-67E7-6490-6A01-F9EF089BBC02}"/>
              </a:ext>
            </a:extLst>
          </p:cNvPr>
          <p:cNvSpPr txBox="1"/>
          <p:nvPr/>
        </p:nvSpPr>
        <p:spPr>
          <a:xfrm>
            <a:off x="4785775" y="5121888"/>
            <a:ext cx="3823480" cy="261610"/>
          </a:xfrm>
          <a:prstGeom prst="rect">
            <a:avLst/>
          </a:prstGeom>
          <a:noFill/>
        </p:spPr>
        <p:txBody>
          <a:bodyPr wrap="square" rtlCol="0">
            <a:spAutoFit/>
          </a:bodyPr>
          <a:lstStyle/>
          <a:p>
            <a:pPr algn="ctr"/>
            <a:r>
              <a:rPr kumimoji="1" lang="ja-JP" altLang="en-US" sz="1100" dirty="0">
                <a:latin typeface="BIZ UDゴシック" panose="020B0400000000000000" pitchFamily="49" charset="-128"/>
                <a:ea typeface="BIZ UDゴシック" panose="020B0400000000000000" pitchFamily="49" charset="-128"/>
              </a:rPr>
              <a:t>独立行政法人の例</a:t>
            </a:r>
          </a:p>
        </p:txBody>
      </p:sp>
      <p:sp>
        <p:nvSpPr>
          <p:cNvPr id="12" name="正方形/長方形 11">
            <a:extLst>
              <a:ext uri="{FF2B5EF4-FFF2-40B4-BE49-F238E27FC236}">
                <a16:creationId xmlns:a16="http://schemas.microsoft.com/office/drawing/2014/main" id="{6731FE15-8CD5-EB1D-5F84-24BF2AD73F66}"/>
              </a:ext>
            </a:extLst>
          </p:cNvPr>
          <p:cNvSpPr/>
          <p:nvPr/>
        </p:nvSpPr>
        <p:spPr>
          <a:xfrm>
            <a:off x="4823670" y="5366103"/>
            <a:ext cx="4163866" cy="127880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171450" indent="-171450">
              <a:buFont typeface="Wingdings" panose="05000000000000000000" pitchFamily="2" charset="2"/>
              <a:buChar char="l"/>
            </a:pPr>
            <a:r>
              <a:rPr kumimoji="1" lang="ja-JP" altLang="en-US" sz="1100" dirty="0">
                <a:latin typeface="BIZ UDゴシック" panose="020B0400000000000000" pitchFamily="49" charset="-128"/>
                <a:ea typeface="BIZ UDゴシック" panose="020B0400000000000000" pitchFamily="49" charset="-128"/>
              </a:rPr>
              <a:t>大阪府内に本部を置くのは３法人</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　</a:t>
            </a:r>
            <a:r>
              <a:rPr kumimoji="1" lang="ja-JP" altLang="en-US" sz="900" dirty="0">
                <a:latin typeface="BIZ UDゴシック" panose="020B0400000000000000" pitchFamily="49" charset="-128"/>
                <a:ea typeface="BIZ UDゴシック" panose="020B0400000000000000" pitchFamily="49" charset="-128"/>
              </a:rPr>
              <a:t>（造幣局、医薬基盤・健康・栄養研究所、</a:t>
            </a: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　　国立循環器病研究センター）⇒１都３県、つくば市以外では最多</a:t>
            </a:r>
            <a:endParaRPr kumimoji="1" lang="en-US" altLang="ja-JP" sz="900" dirty="0">
              <a:latin typeface="BIZ UDゴシック" panose="020B0400000000000000" pitchFamily="49" charset="-128"/>
              <a:ea typeface="BIZ UDゴシック" panose="020B0400000000000000" pitchFamily="49" charset="-128"/>
            </a:endParaRPr>
          </a:p>
          <a:p>
            <a:pPr marL="171450" indent="-171450">
              <a:buFont typeface="Wingdings" panose="05000000000000000000" pitchFamily="2" charset="2"/>
              <a:buChar char="l"/>
            </a:pPr>
            <a:r>
              <a:rPr kumimoji="1" lang="ja-JP" altLang="en-US" sz="1100" dirty="0">
                <a:latin typeface="BIZ UDゴシック" panose="020B0400000000000000" pitchFamily="49" charset="-128"/>
                <a:ea typeface="BIZ UDゴシック" panose="020B0400000000000000" pitchFamily="49" charset="-128"/>
              </a:rPr>
              <a:t>東京と大阪のみに拠点を置くのは５法人。</a:t>
            </a:r>
            <a:br>
              <a:rPr kumimoji="1" lang="en-US" altLang="ja-JP" sz="1100" dirty="0">
                <a:latin typeface="BIZ UDゴシック" panose="020B0400000000000000" pitchFamily="49" charset="-128"/>
                <a:ea typeface="BIZ UDゴシック" panose="020B0400000000000000" pitchFamily="49" charset="-128"/>
              </a:rPr>
            </a:br>
            <a:r>
              <a:rPr kumimoji="1" lang="ja-JP" altLang="en-US" sz="900" dirty="0">
                <a:latin typeface="BIZ UDゴシック" panose="020B0400000000000000" pitchFamily="49" charset="-128"/>
                <a:ea typeface="BIZ UDゴシック" panose="020B0400000000000000" pitchFamily="49" charset="-128"/>
              </a:rPr>
              <a:t>（</a:t>
            </a:r>
            <a:r>
              <a:rPr kumimoji="1" lang="zh-TW" altLang="en-US" sz="900" dirty="0">
                <a:latin typeface="BIZ UDゴシック" panose="020B0400000000000000" pitchFamily="49" charset="-128"/>
                <a:ea typeface="BIZ UDゴシック" panose="020B0400000000000000" pitchFamily="49" charset="-128"/>
              </a:rPr>
              <a:t>日本医療研究開発機構</a:t>
            </a:r>
            <a:r>
              <a:rPr kumimoji="1" lang="ja-JP" altLang="en-US" sz="900" dirty="0">
                <a:latin typeface="BIZ UDゴシック" panose="020B0400000000000000" pitchFamily="49" charset="-128"/>
                <a:ea typeface="BIZ UDゴシック" panose="020B0400000000000000" pitchFamily="49" charset="-128"/>
              </a:rPr>
              <a:t>、福祉医療機構、</a:t>
            </a:r>
            <a:r>
              <a:rPr kumimoji="1" lang="zh-TW" altLang="en-US" sz="900" dirty="0">
                <a:latin typeface="BIZ UDゴシック" panose="020B0400000000000000" pitchFamily="49" charset="-128"/>
                <a:ea typeface="BIZ UDゴシック" panose="020B0400000000000000" pitchFamily="49" charset="-128"/>
              </a:rPr>
              <a:t>医薬品医療機器総合機構</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r>
              <a:rPr kumimoji="1" lang="en-US" altLang="ja-JP" sz="900" dirty="0">
                <a:latin typeface="BIZ UDゴシック" panose="020B0400000000000000" pitchFamily="49" charset="-128"/>
                <a:ea typeface="BIZ UDゴシック" panose="020B0400000000000000" pitchFamily="49" charset="-128"/>
              </a:rPr>
              <a:t>    </a:t>
            </a:r>
            <a:r>
              <a:rPr kumimoji="1" lang="ja-JP" altLang="en-US" sz="900" dirty="0">
                <a:latin typeface="BIZ UDゴシック" panose="020B0400000000000000" pitchFamily="49" charset="-128"/>
                <a:ea typeface="BIZ UDゴシック" panose="020B0400000000000000" pitchFamily="49" charset="-128"/>
              </a:rPr>
              <a:t>工業所有権情報・研修館、新エネルギー・産業技術総合開発機構、</a:t>
            </a: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　　日本高速道路保有・債務返済機構）</a:t>
            </a:r>
            <a:endParaRPr kumimoji="1" lang="en-US" altLang="ja-JP" sz="900" dirty="0">
              <a:latin typeface="BIZ UDゴシック" panose="020B0400000000000000" pitchFamily="49" charset="-128"/>
              <a:ea typeface="BIZ UDゴシック" panose="020B0400000000000000" pitchFamily="49" charset="-128"/>
            </a:endParaRPr>
          </a:p>
          <a:p>
            <a:pPr marL="171450" indent="-171450">
              <a:buFont typeface="Wingdings" panose="05000000000000000000" pitchFamily="2" charset="2"/>
              <a:buChar char="l"/>
            </a:pPr>
            <a:r>
              <a:rPr kumimoji="1" lang="ja-JP" altLang="en-US" sz="1100" dirty="0">
                <a:latin typeface="BIZ UDゴシック" panose="020B0400000000000000" pitchFamily="49" charset="-128"/>
                <a:ea typeface="BIZ UDゴシック" panose="020B0400000000000000" pitchFamily="49" charset="-128"/>
              </a:rPr>
              <a:t>日本貿易振興機構は、東京と大阪の２本部制。</a:t>
            </a:r>
          </a:p>
        </p:txBody>
      </p:sp>
      <p:sp>
        <p:nvSpPr>
          <p:cNvPr id="13" name="テキスト ボックス 12">
            <a:extLst>
              <a:ext uri="{FF2B5EF4-FFF2-40B4-BE49-F238E27FC236}">
                <a16:creationId xmlns:a16="http://schemas.microsoft.com/office/drawing/2014/main" id="{18D52A6A-5B9F-88A3-C750-E37E391DB8B2}"/>
              </a:ext>
            </a:extLst>
          </p:cNvPr>
          <p:cNvSpPr txBox="1"/>
          <p:nvPr/>
        </p:nvSpPr>
        <p:spPr>
          <a:xfrm>
            <a:off x="50526" y="50152"/>
            <a:ext cx="879878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政治・行政</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国出先機関等の立地</a:t>
            </a:r>
            <a:endParaRPr kumimoji="1" lang="ja-JP" altLang="en-US" sz="2000" b="1" dirty="0">
              <a:solidFill>
                <a:prstClr val="black"/>
              </a:solidFill>
              <a:latin typeface="BIZ UDゴシック" panose="020B0400000000000000" pitchFamily="49" charset="-128"/>
              <a:ea typeface="BIZ UDゴシック" panose="020B0400000000000000" pitchFamily="49" charset="-128"/>
            </a:endParaRPr>
          </a:p>
        </p:txBody>
      </p:sp>
      <p:cxnSp>
        <p:nvCxnSpPr>
          <p:cNvPr id="14" name="直線コネクタ 13">
            <a:extLst>
              <a:ext uri="{FF2B5EF4-FFF2-40B4-BE49-F238E27FC236}">
                <a16:creationId xmlns:a16="http://schemas.microsoft.com/office/drawing/2014/main" id="{B444E308-F997-AB87-7589-A2CF7BD47B1B}"/>
              </a:ext>
            </a:extLst>
          </p:cNvPr>
          <p:cNvCxnSpPr>
            <a:cxnSpLocks/>
          </p:cNvCxnSpPr>
          <p:nvPr/>
        </p:nvCxnSpPr>
        <p:spPr>
          <a:xfrm flipV="1">
            <a:off x="82758" y="455924"/>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00F7A480-911B-41DE-9376-A0EF23376E8C}"/>
              </a:ext>
            </a:extLst>
          </p:cNvPr>
          <p:cNvSpPr/>
          <p:nvPr/>
        </p:nvSpPr>
        <p:spPr>
          <a:xfrm>
            <a:off x="136588" y="532324"/>
            <a:ext cx="8843614" cy="65204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大阪には、地域ブロックの中心都市として、管区機関をはじめ多くの</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地方支分部局が所在。</a:t>
            </a:r>
            <a:endPar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また、外務省や中央労働委員会など、他地域にはない、又は国内に数か所しかない機関の事務所も立地。</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スライド番号プレースホルダー 2">
            <a:extLst>
              <a:ext uri="{FF2B5EF4-FFF2-40B4-BE49-F238E27FC236}">
                <a16:creationId xmlns:a16="http://schemas.microsoft.com/office/drawing/2014/main" id="{880F38AD-7904-46A0-C027-B4C2E6F6445D}"/>
              </a:ext>
            </a:extLst>
          </p:cNvPr>
          <p:cNvSpPr>
            <a:spLocks noGrp="1"/>
          </p:cNvSpPr>
          <p:nvPr>
            <p:ph type="sldNum" sz="quarter" idx="12"/>
          </p:nvPr>
        </p:nvSpPr>
        <p:spPr>
          <a:xfrm>
            <a:off x="7139513" y="652872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3" name="図 2">
            <a:extLst>
              <a:ext uri="{FF2B5EF4-FFF2-40B4-BE49-F238E27FC236}">
                <a16:creationId xmlns:a16="http://schemas.microsoft.com/office/drawing/2014/main" id="{0EB43AED-B71E-A744-F61C-7720D7419433}"/>
              </a:ext>
            </a:extLst>
          </p:cNvPr>
          <p:cNvPicPr>
            <a:picLocks noChangeAspect="1"/>
          </p:cNvPicPr>
          <p:nvPr/>
        </p:nvPicPr>
        <p:blipFill>
          <a:blip r:embed="rId2"/>
          <a:stretch>
            <a:fillRect/>
          </a:stretch>
        </p:blipFill>
        <p:spPr>
          <a:xfrm>
            <a:off x="27872" y="1419841"/>
            <a:ext cx="9083827" cy="3755461"/>
          </a:xfrm>
          <a:prstGeom prst="rect">
            <a:avLst/>
          </a:prstGeom>
        </p:spPr>
      </p:pic>
    </p:spTree>
    <p:extLst>
      <p:ext uri="{BB962C8B-B14F-4D97-AF65-F5344CB8AC3E}">
        <p14:creationId xmlns:p14="http://schemas.microsoft.com/office/powerpoint/2010/main" val="2600812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831B2F6-FAAE-3EB9-1AC7-C77FA301D7D8}"/>
              </a:ext>
            </a:extLst>
          </p:cNvPr>
          <p:cNvSpPr txBox="1"/>
          <p:nvPr/>
        </p:nvSpPr>
        <p:spPr>
          <a:xfrm>
            <a:off x="50527" y="87669"/>
            <a:ext cx="89461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dirty="0">
                <a:solidFill>
                  <a:prstClr val="black"/>
                </a:solidFill>
                <a:latin typeface="BIZ UDゴシック" panose="020B0400000000000000" pitchFamily="49" charset="-128"/>
                <a:ea typeface="BIZ UDゴシック" panose="020B0400000000000000" pitchFamily="49" charset="-128"/>
              </a:rPr>
              <a:t>政治・行政</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国出先機関の長の</a:t>
            </a:r>
            <a:r>
              <a:rPr kumimoji="1" lang="ja-JP" altLang="en-US" sz="2000" b="1" dirty="0">
                <a:solidFill>
                  <a:prstClr val="black"/>
                </a:solidFill>
                <a:latin typeface="BIZ UDゴシック" panose="020B0400000000000000" pitchFamily="49" charset="-128"/>
                <a:ea typeface="BIZ UDゴシック" panose="020B0400000000000000" pitchFamily="49" charset="-128"/>
              </a:rPr>
              <a:t>俸給表の適用</a:t>
            </a:r>
            <a:endPar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0C339DA2-849E-C289-3A2C-A879097A417C}"/>
              </a:ext>
            </a:extLst>
          </p:cNvPr>
          <p:cNvSpPr/>
          <p:nvPr/>
        </p:nvSpPr>
        <p:spPr>
          <a:xfrm>
            <a:off x="208874" y="693114"/>
            <a:ext cx="8726251" cy="77251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の出先機関の長の指定職俸給表の適用状況をみると、大阪（関西）に所在する出先機関の長は、東京（関東）の出先機関と同等か東京（関東）に次ぐ２番目で、他地域の出先機関よりも上位となっているケースが多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848F1AF4-4847-6F29-7385-2B6506C4BB77}"/>
              </a:ext>
            </a:extLst>
          </p:cNvPr>
          <p:cNvSpPr txBox="1"/>
          <p:nvPr/>
        </p:nvSpPr>
        <p:spPr>
          <a:xfrm>
            <a:off x="-64588" y="6628571"/>
            <a:ext cx="9061242"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出典：人事院「指定職俸給表の適用を受ける職員の号俸の定め並びに職務の級の定数の設定及び改定に関する意見の申出」をもとに副首都推進局で作成</a:t>
            </a:r>
            <a:endParaRPr kumimoji="0"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10" name="表 10">
            <a:extLst>
              <a:ext uri="{FF2B5EF4-FFF2-40B4-BE49-F238E27FC236}">
                <a16:creationId xmlns:a16="http://schemas.microsoft.com/office/drawing/2014/main" id="{0060D678-9970-453F-7EDA-0946F2EFB1EC}"/>
              </a:ext>
            </a:extLst>
          </p:cNvPr>
          <p:cNvGraphicFramePr>
            <a:graphicFrameLocks noGrp="1"/>
          </p:cNvGraphicFramePr>
          <p:nvPr>
            <p:extLst>
              <p:ext uri="{D42A27DB-BD31-4B8C-83A1-F6EECF244321}">
                <p14:modId xmlns:p14="http://schemas.microsoft.com/office/powerpoint/2010/main" val="874683569"/>
              </p:ext>
            </p:extLst>
          </p:nvPr>
        </p:nvGraphicFramePr>
        <p:xfrm>
          <a:off x="323096" y="1761103"/>
          <a:ext cx="8497805" cy="3410230"/>
        </p:xfrm>
        <a:graphic>
          <a:graphicData uri="http://schemas.openxmlformats.org/drawingml/2006/table">
            <a:tbl>
              <a:tblPr firstRow="1" bandRow="1">
                <a:tableStyleId>{5940675A-B579-460E-94D1-54222C63F5DA}</a:tableStyleId>
              </a:tblPr>
              <a:tblGrid>
                <a:gridCol w="1280417">
                  <a:extLst>
                    <a:ext uri="{9D8B030D-6E8A-4147-A177-3AD203B41FA5}">
                      <a16:colId xmlns:a16="http://schemas.microsoft.com/office/drawing/2014/main" val="2655396959"/>
                    </a:ext>
                  </a:extLst>
                </a:gridCol>
                <a:gridCol w="1178958">
                  <a:extLst>
                    <a:ext uri="{9D8B030D-6E8A-4147-A177-3AD203B41FA5}">
                      <a16:colId xmlns:a16="http://schemas.microsoft.com/office/drawing/2014/main" val="577264054"/>
                    </a:ext>
                  </a:extLst>
                </a:gridCol>
                <a:gridCol w="6038430">
                  <a:extLst>
                    <a:ext uri="{9D8B030D-6E8A-4147-A177-3AD203B41FA5}">
                      <a16:colId xmlns:a16="http://schemas.microsoft.com/office/drawing/2014/main" val="2456773154"/>
                    </a:ext>
                  </a:extLst>
                </a:gridCol>
              </a:tblGrid>
              <a:tr h="286772">
                <a:tc gridSpan="2">
                  <a:txBody>
                    <a:bodyPr/>
                    <a:lstStyle/>
                    <a:p>
                      <a:pPr algn="ctr"/>
                      <a:r>
                        <a:rPr kumimoji="1" lang="ja-JP" altLang="en-US" sz="1200" dirty="0">
                          <a:latin typeface="BIZ UDゴシック" panose="020B0400000000000000" pitchFamily="49" charset="-128"/>
                          <a:ea typeface="BIZ UDゴシック" panose="020B0400000000000000" pitchFamily="49" charset="-128"/>
                        </a:rPr>
                        <a:t>俸給表の適用</a:t>
                      </a:r>
                    </a:p>
                  </a:txBody>
                  <a:tcPr/>
                </a:tc>
                <a:tc hMerge="1">
                  <a:txBody>
                    <a:bodyPr/>
                    <a:lstStyle/>
                    <a:p>
                      <a:r>
                        <a:rPr kumimoji="1" lang="ja-JP" altLang="en-US" sz="1200" dirty="0">
                          <a:latin typeface="BIZ UDゴシック" panose="020B0400000000000000" pitchFamily="49" charset="-128"/>
                          <a:ea typeface="BIZ UDゴシック" panose="020B0400000000000000" pitchFamily="49" charset="-128"/>
                        </a:rPr>
                        <a:t>俸給表上の適用</a:t>
                      </a:r>
                    </a:p>
                  </a:txBody>
                  <a:tcPr/>
                </a:tc>
                <a:tc>
                  <a:txBody>
                    <a:bodyPr/>
                    <a:lstStyle/>
                    <a:p>
                      <a:pPr algn="ctr"/>
                      <a:r>
                        <a:rPr kumimoji="1" lang="ja-JP" altLang="en-US" sz="1200" dirty="0">
                          <a:latin typeface="BIZ UDゴシック" panose="020B0400000000000000" pitchFamily="49" charset="-128"/>
                          <a:ea typeface="BIZ UDゴシック" panose="020B0400000000000000" pitchFamily="49" charset="-128"/>
                        </a:rPr>
                        <a:t>職　　名</a:t>
                      </a:r>
                    </a:p>
                  </a:txBody>
                  <a:tcPr/>
                </a:tc>
                <a:extLst>
                  <a:ext uri="{0D108BD9-81ED-4DB2-BD59-A6C34878D82A}">
                    <a16:rowId xmlns:a16="http://schemas.microsoft.com/office/drawing/2014/main" val="3971654659"/>
                  </a:ext>
                </a:extLst>
              </a:tr>
              <a:tr h="370840">
                <a:tc rowSpan="3">
                  <a:txBody>
                    <a:bodyPr/>
                    <a:lstStyle/>
                    <a:p>
                      <a:r>
                        <a:rPr kumimoji="1" lang="ja-JP" altLang="en-US" sz="1200" dirty="0">
                          <a:latin typeface="BIZ UDゴシック" panose="020B0400000000000000" pitchFamily="49" charset="-128"/>
                          <a:ea typeface="BIZ UDゴシック" panose="020B0400000000000000" pitchFamily="49" charset="-128"/>
                        </a:rPr>
                        <a:t>大阪（関西）は</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東京（関東）</a:t>
                      </a:r>
                      <a:endParaRPr kumimoji="1" lang="en-US" altLang="ja-JP" sz="1200">
                        <a:latin typeface="BIZ UDゴシック" panose="020B0400000000000000" pitchFamily="49" charset="-128"/>
                        <a:ea typeface="BIZ UDゴシック" panose="020B0400000000000000" pitchFamily="49" charset="-128"/>
                      </a:endParaRPr>
                    </a:p>
                    <a:p>
                      <a:r>
                        <a:rPr kumimoji="1" lang="ja-JP" altLang="en-US" sz="1200">
                          <a:latin typeface="BIZ UDゴシック" panose="020B0400000000000000" pitchFamily="49" charset="-128"/>
                          <a:ea typeface="BIZ UDゴシック" panose="020B0400000000000000" pitchFamily="49" charset="-128"/>
                        </a:rPr>
                        <a:t>と</a:t>
                      </a:r>
                      <a:r>
                        <a:rPr kumimoji="1" lang="ja-JP" altLang="en-US" sz="1200" dirty="0">
                          <a:latin typeface="BIZ UDゴシック" panose="020B0400000000000000" pitchFamily="49" charset="-128"/>
                          <a:ea typeface="BIZ UDゴシック" panose="020B0400000000000000" pitchFamily="49" charset="-128"/>
                        </a:rPr>
                        <a:t>同等</a:t>
                      </a:r>
                    </a:p>
                  </a:txBody>
                  <a:tcPr>
                    <a:noFill/>
                  </a:tcPr>
                </a:tc>
                <a:tc>
                  <a:txBody>
                    <a:bodyPr/>
                    <a:lstStyle/>
                    <a:p>
                      <a:r>
                        <a:rPr kumimoji="1" lang="ja-JP" altLang="en-US" sz="1200" dirty="0">
                          <a:latin typeface="BIZ UDゴシック" panose="020B0400000000000000" pitchFamily="49" charset="-128"/>
                          <a:ea typeface="BIZ UDゴシック" panose="020B0400000000000000" pitchFamily="49" charset="-128"/>
                        </a:rPr>
                        <a:t>他より上位</a:t>
                      </a:r>
                    </a:p>
                  </a:txBody>
                  <a:tcPr>
                    <a:solidFill>
                      <a:schemeClr val="accent4">
                        <a:lumMod val="40000"/>
                        <a:lumOff val="60000"/>
                      </a:schemeClr>
                    </a:solidFill>
                  </a:tcPr>
                </a:tc>
                <a:tc>
                  <a:txBody>
                    <a:bodyPr/>
                    <a:lstStyle/>
                    <a:p>
                      <a:r>
                        <a:rPr kumimoji="1" lang="ja-JP" altLang="en-US" sz="1200" dirty="0">
                          <a:latin typeface="BIZ UDゴシック" panose="020B0400000000000000" pitchFamily="49" charset="-128"/>
                          <a:ea typeface="BIZ UDゴシック" panose="020B0400000000000000" pitchFamily="49" charset="-128"/>
                        </a:rPr>
                        <a:t>大阪法務局長、近畿公安調査局長、近畿財務局長、大阪税関長、大阪国税局長、</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大阪労働局長、近畿地方整備局長、近畿運輸局長</a:t>
                      </a:r>
                    </a:p>
                  </a:txBody>
                  <a:tcPr>
                    <a:solidFill>
                      <a:schemeClr val="accent4">
                        <a:lumMod val="40000"/>
                        <a:lumOff val="60000"/>
                      </a:schemeClr>
                    </a:solidFill>
                  </a:tcPr>
                </a:tc>
                <a:extLst>
                  <a:ext uri="{0D108BD9-81ED-4DB2-BD59-A6C34878D82A}">
                    <a16:rowId xmlns:a16="http://schemas.microsoft.com/office/drawing/2014/main" val="285086597"/>
                  </a:ext>
                </a:extLst>
              </a:tr>
              <a:tr h="370840">
                <a:tc vMerge="1">
                  <a:txBody>
                    <a:bodyPr/>
                    <a:lstStyle/>
                    <a:p>
                      <a:endParaRPr kumimoji="1" lang="ja-JP" altLang="en-US" sz="1200" dirty="0">
                        <a:latin typeface="BIZ UDゴシック" panose="020B0400000000000000" pitchFamily="49" charset="-128"/>
                        <a:ea typeface="BIZ UDゴシック" panose="020B0400000000000000" pitchFamily="49" charset="-128"/>
                      </a:endParaRPr>
                    </a:p>
                  </a:txBody>
                  <a:tcPr>
                    <a:solidFill>
                      <a:schemeClr val="accent4">
                        <a:lumMod val="40000"/>
                        <a:lumOff val="60000"/>
                      </a:schemeClr>
                    </a:solidFill>
                  </a:tcPr>
                </a:tc>
                <a:tc>
                  <a:txBody>
                    <a:bodyPr/>
                    <a:lstStyle/>
                    <a:p>
                      <a:r>
                        <a:rPr kumimoji="1" lang="ja-JP" altLang="en-US" sz="1200" dirty="0">
                          <a:latin typeface="BIZ UDゴシック" panose="020B0400000000000000" pitchFamily="49" charset="-128"/>
                          <a:ea typeface="BIZ UDゴシック" panose="020B0400000000000000" pitchFamily="49" charset="-128"/>
                        </a:rPr>
                        <a:t>名古屋と同等、</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他より上位</a:t>
                      </a:r>
                    </a:p>
                  </a:txBody>
                  <a:tcPr>
                    <a:solidFill>
                      <a:schemeClr val="accent4">
                        <a:lumMod val="40000"/>
                        <a:lumOff val="60000"/>
                      </a:schemeClr>
                    </a:solidFill>
                  </a:tcPr>
                </a:tc>
                <a:tc>
                  <a:txBody>
                    <a:bodyPr/>
                    <a:lstStyle/>
                    <a:p>
                      <a:r>
                        <a:rPr kumimoji="1" lang="ja-JP" altLang="en-US" sz="1200" dirty="0">
                          <a:latin typeface="BIZ UDゴシック" panose="020B0400000000000000" pitchFamily="49" charset="-128"/>
                          <a:ea typeface="BIZ UDゴシック" panose="020B0400000000000000" pitchFamily="49" charset="-128"/>
                        </a:rPr>
                        <a:t>近畿管区行政評価局長、大阪矯正管区長</a:t>
                      </a:r>
                    </a:p>
                  </a:txBody>
                  <a:tcPr>
                    <a:solidFill>
                      <a:schemeClr val="accent4">
                        <a:lumMod val="40000"/>
                        <a:lumOff val="60000"/>
                      </a:schemeClr>
                    </a:solidFill>
                  </a:tcPr>
                </a:tc>
                <a:extLst>
                  <a:ext uri="{0D108BD9-81ED-4DB2-BD59-A6C34878D82A}">
                    <a16:rowId xmlns:a16="http://schemas.microsoft.com/office/drawing/2014/main" val="2303102877"/>
                  </a:ext>
                </a:extLst>
              </a:tr>
              <a:tr h="370840">
                <a:tc vMerge="1">
                  <a:txBody>
                    <a:bodyPr/>
                    <a:lstStyle/>
                    <a:p>
                      <a:endParaRPr kumimoji="1" lang="ja-JP" altLang="en-US" sz="12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200" dirty="0">
                          <a:latin typeface="BIZ UDゴシック" panose="020B0400000000000000" pitchFamily="49" charset="-128"/>
                          <a:ea typeface="BIZ UDゴシック" panose="020B0400000000000000" pitchFamily="49" charset="-128"/>
                        </a:rPr>
                        <a:t>他と同等</a:t>
                      </a:r>
                    </a:p>
                  </a:txBody>
                  <a:tcPr/>
                </a:tc>
                <a:tc>
                  <a:txBody>
                    <a:bodyPr/>
                    <a:lstStyle/>
                    <a:p>
                      <a:r>
                        <a:rPr kumimoji="1" lang="ja-JP" altLang="en-US" sz="1200" dirty="0">
                          <a:latin typeface="BIZ UDゴシック" panose="020B0400000000000000" pitchFamily="49" charset="-128"/>
                          <a:ea typeface="BIZ UDゴシック" panose="020B0400000000000000" pitchFamily="49" charset="-128"/>
                        </a:rPr>
                        <a:t>近畿地方更生保護委員会委員長、大阪地方出入国在留管理局長、近畿森林管理局長、</a:t>
                      </a:r>
                      <a:endParaRPr kumimoji="1" lang="en-US" altLang="ja-JP" sz="1200"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大阪管区気象台長、近畿総合通信局長</a:t>
                      </a:r>
                    </a:p>
                  </a:txBody>
                  <a:tcPr/>
                </a:tc>
                <a:extLst>
                  <a:ext uri="{0D108BD9-81ED-4DB2-BD59-A6C34878D82A}">
                    <a16:rowId xmlns:a16="http://schemas.microsoft.com/office/drawing/2014/main" val="249574946"/>
                  </a:ext>
                </a:extLst>
              </a:tr>
              <a:tr h="466618">
                <a:tc rowSpan="4">
                  <a:txBody>
                    <a:bodyPr/>
                    <a:lstStyle/>
                    <a:p>
                      <a:r>
                        <a:rPr kumimoji="1" lang="ja-JP" altLang="en-US" sz="1200" dirty="0">
                          <a:latin typeface="BIZ UDゴシック" panose="020B0400000000000000" pitchFamily="49" charset="-128"/>
                          <a:ea typeface="BIZ UDゴシック" panose="020B0400000000000000" pitchFamily="49" charset="-128"/>
                        </a:rPr>
                        <a:t>大阪（関西）は</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東京（関東）</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より下位</a:t>
                      </a:r>
                    </a:p>
                  </a:txBody>
                  <a:tcPr>
                    <a:noFill/>
                  </a:tcPr>
                </a:tc>
                <a:tc>
                  <a:txBody>
                    <a:bodyPr/>
                    <a:lstStyle/>
                    <a:p>
                      <a:r>
                        <a:rPr kumimoji="1" lang="ja-JP" altLang="en-US" sz="1200" dirty="0">
                          <a:latin typeface="BIZ UDゴシック" panose="020B0400000000000000" pitchFamily="49" charset="-128"/>
                          <a:ea typeface="BIZ UDゴシック" panose="020B0400000000000000" pitchFamily="49" charset="-128"/>
                        </a:rPr>
                        <a:t>他より上位</a:t>
                      </a:r>
                    </a:p>
                  </a:txBody>
                  <a:tcPr>
                    <a:solidFill>
                      <a:schemeClr val="accent4">
                        <a:lumMod val="40000"/>
                        <a:lumOff val="60000"/>
                      </a:schemeClr>
                    </a:solidFill>
                  </a:tcPr>
                </a:tc>
                <a:tc>
                  <a:txBody>
                    <a:bodyPr/>
                    <a:lstStyle/>
                    <a:p>
                      <a:r>
                        <a:rPr kumimoji="1" lang="ja-JP" altLang="en-US" sz="1200" dirty="0">
                          <a:latin typeface="BIZ UDゴシック" panose="020B0400000000000000" pitchFamily="49" charset="-128"/>
                          <a:ea typeface="BIZ UDゴシック" panose="020B0400000000000000" pitchFamily="49" charset="-128"/>
                        </a:rPr>
                        <a:t>大阪府警察本部長</a:t>
                      </a:r>
                    </a:p>
                  </a:txBody>
                  <a:tcPr>
                    <a:solidFill>
                      <a:schemeClr val="accent4">
                        <a:lumMod val="40000"/>
                        <a:lumOff val="60000"/>
                      </a:schemeClr>
                    </a:solidFill>
                  </a:tcPr>
                </a:tc>
                <a:extLst>
                  <a:ext uri="{0D108BD9-81ED-4DB2-BD59-A6C34878D82A}">
                    <a16:rowId xmlns:a16="http://schemas.microsoft.com/office/drawing/2014/main" val="2511194005"/>
                  </a:ext>
                </a:extLst>
              </a:tr>
              <a:tr h="370840">
                <a:tc vMerge="1">
                  <a:txBody>
                    <a:bodyPr/>
                    <a:lstStyle/>
                    <a:p>
                      <a:endParaRPr kumimoji="1" lang="ja-JP" altLang="en-US" sz="1200" dirty="0">
                        <a:latin typeface="BIZ UDゴシック" panose="020B0400000000000000" pitchFamily="49" charset="-128"/>
                        <a:ea typeface="BIZ UDゴシック" panose="020B0400000000000000" pitchFamily="49" charset="-128"/>
                      </a:endParaRPr>
                    </a:p>
                  </a:txBody>
                  <a:tcPr>
                    <a:solidFill>
                      <a:schemeClr val="accent4">
                        <a:lumMod val="40000"/>
                        <a:lumOff val="60000"/>
                      </a:schemeClr>
                    </a:solidFill>
                  </a:tcPr>
                </a:tc>
                <a:tc>
                  <a:txBody>
                    <a:bodyPr/>
                    <a:lstStyle/>
                    <a:p>
                      <a:r>
                        <a:rPr kumimoji="1" lang="ja-JP" altLang="en-US" sz="1200" dirty="0">
                          <a:latin typeface="BIZ UDゴシック" panose="020B0400000000000000" pitchFamily="49" charset="-128"/>
                          <a:ea typeface="BIZ UDゴシック" panose="020B0400000000000000" pitchFamily="49" charset="-128"/>
                        </a:rPr>
                        <a:t>名古屋と同等、</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他より上位</a:t>
                      </a: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公正取引委員会近畿中部四国事務所長</a:t>
                      </a:r>
                      <a:r>
                        <a:rPr kumimoji="1" lang="en-US" altLang="ja-JP" sz="1200" dirty="0">
                          <a:latin typeface="BIZ UDゴシック" panose="020B0400000000000000" pitchFamily="49" charset="-128"/>
                          <a:ea typeface="BIZ UDゴシック" panose="020B0400000000000000" pitchFamily="49" charset="-128"/>
                        </a:rPr>
                        <a:t>※</a:t>
                      </a:r>
                    </a:p>
                  </a:txBody>
                  <a:tcPr>
                    <a:solidFill>
                      <a:schemeClr val="accent4">
                        <a:lumMod val="40000"/>
                        <a:lumOff val="60000"/>
                      </a:schemeClr>
                    </a:solidFill>
                  </a:tcPr>
                </a:tc>
                <a:extLst>
                  <a:ext uri="{0D108BD9-81ED-4DB2-BD59-A6C34878D82A}">
                    <a16:rowId xmlns:a16="http://schemas.microsoft.com/office/drawing/2014/main" val="2612886437"/>
                  </a:ext>
                </a:extLst>
              </a:tr>
              <a:tr h="370840">
                <a:tc vMerge="1">
                  <a:txBody>
                    <a:bodyPr/>
                    <a:lstStyle/>
                    <a:p>
                      <a:endParaRPr kumimoji="1" lang="ja-JP" altLang="en-US" sz="1200" dirty="0">
                        <a:latin typeface="BIZ UDゴシック" panose="020B0400000000000000" pitchFamily="49" charset="-128"/>
                        <a:ea typeface="BIZ UDゴシック" panose="020B0400000000000000" pitchFamily="49"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他と同等</a:t>
                      </a:r>
                    </a:p>
                    <a:p>
                      <a:endParaRPr kumimoji="1" lang="ja-JP" altLang="en-US" sz="1200" dirty="0">
                        <a:latin typeface="BIZ UDゴシック" panose="020B0400000000000000" pitchFamily="49" charset="-128"/>
                        <a:ea typeface="BIZ UDゴシック" panose="020B0400000000000000" pitchFamily="49"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近畿管区警察局長、近畿厚生局長、近畿経済産業局長</a:t>
                      </a:r>
                      <a:endParaRPr kumimoji="1" lang="en-US" altLang="ja-JP" sz="12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907799536"/>
                  </a:ext>
                </a:extLst>
              </a:tr>
              <a:tr h="370840">
                <a:tc vMerge="1">
                  <a:txBody>
                    <a:bodyPr/>
                    <a:lstStyle/>
                    <a:p>
                      <a:endParaRPr kumimoji="1" lang="ja-JP" altLang="en-US" sz="1200" dirty="0">
                        <a:latin typeface="BIZ UDゴシック" panose="020B0400000000000000" pitchFamily="49" charset="-128"/>
                        <a:ea typeface="BIZ UDゴシック" panose="020B0400000000000000" pitchFamily="49" charset="-128"/>
                      </a:endParaRPr>
                    </a:p>
                  </a:txBody>
                  <a:tcPr>
                    <a:noFill/>
                  </a:tcPr>
                </a:tc>
                <a:tc>
                  <a:txBody>
                    <a:bodyPr/>
                    <a:lstStyle/>
                    <a:p>
                      <a:r>
                        <a:rPr kumimoji="1" lang="ja-JP" altLang="en-US" sz="1200" dirty="0">
                          <a:latin typeface="BIZ UDゴシック" panose="020B0400000000000000" pitchFamily="49" charset="-128"/>
                          <a:ea typeface="BIZ UDゴシック" panose="020B0400000000000000" pitchFamily="49" charset="-128"/>
                        </a:rPr>
                        <a:t>他より下位</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大阪高等検察庁事務局長（福岡が上位）、近畿農政局長（東北が上位）</a:t>
                      </a:r>
                    </a:p>
                  </a:txBody>
                  <a:tcPr/>
                </a:tc>
                <a:extLst>
                  <a:ext uri="{0D108BD9-81ED-4DB2-BD59-A6C34878D82A}">
                    <a16:rowId xmlns:a16="http://schemas.microsoft.com/office/drawing/2014/main" val="228798416"/>
                  </a:ext>
                </a:extLst>
              </a:tr>
            </a:tbl>
          </a:graphicData>
        </a:graphic>
      </p:graphicFrame>
      <p:sp>
        <p:nvSpPr>
          <p:cNvPr id="11" name="テキスト ボックス 10">
            <a:extLst>
              <a:ext uri="{FF2B5EF4-FFF2-40B4-BE49-F238E27FC236}">
                <a16:creationId xmlns:a16="http://schemas.microsoft.com/office/drawing/2014/main" id="{E37AC69D-5DF7-7173-A764-8A942180183F}"/>
              </a:ext>
            </a:extLst>
          </p:cNvPr>
          <p:cNvSpPr txBox="1"/>
          <p:nvPr/>
        </p:nvSpPr>
        <p:spPr>
          <a:xfrm>
            <a:off x="82758" y="5361559"/>
            <a:ext cx="797575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公正取引委員会は関東を所管する出先が無いため、本局と比較。</a:t>
            </a:r>
          </a:p>
        </p:txBody>
      </p:sp>
      <p:sp>
        <p:nvSpPr>
          <p:cNvPr id="6" name="スライド番号プレースホルダー 2">
            <a:extLst>
              <a:ext uri="{FF2B5EF4-FFF2-40B4-BE49-F238E27FC236}">
                <a16:creationId xmlns:a16="http://schemas.microsoft.com/office/drawing/2014/main" id="{31BAFD09-5057-B048-F6A0-5DAE0AAC549E}"/>
              </a:ext>
            </a:extLst>
          </p:cNvPr>
          <p:cNvSpPr>
            <a:spLocks noGrp="1"/>
          </p:cNvSpPr>
          <p:nvPr>
            <p:ph type="sldNum" sz="quarter" idx="12"/>
          </p:nvPr>
        </p:nvSpPr>
        <p:spPr>
          <a:xfrm>
            <a:off x="7139513" y="652872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0949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BBECBC1-5C7A-212B-0B19-AB5E619BB05A}"/>
              </a:ext>
            </a:extLst>
          </p:cNvPr>
          <p:cNvSpPr>
            <a:spLocks noGrp="1"/>
          </p:cNvSpPr>
          <p:nvPr>
            <p:ph type="sldNum" sz="quarter" idx="12"/>
          </p:nvPr>
        </p:nvSpPr>
        <p:spPr>
          <a:xfrm>
            <a:off x="7076722" y="643221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2" name="直線コネクタ 1">
            <a:extLst>
              <a:ext uri="{FF2B5EF4-FFF2-40B4-BE49-F238E27FC236}">
                <a16:creationId xmlns:a16="http://schemas.microsoft.com/office/drawing/2014/main" id="{BFDFE3AE-8E33-AEFC-24A6-B84572F35E59}"/>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3CCAA0B6-47D3-B242-BEAA-04851EAD0561}"/>
              </a:ext>
            </a:extLst>
          </p:cNvPr>
          <p:cNvSpPr/>
          <p:nvPr/>
        </p:nvSpPr>
        <p:spPr>
          <a:xfrm>
            <a:off x="208874" y="617753"/>
            <a:ext cx="8726251" cy="6494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国家公務員一般行政職（本府省勤務を除く）の都道府県別在勤人員（推計）では、大阪府には、東京都、北海道に次いで多くの職員が勤務している。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2FDE12B4-9037-A4CC-C141-224B4B376C08}"/>
              </a:ext>
            </a:extLst>
          </p:cNvPr>
          <p:cNvSpPr txBox="1"/>
          <p:nvPr/>
        </p:nvSpPr>
        <p:spPr>
          <a:xfrm>
            <a:off x="208872" y="6517987"/>
            <a:ext cx="578620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出典：令和５年度国家公務員給与等実態調査報告書をもとに副首都推進局で</a:t>
            </a:r>
            <a:r>
              <a:rPr kumimoji="1" lang="ja-JP" altLang="en-US" sz="1100" dirty="0">
                <a:solidFill>
                  <a:prstClr val="black"/>
                </a:solidFill>
                <a:latin typeface="BIZ UDゴシック" panose="020B0400000000000000" pitchFamily="49" charset="-128"/>
                <a:ea typeface="BIZ UDゴシック" panose="020B0400000000000000" pitchFamily="49" charset="-128"/>
              </a:rPr>
              <a:t>推計</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a:extLst>
              <a:ext uri="{FF2B5EF4-FFF2-40B4-BE49-F238E27FC236}">
                <a16:creationId xmlns:a16="http://schemas.microsoft.com/office/drawing/2014/main" id="{A71FDA42-A9D9-E5E6-894A-4F233CC42EC9}"/>
              </a:ext>
            </a:extLst>
          </p:cNvPr>
          <p:cNvSpPr txBox="1"/>
          <p:nvPr/>
        </p:nvSpPr>
        <p:spPr>
          <a:xfrm>
            <a:off x="208872" y="5324219"/>
            <a:ext cx="8811303"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令和５年４月１日現在、行政職俸給表（ー）が適用される国家公務員一般行政職の都道府県別在勤人員をもとに推計。</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dirty="0">
                <a:solidFill>
                  <a:prstClr val="black"/>
                </a:solidFill>
                <a:latin typeface="BIZ UDゴシック" panose="020B0400000000000000" pitchFamily="49" charset="-128"/>
                <a:ea typeface="BIZ UDゴシック" panose="020B0400000000000000" pitchFamily="49" charset="-128"/>
              </a:rPr>
              <a:t>　ここ</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では</a:t>
            </a:r>
            <a:r>
              <a:rPr kumimoji="1" lang="ja-JP" altLang="en-US" sz="1100" dirty="0">
                <a:solidFill>
                  <a:prstClr val="black"/>
                </a:solidFill>
                <a:latin typeface="BIZ UDゴシック" panose="020B0400000000000000" pitchFamily="49" charset="-128"/>
                <a:ea typeface="BIZ UDゴシック" panose="020B0400000000000000" pitchFamily="49" charset="-128"/>
              </a:rPr>
              <a:t>、</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総数（</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139,522</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人）のうち、本</a:t>
            </a:r>
            <a:r>
              <a:rPr kumimoji="1" lang="ja-JP" altLang="en-US" sz="1100" dirty="0">
                <a:solidFill>
                  <a:prstClr val="black"/>
                </a:solidFill>
                <a:latin typeface="BIZ UDゴシック" panose="020B0400000000000000" pitchFamily="49" charset="-128"/>
                <a:ea typeface="BIZ UDゴシック" panose="020B0400000000000000" pitchFamily="49" charset="-128"/>
              </a:rPr>
              <a:t>府</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省勤務者（</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38,833</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人）については、東京都内で勤務しているとの仮定のもと作成した。</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このため、</a:t>
            </a:r>
            <a:r>
              <a:rPr kumimoji="1" lang="ja-JP" altLang="en-US" sz="1100" dirty="0">
                <a:solidFill>
                  <a:prstClr val="black"/>
                </a:solidFill>
                <a:latin typeface="BIZ UDゴシック" panose="020B0400000000000000" pitchFamily="49" charset="-128"/>
                <a:ea typeface="BIZ UDゴシック" panose="020B0400000000000000" pitchFamily="49" charset="-128"/>
              </a:rPr>
              <a:t>文化庁の京都移転等に伴う本府省勤務者の勤務先の変更は考慮できておらず、誤差が生じている。</a:t>
            </a:r>
            <a:endParaRPr kumimoji="1" lang="en-US" altLang="ja-JP" sz="1100" dirty="0">
              <a:solidFill>
                <a:prstClr val="black"/>
              </a:solidFill>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dirty="0">
              <a:solidFill>
                <a:prstClr val="black"/>
              </a:solidFill>
              <a:latin typeface="BIZ UDゴシック" panose="020B0400000000000000" pitchFamily="49" charset="-128"/>
              <a:ea typeface="BIZ UDゴシック" panose="020B0400000000000000" pitchFamily="49" charset="-128"/>
            </a:endParaRPr>
          </a:p>
          <a:p>
            <a:pPr algn="l"/>
            <a:r>
              <a:rPr kumimoji="1" lang="en-US" altLang="ja-JP" sz="1100" dirty="0">
                <a:solidFill>
                  <a:prstClr val="black"/>
                </a:solidFill>
                <a:latin typeface="BIZ UDゴシック" panose="020B0400000000000000" pitchFamily="49" charset="-128"/>
                <a:ea typeface="BIZ UDゴシック" panose="020B0400000000000000" pitchFamily="49" charset="-128"/>
              </a:rPr>
              <a:t>※</a:t>
            </a:r>
            <a:r>
              <a:rPr kumimoji="1" lang="ja-JP" altLang="en-US" sz="1100" dirty="0">
                <a:solidFill>
                  <a:prstClr val="black"/>
                </a:solidFill>
                <a:latin typeface="BIZ UDゴシック" panose="020B0400000000000000" pitchFamily="49" charset="-128"/>
                <a:ea typeface="BIZ UDゴシック" panose="020B0400000000000000" pitchFamily="49" charset="-128"/>
              </a:rPr>
              <a:t>行政職俸給表（一）は、</a:t>
            </a:r>
            <a:r>
              <a:rPr lang="ja-JP" altLang="en-US" sz="1100" b="0" i="0" dirty="0">
                <a:solidFill>
                  <a:srgbClr val="202122"/>
                </a:solidFill>
                <a:effectLst/>
                <a:latin typeface="Arial" panose="020B0604020202020204" pitchFamily="34" charset="0"/>
              </a:rPr>
              <a:t>一般的な行政事務に従事する職員（事務職及び技術職）に広く適用される。税務署職員や刑務官、海上保安</a:t>
            </a:r>
            <a:endParaRPr lang="en-US" altLang="ja-JP" sz="1100" b="0" i="0" dirty="0">
              <a:solidFill>
                <a:srgbClr val="202122"/>
              </a:solidFill>
              <a:effectLst/>
              <a:latin typeface="Arial" panose="020B0604020202020204" pitchFamily="34" charset="0"/>
            </a:endParaRPr>
          </a:p>
          <a:p>
            <a:pPr algn="l"/>
            <a:r>
              <a:rPr lang="ja-JP" altLang="en-US" sz="1100" dirty="0">
                <a:solidFill>
                  <a:srgbClr val="202122"/>
                </a:solidFill>
                <a:latin typeface="Arial" panose="020B0604020202020204" pitchFamily="34" charset="0"/>
              </a:rPr>
              <a:t>　</a:t>
            </a:r>
            <a:r>
              <a:rPr lang="ja-JP" altLang="en-US" sz="1100" b="0" i="0" dirty="0">
                <a:solidFill>
                  <a:srgbClr val="202122"/>
                </a:solidFill>
                <a:effectLst/>
                <a:latin typeface="Arial" panose="020B0604020202020204" pitchFamily="34" charset="0"/>
              </a:rPr>
              <a:t>官、</a:t>
            </a:r>
            <a:r>
              <a:rPr lang="ja-JP" altLang="en-US" sz="1100" dirty="0">
                <a:solidFill>
                  <a:srgbClr val="202122"/>
                </a:solidFill>
                <a:latin typeface="Arial" panose="020B0604020202020204" pitchFamily="34" charset="0"/>
              </a:rPr>
              <a:t>航空管制官、</a:t>
            </a:r>
            <a:r>
              <a:rPr lang="ja-JP" altLang="en-US" sz="1100" b="0" i="0" dirty="0">
                <a:solidFill>
                  <a:srgbClr val="202122"/>
                </a:solidFill>
                <a:effectLst/>
                <a:latin typeface="Arial" panose="020B0604020202020204" pitchFamily="34" charset="0"/>
              </a:rPr>
              <a:t>医師、看護師等については、別の俸給表が適用されるため、</a:t>
            </a:r>
            <a:r>
              <a:rPr lang="ja-JP" altLang="en-US" sz="1100" dirty="0">
                <a:solidFill>
                  <a:srgbClr val="202122"/>
                </a:solidFill>
                <a:latin typeface="Arial" panose="020B0604020202020204" pitchFamily="34" charset="0"/>
              </a:rPr>
              <a:t>ここでの人数には</a:t>
            </a:r>
            <a:r>
              <a:rPr lang="ja-JP" altLang="en-US" sz="1100" b="0" i="0" dirty="0">
                <a:solidFill>
                  <a:srgbClr val="202122"/>
                </a:solidFill>
                <a:effectLst/>
                <a:latin typeface="Arial" panose="020B0604020202020204" pitchFamily="34" charset="0"/>
              </a:rPr>
              <a:t>含まれない。</a:t>
            </a:r>
            <a:endParaRPr kumimoji="1" lang="en-US" altLang="ja-JP" sz="1100" dirty="0">
              <a:solidFill>
                <a:prstClr val="black"/>
              </a:solidFill>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4D18771A-405F-947F-B19F-DFCAA558BF04}"/>
              </a:ext>
            </a:extLst>
          </p:cNvPr>
          <p:cNvSpPr txBox="1"/>
          <p:nvPr/>
        </p:nvSpPr>
        <p:spPr>
          <a:xfrm>
            <a:off x="-2" y="62100"/>
            <a:ext cx="914400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政治・行政</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国家公務員一般行政職</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本府省を除く</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の在勤人員</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推計</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endPar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9" name="図 8">
            <a:extLst>
              <a:ext uri="{FF2B5EF4-FFF2-40B4-BE49-F238E27FC236}">
                <a16:creationId xmlns:a16="http://schemas.microsoft.com/office/drawing/2014/main" id="{C33B0DBC-8CE0-4A14-9706-4A36B2CDB906}"/>
              </a:ext>
            </a:extLst>
          </p:cNvPr>
          <p:cNvPicPr>
            <a:picLocks noChangeAspect="1"/>
          </p:cNvPicPr>
          <p:nvPr/>
        </p:nvPicPr>
        <p:blipFill>
          <a:blip r:embed="rId2"/>
          <a:stretch>
            <a:fillRect/>
          </a:stretch>
        </p:blipFill>
        <p:spPr>
          <a:xfrm>
            <a:off x="204896" y="1385531"/>
            <a:ext cx="8730229" cy="3846909"/>
          </a:xfrm>
          <a:prstGeom prst="rect">
            <a:avLst/>
          </a:prstGeom>
        </p:spPr>
      </p:pic>
    </p:spTree>
    <p:extLst>
      <p:ext uri="{BB962C8B-B14F-4D97-AF65-F5344CB8AC3E}">
        <p14:creationId xmlns:p14="http://schemas.microsoft.com/office/powerpoint/2010/main" val="166489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831B2F6-FAAE-3EB9-1AC7-C77FA301D7D8}"/>
              </a:ext>
            </a:extLst>
          </p:cNvPr>
          <p:cNvSpPr txBox="1"/>
          <p:nvPr/>
        </p:nvSpPr>
        <p:spPr>
          <a:xfrm>
            <a:off x="50526" y="87669"/>
            <a:ext cx="66711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２</a:t>
            </a:r>
            <a:r>
              <a:rPr kumimoji="1" lang="en-US" altLang="ja-JP" sz="2000" b="1" dirty="0">
                <a:solidFill>
                  <a:prstClr val="black"/>
                </a:solidFill>
                <a:latin typeface="BIZ UDゴシック" panose="020B0400000000000000" pitchFamily="49" charset="-128"/>
                <a:ea typeface="BIZ UDゴシック" panose="020B0400000000000000" pitchFamily="49" charset="-128"/>
              </a:rPr>
              <a:t>)</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外交</a:t>
            </a:r>
            <a:r>
              <a:rPr kumimoji="1"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駐日外国公館の立地</a:t>
            </a:r>
          </a:p>
        </p:txBody>
      </p:sp>
      <p:cxnSp>
        <p:nvCxnSpPr>
          <p:cNvPr id="8" name="直線コネクタ 7">
            <a:extLst>
              <a:ext uri="{FF2B5EF4-FFF2-40B4-BE49-F238E27FC236}">
                <a16:creationId xmlns:a16="http://schemas.microsoft.com/office/drawing/2014/main" id="{DC9897A9-09D6-8BF4-FBDD-A849562A9648}"/>
              </a:ext>
            </a:extLst>
          </p:cNvPr>
          <p:cNvCxnSpPr/>
          <p:nvPr/>
        </p:nvCxnSpPr>
        <p:spPr>
          <a:xfrm flipV="1">
            <a:off x="82758" y="534776"/>
            <a:ext cx="8766551" cy="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0C339DA2-849E-C289-3A2C-A879097A417C}"/>
              </a:ext>
            </a:extLst>
          </p:cNvPr>
          <p:cNvSpPr/>
          <p:nvPr/>
        </p:nvSpPr>
        <p:spPr>
          <a:xfrm>
            <a:off x="208874" y="625492"/>
            <a:ext cx="8726251" cy="9726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駐日外国公館（名誉領事館も含む）の立地状況をみると、大使館については、すべて東京都に立地している。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領事館及び名誉領事館でみると、大阪府に最も多く立地しているほか、隣接する兵庫県、京都府にも立地している。</a:t>
            </a:r>
            <a:endParaRPr kumimoji="0" lang="en-US" altLang="ja-JP" sz="14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848F1AF4-4847-6F29-7385-2B6506C4BB77}"/>
              </a:ext>
            </a:extLst>
          </p:cNvPr>
          <p:cNvSpPr txBox="1"/>
          <p:nvPr/>
        </p:nvSpPr>
        <p:spPr>
          <a:xfrm>
            <a:off x="5752" y="6567015"/>
            <a:ext cx="8429099"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出典：外務省</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HP</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「駐日外国公館リスト」をもとに副首都推進局で作成（</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2024</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年２月時点）</a:t>
            </a:r>
            <a:endParaRPr kumimoji="0"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テキスト ボックス 5">
            <a:extLst>
              <a:ext uri="{FF2B5EF4-FFF2-40B4-BE49-F238E27FC236}">
                <a16:creationId xmlns:a16="http://schemas.microsoft.com/office/drawing/2014/main" id="{EE994A4A-230A-0BC1-41B8-5A48F1004C07}"/>
              </a:ext>
            </a:extLst>
          </p:cNvPr>
          <p:cNvSpPr txBox="1"/>
          <p:nvPr/>
        </p:nvSpPr>
        <p:spPr>
          <a:xfrm>
            <a:off x="208874" y="1625981"/>
            <a:ext cx="382348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○駐日外国公館数（名誉領事館も含む）</a:t>
            </a:r>
          </a:p>
        </p:txBody>
      </p:sp>
      <p:graphicFrame>
        <p:nvGraphicFramePr>
          <p:cNvPr id="11" name="表 10">
            <a:extLst>
              <a:ext uri="{FF2B5EF4-FFF2-40B4-BE49-F238E27FC236}">
                <a16:creationId xmlns:a16="http://schemas.microsoft.com/office/drawing/2014/main" id="{67B9F99F-BDD7-F00D-D72F-64BF3C3328A4}"/>
              </a:ext>
            </a:extLst>
          </p:cNvPr>
          <p:cNvGraphicFramePr>
            <a:graphicFrameLocks noGrp="1"/>
          </p:cNvGraphicFramePr>
          <p:nvPr>
            <p:extLst>
              <p:ext uri="{D42A27DB-BD31-4B8C-83A1-F6EECF244321}">
                <p14:modId xmlns:p14="http://schemas.microsoft.com/office/powerpoint/2010/main" val="3230463088"/>
              </p:ext>
            </p:extLst>
          </p:nvPr>
        </p:nvGraphicFramePr>
        <p:xfrm>
          <a:off x="811968" y="1961572"/>
          <a:ext cx="7622883" cy="4573689"/>
        </p:xfrm>
        <a:graphic>
          <a:graphicData uri="http://schemas.openxmlformats.org/drawingml/2006/table">
            <a:tbl>
              <a:tblPr firstRow="1" bandRow="1">
                <a:tableStyleId>{5940675A-B579-460E-94D1-54222C63F5DA}</a:tableStyleId>
              </a:tblPr>
              <a:tblGrid>
                <a:gridCol w="731994">
                  <a:extLst>
                    <a:ext uri="{9D8B030D-6E8A-4147-A177-3AD203B41FA5}">
                      <a16:colId xmlns:a16="http://schemas.microsoft.com/office/drawing/2014/main" val="2245050703"/>
                    </a:ext>
                  </a:extLst>
                </a:gridCol>
                <a:gridCol w="2304822">
                  <a:extLst>
                    <a:ext uri="{9D8B030D-6E8A-4147-A177-3AD203B41FA5}">
                      <a16:colId xmlns:a16="http://schemas.microsoft.com/office/drawing/2014/main" val="1037843799"/>
                    </a:ext>
                  </a:extLst>
                </a:gridCol>
                <a:gridCol w="1209822">
                  <a:extLst>
                    <a:ext uri="{9D8B030D-6E8A-4147-A177-3AD203B41FA5}">
                      <a16:colId xmlns:a16="http://schemas.microsoft.com/office/drawing/2014/main" val="3324252270"/>
                    </a:ext>
                  </a:extLst>
                </a:gridCol>
                <a:gridCol w="1125415">
                  <a:extLst>
                    <a:ext uri="{9D8B030D-6E8A-4147-A177-3AD203B41FA5}">
                      <a16:colId xmlns:a16="http://schemas.microsoft.com/office/drawing/2014/main" val="3503722357"/>
                    </a:ext>
                  </a:extLst>
                </a:gridCol>
                <a:gridCol w="1125415">
                  <a:extLst>
                    <a:ext uri="{9D8B030D-6E8A-4147-A177-3AD203B41FA5}">
                      <a16:colId xmlns:a16="http://schemas.microsoft.com/office/drawing/2014/main" val="1424200315"/>
                    </a:ext>
                  </a:extLst>
                </a:gridCol>
                <a:gridCol w="1125415">
                  <a:extLst>
                    <a:ext uri="{9D8B030D-6E8A-4147-A177-3AD203B41FA5}">
                      <a16:colId xmlns:a16="http://schemas.microsoft.com/office/drawing/2014/main" val="837814248"/>
                    </a:ext>
                  </a:extLst>
                </a:gridCol>
              </a:tblGrid>
              <a:tr h="319735">
                <a:tc rowSpan="2">
                  <a:txBody>
                    <a:bodyPr/>
                    <a:lstStyle/>
                    <a:p>
                      <a:pPr algn="ctr"/>
                      <a:r>
                        <a:rPr kumimoji="1" lang="ja-JP" altLang="en-US" sz="1400" dirty="0">
                          <a:latin typeface="+mn-lt"/>
                        </a:rPr>
                        <a:t>順位</a:t>
                      </a:r>
                      <a:endParaRPr kumimoji="1" lang="ja-JP" altLang="en-US" sz="1400" dirty="0">
                        <a:latin typeface="+mn-lt"/>
                        <a:ea typeface="Meiryo UI" panose="020B0604030504040204" pitchFamily="50" charset="-128"/>
                      </a:endParaRPr>
                    </a:p>
                  </a:txBody>
                  <a:tcPr anchor="ctr">
                    <a:solidFill>
                      <a:schemeClr val="accent1">
                        <a:lumMod val="20000"/>
                        <a:lumOff val="80000"/>
                      </a:schemeClr>
                    </a:solidFill>
                  </a:tcPr>
                </a:tc>
                <a:tc rowSpan="2">
                  <a:txBody>
                    <a:bodyPr/>
                    <a:lstStyle/>
                    <a:p>
                      <a:pPr algn="ctr"/>
                      <a:r>
                        <a:rPr kumimoji="1" lang="ja-JP" altLang="en-US" sz="1400" dirty="0">
                          <a:latin typeface="+mn-lt"/>
                        </a:rPr>
                        <a:t>都道府県</a:t>
                      </a:r>
                      <a:endParaRPr kumimoji="1" lang="ja-JP" altLang="en-US" sz="1400" dirty="0">
                        <a:latin typeface="+mn-lt"/>
                        <a:ea typeface="Meiryo UI" panose="020B0604030504040204" pitchFamily="50" charset="-128"/>
                      </a:endParaRPr>
                    </a:p>
                  </a:txBody>
                  <a:tcPr anchor="ctr">
                    <a:solidFill>
                      <a:schemeClr val="accent1">
                        <a:lumMod val="20000"/>
                        <a:lumOff val="80000"/>
                      </a:schemeClr>
                    </a:solidFill>
                  </a:tcPr>
                </a:tc>
                <a:tc rowSpan="2">
                  <a:txBody>
                    <a:bodyPr/>
                    <a:lstStyle/>
                    <a:p>
                      <a:pPr algn="ctr"/>
                      <a:r>
                        <a:rPr kumimoji="1" lang="ja-JP" altLang="en-US" sz="1400" dirty="0">
                          <a:latin typeface="+mn-lt"/>
                        </a:rPr>
                        <a:t>駐日外国</a:t>
                      </a:r>
                      <a:endParaRPr kumimoji="1" lang="en-US" altLang="ja-JP" sz="1400" dirty="0">
                        <a:latin typeface="+mn-lt"/>
                      </a:endParaRPr>
                    </a:p>
                    <a:p>
                      <a:pPr algn="ctr"/>
                      <a:r>
                        <a:rPr kumimoji="1" lang="ja-JP" altLang="en-US" sz="1400" dirty="0">
                          <a:latin typeface="+mn-lt"/>
                        </a:rPr>
                        <a:t>公館数</a:t>
                      </a:r>
                      <a:endParaRPr kumimoji="1" lang="ja-JP" altLang="en-US" sz="1400" dirty="0">
                        <a:latin typeface="+mn-lt"/>
                        <a:ea typeface="Meiryo UI" panose="020B0604030504040204" pitchFamily="50" charset="-128"/>
                      </a:endParaRPr>
                    </a:p>
                  </a:txBody>
                  <a:tcPr anchor="ctr">
                    <a:solidFill>
                      <a:schemeClr val="accent1">
                        <a:lumMod val="20000"/>
                        <a:lumOff val="80000"/>
                      </a:schemeClr>
                    </a:solidFill>
                  </a:tcPr>
                </a:tc>
                <a:tc gridSpan="3">
                  <a:txBody>
                    <a:bodyPr/>
                    <a:lstStyle/>
                    <a:p>
                      <a:pPr algn="ctr"/>
                      <a:r>
                        <a:rPr kumimoji="1" lang="ja-JP" altLang="en-US" sz="1400" dirty="0">
                          <a:latin typeface="Meiryo UI" panose="020B0604030504040204" pitchFamily="50" charset="-128"/>
                          <a:ea typeface="Meiryo UI" panose="020B0604030504040204" pitchFamily="50" charset="-128"/>
                        </a:rPr>
                        <a:t>内訳</a:t>
                      </a:r>
                    </a:p>
                  </a:txBody>
                  <a:tcPr anchor="ctr">
                    <a:solidFill>
                      <a:schemeClr val="accent1">
                        <a:lumMod val="20000"/>
                        <a:lumOff val="80000"/>
                      </a:schemeClr>
                    </a:solidFill>
                  </a:tcPr>
                </a:tc>
                <a:tc h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h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519554214"/>
                  </a:ext>
                </a:extLst>
              </a:tr>
              <a:tr h="365954">
                <a:tc vMerge="1">
                  <a:txBody>
                    <a:bodyPr/>
                    <a:lstStyle/>
                    <a:p>
                      <a:pPr algn="ctr"/>
                      <a:r>
                        <a:rPr kumimoji="1" lang="ja-JP" altLang="en-US" sz="1400" dirty="0"/>
                        <a:t>順位</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vMerge="1">
                  <a:txBody>
                    <a:bodyPr/>
                    <a:lstStyle/>
                    <a:p>
                      <a:pPr algn="ctr"/>
                      <a:r>
                        <a:rPr kumimoji="1" lang="ja-JP" altLang="en-US" sz="1400" dirty="0"/>
                        <a:t>都道府県</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vMerge="1">
                  <a:txBody>
                    <a:bodyPr/>
                    <a:lstStyle/>
                    <a:p>
                      <a:pPr algn="ctr"/>
                      <a:r>
                        <a:rPr kumimoji="1" lang="ja-JP" altLang="en-US" sz="1400" dirty="0"/>
                        <a:t>駐日外国</a:t>
                      </a:r>
                      <a:endParaRPr kumimoji="1" lang="en-US" altLang="ja-JP" sz="1400" dirty="0"/>
                    </a:p>
                    <a:p>
                      <a:pPr algn="ctr"/>
                      <a:r>
                        <a:rPr kumimoji="1" lang="ja-JP" altLang="en-US" sz="1400" dirty="0"/>
                        <a:t>公館数</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400" dirty="0">
                          <a:latin typeface="+mn-lt"/>
                          <a:ea typeface="Meiryo UI" panose="020B0604030504040204" pitchFamily="50" charset="-128"/>
                        </a:rPr>
                        <a:t>大使館</a:t>
                      </a:r>
                    </a:p>
                  </a:txBody>
                  <a:tcPr anchor="ctr">
                    <a:solidFill>
                      <a:schemeClr val="accent1">
                        <a:lumMod val="20000"/>
                        <a:lumOff val="80000"/>
                      </a:schemeClr>
                    </a:solidFill>
                  </a:tcPr>
                </a:tc>
                <a:tc>
                  <a:txBody>
                    <a:bodyPr/>
                    <a:lstStyle/>
                    <a:p>
                      <a:pPr algn="ctr"/>
                      <a:r>
                        <a:rPr kumimoji="1" lang="ja-JP" altLang="en-US" sz="1400" dirty="0">
                          <a:latin typeface="+mn-lt"/>
                          <a:ea typeface="Meiryo UI" panose="020B0604030504040204" pitchFamily="50" charset="-128"/>
                        </a:rPr>
                        <a:t>領事館</a:t>
                      </a:r>
                    </a:p>
                  </a:txBody>
                  <a:tcPr anchor="ctr">
                    <a:solidFill>
                      <a:schemeClr val="accent1">
                        <a:lumMod val="20000"/>
                        <a:lumOff val="80000"/>
                      </a:schemeClr>
                    </a:solidFill>
                  </a:tcPr>
                </a:tc>
                <a:tc>
                  <a:txBody>
                    <a:bodyPr/>
                    <a:lstStyle/>
                    <a:p>
                      <a:pPr algn="ctr"/>
                      <a:r>
                        <a:rPr kumimoji="1" lang="ja-JP" altLang="en-US" sz="1400" dirty="0">
                          <a:latin typeface="+mn-lt"/>
                          <a:ea typeface="Meiryo UI" panose="020B0604030504040204" pitchFamily="50" charset="-128"/>
                        </a:rPr>
                        <a:t>名誉領事館</a:t>
                      </a:r>
                    </a:p>
                  </a:txBody>
                  <a:tcPr anchor="ctr">
                    <a:solidFill>
                      <a:schemeClr val="accent1">
                        <a:lumMod val="20000"/>
                        <a:lumOff val="80000"/>
                      </a:schemeClr>
                    </a:solidFill>
                  </a:tcPr>
                </a:tc>
                <a:extLst>
                  <a:ext uri="{0D108BD9-81ED-4DB2-BD59-A6C34878D82A}">
                    <a16:rowId xmlns:a16="http://schemas.microsoft.com/office/drawing/2014/main" val="2665897304"/>
                  </a:ext>
                </a:extLst>
              </a:tr>
              <a:tr h="432000">
                <a:tc>
                  <a:txBody>
                    <a:bodyPr/>
                    <a:lstStyle/>
                    <a:p>
                      <a:pPr algn="ctr"/>
                      <a:r>
                        <a:rPr kumimoji="1" lang="en-US" altLang="ja-JP" sz="1400" dirty="0">
                          <a:latin typeface="+mn-lt"/>
                        </a:rPr>
                        <a:t>1</a:t>
                      </a:r>
                      <a:endParaRPr kumimoji="1" lang="ja-JP" altLang="en-US" sz="1400" dirty="0">
                        <a:latin typeface="+mn-lt"/>
                        <a:ea typeface="Meiryo UI" panose="020B0604030504040204" pitchFamily="50" charset="-128"/>
                      </a:endParaRPr>
                    </a:p>
                  </a:txBody>
                  <a:tcPr anchor="ctr"/>
                </a:tc>
                <a:tc>
                  <a:txBody>
                    <a:bodyPr/>
                    <a:lstStyle/>
                    <a:p>
                      <a:r>
                        <a:rPr kumimoji="1" lang="ja-JP" altLang="en-US" sz="1400" dirty="0">
                          <a:latin typeface="+mn-lt"/>
                        </a:rPr>
                        <a:t>東京都</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175</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155</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7</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13</a:t>
                      </a:r>
                      <a:endParaRPr kumimoji="1" lang="ja-JP" altLang="en-US" sz="1400" dirty="0">
                        <a:latin typeface="+mn-lt"/>
                        <a:ea typeface="Meiryo UI" panose="020B0604030504040204" pitchFamily="50" charset="-128"/>
                      </a:endParaRPr>
                    </a:p>
                  </a:txBody>
                  <a:tcPr anchor="ctr"/>
                </a:tc>
                <a:extLst>
                  <a:ext uri="{0D108BD9-81ED-4DB2-BD59-A6C34878D82A}">
                    <a16:rowId xmlns:a16="http://schemas.microsoft.com/office/drawing/2014/main" val="1677392273"/>
                  </a:ext>
                </a:extLst>
              </a:tr>
              <a:tr h="432000">
                <a:tc>
                  <a:txBody>
                    <a:bodyPr/>
                    <a:lstStyle/>
                    <a:p>
                      <a:pPr algn="ctr"/>
                      <a:r>
                        <a:rPr kumimoji="1" lang="en-US" altLang="ja-JP" sz="1400" dirty="0">
                          <a:latin typeface="+mn-lt"/>
                        </a:rPr>
                        <a:t>2</a:t>
                      </a:r>
                      <a:endParaRPr kumimoji="1" lang="ja-JP" altLang="en-US" sz="1400" dirty="0">
                        <a:latin typeface="+mn-lt"/>
                        <a:ea typeface="Meiryo UI" panose="020B0604030504040204" pitchFamily="50" charset="-128"/>
                      </a:endParaRPr>
                    </a:p>
                  </a:txBody>
                  <a:tcPr anchor="ctr"/>
                </a:tc>
                <a:tc>
                  <a:txBody>
                    <a:bodyPr/>
                    <a:lstStyle/>
                    <a:p>
                      <a:r>
                        <a:rPr kumimoji="1" lang="ja-JP" altLang="en-US" sz="1400" dirty="0">
                          <a:latin typeface="+mn-lt"/>
                        </a:rPr>
                        <a:t>大阪府</a:t>
                      </a:r>
                      <a:endParaRPr kumimoji="1" lang="en-US" altLang="ja-JP" sz="1400" dirty="0">
                        <a:latin typeface="+mn-lt"/>
                      </a:endParaRPr>
                    </a:p>
                  </a:txBody>
                  <a:tcPr anchor="ctr"/>
                </a:tc>
                <a:tc>
                  <a:txBody>
                    <a:bodyPr/>
                    <a:lstStyle/>
                    <a:p>
                      <a:pPr algn="ctr"/>
                      <a:r>
                        <a:rPr kumimoji="1" lang="en-US" altLang="ja-JP" sz="1400" dirty="0">
                          <a:latin typeface="+mn-lt"/>
                        </a:rPr>
                        <a:t>54</a:t>
                      </a:r>
                      <a:endParaRPr kumimoji="1" lang="en-US" altLang="ja-JP"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0</a:t>
                      </a:r>
                    </a:p>
                  </a:txBody>
                  <a:tcPr anchor="ctr"/>
                </a:tc>
                <a:tc>
                  <a:txBody>
                    <a:bodyPr/>
                    <a:lstStyle/>
                    <a:p>
                      <a:pPr algn="ctr"/>
                      <a:r>
                        <a:rPr kumimoji="1" lang="en-US" altLang="ja-JP" sz="1400" dirty="0">
                          <a:latin typeface="+mn-lt"/>
                          <a:ea typeface="Meiryo UI" panose="020B0604030504040204" pitchFamily="50" charset="-128"/>
                        </a:rPr>
                        <a:t>16</a:t>
                      </a:r>
                    </a:p>
                  </a:txBody>
                  <a:tcPr anchor="ctr"/>
                </a:tc>
                <a:tc>
                  <a:txBody>
                    <a:bodyPr/>
                    <a:lstStyle/>
                    <a:p>
                      <a:pPr algn="ctr"/>
                      <a:r>
                        <a:rPr kumimoji="1" lang="en-US" altLang="ja-JP" sz="1400" dirty="0">
                          <a:latin typeface="+mn-lt"/>
                          <a:ea typeface="Meiryo UI" panose="020B0604030504040204" pitchFamily="50" charset="-128"/>
                        </a:rPr>
                        <a:t>38</a:t>
                      </a:r>
                    </a:p>
                  </a:txBody>
                  <a:tcPr anchor="ctr"/>
                </a:tc>
                <a:extLst>
                  <a:ext uri="{0D108BD9-81ED-4DB2-BD59-A6C34878D82A}">
                    <a16:rowId xmlns:a16="http://schemas.microsoft.com/office/drawing/2014/main" val="1296737996"/>
                  </a:ext>
                </a:extLst>
              </a:tr>
              <a:tr h="432000">
                <a:tc>
                  <a:txBody>
                    <a:bodyPr/>
                    <a:lstStyle/>
                    <a:p>
                      <a:pPr algn="ctr"/>
                      <a:r>
                        <a:rPr kumimoji="1" lang="en-US" altLang="ja-JP" sz="1400" dirty="0">
                          <a:latin typeface="+mn-lt"/>
                        </a:rPr>
                        <a:t>3</a:t>
                      </a:r>
                      <a:endParaRPr kumimoji="1" lang="ja-JP" altLang="en-US" sz="1400" dirty="0">
                        <a:latin typeface="+mn-lt"/>
                        <a:ea typeface="Meiryo UI" panose="020B0604030504040204" pitchFamily="50" charset="-128"/>
                      </a:endParaRPr>
                    </a:p>
                  </a:txBody>
                  <a:tcPr anchor="ctr"/>
                </a:tc>
                <a:tc>
                  <a:txBody>
                    <a:bodyPr/>
                    <a:lstStyle/>
                    <a:p>
                      <a:r>
                        <a:rPr kumimoji="1" lang="ja-JP" altLang="en-US" sz="1400" dirty="0">
                          <a:latin typeface="+mn-lt"/>
                        </a:rPr>
                        <a:t>愛知県</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40</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0</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8</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32</a:t>
                      </a:r>
                      <a:endParaRPr kumimoji="1" lang="ja-JP" altLang="en-US" sz="1400" dirty="0">
                        <a:latin typeface="+mn-lt"/>
                        <a:ea typeface="Meiryo UI" panose="020B0604030504040204" pitchFamily="50" charset="-128"/>
                      </a:endParaRPr>
                    </a:p>
                  </a:txBody>
                  <a:tcPr anchor="ctr"/>
                </a:tc>
                <a:extLst>
                  <a:ext uri="{0D108BD9-81ED-4DB2-BD59-A6C34878D82A}">
                    <a16:rowId xmlns:a16="http://schemas.microsoft.com/office/drawing/2014/main" val="1216509593"/>
                  </a:ext>
                </a:extLst>
              </a:tr>
              <a:tr h="432000">
                <a:tc>
                  <a:txBody>
                    <a:bodyPr/>
                    <a:lstStyle/>
                    <a:p>
                      <a:pPr algn="ctr"/>
                      <a:r>
                        <a:rPr kumimoji="1" lang="en-US" altLang="ja-JP" sz="1400" dirty="0">
                          <a:latin typeface="+mn-lt"/>
                        </a:rPr>
                        <a:t>4</a:t>
                      </a:r>
                      <a:endParaRPr kumimoji="1" lang="ja-JP" altLang="en-US" sz="1400" dirty="0">
                        <a:latin typeface="+mn-lt"/>
                        <a:ea typeface="Meiryo UI" panose="020B0604030504040204" pitchFamily="50" charset="-128"/>
                      </a:endParaRPr>
                    </a:p>
                  </a:txBody>
                  <a:tcPr anchor="ctr"/>
                </a:tc>
                <a:tc>
                  <a:txBody>
                    <a:bodyPr/>
                    <a:lstStyle/>
                    <a:p>
                      <a:r>
                        <a:rPr kumimoji="1" lang="ja-JP" altLang="en-US" sz="1400" dirty="0">
                          <a:latin typeface="+mn-lt"/>
                        </a:rPr>
                        <a:t>北海道</a:t>
                      </a:r>
                      <a:endParaRPr kumimoji="1" lang="en-US" altLang="ja-JP" sz="1400" dirty="0">
                        <a:latin typeface="+mn-lt"/>
                        <a:ea typeface="Meiryo UI" panose="020B0604030504040204" pitchFamily="50" charset="-128"/>
                      </a:endParaRPr>
                    </a:p>
                  </a:txBody>
                  <a:tcPr anchor="ctr"/>
                </a:tc>
                <a:tc>
                  <a:txBody>
                    <a:bodyPr/>
                    <a:lstStyle/>
                    <a:p>
                      <a:pPr algn="ctr"/>
                      <a:r>
                        <a:rPr kumimoji="1" lang="en-US" altLang="ja-JP" sz="1400" dirty="0">
                          <a:latin typeface="+mn-lt"/>
                        </a:rPr>
                        <a:t>35</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0</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4</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31</a:t>
                      </a:r>
                      <a:endParaRPr kumimoji="1" lang="ja-JP" altLang="en-US" sz="1400" dirty="0">
                        <a:latin typeface="+mn-lt"/>
                        <a:ea typeface="Meiryo UI" panose="020B0604030504040204" pitchFamily="50" charset="-128"/>
                      </a:endParaRPr>
                    </a:p>
                  </a:txBody>
                  <a:tcPr anchor="ctr"/>
                </a:tc>
                <a:extLst>
                  <a:ext uri="{0D108BD9-81ED-4DB2-BD59-A6C34878D82A}">
                    <a16:rowId xmlns:a16="http://schemas.microsoft.com/office/drawing/2014/main" val="2119677319"/>
                  </a:ext>
                </a:extLst>
              </a:tr>
              <a:tr h="432000">
                <a:tc>
                  <a:txBody>
                    <a:bodyPr/>
                    <a:lstStyle/>
                    <a:p>
                      <a:pPr algn="ctr"/>
                      <a:r>
                        <a:rPr kumimoji="1" lang="en-US" altLang="ja-JP" sz="1400" dirty="0">
                          <a:latin typeface="+mn-lt"/>
                        </a:rPr>
                        <a:t>5</a:t>
                      </a:r>
                      <a:endParaRPr kumimoji="1" lang="ja-JP" altLang="en-US" sz="1400" dirty="0">
                        <a:latin typeface="+mn-lt"/>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lt"/>
                        </a:rPr>
                        <a:t>福岡県</a:t>
                      </a:r>
                      <a:endParaRPr kumimoji="1" lang="en-US" altLang="ja-JP"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28</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0</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5</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23</a:t>
                      </a:r>
                      <a:endParaRPr kumimoji="1" lang="ja-JP" altLang="en-US" sz="1400" dirty="0">
                        <a:latin typeface="+mn-lt"/>
                        <a:ea typeface="Meiryo UI" panose="020B0604030504040204" pitchFamily="50" charset="-128"/>
                      </a:endParaRPr>
                    </a:p>
                  </a:txBody>
                  <a:tcPr anchor="ctr"/>
                </a:tc>
                <a:extLst>
                  <a:ext uri="{0D108BD9-81ED-4DB2-BD59-A6C34878D82A}">
                    <a16:rowId xmlns:a16="http://schemas.microsoft.com/office/drawing/2014/main" val="1989790502"/>
                  </a:ext>
                </a:extLst>
              </a:tr>
              <a:tr h="432000">
                <a:tc>
                  <a:txBody>
                    <a:bodyPr/>
                    <a:lstStyle/>
                    <a:p>
                      <a:pPr algn="ctr"/>
                      <a:r>
                        <a:rPr kumimoji="1" lang="en-US" altLang="ja-JP" sz="1400" dirty="0">
                          <a:latin typeface="+mn-lt"/>
                          <a:ea typeface="BIZ UDゴシック" panose="020B0400000000000000" pitchFamily="49" charset="-128"/>
                        </a:rPr>
                        <a:t>6</a:t>
                      </a:r>
                      <a:endParaRPr kumimoji="1" lang="ja-JP" altLang="en-US" sz="1400" dirty="0">
                        <a:latin typeface="+mn-lt"/>
                        <a:ea typeface="BIZ UDゴシック" panose="020B0400000000000000" pitchFamily="49"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lt"/>
                          <a:ea typeface="Meiryo UI" panose="020B0604030504040204" pitchFamily="50" charset="-128"/>
                        </a:rPr>
                        <a:t>兵庫県</a:t>
                      </a:r>
                      <a:endParaRPr kumimoji="1" lang="en-US" altLang="ja-JP"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11</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0</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2</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9</a:t>
                      </a:r>
                      <a:endParaRPr kumimoji="1" lang="ja-JP" altLang="en-US" sz="1400" dirty="0">
                        <a:latin typeface="+mn-lt"/>
                        <a:ea typeface="Meiryo UI" panose="020B0604030504040204" pitchFamily="50" charset="-128"/>
                      </a:endParaRPr>
                    </a:p>
                  </a:txBody>
                  <a:tcPr anchor="ctr"/>
                </a:tc>
                <a:extLst>
                  <a:ext uri="{0D108BD9-81ED-4DB2-BD59-A6C34878D82A}">
                    <a16:rowId xmlns:a16="http://schemas.microsoft.com/office/drawing/2014/main" val="233628628"/>
                  </a:ext>
                </a:extLst>
              </a:tr>
              <a:tr h="432000">
                <a:tc>
                  <a:txBody>
                    <a:bodyPr/>
                    <a:lstStyle/>
                    <a:p>
                      <a:pPr algn="ctr"/>
                      <a:r>
                        <a:rPr kumimoji="1" lang="en-US" altLang="ja-JP" sz="1400" dirty="0">
                          <a:latin typeface="+mn-lt"/>
                          <a:ea typeface="BIZ UDゴシック" panose="020B0400000000000000" pitchFamily="49" charset="-128"/>
                        </a:rPr>
                        <a:t>7</a:t>
                      </a:r>
                      <a:endParaRPr kumimoji="1" lang="ja-JP" altLang="en-US" sz="1400" dirty="0">
                        <a:latin typeface="+mn-lt"/>
                        <a:ea typeface="BIZ UDゴシック" panose="020B0400000000000000" pitchFamily="49"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lt"/>
                          <a:ea typeface="Meiryo UI" panose="020B0604030504040204" pitchFamily="50" charset="-128"/>
                        </a:rPr>
                        <a:t>広島県</a:t>
                      </a:r>
                      <a:endParaRPr kumimoji="1" lang="en-US" altLang="ja-JP"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10</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0</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1</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9</a:t>
                      </a:r>
                      <a:endParaRPr kumimoji="1" lang="ja-JP" altLang="en-US" sz="1400" dirty="0">
                        <a:latin typeface="+mn-lt"/>
                        <a:ea typeface="Meiryo UI" panose="020B0604030504040204" pitchFamily="50" charset="-128"/>
                      </a:endParaRPr>
                    </a:p>
                  </a:txBody>
                  <a:tcPr anchor="ctr"/>
                </a:tc>
                <a:extLst>
                  <a:ext uri="{0D108BD9-81ED-4DB2-BD59-A6C34878D82A}">
                    <a16:rowId xmlns:a16="http://schemas.microsoft.com/office/drawing/2014/main" val="4097586420"/>
                  </a:ext>
                </a:extLst>
              </a:tr>
              <a:tr h="432000">
                <a:tc>
                  <a:txBody>
                    <a:bodyPr/>
                    <a:lstStyle/>
                    <a:p>
                      <a:pPr algn="ctr"/>
                      <a:r>
                        <a:rPr kumimoji="1" lang="en-US" altLang="ja-JP" sz="1400" dirty="0">
                          <a:latin typeface="+mn-lt"/>
                          <a:ea typeface="BIZ UDゴシック" panose="020B0400000000000000" pitchFamily="49" charset="-128"/>
                        </a:rPr>
                        <a:t>8</a:t>
                      </a:r>
                      <a:endParaRPr kumimoji="1" lang="ja-JP" altLang="en-US" sz="1400" dirty="0">
                        <a:latin typeface="+mn-lt"/>
                        <a:ea typeface="BIZ UDゴシック" panose="020B0400000000000000" pitchFamily="49"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lt"/>
                          <a:ea typeface="Meiryo UI" panose="020B0604030504040204" pitchFamily="50" charset="-128"/>
                        </a:rPr>
                        <a:t>沖縄県</a:t>
                      </a:r>
                      <a:endParaRPr kumimoji="1" lang="en-US" altLang="ja-JP"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9</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0</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1</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8</a:t>
                      </a:r>
                      <a:endParaRPr kumimoji="1" lang="ja-JP" altLang="en-US" sz="1400" dirty="0">
                        <a:latin typeface="+mn-lt"/>
                        <a:ea typeface="Meiryo UI" panose="020B0604030504040204" pitchFamily="50" charset="-128"/>
                      </a:endParaRPr>
                    </a:p>
                  </a:txBody>
                  <a:tcPr anchor="ctr"/>
                </a:tc>
                <a:extLst>
                  <a:ext uri="{0D108BD9-81ED-4DB2-BD59-A6C34878D82A}">
                    <a16:rowId xmlns:a16="http://schemas.microsoft.com/office/drawing/2014/main" val="3224988352"/>
                  </a:ext>
                </a:extLst>
              </a:tr>
              <a:tr h="432000">
                <a:tc>
                  <a:txBody>
                    <a:bodyPr/>
                    <a:lstStyle/>
                    <a:p>
                      <a:pPr algn="ctr"/>
                      <a:r>
                        <a:rPr kumimoji="1" lang="en-US" altLang="ja-JP" sz="1400" dirty="0">
                          <a:latin typeface="+mn-lt"/>
                          <a:ea typeface="BIZ UDゴシック" panose="020B0400000000000000" pitchFamily="49" charset="-128"/>
                        </a:rPr>
                        <a:t>9</a:t>
                      </a:r>
                      <a:endParaRPr kumimoji="1" lang="ja-JP" altLang="en-US" sz="1400" dirty="0">
                        <a:latin typeface="+mn-lt"/>
                        <a:ea typeface="BIZ UDゴシック" panose="020B0400000000000000" pitchFamily="49"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lt"/>
                          <a:ea typeface="Meiryo UI" panose="020B0604030504040204" pitchFamily="50" charset="-128"/>
                        </a:rPr>
                        <a:t>京都府</a:t>
                      </a:r>
                      <a:endParaRPr kumimoji="1" lang="en-US" altLang="ja-JP"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8</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0</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1</a:t>
                      </a:r>
                      <a:endParaRPr kumimoji="1" lang="ja-JP" altLang="en-US" sz="1400" dirty="0">
                        <a:latin typeface="+mn-lt"/>
                        <a:ea typeface="Meiryo UI" panose="020B0604030504040204" pitchFamily="50" charset="-128"/>
                      </a:endParaRPr>
                    </a:p>
                  </a:txBody>
                  <a:tcPr anchor="ctr"/>
                </a:tc>
                <a:tc>
                  <a:txBody>
                    <a:bodyPr/>
                    <a:lstStyle/>
                    <a:p>
                      <a:pPr algn="ctr"/>
                      <a:r>
                        <a:rPr kumimoji="1" lang="en-US" altLang="ja-JP" sz="1400" dirty="0">
                          <a:latin typeface="+mn-lt"/>
                          <a:ea typeface="Meiryo UI" panose="020B0604030504040204" pitchFamily="50" charset="-128"/>
                        </a:rPr>
                        <a:t>7</a:t>
                      </a:r>
                      <a:endParaRPr kumimoji="1" lang="ja-JP" altLang="en-US" sz="1400" dirty="0">
                        <a:latin typeface="+mn-lt"/>
                        <a:ea typeface="Meiryo UI" panose="020B0604030504040204" pitchFamily="50" charset="-128"/>
                      </a:endParaRPr>
                    </a:p>
                  </a:txBody>
                  <a:tcPr anchor="ctr"/>
                </a:tc>
                <a:extLst>
                  <a:ext uri="{0D108BD9-81ED-4DB2-BD59-A6C34878D82A}">
                    <a16:rowId xmlns:a16="http://schemas.microsoft.com/office/drawing/2014/main" val="1559660332"/>
                  </a:ext>
                </a:extLst>
              </a:tr>
            </a:tbl>
          </a:graphicData>
        </a:graphic>
      </p:graphicFrame>
      <p:sp>
        <p:nvSpPr>
          <p:cNvPr id="14" name="正方形/長方形 13">
            <a:extLst>
              <a:ext uri="{FF2B5EF4-FFF2-40B4-BE49-F238E27FC236}">
                <a16:creationId xmlns:a16="http://schemas.microsoft.com/office/drawing/2014/main" id="{D7FFEB2A-FE5B-4A98-090D-BD621BA50009}"/>
              </a:ext>
            </a:extLst>
          </p:cNvPr>
          <p:cNvSpPr/>
          <p:nvPr/>
        </p:nvSpPr>
        <p:spPr>
          <a:xfrm>
            <a:off x="811969" y="3100887"/>
            <a:ext cx="7622882" cy="4265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 name="スライド番号プレースホルダー 3">
            <a:extLst>
              <a:ext uri="{FF2B5EF4-FFF2-40B4-BE49-F238E27FC236}">
                <a16:creationId xmlns:a16="http://schemas.microsoft.com/office/drawing/2014/main" id="{5B2FDC7E-4CE8-31B1-2174-1FB37EEDB809}"/>
              </a:ext>
            </a:extLst>
          </p:cNvPr>
          <p:cNvSpPr txBox="1">
            <a:spLocks/>
          </p:cNvSpPr>
          <p:nvPr/>
        </p:nvSpPr>
        <p:spPr>
          <a:xfrm>
            <a:off x="7086600" y="6492875"/>
            <a:ext cx="2057400" cy="365125"/>
          </a:xfrm>
          <a:prstGeom prst="rect">
            <a:avLst/>
          </a:prstGeom>
        </p:spPr>
        <p:txBody>
          <a:bodyPr/>
          <a:lstStyle>
            <a:defPPr>
              <a:defRPr lang="en-US"/>
            </a:defPPr>
            <a:lvl1pPr marL="0" algn="l" defTabSz="457200" rtl="0" eaLnBrk="1" latinLnBrk="0" hangingPunct="1">
              <a:defRPr sz="1600" b="1" kern="1200">
                <a:solidFill>
                  <a:schemeClr val="tx1"/>
                </a:solidFill>
                <a:latin typeface="BIZ UDゴシック" panose="020B0400000000000000" pitchFamily="49" charset="-128"/>
                <a:ea typeface="BIZ UDゴシック" panose="020B0400000000000000" pitchFamily="49"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50F88186-B17D-4CE3-A887-D91699CF601C}" type="slidenum">
              <a:rPr kumimoji="1" lang="ja-JP" altLang="en-US" smtClean="0">
                <a:solidFill>
                  <a:prstClr val="black"/>
                </a:solidFill>
              </a:rPr>
              <a:pPr algn="r">
                <a:defRPr/>
              </a:pPr>
              <a:t>8</a:t>
            </a:fld>
            <a:endParaRPr kumimoji="1" lang="ja-JP" altLang="en-US" dirty="0">
              <a:solidFill>
                <a:prstClr val="black"/>
              </a:solidFill>
            </a:endParaRPr>
          </a:p>
        </p:txBody>
      </p:sp>
    </p:spTree>
    <p:extLst>
      <p:ext uri="{BB962C8B-B14F-4D97-AF65-F5344CB8AC3E}">
        <p14:creationId xmlns:p14="http://schemas.microsoft.com/office/powerpoint/2010/main" val="1240434784"/>
      </p:ext>
    </p:extLst>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2">
      <a:majorFont>
        <a:latin typeface="BIZ UDゴシック"/>
        <a:ea typeface="BIZ UDゴシック"/>
        <a:cs typeface=""/>
      </a:majorFont>
      <a:minorFont>
        <a:latin typeface="BIZ UDゴシック"/>
        <a:ea typeface="BIZ UD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8391</Words>
  <Application>Microsoft Office PowerPoint</Application>
  <PresentationFormat>画面に合わせる (4:3)</PresentationFormat>
  <Paragraphs>955</Paragraphs>
  <Slides>48</Slides>
  <Notes>2</Notes>
  <HiddenSlides>0</HiddenSlides>
  <MMClips>0</MMClips>
  <ScaleCrop>false</ScaleCrop>
  <HeadingPairs>
    <vt:vector size="8" baseType="variant">
      <vt:variant>
        <vt:lpstr>使用されているフォント</vt:lpstr>
      </vt:variant>
      <vt:variant>
        <vt:i4>8</vt:i4>
      </vt:variant>
      <vt:variant>
        <vt:lpstr>テーマ</vt:lpstr>
      </vt:variant>
      <vt:variant>
        <vt:i4>2</vt:i4>
      </vt:variant>
      <vt:variant>
        <vt:lpstr>埋め込まれた OLE サーバー</vt:lpstr>
      </vt:variant>
      <vt:variant>
        <vt:i4>1</vt:i4>
      </vt:variant>
      <vt:variant>
        <vt:lpstr>スライド タイトル</vt:lpstr>
      </vt:variant>
      <vt:variant>
        <vt:i4>48</vt:i4>
      </vt:variant>
    </vt:vector>
  </HeadingPairs>
  <TitlesOfParts>
    <vt:vector size="59" baseType="lpstr">
      <vt:lpstr>BIZ UDゴシック</vt:lpstr>
      <vt:lpstr>Meiryo UI</vt:lpstr>
      <vt:lpstr>ＭＳＰゴシック</vt:lpstr>
      <vt:lpstr>メイリオ</vt:lpstr>
      <vt:lpstr>游ゴシック</vt:lpstr>
      <vt:lpstr>Arial</vt:lpstr>
      <vt:lpstr>Calibri</vt:lpstr>
      <vt:lpstr>Wingdings</vt:lpstr>
      <vt:lpstr>1_Office テーマ</vt:lpstr>
      <vt:lpstr>Office テーマ</vt:lpstr>
      <vt:lpstr>スライド</vt:lpstr>
      <vt:lpstr>大阪のポテンシャル</vt:lpstr>
      <vt:lpstr>PowerPoint プレゼンテーション</vt:lpstr>
      <vt:lpstr>PowerPoint プレゼンテーション</vt:lpstr>
      <vt:lpstr>１　東西二極の一極としての大阪(関西)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　首都圏非常時のバックアップ機能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2024-02-29T09:41:08Z</dcterms:modified>
</cp:coreProperties>
</file>