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60" r:id="rId1"/>
  </p:sldMasterIdLst>
  <p:notesMasterIdLst>
    <p:notesMasterId r:id="rId6"/>
  </p:notesMasterIdLst>
  <p:sldIdLst>
    <p:sldId id="353" r:id="rId2"/>
    <p:sldId id="362" r:id="rId3"/>
    <p:sldId id="363" r:id="rId4"/>
    <p:sldId id="364" r:id="rId5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CCECFF"/>
    <a:srgbClr val="FF3300"/>
    <a:srgbClr val="C6C4E2"/>
    <a:srgbClr val="B0ADD7"/>
    <a:srgbClr val="FFCCFF"/>
    <a:srgbClr val="4B4B4B"/>
    <a:srgbClr val="FF99CC"/>
    <a:srgbClr val="FF6699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49786" cy="498693"/>
          </a:xfrm>
          <a:prstGeom prst="rect">
            <a:avLst/>
          </a:prstGeom>
        </p:spPr>
        <p:txBody>
          <a:bodyPr vert="horz" lIns="91479" tIns="45739" rIns="91479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4" y="0"/>
            <a:ext cx="2949786" cy="498693"/>
          </a:xfrm>
          <a:prstGeom prst="rect">
            <a:avLst/>
          </a:prstGeom>
        </p:spPr>
        <p:txBody>
          <a:bodyPr vert="horz" lIns="91479" tIns="45739" rIns="91479" bIns="45739" rtlCol="0"/>
          <a:lstStyle>
            <a:lvl1pPr algn="r">
              <a:defRPr sz="1200"/>
            </a:lvl1pPr>
          </a:lstStyle>
          <a:p>
            <a:fld id="{DEDBF655-9714-4FB2-8CC9-EA257C80D8CC}" type="datetimeFigureOut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9" tIns="45739" rIns="91479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12"/>
            <a:ext cx="5445760" cy="3913615"/>
          </a:xfrm>
          <a:prstGeom prst="rect">
            <a:avLst/>
          </a:prstGeom>
        </p:spPr>
        <p:txBody>
          <a:bodyPr vert="horz" lIns="91479" tIns="45739" rIns="91479" bIns="4573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7" y="9440647"/>
            <a:ext cx="2949786" cy="498692"/>
          </a:xfrm>
          <a:prstGeom prst="rect">
            <a:avLst/>
          </a:prstGeom>
        </p:spPr>
        <p:txBody>
          <a:bodyPr vert="horz" lIns="91479" tIns="45739" rIns="91479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4" y="9440647"/>
            <a:ext cx="2949786" cy="498692"/>
          </a:xfrm>
          <a:prstGeom prst="rect">
            <a:avLst/>
          </a:prstGeom>
        </p:spPr>
        <p:txBody>
          <a:bodyPr vert="horz" lIns="91479" tIns="45739" rIns="91479" bIns="45739" rtlCol="0" anchor="b"/>
          <a:lstStyle>
            <a:lvl1pPr algn="r">
              <a:defRPr sz="1200"/>
            </a:lvl1pPr>
          </a:lstStyle>
          <a:p>
            <a:fld id="{A8D2D284-5C37-494A-A8B2-4FA913A4290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810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81634D-05D3-4D41-9B38-B57F14B38952}" type="slidenum">
              <a:rPr kumimoji="1" lang="ja-JP" altLang="en-US" smtClean="0"/>
              <a:t>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37969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C2320-9257-4CA3-9323-144D2EB51175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1945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B334C-7900-4C27-988C-3CA4DF926764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011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0A90A-0DC8-430C-9F97-EFE19BB073FB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197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1680B-0675-4886-9ED5-AF0F1726E7E3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395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2E420-6639-4775-BFD8-0CF7F9B36965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076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2ED87-427F-48AB-9C58-42C6340B8703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27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419E-781E-410B-9BB7-2A9D9C18657F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532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B6B11-7B93-431F-AEFD-342BD58BCFC1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8344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6F0F-59D8-465C-81C3-C45C0E937993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334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FE6AC-5B32-430C-A9FE-CE34A465A664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5643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C816E-1FFF-41E9-883D-0FA479D13249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910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01D3C-382A-4EA1-81A0-09F7B528656A}" type="datetime1">
              <a:rPr kumimoji="1" lang="ja-JP" altLang="en-US" smtClean="0"/>
              <a:t>2024/2/8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2EE94-4B9C-483D-B4FE-7A11C3E30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16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9906000" cy="3600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6" name="直線コネクタ 5"/>
          <p:cNvCxnSpPr/>
          <p:nvPr/>
        </p:nvCxnSpPr>
        <p:spPr>
          <a:xfrm>
            <a:off x="903000" y="3569935"/>
            <a:ext cx="8100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7637767" y="949388"/>
            <a:ext cx="1503325" cy="41288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6"/>
          <p:cNvSpPr txBox="1"/>
          <p:nvPr/>
        </p:nvSpPr>
        <p:spPr>
          <a:xfrm>
            <a:off x="6109228" y="373325"/>
            <a:ext cx="355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2024.2.9</a:t>
            </a: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回副首都推進本部（大阪府市）会議</a:t>
            </a:r>
          </a:p>
        </p:txBody>
      </p:sp>
      <p:sp>
        <p:nvSpPr>
          <p:cNvPr id="8" name="タイトル 1"/>
          <p:cNvSpPr txBox="1">
            <a:spLocks/>
          </p:cNvSpPr>
          <p:nvPr/>
        </p:nvSpPr>
        <p:spPr>
          <a:xfrm>
            <a:off x="526118" y="4995760"/>
            <a:ext cx="8998883" cy="13099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大阪府・大阪市　副首都推進局</a:t>
            </a:r>
            <a:endParaRPr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0" y="2427263"/>
            <a:ext cx="9906000" cy="95807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1800"/>
              </a:spcBef>
            </a:pPr>
            <a:r>
              <a:rPr lang="ja-JP" altLang="en-US" sz="3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大阪公立大学の取組について</a:t>
            </a:r>
            <a:endParaRPr lang="ja-JP" altLang="en-US" sz="2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6700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23">
            <a:extLst>
              <a:ext uri="{FF2B5EF4-FFF2-40B4-BE49-F238E27FC236}">
                <a16:creationId xmlns:a16="http://schemas.microsoft.com/office/drawing/2014/main" id="{E9A84BC0-A494-3476-70C2-41F62BAC9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78399"/>
              </p:ext>
            </p:extLst>
          </p:nvPr>
        </p:nvGraphicFramePr>
        <p:xfrm>
          <a:off x="102005" y="3758099"/>
          <a:ext cx="9757010" cy="21820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899">
                  <a:extLst>
                    <a:ext uri="{9D8B030D-6E8A-4147-A177-3AD203B41FA5}">
                      <a16:colId xmlns:a16="http://schemas.microsoft.com/office/drawing/2014/main" val="316864545"/>
                    </a:ext>
                  </a:extLst>
                </a:gridCol>
                <a:gridCol w="7248939">
                  <a:extLst>
                    <a:ext uri="{9D8B030D-6E8A-4147-A177-3AD203B41FA5}">
                      <a16:colId xmlns:a16="http://schemas.microsoft.com/office/drawing/2014/main" val="698240631"/>
                    </a:ext>
                  </a:extLst>
                </a:gridCol>
                <a:gridCol w="1669172">
                  <a:extLst>
                    <a:ext uri="{9D8B030D-6E8A-4147-A177-3AD203B41FA5}">
                      <a16:colId xmlns:a16="http://schemas.microsoft.com/office/drawing/2014/main" val="2281129665"/>
                    </a:ext>
                  </a:extLst>
                </a:gridCol>
              </a:tblGrid>
              <a:tr h="45865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2023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248273"/>
                  </a:ext>
                </a:extLst>
              </a:tr>
              <a:tr h="1723423"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8686807"/>
                  </a:ext>
                </a:extLst>
              </a:tr>
            </a:tbl>
          </a:graphicData>
        </a:graphic>
      </p:graphicFrame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14908712-0196-0190-FBB6-62C52D629F5D}"/>
              </a:ext>
            </a:extLst>
          </p:cNvPr>
          <p:cNvSpPr/>
          <p:nvPr/>
        </p:nvSpPr>
        <p:spPr>
          <a:xfrm>
            <a:off x="4918268" y="4161924"/>
            <a:ext cx="3312000" cy="1778249"/>
          </a:xfrm>
          <a:prstGeom prst="rect">
            <a:avLst/>
          </a:prstGeom>
          <a:pattFill prst="pct60">
            <a:fgClr>
              <a:schemeClr val="accent6">
                <a:lumMod val="60000"/>
                <a:lumOff val="40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第２期中期計画策定　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法人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119C21A-1B38-B4F8-4AB0-5EA1FBD84ECC}"/>
              </a:ext>
            </a:extLst>
          </p:cNvPr>
          <p:cNvSpPr/>
          <p:nvPr/>
        </p:nvSpPr>
        <p:spPr>
          <a:xfrm>
            <a:off x="123185" y="4174014"/>
            <a:ext cx="4789928" cy="176615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第２期中期目標策定　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府市</a:t>
            </a:r>
            <a:r>
              <a:rPr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7BE310-4349-4B0E-52F1-8F2ED331AED9}"/>
              </a:ext>
            </a:extLst>
          </p:cNvPr>
          <p:cNvSpPr txBox="1"/>
          <p:nvPr/>
        </p:nvSpPr>
        <p:spPr>
          <a:xfrm>
            <a:off x="98458" y="3378232"/>
            <a:ext cx="3620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スケジュール案</a:t>
            </a:r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134170F-E1BC-DD5C-5BCE-B9DBEA99CD60}"/>
              </a:ext>
            </a:extLst>
          </p:cNvPr>
          <p:cNvSpPr txBox="1"/>
          <p:nvPr/>
        </p:nvSpPr>
        <p:spPr>
          <a:xfrm>
            <a:off x="8003784" y="4727830"/>
            <a:ext cx="2087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第２期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中期目標・中期計画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endParaRPr kumimoji="1"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2E1A4DC-3D6F-442E-C22A-A5A0068429FC}"/>
              </a:ext>
            </a:extLst>
          </p:cNvPr>
          <p:cNvSpPr txBox="1"/>
          <p:nvPr/>
        </p:nvSpPr>
        <p:spPr>
          <a:xfrm>
            <a:off x="927711" y="4909993"/>
            <a:ext cx="12604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法人及び評価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委員会</a:t>
            </a:r>
            <a:r>
              <a:rPr lang="en-US" altLang="ja-JP" sz="12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意見聴取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F3885CDB-48A9-AA9B-D221-D5E0BDB8986E}"/>
              </a:ext>
            </a:extLst>
          </p:cNvPr>
          <p:cNvSpPr/>
          <p:nvPr/>
        </p:nvSpPr>
        <p:spPr>
          <a:xfrm rot="5400000">
            <a:off x="3803990" y="5258684"/>
            <a:ext cx="457277" cy="134234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2A8198B-F646-6BDA-56BF-EDDE31104253}"/>
              </a:ext>
            </a:extLst>
          </p:cNvPr>
          <p:cNvSpPr txBox="1"/>
          <p:nvPr/>
        </p:nvSpPr>
        <p:spPr>
          <a:xfrm>
            <a:off x="2185439" y="4906447"/>
            <a:ext cx="8855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府市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９月議会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74B2A4F-9678-E480-B3DB-6219320A3BE4}"/>
              </a:ext>
            </a:extLst>
          </p:cNvPr>
          <p:cNvSpPr txBox="1"/>
          <p:nvPr/>
        </p:nvSpPr>
        <p:spPr>
          <a:xfrm>
            <a:off x="1152032" y="4627767"/>
            <a:ext cx="921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６月頃～</a:t>
            </a:r>
            <a:endParaRPr lang="en-US" altLang="ja-JP" sz="140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41AF105-3280-1098-0743-58AD4A67C22E}"/>
              </a:ext>
            </a:extLst>
          </p:cNvPr>
          <p:cNvSpPr txBox="1"/>
          <p:nvPr/>
        </p:nvSpPr>
        <p:spPr>
          <a:xfrm>
            <a:off x="6725469" y="4657114"/>
            <a:ext cx="921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１月頃～</a:t>
            </a:r>
            <a:endParaRPr lang="en-US" altLang="ja-JP" sz="140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323D961-9B4F-2C90-595A-8D69FA1D3BA8}"/>
              </a:ext>
            </a:extLst>
          </p:cNvPr>
          <p:cNvSpPr txBox="1"/>
          <p:nvPr/>
        </p:nvSpPr>
        <p:spPr>
          <a:xfrm>
            <a:off x="4922186" y="4996324"/>
            <a:ext cx="844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案作成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（法人）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BC6A668-A1BA-43DF-8BAE-A3864D401103}"/>
              </a:ext>
            </a:extLst>
          </p:cNvPr>
          <p:cNvSpPr txBox="1"/>
          <p:nvPr/>
        </p:nvSpPr>
        <p:spPr>
          <a:xfrm>
            <a:off x="3092687" y="5030441"/>
            <a:ext cx="8855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府市議会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議決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57A1D22-93DC-6729-780D-F9CC739A2C01}"/>
              </a:ext>
            </a:extLst>
          </p:cNvPr>
          <p:cNvSpPr txBox="1"/>
          <p:nvPr/>
        </p:nvSpPr>
        <p:spPr>
          <a:xfrm>
            <a:off x="7396422" y="4960524"/>
            <a:ext cx="1017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認可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（府市）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二等辺三角形 16">
            <a:extLst>
              <a:ext uri="{FF2B5EF4-FFF2-40B4-BE49-F238E27FC236}">
                <a16:creationId xmlns:a16="http://schemas.microsoft.com/office/drawing/2014/main" id="{4549DF32-EBDD-9AF0-E527-C72691114F80}"/>
              </a:ext>
            </a:extLst>
          </p:cNvPr>
          <p:cNvSpPr/>
          <p:nvPr/>
        </p:nvSpPr>
        <p:spPr>
          <a:xfrm rot="5400000">
            <a:off x="689583" y="5277582"/>
            <a:ext cx="457277" cy="134234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二等辺三角形 17">
            <a:extLst>
              <a:ext uri="{FF2B5EF4-FFF2-40B4-BE49-F238E27FC236}">
                <a16:creationId xmlns:a16="http://schemas.microsoft.com/office/drawing/2014/main" id="{50CF3C36-88CA-EAE9-6222-6DA7652D571B}"/>
              </a:ext>
            </a:extLst>
          </p:cNvPr>
          <p:cNvSpPr/>
          <p:nvPr/>
        </p:nvSpPr>
        <p:spPr>
          <a:xfrm rot="5400000">
            <a:off x="1982188" y="5293328"/>
            <a:ext cx="457277" cy="126185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二等辺三角形 18">
            <a:extLst>
              <a:ext uri="{FF2B5EF4-FFF2-40B4-BE49-F238E27FC236}">
                <a16:creationId xmlns:a16="http://schemas.microsoft.com/office/drawing/2014/main" id="{BE1A8C08-8690-3BD3-FA66-CC5ED9988AB3}"/>
              </a:ext>
            </a:extLst>
          </p:cNvPr>
          <p:cNvSpPr/>
          <p:nvPr/>
        </p:nvSpPr>
        <p:spPr>
          <a:xfrm rot="5400000">
            <a:off x="2884282" y="5273336"/>
            <a:ext cx="457277" cy="134234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二等辺三角形 19">
            <a:extLst>
              <a:ext uri="{FF2B5EF4-FFF2-40B4-BE49-F238E27FC236}">
                <a16:creationId xmlns:a16="http://schemas.microsoft.com/office/drawing/2014/main" id="{F1FB0495-CF90-1A6E-DBFC-89ED93054AAC}"/>
              </a:ext>
            </a:extLst>
          </p:cNvPr>
          <p:cNvSpPr/>
          <p:nvPr/>
        </p:nvSpPr>
        <p:spPr>
          <a:xfrm rot="5400000">
            <a:off x="7369920" y="5248895"/>
            <a:ext cx="457277" cy="134234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二等辺三角形 20">
            <a:extLst>
              <a:ext uri="{FF2B5EF4-FFF2-40B4-BE49-F238E27FC236}">
                <a16:creationId xmlns:a16="http://schemas.microsoft.com/office/drawing/2014/main" id="{87A3E016-102A-8934-CD64-4F7880576D98}"/>
              </a:ext>
            </a:extLst>
          </p:cNvPr>
          <p:cNvSpPr/>
          <p:nvPr/>
        </p:nvSpPr>
        <p:spPr>
          <a:xfrm rot="5400000">
            <a:off x="5478198" y="5264936"/>
            <a:ext cx="457277" cy="134234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8FBD82D9-6370-F3E3-4D7C-48EBCFFE4D80}"/>
              </a:ext>
            </a:extLst>
          </p:cNvPr>
          <p:cNvSpPr/>
          <p:nvPr/>
        </p:nvSpPr>
        <p:spPr>
          <a:xfrm>
            <a:off x="110226" y="4189965"/>
            <a:ext cx="4788000" cy="304870"/>
          </a:xfrm>
          <a:prstGeom prst="rect">
            <a:avLst/>
          </a:prstGeom>
          <a:noFill/>
          <a:ln w="57150"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A69CBCC-23D4-E02B-696F-167127A3EF55}"/>
              </a:ext>
            </a:extLst>
          </p:cNvPr>
          <p:cNvSpPr/>
          <p:nvPr/>
        </p:nvSpPr>
        <p:spPr>
          <a:xfrm>
            <a:off x="4934738" y="4185711"/>
            <a:ext cx="3276000" cy="306000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C8B2595-4565-B8B2-EEA4-952AB1EF9B3B}"/>
              </a:ext>
            </a:extLst>
          </p:cNvPr>
          <p:cNvSpPr txBox="1"/>
          <p:nvPr/>
        </p:nvSpPr>
        <p:spPr>
          <a:xfrm>
            <a:off x="98458" y="4627536"/>
            <a:ext cx="760919" cy="304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２月～</a:t>
            </a:r>
            <a:endParaRPr lang="en-US" altLang="ja-JP" sz="140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622CF4C-99D0-EE88-AB91-1D191EF08350}"/>
              </a:ext>
            </a:extLst>
          </p:cNvPr>
          <p:cNvSpPr txBox="1"/>
          <p:nvPr/>
        </p:nvSpPr>
        <p:spPr>
          <a:xfrm>
            <a:off x="46986" y="5064612"/>
            <a:ext cx="898622" cy="52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700"/>
              </a:lnSpc>
            </a:pPr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案作成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700"/>
              </a:lnSpc>
            </a:pPr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（府市）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A9F24ED-37C7-F1B9-6BC5-7BBC2B508FDC}"/>
              </a:ext>
            </a:extLst>
          </p:cNvPr>
          <p:cNvSpPr/>
          <p:nvPr/>
        </p:nvSpPr>
        <p:spPr>
          <a:xfrm>
            <a:off x="134953" y="675237"/>
            <a:ext cx="9645152" cy="23399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大阪府及び大阪市が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年４月に設立した「公立大学法人大阪」は、現在、第１期中期目標・中期計画の期間中。（第１期期間は、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年度から</a:t>
            </a: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年度までの６年間）</a:t>
            </a:r>
            <a:endParaRPr kumimoji="1"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kumimoji="1"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年度中に、設立団体（府市）は第２期中期目標</a:t>
            </a:r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を策定し、公立大学法人大阪は、指示された中期目標に基づき、第２期中期計画を策定予定。</a:t>
            </a:r>
            <a:endParaRPr lang="en-US" altLang="ja-JP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endParaRPr lang="en-US" altLang="ja-JP" sz="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lang="ja-JP" altLang="en-US" b="1" spc="-1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第２期中期目標案の作成に先立ち、本日、今後の大阪公立大学の取組について法人からヒアリングし、設立団体と法人のトップが意見交換。</a:t>
            </a:r>
            <a:endParaRPr lang="en-US" altLang="ja-JP" b="1" spc="-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BC9B5902-B5D3-2A3A-DBB9-0769A8E9D454}"/>
              </a:ext>
            </a:extLst>
          </p:cNvPr>
          <p:cNvSpPr txBox="1"/>
          <p:nvPr/>
        </p:nvSpPr>
        <p:spPr>
          <a:xfrm>
            <a:off x="6494396" y="4907331"/>
            <a:ext cx="12276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評価委員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会</a:t>
            </a:r>
            <a:r>
              <a:rPr lang="en-US" altLang="ja-JP" sz="12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への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意見聴取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A70E783A-EB38-E146-F4E0-3B5B8D580CEB}"/>
              </a:ext>
            </a:extLst>
          </p:cNvPr>
          <p:cNvSpPr txBox="1"/>
          <p:nvPr/>
        </p:nvSpPr>
        <p:spPr>
          <a:xfrm>
            <a:off x="110226" y="6130354"/>
            <a:ext cx="5287942" cy="3350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altLang="ja-JP" sz="160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大阪府市公立大学法人大阪評価委員会</a:t>
            </a:r>
            <a:endParaRPr lang="en-US" altLang="ja-JP" sz="160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4D0950B-B31F-4D29-8CD6-3D2A816CEF88}"/>
              </a:ext>
            </a:extLst>
          </p:cNvPr>
          <p:cNvSpPr txBox="1"/>
          <p:nvPr/>
        </p:nvSpPr>
        <p:spPr>
          <a:xfrm>
            <a:off x="2226315" y="4614992"/>
            <a:ext cx="8662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９月</a:t>
            </a:r>
            <a:endParaRPr lang="en-US" altLang="ja-JP" sz="1400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スライド番号プレースホルダー 8">
            <a:extLst>
              <a:ext uri="{FF2B5EF4-FFF2-40B4-BE49-F238E27FC236}">
                <a16:creationId xmlns:a16="http://schemas.microsoft.com/office/drawing/2014/main" id="{E0FECD85-B3EF-A64F-833B-A8DD5CCF2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42160" y="6440997"/>
            <a:ext cx="2743200" cy="365125"/>
          </a:xfrm>
        </p:spPr>
        <p:txBody>
          <a:bodyPr/>
          <a:lstStyle/>
          <a:p>
            <a:fld id="{7E0B8ACD-6187-46EC-ADC9-130DFE5D784C}" type="slidenum">
              <a:rPr kumimoji="1" lang="ja-JP" altLang="en-US" sz="14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fld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二等辺三角形 32">
            <a:extLst>
              <a:ext uri="{FF2B5EF4-FFF2-40B4-BE49-F238E27FC236}">
                <a16:creationId xmlns:a16="http://schemas.microsoft.com/office/drawing/2014/main" id="{16B81DF1-C6F4-F615-64CA-A1E542D80727}"/>
              </a:ext>
            </a:extLst>
          </p:cNvPr>
          <p:cNvSpPr/>
          <p:nvPr/>
        </p:nvSpPr>
        <p:spPr>
          <a:xfrm rot="5400000">
            <a:off x="4736270" y="5299350"/>
            <a:ext cx="457277" cy="134234"/>
          </a:xfrm>
          <a:prstGeom prst="triangle">
            <a:avLst/>
          </a:prstGeom>
          <a:solidFill>
            <a:srgbClr val="FF99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1A4B59B-610E-8550-D1A8-35484DC7A71E}"/>
              </a:ext>
            </a:extLst>
          </p:cNvPr>
          <p:cNvSpPr txBox="1"/>
          <p:nvPr/>
        </p:nvSpPr>
        <p:spPr>
          <a:xfrm>
            <a:off x="4077317" y="5004586"/>
            <a:ext cx="8599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法人への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指示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二等辺三角形 34">
            <a:extLst>
              <a:ext uri="{FF2B5EF4-FFF2-40B4-BE49-F238E27FC236}">
                <a16:creationId xmlns:a16="http://schemas.microsoft.com/office/drawing/2014/main" id="{13F5075B-FCA9-EF41-203C-45EEDE81EE62}"/>
              </a:ext>
            </a:extLst>
          </p:cNvPr>
          <p:cNvSpPr/>
          <p:nvPr/>
        </p:nvSpPr>
        <p:spPr>
          <a:xfrm rot="5400000">
            <a:off x="6453775" y="5262213"/>
            <a:ext cx="457277" cy="134234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514D8659-D7D0-FC77-7C10-3B5199413473}"/>
              </a:ext>
            </a:extLst>
          </p:cNvPr>
          <p:cNvSpPr txBox="1"/>
          <p:nvPr/>
        </p:nvSpPr>
        <p:spPr>
          <a:xfrm>
            <a:off x="5720964" y="5021722"/>
            <a:ext cx="9748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認可申請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400" b="1" spc="-100" dirty="0">
                <a:latin typeface="Meiryo UI" panose="020B0604030504040204" pitchFamily="50" charset="-128"/>
                <a:ea typeface="Meiryo UI" panose="020B0604030504040204" pitchFamily="50" charset="-128"/>
              </a:rPr>
              <a:t>（法人）</a:t>
            </a:r>
            <a:endParaRPr lang="en-US" altLang="ja-JP" sz="1400" b="1" spc="-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F788C89D-4700-5AF8-01C3-9D7EFBFA6E3A}"/>
              </a:ext>
            </a:extLst>
          </p:cNvPr>
          <p:cNvSpPr/>
          <p:nvPr/>
        </p:nvSpPr>
        <p:spPr>
          <a:xfrm>
            <a:off x="0" y="0"/>
            <a:ext cx="9906000" cy="5409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本日の会議の趣旨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24579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CA6E714-CC5C-67B2-140C-82BA3276AE8F}"/>
              </a:ext>
            </a:extLst>
          </p:cNvPr>
          <p:cNvSpPr/>
          <p:nvPr/>
        </p:nvSpPr>
        <p:spPr>
          <a:xfrm>
            <a:off x="0" y="0"/>
            <a:ext cx="9906000" cy="5409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大阪公立大学に関する取組の経過</a:t>
            </a:r>
            <a:endParaRPr kumimoji="1"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5" name="表 2">
            <a:extLst>
              <a:ext uri="{FF2B5EF4-FFF2-40B4-BE49-F238E27FC236}">
                <a16:creationId xmlns:a16="http://schemas.microsoft.com/office/drawing/2014/main" id="{BDFB26C9-FDE6-2DB1-4C8F-E57D62FCE4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069361"/>
              </p:ext>
            </p:extLst>
          </p:nvPr>
        </p:nvGraphicFramePr>
        <p:xfrm>
          <a:off x="121284" y="705283"/>
          <a:ext cx="9663432" cy="58524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8106">
                  <a:extLst>
                    <a:ext uri="{9D8B030D-6E8A-4147-A177-3AD203B41FA5}">
                      <a16:colId xmlns:a16="http://schemas.microsoft.com/office/drawing/2014/main" val="23897350"/>
                    </a:ext>
                  </a:extLst>
                </a:gridCol>
                <a:gridCol w="8105326">
                  <a:extLst>
                    <a:ext uri="{9D8B030D-6E8A-4147-A177-3AD203B41FA5}">
                      <a16:colId xmlns:a16="http://schemas.microsoft.com/office/drawing/2014/main" val="3049729162"/>
                    </a:ext>
                  </a:extLst>
                </a:gridCol>
              </a:tblGrid>
              <a:tr h="367606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2017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年９月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府市が両議会に法人統合関連議案を提出　　⇒府議会で可決（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月）、市会で可決（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年２月）</a:t>
                      </a:r>
                    </a:p>
                  </a:txBody>
                  <a:tcPr marL="36000"/>
                </a:tc>
                <a:extLst>
                  <a:ext uri="{0D108BD9-81ED-4DB2-BD59-A6C34878D82A}">
                    <a16:rowId xmlns:a16="http://schemas.microsoft.com/office/drawing/2014/main" val="3687282203"/>
                  </a:ext>
                </a:extLst>
              </a:tr>
              <a:tr h="574071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2018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年９月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府市が両議会に、新法人の「第１期中期目標（案）」を提出　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⇒府議会及び市会で可決（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　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第１期中期目標期間：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/>
                </a:tc>
                <a:extLst>
                  <a:ext uri="{0D108BD9-81ED-4DB2-BD59-A6C34878D82A}">
                    <a16:rowId xmlns:a16="http://schemas.microsoft.com/office/drawing/2014/main" val="674825098"/>
                  </a:ext>
                </a:extLst>
              </a:tr>
              <a:tr h="367606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年４月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新法人「公立大学法人大阪」の設立</a:t>
                      </a:r>
                    </a:p>
                  </a:txBody>
                  <a:tcPr marL="36000"/>
                </a:tc>
                <a:extLst>
                  <a:ext uri="{0D108BD9-81ED-4DB2-BD59-A6C34878D82A}">
                    <a16:rowId xmlns:a16="http://schemas.microsoft.com/office/drawing/2014/main" val="4011201931"/>
                  </a:ext>
                </a:extLst>
              </a:tr>
              <a:tr h="932047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年１月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府、市、法人の三者による「新大学基本構想」を策定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・新たに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「都市シンクタンク」機能及び「技術インキュベーション」機能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を備える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・本来の使命である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「教育」「研究」「社会貢献」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の機能を強化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国際競争力の強化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をめざす取組を展開</a:t>
                      </a:r>
                    </a:p>
                  </a:txBody>
                  <a:tcPr marL="36000"/>
                </a:tc>
                <a:extLst>
                  <a:ext uri="{0D108BD9-81ED-4DB2-BD59-A6C34878D82A}">
                    <a16:rowId xmlns:a16="http://schemas.microsoft.com/office/drawing/2014/main" val="1705445713"/>
                  </a:ext>
                </a:extLst>
              </a:tr>
              <a:tr h="511122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年２月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府市が両議会に、「第１期中期目標」の変更案を提出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⇒市会で可決（２月）、府議会で可決（３月）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・大学統合による新大学を</a:t>
                      </a:r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年度に設置する旨の目標を記載　　　　　　　　　　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府議会は附帯決議あり</a:t>
                      </a:r>
                    </a:p>
                  </a:txBody>
                  <a:tcPr marL="36000"/>
                </a:tc>
                <a:extLst>
                  <a:ext uri="{0D108BD9-81ED-4DB2-BD59-A6C34878D82A}">
                    <a16:rowId xmlns:a16="http://schemas.microsoft.com/office/drawing/2014/main" val="2975788321"/>
                  </a:ext>
                </a:extLst>
              </a:tr>
              <a:tr h="723332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年７月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府、市、法人の三者による「新大学基本構想」を一部改訂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・府議会の附帯決議等を踏まえ、情報学研究科（大学院）を森之宮キャンパスに配置（変更前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中百舌鳥）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・生活科学部（うち居住及び福祉）は、移転せず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杉本キャンパスに配置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（変更前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森之宮に移転）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299432790"/>
                  </a:ext>
                </a:extLst>
              </a:tr>
              <a:tr h="367606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国から新大学の設置認可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/>
                </a:tc>
                <a:extLst>
                  <a:ext uri="{0D108BD9-81ED-4DB2-BD59-A6C34878D82A}">
                    <a16:rowId xmlns:a16="http://schemas.microsoft.com/office/drawing/2014/main" val="3899997926"/>
                  </a:ext>
                </a:extLst>
              </a:tr>
              <a:tr h="511122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年９月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府市が両議会に、「第１期中期目標」の変更案を提出　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⇒市会で可決（９月）、府議会で可決（</a:t>
                      </a:r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・統合後の大阪公立大学に関する目標を記載</a:t>
                      </a:r>
                      <a:endParaRPr kumimoji="1" lang="en-US" altLang="ja-JP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/>
                </a:tc>
                <a:extLst>
                  <a:ext uri="{0D108BD9-81ED-4DB2-BD59-A6C34878D82A}">
                    <a16:rowId xmlns:a16="http://schemas.microsoft.com/office/drawing/2014/main" val="3290551422"/>
                  </a:ext>
                </a:extLst>
              </a:tr>
              <a:tr h="367606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2022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年４月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府市の大学が統合し、大阪公立大学が開学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/>
                </a:tc>
                <a:extLst>
                  <a:ext uri="{0D108BD9-81ED-4DB2-BD59-A6C34878D82A}">
                    <a16:rowId xmlns:a16="http://schemas.microsoft.com/office/drawing/2014/main" val="3286776643"/>
                  </a:ext>
                </a:extLst>
              </a:tr>
              <a:tr h="367606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年１月</a:t>
                      </a:r>
                    </a:p>
                  </a:txBody>
                  <a:tcPr marL="36000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府市の法人管理部門を副首都推進局に一元化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/>
                </a:tc>
                <a:extLst>
                  <a:ext uri="{0D108BD9-81ED-4DB2-BD59-A6C34878D82A}">
                    <a16:rowId xmlns:a16="http://schemas.microsoft.com/office/drawing/2014/main" val="207628389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年秋</a:t>
                      </a:r>
                    </a:p>
                  </a:txBody>
                  <a:tcPr marL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府市が両議会に、「第２期中期目標（案）」を提出（予定）　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第２期中期目標期間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:2025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2030</a:t>
                      </a:r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年度</a:t>
                      </a:r>
                      <a:r>
                        <a:rPr kumimoji="1" lang="en-US" altLang="ja-JP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</a:p>
                  </a:txBody>
                  <a:tcPr marL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79660"/>
                  </a:ext>
                </a:extLst>
              </a:tr>
              <a:tr h="367606">
                <a:tc>
                  <a:txBody>
                    <a:bodyPr/>
                    <a:lstStyle/>
                    <a:p>
                      <a:r>
                        <a:rPr kumimoji="1" lang="en-US" altLang="ja-JP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14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年秋</a:t>
                      </a:r>
                    </a:p>
                  </a:txBody>
                  <a:tcPr marL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森之宮キャンパス開所（予定）</a:t>
                      </a:r>
                      <a:endParaRPr kumimoji="1" lang="en-US" altLang="ja-JP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6174950"/>
                  </a:ext>
                </a:extLst>
              </a:tr>
            </a:tbl>
          </a:graphicData>
        </a:graphic>
      </p:graphicFrame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3A7BB50B-7A5F-1996-A2AE-40DB360F5635}"/>
              </a:ext>
            </a:extLst>
          </p:cNvPr>
          <p:cNvCxnSpPr>
            <a:cxnSpLocks/>
          </p:cNvCxnSpPr>
          <p:nvPr/>
        </p:nvCxnSpPr>
        <p:spPr>
          <a:xfrm>
            <a:off x="121284" y="5815984"/>
            <a:ext cx="966343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2F71BF8C-3F85-E1B0-3B8A-5333DBC3B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62800" y="87893"/>
            <a:ext cx="2743200" cy="365125"/>
          </a:xfrm>
        </p:spPr>
        <p:txBody>
          <a:bodyPr/>
          <a:lstStyle/>
          <a:p>
            <a:fld id="{7E0B8ACD-6187-46EC-ADC9-130DFE5D784C}" type="slidenum">
              <a:rPr kumimoji="1" lang="ja-JP" altLang="en-US" sz="14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fld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CA18984-812A-B9EA-37C8-D6F263B2F897}"/>
              </a:ext>
            </a:extLst>
          </p:cNvPr>
          <p:cNvSpPr/>
          <p:nvPr/>
        </p:nvSpPr>
        <p:spPr>
          <a:xfrm>
            <a:off x="8068319" y="101093"/>
            <a:ext cx="1513003" cy="394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参考①</a:t>
            </a:r>
            <a:endParaRPr kumimoji="1"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5842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D4D9732-04FA-1949-263E-3B9E5D6E245E}"/>
              </a:ext>
            </a:extLst>
          </p:cNvPr>
          <p:cNvSpPr/>
          <p:nvPr/>
        </p:nvSpPr>
        <p:spPr>
          <a:xfrm>
            <a:off x="0" y="0"/>
            <a:ext cx="9906000" cy="540913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第１期中期目標の概要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64E4783-40B3-984D-E8F8-E9C897F31C18}"/>
              </a:ext>
            </a:extLst>
          </p:cNvPr>
          <p:cNvSpPr/>
          <p:nvPr/>
        </p:nvSpPr>
        <p:spPr>
          <a:xfrm>
            <a:off x="8259793" y="73278"/>
            <a:ext cx="1456442" cy="3943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参考</a:t>
            </a:r>
            <a:r>
              <a:rPr lang="ja-JP" altLang="en-US" sz="2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endParaRPr kumimoji="1" lang="ja-JP" altLang="en-US" sz="2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A58BB50-7BE5-743B-081F-DCF7C7419FEC}"/>
              </a:ext>
            </a:extLst>
          </p:cNvPr>
          <p:cNvSpPr/>
          <p:nvPr/>
        </p:nvSpPr>
        <p:spPr>
          <a:xfrm>
            <a:off x="63733" y="683235"/>
            <a:ext cx="4889268" cy="60372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前文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p"/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大阪の発展をけん引する「知の拠点」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を目指し、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「教育」「研究」「社会貢献」の３つの基本機能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のさらなる強化、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「都市シンクタンク機能」と「技術インキュベーション機能」の２つの新たな機能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を充実・強化、「スマートシティ」など４つの戦略領域への重点的な取組、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国際競争力の強化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展開。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教育研究体制の同種分野の融合や選択と集中の視点を入れつつ、時代の要請に応じて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学部、研究科等の設置を検討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p"/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この新大学基本構想に基づく取組を進め、大阪公立大学は、公立大学としての強みを存分に発揮し、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世界水準の高度研究型大学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を目指す。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p"/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法人は、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大学統合による効果を最大限発揮させ、新しい価値を創造し、大阪公立大学及び高専の価値を向上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させる。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　中期目標の期間及び教育研究上の基本組織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期間は、</a:t>
            </a: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年４月１日から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2025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年３月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日までの６年間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第２　教育研究等の質の向上に関する目標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大阪公立大学に関する目標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教育に関する目標：地域社会から国際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社会まで幅広く活躍できる人材、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実践力を備えた職業人や研究者を育成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研究に関する目標：イノベーション創出や現代社会の課題解決に資する　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先端研究・異分野融合研究を推進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(3)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社会貢献に関する目標：諸機関との連携強化、地域で活躍する人材の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育成、生涯学習への貢献、産業活性化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4)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大阪の発展に貢献する２つの新機能に関する目標：都市シンクタンク機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能及び技術インキュベーション機能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(5)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国際力の強化に関する目標：英語教育強化や国際通用性の高い教育　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カリキュラム整備、優秀な留学生の受入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(6)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附属病院に関する目標：質の高い医療と先進医療を提供、高度専門的　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な医療人材を育成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5E7D68-C42E-DAAF-8946-DECA13826410}"/>
              </a:ext>
            </a:extLst>
          </p:cNvPr>
          <p:cNvSpPr/>
          <p:nvPr/>
        </p:nvSpPr>
        <p:spPr>
          <a:xfrm>
            <a:off x="5035786" y="683236"/>
            <a:ext cx="4806482" cy="61747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大阪公立大学工業高等専門学校に関する目標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(1)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教育に関する目標：</a:t>
            </a:r>
            <a:r>
              <a:rPr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Society5.0</a:t>
            </a: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に対応した実践的技術者の養成、大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阪公立大との連携、中百舌鳥キャンパス移転に向けた環境整備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en-US" altLang="ja-JP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(2)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社会貢献に関する目標：産学連携の活性化、小中学生の人材育成、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社会人対象のリカレント教育の検討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大阪府立大学及び大阪市立大学に関する目標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両大学に在学する者がいなくなる日までの間、教育を保障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第３　業務運営の改善及び効率化に関する目標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運営体制：理事長はマネジメント力を発揮し法人経営、学長及び校長　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はリーダーシップをもって教育研究等を推進、大学の統合効果を最大限発揮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組織力の向上：女性や外国人の比率に具体的数値目標を設定、機動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的・弾力的な組織運営、柔軟な人事制度の構築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第４　財務内容の改善に関する目標</a:t>
            </a:r>
            <a:endParaRPr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外部資金獲得や寄附金確保など、自己収入等の確保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第５　自己点検・評価及び当該状況に係る情報の提供に関する目標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自己点検・評価体制の整備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各種情報の適切な公表、プレゼンスを高めるための戦略的広報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</a:t>
            </a:r>
            <a:r>
              <a:rPr kumimoji="1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その他業務運営に関する重要目標</a:t>
            </a:r>
            <a:endParaRPr kumimoji="1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森之宮キャンパス等の整備、集約化に伴う学舎整備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住吉市民病院跡地に整備する新施設の準備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環境への負荷の軽減や環境保全の推進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学内の安全管理体制整備、情報セキュリティの維持・向上</a:t>
            </a:r>
            <a:endParaRPr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　人権尊重及びコンプライアンスの推進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　卒業生組織や保護者等との連携、大学及び高専の支援者拡大</a:t>
            </a:r>
            <a:endParaRPr kumimoji="1" lang="en-US" altLang="ja-JP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スライド番号プレースホルダー 3">
            <a:extLst>
              <a:ext uri="{FF2B5EF4-FFF2-40B4-BE49-F238E27FC236}">
                <a16:creationId xmlns:a16="http://schemas.microsoft.com/office/drawing/2014/main" id="{DBFBA156-38A2-67CE-14F8-867DB969A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99067" y="6492875"/>
            <a:ext cx="2743200" cy="365125"/>
          </a:xfrm>
        </p:spPr>
        <p:txBody>
          <a:bodyPr/>
          <a:lstStyle/>
          <a:p>
            <a:fld id="{7E0B8ACD-6187-46EC-ADC9-130DFE5D784C}" type="slidenum">
              <a:rPr kumimoji="1" lang="ja-JP" altLang="en-US" sz="14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fld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0962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65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1404</Words>
  <Application>Microsoft Office PowerPoint</Application>
  <PresentationFormat>A4 210 x 297 mm</PresentationFormat>
  <Paragraphs>138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2024-02-08T04:40:45Z</dcterms:modified>
</cp:coreProperties>
</file>