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07200" cy="9939338"/>
  <p:defaultTextStyle>
    <a:defPPr>
      <a:defRPr lang="ja-JP"/>
    </a:defPPr>
    <a:lvl1pPr marL="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32" autoAdjust="0"/>
    <p:restoredTop sz="99823" autoAdjust="0"/>
  </p:normalViewPr>
  <p:slideViewPr>
    <p:cSldViewPr>
      <p:cViewPr varScale="1">
        <p:scale>
          <a:sx n="82" d="100"/>
          <a:sy n="82" d="100"/>
        </p:scale>
        <p:origin x="80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10"/>
            <a:ext cx="2949575" cy="498475"/>
          </a:xfrm>
          <a:prstGeom prst="rect">
            <a:avLst/>
          </a:prstGeom>
        </p:spPr>
        <p:txBody>
          <a:bodyPr vert="horz" lIns="91385" tIns="45691" rIns="91385" bIns="4569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8" y="10"/>
            <a:ext cx="2949575" cy="498475"/>
          </a:xfrm>
          <a:prstGeom prst="rect">
            <a:avLst/>
          </a:prstGeom>
        </p:spPr>
        <p:txBody>
          <a:bodyPr vert="horz" lIns="91385" tIns="45691" rIns="91385" bIns="45691" rtlCol="0"/>
          <a:lstStyle>
            <a:lvl1pPr algn="r">
              <a:defRPr sz="1200"/>
            </a:lvl1pPr>
          </a:lstStyle>
          <a:p>
            <a:fld id="{9DEB7A03-D1F0-4374-87ED-DEF52D2E884E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1" rIns="91385" bIns="456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8" y="4783148"/>
            <a:ext cx="5445125" cy="3913187"/>
          </a:xfrm>
          <a:prstGeom prst="rect">
            <a:avLst/>
          </a:prstGeom>
        </p:spPr>
        <p:txBody>
          <a:bodyPr vert="horz" lIns="91385" tIns="45691" rIns="91385" bIns="456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0" y="9440873"/>
            <a:ext cx="2949575" cy="498475"/>
          </a:xfrm>
          <a:prstGeom prst="rect">
            <a:avLst/>
          </a:prstGeom>
        </p:spPr>
        <p:txBody>
          <a:bodyPr vert="horz" lIns="91385" tIns="45691" rIns="91385" bIns="4569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8" y="9440873"/>
            <a:ext cx="2949575" cy="498475"/>
          </a:xfrm>
          <a:prstGeom prst="rect">
            <a:avLst/>
          </a:prstGeom>
        </p:spPr>
        <p:txBody>
          <a:bodyPr vert="horz" lIns="91385" tIns="45691" rIns="91385" bIns="45691" rtlCol="0" anchor="b"/>
          <a:lstStyle>
            <a:lvl1pPr algn="r">
              <a:defRPr sz="1200"/>
            </a:lvl1pPr>
          </a:lstStyle>
          <a:p>
            <a:fld id="{E2DB8297-7E28-4887-AB32-C9FBD02E4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09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750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8244407" y="168148"/>
            <a:ext cx="782673" cy="309985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>
            <a:noAutofit/>
          </a:bodyPr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令和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６</a:t>
            </a:r>
            <a:r>
              <a:rPr lang="ja-JP" altLang="en-US" sz="900" dirty="0">
                <a:solidFill>
                  <a:schemeClr val="tx1"/>
                </a:solidFill>
              </a:rPr>
              <a:t>年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２</a:t>
            </a:r>
            <a:r>
              <a:rPr lang="ja-JP" altLang="en-US" sz="900" dirty="0">
                <a:solidFill>
                  <a:schemeClr val="tx1"/>
                </a:solidFill>
              </a:rPr>
              <a:t>月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0" dirty="0"/>
              <a:t>行政経営課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151292" y="544292"/>
            <a:ext cx="8864331" cy="1152835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eaLnBrk="0" hangingPunct="0">
              <a:lnSpc>
                <a:spcPts val="1100"/>
              </a:lnSpc>
            </a:pPr>
            <a:r>
              <a:rPr lang="ja-JP" altLang="en-US" sz="1000" dirty="0">
                <a:latin typeface="+mn-ea"/>
                <a:cs typeface="メイリオ" pitchFamily="50" charset="-128"/>
              </a:rPr>
              <a:t>○「大阪府行政経営の取組み」は、「行財政改革推進プラン（案）（平成</a:t>
            </a:r>
            <a:r>
              <a:rPr lang="en-US" altLang="ja-JP" sz="1000" dirty="0">
                <a:latin typeface="+mn-ea"/>
                <a:cs typeface="メイリオ" pitchFamily="50" charset="-128"/>
              </a:rPr>
              <a:t>27</a:t>
            </a:r>
            <a:r>
              <a:rPr lang="ja-JP" altLang="en-US" sz="1000" dirty="0">
                <a:latin typeface="+mn-ea"/>
                <a:cs typeface="メイリオ" pitchFamily="50" charset="-128"/>
              </a:rPr>
              <a:t>～</a:t>
            </a:r>
            <a:r>
              <a:rPr lang="en-US" altLang="ja-JP" sz="1000" dirty="0">
                <a:latin typeface="+mn-ea"/>
                <a:cs typeface="メイリオ" pitchFamily="50" charset="-128"/>
              </a:rPr>
              <a:t>29</a:t>
            </a:r>
            <a:r>
              <a:rPr lang="ja-JP" altLang="en-US" sz="1000" dirty="0">
                <a:latin typeface="+mn-ea"/>
                <a:cs typeface="メイリオ" pitchFamily="50" charset="-128"/>
              </a:rPr>
              <a:t>年度）」終了後も、「自律的で創造性を発揮する行財政運営体制の確立」に向けた改　</a:t>
            </a:r>
            <a:endParaRPr lang="en-US" altLang="ja-JP" sz="1000" dirty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1100"/>
              </a:lnSpc>
            </a:pPr>
            <a:r>
              <a:rPr lang="ja-JP" altLang="en-US" sz="1000" dirty="0">
                <a:latin typeface="+mn-ea"/>
                <a:cs typeface="メイリオ" pitchFamily="50" charset="-128"/>
              </a:rPr>
              <a:t>　 革の取組みを継続するため、「新たな行政経営の取組み」及び「健全で規律ある行財政運営」について、毎年度の府の取組みをとりまとめたもの。</a:t>
            </a:r>
            <a:endParaRPr lang="en-US" altLang="ja-JP" sz="1000" dirty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500"/>
              </a:lnSpc>
            </a:pPr>
            <a:endParaRPr lang="en-US" altLang="ja-JP" sz="500" dirty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1300"/>
              </a:lnSpc>
            </a:pPr>
            <a:r>
              <a:rPr lang="ja-JP" altLang="en-US" sz="1000" dirty="0">
                <a:latin typeface="+mn-ea"/>
                <a:cs typeface="メイリオ" pitchFamily="50" charset="-128"/>
              </a:rPr>
              <a:t>○今後も、持続可能な社会を構築していくため、府は、府民・企業・市町村・国との連携を一層深め、社会全体で課題解決する「起点」としての役割を果たすととも</a:t>
            </a:r>
            <a:endParaRPr lang="en-US" altLang="ja-JP" sz="1000" dirty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1100"/>
              </a:lnSpc>
            </a:pPr>
            <a:r>
              <a:rPr lang="ja-JP" altLang="en-US" sz="1000" dirty="0">
                <a:latin typeface="+mn-ea"/>
                <a:cs typeface="メイリオ" pitchFamily="50" charset="-128"/>
              </a:rPr>
              <a:t>　 に、新たな技術も活用し、従来の手法や発想に捉われない行政経営を行っていくことが必要。</a:t>
            </a:r>
            <a:endParaRPr lang="en-US" altLang="ja-JP" sz="1000" dirty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500"/>
              </a:lnSpc>
            </a:pPr>
            <a:endParaRPr lang="en-US" altLang="ja-JP" sz="200" dirty="0">
              <a:latin typeface="+mn-ea"/>
              <a:cs typeface="メイリオ" pitchFamily="50" charset="-128"/>
            </a:endParaRPr>
          </a:p>
          <a:p>
            <a:pPr eaLnBrk="0" hangingPunct="0">
              <a:lnSpc>
                <a:spcPts val="1100"/>
              </a:lnSpc>
            </a:pPr>
            <a:r>
              <a:rPr lang="ja-JP" altLang="en-US" sz="1000" dirty="0">
                <a:latin typeface="+mn-ea"/>
              </a:rPr>
              <a:t>○行動指針として、</a:t>
            </a:r>
            <a:r>
              <a:rPr lang="en-US" altLang="ja-JP" sz="1000" dirty="0">
                <a:latin typeface="+mn-ea"/>
              </a:rPr>
              <a:t>『【</a:t>
            </a:r>
            <a:r>
              <a:rPr lang="ja-JP" altLang="en-US" sz="1000" dirty="0">
                <a:latin typeface="+mn-ea"/>
              </a:rPr>
              <a:t>発見</a:t>
            </a:r>
            <a:r>
              <a:rPr lang="en-US" altLang="ja-JP" sz="1000" dirty="0">
                <a:latin typeface="+mn-ea"/>
              </a:rPr>
              <a:t>】</a:t>
            </a:r>
            <a:r>
              <a:rPr lang="ja-JP" altLang="en-US" sz="1000" dirty="0">
                <a:latin typeface="+mn-ea"/>
              </a:rPr>
              <a:t>多様な「知」と交わり、新たな「気づき」を得る</a:t>
            </a:r>
            <a:r>
              <a:rPr lang="en-US" altLang="ja-JP" sz="1000" dirty="0">
                <a:latin typeface="+mn-ea"/>
              </a:rPr>
              <a:t>』</a:t>
            </a:r>
            <a:r>
              <a:rPr lang="ja-JP" altLang="en-US" sz="1000" dirty="0" err="1">
                <a:latin typeface="+mn-ea"/>
              </a:rPr>
              <a:t>、</a:t>
            </a:r>
            <a:r>
              <a:rPr lang="en-US" altLang="ja-JP" sz="1000" dirty="0">
                <a:latin typeface="+mn-ea"/>
              </a:rPr>
              <a:t>『【</a:t>
            </a:r>
            <a:r>
              <a:rPr lang="ja-JP" altLang="en-US" sz="1000" dirty="0">
                <a:latin typeface="+mn-ea"/>
              </a:rPr>
              <a:t>選択</a:t>
            </a:r>
            <a:r>
              <a:rPr lang="en-US" altLang="ja-JP" sz="1000" dirty="0">
                <a:latin typeface="+mn-ea"/>
              </a:rPr>
              <a:t>】</a:t>
            </a:r>
            <a:r>
              <a:rPr lang="ja-JP" altLang="en-US" sz="1000" dirty="0">
                <a:latin typeface="+mn-ea"/>
              </a:rPr>
              <a:t>多様なプレーヤーを束ね、より良い道筋を見出す</a:t>
            </a:r>
            <a:r>
              <a:rPr lang="en-US" altLang="ja-JP" sz="1000" dirty="0">
                <a:latin typeface="+mn-ea"/>
              </a:rPr>
              <a:t>』</a:t>
            </a:r>
            <a:r>
              <a:rPr lang="ja-JP" altLang="en-US" sz="1000" dirty="0" err="1">
                <a:latin typeface="+mn-ea"/>
              </a:rPr>
              <a:t>、</a:t>
            </a:r>
            <a:r>
              <a:rPr lang="en-US" altLang="ja-JP" sz="1000" dirty="0">
                <a:latin typeface="+mn-ea"/>
              </a:rPr>
              <a:t>『【</a:t>
            </a:r>
            <a:r>
              <a:rPr lang="ja-JP" altLang="en-US" sz="1000" dirty="0">
                <a:latin typeface="+mn-ea"/>
              </a:rPr>
              <a:t>実践</a:t>
            </a:r>
            <a:r>
              <a:rPr lang="en-US" altLang="ja-JP" sz="1000" dirty="0">
                <a:latin typeface="+mn-ea"/>
              </a:rPr>
              <a:t>】</a:t>
            </a:r>
            <a:r>
              <a:rPr lang="ja-JP" altLang="en-US" sz="1000" dirty="0">
                <a:latin typeface="+mn-ea"/>
              </a:rPr>
              <a:t>固定観念に捉わ　</a:t>
            </a:r>
            <a:endParaRPr lang="en-US" altLang="ja-JP" sz="1000" dirty="0">
              <a:latin typeface="+mn-ea"/>
            </a:endParaRPr>
          </a:p>
          <a:p>
            <a:pPr eaLnBrk="0" hangingPunct="0">
              <a:lnSpc>
                <a:spcPts val="1100"/>
              </a:lnSpc>
            </a:pPr>
            <a:r>
              <a:rPr lang="ja-JP" altLang="en-US" sz="1000" dirty="0">
                <a:latin typeface="+mn-ea"/>
              </a:rPr>
              <a:t>　 れず、新しい取組みに挑戦する</a:t>
            </a:r>
            <a:r>
              <a:rPr lang="en-US" altLang="ja-JP" sz="1000" dirty="0">
                <a:latin typeface="+mn-ea"/>
              </a:rPr>
              <a:t>』</a:t>
            </a:r>
            <a:r>
              <a:rPr lang="ja-JP" altLang="en-US" sz="1000" dirty="0">
                <a:latin typeface="+mn-ea"/>
              </a:rPr>
              <a:t> を掲げ、以下の取組みを推進する。</a:t>
            </a:r>
          </a:p>
        </p:txBody>
      </p:sp>
      <p:sp>
        <p:nvSpPr>
          <p:cNvPr id="116" name="角丸四角形 115"/>
          <p:cNvSpPr/>
          <p:nvPr/>
        </p:nvSpPr>
        <p:spPr>
          <a:xfrm>
            <a:off x="151292" y="1763286"/>
            <a:ext cx="8864331" cy="501352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8000" tIns="0" rIns="108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266668" algn="l"/>
              </a:tabLst>
            </a:pPr>
            <a:r>
              <a:rPr lang="ja-JP" altLang="en-US" sz="1400" b="1">
                <a:solidFill>
                  <a:srgbClr val="000000"/>
                </a:solidFill>
                <a:latin typeface="ＭＳ Ｐゴシック"/>
                <a:ea typeface="メイリオ"/>
                <a:cs typeface="ＭＳ Ｐゴシック"/>
              </a:rPr>
              <a:t>　</a:t>
            </a:r>
            <a:endParaRPr lang="ja-JP" altLang="en-US" sz="1200">
              <a:latin typeface="ＭＳ Ｐゴシック"/>
              <a:cs typeface="ＭＳ Ｐゴシック"/>
            </a:endParaRPr>
          </a:p>
        </p:txBody>
      </p:sp>
      <p:sp>
        <p:nvSpPr>
          <p:cNvPr id="48" name="角丸四角形 77"/>
          <p:cNvSpPr>
            <a:spLocks noChangeArrowheads="1"/>
          </p:cNvSpPr>
          <p:nvPr/>
        </p:nvSpPr>
        <p:spPr bwMode="auto">
          <a:xfrm>
            <a:off x="286102" y="1988840"/>
            <a:ext cx="8594711" cy="4114161"/>
          </a:xfrm>
          <a:prstGeom prst="roundRect">
            <a:avLst>
              <a:gd name="adj" fmla="val 1820"/>
            </a:avLst>
          </a:prstGeom>
          <a:solidFill>
            <a:srgbClr val="FFFFFF"/>
          </a:solidFill>
          <a:ln w="6350">
            <a:solidFill>
              <a:srgbClr val="1F497D"/>
            </a:solidFill>
            <a:round/>
            <a:headEnd/>
            <a:tailEnd/>
          </a:ln>
        </p:spPr>
        <p:txBody>
          <a:bodyPr vert="horz" wrap="square" lIns="36000" tIns="216000" rIns="36000" bIns="64008" numCol="1" anchor="ctr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800" b="1" dirty="0">
                <a:highlight>
                  <a:srgbClr val="FFFF00"/>
                </a:highlight>
                <a:latin typeface="ＭＳ Ｐゴシック"/>
                <a:ea typeface="メイリオ"/>
                <a:cs typeface="ＭＳ Ｐゴシック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800" b="1" dirty="0">
                <a:highlight>
                  <a:srgbClr val="FFFF00"/>
                </a:highlight>
                <a:latin typeface="ＭＳ Ｐゴシック"/>
                <a:ea typeface="メイリオ"/>
                <a:cs typeface="ＭＳ Ｐゴシック"/>
              </a:rPr>
              <a:t> </a:t>
            </a: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800" b="1" dirty="0">
              <a:latin typeface="ＭＳ 明朝" pitchFamily="17" charset="-128"/>
              <a:ea typeface="ＭＳ 明朝" pitchFamily="17" charset="-128"/>
              <a:cs typeface="メイリオ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ja-JP" sz="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3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5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eaLnBrk="0" fontAlgn="base" hangingPunct="0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3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264391" y="1844824"/>
            <a:ext cx="2124000" cy="25200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新たな行政経営の取組み</a:t>
            </a:r>
          </a:p>
        </p:txBody>
      </p:sp>
      <p:sp>
        <p:nvSpPr>
          <p:cNvPr id="82" name="正方形/長方形 35"/>
          <p:cNvSpPr>
            <a:spLocks noChangeArrowheads="1"/>
          </p:cNvSpPr>
          <p:nvPr/>
        </p:nvSpPr>
        <p:spPr bwMode="auto">
          <a:xfrm>
            <a:off x="0" y="191517"/>
            <a:ext cx="9143999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令和６年度 大阪府</a:t>
            </a:r>
            <a:r>
              <a:rPr lang="ja-JP" altLang="ja-JP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行政経営</a:t>
            </a:r>
            <a:r>
              <a:rPr lang="ja-JP" altLang="en-US" b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の取組みに</a:t>
            </a:r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ついて </a:t>
            </a:r>
            <a:endParaRPr lang="ja-JP" altLang="ja-JP" sz="900" dirty="0">
              <a:solidFill>
                <a:srgbClr val="FF0000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8" name="角丸四角形 11"/>
          <p:cNvSpPr>
            <a:spLocks noChangeArrowheads="1"/>
          </p:cNvSpPr>
          <p:nvPr/>
        </p:nvSpPr>
        <p:spPr bwMode="auto">
          <a:xfrm>
            <a:off x="5107236" y="5613904"/>
            <a:ext cx="3245819" cy="264694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6000" tIns="45715" rIns="36000" bIns="45715" numCol="1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1100" b="1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233160" y="6165306"/>
            <a:ext cx="8659320" cy="536852"/>
            <a:chOff x="258917" y="6476378"/>
            <a:chExt cx="8659320" cy="401817"/>
          </a:xfrm>
        </p:grpSpPr>
        <p:sp>
          <p:nvSpPr>
            <p:cNvPr id="57" name="角丸四角形 77"/>
            <p:cNvSpPr>
              <a:spLocks noChangeArrowheads="1"/>
            </p:cNvSpPr>
            <p:nvPr/>
          </p:nvSpPr>
          <p:spPr bwMode="auto">
            <a:xfrm>
              <a:off x="350237" y="6631901"/>
              <a:ext cx="8568000" cy="246294"/>
            </a:xfrm>
            <a:prstGeom prst="roundRect">
              <a:avLst>
                <a:gd name="adj" fmla="val 8387"/>
              </a:avLst>
            </a:prstGeom>
            <a:solidFill>
              <a:srgbClr val="FFFFFF"/>
            </a:solidFill>
            <a:ln w="6350">
              <a:solidFill>
                <a:srgbClr val="1F497D"/>
              </a:solidFill>
              <a:round/>
              <a:headEnd/>
              <a:tailEnd/>
            </a:ln>
          </p:spPr>
          <p:txBody>
            <a:bodyPr vert="horz" wrap="square" lIns="36000" tIns="216000" rIns="36000" bIns="64008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800" b="1" dirty="0">
                  <a:highlight>
                    <a:srgbClr val="FFFF00"/>
                  </a:highlight>
                  <a:latin typeface="ＭＳ Ｐゴシック"/>
                  <a:ea typeface="メイリオ"/>
                  <a:cs typeface="ＭＳ Ｐゴシック"/>
                </a:rPr>
                <a:t>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800" b="1" dirty="0">
                  <a:highlight>
                    <a:srgbClr val="FFFF00"/>
                  </a:highlight>
                  <a:latin typeface="ＭＳ Ｐゴシック"/>
                  <a:ea typeface="メイリオ"/>
                  <a:cs typeface="ＭＳ Ｐゴシック"/>
                </a:rPr>
                <a:t> </a:t>
              </a: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lnSpc>
                  <a:spcPts val="2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800" b="1" dirty="0">
                <a:latin typeface="ＭＳ 明朝" pitchFamily="17" charset="-128"/>
                <a:ea typeface="ＭＳ 明朝" pitchFamily="17" charset="-128"/>
                <a:cs typeface="メイリオ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ja-JP" sz="8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ja-JP" sz="13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ja-JP" sz="105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eaLnBrk="0" fontAlgn="base" hangingPunct="0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ja-JP" sz="1300" dirty="0"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2" name="角丸四角形 61"/>
            <p:cNvSpPr/>
            <p:nvPr/>
          </p:nvSpPr>
          <p:spPr>
            <a:xfrm>
              <a:off x="258917" y="6476378"/>
              <a:ext cx="2124000" cy="188614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9050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0" rtlCol="0" anchor="ctr"/>
            <a:lstStyle/>
            <a:p>
              <a:pPr algn="ctr"/>
              <a:r>
                <a:rPr lang="ja-JP" altLang="en-US" sz="1200" b="1" spc="-4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健全で規律ある行財政運営</a:t>
              </a:r>
            </a:p>
          </p:txBody>
        </p:sp>
        <p:sp>
          <p:nvSpPr>
            <p:cNvPr id="43" name="角丸四角形 11"/>
            <p:cNvSpPr>
              <a:spLocks noChangeArrowheads="1"/>
            </p:cNvSpPr>
            <p:nvPr/>
          </p:nvSpPr>
          <p:spPr bwMode="auto">
            <a:xfrm>
              <a:off x="572997" y="6675620"/>
              <a:ext cx="8122480" cy="158857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000" tIns="45715" rIns="36000" bIns="45715" numCol="1" anchor="t" anchorCtr="0" compatLnSpc="1">
              <a:prstTxWarp prst="textNoShape">
                <a:avLst/>
              </a:prstTxWarp>
              <a:noAutofit/>
            </a:bodyPr>
            <a:lstStyle/>
            <a:p>
              <a:pPr algn="di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■ </a:t>
              </a:r>
              <a:r>
                <a:rPr lang="ja-JP" altLang="ja-JP" sz="1050" b="1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組織</a:t>
              </a:r>
              <a:r>
                <a:rPr lang="ja-JP" altLang="en-US" sz="1050" b="1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運営　　　</a:t>
              </a:r>
              <a:r>
                <a:rPr lang="ja-JP" altLang="en-US" sz="105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■ 財政運営　　　■ </a:t>
              </a:r>
              <a:r>
                <a:rPr lang="ja-JP" altLang="ja-JP" sz="105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出資法人等の改革</a:t>
              </a:r>
              <a:r>
                <a:rPr lang="ja-JP" altLang="en-US" sz="105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　　■ </a:t>
              </a:r>
              <a:r>
                <a:rPr lang="ja-JP" altLang="ja-JP" sz="1050" b="1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公の施設の改革</a:t>
              </a:r>
              <a:endParaRPr lang="en-US" altLang="ja-JP" sz="105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BA87122-60AE-408C-A208-CC133829920C}"/>
              </a:ext>
            </a:extLst>
          </p:cNvPr>
          <p:cNvGrpSpPr/>
          <p:nvPr/>
        </p:nvGrpSpPr>
        <p:grpSpPr>
          <a:xfrm>
            <a:off x="604740" y="2145017"/>
            <a:ext cx="7963268" cy="1283983"/>
            <a:chOff x="626241" y="2110247"/>
            <a:chExt cx="7963268" cy="1399195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6AD48924-AEBB-493C-A56E-0BFE6050F343}"/>
                </a:ext>
              </a:extLst>
            </p:cNvPr>
            <p:cNvGrpSpPr/>
            <p:nvPr/>
          </p:nvGrpSpPr>
          <p:grpSpPr>
            <a:xfrm>
              <a:off x="699675" y="2256445"/>
              <a:ext cx="7889834" cy="1252997"/>
              <a:chOff x="699675" y="2256445"/>
              <a:chExt cx="7889834" cy="1252997"/>
            </a:xfrm>
          </p:grpSpPr>
          <p:sp>
            <p:nvSpPr>
              <p:cNvPr id="36" name="正方形/長方形 35"/>
              <p:cNvSpPr/>
              <p:nvPr/>
            </p:nvSpPr>
            <p:spPr>
              <a:xfrm>
                <a:off x="699675" y="2256445"/>
                <a:ext cx="7884000" cy="1252997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08000" tIns="45071" rIns="36000" bIns="0" rtlCol="0" anchor="t"/>
              <a:lstStyle/>
              <a:p>
                <a:pPr>
                  <a:lnSpc>
                    <a:spcPts val="1500"/>
                  </a:lnSpc>
                </a:pP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・大阪広域データ連携基盤（</a:t>
                </a:r>
                <a:r>
                  <a:rPr lang="en-US" altLang="ja-JP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ORDEN</a:t>
                </a: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）の運用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及び活用促進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・オープンデータカタログサイト等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・大阪府行政オンラインシステム </a:t>
                </a:r>
                <a:r>
                  <a:rPr lang="en-US" altLang="ja-JP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× RPA</a:t>
                </a:r>
              </a:p>
            </p:txBody>
          </p:sp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EAC63127-9881-4F6A-9B3A-DBCD466D0C8A}"/>
                  </a:ext>
                </a:extLst>
              </p:cNvPr>
              <p:cNvSpPr/>
              <p:nvPr/>
            </p:nvSpPr>
            <p:spPr>
              <a:xfrm>
                <a:off x="4665509" y="2256445"/>
                <a:ext cx="3924000" cy="1252997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08000" tIns="45071" rIns="36000" bIns="0" rtlCol="0" anchor="t"/>
              <a:lstStyle/>
              <a:p>
                <a:endParaRPr lang="en-US" altLang="ja-JP" sz="1200" dirty="0">
                  <a:solidFill>
                    <a:schemeClr val="tx1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</a:t>
                </a:r>
                <a:r>
                  <a:rPr lang="en-US" altLang="ja-JP" sz="1200" dirty="0">
                    <a:solidFill>
                      <a:schemeClr val="tx1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AI</a:t>
                </a:r>
                <a:r>
                  <a:rPr lang="ja-JP" altLang="en-US" sz="1200" dirty="0">
                    <a:solidFill>
                      <a:schemeClr val="tx1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チャットボット、</a:t>
                </a:r>
                <a:r>
                  <a:rPr lang="en-US" altLang="ja-JP" sz="1200" dirty="0">
                    <a:solidFill>
                      <a:schemeClr val="tx1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SNS</a:t>
                </a:r>
                <a:r>
                  <a:rPr lang="ja-JP" altLang="en-US" sz="1200" dirty="0">
                    <a:solidFill>
                      <a:schemeClr val="tx1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等を活用した相談</a:t>
                </a:r>
                <a:endParaRPr lang="en-US" altLang="ja-JP" sz="1200" dirty="0">
                  <a:solidFill>
                    <a:schemeClr val="tx1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</a:t>
                </a:r>
                <a:r>
                  <a:rPr lang="ja-JP" altLang="en-US" sz="1200" dirty="0">
                    <a:solidFill>
                      <a:schemeClr val="tx1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体制の充実</a:t>
                </a:r>
                <a:endParaRPr lang="en-US" altLang="ja-JP" sz="1200" dirty="0">
                  <a:solidFill>
                    <a:schemeClr val="tx1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effectLst/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・メタバースを活用した大阪の魅力発信　</a:t>
                </a:r>
              </a:p>
              <a:p>
                <a:pPr>
                  <a:lnSpc>
                    <a:spcPts val="100"/>
                  </a:lnSpc>
                </a:pPr>
                <a:endParaRPr lang="ja-JP" altLang="en-US" sz="1200" dirty="0">
                  <a:solidFill>
                    <a:schemeClr val="tx1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46" name="角丸四角形 45"/>
            <p:cNvSpPr/>
            <p:nvPr/>
          </p:nvSpPr>
          <p:spPr>
            <a:xfrm>
              <a:off x="626241" y="2110247"/>
              <a:ext cx="2599107" cy="297419"/>
            </a:xfrm>
            <a:prstGeom prst="roundRect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rIns="36000" bIns="0" rtlCol="0" anchor="ctr"/>
            <a:lstStyle/>
            <a:p>
              <a:pPr>
                <a:lnSpc>
                  <a:spcPts val="1300"/>
                </a:lnSpc>
              </a:pPr>
              <a:r>
                <a:rPr lang="en-US" altLang="ja-JP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1.</a:t>
              </a:r>
              <a:r>
                <a:rPr lang="ja-JP" altLang="en-US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行政</a:t>
              </a:r>
              <a:r>
                <a:rPr lang="en-US" altLang="ja-JP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DX</a:t>
              </a:r>
              <a:r>
                <a:rPr lang="ja-JP" altLang="en-US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の実現に向けた取組み　 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DD01E4C3-0606-4841-9171-4E6E4B480796}"/>
              </a:ext>
            </a:extLst>
          </p:cNvPr>
          <p:cNvGrpSpPr/>
          <p:nvPr/>
        </p:nvGrpSpPr>
        <p:grpSpPr>
          <a:xfrm>
            <a:off x="603959" y="3501011"/>
            <a:ext cx="7964049" cy="1750619"/>
            <a:chOff x="653149" y="3592916"/>
            <a:chExt cx="7964049" cy="1814475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4F0F3754-1207-4C65-BE09-C33F8676FFB2}"/>
                </a:ext>
              </a:extLst>
            </p:cNvPr>
            <p:cNvGrpSpPr/>
            <p:nvPr/>
          </p:nvGrpSpPr>
          <p:grpSpPr>
            <a:xfrm>
              <a:off x="692145" y="3667546"/>
              <a:ext cx="7925053" cy="1739845"/>
              <a:chOff x="692145" y="3667550"/>
              <a:chExt cx="7925053" cy="1739846"/>
            </a:xfrm>
          </p:grpSpPr>
          <p:sp>
            <p:nvSpPr>
              <p:cNvPr id="66" name="正方形/長方形 65"/>
              <p:cNvSpPr/>
              <p:nvPr/>
            </p:nvSpPr>
            <p:spPr>
              <a:xfrm>
                <a:off x="692145" y="3667553"/>
                <a:ext cx="7920000" cy="1583295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08000" tIns="45071" rIns="36000" bIns="45071" rtlCol="0" anchor="t"/>
              <a:lstStyle/>
              <a:p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・公民連携の推進（公民戦略連携デスクの取組み）</a:t>
                </a: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・市町村とのパートナーシップの強化</a:t>
                </a: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・スマートシティ分野における公民連携による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課題解決の仕組みづくり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・サウンディング型市場調査の実施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・公共施設における民間活力の導入</a:t>
                </a:r>
              </a:p>
              <a:p>
                <a:pPr>
                  <a:lnSpc>
                    <a:spcPts val="1500"/>
                  </a:lnSpc>
                </a:pPr>
                <a:endParaRPr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89B1CE0A-BF04-4AF1-9998-F37E4BE685A1}"/>
                  </a:ext>
                </a:extLst>
              </p:cNvPr>
              <p:cNvSpPr/>
              <p:nvPr/>
            </p:nvSpPr>
            <p:spPr>
              <a:xfrm>
                <a:off x="4693198" y="3667550"/>
                <a:ext cx="3924000" cy="1739846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08000" tIns="45071" rIns="36000" bIns="45071" rtlCol="0" anchor="t"/>
              <a:lstStyle/>
              <a:p>
                <a:pPr marL="171450" indent="-171450">
                  <a:lnSpc>
                    <a:spcPts val="1500"/>
                  </a:lnSpc>
                  <a:buFont typeface="Wingdings" panose="05000000000000000000" pitchFamily="2" charset="2"/>
                  <a:buChar char="l"/>
                </a:pP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・実証事業推進チーム大阪による企業等への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実証フィールドの提供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・企業版ふるさと納税（地方創生応援税制）を　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活用した地方創生の推進</a:t>
                </a:r>
              </a:p>
              <a:p>
                <a:pPr>
                  <a:lnSpc>
                    <a:spcPts val="1500"/>
                  </a:lnSpc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・民間の資金提供者と協働した</a:t>
                </a:r>
                <a:r>
                  <a:rPr lang="en-US" altLang="ja-JP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NPO</a:t>
                </a: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等活動支援</a:t>
                </a:r>
              </a:p>
            </p:txBody>
          </p:sp>
        </p:grpSp>
        <p:sp>
          <p:nvSpPr>
            <p:cNvPr id="49" name="角丸四角形 48"/>
            <p:cNvSpPr/>
            <p:nvPr/>
          </p:nvSpPr>
          <p:spPr>
            <a:xfrm>
              <a:off x="653149" y="3592916"/>
              <a:ext cx="2599107" cy="261191"/>
            </a:xfrm>
            <a:prstGeom prst="roundRect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rIns="36000" bIns="0" rtlCol="0" anchor="ctr"/>
            <a:lstStyle/>
            <a:p>
              <a:pPr>
                <a:lnSpc>
                  <a:spcPts val="1300"/>
                </a:lnSpc>
              </a:pPr>
              <a:r>
                <a:rPr lang="ja-JP" altLang="en-US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</a:t>
              </a:r>
              <a:r>
                <a:rPr lang="en-US" altLang="ja-JP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.</a:t>
              </a:r>
              <a:r>
                <a:rPr lang="ja-JP" altLang="en-US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より幅広い共創の仕組みづくり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0B0C05CC-F3CF-43EB-9BF4-5A9967DC99D1}"/>
              </a:ext>
            </a:extLst>
          </p:cNvPr>
          <p:cNvGrpSpPr/>
          <p:nvPr/>
        </p:nvGrpSpPr>
        <p:grpSpPr>
          <a:xfrm>
            <a:off x="616084" y="5193222"/>
            <a:ext cx="7934745" cy="806212"/>
            <a:chOff x="692458" y="5341671"/>
            <a:chExt cx="7934745" cy="657771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1CFDF4D6-D732-4AC8-B532-FF1AC70CBAA2}"/>
                </a:ext>
              </a:extLst>
            </p:cNvPr>
            <p:cNvGrpSpPr/>
            <p:nvPr/>
          </p:nvGrpSpPr>
          <p:grpSpPr>
            <a:xfrm>
              <a:off x="707203" y="5439680"/>
              <a:ext cx="7920000" cy="559762"/>
              <a:chOff x="707203" y="5439680"/>
              <a:chExt cx="7920000" cy="559762"/>
            </a:xfrm>
          </p:grpSpPr>
          <p:sp>
            <p:nvSpPr>
              <p:cNvPr id="69" name="正方形/長方形 68"/>
              <p:cNvSpPr/>
              <p:nvPr/>
            </p:nvSpPr>
            <p:spPr>
              <a:xfrm>
                <a:off x="707203" y="5445349"/>
                <a:ext cx="7920000" cy="554089"/>
              </a:xfrm>
              <a:prstGeom prst="rect">
                <a:avLst/>
              </a:prstGeom>
              <a:solidFill>
                <a:srgbClr val="FFFF99"/>
              </a:solidFill>
              <a:ln w="9525"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08000" tIns="216000" rIns="36000" bIns="108000" rtlCol="0" anchor="t"/>
              <a:lstStyle/>
              <a:p>
                <a:pPr>
                  <a:lnSpc>
                    <a:spcPts val="1500"/>
                  </a:lnSpc>
                  <a:defRPr/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・端末機の更新を契機としたテレワークの定着促進</a:t>
                </a: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500"/>
                  </a:lnSpc>
                  <a:defRPr/>
                </a:pP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・</a:t>
                </a:r>
                <a:r>
                  <a:rPr lang="en-US" altLang="ja-JP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ICT</a:t>
                </a: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を活用した業務効率化（</a:t>
                </a:r>
                <a:r>
                  <a:rPr lang="en-US" altLang="ja-JP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Web</a:t>
                </a:r>
                <a:r>
                  <a:rPr lang="ja-JP" altLang="en-US" sz="1200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会議利用・ペーパーレス化の促進）　　　　</a:t>
                </a:r>
                <a:r>
                  <a:rPr lang="ja-JP" altLang="en-US" sz="1200" dirty="0">
                    <a:solidFill>
                      <a:srgbClr val="FF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　　</a:t>
                </a:r>
              </a:p>
            </p:txBody>
          </p:sp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CA95AF29-703E-454A-8BFA-83E8A26A695F}"/>
                  </a:ext>
                </a:extLst>
              </p:cNvPr>
              <p:cNvSpPr/>
              <p:nvPr/>
            </p:nvSpPr>
            <p:spPr>
              <a:xfrm>
                <a:off x="4627994" y="5439680"/>
                <a:ext cx="3924000" cy="559762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08000" tIns="72000" rIns="36000" bIns="45071" rtlCol="0" anchor="t"/>
              <a:lstStyle/>
              <a:p>
                <a:pPr>
                  <a:lnSpc>
                    <a:spcPts val="800"/>
                  </a:lnSpc>
                  <a:defRPr/>
                </a:pP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800"/>
                  </a:lnSpc>
                  <a:defRPr/>
                </a:pPr>
                <a:endParaRPr lang="en-US" altLang="ja-JP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50" name="角丸四角形 49"/>
            <p:cNvSpPr/>
            <p:nvPr/>
          </p:nvSpPr>
          <p:spPr>
            <a:xfrm>
              <a:off x="692458" y="5341671"/>
              <a:ext cx="1579651" cy="205601"/>
            </a:xfrm>
            <a:prstGeom prst="roundRect">
              <a:avLst/>
            </a:prstGeom>
            <a:ln w="9525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rIns="36000" bIns="0" rtlCol="0" anchor="ctr"/>
            <a:lstStyle/>
            <a:p>
              <a:pPr>
                <a:lnSpc>
                  <a:spcPts val="1300"/>
                </a:lnSpc>
              </a:pPr>
              <a:r>
                <a:rPr lang="ja-JP" altLang="en-US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</a:t>
              </a:r>
              <a:r>
                <a:rPr lang="en-US" altLang="ja-JP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.</a:t>
              </a:r>
              <a:r>
                <a:rPr lang="ja-JP" altLang="en-US" sz="1200" b="1" dirty="0">
                  <a:solidFill>
                    <a:schemeClr val="tx2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働き方改革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0584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</Words>
  <Application>Microsoft Office PowerPoint</Application>
  <PresentationFormat>画面に合わせる (4:3)</PresentationFormat>
  <Paragraphs>92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明朝</vt:lpstr>
      <vt:lpstr>メイリオ</vt:lpstr>
      <vt:lpstr>游ゴシック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2024-02-01T05:58:15Z</dcterms:created>
  <dcterms:modified xsi:type="dcterms:W3CDTF">2024-03-21T07:52:35Z</dcterms:modified>
</cp:coreProperties>
</file>