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36" showSpecialPlsOnTitleSld="0" removePersonalInfoOnSave="1" saveSubsetFonts="1">
  <p:sldMasterIdLst>
    <p:sldMasterId id="2147483648" r:id="rId1"/>
  </p:sldMasterIdLst>
  <p:notesMasterIdLst>
    <p:notesMasterId r:id="rId25"/>
  </p:notesMasterIdLst>
  <p:handoutMasterIdLst>
    <p:handoutMasterId r:id="rId26"/>
  </p:handoutMasterIdLst>
  <p:sldIdLst>
    <p:sldId id="2445" r:id="rId2"/>
    <p:sldId id="2504" r:id="rId3"/>
    <p:sldId id="2505" r:id="rId4"/>
    <p:sldId id="2448" r:id="rId5"/>
    <p:sldId id="2449" r:id="rId6"/>
    <p:sldId id="2450" r:id="rId7"/>
    <p:sldId id="2451" r:id="rId8"/>
    <p:sldId id="2452" r:id="rId9"/>
    <p:sldId id="2453" r:id="rId10"/>
    <p:sldId id="2691" r:id="rId11"/>
    <p:sldId id="2521" r:id="rId12"/>
    <p:sldId id="2522" r:id="rId13"/>
    <p:sldId id="260" r:id="rId14"/>
    <p:sldId id="2480" r:id="rId15"/>
    <p:sldId id="2481" r:id="rId16"/>
    <p:sldId id="2482" r:id="rId17"/>
    <p:sldId id="2483" r:id="rId18"/>
    <p:sldId id="259" r:id="rId19"/>
    <p:sldId id="2475" r:id="rId20"/>
    <p:sldId id="2689" r:id="rId21"/>
    <p:sldId id="2462" r:id="rId22"/>
    <p:sldId id="2463" r:id="rId23"/>
    <p:sldId id="2690" r:id="rId2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健全で規律ある行財政運営" id="{74D8FD90-4C8A-4D33-AC71-3B39D7D965BE}">
          <p14:sldIdLst>
            <p14:sldId id="2445"/>
            <p14:sldId id="2504"/>
            <p14:sldId id="2505"/>
            <p14:sldId id="2448"/>
            <p14:sldId id="2449"/>
            <p14:sldId id="2450"/>
            <p14:sldId id="2451"/>
            <p14:sldId id="2452"/>
            <p14:sldId id="2453"/>
            <p14:sldId id="2691"/>
            <p14:sldId id="2521"/>
            <p14:sldId id="2522"/>
            <p14:sldId id="260"/>
            <p14:sldId id="2480"/>
            <p14:sldId id="2481"/>
            <p14:sldId id="2482"/>
            <p14:sldId id="2483"/>
            <p14:sldId id="259"/>
            <p14:sldId id="2475"/>
            <p14:sldId id="2689"/>
            <p14:sldId id="2462"/>
            <p14:sldId id="2463"/>
            <p14:sldId id="2690"/>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F00"/>
    <a:srgbClr val="FFFFCC"/>
    <a:srgbClr val="FFFFE6"/>
    <a:srgbClr val="00468B"/>
    <a:srgbClr val="008955"/>
    <a:srgbClr val="EC9800"/>
    <a:srgbClr val="D9530A"/>
    <a:srgbClr val="C5003F"/>
    <a:srgbClr val="FFFFFF"/>
    <a:srgbClr val="0080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96" autoAdjust="0"/>
    <p:restoredTop sz="95842" autoAdjust="0"/>
  </p:normalViewPr>
  <p:slideViewPr>
    <p:cSldViewPr>
      <p:cViewPr varScale="1">
        <p:scale>
          <a:sx n="91" d="100"/>
          <a:sy n="91" d="100"/>
        </p:scale>
        <p:origin x="307" y="53"/>
      </p:cViewPr>
      <p:guideLst>
        <p:guide orient="horz" pos="2160"/>
        <p:guide pos="2880"/>
      </p:guideLst>
    </p:cSldViewPr>
  </p:slideViewPr>
  <p:outlineViewPr>
    <p:cViewPr>
      <p:scale>
        <a:sx n="33" d="100"/>
        <a:sy n="33" d="100"/>
      </p:scale>
      <p:origin x="0" y="-2986"/>
    </p:cViewPr>
  </p:outlineViewPr>
  <p:notesTextViewPr>
    <p:cViewPr>
      <p:scale>
        <a:sx n="50" d="100"/>
        <a:sy n="50" d="100"/>
      </p:scale>
      <p:origin x="0" y="0"/>
    </p:cViewPr>
  </p:notesTextViewPr>
  <p:sorterViewPr>
    <p:cViewPr>
      <p:scale>
        <a:sx n="100" d="100"/>
        <a:sy n="100" d="100"/>
      </p:scale>
      <p:origin x="0" y="-9504"/>
    </p:cViewPr>
  </p:sorterViewPr>
  <p:notesViewPr>
    <p:cSldViewPr>
      <p:cViewPr varScale="1">
        <p:scale>
          <a:sx n="60" d="100"/>
          <a:sy n="60" d="100"/>
        </p:scale>
        <p:origin x="2971" y="58"/>
      </p:cViewPr>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575" cy="496888"/>
          </a:xfrm>
          <a:prstGeom prst="rect">
            <a:avLst/>
          </a:prstGeom>
        </p:spPr>
        <p:txBody>
          <a:bodyPr vert="horz" lIns="91417" tIns="45711" rIns="91417" bIns="4571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1" y="0"/>
            <a:ext cx="2949575" cy="496888"/>
          </a:xfrm>
          <a:prstGeom prst="rect">
            <a:avLst/>
          </a:prstGeom>
        </p:spPr>
        <p:txBody>
          <a:bodyPr vert="horz" lIns="91417" tIns="45711" rIns="91417" bIns="45711" rtlCol="0"/>
          <a:lstStyle>
            <a:lvl1pPr algn="r">
              <a:defRPr sz="1200"/>
            </a:lvl1pPr>
          </a:lstStyle>
          <a:p>
            <a:fld id="{BF868B9E-B285-4A45-9CF7-6DC8372BDF37}" type="datetimeFigureOut">
              <a:rPr kumimoji="1" lang="ja-JP" altLang="en-US" smtClean="0"/>
              <a:t>2024/2/15</a:t>
            </a:fld>
            <a:endParaRPr kumimoji="1" lang="ja-JP" altLang="en-US"/>
          </a:p>
        </p:txBody>
      </p:sp>
      <p:sp>
        <p:nvSpPr>
          <p:cNvPr id="4" name="フッター プレースホルダー 3"/>
          <p:cNvSpPr>
            <a:spLocks noGrp="1"/>
          </p:cNvSpPr>
          <p:nvPr>
            <p:ph type="ftr" sz="quarter" idx="2"/>
          </p:nvPr>
        </p:nvSpPr>
        <p:spPr>
          <a:xfrm>
            <a:off x="3" y="9440863"/>
            <a:ext cx="2949575" cy="496887"/>
          </a:xfrm>
          <a:prstGeom prst="rect">
            <a:avLst/>
          </a:prstGeom>
        </p:spPr>
        <p:txBody>
          <a:bodyPr vert="horz" lIns="91417" tIns="45711" rIns="91417" bIns="4571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1" y="9440863"/>
            <a:ext cx="2949575" cy="496887"/>
          </a:xfrm>
          <a:prstGeom prst="rect">
            <a:avLst/>
          </a:prstGeom>
        </p:spPr>
        <p:txBody>
          <a:bodyPr vert="horz" lIns="91417" tIns="45711" rIns="91417" bIns="45711" rtlCol="0" anchor="b"/>
          <a:lstStyle>
            <a:lvl1pPr algn="r">
              <a:defRPr sz="1200"/>
            </a:lvl1pPr>
          </a:lstStyle>
          <a:p>
            <a:fld id="{07C14DE1-35E5-49A1-9D54-83ABAF301631}" type="slidenum">
              <a:rPr kumimoji="1" lang="ja-JP" altLang="en-US" smtClean="0"/>
              <a:t>‹#›</a:t>
            </a:fld>
            <a:endParaRPr kumimoji="1" lang="ja-JP" altLang="en-US"/>
          </a:p>
        </p:txBody>
      </p:sp>
    </p:spTree>
    <p:extLst>
      <p:ext uri="{BB962C8B-B14F-4D97-AF65-F5344CB8AC3E}">
        <p14:creationId xmlns:p14="http://schemas.microsoft.com/office/powerpoint/2010/main" val="29104896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4"/>
            <a:ext cx="2949787" cy="496967"/>
          </a:xfrm>
          <a:prstGeom prst="rect">
            <a:avLst/>
          </a:prstGeom>
        </p:spPr>
        <p:txBody>
          <a:bodyPr vert="horz" lIns="91412" tIns="45708" rIns="91412" bIns="4570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2" y="4"/>
            <a:ext cx="2949787" cy="496967"/>
          </a:xfrm>
          <a:prstGeom prst="rect">
            <a:avLst/>
          </a:prstGeom>
        </p:spPr>
        <p:txBody>
          <a:bodyPr vert="horz" lIns="91412" tIns="45708" rIns="91412" bIns="45708" rtlCol="0"/>
          <a:lstStyle>
            <a:lvl1pPr algn="r">
              <a:defRPr sz="1200"/>
            </a:lvl1pPr>
          </a:lstStyle>
          <a:p>
            <a:fld id="{3F2D28A0-6F62-4A73-959C-6359E5DDD042}" type="datetimeFigureOut">
              <a:rPr kumimoji="1" lang="ja-JP" altLang="en-US" smtClean="0"/>
              <a:t>2024/2/15</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12" tIns="45708" rIns="91412" bIns="45708"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12" tIns="45708" rIns="91412" bIns="4570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50"/>
            <a:ext cx="2949787" cy="496967"/>
          </a:xfrm>
          <a:prstGeom prst="rect">
            <a:avLst/>
          </a:prstGeom>
        </p:spPr>
        <p:txBody>
          <a:bodyPr vert="horz" lIns="91412" tIns="45708" rIns="91412" bIns="4570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2" y="9440650"/>
            <a:ext cx="2949787" cy="496967"/>
          </a:xfrm>
          <a:prstGeom prst="rect">
            <a:avLst/>
          </a:prstGeom>
        </p:spPr>
        <p:txBody>
          <a:bodyPr vert="horz" lIns="91412" tIns="45708" rIns="91412" bIns="45708" rtlCol="0" anchor="b"/>
          <a:lstStyle>
            <a:lvl1pPr algn="r">
              <a:defRPr sz="1200"/>
            </a:lvl1pPr>
          </a:lstStyle>
          <a:p>
            <a:fld id="{51875A66-8240-4C7B-8F63-ACC40D2513BA}" type="slidenum">
              <a:rPr kumimoji="1" lang="ja-JP" altLang="en-US" smtClean="0"/>
              <a:t>‹#›</a:t>
            </a:fld>
            <a:endParaRPr kumimoji="1" lang="ja-JP" altLang="en-US"/>
          </a:p>
        </p:txBody>
      </p:sp>
    </p:spTree>
    <p:extLst>
      <p:ext uri="{BB962C8B-B14F-4D97-AF65-F5344CB8AC3E}">
        <p14:creationId xmlns:p14="http://schemas.microsoft.com/office/powerpoint/2010/main" val="3136648269"/>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1875A66-8240-4C7B-8F63-ACC40D2513BA}" type="slidenum">
              <a:rPr lang="ja-JP" altLang="en-US">
                <a:solidFill>
                  <a:prstClr val="black"/>
                </a:solidFill>
              </a:rPr>
              <a:pPr/>
              <a:t>36</a:t>
            </a:fld>
            <a:endParaRPr lang="ja-JP" altLang="en-US">
              <a:solidFill>
                <a:prstClr val="black"/>
              </a:solidFill>
            </a:endParaRPr>
          </a:p>
        </p:txBody>
      </p:sp>
    </p:spTree>
    <p:extLst>
      <p:ext uri="{BB962C8B-B14F-4D97-AF65-F5344CB8AC3E}">
        <p14:creationId xmlns:p14="http://schemas.microsoft.com/office/powerpoint/2010/main" val="112210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1104268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483047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0"/>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2604883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1800304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4176122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3291856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35261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2144313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行政経営の取組み　ページ番号">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28910" y="6484255"/>
            <a:ext cx="2133600" cy="365125"/>
          </a:xfrm>
        </p:spPr>
        <p:txBody>
          <a:bodyPr/>
          <a:lstStyle>
            <a:lvl1pPr>
              <a:defRPr sz="1600">
                <a:solidFill>
                  <a:schemeClr val="tx1"/>
                </a:solidFill>
              </a:defRPr>
            </a:lvl1pPr>
          </a:lstStyle>
          <a:p>
            <a:fld id="{7791D223-6A27-4327-8087-FA06212A7E85}" type="slidenum">
              <a:rPr lang="ja-JP" altLang="en-US" smtClean="0"/>
              <a:pPr/>
              <a:t>‹#›</a:t>
            </a:fld>
            <a:endParaRPr lang="ja-JP" altLang="en-US" dirty="0"/>
          </a:p>
        </p:txBody>
      </p:sp>
    </p:spTree>
    <p:extLst>
      <p:ext uri="{BB962C8B-B14F-4D97-AF65-F5344CB8AC3E}">
        <p14:creationId xmlns:p14="http://schemas.microsoft.com/office/powerpoint/2010/main" val="327276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3844811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2072832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10837054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357058" y="1493787"/>
            <a:ext cx="8136904" cy="1200329"/>
          </a:xfrm>
          <a:prstGeom prst="rect">
            <a:avLst/>
          </a:prstGeom>
          <a:ln w="6350">
            <a:solidFill>
              <a:schemeClr val="tx1"/>
            </a:solidFill>
          </a:ln>
        </p:spPr>
        <p:txBody>
          <a:bodyPr wrap="square">
            <a:spAutoFit/>
          </a:bodyPr>
          <a:lstStyle/>
          <a:p>
            <a:pPr algn="ctr"/>
            <a:endPar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b="1" dirty="0">
                <a:latin typeface="Meiryo UI" panose="020B0604030504040204" pitchFamily="50" charset="-128"/>
                <a:ea typeface="Meiryo UI" panose="020B0604030504040204" pitchFamily="50" charset="-128"/>
                <a:cs typeface="Meiryo UI" panose="020B0604030504040204" pitchFamily="50" charset="-128"/>
              </a:rPr>
              <a:t>令和６年度大阪府行政経営の取組み　</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b="1" dirty="0">
                <a:latin typeface="Meiryo UI" panose="020B0604030504040204" pitchFamily="50" charset="-128"/>
                <a:ea typeface="Meiryo UI" panose="020B0604030504040204" pitchFamily="50" charset="-128"/>
                <a:cs typeface="Meiryo UI" panose="020B0604030504040204" pitchFamily="50" charset="-128"/>
              </a:rPr>
              <a:t>＜具体的</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取組み編＞</a:t>
            </a:r>
            <a:endPar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3"/>
          <p:cNvSpPr txBox="1">
            <a:spLocks noChangeArrowheads="1"/>
          </p:cNvSpPr>
          <p:nvPr/>
        </p:nvSpPr>
        <p:spPr>
          <a:xfrm>
            <a:off x="441142" y="3383997"/>
            <a:ext cx="8325925" cy="1323439"/>
          </a:xfrm>
          <a:prstGeom prst="rect">
            <a:avLst/>
          </a:prstGeom>
          <a:ln>
            <a:noFill/>
            <a:prstDash val="sysDash"/>
          </a:ln>
          <a:extLst>
            <a:ext uri="{909E8E84-426E-40DD-AFC4-6F175D3DCCD1}">
              <a14:hiddenFill xmlns:a14="http://schemas.microsoft.com/office/drawing/2010/main">
                <a:solidFill>
                  <a:schemeClr val="bg1"/>
                </a:solidFill>
              </a14:hiddenFill>
            </a:ext>
          </a:extLst>
        </p:spPr>
        <p:txBody>
          <a:bodyPr wrap="square">
            <a:sp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defTabSz="647700">
              <a:spcBef>
                <a:spcPct val="0"/>
              </a:spcBef>
              <a:buNone/>
              <a:tabLst>
                <a:tab pos="8256588" algn="r"/>
              </a:tabLst>
              <a:defRPr/>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＜目次＞</a:t>
            </a:r>
          </a:p>
          <a:p>
            <a:pPr defTabSz="647700">
              <a:spcBef>
                <a:spcPct val="0"/>
              </a:spcBef>
              <a:buNone/>
              <a:tabLst>
                <a:tab pos="8256588" algn="r"/>
              </a:tabLst>
              <a:defRPr/>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歳入確保　　・・・・・・・・・・・・・・・・・・・・・・・・・・・・・・・・・・・・・・・・・・・・・・・・・・・・・・・・</a:t>
            </a:r>
          </a:p>
          <a:p>
            <a:pPr defTabSz="647700">
              <a:spcBef>
                <a:spcPct val="0"/>
              </a:spcBef>
              <a:buNone/>
              <a:tabLst>
                <a:tab pos="8256588" algn="r"/>
              </a:tabLs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　　・・・・・・・・・・・・・・・・・・・・・・・・・・・・・・・・・・・・・・・・・・・・・・・・・・・・・・・・</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buNone/>
              <a:tabLst>
                <a:tab pos="8256588" algn="r"/>
              </a:tabLs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出資法人等の改革　　 ・・・・・・・・・・・・・・・・・・・・・・・・・・・・・・・・・・・・・・・・・・・・・・・・</a:t>
            </a:r>
          </a:p>
          <a:p>
            <a:pPr defTabSz="647700">
              <a:spcBef>
                <a:spcPct val="0"/>
              </a:spcBef>
              <a:buNone/>
              <a:tabLst>
                <a:tab pos="8256588" algn="r"/>
              </a:tabLs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Ⅳ</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公の施設の改革　　・・・・・・・・・・・・・・・・・・・・・・・・・・・・・・・・・・・・・・・・・・・・・・・・・・・</a:t>
            </a:r>
          </a:p>
        </p:txBody>
      </p:sp>
      <p:sp>
        <p:nvSpPr>
          <p:cNvPr id="2" name="テキスト ボックス 1"/>
          <p:cNvSpPr txBox="1"/>
          <p:nvPr/>
        </p:nvSpPr>
        <p:spPr>
          <a:xfrm>
            <a:off x="7850838" y="3635729"/>
            <a:ext cx="546587" cy="1008406"/>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noAutofit/>
          </a:bodyPr>
          <a:lstStyle/>
          <a:p>
            <a:pPr algn="r"/>
            <a:r>
              <a:rPr kumimoji="1" lang="en-US" altLang="ja-JP" sz="16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37</a:t>
            </a:r>
          </a:p>
          <a:p>
            <a:pPr algn="r"/>
            <a:r>
              <a:rPr lang="en-US" altLang="ja-JP" sz="16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41</a:t>
            </a:r>
          </a:p>
          <a:p>
            <a:pPr algn="r"/>
            <a:r>
              <a:rPr kumimoji="1" lang="en-US" altLang="ja-JP" sz="16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48</a:t>
            </a:r>
          </a:p>
          <a:p>
            <a:pPr algn="r"/>
            <a:r>
              <a:rPr lang="en-US" altLang="ja-JP" sz="16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56</a:t>
            </a:r>
          </a:p>
          <a:p>
            <a:pPr algn="r"/>
            <a:endParaRPr kumimoji="1" lang="ja-JP" altLang="en-US" sz="1600" dirty="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5" name="スライド番号プレースホルダー 4">
            <a:extLst>
              <a:ext uri="{FF2B5EF4-FFF2-40B4-BE49-F238E27FC236}">
                <a16:creationId xmlns:a16="http://schemas.microsoft.com/office/drawing/2014/main" id="{3368F277-BA45-45AD-83B5-74E2D9266420}"/>
              </a:ext>
            </a:extLst>
          </p:cNvPr>
          <p:cNvSpPr>
            <a:spLocks noGrp="1"/>
          </p:cNvSpPr>
          <p:nvPr>
            <p:ph type="sldNum" sz="quarter" idx="12"/>
          </p:nvPr>
        </p:nvSpPr>
        <p:spPr/>
        <p:txBody>
          <a:bodyPr/>
          <a:lstStyle/>
          <a:p>
            <a:fld id="{7791D223-6A27-4327-8087-FA06212A7E85}" type="slidenum">
              <a:rPr lang="ja-JP" altLang="en-US" smtClean="0"/>
              <a:pPr/>
              <a:t>36</a:t>
            </a:fld>
            <a:endParaRPr lang="ja-JP" altLang="en-US" dirty="0"/>
          </a:p>
        </p:txBody>
      </p:sp>
    </p:spTree>
    <p:extLst>
      <p:ext uri="{BB962C8B-B14F-4D97-AF65-F5344CB8AC3E}">
        <p14:creationId xmlns:p14="http://schemas.microsoft.com/office/powerpoint/2010/main" val="28768697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261485" y="954006"/>
          <a:ext cx="8675909" cy="4860000"/>
        </p:xfrm>
        <a:graphic>
          <a:graphicData uri="http://schemas.openxmlformats.org/drawingml/2006/table">
            <a:tbl>
              <a:tblPr firstRow="1" bandRow="1">
                <a:tableStyleId>{5940675A-B579-460E-94D1-54222C63F5DA}</a:tableStyleId>
              </a:tblPr>
              <a:tblGrid>
                <a:gridCol w="1115909">
                  <a:extLst>
                    <a:ext uri="{9D8B030D-6E8A-4147-A177-3AD203B41FA5}">
                      <a16:colId xmlns:a16="http://schemas.microsoft.com/office/drawing/2014/main" val="20000"/>
                    </a:ext>
                  </a:extLst>
                </a:gridCol>
                <a:gridCol w="2160000">
                  <a:extLst>
                    <a:ext uri="{9D8B030D-6E8A-4147-A177-3AD203B41FA5}">
                      <a16:colId xmlns:a16="http://schemas.microsoft.com/office/drawing/2014/main" val="20001"/>
                    </a:ext>
                  </a:extLst>
                </a:gridCol>
                <a:gridCol w="2700000">
                  <a:extLst>
                    <a:ext uri="{9D8B030D-6E8A-4147-A177-3AD203B41FA5}">
                      <a16:colId xmlns:a16="http://schemas.microsoft.com/office/drawing/2014/main" val="20004"/>
                    </a:ext>
                  </a:extLst>
                </a:gridCol>
                <a:gridCol w="2700000">
                  <a:extLst>
                    <a:ext uri="{9D8B030D-6E8A-4147-A177-3AD203B41FA5}">
                      <a16:colId xmlns:a16="http://schemas.microsoft.com/office/drawing/2014/main" val="4010674733"/>
                    </a:ext>
                  </a:extLst>
                </a:gridCol>
              </a:tblGrid>
              <a:tr h="54000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4400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zh-TW"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府立高等学校再編整備事業費</a:t>
                      </a:r>
                      <a:endParaRPr kumimoji="1" lang="en-US" altLang="zh-TW"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府立高等学校の再編整備を推進する。</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機能統合による再編や工科高校の改編等のため、実習室の整備や実習用設備の調達など、</a:t>
                      </a:r>
                      <a:r>
                        <a:rPr kumimoji="1" lang="zh-TW"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教育環境</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a:t>
                      </a:r>
                      <a:r>
                        <a:rPr kumimoji="1" lang="zh-TW"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整備</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に必要不可欠な事業を実施している。</a:t>
                      </a:r>
                      <a:endParaRPr kumimoji="1" lang="en-US" altLang="ja-JP" sz="1000" b="0" i="0" u="none" strike="sng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閉校により生じる財源の範囲内で再編整備（学科の⾒直し等）に必要不可⽋な事業のみを実施する。</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なお、閉校により生じる財源は将来的なものであり、不確実性が存在することから、事業の実施にあたっては、⼀定の⾒込みを精査したうえで判断を⾏う。</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3548926"/>
                  </a:ext>
                </a:extLst>
              </a:tr>
              <a:tr h="14400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障がいのある生徒の高校生活支援事業費</a:t>
                      </a: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障がいのある生徒の高校生活を支援するため、エキスパート支援員・学校生活支援員等を府立高等学校に配置する。</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事業費のうち高校へのスクールカウンセラーの配置経費の一部に国庫補助金を活用。</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また、他府県の水準や国の動き等も踏まえ、持続可能な制度となるよう事業のあり方を検討している。</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引き続き、他府県の水準や国の動き等も踏まえ、持続可能な制度となるよう事業のあり方を検討していく。</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94593691"/>
                  </a:ext>
                </a:extLst>
              </a:tr>
              <a:tr h="14400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1000" dirty="0">
                          <a:latin typeface="メイリオ" panose="020B0604030504040204" pitchFamily="50" charset="-128"/>
                          <a:ea typeface="メイリオ" panose="020B0604030504040204" pitchFamily="50" charset="-128"/>
                          <a:cs typeface="メイリオ" panose="020B0604030504040204" pitchFamily="50" charset="-128"/>
                        </a:rPr>
                        <a:t>私立高等学校等振興助成費</a:t>
                      </a:r>
                      <a:endParaRPr lang="en-US" altLang="zh-TW" sz="1000" dirty="0">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教育条件の維持向上、保護者負担の軽減及び経営</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の健全化</a:t>
                      </a:r>
                      <a:r>
                        <a:rPr kumimoji="1" lang="ja-JP" altLang="en-US" sz="10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を図り、私立学校の健全な発展に資する。 </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私立学校振興助成法等に基づき助成を行った。</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また、本事業の効果や見直した場合の影響等の把握に努めた。</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私立高等学校においては、教育の質の向上を図るため、経常費助成単価を令和６年度から段階的に引き上げ、令和８年度までに２万円程度増額する。</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また、財政再建プログラム（案）等の方向性を踏まえ、事業効果や見直した場合の影響の把握に努めるなど、引き続き、検討を行う。</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36974896"/>
                  </a:ext>
                </a:extLst>
              </a:tr>
            </a:tbl>
          </a:graphicData>
        </a:graphic>
      </p:graphicFrame>
      <p:sp>
        <p:nvSpPr>
          <p:cNvPr id="3" name="スライド番号プレースホルダー 2">
            <a:extLst>
              <a:ext uri="{FF2B5EF4-FFF2-40B4-BE49-F238E27FC236}">
                <a16:creationId xmlns:a16="http://schemas.microsoft.com/office/drawing/2014/main" id="{165CAFF5-A7B6-4E6D-ADE7-A57D95804196}"/>
              </a:ext>
            </a:extLst>
          </p:cNvPr>
          <p:cNvSpPr>
            <a:spLocks noGrp="1"/>
          </p:cNvSpPr>
          <p:nvPr>
            <p:ph type="sldNum" sz="quarter" idx="12"/>
          </p:nvPr>
        </p:nvSpPr>
        <p:spPr/>
        <p:txBody>
          <a:bodyPr/>
          <a:lstStyle/>
          <a:p>
            <a:fld id="{7791D223-6A27-4327-8087-FA06212A7E85}" type="slidenum">
              <a:rPr lang="ja-JP" altLang="en-US" smtClean="0"/>
              <a:pPr/>
              <a:t>45</a:t>
            </a:fld>
            <a:endParaRPr lang="ja-JP" altLang="en-US" dirty="0"/>
          </a:p>
        </p:txBody>
      </p:sp>
      <p:cxnSp>
        <p:nvCxnSpPr>
          <p:cNvPr id="6" name="直線コネクタ 5">
            <a:extLst>
              <a:ext uri="{FF2B5EF4-FFF2-40B4-BE49-F238E27FC236}">
                <a16:creationId xmlns:a16="http://schemas.microsoft.com/office/drawing/2014/main" id="{475D94E8-8856-4378-BB42-7F4349DDDAED}"/>
              </a:ext>
            </a:extLst>
          </p:cNvPr>
          <p:cNvCxnSpPr/>
          <p:nvPr/>
        </p:nvCxnSpPr>
        <p:spPr>
          <a:xfrm>
            <a:off x="161510" y="5036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8" name="正方形/長方形 7">
            <a:extLst>
              <a:ext uri="{FF2B5EF4-FFF2-40B4-BE49-F238E27FC236}">
                <a16:creationId xmlns:a16="http://schemas.microsoft.com/office/drawing/2014/main" id="{D275BBC8-7A69-429E-82FE-1587095832FF}"/>
              </a:ext>
            </a:extLst>
          </p:cNvPr>
          <p:cNvSpPr/>
          <p:nvPr/>
        </p:nvSpPr>
        <p:spPr>
          <a:xfrm>
            <a:off x="161510" y="134343"/>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207470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val="2938044191"/>
              </p:ext>
            </p:extLst>
          </p:nvPr>
        </p:nvGraphicFramePr>
        <p:xfrm>
          <a:off x="261485" y="954006"/>
          <a:ext cx="8675909" cy="4860000"/>
        </p:xfrm>
        <a:graphic>
          <a:graphicData uri="http://schemas.openxmlformats.org/drawingml/2006/table">
            <a:tbl>
              <a:tblPr firstRow="1" bandRow="1">
                <a:tableStyleId>{5940675A-B579-460E-94D1-54222C63F5DA}</a:tableStyleId>
              </a:tblPr>
              <a:tblGrid>
                <a:gridCol w="1115909">
                  <a:extLst>
                    <a:ext uri="{9D8B030D-6E8A-4147-A177-3AD203B41FA5}">
                      <a16:colId xmlns:a16="http://schemas.microsoft.com/office/drawing/2014/main" val="20000"/>
                    </a:ext>
                  </a:extLst>
                </a:gridCol>
                <a:gridCol w="2160000">
                  <a:extLst>
                    <a:ext uri="{9D8B030D-6E8A-4147-A177-3AD203B41FA5}">
                      <a16:colId xmlns:a16="http://schemas.microsoft.com/office/drawing/2014/main" val="20001"/>
                    </a:ext>
                  </a:extLst>
                </a:gridCol>
                <a:gridCol w="2700000">
                  <a:extLst>
                    <a:ext uri="{9D8B030D-6E8A-4147-A177-3AD203B41FA5}">
                      <a16:colId xmlns:a16="http://schemas.microsoft.com/office/drawing/2014/main" val="20004"/>
                    </a:ext>
                  </a:extLst>
                </a:gridCol>
                <a:gridCol w="2700000">
                  <a:extLst>
                    <a:ext uri="{9D8B030D-6E8A-4147-A177-3AD203B41FA5}">
                      <a16:colId xmlns:a16="http://schemas.microsoft.com/office/drawing/2014/main" val="4010674733"/>
                    </a:ext>
                  </a:extLst>
                </a:gridCol>
              </a:tblGrid>
              <a:tr h="54000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44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000" b="0" dirty="0">
                          <a:latin typeface="メイリオ" panose="020B0604030504040204" pitchFamily="50" charset="-128"/>
                          <a:ea typeface="メイリオ" panose="020B0604030504040204" pitchFamily="50" charset="-128"/>
                          <a:cs typeface="Meiryo UI" panose="020B0604030504040204" pitchFamily="50" charset="-128"/>
                        </a:rPr>
                        <a:t>私立幼稚園振興助成費</a:t>
                      </a:r>
                      <a:endParaRPr lang="en-US" altLang="zh-TW" sz="1000" b="0" dirty="0">
                        <a:latin typeface="メイリオ" panose="020B0604030504040204" pitchFamily="50" charset="-128"/>
                        <a:ea typeface="メイリオ" panose="020B0604030504040204" pitchFamily="50" charset="-128"/>
                        <a:cs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教育条件の維持向上</a:t>
                      </a:r>
                      <a:r>
                        <a:rPr kumimoji="1" lang="en-US" altLang="ja-JP" sz="10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 </a:t>
                      </a:r>
                      <a:r>
                        <a:rPr kumimoji="1" lang="ja-JP" altLang="en-US" sz="10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保護者負担の軽減及び経営の健全化を図り、私立幼稚園の健全な発展に資する。 </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私立学校振興助成法等に基づき助成を行った。</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また、本事業の効果や見直した場合の影響等の把握に努めた。</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ja-JP" sz="1000" kern="1200" dirty="0">
                          <a:solidFill>
                            <a:schemeClr val="tx1"/>
                          </a:solidFill>
                          <a:effectLst/>
                          <a:latin typeface="メイリオ" panose="020B0604030504040204" pitchFamily="50" charset="-128"/>
                          <a:ea typeface="メイリオ" panose="020B0604030504040204" pitchFamily="50" charset="-128"/>
                          <a:cs typeface="+mn-cs"/>
                        </a:rPr>
                        <a:t>財政再建プログラム（案）等の方向性を踏まえ、事業効果や見直した場合の影響の把握に努めるなど、引き続き、検討を行う。</a:t>
                      </a:r>
                      <a:endParaRPr kumimoji="1" lang="en-US" altLang="ja-JP" sz="1000" b="0" i="0" u="sng"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5754744"/>
                  </a:ext>
                </a:extLst>
              </a:tr>
              <a:tr h="14400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zh-TW" altLang="en-US" sz="10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私立専修学校等振興助成費</a:t>
                      </a:r>
                      <a:endParaRPr kumimoji="1" lang="en-US" altLang="ja-JP" sz="10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教育条件の維持向上、修学上の経済的負担の軽減及び経営の健全化を図り、私立専修学校及び私立外国人学校の健全な発達に資する。 </a:t>
                      </a:r>
                      <a:endParaRPr kumimoji="1" lang="en-US" altLang="ja-JP" sz="10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私立学校振興助成法等に基づき助成を行った。</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また、本事業の効果や見直した場合の影響等の把握に努めた。</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ja-JP" sz="1000" kern="1200" dirty="0">
                          <a:solidFill>
                            <a:schemeClr val="tx1"/>
                          </a:solidFill>
                          <a:effectLst/>
                          <a:latin typeface="メイリオ" panose="020B0604030504040204" pitchFamily="50" charset="-128"/>
                          <a:ea typeface="メイリオ" panose="020B0604030504040204" pitchFamily="50" charset="-128"/>
                          <a:cs typeface="+mn-cs"/>
                        </a:rPr>
                        <a:t>財政再建プログラム（案）等の方向性を踏まえ、事業効果や見直した場合の影響の把握に努めるなど、引き続き、検討を行う。</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48597723"/>
                  </a:ext>
                </a:extLst>
              </a:tr>
              <a:tr h="14400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1000" dirty="0">
                          <a:latin typeface="メイリオ" panose="020B0604030504040204" pitchFamily="50" charset="-128"/>
                          <a:ea typeface="メイリオ" panose="020B0604030504040204" pitchFamily="50" charset="-128"/>
                          <a:cs typeface="メイリオ" panose="020B0604030504040204" pitchFamily="50" charset="-128"/>
                        </a:rPr>
                        <a:t>交通安全施設等整備事業費</a:t>
                      </a:r>
                      <a:endParaRPr lang="en-US" altLang="zh-TW" sz="1000" dirty="0">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交通事故が多発している道路、交通の安全を確保する必要がある道路について、信号機、道路標識、道路標示等を計画的に整備することで、交通環境の改善を行い、交通事故の防止を図り、交通の円滑化に資する。</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交通安全施設を計画的に整備した。</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ファシリティマネジメントの観点や耐用年数超過状況等を総合的に勘案しつつ、適正な事業規模を判断する。</a:t>
                      </a:r>
                      <a:endParaRPr kumimoji="1" lang="en-US" altLang="ja-JP" sz="1000" b="0" i="0" u="none" strike="noStrike" kern="1200" cap="none" spc="0" normalizeH="0" baseline="0" noProof="0" dirty="0">
                        <a:ln>
                          <a:noFill/>
                        </a:ln>
                        <a:solidFill>
                          <a:schemeClr val="tx2"/>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38484088"/>
                  </a:ext>
                </a:extLst>
              </a:tr>
            </a:tbl>
          </a:graphicData>
        </a:graphic>
      </p:graphicFrame>
      <p:sp>
        <p:nvSpPr>
          <p:cNvPr id="3" name="スライド番号プレースホルダー 2">
            <a:extLst>
              <a:ext uri="{FF2B5EF4-FFF2-40B4-BE49-F238E27FC236}">
                <a16:creationId xmlns:a16="http://schemas.microsoft.com/office/drawing/2014/main" id="{17AAEC36-274B-4C45-9B72-E8A57CDFEF27}"/>
              </a:ext>
            </a:extLst>
          </p:cNvPr>
          <p:cNvSpPr>
            <a:spLocks noGrp="1"/>
          </p:cNvSpPr>
          <p:nvPr>
            <p:ph type="sldNum" sz="quarter" idx="12"/>
          </p:nvPr>
        </p:nvSpPr>
        <p:spPr/>
        <p:txBody>
          <a:bodyPr/>
          <a:lstStyle/>
          <a:p>
            <a:fld id="{7791D223-6A27-4327-8087-FA06212A7E85}" type="slidenum">
              <a:rPr lang="ja-JP" altLang="en-US" smtClean="0"/>
              <a:pPr/>
              <a:t>46</a:t>
            </a:fld>
            <a:endParaRPr lang="ja-JP" altLang="en-US" dirty="0"/>
          </a:p>
        </p:txBody>
      </p:sp>
      <p:cxnSp>
        <p:nvCxnSpPr>
          <p:cNvPr id="6" name="直線コネクタ 5">
            <a:extLst>
              <a:ext uri="{FF2B5EF4-FFF2-40B4-BE49-F238E27FC236}">
                <a16:creationId xmlns:a16="http://schemas.microsoft.com/office/drawing/2014/main" id="{7C4F3E70-C388-46C4-866F-D758A6420B41}"/>
              </a:ext>
            </a:extLst>
          </p:cNvPr>
          <p:cNvCxnSpPr/>
          <p:nvPr/>
        </p:nvCxnSpPr>
        <p:spPr>
          <a:xfrm>
            <a:off x="161510" y="5036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8" name="正方形/長方形 7">
            <a:extLst>
              <a:ext uri="{FF2B5EF4-FFF2-40B4-BE49-F238E27FC236}">
                <a16:creationId xmlns:a16="http://schemas.microsoft.com/office/drawing/2014/main" id="{5CE99775-14E9-4328-A971-EB9D353A3897}"/>
              </a:ext>
            </a:extLst>
          </p:cNvPr>
          <p:cNvSpPr/>
          <p:nvPr/>
        </p:nvSpPr>
        <p:spPr>
          <a:xfrm>
            <a:off x="161510" y="134343"/>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282363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val="489671057"/>
              </p:ext>
            </p:extLst>
          </p:nvPr>
        </p:nvGraphicFramePr>
        <p:xfrm>
          <a:off x="261485" y="954006"/>
          <a:ext cx="8675909" cy="2700000"/>
        </p:xfrm>
        <a:graphic>
          <a:graphicData uri="http://schemas.openxmlformats.org/drawingml/2006/table">
            <a:tbl>
              <a:tblPr firstRow="1" bandRow="1">
                <a:tableStyleId>{5940675A-B579-460E-94D1-54222C63F5DA}</a:tableStyleId>
              </a:tblPr>
              <a:tblGrid>
                <a:gridCol w="1115909">
                  <a:extLst>
                    <a:ext uri="{9D8B030D-6E8A-4147-A177-3AD203B41FA5}">
                      <a16:colId xmlns:a16="http://schemas.microsoft.com/office/drawing/2014/main" val="20000"/>
                    </a:ext>
                  </a:extLst>
                </a:gridCol>
                <a:gridCol w="2160000">
                  <a:extLst>
                    <a:ext uri="{9D8B030D-6E8A-4147-A177-3AD203B41FA5}">
                      <a16:colId xmlns:a16="http://schemas.microsoft.com/office/drawing/2014/main" val="20001"/>
                    </a:ext>
                  </a:extLst>
                </a:gridCol>
                <a:gridCol w="2700000">
                  <a:extLst>
                    <a:ext uri="{9D8B030D-6E8A-4147-A177-3AD203B41FA5}">
                      <a16:colId xmlns:a16="http://schemas.microsoft.com/office/drawing/2014/main" val="20004"/>
                    </a:ext>
                  </a:extLst>
                </a:gridCol>
                <a:gridCol w="2700000">
                  <a:extLst>
                    <a:ext uri="{9D8B030D-6E8A-4147-A177-3AD203B41FA5}">
                      <a16:colId xmlns:a16="http://schemas.microsoft.com/office/drawing/2014/main" val="4010674733"/>
                    </a:ext>
                  </a:extLst>
                </a:gridCol>
              </a:tblGrid>
              <a:tr h="54000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1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000" b="0" dirty="0">
                          <a:latin typeface="メイリオ" panose="020B0604030504040204" pitchFamily="50" charset="-128"/>
                          <a:ea typeface="メイリオ" panose="020B0604030504040204" pitchFamily="50" charset="-128"/>
                          <a:cs typeface="Meiryo UI" panose="020B0604030504040204" pitchFamily="50" charset="-128"/>
                        </a:rPr>
                        <a:t>警察職員待機宿舎整備事業費</a:t>
                      </a:r>
                      <a:endParaRPr lang="en-US" altLang="zh-TW" sz="1000" b="0" dirty="0">
                        <a:latin typeface="メイリオ" panose="020B0604030504040204" pitchFamily="50" charset="-128"/>
                        <a:ea typeface="メイリオ" panose="020B0604030504040204" pitchFamily="50" charset="-128"/>
                        <a:cs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大阪府警察職員待機宿舎は、大規模災害等の発生時において、大量の警察力を迅速に動員し、初動措置を行うための体制を確立するために、警察職員を集団的に居住させる施設であるが、大阪府警察待機宿舎整備基本計画に基づき、老朽及び狭隘化が著しい宿舎の解消と整理統廃合を実施し、効果的な整備を図る。</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計画に基づき、老朽及び狭隘化が著しい宿舎の解消と整理統廃合を実施し、計画更新に向けた検討を行った。</a:t>
                      </a:r>
                      <a:endParaRPr lang="en-US" altLang="ja-JP" sz="1000" b="0" u="none"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次期計画に基づき、大規模災害等の発生時における初動措置を行う体制（集団警察力）の維持に取り組み、必要に応じて計画の検証・見直しを検討する。</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76055760"/>
                  </a:ext>
                </a:extLst>
              </a:tr>
            </a:tbl>
          </a:graphicData>
        </a:graphic>
      </p:graphicFrame>
      <p:sp>
        <p:nvSpPr>
          <p:cNvPr id="3" name="スライド番号プレースホルダー 2">
            <a:extLst>
              <a:ext uri="{FF2B5EF4-FFF2-40B4-BE49-F238E27FC236}">
                <a16:creationId xmlns:a16="http://schemas.microsoft.com/office/drawing/2014/main" id="{59B882A0-04F2-448E-ABE4-2DADCF5BE61C}"/>
              </a:ext>
            </a:extLst>
          </p:cNvPr>
          <p:cNvSpPr>
            <a:spLocks noGrp="1"/>
          </p:cNvSpPr>
          <p:nvPr>
            <p:ph type="sldNum" sz="quarter" idx="12"/>
          </p:nvPr>
        </p:nvSpPr>
        <p:spPr/>
        <p:txBody>
          <a:bodyPr/>
          <a:lstStyle/>
          <a:p>
            <a:fld id="{7791D223-6A27-4327-8087-FA06212A7E85}" type="slidenum">
              <a:rPr lang="ja-JP" altLang="en-US" smtClean="0"/>
              <a:pPr/>
              <a:t>47</a:t>
            </a:fld>
            <a:endParaRPr lang="ja-JP" altLang="en-US" dirty="0"/>
          </a:p>
        </p:txBody>
      </p:sp>
      <p:cxnSp>
        <p:nvCxnSpPr>
          <p:cNvPr id="6" name="直線コネクタ 5">
            <a:extLst>
              <a:ext uri="{FF2B5EF4-FFF2-40B4-BE49-F238E27FC236}">
                <a16:creationId xmlns:a16="http://schemas.microsoft.com/office/drawing/2014/main" id="{35DDBDE3-158A-4B49-ADE9-FA61C3A8290F}"/>
              </a:ext>
            </a:extLst>
          </p:cNvPr>
          <p:cNvCxnSpPr/>
          <p:nvPr/>
        </p:nvCxnSpPr>
        <p:spPr>
          <a:xfrm>
            <a:off x="161510" y="5036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8" name="正方形/長方形 7">
            <a:extLst>
              <a:ext uri="{FF2B5EF4-FFF2-40B4-BE49-F238E27FC236}">
                <a16:creationId xmlns:a16="http://schemas.microsoft.com/office/drawing/2014/main" id="{A2798458-9C49-45D1-BDB9-B0F5C83E040A}"/>
              </a:ext>
            </a:extLst>
          </p:cNvPr>
          <p:cNvSpPr/>
          <p:nvPr/>
        </p:nvSpPr>
        <p:spPr>
          <a:xfrm>
            <a:off x="161510" y="134343"/>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4363568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extLst>
              <p:ext uri="{D42A27DB-BD31-4B8C-83A1-F6EECF244321}">
                <p14:modId xmlns:p14="http://schemas.microsoft.com/office/powerpoint/2010/main" val="2024521950"/>
              </p:ext>
            </p:extLst>
          </p:nvPr>
        </p:nvGraphicFramePr>
        <p:xfrm>
          <a:off x="179512" y="775221"/>
          <a:ext cx="8794222" cy="5785839"/>
        </p:xfrm>
        <a:graphic>
          <a:graphicData uri="http://schemas.openxmlformats.org/drawingml/2006/table">
            <a:tbl>
              <a:tblPr firstRow="1" firstCol="1" bandRow="1">
                <a:tableStyleId>{BC89EF96-8CEA-46FF-86C4-4CE0E7609802}</a:tableStyleId>
              </a:tblPr>
              <a:tblGrid>
                <a:gridCol w="1377153">
                  <a:extLst>
                    <a:ext uri="{9D8B030D-6E8A-4147-A177-3AD203B41FA5}">
                      <a16:colId xmlns:a16="http://schemas.microsoft.com/office/drawing/2014/main" val="20000"/>
                    </a:ext>
                  </a:extLst>
                </a:gridCol>
                <a:gridCol w="2250250">
                  <a:extLst>
                    <a:ext uri="{9D8B030D-6E8A-4147-A177-3AD203B41FA5}">
                      <a16:colId xmlns:a16="http://schemas.microsoft.com/office/drawing/2014/main" val="20001"/>
                    </a:ext>
                  </a:extLst>
                </a:gridCol>
                <a:gridCol w="2925325">
                  <a:extLst>
                    <a:ext uri="{9D8B030D-6E8A-4147-A177-3AD203B41FA5}">
                      <a16:colId xmlns:a16="http://schemas.microsoft.com/office/drawing/2014/main" val="20002"/>
                    </a:ext>
                  </a:extLst>
                </a:gridCol>
                <a:gridCol w="2241494">
                  <a:extLst>
                    <a:ext uri="{9D8B030D-6E8A-4147-A177-3AD203B41FA5}">
                      <a16:colId xmlns:a16="http://schemas.microsoft.com/office/drawing/2014/main" val="20003"/>
                    </a:ext>
                  </a:extLst>
                </a:gridCol>
              </a:tblGrid>
              <a:tr h="268514">
                <a:tc>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取組みでの方向性</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605006">
                <a:tc rowSpan="3">
                  <a:txBody>
                    <a:bodyPr/>
                    <a:lstStyle/>
                    <a:p>
                      <a:pPr algn="just">
                        <a:spcAft>
                          <a:spcPts val="0"/>
                        </a:spcAft>
                      </a:pPr>
                      <a:r>
                        <a:rPr lang="ja-JP" altLang="en-US" sz="1000"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ja-JP" sz="1000" kern="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大阪鶴見フラワーセンター</a:t>
                      </a: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just">
                        <a:lnSpc>
                          <a:spcPts val="1500"/>
                        </a:lnSpc>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○民営化</a:t>
                      </a:r>
                    </a:p>
                    <a:p>
                      <a:pPr marL="144000" indent="-72000" algn="just">
                        <a:lnSpc>
                          <a:spcPts val="1500"/>
                        </a:lnSpc>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・府保有の株式の売却による民営化</a:t>
                      </a:r>
                    </a:p>
                    <a:p>
                      <a:pPr marL="144000" indent="-72000" algn="just">
                        <a:lnSpc>
                          <a:spcPts val="1500"/>
                        </a:lnSpc>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・ただし、売却時期については、今後必要となる大規模修繕等を踏まえ、企業価値を見極めた上で判断する</a:t>
                      </a: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133350" indent="-133350" algn="just">
                        <a:lnSpc>
                          <a:spcPts val="1200"/>
                        </a:lnSpc>
                        <a:spcAft>
                          <a:spcPts val="0"/>
                        </a:spcAft>
                      </a:pPr>
                      <a:r>
                        <a:rPr lang="ja-JP"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endParaRPr lang="en-US"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400" indent="-266400" algn="just">
                        <a:lnSpc>
                          <a:spcPts val="12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末に累積</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赤字</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は</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解消</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400" indent="-266400" algn="just">
                        <a:lnSpc>
                          <a:spcPts val="1200"/>
                        </a:lnSpc>
                        <a:spcAft>
                          <a:spcPts val="0"/>
                        </a:spcAft>
                      </a:pPr>
                      <a:r>
                        <a:rPr lang="en-US" altLang="ja-JP" sz="1000"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○府保有の株式の売却について検討を</a:t>
                      </a:r>
                      <a:r>
                        <a:rPr lang="ja-JP" altLang="en-US" sz="1000"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進めて</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いる</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400" indent="-266400" algn="just">
                        <a:lnSpc>
                          <a:spcPts val="12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年度以降は</a:t>
                      </a:r>
                      <a:r>
                        <a:rPr lang="ja-JP" altLang="en-US" sz="1000" u="none" kern="100" dirty="0">
                          <a:solidFill>
                            <a:schemeClr val="tx1"/>
                          </a:solidFill>
                          <a:effectLst/>
                          <a:highlight>
                            <a:srgbClr val="FFFFFF"/>
                          </a:highlight>
                          <a:latin typeface="Meiryo UI" panose="020B0604030504040204" pitchFamily="50" charset="-128"/>
                          <a:ea typeface="Meiryo UI" panose="020B0604030504040204" pitchFamily="50" charset="-128"/>
                          <a:cs typeface="Meiryo UI" panose="020B0604030504040204" pitchFamily="50" charset="-128"/>
                        </a:rPr>
                        <a:t>黒字を確保</a:t>
                      </a:r>
                      <a:endParaRPr lang="en-US" altLang="ja-JP" sz="1000" u="none" kern="100" dirty="0">
                        <a:solidFill>
                          <a:schemeClr val="tx1"/>
                        </a:solidFill>
                        <a:effectLst/>
                        <a:highlight>
                          <a:srgbClr val="FFFFFF"/>
                        </a:highlight>
                        <a:latin typeface="Meiryo UI" panose="020B0604030504040204" pitchFamily="50" charset="-128"/>
                        <a:ea typeface="Meiryo UI" panose="020B0604030504040204" pitchFamily="50" charset="-128"/>
                        <a:cs typeface="Meiryo UI" panose="020B0604030504040204" pitchFamily="50" charset="-128"/>
                      </a:endParaRPr>
                    </a:p>
                    <a:p>
                      <a:pPr marL="266400" indent="-266400" algn="just">
                        <a:lnSpc>
                          <a:spcPts val="12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　</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22,282</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400" indent="-266400" algn="just">
                        <a:lnSpc>
                          <a:spcPts val="12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  </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31,540</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400" indent="-266400" algn="just">
                        <a:lnSpc>
                          <a:spcPts val="12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年度から、セリのオンライン化や時間帯の変更（早朝から夜間に変更）等の市場の活性化に向けた取組みを実施</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400" indent="-266400" algn="just">
                        <a:lnSpc>
                          <a:spcPts val="1200"/>
                        </a:lnSpc>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○市場施設との合築である交流施設が令和</a:t>
                      </a:r>
                      <a:r>
                        <a:rPr lang="en-US" altLang="ja-JP"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400" indent="-266400" algn="just">
                        <a:lnSpc>
                          <a:spcPts val="1200"/>
                        </a:lnSpc>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に閉館、同年</a:t>
                      </a:r>
                      <a:r>
                        <a:rPr lang="en-US" altLang="ja-JP"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月に元交流施設を譲受</a:t>
                      </a:r>
                      <a:endParaRPr lang="en-US" altLang="ja-JP" sz="1000" b="0" u="none" kern="100" dirty="0">
                        <a:solidFill>
                          <a:schemeClr val="tx1"/>
                        </a:solidFill>
                        <a:effectLst/>
                        <a:highlight>
                          <a:srgbClr val="FFFF00"/>
                        </a:highlight>
                        <a:latin typeface="Meiryo UI" panose="020B0604030504040204" pitchFamily="50" charset="-128"/>
                        <a:ea typeface="Meiryo UI" panose="020B0604030504040204" pitchFamily="50" charset="-128"/>
                        <a:cs typeface="Meiryo UI" panose="020B0604030504040204" pitchFamily="50" charset="-128"/>
                      </a:endParaRPr>
                    </a:p>
                    <a:p>
                      <a:pPr marL="266400" indent="-266400" algn="just">
                        <a:lnSpc>
                          <a:spcPts val="1200"/>
                        </a:lnSpc>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年度からの中期経営計画（</a:t>
                      </a:r>
                      <a:r>
                        <a:rPr lang="en-US" altLang="ja-JP"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2024</a:t>
                      </a: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400" indent="-266400" algn="just">
                        <a:lnSpc>
                          <a:spcPts val="1200"/>
                        </a:lnSpc>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2028</a:t>
                      </a: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年度）を策定予定</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200"/>
                        </a:lnSpc>
                        <a:spcAft>
                          <a:spcPts val="0"/>
                        </a:spcAft>
                      </a:pP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200"/>
                        </a:lnSpc>
                        <a:spcAft>
                          <a:spcPts val="0"/>
                        </a:spcAft>
                      </a:pPr>
                      <a:r>
                        <a:rPr lang="en-US" altLang="ja-JP"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　題</a:t>
                      </a:r>
                      <a:r>
                        <a:rPr lang="en-US" altLang="ja-JP"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133350" indent="-133350" algn="just">
                        <a:lnSpc>
                          <a:spcPts val="1200"/>
                        </a:lnSpc>
                        <a:spcAft>
                          <a:spcPts val="0"/>
                        </a:spcAft>
                      </a:pPr>
                      <a:r>
                        <a:rPr lang="ja-JP" altLang="en-US" sz="1000" b="1" u="none"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u="none" strike="noStrik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○収支改善に向けた取組み</a:t>
                      </a:r>
                      <a:endParaRPr lang="en-US" altLang="ja-JP" sz="1000" b="0" u="none" strike="noStrik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96863" indent="-296863" algn="just">
                        <a:lnSpc>
                          <a:spcPts val="12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・元交流施設の譲り受けに伴う費用の増加　　</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96863" indent="-296863" algn="just">
                        <a:lnSpc>
                          <a:spcPts val="12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u="none" strike="noStrik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・市場の活性化に向けた取組み等による収益の向上</a:t>
                      </a:r>
                      <a:endParaRPr lang="en-US" altLang="ja-JP" sz="1000" b="0" u="none" strike="noStrik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96863" indent="-296863" algn="just">
                        <a:lnSpc>
                          <a:spcPts val="1200"/>
                        </a:lnSpc>
                        <a:spcAft>
                          <a:spcPts val="0"/>
                        </a:spcAft>
                      </a:pPr>
                      <a:r>
                        <a:rPr lang="ja-JP" altLang="en-US" sz="1000" b="0" u="none" strike="noStrik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○市場施設との合築である元交流施設の活用方策に</a:t>
                      </a:r>
                      <a:endParaRPr lang="en-US" altLang="ja-JP" sz="1000" b="0" u="none" strike="noStrik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96863" indent="-296863" algn="just">
                        <a:lnSpc>
                          <a:spcPts val="1200"/>
                        </a:lnSpc>
                        <a:spcAft>
                          <a:spcPts val="0"/>
                        </a:spcAft>
                      </a:pPr>
                      <a:r>
                        <a:rPr lang="ja-JP" altLang="en-US" sz="1000" b="0" u="none" strike="noStrik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ついて、関係者間で検討が必要</a:t>
                      </a:r>
                      <a:endParaRPr lang="en-US" altLang="ja-JP" sz="1000" b="0" u="none" strike="noStrik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96863" indent="-296863" algn="just">
                        <a:lnSpc>
                          <a:spcPts val="1200"/>
                        </a:lnSpc>
                        <a:spcAft>
                          <a:spcPts val="0"/>
                        </a:spcAft>
                      </a:pPr>
                      <a:r>
                        <a:rPr lang="ja-JP" altLang="en-US" sz="1000" b="0" u="none" strike="noStrike" kern="100" baseline="0" dirty="0">
                          <a:solidFill>
                            <a:schemeClr val="tx1"/>
                          </a:solidFill>
                          <a:effectLst/>
                          <a:highlight>
                            <a:srgbClr val="FFFFFF"/>
                          </a:highlight>
                          <a:latin typeface="Meiryo UI" panose="020B0604030504040204" pitchFamily="50" charset="-128"/>
                          <a:ea typeface="Meiryo UI" panose="020B0604030504040204" pitchFamily="50" charset="-128"/>
                          <a:cs typeface="Meiryo UI" panose="020B0604030504040204" pitchFamily="50" charset="-128"/>
                        </a:rPr>
                        <a:t>　　 元交流施設の活用方策が決定後、中期経営計画（</a:t>
                      </a:r>
                      <a:r>
                        <a:rPr lang="en-US" altLang="ja-JP" sz="1000" b="0" u="none" strike="noStrike" kern="100" baseline="0" dirty="0">
                          <a:solidFill>
                            <a:schemeClr val="tx1"/>
                          </a:solidFill>
                          <a:effectLst/>
                          <a:highlight>
                            <a:srgbClr val="FFFFFF"/>
                          </a:highlight>
                          <a:latin typeface="Meiryo UI" panose="020B0604030504040204" pitchFamily="50" charset="-128"/>
                          <a:ea typeface="Meiryo UI" panose="020B0604030504040204" pitchFamily="50" charset="-128"/>
                          <a:cs typeface="Meiryo UI" panose="020B0604030504040204" pitchFamily="50" charset="-128"/>
                        </a:rPr>
                        <a:t>2024</a:t>
                      </a:r>
                      <a:r>
                        <a:rPr lang="ja-JP" altLang="en-US" sz="1000" b="0" u="none" strike="noStrike" kern="100" baseline="0" dirty="0">
                          <a:solidFill>
                            <a:schemeClr val="tx1"/>
                          </a:solidFill>
                          <a:effectLst/>
                          <a:highlight>
                            <a:srgbClr val="FFFFFF"/>
                          </a:highlight>
                          <a:latin typeface="Meiryo UI" panose="020B0604030504040204" pitchFamily="50" charset="-128"/>
                          <a:ea typeface="Meiryo UI" panose="020B0604030504040204" pitchFamily="50" charset="-128"/>
                          <a:cs typeface="Meiryo UI" panose="020B0604030504040204" pitchFamily="50" charset="-128"/>
                        </a:rPr>
                        <a:t>年度～</a:t>
                      </a:r>
                      <a:r>
                        <a:rPr lang="en-US" altLang="ja-JP" sz="1000" b="0" u="none" strike="noStrike" kern="100" baseline="0" dirty="0">
                          <a:solidFill>
                            <a:schemeClr val="tx1"/>
                          </a:solidFill>
                          <a:effectLst/>
                          <a:highlight>
                            <a:srgbClr val="FFFFFF"/>
                          </a:highlight>
                          <a:latin typeface="Meiryo UI" panose="020B0604030504040204" pitchFamily="50" charset="-128"/>
                          <a:ea typeface="Meiryo UI" panose="020B0604030504040204" pitchFamily="50" charset="-128"/>
                          <a:cs typeface="Meiryo UI" panose="020B0604030504040204" pitchFamily="50" charset="-128"/>
                        </a:rPr>
                        <a:t>2028</a:t>
                      </a:r>
                      <a:r>
                        <a:rPr lang="ja-JP" altLang="en-US" sz="1000" b="0" u="none" strike="noStrike" kern="100" baseline="0" dirty="0">
                          <a:solidFill>
                            <a:schemeClr val="tx1"/>
                          </a:solidFill>
                          <a:effectLst/>
                          <a:highlight>
                            <a:srgbClr val="FFFFFF"/>
                          </a:highlight>
                          <a:latin typeface="Meiryo UI" panose="020B0604030504040204" pitchFamily="50" charset="-128"/>
                          <a:ea typeface="Meiryo UI" panose="020B0604030504040204" pitchFamily="50" charset="-128"/>
                          <a:cs typeface="Meiryo UI" panose="020B0604030504040204" pitchFamily="50" charset="-128"/>
                        </a:rPr>
                        <a:t>年度）の改定が必要</a:t>
                      </a:r>
                      <a:endParaRPr lang="en-US" altLang="ja-JP" sz="1000" b="0" u="none" strike="noStrike" kern="100" baseline="0" dirty="0">
                        <a:solidFill>
                          <a:schemeClr val="tx1"/>
                        </a:solidFill>
                        <a:effectLst/>
                        <a:highlight>
                          <a:srgbClr val="FFFFFF"/>
                        </a:highlight>
                        <a:latin typeface="Meiryo UI" panose="020B0604030504040204" pitchFamily="50" charset="-128"/>
                        <a:ea typeface="Meiryo UI" panose="020B0604030504040204" pitchFamily="50" charset="-128"/>
                        <a:cs typeface="Meiryo UI" panose="020B0604030504040204" pitchFamily="50" charset="-128"/>
                      </a:endParaRPr>
                    </a:p>
                    <a:p>
                      <a:pPr marL="206375" indent="-206375" algn="just">
                        <a:lnSpc>
                          <a:spcPts val="1200"/>
                        </a:lnSpc>
                        <a:spcAft>
                          <a:spcPts val="0"/>
                        </a:spcAft>
                      </a:pPr>
                      <a:r>
                        <a:rPr lang="ja-JP" altLang="en-US" sz="1000" b="0" u="none" strike="noStrike" kern="100" baseline="0" dirty="0">
                          <a:solidFill>
                            <a:schemeClr val="tx1"/>
                          </a:solidFill>
                          <a:effectLst/>
                          <a:highlight>
                            <a:srgbClr val="FFFFFF"/>
                          </a:highlight>
                          <a:latin typeface="Meiryo UI" panose="020B0604030504040204" pitchFamily="50" charset="-128"/>
                          <a:ea typeface="Meiryo UI" panose="020B0604030504040204" pitchFamily="50" charset="-128"/>
                          <a:cs typeface="Meiryo UI" panose="020B0604030504040204" pitchFamily="50" charset="-128"/>
                        </a:rPr>
                        <a:t>　　（中期経営計画の策定時には、元交流施設の活用方策が不透明であるため必要最低限の施設改修等やそれを踏まえた収支計画等を反映して策定予定）　　　</a:t>
                      </a:r>
                      <a:endParaRPr lang="en-US" altLang="ja-JP" sz="1000" b="0" u="none" strike="noStrike" kern="100" baseline="0" dirty="0">
                        <a:solidFill>
                          <a:schemeClr val="tx1"/>
                        </a:solidFill>
                        <a:effectLst/>
                        <a:highlight>
                          <a:srgbClr val="FFFFFF"/>
                        </a:highlight>
                        <a:latin typeface="Meiryo UI" panose="020B0604030504040204" pitchFamily="50" charset="-128"/>
                        <a:ea typeface="Meiryo UI" panose="020B0604030504040204" pitchFamily="50" charset="-128"/>
                        <a:cs typeface="Meiryo UI" panose="020B0604030504040204" pitchFamily="50" charset="-128"/>
                      </a:endParaRPr>
                    </a:p>
                    <a:p>
                      <a:pPr marL="206375" indent="-206375" algn="just">
                        <a:lnSpc>
                          <a:spcPts val="1200"/>
                        </a:lnSpc>
                        <a:spcAft>
                          <a:spcPts val="0"/>
                        </a:spcAft>
                      </a:pPr>
                      <a:r>
                        <a:rPr lang="ja-JP" altLang="en-US" sz="1000" b="0" u="none" strike="noStrik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民営化に向けた条件整備</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12738" indent="-312738" algn="just">
                        <a:lnSpc>
                          <a:spcPts val="12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・施設の老朽化に伴う大規模修繕、設備更新等</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12738" indent="-312738" algn="just">
                        <a:lnSpc>
                          <a:spcPts val="12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（元交流施設の活用方策の決定に伴う施設改修を</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12738" indent="-312738" algn="just">
                        <a:lnSpc>
                          <a:spcPts val="12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含む）への対応</a:t>
                      </a:r>
                      <a:endParaRPr lang="en-US" altLang="ja-JP" sz="1000" u="none" kern="100" dirty="0">
                        <a:solidFill>
                          <a:schemeClr val="tx1"/>
                        </a:solidFill>
                        <a:effectLst/>
                        <a:highlight>
                          <a:srgbClr val="00FF00"/>
                        </a:highlight>
                        <a:latin typeface="Meiryo UI" panose="020B0604030504040204" pitchFamily="50" charset="-128"/>
                        <a:ea typeface="Meiryo UI" panose="020B0604030504040204" pitchFamily="50" charset="-128"/>
                        <a:cs typeface="Meiryo UI" panose="020B0604030504040204" pitchFamily="50" charset="-128"/>
                      </a:endParaRPr>
                    </a:p>
                    <a:p>
                      <a:pPr marL="304800" indent="-304800" algn="just">
                        <a:lnSpc>
                          <a:spcPts val="12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・市場建設時に導入した国庫補助金の返還について、</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04800" indent="-304800" algn="just">
                        <a:lnSpc>
                          <a:spcPts val="1200"/>
                        </a:lnSpc>
                        <a:spcAft>
                          <a:spcPts val="0"/>
                        </a:spcAft>
                      </a:pP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国と協議</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が必要</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04800" indent="-304800" algn="just">
                        <a:lnSpc>
                          <a:spcPts val="12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・市場運営を支える卸売業者や仲卸業者等の理</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04800" indent="-304800" algn="just">
                        <a:lnSpc>
                          <a:spcPts val="1200"/>
                        </a:lnSpc>
                        <a:spcAft>
                          <a:spcPts val="0"/>
                        </a:spcAft>
                      </a:pP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解・協力　　など</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indent="-133350" algn="just" defTabSz="914400" rtl="0" eaLnBrk="1" fontAlgn="auto" latinLnBrk="0" hangingPunct="1">
                        <a:lnSpc>
                          <a:spcPts val="1200"/>
                        </a:lnSpc>
                        <a:spcBef>
                          <a:spcPts val="0"/>
                        </a:spcBef>
                        <a:spcAft>
                          <a:spcPts val="0"/>
                        </a:spcAft>
                        <a:buClrTx/>
                        <a:buSzTx/>
                        <a:buFontTx/>
                        <a:buNone/>
                        <a:tabLst/>
                        <a:defRPr/>
                      </a:pP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500"/>
                        </a:lnSpc>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○民営化</a:t>
                      </a:r>
                    </a:p>
                    <a:p>
                      <a:pPr marL="144000" indent="-72000" algn="just">
                        <a:lnSpc>
                          <a:spcPts val="1500"/>
                        </a:lnSpc>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・府保有の株式の売却による民営化</a:t>
                      </a:r>
                    </a:p>
                    <a:p>
                      <a:pPr marL="144000" indent="-72000" algn="just">
                        <a:lnSpc>
                          <a:spcPts val="1500"/>
                        </a:lnSpc>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・ただし、売却時期については、今後必要となる大規模修繕等を踏まえ、企業価値を見極めた上で判断する</a:t>
                      </a:r>
                    </a:p>
                    <a:p>
                      <a:pPr algn="just">
                        <a:lnSpc>
                          <a:spcPts val="1500"/>
                        </a:lnSpc>
                        <a:spcAft>
                          <a:spcPts val="0"/>
                        </a:spcAft>
                      </a:pPr>
                      <a:endPar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59954">
                <a:tc vMerge="1">
                  <a:txBody>
                    <a:bodyPr/>
                    <a:lstStyle/>
                    <a:p>
                      <a:endParaRPr kumimoji="1" lang="ja-JP" altLang="en-US"/>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ja-JP" sz="10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vMerge="1">
                  <a:txBody>
                    <a:bodyPr/>
                    <a:lstStyle/>
                    <a:p>
                      <a:endParaRPr kumimoji="1" lang="ja-JP" altLang="en-US"/>
                    </a:p>
                  </a:txBody>
                  <a:tcPr/>
                </a:tc>
                <a:tc>
                  <a:txBody>
                    <a:bodyPr/>
                    <a:lstStyle/>
                    <a:p>
                      <a:pPr algn="ctr">
                        <a:lnSpc>
                          <a:spcPts val="1500"/>
                        </a:lnSpc>
                        <a:spcAft>
                          <a:spcPts val="0"/>
                        </a:spcAft>
                      </a:pPr>
                      <a:r>
                        <a:rPr kumimoji="1" lang="ja-JP" altLang="en-US" sz="10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今後の具体的取組み</a:t>
                      </a:r>
                      <a:endParaRPr kumimoji="1" lang="en-US" altLang="ja-JP" sz="10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573980876"/>
                  </a:ext>
                </a:extLst>
              </a:tr>
              <a:tr h="3462294">
                <a:tc vMerge="1">
                  <a:txBody>
                    <a:bodyPr/>
                    <a:lstStyle/>
                    <a:p>
                      <a:endParaRPr kumimoji="1" lang="ja-JP" altLang="en-US"/>
                    </a:p>
                  </a:txBody>
                  <a:tcPr/>
                </a:tc>
                <a:tc vMerge="1">
                  <a:txBody>
                    <a:bodyPr/>
                    <a:lstStyle/>
                    <a:p>
                      <a:endParaRPr kumimoji="1" lang="ja-JP" altLang="en-US" dirty="0"/>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a:txBody>
                    <a:bodyPr/>
                    <a:lstStyle/>
                    <a:p>
                      <a:pPr marL="144000" indent="-72000" algn="just">
                        <a:lnSpc>
                          <a:spcPts val="15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年度末までを目標に元交流施設の</a:t>
                      </a:r>
                      <a:r>
                        <a:rPr lang="ja-JP" altLang="en-US" sz="1000"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活用方策</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を決定する</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indent="-72000" algn="just">
                        <a:lnSpc>
                          <a:spcPts val="1500"/>
                        </a:lnSpc>
                        <a:spcAft>
                          <a:spcPts val="0"/>
                        </a:spcAft>
                      </a:pPr>
                      <a:r>
                        <a:rPr lang="ja-JP" altLang="en-US" sz="1000" kern="100" dirty="0">
                          <a:solidFill>
                            <a:schemeClr val="tx1"/>
                          </a:solidFill>
                          <a:effectLst/>
                          <a:highlight>
                            <a:srgbClr val="FFFFFF"/>
                          </a:highlight>
                          <a:latin typeface="Meiryo UI" panose="020B0604030504040204" pitchFamily="50" charset="-128"/>
                          <a:ea typeface="Meiryo UI" panose="020B0604030504040204" pitchFamily="50" charset="-128"/>
                          <a:cs typeface="Meiryo UI" panose="020B0604030504040204" pitchFamily="50" charset="-128"/>
                        </a:rPr>
                        <a:t>・</a:t>
                      </a:r>
                      <a:r>
                        <a:rPr lang="ja-JP" altLang="en-US" sz="1000" strike="noStrike" kern="100" dirty="0">
                          <a:solidFill>
                            <a:schemeClr val="tx1"/>
                          </a:solidFill>
                          <a:effectLst/>
                          <a:highlight>
                            <a:srgbClr val="FFFFFF"/>
                          </a:highlight>
                          <a:latin typeface="Meiryo UI" panose="020B0604030504040204" pitchFamily="50" charset="-128"/>
                          <a:ea typeface="Meiryo UI" panose="020B0604030504040204" pitchFamily="50" charset="-128"/>
                          <a:cs typeface="Meiryo UI" panose="020B0604030504040204" pitchFamily="50" charset="-128"/>
                        </a:rPr>
                        <a:t>元交流施設の活用方策を反映した中期的な改修計画等を策定し、それらも踏まえた上で</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経営の安定化に向けた</a:t>
                      </a:r>
                      <a:r>
                        <a:rPr lang="ja-JP" altLang="en-US" sz="1000" kern="100" dirty="0">
                          <a:solidFill>
                            <a:schemeClr val="tx1"/>
                          </a:solidFill>
                          <a:effectLst/>
                          <a:highlight>
                            <a:srgbClr val="FFFFFF"/>
                          </a:highlight>
                          <a:latin typeface="Meiryo UI" panose="020B0604030504040204" pitchFamily="50" charset="-128"/>
                          <a:ea typeface="Meiryo UI" panose="020B0604030504040204" pitchFamily="50" charset="-128"/>
                          <a:cs typeface="Meiryo UI" panose="020B0604030504040204" pitchFamily="50" charset="-128"/>
                        </a:rPr>
                        <a:t>中期経営計画の見直しを</a:t>
                      </a:r>
                      <a:r>
                        <a:rPr lang="ja-JP" altLang="en-US" sz="1000"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a:t>
                      </a:r>
                      <a:r>
                        <a:rPr lang="ja-JP" altLang="en-US" sz="1000"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年度末までに</a:t>
                      </a:r>
                      <a:r>
                        <a:rPr lang="ja-JP" altLang="en-US" sz="1000" kern="100" dirty="0">
                          <a:solidFill>
                            <a:schemeClr val="tx1"/>
                          </a:solidFill>
                          <a:effectLst/>
                          <a:highlight>
                            <a:srgbClr val="FFFFFF"/>
                          </a:highlight>
                          <a:latin typeface="Meiryo UI" panose="020B0604030504040204" pitchFamily="50" charset="-128"/>
                          <a:ea typeface="Meiryo UI" panose="020B0604030504040204" pitchFamily="50" charset="-128"/>
                          <a:cs typeface="Meiryo UI" panose="020B0604030504040204" pitchFamily="50" charset="-128"/>
                        </a:rPr>
                        <a:t>行う</a:t>
                      </a:r>
                      <a:endParaRPr lang="en-US" altLang="ja-JP" sz="1000" kern="100" dirty="0">
                        <a:solidFill>
                          <a:schemeClr val="tx1"/>
                        </a:solidFill>
                        <a:effectLst/>
                        <a:highlight>
                          <a:srgbClr val="FFFFFF"/>
                        </a:highligh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auto" latinLnBrk="0" hangingPunct="1">
                        <a:lnSpc>
                          <a:spcPts val="1500"/>
                        </a:lnSpc>
                        <a:spcBef>
                          <a:spcPts val="0"/>
                        </a:spcBef>
                        <a:spcAft>
                          <a:spcPts val="0"/>
                        </a:spcAft>
                        <a:buClrTx/>
                        <a:buSzTx/>
                        <a:buFontTx/>
                        <a:buNone/>
                        <a:tabLst/>
                        <a:defRPr/>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・引き続き、市場活性化に向けた取組みを進め収益の向上を図る</a:t>
                      </a: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98060132"/>
                  </a:ext>
                </a:extLst>
              </a:tr>
            </a:tbl>
          </a:graphicData>
        </a:graphic>
      </p:graphicFrame>
      <p:sp>
        <p:nvSpPr>
          <p:cNvPr id="5" name="正方形/長方形 4"/>
          <p:cNvSpPr>
            <a:spLocks noChangeArrowheads="1"/>
          </p:cNvSpPr>
          <p:nvPr/>
        </p:nvSpPr>
        <p:spPr bwMode="auto">
          <a:xfrm>
            <a:off x="179512" y="435442"/>
            <a:ext cx="317747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今後の方向性　</a:t>
            </a:r>
            <a:r>
              <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民営化 </a:t>
            </a:r>
            <a:r>
              <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ja-JP"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26495" y="44333"/>
            <a:ext cx="8136904" cy="3693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Ⅲ</a:t>
            </a: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出資法人等の改革</a:t>
            </a: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 name="直線コネクタ 11"/>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 name="スライド番号プレースホルダー 2">
            <a:extLst>
              <a:ext uri="{FF2B5EF4-FFF2-40B4-BE49-F238E27FC236}">
                <a16:creationId xmlns:a16="http://schemas.microsoft.com/office/drawing/2014/main" id="{5E3CD69B-B504-4C34-9815-B297AE2E7BD8}"/>
              </a:ext>
            </a:extLst>
          </p:cNvPr>
          <p:cNvSpPr>
            <a:spLocks noGrp="1"/>
          </p:cNvSpPr>
          <p:nvPr>
            <p:ph type="sldNum" sz="quarter" idx="12"/>
          </p:nvPr>
        </p:nvSpPr>
        <p:spPr/>
        <p:txBody>
          <a:bodyPr/>
          <a:lstStyle/>
          <a:p>
            <a:fld id="{7791D223-6A27-4327-8087-FA06212A7E85}" type="slidenum">
              <a:rPr lang="ja-JP" altLang="en-US" smtClean="0"/>
              <a:pPr/>
              <a:t>48</a:t>
            </a:fld>
            <a:endParaRPr lang="ja-JP" altLang="en-US" dirty="0"/>
          </a:p>
        </p:txBody>
      </p:sp>
    </p:spTree>
    <p:extLst>
      <p:ext uri="{BB962C8B-B14F-4D97-AF65-F5344CB8AC3E}">
        <p14:creationId xmlns:p14="http://schemas.microsoft.com/office/powerpoint/2010/main" val="5641806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extLst>
              <p:ext uri="{D42A27DB-BD31-4B8C-83A1-F6EECF244321}">
                <p14:modId xmlns:p14="http://schemas.microsoft.com/office/powerpoint/2010/main" val="1327704306"/>
              </p:ext>
            </p:extLst>
          </p:nvPr>
        </p:nvGraphicFramePr>
        <p:xfrm>
          <a:off x="179512" y="1136694"/>
          <a:ext cx="8794222" cy="4408974"/>
        </p:xfrm>
        <a:graphic>
          <a:graphicData uri="http://schemas.openxmlformats.org/drawingml/2006/table">
            <a:tbl>
              <a:tblPr firstRow="1" firstCol="1" bandRow="1">
                <a:tableStyleId>{BC89EF96-8CEA-46FF-86C4-4CE0E7609802}</a:tableStyleId>
              </a:tblPr>
              <a:tblGrid>
                <a:gridCol w="1377153">
                  <a:extLst>
                    <a:ext uri="{9D8B030D-6E8A-4147-A177-3AD203B41FA5}">
                      <a16:colId xmlns:a16="http://schemas.microsoft.com/office/drawing/2014/main" val="20000"/>
                    </a:ext>
                  </a:extLst>
                </a:gridCol>
                <a:gridCol w="2250250">
                  <a:extLst>
                    <a:ext uri="{9D8B030D-6E8A-4147-A177-3AD203B41FA5}">
                      <a16:colId xmlns:a16="http://schemas.microsoft.com/office/drawing/2014/main" val="20001"/>
                    </a:ext>
                  </a:extLst>
                </a:gridCol>
                <a:gridCol w="2925325">
                  <a:extLst>
                    <a:ext uri="{9D8B030D-6E8A-4147-A177-3AD203B41FA5}">
                      <a16:colId xmlns:a16="http://schemas.microsoft.com/office/drawing/2014/main" val="20002"/>
                    </a:ext>
                  </a:extLst>
                </a:gridCol>
                <a:gridCol w="2241494">
                  <a:extLst>
                    <a:ext uri="{9D8B030D-6E8A-4147-A177-3AD203B41FA5}">
                      <a16:colId xmlns:a16="http://schemas.microsoft.com/office/drawing/2014/main" val="20003"/>
                    </a:ext>
                  </a:extLst>
                </a:gridCol>
              </a:tblGrid>
              <a:tr h="268514">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取組みでの方向性</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605006">
                <a:tc rowSpan="3">
                  <a:txBody>
                    <a:bodyPr/>
                    <a:lstStyle/>
                    <a:p>
                      <a:pPr algn="just">
                        <a:spcAft>
                          <a:spcPts val="0"/>
                        </a:spcAft>
                      </a:pPr>
                      <a:r>
                        <a:rPr lang="ja-JP" altLang="en-US" sz="1000"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大阪外環状鉄道（株）</a:t>
                      </a:r>
                      <a:endParaRPr lang="ja-JP" sz="1000"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934" marR="5393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○民営化</a:t>
                      </a: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・資本的関与について、借入金の完済時</a:t>
                      </a:r>
                      <a:endPar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に株式の売却が行えるよう見直しを進</a:t>
                      </a:r>
                      <a:endPar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める</a:t>
                      </a:r>
                    </a:p>
                  </a:txBody>
                  <a:tcPr marL="53934" marR="5393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401320" indent="-401320" algn="just">
                        <a:lnSpc>
                          <a:spcPts val="1500"/>
                        </a:lnSpc>
                        <a:spcAft>
                          <a:spcPts val="0"/>
                        </a:spcAft>
                      </a:pPr>
                      <a:r>
                        <a:rPr lang="en-US" altLang="ja-JP"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lang="en-US" altLang="ja-JP"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266400" indent="-266400" algn="just">
                        <a:lnSpc>
                          <a:spcPts val="1500"/>
                        </a:lnSpc>
                        <a:spcBef>
                          <a:spcPts val="0"/>
                        </a:spcBef>
                        <a:spcAft>
                          <a:spcPts val="0"/>
                        </a:spcAft>
                      </a:pP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事業計画に基づき、平成</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年度末に全線開業</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400" indent="-266400" algn="just">
                        <a:lnSpc>
                          <a:spcPts val="1500"/>
                        </a:lnSpc>
                        <a:spcBef>
                          <a:spcPts val="0"/>
                        </a:spcBef>
                        <a:spcAft>
                          <a:spcPts val="0"/>
                        </a:spcAft>
                      </a:pP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400" indent="-266400" algn="just">
                        <a:lnSpc>
                          <a:spcPts val="1500"/>
                        </a:lnSpc>
                        <a:spcBef>
                          <a:spcPts val="0"/>
                        </a:spcBef>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○開業後、令和</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年度末まで家屋補償及び環境アセ</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400" indent="-266400" algn="just">
                        <a:lnSpc>
                          <a:spcPts val="1500"/>
                        </a:lnSpc>
                        <a:spcBef>
                          <a:spcPts val="0"/>
                        </a:spcBef>
                        <a:spcAft>
                          <a:spcPts val="0"/>
                        </a:spcAft>
                      </a:pP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ス対応等の残事業を実施</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400" indent="-266400" algn="just">
                        <a:lnSpc>
                          <a:spcPts val="1500"/>
                        </a:lnSpc>
                        <a:spcBef>
                          <a:spcPts val="0"/>
                        </a:spcBef>
                        <a:spcAft>
                          <a:spcPts val="0"/>
                        </a:spcAft>
                      </a:pP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400" marR="0" lvl="0" indent="-266400" algn="just" defTabSz="914400" rtl="0" eaLnBrk="1" fontAlgn="auto" latinLnBrk="0" hangingPunct="1">
                        <a:lnSpc>
                          <a:spcPts val="1500"/>
                        </a:lnSpc>
                        <a:spcBef>
                          <a:spcPts val="0"/>
                        </a:spcBef>
                        <a:spcAft>
                          <a:spcPts val="0"/>
                        </a:spcAft>
                        <a:buClrTx/>
                        <a:buSzTx/>
                        <a:buFontTx/>
                        <a:buNone/>
                        <a:tabLst/>
                        <a:defRPr/>
                      </a:pP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○残事業完了後は、府の人的関与を終了し、府派遣</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400" marR="0" lvl="0" indent="-266400" algn="just" defTabSz="914400" rtl="0" eaLnBrk="1" fontAlgn="auto" latinLnBrk="0" hangingPunct="1">
                        <a:lnSpc>
                          <a:spcPts val="1500"/>
                        </a:lnSpc>
                        <a:spcBef>
                          <a:spcPts val="0"/>
                        </a:spcBef>
                        <a:spcAft>
                          <a:spcPts val="0"/>
                        </a:spcAft>
                        <a:buClrTx/>
                        <a:buSzTx/>
                        <a:buFontTx/>
                        <a:buNone/>
                        <a:tabLst/>
                        <a:defRPr/>
                      </a:pP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職員を引き揚げ</a:t>
                      </a:r>
                      <a:endParaRPr lang="en-US" altLang="ja-JP" sz="1000" b="0" u="none" strike="sng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400" marR="0" lvl="0" indent="-266400" algn="just" defTabSz="914400" rtl="0" eaLnBrk="1" fontAlgn="auto" latinLnBrk="0" hangingPunct="1">
                        <a:lnSpc>
                          <a:spcPts val="1500"/>
                        </a:lnSpc>
                        <a:spcBef>
                          <a:spcPts val="0"/>
                        </a:spcBef>
                        <a:spcAft>
                          <a:spcPts val="0"/>
                        </a:spcAft>
                        <a:buClrTx/>
                        <a:buSzTx/>
                        <a:buFontTx/>
                        <a:buNone/>
                        <a:tabLst/>
                        <a:defRPr/>
                      </a:pPr>
                      <a:r>
                        <a:rPr lang="ja-JP" altLang="en-US" sz="1000" b="0" u="non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b="0" u="non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400" marR="0" lvl="0" indent="-266400" algn="just" defTabSz="914400" rtl="0" eaLnBrk="1" fontAlgn="auto" latinLnBrk="0" hangingPunct="1">
                        <a:lnSpc>
                          <a:spcPts val="1500"/>
                        </a:lnSpc>
                        <a:spcBef>
                          <a:spcPts val="0"/>
                        </a:spcBef>
                        <a:spcAft>
                          <a:spcPts val="0"/>
                        </a:spcAft>
                        <a:buClrTx/>
                        <a:buSzTx/>
                        <a:buFontTx/>
                        <a:buNone/>
                        <a:tabLst/>
                        <a:defRPr/>
                      </a:pPr>
                      <a:r>
                        <a:rPr lang="ja-JP" altLang="en-US" sz="1000" b="0" u="non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輸送の安全管理及び借入金の着実な償還を</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400" marR="0" lvl="0" indent="-266400" algn="just" defTabSz="914400" rtl="0" eaLnBrk="1" fontAlgn="auto" latinLnBrk="0" hangingPunct="1">
                        <a:lnSpc>
                          <a:spcPts val="1500"/>
                        </a:lnSpc>
                        <a:spcBef>
                          <a:spcPts val="0"/>
                        </a:spcBef>
                        <a:spcAft>
                          <a:spcPts val="0"/>
                        </a:spcAft>
                        <a:buClrTx/>
                        <a:buSzTx/>
                        <a:buFontTx/>
                        <a:buNone/>
                        <a:tabLst/>
                        <a:defRPr/>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ミッションとする管理会社に移行</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934" marR="5393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○民営化</a:t>
                      </a: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・資本的関与について、借入金の完済時</a:t>
                      </a:r>
                      <a:endPar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に株式の売却が行えるよう見直しを進</a:t>
                      </a:r>
                      <a:endPar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める</a:t>
                      </a:r>
                    </a:p>
                    <a:p>
                      <a:pPr algn="just">
                        <a:lnSpc>
                          <a:spcPts val="1500"/>
                        </a:lnSpc>
                        <a:spcAft>
                          <a:spcPts val="0"/>
                        </a:spcAft>
                      </a:pPr>
                      <a:endPar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59954">
                <a:tc vMerge="1">
                  <a:txBody>
                    <a:bodyPr/>
                    <a:lstStyle/>
                    <a:p>
                      <a:endParaRPr kumimoji="1" lang="ja-JP" altLang="en-US"/>
                    </a:p>
                  </a:txBody>
                  <a:tcPr/>
                </a:tc>
                <a:tc vMerge="1">
                  <a:txBody>
                    <a:bodyPr/>
                    <a:lstStyle/>
                    <a:p>
                      <a:pPr marL="266700" marR="0" lvl="0" indent="-266700" algn="ctr" defTabSz="914400" rtl="0" eaLnBrk="1" fontAlgn="auto" latinLnBrk="0" hangingPunct="1">
                        <a:lnSpc>
                          <a:spcPts val="1500"/>
                        </a:lnSpc>
                        <a:spcBef>
                          <a:spcPts val="0"/>
                        </a:spcBef>
                        <a:spcAft>
                          <a:spcPts val="0"/>
                        </a:spcAft>
                        <a:buClrTx/>
                        <a:buSzTx/>
                        <a:buFontTx/>
                        <a:buNone/>
                        <a:tabLst/>
                        <a:defRPr/>
                      </a:pPr>
                      <a:endParaRPr kumimoji="1" lang="ja-JP" altLang="en-US" dirty="0"/>
                    </a:p>
                  </a:txBody>
                  <a:tcPr marL="53934" marR="5393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vMerge="1">
                  <a:txBody>
                    <a:bodyPr/>
                    <a:lstStyle/>
                    <a:p>
                      <a:endParaRPr kumimoji="1" lang="ja-JP" altLang="en-US"/>
                    </a:p>
                  </a:txBody>
                  <a:tcPr/>
                </a:tc>
                <a:tc>
                  <a:txBody>
                    <a:bodyPr/>
                    <a:lstStyle/>
                    <a:p>
                      <a:pPr algn="ctr">
                        <a:lnSpc>
                          <a:spcPts val="1500"/>
                        </a:lnSpc>
                        <a:spcAft>
                          <a:spcPts val="0"/>
                        </a:spcAft>
                      </a:pPr>
                      <a:r>
                        <a:rPr lang="ja-JP" altLang="en-US" sz="10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今後の具体的取組み</a:t>
                      </a:r>
                      <a:endParaRPr lang="en-US" altLang="ja-JP" sz="10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573980876"/>
                  </a:ext>
                </a:extLst>
              </a:tr>
              <a:tr h="2085429">
                <a:tc vMerge="1">
                  <a:txBody>
                    <a:bodyPr/>
                    <a:lstStyle/>
                    <a:p>
                      <a:endParaRPr kumimoji="1" lang="ja-JP" altLang="en-US"/>
                    </a:p>
                  </a:txBody>
                  <a:tcPr/>
                </a:tc>
                <a:tc vMerge="1">
                  <a:txBody>
                    <a:bodyPr/>
                    <a:lstStyle/>
                    <a:p>
                      <a:pPr marL="266700" marR="0" lvl="0" indent="-266700" algn="just" defTabSz="914400" rtl="0" eaLnBrk="1" fontAlgn="auto" latinLnBrk="0" hangingPunct="1">
                        <a:lnSpc>
                          <a:spcPts val="1500"/>
                        </a:lnSpc>
                        <a:spcBef>
                          <a:spcPts val="0"/>
                        </a:spcBef>
                        <a:spcAft>
                          <a:spcPts val="0"/>
                        </a:spcAft>
                        <a:buClrTx/>
                        <a:buSzTx/>
                        <a:buFontTx/>
                        <a:buNone/>
                        <a:tabLst/>
                        <a:defRPr/>
                      </a:pPr>
                      <a:endParaRPr kumimoji="1"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934" marR="5393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a:txBody>
                    <a:bodyPr/>
                    <a:lstStyle/>
                    <a:p>
                      <a:pPr marL="144000" marR="0" lvl="0" indent="-72000" algn="just" defTabSz="914400" rtl="0" eaLnBrk="1" fontAlgn="auto" latinLnBrk="0" hangingPunct="1">
                        <a:lnSpc>
                          <a:spcPts val="1500"/>
                        </a:lnSpc>
                        <a:spcBef>
                          <a:spcPts val="0"/>
                        </a:spcBef>
                        <a:spcAft>
                          <a:spcPts val="0"/>
                        </a:spcAft>
                        <a:buClrTx/>
                        <a:buSzTx/>
                        <a:buFontTx/>
                        <a:buNone/>
                        <a:tabLst/>
                        <a:defRPr/>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・借入金の完済（</a:t>
                      </a: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43</a:t>
                      </a: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年度予定）に向け、計画的な返済を進める。</a:t>
                      </a:r>
                    </a:p>
                    <a:p>
                      <a:pPr marL="144000" indent="-72000" algn="just">
                        <a:lnSpc>
                          <a:spcPts val="1500"/>
                        </a:lnSpc>
                        <a:spcAft>
                          <a:spcPts val="0"/>
                        </a:spcAft>
                      </a:pPr>
                      <a:endPar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98060132"/>
                  </a:ext>
                </a:extLst>
              </a:tr>
            </a:tbl>
          </a:graphicData>
        </a:graphic>
      </p:graphicFrame>
      <p:sp>
        <p:nvSpPr>
          <p:cNvPr id="7" name="正方形/長方形 6"/>
          <p:cNvSpPr/>
          <p:nvPr/>
        </p:nvSpPr>
        <p:spPr>
          <a:xfrm>
            <a:off x="26495" y="44333"/>
            <a:ext cx="8136904" cy="3693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Ⅲ</a:t>
            </a: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出資法人等の改革</a:t>
            </a: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 name="直線コネクタ 11"/>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 name="スライド番号プレースホルダー 2">
            <a:extLst>
              <a:ext uri="{FF2B5EF4-FFF2-40B4-BE49-F238E27FC236}">
                <a16:creationId xmlns:a16="http://schemas.microsoft.com/office/drawing/2014/main" id="{B2A77424-77B7-45C0-9FE3-43A48E9C3D43}"/>
              </a:ext>
            </a:extLst>
          </p:cNvPr>
          <p:cNvSpPr>
            <a:spLocks noGrp="1"/>
          </p:cNvSpPr>
          <p:nvPr>
            <p:ph type="sldNum" sz="quarter" idx="12"/>
          </p:nvPr>
        </p:nvSpPr>
        <p:spPr/>
        <p:txBody>
          <a:bodyPr/>
          <a:lstStyle/>
          <a:p>
            <a:fld id="{7791D223-6A27-4327-8087-FA06212A7E85}" type="slidenum">
              <a:rPr lang="ja-JP" altLang="en-US" smtClean="0"/>
              <a:pPr/>
              <a:t>49</a:t>
            </a:fld>
            <a:endParaRPr lang="ja-JP" altLang="en-US" dirty="0"/>
          </a:p>
        </p:txBody>
      </p:sp>
    </p:spTree>
    <p:extLst>
      <p:ext uri="{BB962C8B-B14F-4D97-AF65-F5344CB8AC3E}">
        <p14:creationId xmlns:p14="http://schemas.microsoft.com/office/powerpoint/2010/main" val="8329268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extLst>
              <p:ext uri="{D42A27DB-BD31-4B8C-83A1-F6EECF244321}">
                <p14:modId xmlns:p14="http://schemas.microsoft.com/office/powerpoint/2010/main" val="1667674237"/>
              </p:ext>
            </p:extLst>
          </p:nvPr>
        </p:nvGraphicFramePr>
        <p:xfrm>
          <a:off x="179512" y="1136694"/>
          <a:ext cx="8794222" cy="4408974"/>
        </p:xfrm>
        <a:graphic>
          <a:graphicData uri="http://schemas.openxmlformats.org/drawingml/2006/table">
            <a:tbl>
              <a:tblPr firstRow="1" firstCol="1" bandRow="1">
                <a:tableStyleId>{BC89EF96-8CEA-46FF-86C4-4CE0E7609802}</a:tableStyleId>
              </a:tblPr>
              <a:tblGrid>
                <a:gridCol w="1377153">
                  <a:extLst>
                    <a:ext uri="{9D8B030D-6E8A-4147-A177-3AD203B41FA5}">
                      <a16:colId xmlns:a16="http://schemas.microsoft.com/office/drawing/2014/main" val="20000"/>
                    </a:ext>
                  </a:extLst>
                </a:gridCol>
                <a:gridCol w="2250250">
                  <a:extLst>
                    <a:ext uri="{9D8B030D-6E8A-4147-A177-3AD203B41FA5}">
                      <a16:colId xmlns:a16="http://schemas.microsoft.com/office/drawing/2014/main" val="20001"/>
                    </a:ext>
                  </a:extLst>
                </a:gridCol>
                <a:gridCol w="2925325">
                  <a:extLst>
                    <a:ext uri="{9D8B030D-6E8A-4147-A177-3AD203B41FA5}">
                      <a16:colId xmlns:a16="http://schemas.microsoft.com/office/drawing/2014/main" val="20002"/>
                    </a:ext>
                  </a:extLst>
                </a:gridCol>
                <a:gridCol w="2241494">
                  <a:extLst>
                    <a:ext uri="{9D8B030D-6E8A-4147-A177-3AD203B41FA5}">
                      <a16:colId xmlns:a16="http://schemas.microsoft.com/office/drawing/2014/main" val="20003"/>
                    </a:ext>
                  </a:extLst>
                </a:gridCol>
              </a:tblGrid>
              <a:tr h="268514">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取組みでの方向性</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605006">
                <a:tc rowSpan="3">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lang="ja-JP" altLang="en-US" sz="1000"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kumimoji="1" 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大阪国際会議場</a:t>
                      </a:r>
                    </a:p>
                  </a:txBody>
                  <a:tcPr marL="52141" marR="5214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・府の法人に対する関与のあり方については、今後の施設のあり方とあわせ、その具体的な方向性を検討する</a:t>
                      </a:r>
                    </a:p>
                  </a:txBody>
                  <a:tcPr marL="52141" marR="5214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ja-JP" sz="1000" b="1"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p>
                    <a:p>
                      <a:pPr marL="216000" marR="0" lvl="0" indent="-12600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月、府立国際会議場の次期指定管理者に、公募により法人を指定</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000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＜指定期間＞令和元年度～令和</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6000" marR="0" lvl="0" indent="-72000" algn="l" defTabSz="914400" rtl="0" eaLnBrk="1" fontAlgn="base" latinLnBrk="0" hangingPunct="1">
                        <a:lnSpc>
                          <a:spcPts val="1400"/>
                        </a:lnSpc>
                        <a:spcBef>
                          <a:spcPct val="0"/>
                        </a:spcBef>
                        <a:spcAft>
                          <a:spcPct val="0"/>
                        </a:spcAft>
                        <a:buClrTx/>
                        <a:buSzTx/>
                        <a:buFontTx/>
                        <a:buNone/>
                        <a:tabLst/>
                        <a:defRPr/>
                      </a:pP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6000" marR="0" lvl="0" indent="-12600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○経営状況等</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6000" marR="0" lvl="0" indent="-12600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・令和</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年度は入国制限の緩和後、国際会議の開催が漸増したが、電気代・ガス代の高騰等により、税引前当期純損失</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197,646</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千円となった</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6000" marR="0" lvl="0" indent="-12600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・令和</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年度は</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月から</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月まで休館し大規模修繕工事を実施</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6000" marR="0" lvl="0" indent="-12600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・リニューアル後の設備性能の向上や万博関連国際会議の誘致により、営業を強化</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6000" marR="0" lvl="0" indent="-12600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6000" marR="0" lvl="0" indent="-12600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6000" marR="0" lvl="0" indent="-12600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○府立国際会議場の今後のあり方については、</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の開業や万博終了後の利用状況等を見極めて判断することとしている</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52141" marR="5214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・府の法人に対する関与のあり方については、今後の施設のあり方とあわせ、その具体的な方向性を検討する</a:t>
                      </a:r>
                    </a:p>
                    <a:p>
                      <a:pPr algn="just">
                        <a:lnSpc>
                          <a:spcPts val="1500"/>
                        </a:lnSpc>
                        <a:spcAft>
                          <a:spcPts val="0"/>
                        </a:spcAft>
                      </a:pPr>
                      <a:endPar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59954">
                <a:tc vMerge="1">
                  <a:txBody>
                    <a:bodyPr/>
                    <a:lstStyle/>
                    <a:p>
                      <a:endParaRPr kumimoji="1" lang="ja-JP" altLang="en-US"/>
                    </a:p>
                  </a:txBody>
                  <a:tcPr/>
                </a:tc>
                <a:tc vMerge="1">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endParaRPr kumimoji="1" lang="ja-JP" altLang="en-US" dirty="0"/>
                    </a:p>
                  </a:txBody>
                  <a:tcPr marL="52141" marR="5214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vMerge="1">
                  <a:txBody>
                    <a:bodyPr/>
                    <a:lstStyle/>
                    <a:p>
                      <a:endParaRPr kumimoji="1" lang="ja-JP" altLang="en-US"/>
                    </a:p>
                  </a:txBody>
                  <a:tcPr/>
                </a:tc>
                <a:tc>
                  <a:txBody>
                    <a:bodyPr/>
                    <a:lstStyle/>
                    <a:p>
                      <a:pPr algn="ctr">
                        <a:lnSpc>
                          <a:spcPts val="1500"/>
                        </a:lnSpc>
                        <a:spcAft>
                          <a:spcPts val="0"/>
                        </a:spcAft>
                      </a:pPr>
                      <a:r>
                        <a:rPr lang="ja-JP" altLang="en-US" sz="10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今後の具体的取組み</a:t>
                      </a:r>
                      <a:endParaRPr lang="en-US" altLang="ja-JP" sz="10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573980876"/>
                  </a:ext>
                </a:extLst>
              </a:tr>
              <a:tr h="2085429">
                <a:tc vMerge="1">
                  <a:txBody>
                    <a:bodyPr/>
                    <a:lstStyle/>
                    <a:p>
                      <a:endParaRPr kumimoji="1" lang="ja-JP" altLang="en-US"/>
                    </a:p>
                  </a:txBody>
                  <a:tcPr/>
                </a:tc>
                <a:tc vMerge="1">
                  <a:txBody>
                    <a:bodyPr/>
                    <a:lstStyle/>
                    <a:p>
                      <a:endParaRPr kumimoji="1" lang="ja-JP" altLang="en-US" dirty="0"/>
                    </a:p>
                  </a:txBody>
                  <a:tcPr marL="52141" marR="5214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a:txBody>
                    <a:bodyPr/>
                    <a:lstStyle/>
                    <a:p>
                      <a:pPr marL="144000" marR="0" lvl="0" indent="-72000" algn="just" defTabSz="914400" rtl="0" eaLnBrk="1" fontAlgn="auto" latinLnBrk="0" hangingPunct="1">
                        <a:lnSpc>
                          <a:spcPts val="1500"/>
                        </a:lnSpc>
                        <a:spcBef>
                          <a:spcPts val="0"/>
                        </a:spcBef>
                        <a:spcAft>
                          <a:spcPts val="0"/>
                        </a:spcAft>
                        <a:buClrTx/>
                        <a:buSzTx/>
                        <a:buFontTx/>
                        <a:buNone/>
                        <a:tabLst/>
                        <a:defRPr/>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・府立国際会議場のあり方について、万博終了後の令和</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年度における利用状況等を見極め、具体的な方向性を検討する</a:t>
                      </a:r>
                    </a:p>
                    <a:p>
                      <a:pPr marL="144000" indent="-72000" algn="just">
                        <a:lnSpc>
                          <a:spcPts val="1500"/>
                        </a:lnSpc>
                        <a:spcAft>
                          <a:spcPts val="0"/>
                        </a:spcAft>
                      </a:pPr>
                      <a:endPar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98060132"/>
                  </a:ext>
                </a:extLst>
              </a:tr>
            </a:tbl>
          </a:graphicData>
        </a:graphic>
      </p:graphicFrame>
      <p:sp>
        <p:nvSpPr>
          <p:cNvPr id="7" name="正方形/長方形 6"/>
          <p:cNvSpPr/>
          <p:nvPr/>
        </p:nvSpPr>
        <p:spPr>
          <a:xfrm>
            <a:off x="26495" y="44333"/>
            <a:ext cx="8136904" cy="3693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Ⅲ</a:t>
            </a: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出資法人等の改革</a:t>
            </a: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 name="直線コネクタ 11"/>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9" name="正方形/長方形 4">
            <a:extLst>
              <a:ext uri="{FF2B5EF4-FFF2-40B4-BE49-F238E27FC236}">
                <a16:creationId xmlns:a16="http://schemas.microsoft.com/office/drawing/2014/main" id="{BF041CF1-DD59-47C9-BAFB-7F95D3F83DDB}"/>
              </a:ext>
            </a:extLst>
          </p:cNvPr>
          <p:cNvSpPr>
            <a:spLocks noChangeArrowheads="1"/>
          </p:cNvSpPr>
          <p:nvPr/>
        </p:nvSpPr>
        <p:spPr bwMode="auto">
          <a:xfrm>
            <a:off x="179512" y="567537"/>
            <a:ext cx="381065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今後の方向性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抜本的見直し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B216AD7A-9789-418D-9BAC-2EEF3FC4CD21}"/>
              </a:ext>
            </a:extLst>
          </p:cNvPr>
          <p:cNvSpPr>
            <a:spLocks noGrp="1"/>
          </p:cNvSpPr>
          <p:nvPr>
            <p:ph type="sldNum" sz="quarter" idx="12"/>
          </p:nvPr>
        </p:nvSpPr>
        <p:spPr/>
        <p:txBody>
          <a:bodyPr/>
          <a:lstStyle/>
          <a:p>
            <a:fld id="{7791D223-6A27-4327-8087-FA06212A7E85}" type="slidenum">
              <a:rPr lang="ja-JP" altLang="en-US" smtClean="0"/>
              <a:pPr/>
              <a:t>50</a:t>
            </a:fld>
            <a:endParaRPr lang="ja-JP" altLang="en-US" dirty="0"/>
          </a:p>
        </p:txBody>
      </p:sp>
    </p:spTree>
    <p:extLst>
      <p:ext uri="{BB962C8B-B14F-4D97-AF65-F5344CB8AC3E}">
        <p14:creationId xmlns:p14="http://schemas.microsoft.com/office/powerpoint/2010/main" val="37669967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extLst>
              <p:ext uri="{D42A27DB-BD31-4B8C-83A1-F6EECF244321}">
                <p14:modId xmlns:p14="http://schemas.microsoft.com/office/powerpoint/2010/main" val="3693868380"/>
              </p:ext>
            </p:extLst>
          </p:nvPr>
        </p:nvGraphicFramePr>
        <p:xfrm>
          <a:off x="179512" y="1136694"/>
          <a:ext cx="8794222" cy="4408974"/>
        </p:xfrm>
        <a:graphic>
          <a:graphicData uri="http://schemas.openxmlformats.org/drawingml/2006/table">
            <a:tbl>
              <a:tblPr firstRow="1" firstCol="1" bandRow="1">
                <a:tableStyleId>{BC89EF96-8CEA-46FF-86C4-4CE0E7609802}</a:tableStyleId>
              </a:tblPr>
              <a:tblGrid>
                <a:gridCol w="1377153">
                  <a:extLst>
                    <a:ext uri="{9D8B030D-6E8A-4147-A177-3AD203B41FA5}">
                      <a16:colId xmlns:a16="http://schemas.microsoft.com/office/drawing/2014/main" val="20000"/>
                    </a:ext>
                  </a:extLst>
                </a:gridCol>
                <a:gridCol w="2250250">
                  <a:extLst>
                    <a:ext uri="{9D8B030D-6E8A-4147-A177-3AD203B41FA5}">
                      <a16:colId xmlns:a16="http://schemas.microsoft.com/office/drawing/2014/main" val="20001"/>
                    </a:ext>
                  </a:extLst>
                </a:gridCol>
                <a:gridCol w="2925325">
                  <a:extLst>
                    <a:ext uri="{9D8B030D-6E8A-4147-A177-3AD203B41FA5}">
                      <a16:colId xmlns:a16="http://schemas.microsoft.com/office/drawing/2014/main" val="20002"/>
                    </a:ext>
                  </a:extLst>
                </a:gridCol>
                <a:gridCol w="2241494">
                  <a:extLst>
                    <a:ext uri="{9D8B030D-6E8A-4147-A177-3AD203B41FA5}">
                      <a16:colId xmlns:a16="http://schemas.microsoft.com/office/drawing/2014/main" val="20003"/>
                    </a:ext>
                  </a:extLst>
                </a:gridCol>
              </a:tblGrid>
              <a:tr h="268514">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取組みでの方向性</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605006">
                <a:tc rowSpan="3">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（公財）大阪府保健医療財団</a:t>
                      </a:r>
                    </a:p>
                  </a:txBody>
                  <a:tcPr marL="52119" marR="5211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kumimoji="1" lang="ja-JP"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500"/>
                        </a:lnSpc>
                        <a:spcBef>
                          <a:spcPct val="0"/>
                        </a:spcBef>
                        <a:spcAft>
                          <a:spcPct val="0"/>
                        </a:spcAft>
                        <a:buClrTx/>
                        <a:buSzTx/>
                        <a:buFontTx/>
                        <a:buNone/>
                        <a:tabLst/>
                      </a:pPr>
                      <a:r>
                        <a:rPr kumimoji="1" lang="ja-JP"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期中期経営計画期間中の令和</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年度末に、がん予防検診事業の安定的な収支バランスの均衡を図り、法人経営の自立化を進める</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19" marR="5211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215900" marR="0" lvl="0" indent="-215900" algn="just" defTabSz="914400" rtl="0" eaLnBrk="1" fontAlgn="base" latinLnBrk="0" hangingPunct="1">
                        <a:lnSpc>
                          <a:spcPts val="1400"/>
                        </a:lnSpc>
                        <a:spcBef>
                          <a:spcPct val="0"/>
                        </a:spcBef>
                        <a:spcAft>
                          <a:spcPct val="0"/>
                        </a:spcAft>
                        <a:buClrTx/>
                        <a:buSzTx/>
                        <a:buFontTx/>
                        <a:buNone/>
                        <a:tabLst/>
                        <a:defRPr/>
                      </a:pPr>
                      <a:r>
                        <a:rPr kumimoji="1" lang="ja-JP"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5900" marR="0" lvl="0" indent="-21590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期中期経営計画</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(R4</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を策定。収支計画において、令和</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年度にがん予防検診事業の収支均衡を達成予定</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5900" marR="0" lvl="0" indent="-21590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（がん予防検診事業会計の正味財産増減額：</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5900" marR="0" lvl="0" indent="-21590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百万円）</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5900" marR="0" lvl="0" indent="-215900" algn="just" defTabSz="914400" rtl="0" eaLnBrk="1" fontAlgn="base" latinLnBrk="0" hangingPunct="1">
                        <a:lnSpc>
                          <a:spcPts val="1500"/>
                        </a:lnSpc>
                        <a:spcBef>
                          <a:spcPct val="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5900" marR="0" lvl="0" indent="-21590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年度より、循環器病予防部門の事業</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府委託事業</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地独</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大阪健康安全基盤研究所に移転</a:t>
                      </a:r>
                      <a:endParaRPr kumimoji="1" lang="en-US" altLang="ja-JP" sz="1000" b="0" i="0" u="none" strike="sng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5900" marR="0" lvl="0" indent="-215900" algn="just" defTabSz="914400" rtl="0" eaLnBrk="1" fontAlgn="base" latinLnBrk="0" hangingPunct="1">
                        <a:lnSpc>
                          <a:spcPts val="1500"/>
                        </a:lnSpc>
                        <a:spcBef>
                          <a:spcPct val="0"/>
                        </a:spcBef>
                        <a:spcAft>
                          <a:spcPct val="0"/>
                        </a:spcAft>
                        <a:buClrTx/>
                        <a:buSzTx/>
                        <a:buFontTx/>
                        <a:buNone/>
                        <a:tabLst/>
                      </a:pPr>
                      <a:endParaRPr kumimoji="1" lang="en-US" altLang="ja-JP" sz="1000" b="0" i="0" u="none" strike="sng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5900" marR="0" lvl="0" indent="-21590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○財務基盤の強化を図るため、令和</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年度から検診料金を改定</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5900" marR="0" lvl="0" indent="-215900" algn="just" defTabSz="914400" rtl="0" eaLnBrk="1" fontAlgn="base" latinLnBrk="0" hangingPunct="1">
                        <a:lnSpc>
                          <a:spcPts val="1500"/>
                        </a:lnSpc>
                        <a:spcBef>
                          <a:spcPct val="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5900" marR="0" lvl="0" indent="-21590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題】</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2725" marR="0" lvl="0" indent="-212725"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○法人経営の安定化を図るため、引き続きがん予防検診事業の収支均衡に向けた取組みが必要</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19" marR="5211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kumimoji="1" lang="ja-JP"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500"/>
                        </a:lnSpc>
                        <a:spcBef>
                          <a:spcPct val="0"/>
                        </a:spcBef>
                        <a:spcAft>
                          <a:spcPct val="0"/>
                        </a:spcAft>
                        <a:buClrTx/>
                        <a:buSzTx/>
                        <a:buFontTx/>
                        <a:buNone/>
                        <a:tabLst/>
                      </a:pPr>
                      <a:r>
                        <a:rPr kumimoji="1" lang="ja-JP"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期中期経営計画期間中の令和</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年度末に、がん予防検診事業の安定的な収支バランスの均衡を図り、法人経営の自立化を進める</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endPar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59954">
                <a:tc vMerge="1">
                  <a:txBody>
                    <a:bodyPr/>
                    <a:lstStyle/>
                    <a:p>
                      <a:endParaRPr kumimoji="1" lang="ja-JP" altLang="en-US"/>
                    </a:p>
                  </a:txBody>
                  <a:tcPr/>
                </a:tc>
                <a:tc vMerge="1">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endParaRPr kumimoji="1" lang="ja-JP" altLang="en-US" dirty="0"/>
                    </a:p>
                  </a:txBody>
                  <a:tcPr marL="52119" marR="5211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vMerge="1">
                  <a:txBody>
                    <a:bodyPr/>
                    <a:lstStyle/>
                    <a:p>
                      <a:endParaRPr kumimoji="1" lang="ja-JP" altLang="en-US"/>
                    </a:p>
                  </a:txBody>
                  <a:tcPr/>
                </a:tc>
                <a:tc>
                  <a:txBody>
                    <a:bodyPr/>
                    <a:lstStyle/>
                    <a:p>
                      <a:pPr algn="ctr">
                        <a:lnSpc>
                          <a:spcPts val="1500"/>
                        </a:lnSpc>
                        <a:spcAft>
                          <a:spcPts val="0"/>
                        </a:spcAft>
                      </a:pPr>
                      <a:r>
                        <a:rPr lang="ja-JP" altLang="en-US" sz="10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今後の具体的取組み</a:t>
                      </a:r>
                      <a:endParaRPr lang="en-US" altLang="ja-JP" sz="10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573980876"/>
                  </a:ext>
                </a:extLst>
              </a:tr>
              <a:tr h="2085429">
                <a:tc vMerge="1">
                  <a:txBody>
                    <a:bodyPr/>
                    <a:lstStyle/>
                    <a:p>
                      <a:endParaRPr kumimoji="1" lang="ja-JP" altLang="en-US"/>
                    </a:p>
                  </a:txBody>
                  <a:tcPr/>
                </a:tc>
                <a:tc vMerge="1">
                  <a:txBody>
                    <a:bodyPr/>
                    <a:lstStyle/>
                    <a:p>
                      <a:endParaRPr kumimoji="1" lang="ja-JP" altLang="en-US" dirty="0"/>
                    </a:p>
                  </a:txBody>
                  <a:tcPr marL="52119" marR="5211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a:txBody>
                    <a:bodyPr/>
                    <a:lstStyle/>
                    <a:p>
                      <a:pPr marL="144000" marR="0" lvl="0" indent="-7200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・受診者数の確保に向け、受診者ニーズに対応した検診サービスの実施、過去の受診者への受診勧奨及び受診団体等への営業活動の強化を行う</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indent="-72000" algn="just">
                        <a:lnSpc>
                          <a:spcPts val="1500"/>
                        </a:lnSpc>
                        <a:spcAft>
                          <a:spcPts val="0"/>
                        </a:spcAft>
                      </a:pPr>
                      <a:endPar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98060132"/>
                  </a:ext>
                </a:extLst>
              </a:tr>
            </a:tbl>
          </a:graphicData>
        </a:graphic>
      </p:graphicFrame>
      <p:sp>
        <p:nvSpPr>
          <p:cNvPr id="7" name="正方形/長方形 6"/>
          <p:cNvSpPr/>
          <p:nvPr/>
        </p:nvSpPr>
        <p:spPr>
          <a:xfrm>
            <a:off x="26495" y="44333"/>
            <a:ext cx="8136904" cy="3693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Ⅲ</a:t>
            </a: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出資法人等の改革</a:t>
            </a: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 name="直線コネクタ 11"/>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 name="スライド番号プレースホルダー 2">
            <a:extLst>
              <a:ext uri="{FF2B5EF4-FFF2-40B4-BE49-F238E27FC236}">
                <a16:creationId xmlns:a16="http://schemas.microsoft.com/office/drawing/2014/main" id="{CCF61C86-BAE0-4432-A181-BE90D57AA69A}"/>
              </a:ext>
            </a:extLst>
          </p:cNvPr>
          <p:cNvSpPr>
            <a:spLocks noGrp="1"/>
          </p:cNvSpPr>
          <p:nvPr>
            <p:ph type="sldNum" sz="quarter" idx="12"/>
          </p:nvPr>
        </p:nvSpPr>
        <p:spPr/>
        <p:txBody>
          <a:bodyPr/>
          <a:lstStyle/>
          <a:p>
            <a:fld id="{7791D223-6A27-4327-8087-FA06212A7E85}" type="slidenum">
              <a:rPr lang="ja-JP" altLang="en-US" smtClean="0"/>
              <a:pPr/>
              <a:t>51</a:t>
            </a:fld>
            <a:endParaRPr lang="ja-JP" altLang="en-US" dirty="0"/>
          </a:p>
        </p:txBody>
      </p:sp>
    </p:spTree>
    <p:extLst>
      <p:ext uri="{BB962C8B-B14F-4D97-AF65-F5344CB8AC3E}">
        <p14:creationId xmlns:p14="http://schemas.microsoft.com/office/powerpoint/2010/main" val="40321614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extLst>
              <p:ext uri="{D42A27DB-BD31-4B8C-83A1-F6EECF244321}">
                <p14:modId xmlns:p14="http://schemas.microsoft.com/office/powerpoint/2010/main" val="2011167858"/>
              </p:ext>
            </p:extLst>
          </p:nvPr>
        </p:nvGraphicFramePr>
        <p:xfrm>
          <a:off x="161510" y="660521"/>
          <a:ext cx="8794222" cy="5667483"/>
        </p:xfrm>
        <a:graphic>
          <a:graphicData uri="http://schemas.openxmlformats.org/drawingml/2006/table">
            <a:tbl>
              <a:tblPr firstRow="1" firstCol="1" bandRow="1">
                <a:tableStyleId>{BC89EF96-8CEA-46FF-86C4-4CE0E7609802}</a:tableStyleId>
              </a:tblPr>
              <a:tblGrid>
                <a:gridCol w="1377153">
                  <a:extLst>
                    <a:ext uri="{9D8B030D-6E8A-4147-A177-3AD203B41FA5}">
                      <a16:colId xmlns:a16="http://schemas.microsoft.com/office/drawing/2014/main" val="20000"/>
                    </a:ext>
                  </a:extLst>
                </a:gridCol>
                <a:gridCol w="2250250">
                  <a:extLst>
                    <a:ext uri="{9D8B030D-6E8A-4147-A177-3AD203B41FA5}">
                      <a16:colId xmlns:a16="http://schemas.microsoft.com/office/drawing/2014/main" val="20001"/>
                    </a:ext>
                  </a:extLst>
                </a:gridCol>
                <a:gridCol w="2925325">
                  <a:extLst>
                    <a:ext uri="{9D8B030D-6E8A-4147-A177-3AD203B41FA5}">
                      <a16:colId xmlns:a16="http://schemas.microsoft.com/office/drawing/2014/main" val="20002"/>
                    </a:ext>
                  </a:extLst>
                </a:gridCol>
                <a:gridCol w="2241494">
                  <a:extLst>
                    <a:ext uri="{9D8B030D-6E8A-4147-A177-3AD203B41FA5}">
                      <a16:colId xmlns:a16="http://schemas.microsoft.com/office/drawing/2014/main" val="20003"/>
                    </a:ext>
                  </a:extLst>
                </a:gridCol>
              </a:tblGrid>
              <a:tr h="393998">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取組みでの方向性</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763511">
                <a:tc rowSpan="3">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大阪府道路公社</a:t>
                      </a:r>
                    </a:p>
                  </a:txBody>
                  <a:tcPr marL="51383" marR="5138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・引き続き、利用促進、経費節減による収支改善に取り組むなど、建設費の計画的な償還に努める</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・利用者の視点に立った近畿圏高速道路の料金体系一元化の実現に向け、検討が進められる新御堂筋の機能強化の内容も踏まえ、箕面有料道路の高速道路会社への早期移管をめざす</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・また、路線移管後の公社のあり方について、検討を進める</a:t>
                      </a:r>
                      <a:endParaRPr kumimoji="1" lang="en-US" altLang="ja-JP" sz="1000" b="1"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383" marR="5138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ja-JP" sz="1000" b="1"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○収支改善の取組み</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を推進</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「大阪府道路公社 中期経営計画（</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2022</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2024</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年度）」に基づき、継続して経営改善（コスト縮減・人員削減）に取り組んでいる</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03200" marR="0" lvl="0" indent="-203200" algn="just" defTabSz="914400" rtl="0" eaLnBrk="1" fontAlgn="base" latinLnBrk="0" hangingPunct="1">
                        <a:lnSpc>
                          <a:spcPts val="1500"/>
                        </a:lnSpc>
                        <a:spcBef>
                          <a:spcPct val="0"/>
                        </a:spcBef>
                        <a:spcAft>
                          <a:spcPct val="0"/>
                        </a:spcAft>
                        <a:buClrTx/>
                        <a:buSzTx/>
                        <a:buFontTx/>
                        <a:buNone/>
                        <a:tabLst>
                          <a:tab pos="234950" algn="l"/>
                        </a:tabLst>
                        <a:defRPr/>
                      </a:pP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03200" marR="0" lvl="0" indent="-203200" algn="just" defTabSz="914400" rtl="0" eaLnBrk="1" fontAlgn="base" latinLnBrk="0" hangingPunct="1">
                        <a:lnSpc>
                          <a:spcPts val="1500"/>
                        </a:lnSpc>
                        <a:spcBef>
                          <a:spcPct val="0"/>
                        </a:spcBef>
                        <a:spcAft>
                          <a:spcPct val="0"/>
                        </a:spcAft>
                        <a:buClrTx/>
                        <a:buSzTx/>
                        <a:buFontTx/>
                        <a:buNone/>
                        <a:tabLst>
                          <a:tab pos="234950" algn="l"/>
                        </a:tabLst>
                        <a:defRPr/>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○近畿圏高速道路の料金体系一元化及び路線移</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03200" marR="0" lvl="0" indent="-203200" algn="just" defTabSz="914400" rtl="0" eaLnBrk="1" fontAlgn="base" latinLnBrk="0" hangingPunct="1">
                        <a:lnSpc>
                          <a:spcPts val="1500"/>
                        </a:lnSpc>
                        <a:spcBef>
                          <a:spcPct val="0"/>
                        </a:spcBef>
                        <a:spcAft>
                          <a:spcPct val="0"/>
                        </a:spcAft>
                        <a:buClrTx/>
                        <a:buSzTx/>
                        <a:buFontTx/>
                        <a:buNone/>
                        <a:tabLst>
                          <a:tab pos="234950" algn="l"/>
                        </a:tabLst>
                        <a:defRPr/>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管の状況</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2563"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・堺泉北、南阪奈は平成</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日に、第二阪奈は平成</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日に</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NEXCO</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西日本へ移管し、当該路線の料金水準を</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NEXCO</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西日本と一元化</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・箕面有料道路の路線移管については、接続する新</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名神との連続利用が想定ほど伸びず、</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NEXCO</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西日</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本が一体的に管理し、シームレスな料金体系とするこ</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との必要性やメリットが十分とは言えないことから、国と</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の合意に至っていない</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・新名神高速道路と箕面有料道路との連続利用の</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促進につながる新御堂筋の機能強化に向けて、大阪</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北部地域の幹線道路ネットワークの現状や課題につ</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いて整理し、国など関係者とともに検討を進めている</a:t>
                      </a: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・また、連続利用率の向上にも資する観光施策と合わせた</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PR</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や、令和</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月の「滝ノ道ゆずるトンネル」愛称決定を契機とした更なる利用促進策を進めるとともに、</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NEXCO</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西日本と移管に向けた意見交換を実施</a:t>
                      </a:r>
                    </a:p>
                    <a:p>
                      <a:pPr marL="133350" marR="0" lvl="0" indent="-133350" algn="just" defTabSz="914400" rtl="0" eaLnBrk="1" fontAlgn="base" latinLnBrk="0" hangingPunct="1">
                        <a:lnSpc>
                          <a:spcPts val="1500"/>
                        </a:lnSpc>
                        <a:spcBef>
                          <a:spcPct val="0"/>
                        </a:spcBef>
                        <a:spcAft>
                          <a:spcPct val="0"/>
                        </a:spcAft>
                        <a:buClrTx/>
                        <a:buSzTx/>
                        <a:buFontTx/>
                        <a:buNone/>
                        <a:tabLst/>
                      </a:pP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a:t>
                      </a:r>
                      <a:r>
                        <a:rPr kumimoji="1" lang="ja-JP" altLang="en-US" sz="1000" b="1"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1"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題】</a:t>
                      </a: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建設費の計画的な償還</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○路線移管の推進</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383" marR="5138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・引き続き、利用促進、経費節減による収支改善に取り組むなど、建設費の計画的な償還に努める</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・利用者の視点に立った近畿圏高速道路の料金体系一元化の実現に向け、検討が進められる新御堂筋の機能強化の内容も踏まえ、箕面有料道路の高速道路会社への早期移管をめざす</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・また、路線移管後の公社のあり方について、検討を進める</a:t>
                      </a:r>
                      <a:endParaRPr kumimoji="1" lang="en-US" altLang="ja-JP" sz="1000" b="1"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endPar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95502">
                <a:tc vMerge="1">
                  <a:txBody>
                    <a:bodyPr/>
                    <a:lstStyle/>
                    <a:p>
                      <a:endParaRPr kumimoji="1" lang="ja-JP" altLang="en-US"/>
                    </a:p>
                  </a:txBody>
                  <a:tcPr/>
                </a:tc>
                <a:tc vMerge="1">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endParaRPr kumimoji="1" lang="ja-JP" altLang="en-US" dirty="0"/>
                    </a:p>
                  </a:txBody>
                  <a:tcPr marL="51383" marR="5138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vMerge="1">
                  <a:txBody>
                    <a:bodyPr/>
                    <a:lstStyle/>
                    <a:p>
                      <a:endParaRPr kumimoji="1" lang="ja-JP" altLang="en-US"/>
                    </a:p>
                  </a:txBody>
                  <a:tcPr/>
                </a:tc>
                <a:tc>
                  <a:txBody>
                    <a:bodyPr/>
                    <a:lstStyle/>
                    <a:p>
                      <a:pPr algn="ctr">
                        <a:lnSpc>
                          <a:spcPts val="1500"/>
                        </a:lnSpc>
                        <a:spcAft>
                          <a:spcPts val="0"/>
                        </a:spcAft>
                      </a:pPr>
                      <a:r>
                        <a:rPr lang="ja-JP" altLang="en-US" sz="10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今後の具体的取組み</a:t>
                      </a:r>
                      <a:endParaRPr lang="en-US" altLang="ja-JP" sz="10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573980876"/>
                  </a:ext>
                </a:extLst>
              </a:tr>
              <a:tr h="2529602">
                <a:tc vMerge="1">
                  <a:txBody>
                    <a:bodyPr/>
                    <a:lstStyle/>
                    <a:p>
                      <a:endParaRPr kumimoji="1" lang="ja-JP" altLang="en-US"/>
                    </a:p>
                  </a:txBody>
                  <a:tcPr/>
                </a:tc>
                <a:tc vMerge="1">
                  <a:txBody>
                    <a:bodyPr/>
                    <a:lstStyle/>
                    <a:p>
                      <a:endParaRPr kumimoji="1" lang="ja-JP" altLang="en-US" dirty="0"/>
                    </a:p>
                  </a:txBody>
                  <a:tcPr marL="51383" marR="5138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a:txBody>
                    <a:bodyPr/>
                    <a:lstStyle/>
                    <a:p>
                      <a:pPr marL="144000" marR="0" lvl="0" indent="-72000" algn="just" defTabSz="914400" rtl="0" eaLnBrk="1" fontAlgn="base" latinLnBrk="0" hangingPunct="1">
                        <a:lnSpc>
                          <a:spcPts val="1500"/>
                        </a:lnSpc>
                        <a:spcBef>
                          <a:spcPct val="0"/>
                        </a:spcBef>
                        <a:spcAft>
                          <a:spcPct val="0"/>
                        </a:spcAft>
                        <a:buClrTx/>
                        <a:buSzTx/>
                        <a:buFontTx/>
                        <a:buNone/>
                        <a:tabLst/>
                        <a:defRPr/>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・箕面有料道路と新名神高速道路との連続利用の促進に向け、新御堂筋の機能強化の検討を進めるとともに、路線移管にかかる課題抽出・整理を</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NEXCO</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西日本と継続して実施するなど、国との合意形成に向けた検討を進める</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indent="-72000" algn="just">
                        <a:lnSpc>
                          <a:spcPts val="1500"/>
                        </a:lnSpc>
                        <a:spcAft>
                          <a:spcPts val="0"/>
                        </a:spcAft>
                      </a:pPr>
                      <a:endPar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98060132"/>
                  </a:ext>
                </a:extLst>
              </a:tr>
            </a:tbl>
          </a:graphicData>
        </a:graphic>
      </p:graphicFrame>
      <p:sp>
        <p:nvSpPr>
          <p:cNvPr id="7" name="正方形/長方形 6"/>
          <p:cNvSpPr/>
          <p:nvPr/>
        </p:nvSpPr>
        <p:spPr>
          <a:xfrm>
            <a:off x="26495" y="44333"/>
            <a:ext cx="8136904" cy="3693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Ⅲ</a:t>
            </a: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出資法人等の改革</a:t>
            </a: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 name="直線コネクタ 11"/>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 name="スライド番号プレースホルダー 2">
            <a:extLst>
              <a:ext uri="{FF2B5EF4-FFF2-40B4-BE49-F238E27FC236}">
                <a16:creationId xmlns:a16="http://schemas.microsoft.com/office/drawing/2014/main" id="{0DA779CB-0AB7-49AE-881B-7E5F7BDF2DD4}"/>
              </a:ext>
            </a:extLst>
          </p:cNvPr>
          <p:cNvSpPr>
            <a:spLocks noGrp="1"/>
          </p:cNvSpPr>
          <p:nvPr>
            <p:ph type="sldNum" sz="quarter" idx="12"/>
          </p:nvPr>
        </p:nvSpPr>
        <p:spPr/>
        <p:txBody>
          <a:bodyPr/>
          <a:lstStyle/>
          <a:p>
            <a:fld id="{7791D223-6A27-4327-8087-FA06212A7E85}" type="slidenum">
              <a:rPr lang="ja-JP" altLang="en-US" smtClean="0"/>
              <a:pPr/>
              <a:t>52</a:t>
            </a:fld>
            <a:endParaRPr lang="ja-JP" altLang="en-US" dirty="0"/>
          </a:p>
        </p:txBody>
      </p:sp>
    </p:spTree>
    <p:extLst>
      <p:ext uri="{BB962C8B-B14F-4D97-AF65-F5344CB8AC3E}">
        <p14:creationId xmlns:p14="http://schemas.microsoft.com/office/powerpoint/2010/main" val="241491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1979912549"/>
              </p:ext>
            </p:extLst>
          </p:nvPr>
        </p:nvGraphicFramePr>
        <p:xfrm>
          <a:off x="198191" y="593685"/>
          <a:ext cx="8794800" cy="5928996"/>
        </p:xfrm>
        <a:graphic>
          <a:graphicData uri="http://schemas.openxmlformats.org/drawingml/2006/table">
            <a:tbl>
              <a:tblPr firstRow="1" firstCol="1" bandRow="1">
                <a:tableStyleId>{BC89EF96-8CEA-46FF-86C4-4CE0E7609802}</a:tableStyleId>
              </a:tblPr>
              <a:tblGrid>
                <a:gridCol w="1422000">
                  <a:extLst>
                    <a:ext uri="{9D8B030D-6E8A-4147-A177-3AD203B41FA5}">
                      <a16:colId xmlns:a16="http://schemas.microsoft.com/office/drawing/2014/main" val="20000"/>
                    </a:ext>
                  </a:extLst>
                </a:gridCol>
                <a:gridCol w="2141719">
                  <a:extLst>
                    <a:ext uri="{9D8B030D-6E8A-4147-A177-3AD203B41FA5}">
                      <a16:colId xmlns:a16="http://schemas.microsoft.com/office/drawing/2014/main" val="20001"/>
                    </a:ext>
                  </a:extLst>
                </a:gridCol>
                <a:gridCol w="2802526">
                  <a:extLst>
                    <a:ext uri="{9D8B030D-6E8A-4147-A177-3AD203B41FA5}">
                      <a16:colId xmlns:a16="http://schemas.microsoft.com/office/drawing/2014/main" val="20002"/>
                    </a:ext>
                  </a:extLst>
                </a:gridCol>
                <a:gridCol w="2428555">
                  <a:extLst>
                    <a:ext uri="{9D8B030D-6E8A-4147-A177-3AD203B41FA5}">
                      <a16:colId xmlns:a16="http://schemas.microsoft.com/office/drawing/2014/main" val="20003"/>
                    </a:ext>
                  </a:extLst>
                </a:gridCol>
              </a:tblGrid>
              <a:tr h="252545">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取組みでの方向性</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084560">
                <a:tc rowSpan="3">
                  <a:txBody>
                    <a:bodyPr/>
                    <a:lstStyle/>
                    <a:p>
                      <a:pPr algn="just">
                        <a:spcAft>
                          <a:spcPts val="0"/>
                        </a:spcAft>
                      </a:pPr>
                      <a:r>
                        <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堺泉北埠頭（株）</a:t>
                      </a: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just">
                        <a:lnSpc>
                          <a:spcPts val="1500"/>
                        </a:lnSpc>
                        <a:spcAft>
                          <a:spcPts val="0"/>
                        </a:spcAft>
                      </a:pPr>
                      <a:r>
                        <a:rPr lang="ja-JP"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indent="-72000" algn="just">
                        <a:lnSpc>
                          <a:spcPts val="1500"/>
                        </a:lnSpc>
                        <a:spcAft>
                          <a:spcPts val="0"/>
                        </a:spcAft>
                      </a:pP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阪神国際港湾</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経営統</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合</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めざす</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indent="-7200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・経営統合を見据え</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、法人として</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収益性の向上、安定的な経営の維持や事業展開</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引き続き</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行う</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133985" indent="-133985" algn="just">
                        <a:lnSpc>
                          <a:spcPts val="1500"/>
                        </a:lnSpc>
                        <a:spcAft>
                          <a:spcPts val="0"/>
                        </a:spcAft>
                      </a:pPr>
                      <a:r>
                        <a:rPr lang="ja-JP"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endParaRPr lang="en-US"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985" indent="-133985" algn="just">
                        <a:lnSpc>
                          <a:spcPts val="1500"/>
                        </a:lnSpc>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24</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年度に府市統合本部会議</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戦略本部会議で基本的方向性を決定</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985" indent="-133985" algn="just">
                        <a:lnSpc>
                          <a:spcPts val="1500"/>
                        </a:lnSpc>
                        <a:spcAft>
                          <a:spcPts val="0"/>
                        </a:spcAft>
                      </a:pPr>
                      <a:r>
                        <a:rPr lang="ja-JP" altLang="en-US" sz="1000"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府市港湾事業の統合</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34950" indent="-234950" algn="just">
                        <a:lnSpc>
                          <a:spcPts val="15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・大阪港埠頭</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と神戸港埠頭</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00" kern="100" spc="-15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の経営</a:t>
                      </a:r>
                      <a:r>
                        <a:rPr lang="ja-JP" altLang="en-US" sz="1000" kern="100" spc="-15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統合後</a:t>
                      </a:r>
                      <a:r>
                        <a:rPr lang="ja-JP" altLang="ja-JP" sz="1000" kern="100" spc="-15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a:t>
                      </a:r>
                      <a:r>
                        <a:rPr lang="ja-JP" altLang="en-US" sz="1000" kern="100" spc="-15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堺</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泉北埠頭</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との経営統合をめ</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ざ</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6000" indent="-39600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26</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月、大阪港埠頭</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と神戸港埠頭</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の経営統合により、阪神国際港湾</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設立</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6000" indent="-40005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月、府から港湾運営会社の指定を受け、平成</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月より助松地区及び汐見地区のコンテナ、フェリー、</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RORO</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埠頭において港湾運営を開始</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6000" indent="-40005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月より、府から一部の府営上屋について事業移管を受け、既存の自社上屋と併せ上屋の一元管理を実施　</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6000" indent="-40005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月、港湾管理の一元化に向け、府市の港湾局の事務組織を統合した大阪港湾局が業務を開始</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6000" marR="0" lvl="0" indent="-400050" algn="just" defTabSz="914400" rtl="0" eaLnBrk="1" fontAlgn="auto" latinLnBrk="0" hangingPunct="1">
                        <a:lnSpc>
                          <a:spcPts val="1500"/>
                        </a:lnSpc>
                        <a:spcBef>
                          <a:spcPts val="0"/>
                        </a:spcBef>
                        <a:spcAft>
                          <a:spcPts val="0"/>
                        </a:spcAft>
                        <a:buClrTx/>
                        <a:buSzTx/>
                        <a:buFontTx/>
                        <a:buNone/>
                        <a:tabLst/>
                        <a:defRPr/>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○継続的に関係団体間での勉強会等を実施</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6000" marR="0" lvl="0" indent="-400050" algn="just" defTabSz="914400" rtl="0" eaLnBrk="1" fontAlgn="auto" latinLnBrk="0" hangingPunct="1">
                        <a:lnSpc>
                          <a:spcPts val="1500"/>
                        </a:lnSpc>
                        <a:spcBef>
                          <a:spcPts val="0"/>
                        </a:spcBef>
                        <a:spcAft>
                          <a:spcPts val="0"/>
                        </a:spcAft>
                        <a:buClrTx/>
                        <a:buSzTx/>
                        <a:buFontTx/>
                        <a:buNone/>
                        <a:tabLst/>
                        <a:defRPr/>
                      </a:pP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経営統合を見据え、阪神国際港湾</a:t>
                      </a:r>
                      <a:r>
                        <a:rPr lang="en-US" altLang="ja-JP"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と共に、港湾情報の共同発信や、フェリー旅の提案等を通じて大阪みなとの賑わい促進を図る旅客船セミナー等、事業連携が可能な取組みを実施</a:t>
                      </a:r>
                    </a:p>
                    <a:p>
                      <a:pPr marL="400050" indent="-400050" algn="just">
                        <a:lnSpc>
                          <a:spcPts val="1500"/>
                        </a:lnSpc>
                        <a:spcAft>
                          <a:spcPts val="0"/>
                        </a:spcAft>
                      </a:pPr>
                      <a:endParaRPr lang="en-US" altLang="ja-JP"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0050" indent="-400050" algn="just">
                        <a:lnSpc>
                          <a:spcPts val="1500"/>
                        </a:lnSpc>
                        <a:spcAft>
                          <a:spcPts val="0"/>
                        </a:spcAft>
                      </a:pPr>
                      <a:r>
                        <a:rPr lang="ja-JP"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a:t>
                      </a:r>
                      <a:r>
                        <a:rPr lang="ja-JP" altLang="en-US"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題】</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安定的な利益の確保</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6000" marR="0" lvl="0" indent="-400050" algn="just" defTabSz="914400" rtl="0" eaLnBrk="1" fontAlgn="auto" latinLnBrk="0" hangingPunct="1">
                        <a:lnSpc>
                          <a:spcPts val="1500"/>
                        </a:lnSpc>
                        <a:spcBef>
                          <a:spcPts val="0"/>
                        </a:spcBef>
                        <a:spcAft>
                          <a:spcPts val="0"/>
                        </a:spcAft>
                        <a:buClrTx/>
                        <a:buSzTx/>
                        <a:buFontTx/>
                        <a:buNone/>
                        <a:tabLst/>
                        <a:defRPr/>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○老朽化した施設等の計画的な更新・修繕</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500"/>
                        </a:lnSpc>
                        <a:spcAft>
                          <a:spcPts val="0"/>
                        </a:spcAft>
                      </a:pPr>
                      <a:r>
                        <a:rPr lang="ja-JP"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indent="-72000" algn="just">
                        <a:lnSpc>
                          <a:spcPts val="1500"/>
                        </a:lnSpc>
                        <a:spcAft>
                          <a:spcPts val="0"/>
                        </a:spcAft>
                      </a:pP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阪神国際港湾</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経営統</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合</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めざす</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indent="-7200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・経営統合を見据え</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、法人として</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収益性の向上、安定的な経営の維持や事業展開</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引き続き</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行う</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9217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lang="ja-JP" altLang="en-US" sz="10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今後の具体的取組み</a:t>
                      </a:r>
                      <a:endParaRPr lang="en-US" altLang="ja-JP" sz="10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217984068"/>
                  </a:ext>
                </a:extLst>
              </a:tr>
              <a:tr h="309368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144000" indent="-7200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・港湾情報の共同発信、フェリー振興等、府市港湾における事業連携の取組みを推進する</a:t>
                      </a: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2946643"/>
                  </a:ext>
                </a:extLst>
              </a:tr>
            </a:tbl>
          </a:graphicData>
        </a:graphic>
      </p:graphicFrame>
      <p:sp>
        <p:nvSpPr>
          <p:cNvPr id="6" name="正方形/長方形 5"/>
          <p:cNvSpPr/>
          <p:nvPr/>
        </p:nvSpPr>
        <p:spPr>
          <a:xfrm>
            <a:off x="26495" y="44333"/>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出資法人等の改革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 name="直線コネクタ 8"/>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 name="スライド番号プレースホルダー 2">
            <a:extLst>
              <a:ext uri="{FF2B5EF4-FFF2-40B4-BE49-F238E27FC236}">
                <a16:creationId xmlns:a16="http://schemas.microsoft.com/office/drawing/2014/main" id="{92F809ED-92F6-4403-8FE1-8C0540330C62}"/>
              </a:ext>
            </a:extLst>
          </p:cNvPr>
          <p:cNvSpPr>
            <a:spLocks noGrp="1"/>
          </p:cNvSpPr>
          <p:nvPr>
            <p:ph type="sldNum" sz="quarter" idx="12"/>
          </p:nvPr>
        </p:nvSpPr>
        <p:spPr/>
        <p:txBody>
          <a:bodyPr/>
          <a:lstStyle/>
          <a:p>
            <a:fld id="{7791D223-6A27-4327-8087-FA06212A7E85}" type="slidenum">
              <a:rPr lang="ja-JP" altLang="en-US" smtClean="0"/>
              <a:pPr/>
              <a:t>53</a:t>
            </a:fld>
            <a:endParaRPr lang="ja-JP" altLang="en-US" dirty="0"/>
          </a:p>
        </p:txBody>
      </p:sp>
    </p:spTree>
    <p:extLst>
      <p:ext uri="{BB962C8B-B14F-4D97-AF65-F5344CB8AC3E}">
        <p14:creationId xmlns:p14="http://schemas.microsoft.com/office/powerpoint/2010/main" val="21290785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a:spLocks noChangeArrowheads="1"/>
          </p:cNvSpPr>
          <p:nvPr/>
        </p:nvSpPr>
        <p:spPr bwMode="auto">
          <a:xfrm>
            <a:off x="179512" y="921206"/>
            <a:ext cx="303961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）今後の方向性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存　続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表 8"/>
          <p:cNvGraphicFramePr>
            <a:graphicFrameLocks noGrp="1"/>
          </p:cNvGraphicFramePr>
          <p:nvPr/>
        </p:nvGraphicFramePr>
        <p:xfrm>
          <a:off x="386535" y="1359488"/>
          <a:ext cx="8045993" cy="5090944"/>
        </p:xfrm>
        <a:graphic>
          <a:graphicData uri="http://schemas.openxmlformats.org/drawingml/2006/table">
            <a:tbl>
              <a:tblPr firstRow="1" firstCol="1" bandRow="1">
                <a:tableStyleId>{BC89EF96-8CEA-46FF-86C4-4CE0E7609802}</a:tableStyleId>
              </a:tblPr>
              <a:tblGrid>
                <a:gridCol w="2430270">
                  <a:extLst>
                    <a:ext uri="{9D8B030D-6E8A-4147-A177-3AD203B41FA5}">
                      <a16:colId xmlns:a16="http://schemas.microsoft.com/office/drawing/2014/main" val="20000"/>
                    </a:ext>
                  </a:extLst>
                </a:gridCol>
                <a:gridCol w="675075">
                  <a:extLst>
                    <a:ext uri="{9D8B030D-6E8A-4147-A177-3AD203B41FA5}">
                      <a16:colId xmlns:a16="http://schemas.microsoft.com/office/drawing/2014/main" val="20003"/>
                    </a:ext>
                  </a:extLst>
                </a:gridCol>
                <a:gridCol w="4940648">
                  <a:extLst>
                    <a:ext uri="{9D8B030D-6E8A-4147-A177-3AD203B41FA5}">
                      <a16:colId xmlns:a16="http://schemas.microsoft.com/office/drawing/2014/main" val="2507512088"/>
                    </a:ext>
                  </a:extLst>
                </a:gridCol>
              </a:tblGrid>
              <a:tr h="236787">
                <a:tc>
                  <a:txBody>
                    <a:bodyPr/>
                    <a:lstStyle/>
                    <a:p>
                      <a:pPr algn="ctr">
                        <a:spcAft>
                          <a:spcPts val="0"/>
                        </a:spcAft>
                      </a:pPr>
                      <a:r>
                        <a:rPr lang="ja-JP" sz="1000" kern="100" dirty="0">
                          <a:solidFill>
                            <a:schemeClr val="bg1"/>
                          </a:solidFill>
                          <a:effectLst/>
                          <a:latin typeface="メイリオ" panose="020B0604030504040204" pitchFamily="50" charset="-128"/>
                          <a:ea typeface="メイリオ" panose="020B0604030504040204" pitchFamily="50" charset="-128"/>
                          <a:cs typeface="Meiryo UI" panose="020B0604030504040204" pitchFamily="50" charset="-128"/>
                        </a:rPr>
                        <a:t>法人名</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00" kern="100" dirty="0">
                          <a:solidFill>
                            <a:schemeClr val="bg1"/>
                          </a:solidFill>
                          <a:effectLst/>
                          <a:latin typeface="メイリオ" panose="020B0604030504040204" pitchFamily="50" charset="-128"/>
                          <a:ea typeface="メイリオ" panose="020B0604030504040204" pitchFamily="50" charset="-128"/>
                          <a:cs typeface="Meiryo UI" panose="020B0604030504040204" pitchFamily="50" charset="-128"/>
                        </a:rPr>
                        <a:t>今後</a:t>
                      </a:r>
                      <a:r>
                        <a:rPr lang="ja-JP" altLang="ja-JP" sz="1000" kern="100" dirty="0">
                          <a:solidFill>
                            <a:schemeClr val="bg1"/>
                          </a:solidFill>
                          <a:effectLst/>
                          <a:latin typeface="メイリオ" panose="020B0604030504040204" pitchFamily="50" charset="-128"/>
                          <a:ea typeface="メイリオ" panose="020B0604030504040204" pitchFamily="50" charset="-128"/>
                          <a:cs typeface="Meiryo UI" panose="020B0604030504040204" pitchFamily="50" charset="-128"/>
                        </a:rPr>
                        <a:t>の方向性</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83244">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（公財）大阪国際平和センター</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33350" marR="0" lvl="0" indent="-133350" algn="ctr" defTabSz="914400" rtl="0" eaLnBrk="1" fontAlgn="base" latinLnBrk="0" hangingPunct="1">
                        <a:lnSpc>
                          <a:spcPts val="14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・ピースおおさかの運営を通じ、大阪空襲犠牲者を追悼し、戦争の悲惨さ・平和の尊さを次の世代に伝える</a:t>
                      </a:r>
                      <a:endParaRPr kumimoji="1" lang="en-US" altLang="ja-JP" sz="10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3600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23295">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公財</a:t>
                      </a:r>
                      <a:r>
                        <a:rPr kumimoji="1" lang="ja-JP"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）大阪</a:t>
                      </a: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府国際交流財団</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メイリオ" panose="020B0604030504040204" pitchFamily="50" charset="-128"/>
                          <a:ea typeface="メイリオ" panose="020B0604030504040204" pitchFamily="50" charset="-128"/>
                        </a:rPr>
                        <a:t>・</a:t>
                      </a:r>
                      <a:r>
                        <a:rPr lang="ja-JP" altLang="ja-JP" sz="1000" kern="0" dirty="0">
                          <a:solidFill>
                            <a:schemeClr val="tx1"/>
                          </a:solidFill>
                          <a:effectLst/>
                          <a:latin typeface="メイリオ" panose="020B0604030504040204" pitchFamily="50" charset="-128"/>
                          <a:ea typeface="メイリオ" panose="020B0604030504040204" pitchFamily="50" charset="-128"/>
                          <a:cs typeface="ＭＳ Ｐゴシック" panose="020B0600070205080204" pitchFamily="50" charset="-128"/>
                        </a:rPr>
                        <a:t>多文化共生の拠点機関として、府内市町村や国際交流協会等と</a:t>
                      </a:r>
                      <a:r>
                        <a:rPr lang="ja-JP" altLang="en-US" sz="1000" kern="0" dirty="0">
                          <a:solidFill>
                            <a:schemeClr val="tx1"/>
                          </a:solidFill>
                          <a:effectLst/>
                          <a:latin typeface="メイリオ" panose="020B0604030504040204" pitchFamily="50" charset="-128"/>
                          <a:ea typeface="メイリオ" panose="020B0604030504040204" pitchFamily="50" charset="-128"/>
                          <a:cs typeface="ＭＳ Ｐゴシック" panose="020B0600070205080204" pitchFamily="50" charset="-128"/>
                        </a:rPr>
                        <a:t>引き続き</a:t>
                      </a:r>
                      <a:r>
                        <a:rPr lang="ja-JP" altLang="ja-JP" sz="1000" kern="0" dirty="0">
                          <a:solidFill>
                            <a:schemeClr val="tx1"/>
                          </a:solidFill>
                          <a:effectLst/>
                          <a:latin typeface="メイリオ" panose="020B0604030504040204" pitchFamily="50" charset="-128"/>
                          <a:ea typeface="メイリオ" panose="020B0604030504040204" pitchFamily="50" charset="-128"/>
                          <a:cs typeface="ＭＳ Ｐゴシック" panose="020B0600070205080204" pitchFamily="50" charset="-128"/>
                        </a:rPr>
                        <a:t>連携し、在</a:t>
                      </a:r>
                      <a:r>
                        <a:rPr lang="ja-JP" altLang="en-US" sz="1000" kern="0" dirty="0">
                          <a:solidFill>
                            <a:schemeClr val="tx1"/>
                          </a:solidFill>
                          <a:effectLst/>
                          <a:latin typeface="メイリオ" panose="020B0604030504040204" pitchFamily="50" charset="-128"/>
                          <a:ea typeface="メイリオ" panose="020B0604030504040204" pitchFamily="50" charset="-128"/>
                          <a:cs typeface="ＭＳ Ｐゴシック" panose="020B0600070205080204" pitchFamily="50" charset="-128"/>
                        </a:rPr>
                        <a:t>　</a:t>
                      </a:r>
                      <a:endParaRPr lang="en-US" altLang="ja-JP" sz="1000" kern="0" dirty="0">
                        <a:solidFill>
                          <a:schemeClr val="tx1"/>
                        </a:solidFill>
                        <a:effectLst/>
                        <a:latin typeface="メイリオ" panose="020B0604030504040204" pitchFamily="50" charset="-128"/>
                        <a:ea typeface="メイリオ" panose="020B0604030504040204" pitchFamily="50" charset="-128"/>
                        <a:cs typeface="ＭＳ Ｐゴシック" panose="020B0600070205080204" pitchFamily="50" charset="-128"/>
                      </a:endParaRPr>
                    </a:p>
                    <a:p>
                      <a:r>
                        <a:rPr lang="ja-JP" altLang="en-US" sz="1000" kern="0" dirty="0">
                          <a:solidFill>
                            <a:schemeClr val="tx1"/>
                          </a:solidFill>
                          <a:effectLst/>
                          <a:latin typeface="メイリオ" panose="020B0604030504040204" pitchFamily="50" charset="-128"/>
                          <a:ea typeface="メイリオ" panose="020B0604030504040204" pitchFamily="50" charset="-128"/>
                          <a:cs typeface="ＭＳ Ｐゴシック" panose="020B0600070205080204" pitchFamily="50" charset="-128"/>
                        </a:rPr>
                        <a:t>　</a:t>
                      </a:r>
                      <a:r>
                        <a:rPr lang="ja-JP" altLang="ja-JP" sz="1000" kern="0" dirty="0">
                          <a:solidFill>
                            <a:schemeClr val="tx1"/>
                          </a:solidFill>
                          <a:effectLst/>
                          <a:latin typeface="メイリオ" panose="020B0604030504040204" pitchFamily="50" charset="-128"/>
                          <a:ea typeface="メイリオ" panose="020B0604030504040204" pitchFamily="50" charset="-128"/>
                          <a:cs typeface="ＭＳ Ｐゴシック" panose="020B0600070205080204" pitchFamily="50" charset="-128"/>
                        </a:rPr>
                        <a:t>住外国人の相談対応や災害時の多言語支援等に取り組む</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marL="52217" marR="52217" marT="3600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06654217"/>
                  </a:ext>
                </a:extLst>
              </a:tr>
              <a:tr h="32329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（公財）大阪産業局</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strike="noStrike" dirty="0">
                          <a:solidFill>
                            <a:schemeClr val="tx1"/>
                          </a:solidFill>
                          <a:latin typeface="メイリオ" panose="020B0604030504040204" pitchFamily="50" charset="-128"/>
                          <a:ea typeface="メイリオ" panose="020B0604030504040204" pitchFamily="50" charset="-128"/>
                        </a:rPr>
                        <a:t>・大阪府［政策立案機能］と</a:t>
                      </a:r>
                      <a:r>
                        <a:rPr kumimoji="1" lang="en-US" altLang="ja-JP" sz="1000" strike="noStrike" dirty="0">
                          <a:solidFill>
                            <a:schemeClr val="tx1"/>
                          </a:solidFill>
                          <a:latin typeface="メイリオ" panose="020B0604030504040204" pitchFamily="50" charset="-128"/>
                          <a:ea typeface="メイリオ" panose="020B0604030504040204" pitchFamily="50" charset="-128"/>
                        </a:rPr>
                        <a:t>(</a:t>
                      </a:r>
                      <a:r>
                        <a:rPr kumimoji="1" lang="ja-JP" altLang="en-US" sz="1000" strike="noStrike" dirty="0">
                          <a:solidFill>
                            <a:schemeClr val="tx1"/>
                          </a:solidFill>
                          <a:latin typeface="メイリオ" panose="020B0604030504040204" pitchFamily="50" charset="-128"/>
                          <a:ea typeface="メイリオ" panose="020B0604030504040204" pitchFamily="50" charset="-128"/>
                        </a:rPr>
                        <a:t>公財</a:t>
                      </a:r>
                      <a:r>
                        <a:rPr kumimoji="1" lang="en-US" altLang="ja-JP" sz="1000" strike="noStrike" dirty="0">
                          <a:solidFill>
                            <a:schemeClr val="tx1"/>
                          </a:solidFill>
                          <a:latin typeface="メイリオ" panose="020B0604030504040204" pitchFamily="50" charset="-128"/>
                          <a:ea typeface="メイリオ" panose="020B0604030504040204" pitchFamily="50" charset="-128"/>
                        </a:rPr>
                        <a:t>)</a:t>
                      </a:r>
                      <a:r>
                        <a:rPr kumimoji="1" lang="ja-JP" altLang="en-US" sz="1000" strike="noStrike" dirty="0">
                          <a:solidFill>
                            <a:schemeClr val="tx1"/>
                          </a:solidFill>
                          <a:latin typeface="メイリオ" panose="020B0604030504040204" pitchFamily="50" charset="-128"/>
                          <a:ea typeface="メイリオ" panose="020B0604030504040204" pitchFamily="50" charset="-128"/>
                        </a:rPr>
                        <a:t>大阪産業局［事業実施］の役割分担のもと、</a:t>
                      </a:r>
                      <a:r>
                        <a:rPr kumimoji="1" lang="ja-JP" altLang="en-US" sz="1000" dirty="0">
                          <a:solidFill>
                            <a:schemeClr val="tx1"/>
                          </a:solidFill>
                          <a:latin typeface="メイリオ" panose="020B0604030504040204" pitchFamily="50" charset="-128"/>
                          <a:ea typeface="メイリオ" panose="020B0604030504040204" pitchFamily="50" charset="-128"/>
                        </a:rPr>
                        <a:t>オー</a:t>
                      </a:r>
                      <a:endParaRPr kumimoji="1" lang="en-US" altLang="ja-JP" sz="1000" dirty="0">
                        <a:solidFill>
                          <a:schemeClr val="tx1"/>
                        </a:solidFill>
                        <a:latin typeface="メイリオ" panose="020B0604030504040204" pitchFamily="50" charset="-128"/>
                        <a:ea typeface="メイリオ" panose="020B0604030504040204" pitchFamily="50" charset="-128"/>
                      </a:endParaRPr>
                    </a:p>
                    <a:p>
                      <a:r>
                        <a:rPr kumimoji="1" lang="ja-JP" altLang="en-US" sz="1000" dirty="0">
                          <a:solidFill>
                            <a:schemeClr val="tx1"/>
                          </a:solidFill>
                          <a:latin typeface="メイリオ" panose="020B0604030504040204" pitchFamily="50" charset="-128"/>
                          <a:ea typeface="メイリオ" panose="020B0604030504040204" pitchFamily="50" charset="-128"/>
                        </a:rPr>
                        <a:t>　ル大阪の中小企業支援体制構築における中核的役割を担う</a:t>
                      </a:r>
                      <a:endParaRPr kumimoji="1" lang="en-US" altLang="ja-JP" sz="1000" dirty="0">
                        <a:solidFill>
                          <a:schemeClr val="tx1"/>
                        </a:solidFill>
                        <a:latin typeface="メイリオ" panose="020B0604030504040204" pitchFamily="50" charset="-128"/>
                        <a:ea typeface="メイリオ" panose="020B0604030504040204" pitchFamily="50" charset="-128"/>
                      </a:endParaRPr>
                    </a:p>
                  </a:txBody>
                  <a:tcPr marL="52217" marR="52217" marT="3600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99400307"/>
                  </a:ext>
                </a:extLst>
              </a:tr>
              <a:tr h="300719">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（公財）千里ライフサイエンス振興財団</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latin typeface="メイリオ" panose="020B0604030504040204" pitchFamily="50" charset="-128"/>
                          <a:ea typeface="メイリオ" panose="020B0604030504040204" pitchFamily="50" charset="-128"/>
                        </a:rPr>
                        <a:t>・ライフサイエンス分野の専門的役割を担う法人として事業を継続する</a:t>
                      </a:r>
                    </a:p>
                  </a:txBody>
                  <a:tcPr marL="52217" marR="52217" marT="3600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7125098"/>
                  </a:ext>
                </a:extLst>
              </a:tr>
              <a:tr h="32329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（公財）西成労働福祉センター</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メイリオ" panose="020B0604030504040204" pitchFamily="50" charset="-128"/>
                          <a:ea typeface="メイリオ" panose="020B0604030504040204" pitchFamily="50" charset="-128"/>
                        </a:rPr>
                        <a:t>・効率的・効果的な事業実施により、あい</a:t>
                      </a:r>
                      <a:r>
                        <a:rPr kumimoji="1" lang="ja-JP" altLang="en-US" sz="1000" dirty="0" err="1">
                          <a:solidFill>
                            <a:schemeClr val="tx1"/>
                          </a:solidFill>
                          <a:latin typeface="メイリオ" panose="020B0604030504040204" pitchFamily="50" charset="-128"/>
                          <a:ea typeface="メイリオ" panose="020B0604030504040204" pitchFamily="50" charset="-128"/>
                        </a:rPr>
                        <a:t>りん</a:t>
                      </a:r>
                      <a:r>
                        <a:rPr kumimoji="1" lang="ja-JP" altLang="en-US" sz="1000" dirty="0">
                          <a:solidFill>
                            <a:schemeClr val="tx1"/>
                          </a:solidFill>
                          <a:latin typeface="メイリオ" panose="020B0604030504040204" pitchFamily="50" charset="-128"/>
                          <a:ea typeface="メイリオ" panose="020B0604030504040204" pitchFamily="50" charset="-128"/>
                        </a:rPr>
                        <a:t>地域の労働者の就労安定と労働者福祉</a:t>
                      </a:r>
                      <a:endParaRPr kumimoji="1" lang="en-US" altLang="ja-JP" sz="1000" dirty="0">
                        <a:solidFill>
                          <a:schemeClr val="tx1"/>
                        </a:solidFill>
                        <a:latin typeface="メイリオ" panose="020B0604030504040204" pitchFamily="50" charset="-128"/>
                        <a:ea typeface="メイリオ" panose="020B0604030504040204" pitchFamily="50" charset="-128"/>
                      </a:endParaRPr>
                    </a:p>
                    <a:p>
                      <a:r>
                        <a:rPr kumimoji="1" lang="ja-JP" altLang="en-US" sz="1000" dirty="0">
                          <a:solidFill>
                            <a:schemeClr val="tx1"/>
                          </a:solidFill>
                          <a:latin typeface="メイリオ" panose="020B0604030504040204" pitchFamily="50" charset="-128"/>
                          <a:ea typeface="メイリオ" panose="020B0604030504040204" pitchFamily="50" charset="-128"/>
                        </a:rPr>
                        <a:t>　の増進を図る</a:t>
                      </a:r>
                      <a:endParaRPr kumimoji="1" lang="en-US" altLang="ja-JP" sz="1000" dirty="0">
                        <a:solidFill>
                          <a:schemeClr val="tx1"/>
                        </a:solidFill>
                        <a:latin typeface="メイリオ" panose="020B0604030504040204" pitchFamily="50" charset="-128"/>
                        <a:ea typeface="メイリオ" panose="020B0604030504040204" pitchFamily="50" charset="-128"/>
                      </a:endParaRPr>
                    </a:p>
                  </a:txBody>
                  <a:tcPr marL="52217" marR="52217" marT="3600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43800483"/>
                  </a:ext>
                </a:extLst>
              </a:tr>
              <a:tr h="32329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大阪信用保証協会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strike="noStrike" dirty="0">
                          <a:solidFill>
                            <a:schemeClr val="tx1"/>
                          </a:solidFill>
                          <a:latin typeface="メイリオ" panose="020B0604030504040204" pitchFamily="50" charset="-128"/>
                          <a:ea typeface="メイリオ" panose="020B0604030504040204" pitchFamily="50" charset="-128"/>
                        </a:rPr>
                        <a:t>・信用保証による金融支援、経営支援業務を通じて、中小企業者の経営の安定・成長</a:t>
                      </a:r>
                      <a:endParaRPr kumimoji="1" lang="en-US" altLang="ja-JP" sz="1000" strike="noStrike" dirty="0">
                        <a:solidFill>
                          <a:schemeClr val="tx1"/>
                        </a:solidFill>
                        <a:latin typeface="メイリオ" panose="020B0604030504040204" pitchFamily="50" charset="-128"/>
                        <a:ea typeface="メイリオ" panose="020B0604030504040204" pitchFamily="50" charset="-128"/>
                      </a:endParaRPr>
                    </a:p>
                    <a:p>
                      <a:r>
                        <a:rPr kumimoji="1" lang="ja-JP" altLang="en-US" sz="1000" strike="noStrike" dirty="0">
                          <a:solidFill>
                            <a:schemeClr val="tx1"/>
                          </a:solidFill>
                          <a:latin typeface="メイリオ" panose="020B0604030504040204" pitchFamily="50" charset="-128"/>
                          <a:ea typeface="メイリオ" panose="020B0604030504040204" pitchFamily="50" charset="-128"/>
                        </a:rPr>
                        <a:t>　を支援していく</a:t>
                      </a:r>
                      <a:endParaRPr kumimoji="1" lang="en-US" altLang="ja-JP" sz="1000" strike="noStrike" dirty="0">
                        <a:solidFill>
                          <a:schemeClr val="tx1"/>
                        </a:solidFill>
                        <a:latin typeface="メイリオ" panose="020B0604030504040204" pitchFamily="50" charset="-128"/>
                        <a:ea typeface="メイリオ" panose="020B0604030504040204" pitchFamily="50" charset="-128"/>
                      </a:endParaRPr>
                    </a:p>
                  </a:txBody>
                  <a:tcPr marL="52217" marR="52217" marT="3600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64149102"/>
                  </a:ext>
                </a:extLst>
              </a:tr>
              <a:tr h="300719">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（一財）大阪府みどり公社</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latin typeface="メイリオ" panose="020B0604030504040204" pitchFamily="50" charset="-128"/>
                          <a:ea typeface="メイリオ" panose="020B0604030504040204" pitchFamily="50" charset="-128"/>
                        </a:rPr>
                        <a:t>・農地中間管理機構として、法令に基づく事業を実施する</a:t>
                      </a:r>
                    </a:p>
                  </a:txBody>
                  <a:tcPr marL="52217" marR="52217" marT="3600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11697891"/>
                  </a:ext>
                </a:extLst>
              </a:tr>
              <a:tr h="32329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（公財）大阪府漁業振興基金</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latin typeface="メイリオ" panose="020B0604030504040204" pitchFamily="50" charset="-128"/>
                          <a:ea typeface="メイリオ" panose="020B0604030504040204" pitchFamily="50" charset="-128"/>
                        </a:rPr>
                        <a:t>・大阪府栽培漁業基本計画に基づき、効率的な栽培漁業の展開を図るとともに、安定</a:t>
                      </a:r>
                      <a:endParaRPr kumimoji="1" lang="en-US" altLang="ja-JP" sz="1000" dirty="0">
                        <a:latin typeface="メイリオ" panose="020B0604030504040204" pitchFamily="50" charset="-128"/>
                        <a:ea typeface="メイリオ" panose="020B0604030504040204" pitchFamily="50" charset="-128"/>
                      </a:endParaRPr>
                    </a:p>
                    <a:p>
                      <a:r>
                        <a:rPr kumimoji="1" lang="ja-JP" altLang="en-US" sz="1000" dirty="0">
                          <a:latin typeface="メイリオ" panose="020B0604030504040204" pitchFamily="50" charset="-128"/>
                          <a:ea typeface="メイリオ" panose="020B0604030504040204" pitchFamily="50" charset="-128"/>
                        </a:rPr>
                        <a:t>　的な法人運営に努める</a:t>
                      </a:r>
                    </a:p>
                  </a:txBody>
                  <a:tcPr marL="52217" marR="52217" marT="3600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3861076"/>
                  </a:ext>
                </a:extLst>
              </a:tr>
              <a:tr h="32329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（公財）大阪府都市整備推進センター</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メイリオ" panose="020B0604030504040204" pitchFamily="50" charset="-128"/>
                          <a:ea typeface="メイリオ" panose="020B0604030504040204" pitchFamily="50" charset="-128"/>
                        </a:rPr>
                        <a:t>・府や市町村との連携により様々な都市的課題の解決に貢献する「まちづくりの総合</a:t>
                      </a:r>
                      <a:endParaRPr kumimoji="1" lang="en-US" altLang="ja-JP" sz="1000" dirty="0">
                        <a:solidFill>
                          <a:schemeClr val="tx1"/>
                        </a:solidFill>
                        <a:latin typeface="メイリオ" panose="020B0604030504040204" pitchFamily="50" charset="-128"/>
                        <a:ea typeface="メイリオ" panose="020B0604030504040204" pitchFamily="50" charset="-128"/>
                      </a:endParaRPr>
                    </a:p>
                    <a:p>
                      <a:r>
                        <a:rPr kumimoji="1" lang="ja-JP" altLang="en-US" sz="1000" dirty="0">
                          <a:solidFill>
                            <a:schemeClr val="tx1"/>
                          </a:solidFill>
                          <a:latin typeface="メイリオ" panose="020B0604030504040204" pitchFamily="50" charset="-128"/>
                          <a:ea typeface="メイリオ" panose="020B0604030504040204" pitchFamily="50" charset="-128"/>
                        </a:rPr>
                        <a:t>　コーディネート財団」として事業を継続する</a:t>
                      </a:r>
                    </a:p>
                  </a:txBody>
                  <a:tcPr marL="52217" marR="52217" marT="3600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41655983"/>
                  </a:ext>
                </a:extLst>
              </a:tr>
              <a:tr h="32329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大阪モノレール</a:t>
                      </a:r>
                      <a:r>
                        <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株</a:t>
                      </a:r>
                      <a:r>
                        <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a:t>
                      </a: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メイリオ" panose="020B0604030504040204" pitchFamily="50" charset="-128"/>
                          <a:ea typeface="メイリオ" panose="020B0604030504040204" pitchFamily="50" charset="-128"/>
                        </a:rPr>
                        <a:t>・「安全・安定輸送の確保」を第一に、安定した需要確保、経営基盤の強化に努める</a:t>
                      </a:r>
                    </a:p>
                    <a:p>
                      <a:r>
                        <a:rPr kumimoji="1" lang="ja-JP" altLang="en-US" sz="1000" dirty="0">
                          <a:solidFill>
                            <a:schemeClr val="tx1"/>
                          </a:solidFill>
                          <a:latin typeface="メイリオ" panose="020B0604030504040204" pitchFamily="50" charset="-128"/>
                          <a:ea typeface="メイリオ" panose="020B0604030504040204" pitchFamily="50" charset="-128"/>
                        </a:rPr>
                        <a:t>・令和</a:t>
                      </a:r>
                      <a:r>
                        <a:rPr kumimoji="1" lang="en-US" altLang="ja-JP" sz="1000" dirty="0">
                          <a:solidFill>
                            <a:schemeClr val="tx1"/>
                          </a:solidFill>
                          <a:latin typeface="メイリオ" panose="020B0604030504040204" pitchFamily="50" charset="-128"/>
                          <a:ea typeface="メイリオ" panose="020B0604030504040204" pitchFamily="50" charset="-128"/>
                        </a:rPr>
                        <a:t>11</a:t>
                      </a:r>
                      <a:r>
                        <a:rPr kumimoji="1" lang="ja-JP" altLang="en-US" sz="1000" dirty="0">
                          <a:solidFill>
                            <a:schemeClr val="tx1"/>
                          </a:solidFill>
                          <a:latin typeface="メイリオ" panose="020B0604030504040204" pitchFamily="50" charset="-128"/>
                          <a:ea typeface="メイリオ" panose="020B0604030504040204" pitchFamily="50" charset="-128"/>
                        </a:rPr>
                        <a:t>年の延伸区間開業に向け、府と緊密に連携して事業を進める</a:t>
                      </a:r>
                    </a:p>
                  </a:txBody>
                  <a:tcPr marL="52217" marR="52217" marT="3600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87326219"/>
                  </a:ext>
                </a:extLst>
              </a:tr>
              <a:tr h="484941">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大阪府土地開発公社</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メイリオ" panose="020B0604030504040204" pitchFamily="50" charset="-128"/>
                          <a:ea typeface="メイリオ" panose="020B0604030504040204" pitchFamily="50" charset="-128"/>
                        </a:rPr>
                        <a:t>・府の用地取得規模が一定程度縮小する</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公社を活用せず府の用地取得体制のみで実</a:t>
                      </a:r>
                      <a:endParaRPr kumimoji="1" lang="en-US" altLang="ja-JP" sz="1000"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メイリオ" panose="020B0604030504040204" pitchFamily="50" charset="-128"/>
                          <a:ea typeface="メイリオ" panose="020B0604030504040204" pitchFamily="50" charset="-128"/>
                        </a:rPr>
                        <a:t>　施できる規模</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までは、公社を活用した用地取得体制を維持する</a:t>
                      </a:r>
                    </a:p>
                    <a:p>
                      <a:r>
                        <a:rPr kumimoji="1" lang="ja-JP" altLang="en-US" sz="1000" dirty="0">
                          <a:solidFill>
                            <a:schemeClr val="tx1"/>
                          </a:solidFill>
                          <a:latin typeface="メイリオ" panose="020B0604030504040204" pitchFamily="50" charset="-128"/>
                          <a:ea typeface="メイリオ" panose="020B0604030504040204" pitchFamily="50" charset="-128"/>
                        </a:rPr>
                        <a:t>・新規取得した用地の計画的な処分に努める</a:t>
                      </a:r>
                    </a:p>
                  </a:txBody>
                  <a:tcPr marL="52217" marR="52217" marT="3600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75859685"/>
                  </a:ext>
                </a:extLst>
              </a:tr>
              <a:tr h="330514">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大阪府住宅供給公社</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メイリオ" panose="020B0604030504040204" pitchFamily="50" charset="-128"/>
                          <a:ea typeface="メイリオ" panose="020B0604030504040204" pitchFamily="50" charset="-128"/>
                        </a:rPr>
                        <a:t>・賃貸住宅事業の収益向上をめざすとともに、公社債の発行など安定的かつ低利な資　</a:t>
                      </a:r>
                      <a:endParaRPr kumimoji="1" lang="en-US" altLang="ja-JP" sz="1000" dirty="0">
                        <a:solidFill>
                          <a:schemeClr val="tx1"/>
                        </a:solidFill>
                        <a:latin typeface="メイリオ" panose="020B0604030504040204" pitchFamily="50" charset="-128"/>
                        <a:ea typeface="メイリオ" panose="020B0604030504040204" pitchFamily="50" charset="-128"/>
                      </a:endParaRPr>
                    </a:p>
                    <a:p>
                      <a:r>
                        <a:rPr kumimoji="1" lang="ja-JP" altLang="en-US" sz="1000" dirty="0">
                          <a:solidFill>
                            <a:schemeClr val="tx1"/>
                          </a:solidFill>
                          <a:latin typeface="メイリオ" panose="020B0604030504040204" pitchFamily="50" charset="-128"/>
                          <a:ea typeface="メイリオ" panose="020B0604030504040204" pitchFamily="50" charset="-128"/>
                        </a:rPr>
                        <a:t>　金調達による収支改善に努め、引き続き借入金残高の縮減を進める</a:t>
                      </a:r>
                    </a:p>
                  </a:txBody>
                  <a:tcPr marL="52217" marR="52217" marT="3600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04103318"/>
                  </a:ext>
                </a:extLst>
              </a:tr>
              <a:tr h="300719">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（公財）大阪府文化財センター</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メイリオ" panose="020B0604030504040204" pitchFamily="50" charset="-128"/>
                          <a:ea typeface="メイリオ" panose="020B0604030504040204" pitchFamily="50" charset="-128"/>
                        </a:rPr>
                        <a:t>・府が実施する文化財調査事業の補完及び文化財の普及啓発を行う</a:t>
                      </a:r>
                    </a:p>
                  </a:txBody>
                  <a:tcPr marL="52217" marR="52217" marT="3600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7663160"/>
                  </a:ext>
                </a:extLst>
              </a:tr>
              <a:tr h="323295">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（公財）大阪府育英会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latin typeface="メイリオ" panose="020B0604030504040204" pitchFamily="50" charset="-128"/>
                          <a:ea typeface="メイリオ" panose="020B0604030504040204" pitchFamily="50" charset="-128"/>
                        </a:rPr>
                        <a:t>・経済的に困難な状況にある高校生等が修学を断念することがないよう教育の機会均　</a:t>
                      </a:r>
                      <a:endParaRPr kumimoji="1" lang="en-US" altLang="ja-JP" sz="1000" dirty="0">
                        <a:latin typeface="メイリオ" panose="020B0604030504040204" pitchFamily="50" charset="-128"/>
                        <a:ea typeface="メイリオ" panose="020B0604030504040204" pitchFamily="50" charset="-128"/>
                      </a:endParaRPr>
                    </a:p>
                    <a:p>
                      <a:r>
                        <a:rPr kumimoji="1" lang="ja-JP" altLang="en-US" sz="1000" dirty="0">
                          <a:latin typeface="メイリオ" panose="020B0604030504040204" pitchFamily="50" charset="-128"/>
                          <a:ea typeface="メイリオ" panose="020B0604030504040204" pitchFamily="50" charset="-128"/>
                        </a:rPr>
                        <a:t>　等を保障する役割を果たす</a:t>
                      </a:r>
                    </a:p>
                  </a:txBody>
                  <a:tcPr marL="52217" marR="52217" marT="3600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81177908"/>
                  </a:ext>
                </a:extLst>
              </a:tr>
            </a:tbl>
          </a:graphicData>
        </a:graphic>
      </p:graphicFrame>
      <p:sp>
        <p:nvSpPr>
          <p:cNvPr id="12" name="正方形/長方形 11"/>
          <p:cNvSpPr/>
          <p:nvPr/>
        </p:nvSpPr>
        <p:spPr>
          <a:xfrm>
            <a:off x="26495" y="44333"/>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3" name="直線コネクタ 12"/>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 name="スライド番号プレースホルダー 2">
            <a:extLst>
              <a:ext uri="{FF2B5EF4-FFF2-40B4-BE49-F238E27FC236}">
                <a16:creationId xmlns:a16="http://schemas.microsoft.com/office/drawing/2014/main" id="{16EE2B0C-7909-468B-B3EA-EBFE7938F3E3}"/>
              </a:ext>
            </a:extLst>
          </p:cNvPr>
          <p:cNvSpPr>
            <a:spLocks noGrp="1"/>
          </p:cNvSpPr>
          <p:nvPr>
            <p:ph type="sldNum" sz="quarter" idx="12"/>
          </p:nvPr>
        </p:nvSpPr>
        <p:spPr/>
        <p:txBody>
          <a:bodyPr/>
          <a:lstStyle/>
          <a:p>
            <a:fld id="{7791D223-6A27-4327-8087-FA06212A7E85}" type="slidenum">
              <a:rPr lang="ja-JP" altLang="en-US" smtClean="0"/>
              <a:pPr/>
              <a:t>54</a:t>
            </a:fld>
            <a:endParaRPr lang="ja-JP" altLang="en-US" dirty="0"/>
          </a:p>
        </p:txBody>
      </p:sp>
    </p:spTree>
    <p:extLst>
      <p:ext uri="{BB962C8B-B14F-4D97-AF65-F5344CB8AC3E}">
        <p14:creationId xmlns:p14="http://schemas.microsoft.com/office/powerpoint/2010/main" val="859442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61510" y="579596"/>
            <a:ext cx="2944228" cy="338554"/>
          </a:xfrm>
          <a:prstGeom prst="rect">
            <a:avLst/>
          </a:prstGeom>
          <a:noFill/>
        </p:spPr>
        <p:txBody>
          <a:bodyPr wrap="square" rtlCol="0">
            <a:spAutoFit/>
          </a:bodyPr>
          <a:lstStyle/>
          <a:p>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府税収入の確保</a:t>
            </a:r>
          </a:p>
        </p:txBody>
      </p:sp>
      <p:graphicFrame>
        <p:nvGraphicFramePr>
          <p:cNvPr id="6" name="表 5"/>
          <p:cNvGraphicFramePr>
            <a:graphicFrameLocks noGrp="1"/>
          </p:cNvGraphicFramePr>
          <p:nvPr>
            <p:extLst>
              <p:ext uri="{D42A27DB-BD31-4B8C-83A1-F6EECF244321}">
                <p14:modId xmlns:p14="http://schemas.microsoft.com/office/powerpoint/2010/main" val="829142893"/>
              </p:ext>
            </p:extLst>
          </p:nvPr>
        </p:nvGraphicFramePr>
        <p:xfrm>
          <a:off x="246143" y="954007"/>
          <a:ext cx="8676000" cy="4680000"/>
        </p:xfrm>
        <a:graphic>
          <a:graphicData uri="http://schemas.openxmlformats.org/drawingml/2006/table">
            <a:tbl>
              <a:tblPr firstRow="1" bandRow="1">
                <a:tableStyleId>{5940675A-B579-460E-94D1-54222C63F5DA}</a:tableStyleId>
              </a:tblPr>
              <a:tblGrid>
                <a:gridCol w="612000">
                  <a:extLst>
                    <a:ext uri="{9D8B030D-6E8A-4147-A177-3AD203B41FA5}">
                      <a16:colId xmlns:a16="http://schemas.microsoft.com/office/drawing/2014/main" val="20000"/>
                    </a:ext>
                  </a:extLst>
                </a:gridCol>
                <a:gridCol w="1872000">
                  <a:extLst>
                    <a:ext uri="{9D8B030D-6E8A-4147-A177-3AD203B41FA5}">
                      <a16:colId xmlns:a16="http://schemas.microsoft.com/office/drawing/2014/main" val="20001"/>
                    </a:ext>
                  </a:extLst>
                </a:gridCol>
                <a:gridCol w="3096000">
                  <a:extLst>
                    <a:ext uri="{9D8B030D-6E8A-4147-A177-3AD203B41FA5}">
                      <a16:colId xmlns:a16="http://schemas.microsoft.com/office/drawing/2014/main" val="20004"/>
                    </a:ext>
                  </a:extLst>
                </a:gridCol>
                <a:gridCol w="3096000">
                  <a:extLst>
                    <a:ext uri="{9D8B030D-6E8A-4147-A177-3AD203B41FA5}">
                      <a16:colId xmlns:a16="http://schemas.microsoft.com/office/drawing/2014/main" val="1737220151"/>
                    </a:ext>
                  </a:extLst>
                </a:gridCol>
              </a:tblGrid>
              <a:tr h="54000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取組み</a:t>
                      </a:r>
                      <a:endParaRPr kumimoji="1" lang="en-US" altLang="ja-JP" sz="11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対　象</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0070C0"/>
                    </a:solidFill>
                  </a:tcPr>
                </a:tc>
                <a:extLst>
                  <a:ext uri="{0D108BD9-81ED-4DB2-BD59-A6C34878D82A}">
                    <a16:rowId xmlns:a16="http://schemas.microsoft.com/office/drawing/2014/main" val="10000"/>
                  </a:ext>
                </a:extLst>
              </a:tr>
              <a:tr h="1080000">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dirty="0">
                          <a:latin typeface="メイリオ" panose="020B0604030504040204" pitchFamily="50" charset="-128"/>
                          <a:ea typeface="メイリオ" panose="020B0604030504040204" pitchFamily="50" charset="-128"/>
                          <a:cs typeface="Meiryo UI" panose="020B0604030504040204" pitchFamily="50" charset="-128"/>
                        </a:rPr>
                        <a:t>課税自主権の活用</a:t>
                      </a:r>
                    </a:p>
                  </a:txBody>
                  <a:tcPr vert="eaVert" anchor="ctr">
                    <a:lnR w="12700" cap="flat" cmpd="sng" algn="ctr">
                      <a:solidFill>
                        <a:schemeClr val="tx1"/>
                      </a:solidFill>
                      <a:prstDash val="solid"/>
                      <a:round/>
                      <a:headEnd type="none" w="med" len="med"/>
                      <a:tailEnd type="none" w="med" len="med"/>
                    </a:ln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大阪府森林環境税</a:t>
                      </a:r>
                      <a:endParaRPr kumimoji="1" lang="en-US" altLang="ja-JP" sz="10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森林及び都市の緑の有する公益的機能を維持増進する環境整備のため、森林環境税を徴収。</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zh-TW"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zh-TW"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年度最終予算：</a:t>
                      </a:r>
                      <a:r>
                        <a:rPr kumimoji="1" lang="en-US" altLang="zh-TW"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12.7</a:t>
                      </a:r>
                      <a:r>
                        <a:rPr kumimoji="1" lang="zh-TW"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zh-TW"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森林及び都市の緑の有する公益的機能を維持増進する環境整備のため、森林環境税を徴収。</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年度当初予算：</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12.8</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oFill/>
                  </a:tcPr>
                </a:tc>
                <a:extLst>
                  <a:ext uri="{0D108BD9-81ED-4DB2-BD59-A6C34878D82A}">
                    <a16:rowId xmlns:a16="http://schemas.microsoft.com/office/drawing/2014/main" val="10001"/>
                  </a:ext>
                </a:extLst>
              </a:tr>
              <a:tr h="1080000">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宿泊税</a:t>
                      </a:r>
                      <a:endParaRPr kumimoji="1" lang="en-US" altLang="ja-JP" sz="10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観光客の受入環境整備をはじめとする大阪の観光振興の取組みを推進するため、宿泊税を徴収。</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年度最終予算：</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24.3</a:t>
                      </a:r>
                      <a:r>
                        <a:rPr kumimoji="1" lang="zh-TW"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観光客の受入環境整備をはじめとする大阪の観光振興の取組みを推進するため、宿泊税を徴収。</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年度当初予算：</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27.0</a:t>
                      </a:r>
                      <a:r>
                        <a:rPr kumimoji="1" lang="zh-TW"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oFill/>
                  </a:tcPr>
                </a:tc>
                <a:extLst>
                  <a:ext uri="{0D108BD9-81ED-4DB2-BD59-A6C34878D82A}">
                    <a16:rowId xmlns:a16="http://schemas.microsoft.com/office/drawing/2014/main" val="10002"/>
                  </a:ext>
                </a:extLst>
              </a:tr>
              <a:tr h="1980000">
                <a:tc vMerge="1">
                  <a:txBody>
                    <a:bodyPr/>
                    <a:lstStyle/>
                    <a:p>
                      <a:endParaRPr kumimoji="1" lang="ja-JP" altLang="en-US"/>
                    </a:p>
                  </a:txBody>
                  <a:tcP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法人二税の超過課税</a:t>
                      </a:r>
                      <a:endParaRPr kumimoji="1" lang="en-US" altLang="ja-JP" sz="10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・道路網などの都市基盤整備や防災対策の充実といった大都市圏特有の緊急かつ膨大な財政需要に対処するため、法人府民税法人税割及び法人事業税の超過課税を引き続き実施。</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年度最終予算：</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431.5</a:t>
                      </a:r>
                      <a:r>
                        <a:rPr kumimoji="1" lang="zh-TW"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・大阪経済の成長に向けた施策を推進するため、法人府民税均等割の超過課税を引き続き実施。</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年度最終予算：</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54.7</a:t>
                      </a:r>
                      <a:r>
                        <a:rPr kumimoji="1" lang="zh-TW"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・道路網などの都市基盤整備や防災対策の充実といった大都市圏特有の緊急かつ膨大な財政需要に対処するため、法人府民税法人税割及び法人事業税の超過課税を引き続き実施。</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年度当初予算：</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446.5</a:t>
                      </a:r>
                      <a:r>
                        <a:rPr kumimoji="1" lang="zh-TW"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・大阪経済の成長に向けた施策を推進するため、法人府民税均等割の超過課税を引き続き実施。</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年度当初予算：</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54.9</a:t>
                      </a:r>
                      <a:r>
                        <a:rPr kumimoji="1" lang="zh-TW"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noFill/>
                  </a:tcPr>
                </a:tc>
                <a:extLst>
                  <a:ext uri="{0D108BD9-81ED-4DB2-BD59-A6C34878D82A}">
                    <a16:rowId xmlns:a16="http://schemas.microsoft.com/office/drawing/2014/main" val="10003"/>
                  </a:ext>
                </a:extLst>
              </a:tr>
            </a:tbl>
          </a:graphicData>
        </a:graphic>
      </p:graphicFrame>
      <p:sp>
        <p:nvSpPr>
          <p:cNvPr id="7" name="スライド番号プレースホルダー 6">
            <a:extLst>
              <a:ext uri="{FF2B5EF4-FFF2-40B4-BE49-F238E27FC236}">
                <a16:creationId xmlns:a16="http://schemas.microsoft.com/office/drawing/2014/main" id="{31DA5284-928A-4285-80CE-B8833537E104}"/>
              </a:ext>
            </a:extLst>
          </p:cNvPr>
          <p:cNvSpPr>
            <a:spLocks noGrp="1"/>
          </p:cNvSpPr>
          <p:nvPr>
            <p:ph type="sldNum" sz="quarter" idx="12"/>
          </p:nvPr>
        </p:nvSpPr>
        <p:spPr/>
        <p:txBody>
          <a:bodyPr/>
          <a:lstStyle/>
          <a:p>
            <a:fld id="{7791D223-6A27-4327-8087-FA06212A7E85}" type="slidenum">
              <a:rPr lang="ja-JP" altLang="en-US" smtClean="0"/>
              <a:pPr/>
              <a:t>37</a:t>
            </a:fld>
            <a:endParaRPr lang="ja-JP" altLang="en-US" dirty="0"/>
          </a:p>
        </p:txBody>
      </p:sp>
      <p:cxnSp>
        <p:nvCxnSpPr>
          <p:cNvPr id="8" name="直線コネクタ 7">
            <a:extLst>
              <a:ext uri="{FF2B5EF4-FFF2-40B4-BE49-F238E27FC236}">
                <a16:creationId xmlns:a16="http://schemas.microsoft.com/office/drawing/2014/main" id="{3F3D5AC4-C5DA-4794-AA7B-AD6F73BA49F2}"/>
              </a:ext>
            </a:extLst>
          </p:cNvPr>
          <p:cNvCxnSpPr/>
          <p:nvPr/>
        </p:nvCxnSpPr>
        <p:spPr>
          <a:xfrm>
            <a:off x="161510" y="5036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9" name="正方形/長方形 8">
            <a:extLst>
              <a:ext uri="{FF2B5EF4-FFF2-40B4-BE49-F238E27FC236}">
                <a16:creationId xmlns:a16="http://schemas.microsoft.com/office/drawing/2014/main" id="{8CC27C67-0B75-41FD-8F55-3C6747E30AD8}"/>
              </a:ext>
            </a:extLst>
          </p:cNvPr>
          <p:cNvSpPr/>
          <p:nvPr/>
        </p:nvSpPr>
        <p:spPr>
          <a:xfrm>
            <a:off x="161510" y="134343"/>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歳入確保</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745978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D9001718-C31C-44C7-AC7D-BEFEBF1FB621}"/>
              </a:ext>
            </a:extLst>
          </p:cNvPr>
          <p:cNvSpPr/>
          <p:nvPr/>
        </p:nvSpPr>
        <p:spPr>
          <a:xfrm>
            <a:off x="26495" y="44333"/>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出資法人等の改革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表 2"/>
          <p:cNvGraphicFramePr>
            <a:graphicFrameLocks noGrp="1"/>
          </p:cNvGraphicFramePr>
          <p:nvPr/>
        </p:nvGraphicFramePr>
        <p:xfrm>
          <a:off x="3275856" y="3429002"/>
          <a:ext cx="162560" cy="222885"/>
        </p:xfrm>
        <a:graphic>
          <a:graphicData uri="http://schemas.openxmlformats.org/drawingml/2006/table">
            <a:tbl>
              <a:tblPr/>
              <a:tblGrid>
                <a:gridCol w="162560">
                  <a:extLst>
                    <a:ext uri="{9D8B030D-6E8A-4147-A177-3AD203B41FA5}">
                      <a16:colId xmlns:a16="http://schemas.microsoft.com/office/drawing/2014/main" val="20000"/>
                    </a:ext>
                  </a:extLst>
                </a:gridCol>
              </a:tblGrid>
              <a:tr h="222885">
                <a:tc>
                  <a:txBody>
                    <a:bodyPr/>
                    <a:lstStyle/>
                    <a:p>
                      <a:endParaRPr kumimoji="1" lang="ja-JP" altLang="en-US" sz="1000" dirty="0"/>
                    </a:p>
                  </a:txBody>
                  <a:tcPr marL="68580" marR="68580" marT="34290" marB="34290">
                    <a:lnL w="12700" cmpd="sng">
                      <a:noFill/>
                      <a:prstDash val="solid"/>
                    </a:lnL>
                    <a:lnR w="12700" cmpd="sng">
                      <a:noFill/>
                      <a:prstDash val="solid"/>
                    </a:lnR>
                    <a:lnT w="12700" cmpd="sng">
                      <a:noFill/>
                      <a:prstDash val="solid"/>
                    </a:lnT>
                    <a:lnB w="12700" cmpd="sng">
                      <a:noFill/>
                      <a:prstDash val="solid"/>
                    </a:lnB>
                  </a:tcPr>
                </a:tc>
                <a:extLst>
                  <a:ext uri="{0D108BD9-81ED-4DB2-BD59-A6C34878D82A}">
                    <a16:rowId xmlns:a16="http://schemas.microsoft.com/office/drawing/2014/main" val="10000"/>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1100938656"/>
              </p:ext>
            </p:extLst>
          </p:nvPr>
        </p:nvGraphicFramePr>
        <p:xfrm>
          <a:off x="313890" y="1036476"/>
          <a:ext cx="8650598" cy="1571552"/>
        </p:xfrm>
        <a:graphic>
          <a:graphicData uri="http://schemas.openxmlformats.org/drawingml/2006/table">
            <a:tbl>
              <a:tblPr firstRow="1" firstCol="1" bandRow="1">
                <a:tableStyleId>{BC89EF96-8CEA-46FF-86C4-4CE0E7609802}</a:tableStyleId>
              </a:tblPr>
              <a:tblGrid>
                <a:gridCol w="1998323">
                  <a:extLst>
                    <a:ext uri="{9D8B030D-6E8A-4147-A177-3AD203B41FA5}">
                      <a16:colId xmlns:a16="http://schemas.microsoft.com/office/drawing/2014/main" val="20000"/>
                    </a:ext>
                  </a:extLst>
                </a:gridCol>
                <a:gridCol w="1677059">
                  <a:extLst>
                    <a:ext uri="{9D8B030D-6E8A-4147-A177-3AD203B41FA5}">
                      <a16:colId xmlns:a16="http://schemas.microsoft.com/office/drawing/2014/main" val="20001"/>
                    </a:ext>
                  </a:extLst>
                </a:gridCol>
                <a:gridCol w="2420375">
                  <a:extLst>
                    <a:ext uri="{9D8B030D-6E8A-4147-A177-3AD203B41FA5}">
                      <a16:colId xmlns:a16="http://schemas.microsoft.com/office/drawing/2014/main" val="20005"/>
                    </a:ext>
                  </a:extLst>
                </a:gridCol>
                <a:gridCol w="2554841">
                  <a:extLst>
                    <a:ext uri="{9D8B030D-6E8A-4147-A177-3AD203B41FA5}">
                      <a16:colId xmlns:a16="http://schemas.microsoft.com/office/drawing/2014/main" val="3039365058"/>
                    </a:ext>
                  </a:extLst>
                </a:gridCol>
              </a:tblGrid>
              <a:tr h="307046">
                <a:tc>
                  <a:txBody>
                    <a:bodyPr/>
                    <a:lstStyle/>
                    <a:p>
                      <a:pPr algn="ctr">
                        <a:spcAft>
                          <a:spcPts val="0"/>
                        </a:spcAft>
                      </a:pPr>
                      <a:r>
                        <a:rPr lang="ja-JP" sz="1000" b="1" kern="100" dirty="0">
                          <a:solidFill>
                            <a:schemeClr val="bg1"/>
                          </a:solidFill>
                          <a:effectLst/>
                          <a:latin typeface="メイリオ" panose="020B0604030504040204" pitchFamily="50" charset="-128"/>
                          <a:ea typeface="メイリオ" panose="020B0604030504040204" pitchFamily="50" charset="-128"/>
                          <a:cs typeface="Meiryo UI" panose="020B0604030504040204" pitchFamily="50" charset="-128"/>
                        </a:rPr>
                        <a:t>法人名</a:t>
                      </a:r>
                    </a:p>
                  </a:txBody>
                  <a:tcPr marL="39689" marR="396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kumimoji="1" lang="ja-JP" altLang="en-US" sz="1000" b="1" kern="100" spc="-50" baseline="0" dirty="0">
                          <a:solidFill>
                            <a:schemeClr val="bg1"/>
                          </a:solidFill>
                          <a:effectLst/>
                          <a:latin typeface="メイリオ" panose="020B0604030504040204" pitchFamily="50" charset="-128"/>
                          <a:ea typeface="メイリオ" panose="020B0604030504040204" pitchFamily="50" charset="-128"/>
                          <a:cs typeface="Meiryo UI" panose="020B0604030504040204" pitchFamily="50" charset="-128"/>
                        </a:rPr>
                        <a:t>今後の方向性</a:t>
                      </a:r>
                      <a:endParaRPr kumimoji="1" lang="en-US" altLang="ja-JP" sz="1000" b="1" kern="100" spc="-50" baseline="0" dirty="0">
                        <a:solidFill>
                          <a:schemeClr val="bg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39689" marR="396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0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0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p>
                  </a:txBody>
                  <a:tcPr marL="39689" marR="396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0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0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p>
                  </a:txBody>
                  <a:tcPr marL="39689" marR="396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264506">
                <a:tc>
                  <a:txBody>
                    <a:bodyPr/>
                    <a:lstStyle/>
                    <a:p>
                      <a:r>
                        <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地独</a:t>
                      </a:r>
                      <a:r>
                        <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大阪府立病院機構</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0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府立病院機構、</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市民病院機構の法人統合</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市及び府・市法人と連携を図り、法人統合に向けて引き続き検討を行った。</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なお、府市の法人統合の検討を明記した市民病院機構の中期目標が、令和</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月の大阪市会で可決された。</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引き続き、市及び府・市法人と連携を図り、</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法人統合に向けて検討を進める。</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12" name="正方形/長方形 4"/>
          <p:cNvSpPr>
            <a:spLocks noChangeArrowheads="1"/>
          </p:cNvSpPr>
          <p:nvPr/>
        </p:nvSpPr>
        <p:spPr bwMode="auto">
          <a:xfrm>
            <a:off x="179512" y="594400"/>
            <a:ext cx="216758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地方独立行政法人</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 name="直線コネクタ 7">
            <a:extLst>
              <a:ext uri="{FF2B5EF4-FFF2-40B4-BE49-F238E27FC236}">
                <a16:creationId xmlns:a16="http://schemas.microsoft.com/office/drawing/2014/main" id="{121C72E4-CA8B-46F4-8B5D-A04D256CA8A7}"/>
              </a:ext>
            </a:extLst>
          </p:cNvPr>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スライド番号プレースホルダー 3">
            <a:extLst>
              <a:ext uri="{FF2B5EF4-FFF2-40B4-BE49-F238E27FC236}">
                <a16:creationId xmlns:a16="http://schemas.microsoft.com/office/drawing/2014/main" id="{C25F67E5-0076-4322-86CB-30B05BC635BF}"/>
              </a:ext>
            </a:extLst>
          </p:cNvPr>
          <p:cNvSpPr>
            <a:spLocks noGrp="1"/>
          </p:cNvSpPr>
          <p:nvPr>
            <p:ph type="sldNum" sz="quarter" idx="12"/>
          </p:nvPr>
        </p:nvSpPr>
        <p:spPr/>
        <p:txBody>
          <a:bodyPr/>
          <a:lstStyle/>
          <a:p>
            <a:fld id="{7791D223-6A27-4327-8087-FA06212A7E85}" type="slidenum">
              <a:rPr lang="ja-JP" altLang="en-US" smtClean="0"/>
              <a:pPr/>
              <a:t>55</a:t>
            </a:fld>
            <a:endParaRPr lang="ja-JP" altLang="en-US" dirty="0"/>
          </a:p>
        </p:txBody>
      </p:sp>
    </p:spTree>
    <p:extLst>
      <p:ext uri="{BB962C8B-B14F-4D97-AF65-F5344CB8AC3E}">
        <p14:creationId xmlns:p14="http://schemas.microsoft.com/office/powerpoint/2010/main" val="26604989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a:extLst>
              <a:ext uri="{FF2B5EF4-FFF2-40B4-BE49-F238E27FC236}">
                <a16:creationId xmlns:a16="http://schemas.microsoft.com/office/drawing/2014/main" id="{071F4504-45F0-4873-80EA-F55F9D84ED72}"/>
              </a:ext>
            </a:extLst>
          </p:cNvPr>
          <p:cNvGrpSpPr/>
          <p:nvPr/>
        </p:nvGrpSpPr>
        <p:grpSpPr>
          <a:xfrm>
            <a:off x="170511" y="127567"/>
            <a:ext cx="8784976" cy="376108"/>
            <a:chOff x="170511" y="127567"/>
            <a:chExt cx="8784976" cy="376108"/>
          </a:xfrm>
        </p:grpSpPr>
        <p:sp>
          <p:nvSpPr>
            <p:cNvPr id="13" name="正方形/長方形 12"/>
            <p:cNvSpPr/>
            <p:nvPr/>
          </p:nvSpPr>
          <p:spPr>
            <a:xfrm>
              <a:off x="170511" y="127567"/>
              <a:ext cx="8136904" cy="369332"/>
            </a:xfrm>
            <a:prstGeom prst="rect">
              <a:avLst/>
            </a:prstGeom>
          </p:spPr>
          <p:txBody>
            <a:bodyPr wrap="square">
              <a:spAutoFit/>
            </a:bodyPr>
            <a:lstStyle/>
            <a:p>
              <a:r>
                <a:rPr lang="en-US" altLang="ja-JP" dirty="0">
                  <a:latin typeface="Meiryo UI" panose="020B0604030504040204" pitchFamily="50" charset="-128"/>
                  <a:ea typeface="Meiryo UI" panose="020B0604030504040204" pitchFamily="50" charset="-128"/>
                  <a:cs typeface="Meiryo UI" panose="020B0604030504040204" pitchFamily="50" charset="-128"/>
                </a:rPr>
                <a:t>Ⅳ</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公の施設の改革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 name="直線コネクタ 13"/>
            <p:cNvCxnSpPr/>
            <p:nvPr/>
          </p:nvCxnSpPr>
          <p:spPr>
            <a:xfrm>
              <a:off x="170511" y="503675"/>
              <a:ext cx="8784976" cy="0"/>
            </a:xfrm>
            <a:prstGeom prst="line">
              <a:avLst/>
            </a:prstGeom>
          </p:spPr>
          <p:style>
            <a:lnRef idx="3">
              <a:schemeClr val="accent1"/>
            </a:lnRef>
            <a:fillRef idx="0">
              <a:schemeClr val="accent1"/>
            </a:fillRef>
            <a:effectRef idx="2">
              <a:schemeClr val="accent1"/>
            </a:effectRef>
            <a:fontRef idx="minor">
              <a:schemeClr val="tx1"/>
            </a:fontRef>
          </p:style>
        </p:cxnSp>
      </p:grpSp>
      <p:graphicFrame>
        <p:nvGraphicFramePr>
          <p:cNvPr id="2" name="表 1"/>
          <p:cNvGraphicFramePr>
            <a:graphicFrameLocks noGrp="1"/>
          </p:cNvGraphicFramePr>
          <p:nvPr/>
        </p:nvGraphicFramePr>
        <p:xfrm>
          <a:off x="476762" y="967822"/>
          <a:ext cx="8284023" cy="4016373"/>
        </p:xfrm>
        <a:graphic>
          <a:graphicData uri="http://schemas.openxmlformats.org/drawingml/2006/table">
            <a:tbl>
              <a:tblPr firstRow="1" bandRow="1">
                <a:tableStyleId>{5940675A-B579-460E-94D1-54222C63F5DA}</a:tableStyleId>
              </a:tblPr>
              <a:tblGrid>
                <a:gridCol w="1621732">
                  <a:extLst>
                    <a:ext uri="{9D8B030D-6E8A-4147-A177-3AD203B41FA5}">
                      <a16:colId xmlns:a16="http://schemas.microsoft.com/office/drawing/2014/main" val="20000"/>
                    </a:ext>
                  </a:extLst>
                </a:gridCol>
                <a:gridCol w="1935215">
                  <a:extLst>
                    <a:ext uri="{9D8B030D-6E8A-4147-A177-3AD203B41FA5}">
                      <a16:colId xmlns:a16="http://schemas.microsoft.com/office/drawing/2014/main" val="20001"/>
                    </a:ext>
                  </a:extLst>
                </a:gridCol>
                <a:gridCol w="2293486">
                  <a:extLst>
                    <a:ext uri="{9D8B030D-6E8A-4147-A177-3AD203B41FA5}">
                      <a16:colId xmlns:a16="http://schemas.microsoft.com/office/drawing/2014/main" val="20002"/>
                    </a:ext>
                  </a:extLst>
                </a:gridCol>
                <a:gridCol w="2433590">
                  <a:extLst>
                    <a:ext uri="{9D8B030D-6E8A-4147-A177-3AD203B41FA5}">
                      <a16:colId xmlns:a16="http://schemas.microsoft.com/office/drawing/2014/main" val="20003"/>
                    </a:ext>
                  </a:extLst>
                </a:gridCol>
              </a:tblGrid>
              <a:tr h="36000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施設名</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施設概要</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年度の取組み状況</a:t>
                      </a:r>
                      <a:endParaRPr kumimoji="1" lang="en-US"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168400">
                <a:tc>
                  <a:txBody>
                    <a:bodyPr/>
                    <a:lstStyle/>
                    <a:p>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青少年海洋センター</a:t>
                      </a:r>
                      <a:endParaRPr lang="en-US" altLang="ja-JP"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noFill/>
                  </a:tcPr>
                </a:tc>
                <a:tc rowSpan="2">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青少年に自然と親しむ健康で文化的なレクリエーション活動の場を提供し、もって青少年の健全な育成を図る。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次期指定管理者を公募により選定するとともに、</a:t>
                      </a:r>
                      <a:r>
                        <a:rPr kumimoji="1" lang="ja-JP" altLang="en-US" sz="1100" dirty="0">
                          <a:solidFill>
                            <a:schemeClr val="tx1"/>
                          </a:solidFill>
                          <a:latin typeface="メイリオ" panose="020B0604030504040204" pitchFamily="50" charset="-128"/>
                          <a:ea typeface="メイリオ" panose="020B0604030504040204" pitchFamily="50" charset="-128"/>
                        </a:rPr>
                        <a:t>緊急的な施設保全工事のための準備を行った。</a:t>
                      </a:r>
                      <a:endParaRPr lang="en-US" altLang="ja-JP" sz="11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施設の長寿命化を図るための保全工事を実施する。</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また、次期指定期間以降の施設活性化方策については、現状の利用実績や周辺環境の変化等を踏まえつつ、</a:t>
                      </a:r>
                      <a:r>
                        <a:rPr lang="en-US" altLang="ja-JP"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PFI</a:t>
                      </a:r>
                      <a:r>
                        <a:rPr lang="ja-JP" altLang="en-US"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の導入も含め検討する。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46743389"/>
                  </a:ext>
                </a:extLst>
              </a:tr>
              <a:tr h="887773">
                <a:tc>
                  <a:txBody>
                    <a:bodyPr/>
                    <a:lstStyle/>
                    <a:p>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青少年海洋センター</a:t>
                      </a:r>
                      <a:endParaRPr lang="en-US" altLang="ja-JP"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・ファミリー棟</a:t>
                      </a:r>
                      <a:endParaRPr lang="en-US" altLang="ja-JP"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noFill/>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u="none" strike="noStrike">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現在休館中であり、早急な開館に向けた施設整備等の準備を進めていたが、指定管理者から申し出があり、指定を取り消した。</a:t>
                      </a:r>
                      <a:endParaRPr lang="en-US" altLang="ja-JP"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今後の対応について検討するため、施設の現状調査を実施する。</a:t>
                      </a:r>
                      <a:endParaRPr lang="en-US" altLang="ja-JP"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593153">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中河内救命救急センター</a:t>
                      </a:r>
                    </a:p>
                  </a:txBody>
                  <a:tcPr>
                    <a:lnR w="12700" cap="flat" cmpd="sng" algn="ctr">
                      <a:solidFill>
                        <a:schemeClr val="tx1"/>
                      </a:solidFill>
                      <a:prstDash val="solid"/>
                      <a:round/>
                      <a:headEnd type="none" w="med" len="med"/>
                      <a:tailEnd type="none" w="med" len="med"/>
                    </a:lnR>
                    <a:noFill/>
                  </a:tcPr>
                </a:tc>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救急患者に対し救命医療を行い、府民の生命及び健康の保持に資する。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指定管理運営にかかる効果の最大化に向けた行動計画に基づき、取組みを進めている。</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また、今後の運営形態のあり方について検討するため、府・東大阪市・</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地独</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市立東大阪医療センターで構成する検討会議を開催し、関係機関と協議を続けている。</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これまでの検討状況等を踏まえ、今後の運営形態のあり方について、東大阪市・</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地独</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市立東大阪医療センターと</a:t>
                      </a:r>
                      <a:r>
                        <a:rPr kumimoji="1" lang="ja-JP" altLang="en-US" sz="1100" b="0" strike="noStrike" kern="1200" dirty="0">
                          <a:solidFill>
                            <a:schemeClr val="tx1"/>
                          </a:solidFill>
                          <a:latin typeface="メイリオ" panose="020B0604030504040204" pitchFamily="50" charset="-128"/>
                          <a:ea typeface="メイリオ" panose="020B0604030504040204" pitchFamily="50" charset="-128"/>
                          <a:cs typeface="+mn-cs"/>
                        </a:rPr>
                        <a:t>速やかに</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協議を進める。</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32009037"/>
                  </a:ext>
                </a:extLst>
              </a:tr>
            </a:tbl>
          </a:graphicData>
        </a:graphic>
      </p:graphicFrame>
      <p:sp>
        <p:nvSpPr>
          <p:cNvPr id="3" name="テキスト ボックス 2"/>
          <p:cNvSpPr txBox="1"/>
          <p:nvPr/>
        </p:nvSpPr>
        <p:spPr>
          <a:xfrm>
            <a:off x="296525" y="575138"/>
            <a:ext cx="7290810" cy="307777"/>
          </a:xfrm>
          <a:prstGeom prst="rect">
            <a:avLst/>
          </a:prstGeom>
          <a:noFill/>
        </p:spPr>
        <p:txBody>
          <a:bodyPr wrap="square" rtlCol="0">
            <a:spAutoFit/>
          </a:bodyPr>
          <a:lstStyle/>
          <a:p>
            <a:r>
              <a:rPr lang="ja-JP" altLang="en-US" sz="1400" dirty="0">
                <a:solidFill>
                  <a:schemeClr val="tx1">
                    <a:lumMod val="95000"/>
                    <a:lumOff val="5000"/>
                  </a:schemeClr>
                </a:solidFill>
                <a:latin typeface="+mj-ea"/>
                <a:ea typeface="+mj-ea"/>
                <a:cs typeface="メイリオ" panose="020B0604030504040204" pitchFamily="50" charset="-128"/>
              </a:rPr>
              <a:t>「令和</a:t>
            </a:r>
            <a:r>
              <a:rPr lang="en-US" altLang="ja-JP" sz="1400" dirty="0">
                <a:solidFill>
                  <a:schemeClr val="tx1">
                    <a:lumMod val="95000"/>
                    <a:lumOff val="5000"/>
                  </a:schemeClr>
                </a:solidFill>
                <a:latin typeface="+mj-ea"/>
                <a:ea typeface="+mj-ea"/>
                <a:cs typeface="メイリオ" panose="020B0604030504040204" pitchFamily="50" charset="-128"/>
              </a:rPr>
              <a:t>5</a:t>
            </a:r>
            <a:r>
              <a:rPr lang="ja-JP" altLang="en-US" sz="1400" dirty="0">
                <a:solidFill>
                  <a:schemeClr val="tx1">
                    <a:lumMod val="95000"/>
                    <a:lumOff val="5000"/>
                  </a:schemeClr>
                </a:solidFill>
                <a:latin typeface="+mj-ea"/>
                <a:ea typeface="+mj-ea"/>
                <a:cs typeface="メイリオ" panose="020B0604030504040204" pitchFamily="50" charset="-128"/>
              </a:rPr>
              <a:t>年度大阪府行政経営の取組み」掲載項目の取組み状況及び令和</a:t>
            </a:r>
            <a:r>
              <a:rPr lang="en-US" altLang="ja-JP" sz="1400" dirty="0">
                <a:solidFill>
                  <a:schemeClr val="tx1">
                    <a:lumMod val="95000"/>
                    <a:lumOff val="5000"/>
                  </a:schemeClr>
                </a:solidFill>
                <a:latin typeface="+mj-ea"/>
                <a:ea typeface="+mj-ea"/>
                <a:cs typeface="メイリオ" panose="020B0604030504040204" pitchFamily="50" charset="-128"/>
              </a:rPr>
              <a:t>6</a:t>
            </a:r>
            <a:r>
              <a:rPr lang="ja-JP" altLang="en-US" sz="1400" dirty="0">
                <a:solidFill>
                  <a:schemeClr val="tx1">
                    <a:lumMod val="95000"/>
                    <a:lumOff val="5000"/>
                  </a:schemeClr>
                </a:solidFill>
                <a:latin typeface="+mj-ea"/>
                <a:ea typeface="+mj-ea"/>
                <a:cs typeface="メイリオ" panose="020B0604030504040204" pitchFamily="50" charset="-128"/>
              </a:rPr>
              <a:t>年度の取組み</a:t>
            </a:r>
          </a:p>
        </p:txBody>
      </p:sp>
      <p:sp>
        <p:nvSpPr>
          <p:cNvPr id="6" name="スライド番号プレースホルダー 5">
            <a:extLst>
              <a:ext uri="{FF2B5EF4-FFF2-40B4-BE49-F238E27FC236}">
                <a16:creationId xmlns:a16="http://schemas.microsoft.com/office/drawing/2014/main" id="{D72F52AE-19CA-4C9C-AEB4-9F3EDB7461EA}"/>
              </a:ext>
            </a:extLst>
          </p:cNvPr>
          <p:cNvSpPr>
            <a:spLocks noGrp="1"/>
          </p:cNvSpPr>
          <p:nvPr>
            <p:ph type="sldNum" sz="quarter" idx="12"/>
          </p:nvPr>
        </p:nvSpPr>
        <p:spPr/>
        <p:txBody>
          <a:bodyPr/>
          <a:lstStyle/>
          <a:p>
            <a:fld id="{7791D223-6A27-4327-8087-FA06212A7E85}" type="slidenum">
              <a:rPr lang="ja-JP" altLang="en-US" smtClean="0"/>
              <a:pPr/>
              <a:t>56</a:t>
            </a:fld>
            <a:endParaRPr lang="ja-JP" altLang="en-US" dirty="0"/>
          </a:p>
        </p:txBody>
      </p:sp>
    </p:spTree>
    <p:extLst>
      <p:ext uri="{BB962C8B-B14F-4D97-AF65-F5344CB8AC3E}">
        <p14:creationId xmlns:p14="http://schemas.microsoft.com/office/powerpoint/2010/main" val="3574903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a:extLst>
              <a:ext uri="{FF2B5EF4-FFF2-40B4-BE49-F238E27FC236}">
                <a16:creationId xmlns:a16="http://schemas.microsoft.com/office/drawing/2014/main" id="{3902FE6D-F5BA-465B-86F8-2D71AAB28A39}"/>
              </a:ext>
            </a:extLst>
          </p:cNvPr>
          <p:cNvGrpSpPr/>
          <p:nvPr/>
        </p:nvGrpSpPr>
        <p:grpSpPr>
          <a:xfrm>
            <a:off x="170511" y="127567"/>
            <a:ext cx="8784976" cy="376108"/>
            <a:chOff x="170511" y="127567"/>
            <a:chExt cx="8784976" cy="376108"/>
          </a:xfrm>
        </p:grpSpPr>
        <p:sp>
          <p:nvSpPr>
            <p:cNvPr id="7" name="正方形/長方形 6">
              <a:extLst>
                <a:ext uri="{FF2B5EF4-FFF2-40B4-BE49-F238E27FC236}">
                  <a16:creationId xmlns:a16="http://schemas.microsoft.com/office/drawing/2014/main" id="{37D82C6F-D266-4A4A-A8E9-08F1F55CD172}"/>
                </a:ext>
              </a:extLst>
            </p:cNvPr>
            <p:cNvSpPr/>
            <p:nvPr/>
          </p:nvSpPr>
          <p:spPr>
            <a:xfrm>
              <a:off x="170511" y="127567"/>
              <a:ext cx="8136904" cy="369332"/>
            </a:xfrm>
            <a:prstGeom prst="rect">
              <a:avLst/>
            </a:prstGeom>
          </p:spPr>
          <p:txBody>
            <a:bodyPr wrap="square">
              <a:spAutoFit/>
            </a:bodyPr>
            <a:lstStyle/>
            <a:p>
              <a:r>
                <a:rPr lang="en-US" altLang="ja-JP" dirty="0">
                  <a:latin typeface="Meiryo UI" panose="020B0604030504040204" pitchFamily="50" charset="-128"/>
                  <a:ea typeface="Meiryo UI" panose="020B0604030504040204" pitchFamily="50" charset="-128"/>
                  <a:cs typeface="Meiryo UI" panose="020B0604030504040204" pitchFamily="50" charset="-128"/>
                </a:rPr>
                <a:t>Ⅳ</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公の施設の改革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 name="直線コネクタ 7">
              <a:extLst>
                <a:ext uri="{FF2B5EF4-FFF2-40B4-BE49-F238E27FC236}">
                  <a16:creationId xmlns:a16="http://schemas.microsoft.com/office/drawing/2014/main" id="{CD656B40-9E94-468F-80AD-EF0CF7DA95E5}"/>
                </a:ext>
              </a:extLst>
            </p:cNvPr>
            <p:cNvCxnSpPr/>
            <p:nvPr/>
          </p:nvCxnSpPr>
          <p:spPr>
            <a:xfrm>
              <a:off x="170511" y="503675"/>
              <a:ext cx="8784976" cy="0"/>
            </a:xfrm>
            <a:prstGeom prst="line">
              <a:avLst/>
            </a:prstGeom>
          </p:spPr>
          <p:style>
            <a:lnRef idx="3">
              <a:schemeClr val="accent1"/>
            </a:lnRef>
            <a:fillRef idx="0">
              <a:schemeClr val="accent1"/>
            </a:fillRef>
            <a:effectRef idx="2">
              <a:schemeClr val="accent1"/>
            </a:effectRef>
            <a:fontRef idx="minor">
              <a:schemeClr val="tx1"/>
            </a:fontRef>
          </p:style>
        </p:cxnSp>
      </p:grpSp>
      <p:graphicFrame>
        <p:nvGraphicFramePr>
          <p:cNvPr id="3" name="表 2"/>
          <p:cNvGraphicFramePr>
            <a:graphicFrameLocks noGrp="1"/>
          </p:cNvGraphicFramePr>
          <p:nvPr/>
        </p:nvGraphicFramePr>
        <p:xfrm>
          <a:off x="369022" y="743066"/>
          <a:ext cx="8431716" cy="5537296"/>
        </p:xfrm>
        <a:graphic>
          <a:graphicData uri="http://schemas.openxmlformats.org/drawingml/2006/table">
            <a:tbl>
              <a:tblPr firstRow="1" bandRow="1">
                <a:tableStyleId>{5940675A-B579-460E-94D1-54222C63F5DA}</a:tableStyleId>
              </a:tblPr>
              <a:tblGrid>
                <a:gridCol w="1772708">
                  <a:extLst>
                    <a:ext uri="{9D8B030D-6E8A-4147-A177-3AD203B41FA5}">
                      <a16:colId xmlns:a16="http://schemas.microsoft.com/office/drawing/2014/main" val="722862019"/>
                    </a:ext>
                  </a:extLst>
                </a:gridCol>
                <a:gridCol w="1845205">
                  <a:extLst>
                    <a:ext uri="{9D8B030D-6E8A-4147-A177-3AD203B41FA5}">
                      <a16:colId xmlns:a16="http://schemas.microsoft.com/office/drawing/2014/main" val="2328954444"/>
                    </a:ext>
                  </a:extLst>
                </a:gridCol>
                <a:gridCol w="2340260">
                  <a:extLst>
                    <a:ext uri="{9D8B030D-6E8A-4147-A177-3AD203B41FA5}">
                      <a16:colId xmlns:a16="http://schemas.microsoft.com/office/drawing/2014/main" val="2798291691"/>
                    </a:ext>
                  </a:extLst>
                </a:gridCol>
                <a:gridCol w="2473543">
                  <a:extLst>
                    <a:ext uri="{9D8B030D-6E8A-4147-A177-3AD203B41FA5}">
                      <a16:colId xmlns:a16="http://schemas.microsoft.com/office/drawing/2014/main" val="203187343"/>
                    </a:ext>
                  </a:extLst>
                </a:gridCol>
              </a:tblGrid>
              <a:tr h="36000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施設名</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施設概要</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年度の取組み状況</a:t>
                      </a:r>
                      <a:endParaRPr kumimoji="1" lang="en-US"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2380445311"/>
                  </a:ext>
                </a:extLst>
              </a:tr>
              <a:tr h="1397776">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中央卸売市場</a:t>
                      </a:r>
                    </a:p>
                  </a:txBody>
                  <a:tcPr>
                    <a:lnR w="12700" cap="flat" cmpd="sng" algn="ctr">
                      <a:solidFill>
                        <a:schemeClr val="tx1"/>
                      </a:solidFill>
                      <a:prstDash val="solid"/>
                      <a:round/>
                      <a:headEnd type="none" w="med" len="med"/>
                      <a:tailEnd type="none" w="med" len="med"/>
                    </a:lnR>
                    <a:noFill/>
                  </a:tcPr>
                </a:tc>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生鮮食料品の安定供給を通じて、府民の健康と食生活を支える。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再整備検討会議において</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基本計画の策定を進める中、場内事業者において、建設資材の高騰等による整備費の将来リスク等に対する不安が</a:t>
                      </a:r>
                      <a:r>
                        <a:rPr kumimoji="1" lang="ja-JP" altLang="en-US" sz="1100" b="0" strike="noStrike" kern="1200" dirty="0">
                          <a:solidFill>
                            <a:schemeClr val="tx1"/>
                          </a:solidFill>
                          <a:latin typeface="メイリオ" panose="020B0604030504040204" pitchFamily="50" charset="-128"/>
                          <a:ea typeface="メイリオ" panose="020B0604030504040204" pitchFamily="50" charset="-128"/>
                          <a:cs typeface="+mn-cs"/>
                        </a:rPr>
                        <a:t>あるため、</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再整備の検討継続の可否について、場内事業者の意向を尊重した上で決定する。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再整備検討会議において決定した方針に基づき対応する。</a:t>
                      </a:r>
                      <a:endParaRPr kumimoji="1" lang="en-US" altLang="ja-JP" sz="11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noFill/>
                  </a:tcPr>
                </a:tc>
                <a:extLst>
                  <a:ext uri="{0D108BD9-81ED-4DB2-BD59-A6C34878D82A}">
                    <a16:rowId xmlns:a16="http://schemas.microsoft.com/office/drawing/2014/main" val="3377012799"/>
                  </a:ext>
                </a:extLst>
              </a:tr>
              <a:tr h="37530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府営公園（</a:t>
                      </a:r>
                      <a:r>
                        <a:rPr lang="en-US" altLang="ja-JP" sz="1100"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18</a:t>
                      </a:r>
                      <a:r>
                        <a:rPr lang="ja-JP" altLang="en-US" sz="1100"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公園）</a:t>
                      </a:r>
                      <a:endParaRPr lang="en-US" altLang="ja-JP" sz="1100"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dirty="0">
                          <a:solidFill>
                            <a:schemeClr val="tx1">
                              <a:lumMod val="95000"/>
                              <a:lumOff val="5000"/>
                            </a:schemeClr>
                          </a:solidFill>
                          <a:latin typeface="メイリオ" panose="020B0604030504040204" pitchFamily="50" charset="-128"/>
                          <a:ea typeface="メイリオ" panose="020B0604030504040204" pitchFamily="50" charset="-128"/>
                        </a:rPr>
                        <a:t>憩いの場の提供、みどり空間の確保、災害時の避難場所の確保などさまざまな役割を果たすことにより、府民の福祉の増進に資する。</a:t>
                      </a:r>
                      <a:endParaRPr lang="en-US" altLang="ja-JP" sz="1100" b="0" dirty="0">
                        <a:solidFill>
                          <a:schemeClr val="tx1">
                            <a:lumMod val="95000"/>
                            <a:lumOff val="5000"/>
                          </a:schemeClr>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strike="noStrike" kern="1200" baseline="0" dirty="0">
                          <a:solidFill>
                            <a:schemeClr val="tx1"/>
                          </a:solidFill>
                          <a:latin typeface="メイリオ" panose="020B0604030504040204" pitchFamily="50" charset="-128"/>
                          <a:ea typeface="メイリオ" panose="020B0604030504040204" pitchFamily="50" charset="-128"/>
                          <a:cs typeface="+mn-cs"/>
                        </a:rPr>
                        <a:t>下記２公園について、民間活力導入によるさらなる公園の魅力向上に向けた取組みを進めている。</a:t>
                      </a:r>
                      <a:endParaRPr kumimoji="1" lang="en-US" altLang="ja-JP" sz="1100" b="0" strike="noStrike" kern="1200" baseline="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strike="noStrike" kern="1200" baseline="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strike="noStrike" kern="1200" baseline="0" dirty="0">
                          <a:solidFill>
                            <a:schemeClr val="tx1"/>
                          </a:solidFill>
                          <a:latin typeface="メイリオ" panose="020B0604030504040204" pitchFamily="50" charset="-128"/>
                          <a:ea typeface="メイリオ" panose="020B0604030504040204" pitchFamily="50" charset="-128"/>
                          <a:cs typeface="+mn-cs"/>
                        </a:rPr>
                        <a:t>【</a:t>
                      </a:r>
                      <a:r>
                        <a:rPr kumimoji="1" lang="ja-JP" altLang="en-US" sz="1100" b="0" strike="noStrike" kern="1200" baseline="0" dirty="0">
                          <a:solidFill>
                            <a:schemeClr val="tx1"/>
                          </a:solidFill>
                          <a:latin typeface="メイリオ" panose="020B0604030504040204" pitchFamily="50" charset="-128"/>
                          <a:ea typeface="メイリオ" panose="020B0604030504040204" pitchFamily="50" charset="-128"/>
                          <a:cs typeface="+mn-cs"/>
                        </a:rPr>
                        <a:t>久宝寺緑地</a:t>
                      </a:r>
                      <a:r>
                        <a:rPr kumimoji="1" lang="en-US" altLang="ja-JP" sz="1100" b="0" strike="noStrike" kern="1200" baseline="0" dirty="0">
                          <a:solidFill>
                            <a:schemeClr val="tx1"/>
                          </a:solidFill>
                          <a:latin typeface="メイリオ" panose="020B0604030504040204" pitchFamily="50" charset="-128"/>
                          <a:ea typeface="メイリオ"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strike="noStrike" kern="1200" baseline="0" dirty="0">
                          <a:solidFill>
                            <a:schemeClr val="tx1"/>
                          </a:solidFill>
                          <a:latin typeface="メイリオ" panose="020B0604030504040204" pitchFamily="50" charset="-128"/>
                          <a:ea typeface="メイリオ" panose="020B0604030504040204" pitchFamily="50" charset="-128"/>
                          <a:cs typeface="+mn-cs"/>
                        </a:rPr>
                        <a:t>PFI</a:t>
                      </a:r>
                      <a:r>
                        <a:rPr kumimoji="1" lang="ja-JP" altLang="en-US" sz="1100" b="0" strike="noStrike" kern="1200" baseline="0" dirty="0">
                          <a:solidFill>
                            <a:schemeClr val="tx1"/>
                          </a:solidFill>
                          <a:latin typeface="メイリオ" panose="020B0604030504040204" pitchFamily="50" charset="-128"/>
                          <a:ea typeface="メイリオ" panose="020B0604030504040204" pitchFamily="50" charset="-128"/>
                          <a:cs typeface="+mn-cs"/>
                        </a:rPr>
                        <a:t>によるプールの再整備及び公園全体の管理運営にかかる実施方針を策定し、事業者の公募を開始した。</a:t>
                      </a:r>
                      <a:endParaRPr kumimoji="1" lang="en-US" altLang="ja-JP" sz="1100" b="0" strike="noStrike" kern="1200" baseline="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strike="noStrike" kern="1200" baseline="0" dirty="0">
                          <a:solidFill>
                            <a:schemeClr val="tx1"/>
                          </a:solidFill>
                          <a:latin typeface="メイリオ" panose="020B0604030504040204" pitchFamily="50" charset="-128"/>
                          <a:ea typeface="メイリオ" panose="020B0604030504040204" pitchFamily="50" charset="-128"/>
                          <a:cs typeface="+mn-cs"/>
                        </a:rPr>
                        <a:t>【</a:t>
                      </a:r>
                      <a:r>
                        <a:rPr kumimoji="1" lang="ja-JP" altLang="en-US" sz="1100" b="0" strike="noStrike" kern="1200" baseline="0" dirty="0">
                          <a:solidFill>
                            <a:schemeClr val="tx1"/>
                          </a:solidFill>
                          <a:latin typeface="メイリオ" panose="020B0604030504040204" pitchFamily="50" charset="-128"/>
                          <a:ea typeface="メイリオ" panose="020B0604030504040204" pitchFamily="50" charset="-128"/>
                          <a:cs typeface="+mn-cs"/>
                        </a:rPr>
                        <a:t>りんくう公園（中地区）</a:t>
                      </a:r>
                      <a:r>
                        <a:rPr kumimoji="1" lang="en-US" altLang="ja-JP" sz="1100" b="0" strike="noStrike" kern="1200" baseline="0" dirty="0">
                          <a:solidFill>
                            <a:schemeClr val="tx1"/>
                          </a:solidFill>
                          <a:latin typeface="メイリオ" panose="020B0604030504040204" pitchFamily="50" charset="-128"/>
                          <a:ea typeface="メイリオ"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strike="noStrike" kern="1200" baseline="0" dirty="0">
                          <a:solidFill>
                            <a:schemeClr val="tx1"/>
                          </a:solidFill>
                          <a:latin typeface="メイリオ" panose="020B0604030504040204" pitchFamily="50" charset="-128"/>
                          <a:ea typeface="メイリオ" panose="020B0604030504040204" pitchFamily="50" charset="-128"/>
                          <a:cs typeface="+mn-cs"/>
                        </a:rPr>
                        <a:t>P-PFI</a:t>
                      </a:r>
                      <a:r>
                        <a:rPr kumimoji="1" lang="ja-JP" altLang="en-US" sz="1100" b="0" strike="noStrike" kern="1200" baseline="0" dirty="0">
                          <a:solidFill>
                            <a:schemeClr val="tx1"/>
                          </a:solidFill>
                          <a:latin typeface="メイリオ" panose="020B0604030504040204" pitchFamily="50" charset="-128"/>
                          <a:ea typeface="メイリオ" panose="020B0604030504040204" pitchFamily="50" charset="-128"/>
                          <a:cs typeface="+mn-cs"/>
                        </a:rPr>
                        <a:t>により、民間収益施設と併せた公園整備を行い、本公園の管理運営を行う事業者を公募したが、応募者がなかったため、今後の対応について検討している。</a:t>
                      </a:r>
                      <a:endParaRPr kumimoji="1" lang="en-US" altLang="ja-JP" sz="1100" b="0" strike="noStrike" kern="1200" baseline="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strike="noStrike" kern="1200" baseline="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strike="noStrike" kern="1200" dirty="0">
                          <a:solidFill>
                            <a:schemeClr val="tx1"/>
                          </a:solidFill>
                          <a:latin typeface="メイリオ" panose="020B0604030504040204" pitchFamily="50" charset="-128"/>
                          <a:ea typeface="メイリオ" panose="020B0604030504040204" pitchFamily="50" charset="-128"/>
                          <a:cs typeface="+mn-cs"/>
                        </a:rPr>
                        <a:t>また、ソフト事業充実型の公園について、新たな</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民間活力を導入する公園の拡充について検討するため、企業ヒアリングやサウンディング型市場調査を実施している。</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strike="noStrike" kern="1200" baseline="0" dirty="0">
                          <a:solidFill>
                            <a:schemeClr val="tx1"/>
                          </a:solidFill>
                          <a:latin typeface="メイリオ" panose="020B0604030504040204" pitchFamily="50" charset="-128"/>
                          <a:ea typeface="メイリオ" panose="020B0604030504040204" pitchFamily="50" charset="-128"/>
                          <a:cs typeface="+mn-cs"/>
                        </a:rPr>
                        <a:t>下記２公園について、</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引き続き、民間活力導入によるさらなる公園の魅力向上に向けた取組みを進める。</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strike="noStrike"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strike="noStrike" kern="1200" dirty="0">
                          <a:solidFill>
                            <a:schemeClr val="tx1"/>
                          </a:solidFill>
                          <a:latin typeface="メイリオ" panose="020B0604030504040204" pitchFamily="50" charset="-128"/>
                          <a:ea typeface="メイリオ" panose="020B0604030504040204" pitchFamily="50" charset="-128"/>
                          <a:cs typeface="+mn-cs"/>
                        </a:rPr>
                        <a:t>【</a:t>
                      </a:r>
                      <a:r>
                        <a:rPr kumimoji="1" lang="ja-JP" altLang="en-US" sz="1100" b="0" strike="noStrike" kern="1200" dirty="0">
                          <a:solidFill>
                            <a:schemeClr val="tx1"/>
                          </a:solidFill>
                          <a:latin typeface="メイリオ" panose="020B0604030504040204" pitchFamily="50" charset="-128"/>
                          <a:ea typeface="メイリオ" panose="020B0604030504040204" pitchFamily="50" charset="-128"/>
                          <a:cs typeface="+mn-cs"/>
                        </a:rPr>
                        <a:t>久宝寺緑地</a:t>
                      </a:r>
                      <a:r>
                        <a:rPr kumimoji="1" lang="en-US" altLang="ja-JP" sz="1100" b="0" strike="noStrike" kern="1200" dirty="0">
                          <a:solidFill>
                            <a:schemeClr val="tx1"/>
                          </a:solidFill>
                          <a:latin typeface="メイリオ" panose="020B0604030504040204" pitchFamily="50" charset="-128"/>
                          <a:ea typeface="メイリオ"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strike="noStrike" kern="1200" dirty="0">
                          <a:solidFill>
                            <a:schemeClr val="tx1"/>
                          </a:solidFill>
                          <a:latin typeface="メイリオ" panose="020B0604030504040204" pitchFamily="50" charset="-128"/>
                          <a:ea typeface="メイリオ" panose="020B0604030504040204" pitchFamily="50" charset="-128"/>
                          <a:cs typeface="+mn-cs"/>
                        </a:rPr>
                        <a:t>令和７年度からの事業開始に向け、事業者を決定する。</a:t>
                      </a:r>
                      <a:endParaRPr kumimoji="1" lang="en-US" altLang="ja-JP" sz="1100" b="0" strike="noStrike"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strike="noStrike"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strike="noStrike"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strike="noStrike" kern="1200" dirty="0">
                          <a:solidFill>
                            <a:schemeClr val="tx1"/>
                          </a:solidFill>
                          <a:latin typeface="メイリオ" panose="020B0604030504040204" pitchFamily="50" charset="-128"/>
                          <a:ea typeface="メイリオ" panose="020B0604030504040204" pitchFamily="50" charset="-128"/>
                          <a:cs typeface="+mn-cs"/>
                        </a:rPr>
                        <a:t>【</a:t>
                      </a:r>
                      <a:r>
                        <a:rPr kumimoji="1" lang="ja-JP" altLang="en-US" sz="1100" b="0" strike="noStrike" kern="1200" dirty="0">
                          <a:solidFill>
                            <a:schemeClr val="tx1"/>
                          </a:solidFill>
                          <a:latin typeface="メイリオ" panose="020B0604030504040204" pitchFamily="50" charset="-128"/>
                          <a:ea typeface="メイリオ" panose="020B0604030504040204" pitchFamily="50" charset="-128"/>
                          <a:cs typeface="+mn-cs"/>
                        </a:rPr>
                        <a:t>りんくう公園（中地区）</a:t>
                      </a:r>
                      <a:r>
                        <a:rPr kumimoji="1" lang="en-US" altLang="ja-JP" sz="1100" b="0" strike="noStrike" kern="1200" dirty="0">
                          <a:solidFill>
                            <a:schemeClr val="tx1"/>
                          </a:solidFill>
                          <a:latin typeface="メイリオ" panose="020B0604030504040204" pitchFamily="50" charset="-128"/>
                          <a:ea typeface="メイリオ"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strike="noStrike" kern="1200" dirty="0">
                          <a:solidFill>
                            <a:schemeClr val="tx1"/>
                          </a:solidFill>
                          <a:latin typeface="メイリオ" panose="020B0604030504040204" pitchFamily="50" charset="-128"/>
                          <a:ea typeface="メイリオ" panose="020B0604030504040204" pitchFamily="50" charset="-128"/>
                          <a:cs typeface="+mn-cs"/>
                        </a:rPr>
                        <a:t>公募条件の見直しによる再公募等、今後の対応について検討する。</a:t>
                      </a:r>
                      <a:endParaRPr kumimoji="1" lang="en-US" altLang="ja-JP" sz="1100" b="0" strike="noStrike"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strike="noStrike"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strike="noStrike"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strike="noStrike"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strike="noStrike"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strike="noStrike" kern="1200" dirty="0">
                          <a:solidFill>
                            <a:schemeClr val="tx1"/>
                          </a:solidFill>
                          <a:latin typeface="メイリオ" panose="020B0604030504040204" pitchFamily="50" charset="-128"/>
                          <a:ea typeface="メイリオ" panose="020B0604030504040204" pitchFamily="50" charset="-128"/>
                          <a:cs typeface="+mn-cs"/>
                        </a:rPr>
                        <a:t>また、ソフト事業充実型の公園について、サウンディング型市場調査等の結果を踏まえ、</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新たな民間活力の導入</a:t>
                      </a:r>
                      <a:r>
                        <a:rPr kumimoji="1" lang="ja-JP" altLang="en-US" sz="1100" b="0" strike="noStrike" kern="1200" dirty="0">
                          <a:solidFill>
                            <a:schemeClr val="tx1"/>
                          </a:solidFill>
                          <a:latin typeface="メイリオ" panose="020B0604030504040204" pitchFamily="50" charset="-128"/>
                          <a:ea typeface="メイリオ" panose="020B0604030504040204" pitchFamily="50" charset="-128"/>
                          <a:cs typeface="+mn-cs"/>
                        </a:rPr>
                        <a:t>拡充に向け、検討</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を進める。</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strike="noStrike"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strike="noStrike" kern="1200" dirty="0">
                        <a:solidFill>
                          <a:schemeClr val="tx1"/>
                        </a:solidFill>
                        <a:latin typeface="メイリオ" panose="020B0604030504040204" pitchFamily="50" charset="-128"/>
                        <a:ea typeface="メイリオ"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noFill/>
                  </a:tcPr>
                </a:tc>
                <a:extLst>
                  <a:ext uri="{0D108BD9-81ED-4DB2-BD59-A6C34878D82A}">
                    <a16:rowId xmlns:a16="http://schemas.microsoft.com/office/drawing/2014/main" val="910742983"/>
                  </a:ext>
                </a:extLst>
              </a:tr>
            </a:tbl>
          </a:graphicData>
        </a:graphic>
      </p:graphicFrame>
      <p:sp>
        <p:nvSpPr>
          <p:cNvPr id="4" name="スライド番号プレースホルダー 3">
            <a:extLst>
              <a:ext uri="{FF2B5EF4-FFF2-40B4-BE49-F238E27FC236}">
                <a16:creationId xmlns:a16="http://schemas.microsoft.com/office/drawing/2014/main" id="{E27CF435-20D0-441E-8589-98B7DA8A450E}"/>
              </a:ext>
            </a:extLst>
          </p:cNvPr>
          <p:cNvSpPr>
            <a:spLocks noGrp="1"/>
          </p:cNvSpPr>
          <p:nvPr>
            <p:ph type="sldNum" sz="quarter" idx="12"/>
          </p:nvPr>
        </p:nvSpPr>
        <p:spPr/>
        <p:txBody>
          <a:bodyPr/>
          <a:lstStyle/>
          <a:p>
            <a:fld id="{7791D223-6A27-4327-8087-FA06212A7E85}" type="slidenum">
              <a:rPr lang="ja-JP" altLang="en-US" smtClean="0"/>
              <a:pPr/>
              <a:t>57</a:t>
            </a:fld>
            <a:endParaRPr lang="ja-JP" altLang="en-US" dirty="0"/>
          </a:p>
        </p:txBody>
      </p:sp>
    </p:spTree>
    <p:extLst>
      <p:ext uri="{BB962C8B-B14F-4D97-AF65-F5344CB8AC3E}">
        <p14:creationId xmlns:p14="http://schemas.microsoft.com/office/powerpoint/2010/main" val="38782768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79512" y="176397"/>
            <a:ext cx="8136904" cy="369332"/>
          </a:xfrm>
          <a:prstGeom prst="rect">
            <a:avLst/>
          </a:prstGeom>
        </p:spPr>
        <p:txBody>
          <a:bodyPr wrap="square">
            <a:spAutoFit/>
          </a:bodyPr>
          <a:lstStyle/>
          <a:p>
            <a:r>
              <a:rPr lang="en-US" altLang="ja-JP" dirty="0">
                <a:latin typeface="Meiryo UI" panose="020B0604030504040204" pitchFamily="50" charset="-128"/>
                <a:ea typeface="Meiryo UI" panose="020B0604030504040204" pitchFamily="50" charset="-128"/>
                <a:cs typeface="Meiryo UI" panose="020B0604030504040204" pitchFamily="50" charset="-128"/>
              </a:rPr>
              <a:t>Ⅳ</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公の施設の改革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 name="直線コネクタ 13"/>
          <p:cNvCxnSpPr/>
          <p:nvPr/>
        </p:nvCxnSpPr>
        <p:spPr>
          <a:xfrm>
            <a:off x="179512" y="548680"/>
            <a:ext cx="8784976" cy="0"/>
          </a:xfrm>
          <a:prstGeom prst="line">
            <a:avLst/>
          </a:prstGeom>
        </p:spPr>
        <p:style>
          <a:lnRef idx="3">
            <a:schemeClr val="accent1"/>
          </a:lnRef>
          <a:fillRef idx="0">
            <a:schemeClr val="accent1"/>
          </a:fillRef>
          <a:effectRef idx="2">
            <a:schemeClr val="accent1"/>
          </a:effectRef>
          <a:fontRef idx="minor">
            <a:schemeClr val="tx1"/>
          </a:fontRef>
        </p:style>
      </p:cxnSp>
      <p:graphicFrame>
        <p:nvGraphicFramePr>
          <p:cNvPr id="3" name="表 2"/>
          <p:cNvGraphicFramePr>
            <a:graphicFrameLocks noGrp="1"/>
          </p:cNvGraphicFramePr>
          <p:nvPr/>
        </p:nvGraphicFramePr>
        <p:xfrm>
          <a:off x="311138" y="728702"/>
          <a:ext cx="8521727" cy="4057202"/>
        </p:xfrm>
        <a:graphic>
          <a:graphicData uri="http://schemas.openxmlformats.org/drawingml/2006/table">
            <a:tbl>
              <a:tblPr firstRow="1" bandRow="1">
                <a:tableStyleId>{5940675A-B579-460E-94D1-54222C63F5DA}</a:tableStyleId>
              </a:tblPr>
              <a:tblGrid>
                <a:gridCol w="1515559">
                  <a:extLst>
                    <a:ext uri="{9D8B030D-6E8A-4147-A177-3AD203B41FA5}">
                      <a16:colId xmlns:a16="http://schemas.microsoft.com/office/drawing/2014/main" val="722862019"/>
                    </a:ext>
                  </a:extLst>
                </a:gridCol>
                <a:gridCol w="1800200">
                  <a:extLst>
                    <a:ext uri="{9D8B030D-6E8A-4147-A177-3AD203B41FA5}">
                      <a16:colId xmlns:a16="http://schemas.microsoft.com/office/drawing/2014/main" val="2328954444"/>
                    </a:ext>
                  </a:extLst>
                </a:gridCol>
                <a:gridCol w="2602984">
                  <a:extLst>
                    <a:ext uri="{9D8B030D-6E8A-4147-A177-3AD203B41FA5}">
                      <a16:colId xmlns:a16="http://schemas.microsoft.com/office/drawing/2014/main" val="2798291691"/>
                    </a:ext>
                  </a:extLst>
                </a:gridCol>
                <a:gridCol w="2602984">
                  <a:extLst>
                    <a:ext uri="{9D8B030D-6E8A-4147-A177-3AD203B41FA5}">
                      <a16:colId xmlns:a16="http://schemas.microsoft.com/office/drawing/2014/main" val="203187343"/>
                    </a:ext>
                  </a:extLst>
                </a:gridCol>
              </a:tblGrid>
              <a:tr h="36000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施設名</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施設概要</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年度の取組み状況</a:t>
                      </a:r>
                      <a:endParaRPr kumimoji="1" lang="en-US"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2380445311"/>
                  </a:ext>
                </a:extLst>
              </a:tr>
              <a:tr h="16287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弥生文化博物館</a:t>
                      </a:r>
                    </a:p>
                  </a:txBody>
                  <a:tcP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歴史、民俗等に関する資料を収集し、保管し、及び展示して府民の利用に供し、もって府民の文化的向上に資する。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隣接する池上曽根史跡公園（和泉市）・池上曽根弥生学習館（泉大津市）と連携し、各施設の特性を活かした３施設一体型のイベントを実施する等、事業面での連携を図った。</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また、今後のさらなる施設の活性化を図るため、隣接する施設との管理面での連携方策の検討を始めている。</a:t>
                      </a:r>
                      <a:endParaRPr lang="en-US" altLang="ja-JP" sz="1100"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100" strike="noStrike"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引き続き、今後の施設の活性化について、関係機関との協議を進める。</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noFill/>
                  </a:tcPr>
                </a:tc>
                <a:extLst>
                  <a:ext uri="{0D108BD9-81ED-4DB2-BD59-A6C34878D82A}">
                    <a16:rowId xmlns:a16="http://schemas.microsoft.com/office/drawing/2014/main" val="2724967443"/>
                  </a:ext>
                </a:extLst>
              </a:tr>
              <a:tr h="7100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近つ飛鳥博物館</a:t>
                      </a:r>
                    </a:p>
                  </a:txBody>
                  <a:tcP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歴史、民俗等に関する資料を収集し、保管し、及び展示して府民の利用に供し、もって府民の文化的向上に資する。</a:t>
                      </a: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rowSpan="2">
                  <a:txBody>
                    <a:bodyPr/>
                    <a:lstStyle/>
                    <a:p>
                      <a:r>
                        <a:rPr lang="ja-JP" altLang="ja-JP" sz="1100" kern="100" dirty="0">
                          <a:solidFill>
                            <a:schemeClr val="tx1"/>
                          </a:solidFill>
                          <a:effectLst/>
                          <a:latin typeface="メイリオ" panose="020B0604030504040204" pitchFamily="50" charset="-128"/>
                          <a:ea typeface="メイリオ" panose="020B0604030504040204" pitchFamily="50" charset="-128"/>
                          <a:cs typeface="Courier New" panose="02070309020205020404" pitchFamily="49" charset="0"/>
                        </a:rPr>
                        <a:t>大阪市・（地独）大阪市博物館機構と</a:t>
                      </a:r>
                      <a:r>
                        <a:rPr lang="ja-JP" altLang="en-US" sz="1100" kern="100" dirty="0">
                          <a:solidFill>
                            <a:schemeClr val="tx1"/>
                          </a:solidFill>
                          <a:effectLst/>
                          <a:latin typeface="メイリオ" panose="020B0604030504040204" pitchFamily="50" charset="-128"/>
                          <a:ea typeface="メイリオ" panose="020B0604030504040204" pitchFamily="50" charset="-128"/>
                          <a:cs typeface="Courier New" panose="02070309020205020404" pitchFamily="49" charset="0"/>
                        </a:rPr>
                        <a:t>協定</a:t>
                      </a:r>
                      <a:r>
                        <a:rPr lang="ja-JP" altLang="ja-JP" sz="1100" kern="100" dirty="0">
                          <a:solidFill>
                            <a:schemeClr val="tx1"/>
                          </a:solidFill>
                          <a:effectLst/>
                          <a:latin typeface="メイリオ" panose="020B0604030504040204" pitchFamily="50" charset="-128"/>
                          <a:ea typeface="メイリオ" panose="020B0604030504040204" pitchFamily="50" charset="-128"/>
                          <a:cs typeface="Courier New" panose="02070309020205020404" pitchFamily="49" charset="0"/>
                        </a:rPr>
                        <a:t>を締結し、事業面や広報面での連携を強化することにより、施設の活性化や魅力向上等の取組みを進めることとした。</a:t>
                      </a: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100" strike="noStrike"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noFill/>
                  </a:tcPr>
                </a:tc>
                <a:extLst>
                  <a:ext uri="{0D108BD9-81ED-4DB2-BD59-A6C34878D82A}">
                    <a16:rowId xmlns:a16="http://schemas.microsoft.com/office/drawing/2014/main" val="2054496028"/>
                  </a:ext>
                </a:extLst>
              </a:tr>
              <a:tr h="9711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近</a:t>
                      </a:r>
                      <a:r>
                        <a:rPr lang="ja-JP" altLang="en-US" sz="1100"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つ</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飛鳥風土記の丘</a:t>
                      </a: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100"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一須賀古墳群を保存するとともに府民にこれと親しむ場を提供し、もって府民の文化的向上に資する。</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vMerge="1">
                  <a:txBody>
                    <a:bodyPr/>
                    <a:lstStyle/>
                    <a:p>
                      <a:endParaRPr kumimoji="1" lang="ja-JP" altLang="en-US"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999902278"/>
                  </a:ext>
                </a:extLst>
              </a:tr>
            </a:tbl>
          </a:graphicData>
        </a:graphic>
      </p:graphicFrame>
      <p:sp>
        <p:nvSpPr>
          <p:cNvPr id="4" name="スライド番号プレースホルダー 3">
            <a:extLst>
              <a:ext uri="{FF2B5EF4-FFF2-40B4-BE49-F238E27FC236}">
                <a16:creationId xmlns:a16="http://schemas.microsoft.com/office/drawing/2014/main" id="{B4B013CF-F4E9-474B-A9AC-F63108B51017}"/>
              </a:ext>
            </a:extLst>
          </p:cNvPr>
          <p:cNvSpPr>
            <a:spLocks noGrp="1"/>
          </p:cNvSpPr>
          <p:nvPr>
            <p:ph type="sldNum" sz="quarter" idx="12"/>
          </p:nvPr>
        </p:nvSpPr>
        <p:spPr/>
        <p:txBody>
          <a:bodyPr/>
          <a:lstStyle/>
          <a:p>
            <a:fld id="{7791D223-6A27-4327-8087-FA06212A7E85}" type="slidenum">
              <a:rPr lang="ja-JP" altLang="en-US" smtClean="0"/>
              <a:pPr/>
              <a:t>58</a:t>
            </a:fld>
            <a:endParaRPr lang="ja-JP" altLang="en-US" dirty="0"/>
          </a:p>
        </p:txBody>
      </p:sp>
    </p:spTree>
    <p:extLst>
      <p:ext uri="{BB962C8B-B14F-4D97-AF65-F5344CB8AC3E}">
        <p14:creationId xmlns:p14="http://schemas.microsoft.com/office/powerpoint/2010/main" val="1573128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extLst>
              <p:ext uri="{D42A27DB-BD31-4B8C-83A1-F6EECF244321}">
                <p14:modId xmlns:p14="http://schemas.microsoft.com/office/powerpoint/2010/main" val="1449567250"/>
              </p:ext>
            </p:extLst>
          </p:nvPr>
        </p:nvGraphicFramePr>
        <p:xfrm>
          <a:off x="246145" y="954006"/>
          <a:ext cx="8676000" cy="2844000"/>
        </p:xfrm>
        <a:graphic>
          <a:graphicData uri="http://schemas.openxmlformats.org/drawingml/2006/table">
            <a:tbl>
              <a:tblPr firstRow="1" bandRow="1">
                <a:tableStyleId>{5940675A-B579-460E-94D1-54222C63F5DA}</a:tableStyleId>
              </a:tblPr>
              <a:tblGrid>
                <a:gridCol w="612000">
                  <a:extLst>
                    <a:ext uri="{9D8B030D-6E8A-4147-A177-3AD203B41FA5}">
                      <a16:colId xmlns:a16="http://schemas.microsoft.com/office/drawing/2014/main" val="20000"/>
                    </a:ext>
                  </a:extLst>
                </a:gridCol>
                <a:gridCol w="1872000">
                  <a:extLst>
                    <a:ext uri="{9D8B030D-6E8A-4147-A177-3AD203B41FA5}">
                      <a16:colId xmlns:a16="http://schemas.microsoft.com/office/drawing/2014/main" val="20001"/>
                    </a:ext>
                  </a:extLst>
                </a:gridCol>
                <a:gridCol w="3096000">
                  <a:extLst>
                    <a:ext uri="{9D8B030D-6E8A-4147-A177-3AD203B41FA5}">
                      <a16:colId xmlns:a16="http://schemas.microsoft.com/office/drawing/2014/main" val="20004"/>
                    </a:ext>
                  </a:extLst>
                </a:gridCol>
                <a:gridCol w="3096000">
                  <a:extLst>
                    <a:ext uri="{9D8B030D-6E8A-4147-A177-3AD203B41FA5}">
                      <a16:colId xmlns:a16="http://schemas.microsoft.com/office/drawing/2014/main" val="2053537550"/>
                    </a:ext>
                  </a:extLst>
                </a:gridCol>
              </a:tblGrid>
              <a:tr h="54000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取組み</a:t>
                      </a:r>
                      <a:endParaRPr kumimoji="1" lang="en-US" altLang="ja-JP" sz="11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対　象</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0070C0"/>
                    </a:solidFill>
                  </a:tcPr>
                </a:tc>
                <a:extLst>
                  <a:ext uri="{0D108BD9-81ED-4DB2-BD59-A6C34878D82A}">
                    <a16:rowId xmlns:a16="http://schemas.microsoft.com/office/drawing/2014/main" val="10000"/>
                  </a:ext>
                </a:extLst>
              </a:tr>
              <a:tr h="115200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00" b="0" dirty="0">
                          <a:latin typeface="メイリオ" panose="020B0604030504040204" pitchFamily="50" charset="-128"/>
                          <a:ea typeface="メイリオ" panose="020B0604030504040204" pitchFamily="50" charset="-128"/>
                          <a:cs typeface="Meiryo UI" panose="020B0604030504040204" pitchFamily="50" charset="-128"/>
                        </a:rPr>
                        <a:t>徴収向上方策</a:t>
                      </a:r>
                      <a:endParaRPr kumimoji="1" lang="ja-JP" altLang="en-US" sz="1000" b="0" dirty="0">
                        <a:latin typeface="メイリオ" panose="020B0604030504040204" pitchFamily="50" charset="-128"/>
                        <a:ea typeface="メイリオ" panose="020B0604030504040204" pitchFamily="50" charset="-128"/>
                        <a:cs typeface="Meiryo UI" panose="020B0604030504040204" pitchFamily="50" charset="-128"/>
                      </a:endParaRPr>
                    </a:p>
                  </a:txBody>
                  <a:tcPr vert="eaVert" anchor="ct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個人住民税（</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府民税及び市町村民税）</a:t>
                      </a:r>
                      <a:r>
                        <a:rPr kumimoji="1" lang="ja-JP" altLang="en-US" sz="10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の大阪府域地方税徴収機構における共同徴収</a:t>
                      </a:r>
                      <a:endParaRPr kumimoji="1" lang="en-US" altLang="ja-JP" sz="10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大阪府域地方税徴収機構において、令和</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年度は府内</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市町と共同徴収を実施。</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収入見込額：</a:t>
                      </a:r>
                      <a:r>
                        <a:rPr kumimoji="1" lang="en-US" altLang="ja-JP" sz="1000" b="0"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2.3</a:t>
                      </a:r>
                      <a:r>
                        <a:rPr kumimoji="1" lang="ja-JP" altLang="en-US" sz="1000" b="0"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円（個人府民税）</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個人住民税をはじめとした地方税の税収確保を図るため、府と参加団体が引き続き共同徴収を推進。</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zh-TW"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収入見込額：</a:t>
                      </a:r>
                      <a:r>
                        <a:rPr kumimoji="1" lang="en-US" altLang="zh-TW"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2.3</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億円（個人府民税）</a:t>
                      </a:r>
                      <a:r>
                        <a:rPr kumimoji="1" lang="en-US" altLang="zh-TW"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152000">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課税調査の推進</a:t>
                      </a:r>
                      <a:endParaRPr kumimoji="1" lang="en-US" altLang="ja-JP" sz="10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府が自ら徴収する税目について、厳正な課税調査を推進。</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TW"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収入見込額：</a:t>
                      </a:r>
                      <a:r>
                        <a:rPr kumimoji="1" lang="en-US" altLang="zh-TW"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11.</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a:t>
                      </a:r>
                      <a:r>
                        <a:rPr kumimoji="1" lang="zh-TW"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zh-TW"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府が自ら徴収する税目について、厳正な課税調査を推進。</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TW"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収入見込額：</a:t>
                      </a:r>
                      <a:r>
                        <a:rPr kumimoji="1" lang="en-US" altLang="zh-TW"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9.1</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zh-TW"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598599096"/>
                  </a:ext>
                </a:extLst>
              </a:tr>
            </a:tbl>
          </a:graphicData>
        </a:graphic>
      </p:graphicFrame>
      <p:sp>
        <p:nvSpPr>
          <p:cNvPr id="19" name="テキスト ボックス 18"/>
          <p:cNvSpPr txBox="1"/>
          <p:nvPr/>
        </p:nvSpPr>
        <p:spPr>
          <a:xfrm>
            <a:off x="161510" y="579597"/>
            <a:ext cx="2944228" cy="338554"/>
          </a:xfrm>
          <a:prstGeom prst="rect">
            <a:avLst/>
          </a:prstGeom>
          <a:noFill/>
        </p:spPr>
        <p:txBody>
          <a:bodyPr wrap="square" rtlCol="0">
            <a:spAutoFit/>
          </a:bodyPr>
          <a:lstStyle/>
          <a:p>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府税収入の確保</a:t>
            </a:r>
          </a:p>
        </p:txBody>
      </p:sp>
      <p:sp>
        <p:nvSpPr>
          <p:cNvPr id="3" name="スライド番号プレースホルダー 2">
            <a:extLst>
              <a:ext uri="{FF2B5EF4-FFF2-40B4-BE49-F238E27FC236}">
                <a16:creationId xmlns:a16="http://schemas.microsoft.com/office/drawing/2014/main" id="{9DD39CE5-B4BB-4109-94F3-94D9B7D688BB}"/>
              </a:ext>
            </a:extLst>
          </p:cNvPr>
          <p:cNvSpPr>
            <a:spLocks noGrp="1"/>
          </p:cNvSpPr>
          <p:nvPr>
            <p:ph type="sldNum" sz="quarter" idx="12"/>
          </p:nvPr>
        </p:nvSpPr>
        <p:spPr/>
        <p:txBody>
          <a:bodyPr/>
          <a:lstStyle/>
          <a:p>
            <a:fld id="{7791D223-6A27-4327-8087-FA06212A7E85}" type="slidenum">
              <a:rPr lang="ja-JP" altLang="en-US" smtClean="0"/>
              <a:pPr/>
              <a:t>38</a:t>
            </a:fld>
            <a:endParaRPr lang="ja-JP" altLang="en-US" dirty="0"/>
          </a:p>
        </p:txBody>
      </p:sp>
      <p:cxnSp>
        <p:nvCxnSpPr>
          <p:cNvPr id="8" name="直線コネクタ 7">
            <a:extLst>
              <a:ext uri="{FF2B5EF4-FFF2-40B4-BE49-F238E27FC236}">
                <a16:creationId xmlns:a16="http://schemas.microsoft.com/office/drawing/2014/main" id="{C1D417C8-00ED-487B-A0D1-160AF2CD166C}"/>
              </a:ext>
            </a:extLst>
          </p:cNvPr>
          <p:cNvCxnSpPr/>
          <p:nvPr/>
        </p:nvCxnSpPr>
        <p:spPr>
          <a:xfrm>
            <a:off x="161510" y="5036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9" name="正方形/長方形 8">
            <a:extLst>
              <a:ext uri="{FF2B5EF4-FFF2-40B4-BE49-F238E27FC236}">
                <a16:creationId xmlns:a16="http://schemas.microsoft.com/office/drawing/2014/main" id="{BEC8F0A1-33AE-41F8-B91A-F99F6C02E8B4}"/>
              </a:ext>
            </a:extLst>
          </p:cNvPr>
          <p:cNvSpPr/>
          <p:nvPr/>
        </p:nvSpPr>
        <p:spPr>
          <a:xfrm>
            <a:off x="161510" y="134343"/>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歳入確保</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22894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61510" y="579597"/>
            <a:ext cx="2944228" cy="338554"/>
          </a:xfrm>
          <a:prstGeom prst="rect">
            <a:avLst/>
          </a:prstGeom>
          <a:noFill/>
        </p:spPr>
        <p:txBody>
          <a:bodyPr wrap="square" rtlCol="0">
            <a:spAutoFit/>
          </a:bodyPr>
          <a:lstStyle/>
          <a:p>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府有財産の活用・売却など</a:t>
            </a:r>
          </a:p>
        </p:txBody>
      </p:sp>
      <p:graphicFrame>
        <p:nvGraphicFramePr>
          <p:cNvPr id="15" name="表 14"/>
          <p:cNvGraphicFramePr>
            <a:graphicFrameLocks noGrp="1"/>
          </p:cNvGraphicFramePr>
          <p:nvPr>
            <p:extLst>
              <p:ext uri="{D42A27DB-BD31-4B8C-83A1-F6EECF244321}">
                <p14:modId xmlns:p14="http://schemas.microsoft.com/office/powerpoint/2010/main" val="2592686603"/>
              </p:ext>
            </p:extLst>
          </p:nvPr>
        </p:nvGraphicFramePr>
        <p:xfrm>
          <a:off x="246145" y="954006"/>
          <a:ext cx="8676000" cy="4860000"/>
        </p:xfrm>
        <a:graphic>
          <a:graphicData uri="http://schemas.openxmlformats.org/drawingml/2006/table">
            <a:tbl>
              <a:tblPr firstRow="1" bandRow="1">
                <a:tableStyleId>{5940675A-B579-460E-94D1-54222C63F5DA}</a:tableStyleId>
              </a:tblPr>
              <a:tblGrid>
                <a:gridCol w="612000">
                  <a:extLst>
                    <a:ext uri="{9D8B030D-6E8A-4147-A177-3AD203B41FA5}">
                      <a16:colId xmlns:a16="http://schemas.microsoft.com/office/drawing/2014/main" val="20000"/>
                    </a:ext>
                  </a:extLst>
                </a:gridCol>
                <a:gridCol w="1872000">
                  <a:extLst>
                    <a:ext uri="{9D8B030D-6E8A-4147-A177-3AD203B41FA5}">
                      <a16:colId xmlns:a16="http://schemas.microsoft.com/office/drawing/2014/main" val="20001"/>
                    </a:ext>
                  </a:extLst>
                </a:gridCol>
                <a:gridCol w="3096000">
                  <a:extLst>
                    <a:ext uri="{9D8B030D-6E8A-4147-A177-3AD203B41FA5}">
                      <a16:colId xmlns:a16="http://schemas.microsoft.com/office/drawing/2014/main" val="20004"/>
                    </a:ext>
                  </a:extLst>
                </a:gridCol>
                <a:gridCol w="3096000">
                  <a:extLst>
                    <a:ext uri="{9D8B030D-6E8A-4147-A177-3AD203B41FA5}">
                      <a16:colId xmlns:a16="http://schemas.microsoft.com/office/drawing/2014/main" val="343836115"/>
                    </a:ext>
                  </a:extLst>
                </a:gridCol>
              </a:tblGrid>
              <a:tr h="54000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取組み</a:t>
                      </a:r>
                      <a:endParaRPr kumimoji="1" lang="en-US" altLang="ja-JP" sz="11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対　象</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080000">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dirty="0">
                          <a:latin typeface="メイリオ" panose="020B0604030504040204" pitchFamily="50" charset="-128"/>
                          <a:ea typeface="メイリオ" panose="020B0604030504040204" pitchFamily="50" charset="-128"/>
                          <a:cs typeface="Meiryo UI" panose="020B0604030504040204" pitchFamily="50" charset="-128"/>
                        </a:rPr>
                        <a:t>府有財産の活用・売却</a:t>
                      </a:r>
                    </a:p>
                  </a:txBody>
                  <a:tcPr vert="eaVert"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ja-JP" altLang="en-US" sz="1000" dirty="0">
                          <a:solidFill>
                            <a:schemeClr val="tx1"/>
                          </a:solidFill>
                          <a:latin typeface="メイリオ" panose="020B0604030504040204" pitchFamily="50" charset="-128"/>
                          <a:ea typeface="メイリオ" panose="020B0604030504040204" pitchFamily="50" charset="-128"/>
                        </a:rPr>
                        <a:t>マイドームおおさか</a:t>
                      </a:r>
                      <a:endParaRPr lang="en-US" altLang="ja-JP" sz="1000" dirty="0">
                        <a:solidFill>
                          <a:schemeClr val="tx1"/>
                        </a:solidFill>
                        <a:latin typeface="メイリオ" panose="020B0604030504040204" pitchFamily="50" charset="-128"/>
                        <a:ea typeface="メイリオ" panose="020B0604030504040204" pitchFamily="50" charset="-128"/>
                      </a:endParaRPr>
                    </a:p>
                    <a:p>
                      <a:pPr algn="l"/>
                      <a:endParaRPr lang="en-US" altLang="ja-JP" sz="10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rPr>
                        <a:t>区分所有部分について、中小企業支援機能の強化のため、売却を含めた最良の方法について検討してきた結果、府として引き続き所有し、有効活用していくこととした。</a:t>
                      </a: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solidFill>
                      <a:schemeClr val="bg1"/>
                    </a:solidFill>
                  </a:tcPr>
                </a:tc>
                <a:extLst>
                  <a:ext uri="{0D108BD9-81ED-4DB2-BD59-A6C34878D82A}">
                    <a16:rowId xmlns:a16="http://schemas.microsoft.com/office/drawing/2014/main" val="10001"/>
                  </a:ext>
                </a:extLst>
              </a:tr>
              <a:tr h="1080000">
                <a:tc vMerge="1">
                  <a:txBody>
                    <a:bodyPr/>
                    <a:lstStyle/>
                    <a:p>
                      <a:endParaRPr lang="ja-JP" alt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堺</a:t>
                      </a:r>
                      <a:r>
                        <a:rPr lang="ja-JP" altLang="en-US" sz="10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泉北港の府営</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上屋</a:t>
                      </a: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府営上屋</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14</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棟について、順次民間に有償譲渡等ができるよう、現在の上屋利用者と協議を進めた。</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府営上屋</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14</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棟について、順次民間に有償譲渡等ができるよう、現在の上屋利用者と協議を進める。</a:t>
                      </a:r>
                      <a:endParaRPr kumimoji="1" lang="en-US" altLang="ja-JP" sz="1000" b="0" i="0" u="none" strike="sng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080000">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寝屋川水系工営所元東部工区事務所</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一般競争入札により令和</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6</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年</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1</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月に売却。</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売却額：</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3.14</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億円</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noFill/>
                  </a:tcPr>
                </a:tc>
                <a:extLst>
                  <a:ext uri="{0D108BD9-81ED-4DB2-BD59-A6C34878D82A}">
                    <a16:rowId xmlns:a16="http://schemas.microsoft.com/office/drawing/2014/main" val="1177830723"/>
                  </a:ext>
                </a:extLst>
              </a:tr>
              <a:tr h="1080000">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aseline="0">
                          <a:solidFill>
                            <a:schemeClr val="tx1"/>
                          </a:solidFill>
                          <a:effectLst/>
                          <a:latin typeface="Meiryo UI" panose="020B0604030504040204" pitchFamily="50" charset="-128"/>
                          <a:ea typeface="Meiryo UI" panose="020B0604030504040204" pitchFamily="50" charset="-128"/>
                          <a:cs typeface="メイリオ" panose="020B0604030504040204" pitchFamily="50" charset="-128"/>
                        </a:rPr>
                        <a:t>元府警</a:t>
                      </a:r>
                      <a:r>
                        <a:rPr lang="ja-JP" altLang="en-US" sz="1000" baseline="0" dirty="0">
                          <a:solidFill>
                            <a:schemeClr val="tx1"/>
                          </a:solidFill>
                          <a:effectLst/>
                          <a:latin typeface="Meiryo UI" panose="020B0604030504040204" pitchFamily="50" charset="-128"/>
                          <a:ea typeface="Meiryo UI" panose="020B0604030504040204" pitchFamily="50" charset="-128"/>
                          <a:cs typeface="メイリオ" panose="020B0604030504040204" pitchFamily="50" charset="-128"/>
                        </a:rPr>
                        <a:t>待機宿舎　旭</a:t>
                      </a:r>
                      <a:endParaRPr lang="en-US" altLang="ja-JP" sz="1000" baseline="0" dirty="0">
                        <a:solidFill>
                          <a:schemeClr val="tx1"/>
                        </a:solidFill>
                        <a:effectLst/>
                        <a:latin typeface="Meiryo UI" panose="020B0604030504040204" pitchFamily="50" charset="-128"/>
                        <a:ea typeface="Meiryo UI"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一般競争入札により令和</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6</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年</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3</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月に売却予定。</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売却予定額：</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1.95</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億円</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noFill/>
                  </a:tcPr>
                </a:tc>
                <a:extLst>
                  <a:ext uri="{0D108BD9-81ED-4DB2-BD59-A6C34878D82A}">
                    <a16:rowId xmlns:a16="http://schemas.microsoft.com/office/drawing/2014/main" val="3781312591"/>
                  </a:ext>
                </a:extLst>
              </a:tr>
            </a:tbl>
          </a:graphicData>
        </a:graphic>
      </p:graphicFrame>
      <p:sp>
        <p:nvSpPr>
          <p:cNvPr id="3" name="スライド番号プレースホルダー 2">
            <a:extLst>
              <a:ext uri="{FF2B5EF4-FFF2-40B4-BE49-F238E27FC236}">
                <a16:creationId xmlns:a16="http://schemas.microsoft.com/office/drawing/2014/main" id="{CD5BE177-45D0-4924-AA22-2A9F4F3D5AD1}"/>
              </a:ext>
            </a:extLst>
          </p:cNvPr>
          <p:cNvSpPr>
            <a:spLocks noGrp="1"/>
          </p:cNvSpPr>
          <p:nvPr>
            <p:ph type="sldNum" sz="quarter" idx="12"/>
          </p:nvPr>
        </p:nvSpPr>
        <p:spPr/>
        <p:txBody>
          <a:bodyPr/>
          <a:lstStyle/>
          <a:p>
            <a:fld id="{7791D223-6A27-4327-8087-FA06212A7E85}" type="slidenum">
              <a:rPr lang="ja-JP" altLang="en-US" smtClean="0"/>
              <a:pPr/>
              <a:t>39</a:t>
            </a:fld>
            <a:endParaRPr lang="ja-JP" altLang="en-US" dirty="0"/>
          </a:p>
        </p:txBody>
      </p:sp>
      <p:cxnSp>
        <p:nvCxnSpPr>
          <p:cNvPr id="13" name="直線コネクタ 12">
            <a:extLst>
              <a:ext uri="{FF2B5EF4-FFF2-40B4-BE49-F238E27FC236}">
                <a16:creationId xmlns:a16="http://schemas.microsoft.com/office/drawing/2014/main" id="{99962FA6-30BF-48FB-9A37-ABF0D92A5F7E}"/>
              </a:ext>
            </a:extLst>
          </p:cNvPr>
          <p:cNvCxnSpPr/>
          <p:nvPr/>
        </p:nvCxnSpPr>
        <p:spPr>
          <a:xfrm>
            <a:off x="161510" y="5036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4" name="正方形/長方形 13">
            <a:extLst>
              <a:ext uri="{FF2B5EF4-FFF2-40B4-BE49-F238E27FC236}">
                <a16:creationId xmlns:a16="http://schemas.microsoft.com/office/drawing/2014/main" id="{1116BCDD-83FD-4FE4-9618-52A9080325E7}"/>
              </a:ext>
            </a:extLst>
          </p:cNvPr>
          <p:cNvSpPr/>
          <p:nvPr/>
        </p:nvSpPr>
        <p:spPr>
          <a:xfrm>
            <a:off x="161510" y="134343"/>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歳入確保</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63007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線コネクタ 11">
            <a:extLst>
              <a:ext uri="{FF2B5EF4-FFF2-40B4-BE49-F238E27FC236}">
                <a16:creationId xmlns:a16="http://schemas.microsoft.com/office/drawing/2014/main" id="{C39804E1-0A15-4F3B-A4CF-7812999A84EF}"/>
              </a:ext>
            </a:extLst>
          </p:cNvPr>
          <p:cNvCxnSpPr/>
          <p:nvPr/>
        </p:nvCxnSpPr>
        <p:spPr>
          <a:xfrm>
            <a:off x="161510" y="5036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8" name="正方形/長方形 17"/>
          <p:cNvSpPr/>
          <p:nvPr/>
        </p:nvSpPr>
        <p:spPr>
          <a:xfrm>
            <a:off x="161510" y="134343"/>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歳入確保</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1954756934"/>
              </p:ext>
            </p:extLst>
          </p:nvPr>
        </p:nvGraphicFramePr>
        <p:xfrm>
          <a:off x="246145" y="954006"/>
          <a:ext cx="8676000" cy="4860000"/>
        </p:xfrm>
        <a:graphic>
          <a:graphicData uri="http://schemas.openxmlformats.org/drawingml/2006/table">
            <a:tbl>
              <a:tblPr firstRow="1" bandRow="1">
                <a:tableStyleId>{5940675A-B579-460E-94D1-54222C63F5DA}</a:tableStyleId>
              </a:tblPr>
              <a:tblGrid>
                <a:gridCol w="612000">
                  <a:extLst>
                    <a:ext uri="{9D8B030D-6E8A-4147-A177-3AD203B41FA5}">
                      <a16:colId xmlns:a16="http://schemas.microsoft.com/office/drawing/2014/main" val="20000"/>
                    </a:ext>
                  </a:extLst>
                </a:gridCol>
                <a:gridCol w="1872000">
                  <a:extLst>
                    <a:ext uri="{9D8B030D-6E8A-4147-A177-3AD203B41FA5}">
                      <a16:colId xmlns:a16="http://schemas.microsoft.com/office/drawing/2014/main" val="20001"/>
                    </a:ext>
                  </a:extLst>
                </a:gridCol>
                <a:gridCol w="3096000">
                  <a:extLst>
                    <a:ext uri="{9D8B030D-6E8A-4147-A177-3AD203B41FA5}">
                      <a16:colId xmlns:a16="http://schemas.microsoft.com/office/drawing/2014/main" val="20004"/>
                    </a:ext>
                  </a:extLst>
                </a:gridCol>
                <a:gridCol w="3096000">
                  <a:extLst>
                    <a:ext uri="{9D8B030D-6E8A-4147-A177-3AD203B41FA5}">
                      <a16:colId xmlns:a16="http://schemas.microsoft.com/office/drawing/2014/main" val="3039791570"/>
                    </a:ext>
                  </a:extLst>
                </a:gridCol>
              </a:tblGrid>
              <a:tr h="54000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取組み</a:t>
                      </a:r>
                      <a:endParaRPr kumimoji="1" lang="en-US" altLang="ja-JP" sz="11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対　象</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080000">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dirty="0">
                          <a:latin typeface="Meiryo UI" panose="020B0604030504040204" pitchFamily="50" charset="-128"/>
                          <a:ea typeface="Meiryo UI" panose="020B0604030504040204" pitchFamily="50" charset="-128"/>
                          <a:cs typeface="Meiryo UI" panose="020B0604030504040204" pitchFamily="50" charset="-128"/>
                        </a:rPr>
                        <a:t>府有財産の活用・売却</a:t>
                      </a:r>
                    </a:p>
                  </a:txBody>
                  <a:tcPr vert="eaVert"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000" dirty="0">
                          <a:solidFill>
                            <a:schemeClr val="tx1"/>
                          </a:solidFill>
                          <a:effectLst/>
                          <a:latin typeface="Meiryo UI" panose="020B0604030504040204" pitchFamily="50" charset="-128"/>
                          <a:ea typeface="Meiryo UI" panose="020B0604030504040204" pitchFamily="50" charset="-128"/>
                          <a:cs typeface="メイリオ" panose="020B0604030504040204" pitchFamily="50" charset="-128"/>
                        </a:rPr>
                        <a:t>元咲洲高校</a:t>
                      </a:r>
                      <a:endParaRPr lang="en-US" altLang="ja-JP" sz="1000" dirty="0">
                        <a:solidFill>
                          <a:schemeClr val="tx1"/>
                        </a:solidFill>
                        <a:effectLst/>
                        <a:latin typeface="Meiryo UI" panose="020B0604030504040204" pitchFamily="50" charset="-128"/>
                        <a:ea typeface="Meiryo UI"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令和</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5</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年</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11</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月入札で不調。</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令和</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5</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年</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12</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月先着順による買受け申込者募集（地方自治法施行令第</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167</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条の</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2</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第</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1</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項第</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8</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号）で応募者なし。</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引き続き、売却に向けた手続きを進める。</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chemeClr val="bg1"/>
                    </a:solidFill>
                  </a:tcPr>
                </a:tc>
                <a:extLst>
                  <a:ext uri="{0D108BD9-81ED-4DB2-BD59-A6C34878D82A}">
                    <a16:rowId xmlns:a16="http://schemas.microsoft.com/office/drawing/2014/main" val="364245394"/>
                  </a:ext>
                </a:extLst>
              </a:tr>
              <a:tr h="1080000">
                <a:tc vMerge="1">
                  <a:txBody>
                    <a:bodyPr/>
                    <a:lstStyle/>
                    <a:p>
                      <a:endParaRPr kumimoji="1" lang="ja-JP" altLang="en-US" dirty="0"/>
                    </a:p>
                  </a:txBody>
                  <a:tcPr vert="eaVert"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dirty="0">
                          <a:solidFill>
                            <a:schemeClr val="tx1"/>
                          </a:solidFill>
                          <a:effectLst/>
                          <a:latin typeface="Meiryo UI" panose="020B0604030504040204" pitchFamily="50" charset="-128"/>
                          <a:ea typeface="Meiryo UI" panose="020B0604030504040204" pitchFamily="50" charset="-128"/>
                          <a:cs typeface="メイリオ" panose="020B0604030504040204" pitchFamily="50" charset="-128"/>
                        </a:rPr>
                        <a:t>元泉大津公共職業安定所敷地</a:t>
                      </a:r>
                      <a:endParaRPr lang="en-US" altLang="ja-JP" sz="1000" dirty="0">
                        <a:solidFill>
                          <a:schemeClr val="tx1"/>
                        </a:solidFill>
                        <a:effectLst/>
                        <a:latin typeface="Meiryo UI" panose="020B0604030504040204" pitchFamily="50" charset="-128"/>
                        <a:ea typeface="Meiryo UI"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売却に向けた手続きを進めている。</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引き続き、売却に向けた手続きを進める。</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chemeClr val="bg1"/>
                    </a:solidFill>
                  </a:tcPr>
                </a:tc>
                <a:extLst>
                  <a:ext uri="{0D108BD9-81ED-4DB2-BD59-A6C34878D82A}">
                    <a16:rowId xmlns:a16="http://schemas.microsoft.com/office/drawing/2014/main" val="86185243"/>
                  </a:ext>
                </a:extLst>
              </a:tr>
              <a:tr h="1080000">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a:txBody>
                    <a:bodyPr/>
                    <a:lstStyle/>
                    <a:p>
                      <a:r>
                        <a:rPr lang="ja-JP" altLang="en-US" sz="1000" dirty="0">
                          <a:solidFill>
                            <a:schemeClr val="tx1"/>
                          </a:solidFill>
                          <a:effectLst/>
                          <a:latin typeface="Meiryo UI" panose="020B0604030504040204" pitchFamily="50" charset="-128"/>
                          <a:ea typeface="Meiryo UI" panose="020B0604030504040204" pitchFamily="50" charset="-128"/>
                        </a:rPr>
                        <a:t>元ひらおか山荘跡</a:t>
                      </a:r>
                      <a:endParaRPr lang="en-US" altLang="ja-JP" sz="1000" dirty="0">
                        <a:solidFill>
                          <a:schemeClr val="tx1"/>
                        </a:solidFill>
                        <a:effectLst/>
                        <a:latin typeface="Meiryo UI" panose="020B0604030504040204" pitchFamily="50" charset="-128"/>
                        <a:ea typeface="Meiryo UI" panose="020B0604030504040204" pitchFamily="50" charset="-128"/>
                      </a:endParaRPr>
                    </a:p>
                    <a:p>
                      <a:endParaRPr lang="en-US" altLang="ja-JP" sz="1000" dirty="0">
                        <a:solidFill>
                          <a:schemeClr val="tx1"/>
                        </a:solidFill>
                        <a:effectLst/>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売却に向けた手続きを進めている。</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引き続き、売却に向けた手続きを進める。</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chemeClr val="bg1"/>
                    </a:solidFill>
                  </a:tcPr>
                </a:tc>
                <a:extLst>
                  <a:ext uri="{0D108BD9-81ED-4DB2-BD59-A6C34878D82A}">
                    <a16:rowId xmlns:a16="http://schemas.microsoft.com/office/drawing/2014/main" val="2054027731"/>
                  </a:ext>
                </a:extLst>
              </a:tr>
              <a:tr h="108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0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株式売却</a:t>
                      </a:r>
                      <a:endParaRPr kumimoji="1" lang="ja-JP" altLang="en-US" sz="1000" b="0" strike="sngStrike"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endParaRPr>
                    </a:p>
                  </a:txBody>
                  <a:tcPr vert="eaVert"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株式会社大阪鶴見フラワーセンターの株式売却</a:t>
                      </a:r>
                      <a:endParaRPr lang="en-US" altLang="ja-JP" sz="10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株式売却について、検討中。なお、売却時期については、今後必要となる大規模修繕等を踏まえ、企業価値を見極めた上で判断する。</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株式売却について、引き続き検討する。ただし、売却時期については、今後必要となる大規模修繕等を踏まえ、企業価値を見極めた上で判断する。</a:t>
                      </a:r>
                      <a:endParaRPr kumimoji="1" lang="en-US" altLang="ja-JP" sz="1000" b="0" i="0" u="none" strike="sng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extLst>
                  <a:ext uri="{0D108BD9-81ED-4DB2-BD59-A6C34878D82A}">
                    <a16:rowId xmlns:a16="http://schemas.microsoft.com/office/drawing/2014/main" val="58562604"/>
                  </a:ext>
                </a:extLst>
              </a:tr>
            </a:tbl>
          </a:graphicData>
        </a:graphic>
      </p:graphicFrame>
      <p:sp>
        <p:nvSpPr>
          <p:cNvPr id="3" name="スライド番号プレースホルダー 2">
            <a:extLst>
              <a:ext uri="{FF2B5EF4-FFF2-40B4-BE49-F238E27FC236}">
                <a16:creationId xmlns:a16="http://schemas.microsoft.com/office/drawing/2014/main" id="{45D5CA1A-6312-4FC9-B6DF-D51B540FCEBB}"/>
              </a:ext>
            </a:extLst>
          </p:cNvPr>
          <p:cNvSpPr>
            <a:spLocks noGrp="1"/>
          </p:cNvSpPr>
          <p:nvPr>
            <p:ph type="sldNum" sz="quarter" idx="12"/>
          </p:nvPr>
        </p:nvSpPr>
        <p:spPr/>
        <p:txBody>
          <a:bodyPr/>
          <a:lstStyle/>
          <a:p>
            <a:fld id="{7791D223-6A27-4327-8087-FA06212A7E85}" type="slidenum">
              <a:rPr lang="ja-JP" altLang="en-US" smtClean="0"/>
              <a:pPr/>
              <a:t>40</a:t>
            </a:fld>
            <a:endParaRPr lang="ja-JP" altLang="en-US" dirty="0"/>
          </a:p>
        </p:txBody>
      </p:sp>
      <p:sp>
        <p:nvSpPr>
          <p:cNvPr id="9" name="テキスト ボックス 8">
            <a:extLst>
              <a:ext uri="{FF2B5EF4-FFF2-40B4-BE49-F238E27FC236}">
                <a16:creationId xmlns:a16="http://schemas.microsoft.com/office/drawing/2014/main" id="{839A78C0-FA7E-4B71-9C4B-6EEF628A5245}"/>
              </a:ext>
            </a:extLst>
          </p:cNvPr>
          <p:cNvSpPr txBox="1"/>
          <p:nvPr/>
        </p:nvSpPr>
        <p:spPr>
          <a:xfrm>
            <a:off x="161510" y="579597"/>
            <a:ext cx="2944228" cy="338554"/>
          </a:xfrm>
          <a:prstGeom prst="rect">
            <a:avLst/>
          </a:prstGeom>
          <a:noFill/>
        </p:spPr>
        <p:txBody>
          <a:bodyPr wrap="square" rtlCol="0">
            <a:spAutoFit/>
          </a:bodyPr>
          <a:lstStyle/>
          <a:p>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府有財産の活用・売却など</a:t>
            </a:r>
          </a:p>
        </p:txBody>
      </p:sp>
    </p:spTree>
    <p:extLst>
      <p:ext uri="{BB962C8B-B14F-4D97-AF65-F5344CB8AC3E}">
        <p14:creationId xmlns:p14="http://schemas.microsoft.com/office/powerpoint/2010/main" val="384812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61510" y="134343"/>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094075231"/>
              </p:ext>
            </p:extLst>
          </p:nvPr>
        </p:nvGraphicFramePr>
        <p:xfrm>
          <a:off x="261485" y="954006"/>
          <a:ext cx="8676000" cy="4860000"/>
        </p:xfrm>
        <a:graphic>
          <a:graphicData uri="http://schemas.openxmlformats.org/drawingml/2006/table">
            <a:tbl>
              <a:tblPr firstRow="1" bandRow="1">
                <a:tableStyleId>{5940675A-B579-460E-94D1-54222C63F5DA}</a:tableStyleId>
              </a:tblPr>
              <a:tblGrid>
                <a:gridCol w="1116000">
                  <a:extLst>
                    <a:ext uri="{9D8B030D-6E8A-4147-A177-3AD203B41FA5}">
                      <a16:colId xmlns:a16="http://schemas.microsoft.com/office/drawing/2014/main" val="20000"/>
                    </a:ext>
                  </a:extLst>
                </a:gridCol>
                <a:gridCol w="2160000">
                  <a:extLst>
                    <a:ext uri="{9D8B030D-6E8A-4147-A177-3AD203B41FA5}">
                      <a16:colId xmlns:a16="http://schemas.microsoft.com/office/drawing/2014/main" val="20001"/>
                    </a:ext>
                  </a:extLst>
                </a:gridCol>
                <a:gridCol w="2700000">
                  <a:extLst>
                    <a:ext uri="{9D8B030D-6E8A-4147-A177-3AD203B41FA5}">
                      <a16:colId xmlns:a16="http://schemas.microsoft.com/office/drawing/2014/main" val="20004"/>
                    </a:ext>
                  </a:extLst>
                </a:gridCol>
                <a:gridCol w="2700000">
                  <a:extLst>
                    <a:ext uri="{9D8B030D-6E8A-4147-A177-3AD203B41FA5}">
                      <a16:colId xmlns:a16="http://schemas.microsoft.com/office/drawing/2014/main" val="142398630"/>
                    </a:ext>
                  </a:extLst>
                </a:gridCol>
              </a:tblGrid>
              <a:tr h="54000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0070C0"/>
                    </a:solidFill>
                  </a:tcPr>
                </a:tc>
                <a:extLst>
                  <a:ext uri="{0D108BD9-81ED-4DB2-BD59-A6C34878D82A}">
                    <a16:rowId xmlns:a16="http://schemas.microsoft.com/office/drawing/2014/main" val="10000"/>
                  </a:ext>
                </a:extLst>
              </a:tr>
              <a:tr h="270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市町村振興補助金</a:t>
                      </a:r>
                      <a:endParaRPr lang="en-US" altLang="ja-JP" sz="10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0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0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市町村が将来に向けて自律していくことを府として後押しするため、府内市町村の基礎自治機能の充実・強化に向けた体制整備及び行財政基盤を強化する取組みを支援する。</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住民サービスの向上に繋がる広域での取組みやＤＸなど、基礎自治機能の充実・強化に取り組むインセンティブとなるよう、算定の考え方を見直した。</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i="0" u="none" strike="sng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市町村における基礎自治機能の充実・強化に向けた取組みを後押しする制度として運用するとともに、その役割を果たしているか、引き続き効果を検証していく。</a:t>
                      </a:r>
                    </a:p>
                  </a:txBody>
                  <a:tcPr marT="72000" marB="72000">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5992106"/>
                  </a:ext>
                </a:extLst>
              </a:tr>
              <a:tr h="162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地域福祉・高齢者福祉交付金</a:t>
                      </a: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地域福祉、高齢者福祉の各分野を対象に、市町村が創意工夫を凝らし、地域の実情に沿った施策の立案、推進を行うことで、府民サービスの向上に資することを目的に交付する。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年度より新基準による配分を実施。従来は、基本的に事業費が大きいほど交付額が大きくなる仕組みであったが、前々年度と前年度の事業の実績を比較し、その伸び率などをもとに交付金を配分した。</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新基準による交付金の配分について効果検証を行い、より効果的な配分方法等を引き続き検討する。</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cxnSp>
        <p:nvCxnSpPr>
          <p:cNvPr id="10" name="直線コネクタ 9"/>
          <p:cNvCxnSpPr/>
          <p:nvPr/>
        </p:nvCxnSpPr>
        <p:spPr>
          <a:xfrm>
            <a:off x="161510" y="5036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9" name="大かっこ 8">
            <a:extLst>
              <a:ext uri="{FF2B5EF4-FFF2-40B4-BE49-F238E27FC236}">
                <a16:creationId xmlns:a16="http://schemas.microsoft.com/office/drawing/2014/main" id="{59FFF3EF-A896-4FC8-8F51-AFE1AB339F2C}"/>
              </a:ext>
            </a:extLst>
          </p:cNvPr>
          <p:cNvSpPr/>
          <p:nvPr/>
        </p:nvSpPr>
        <p:spPr>
          <a:xfrm>
            <a:off x="3671899" y="2483895"/>
            <a:ext cx="2385265" cy="1494351"/>
          </a:xfrm>
          <a:prstGeom prst="bracketPair">
            <a:avLst>
              <a:gd name="adj" fmla="val 5103"/>
            </a:avLst>
          </a:prstGeom>
          <a:ln w="12700"/>
        </p:spPr>
        <p:style>
          <a:lnRef idx="1">
            <a:schemeClr val="dk1"/>
          </a:lnRef>
          <a:fillRef idx="0">
            <a:schemeClr val="dk1"/>
          </a:fillRef>
          <a:effectRef idx="0">
            <a:schemeClr val="dk1"/>
          </a:effectRef>
          <a:fontRef idx="minor">
            <a:schemeClr val="tx1"/>
          </a:fontRef>
        </p:style>
        <p:txBody>
          <a:bodyPr lIns="72000" tIns="36000" rIns="0" bIns="36000" rtlCol="0" anchor="ctr"/>
          <a:lstStyle/>
          <a:p>
            <a:pPr>
              <a:defRP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実施事業</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・将来課題のあり方に関する議論に係る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取組み</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（中長期財政シミュレーション　等）</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・市町村間の広域連携体制の構築</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（消防事務の委託　等）</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・政策実現のための戦略的タイアップ</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DX</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の推進、公民連携　等）</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96F75330-DF03-4535-B21B-13D4477EE0CD}"/>
              </a:ext>
            </a:extLst>
          </p:cNvPr>
          <p:cNvSpPr>
            <a:spLocks noGrp="1"/>
          </p:cNvSpPr>
          <p:nvPr>
            <p:ph type="sldNum" sz="quarter" idx="12"/>
          </p:nvPr>
        </p:nvSpPr>
        <p:spPr/>
        <p:txBody>
          <a:bodyPr/>
          <a:lstStyle/>
          <a:p>
            <a:fld id="{7791D223-6A27-4327-8087-FA06212A7E85}" type="slidenum">
              <a:rPr lang="ja-JP" altLang="en-US" smtClean="0"/>
              <a:pPr/>
              <a:t>41</a:t>
            </a:fld>
            <a:endParaRPr lang="ja-JP" altLang="en-US" dirty="0"/>
          </a:p>
        </p:txBody>
      </p:sp>
    </p:spTree>
    <p:extLst>
      <p:ext uri="{BB962C8B-B14F-4D97-AF65-F5344CB8AC3E}">
        <p14:creationId xmlns:p14="http://schemas.microsoft.com/office/powerpoint/2010/main" val="1547964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0A7E70BB-23B5-4C8E-AF5B-CA6ABC68ABF2}"/>
              </a:ext>
            </a:extLst>
          </p:cNvPr>
          <p:cNvCxnSpPr/>
          <p:nvPr/>
        </p:nvCxnSpPr>
        <p:spPr>
          <a:xfrm>
            <a:off x="161510" y="503675"/>
            <a:ext cx="8784976" cy="0"/>
          </a:xfrm>
          <a:prstGeom prst="line">
            <a:avLst/>
          </a:prstGeom>
        </p:spPr>
        <p:style>
          <a:lnRef idx="3">
            <a:schemeClr val="accent1"/>
          </a:lnRef>
          <a:fillRef idx="0">
            <a:schemeClr val="accent1"/>
          </a:fillRef>
          <a:effectRef idx="2">
            <a:schemeClr val="accent1"/>
          </a:effectRef>
          <a:fontRef idx="minor">
            <a:schemeClr val="tx1"/>
          </a:fontRef>
        </p:style>
      </p:cxnSp>
      <p:graphicFrame>
        <p:nvGraphicFramePr>
          <p:cNvPr id="11" name="表 10"/>
          <p:cNvGraphicFramePr>
            <a:graphicFrameLocks noGrp="1"/>
          </p:cNvGraphicFramePr>
          <p:nvPr>
            <p:extLst>
              <p:ext uri="{D42A27DB-BD31-4B8C-83A1-F6EECF244321}">
                <p14:modId xmlns:p14="http://schemas.microsoft.com/office/powerpoint/2010/main" val="1570507890"/>
              </p:ext>
            </p:extLst>
          </p:nvPr>
        </p:nvGraphicFramePr>
        <p:xfrm>
          <a:off x="261485" y="954006"/>
          <a:ext cx="8676000" cy="4819357"/>
        </p:xfrm>
        <a:graphic>
          <a:graphicData uri="http://schemas.openxmlformats.org/drawingml/2006/table">
            <a:tbl>
              <a:tblPr firstRow="1" bandRow="1">
                <a:tableStyleId>{5940675A-B579-460E-94D1-54222C63F5DA}</a:tableStyleId>
              </a:tblPr>
              <a:tblGrid>
                <a:gridCol w="1116000">
                  <a:extLst>
                    <a:ext uri="{9D8B030D-6E8A-4147-A177-3AD203B41FA5}">
                      <a16:colId xmlns:a16="http://schemas.microsoft.com/office/drawing/2014/main" val="20000"/>
                    </a:ext>
                  </a:extLst>
                </a:gridCol>
                <a:gridCol w="2160000">
                  <a:extLst>
                    <a:ext uri="{9D8B030D-6E8A-4147-A177-3AD203B41FA5}">
                      <a16:colId xmlns:a16="http://schemas.microsoft.com/office/drawing/2014/main" val="20001"/>
                    </a:ext>
                  </a:extLst>
                </a:gridCol>
                <a:gridCol w="2700000">
                  <a:extLst>
                    <a:ext uri="{9D8B030D-6E8A-4147-A177-3AD203B41FA5}">
                      <a16:colId xmlns:a16="http://schemas.microsoft.com/office/drawing/2014/main" val="20004"/>
                    </a:ext>
                  </a:extLst>
                </a:gridCol>
                <a:gridCol w="2700000">
                  <a:extLst>
                    <a:ext uri="{9D8B030D-6E8A-4147-A177-3AD203B41FA5}">
                      <a16:colId xmlns:a16="http://schemas.microsoft.com/office/drawing/2014/main" val="1786328602"/>
                    </a:ext>
                  </a:extLst>
                </a:gridCol>
              </a:tblGrid>
              <a:tr h="54000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0070C0"/>
                    </a:solidFill>
                  </a:tcPr>
                </a:tc>
                <a:extLst>
                  <a:ext uri="{0D108BD9-81ED-4DB2-BD59-A6C34878D82A}">
                    <a16:rowId xmlns:a16="http://schemas.microsoft.com/office/drawing/2014/main" val="10000"/>
                  </a:ext>
                </a:extLst>
              </a:tr>
              <a:tr h="129691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新子育て支援交付金</a:t>
                      </a: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乳幼児医療費助成制度の再構築に伴い、市町村における医療費助成をはじめとした子育て支援施策の充実を支援するため、交付金を交付する。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市町村の活用状況を勘案するとともに、その効果検証を踏まえ、より効果的な運用を引き続き検討している。</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市町村における効果検証を踏まえ、より効果的な運用について、引き続き検討する。</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bg1"/>
                    </a:solidFill>
                  </a:tcPr>
                </a:tc>
                <a:extLst>
                  <a:ext uri="{0D108BD9-81ED-4DB2-BD59-A6C34878D82A}">
                    <a16:rowId xmlns:a16="http://schemas.microsoft.com/office/drawing/2014/main" val="10001"/>
                  </a:ext>
                </a:extLst>
              </a:tr>
              <a:tr h="108154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重度障がい者在宅生活応援制度事業費</a:t>
                      </a: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障がい者の自立と社会参加に向け、重度障がい者と介護する方々への在宅生活の推進とさらなる応援を目的として、重度障がい者と同居している介護者へ給付金を支給する。 </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年度の検証に向けて、当事者を取り巻く状況の変化等の把握に努めた。</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年度を目途に、事業効果や受給者のニーズの変化等について、検証していく。</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bg1"/>
                    </a:solidFill>
                  </a:tcPr>
                </a:tc>
                <a:extLst>
                  <a:ext uri="{0D108BD9-81ED-4DB2-BD59-A6C34878D82A}">
                    <a16:rowId xmlns:a16="http://schemas.microsoft.com/office/drawing/2014/main" val="1750100093"/>
                  </a:ext>
                </a:extLst>
              </a:tr>
              <a:tr h="19009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高等職業技術専門校運営費</a:t>
                      </a:r>
                      <a:endParaRPr lang="en-US" altLang="zh-TW"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zh-TW"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zh-TW"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新規学校卒業者及び中高年齢者等に対し基礎的な技能訓練を実施し、就職の促進を図り、産業界の要求する技能労働者の養成を図る。また、職業訓練指導員の技術指導、生活・職業指導の両面での資質向上を図るため、計画的・効率的な指導員研修を実施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第</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11</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次大阪府職業能力開発計画に基づき、高等職業技術専門校の機能の充実強化を図るため、各訓練科目の入校率と就職率を成果指標として、事業効果の検証を行った。</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また、東大阪校の溶接・板金技術科とものづくり基礎科を再編統合し、ものづくり金属科を開設するとともに、同校にビル管理科を新設するなど、地域の産業人材育成拠点としての機能強化を図った。併せて、夕陽丘校の一部科目において新たに高年齢の方の優先枠を設けた。</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第</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11</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次大阪府職業能力開発計画に基づき、高等職業技術専門校の機能の充実強化を図るため、各訓練科目の入校率と就職率を成果指標として、事業効果の検証を行う。</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また、東大阪校の機械加工・営業科をプロダクトサポート科に改編するなど、地域の産業人材育成拠点としての機能強化を図る。併せて、応募資格の上限年齢をすべて撤廃するとともに、一部科目において募集定員の見直しを行う。</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bg1"/>
                    </a:solidFill>
                  </a:tcPr>
                </a:tc>
                <a:extLst>
                  <a:ext uri="{0D108BD9-81ED-4DB2-BD59-A6C34878D82A}">
                    <a16:rowId xmlns:a16="http://schemas.microsoft.com/office/drawing/2014/main" val="902072553"/>
                  </a:ext>
                </a:extLst>
              </a:tr>
            </a:tbl>
          </a:graphicData>
        </a:graphic>
      </p:graphicFrame>
      <p:sp>
        <p:nvSpPr>
          <p:cNvPr id="8" name="正方形/長方形 7"/>
          <p:cNvSpPr/>
          <p:nvPr/>
        </p:nvSpPr>
        <p:spPr>
          <a:xfrm>
            <a:off x="161510" y="134343"/>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8B5B0EC5-7260-4639-A4FE-4BBE7CCCAFE6}"/>
              </a:ext>
            </a:extLst>
          </p:cNvPr>
          <p:cNvSpPr>
            <a:spLocks noGrp="1"/>
          </p:cNvSpPr>
          <p:nvPr>
            <p:ph type="sldNum" sz="quarter" idx="12"/>
          </p:nvPr>
        </p:nvSpPr>
        <p:spPr/>
        <p:txBody>
          <a:bodyPr/>
          <a:lstStyle/>
          <a:p>
            <a:fld id="{7791D223-6A27-4327-8087-FA06212A7E85}" type="slidenum">
              <a:rPr lang="ja-JP" altLang="en-US" smtClean="0"/>
              <a:pPr/>
              <a:t>42</a:t>
            </a:fld>
            <a:endParaRPr lang="ja-JP" altLang="en-US" dirty="0"/>
          </a:p>
        </p:txBody>
      </p:sp>
    </p:spTree>
    <p:extLst>
      <p:ext uri="{BB962C8B-B14F-4D97-AF65-F5344CB8AC3E}">
        <p14:creationId xmlns:p14="http://schemas.microsoft.com/office/powerpoint/2010/main" val="1530247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2637802686"/>
              </p:ext>
            </p:extLst>
          </p:nvPr>
        </p:nvGraphicFramePr>
        <p:xfrm>
          <a:off x="261485" y="954006"/>
          <a:ext cx="8676000" cy="4860000"/>
        </p:xfrm>
        <a:graphic>
          <a:graphicData uri="http://schemas.openxmlformats.org/drawingml/2006/table">
            <a:tbl>
              <a:tblPr firstRow="1" bandRow="1">
                <a:tableStyleId>{5940675A-B579-460E-94D1-54222C63F5DA}</a:tableStyleId>
              </a:tblPr>
              <a:tblGrid>
                <a:gridCol w="1116000">
                  <a:extLst>
                    <a:ext uri="{9D8B030D-6E8A-4147-A177-3AD203B41FA5}">
                      <a16:colId xmlns:a16="http://schemas.microsoft.com/office/drawing/2014/main" val="20000"/>
                    </a:ext>
                  </a:extLst>
                </a:gridCol>
                <a:gridCol w="2160000">
                  <a:extLst>
                    <a:ext uri="{9D8B030D-6E8A-4147-A177-3AD203B41FA5}">
                      <a16:colId xmlns:a16="http://schemas.microsoft.com/office/drawing/2014/main" val="20001"/>
                    </a:ext>
                  </a:extLst>
                </a:gridCol>
                <a:gridCol w="2700000">
                  <a:extLst>
                    <a:ext uri="{9D8B030D-6E8A-4147-A177-3AD203B41FA5}">
                      <a16:colId xmlns:a16="http://schemas.microsoft.com/office/drawing/2014/main" val="20004"/>
                    </a:ext>
                  </a:extLst>
                </a:gridCol>
                <a:gridCol w="2700000">
                  <a:extLst>
                    <a:ext uri="{9D8B030D-6E8A-4147-A177-3AD203B41FA5}">
                      <a16:colId xmlns:a16="http://schemas.microsoft.com/office/drawing/2014/main" val="1773882730"/>
                    </a:ext>
                  </a:extLst>
                </a:gridCol>
              </a:tblGrid>
              <a:tr h="54000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1600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中小企業向け融資資金貸付金</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様々に頑張っている府内中小企業者に対して、事業に必要な資金を融資することにより、中小企業者の健全な事業の振興及び発展を図る。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年度の総融資枠は</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5,440</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中小企業者をより支援するため、新型コロナウイルス感染症関連融資制度を引き続き実施するとともに、開業サポート資金の拡充（スタートアップ創出促進保証制度の創設）、融資期間の延長を実施した。</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年度の総融資枠等については、融資</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実績及び今後の見通しを踏まえ設定した。</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年度の総融資枠は</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5,440</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endParaRPr kumimoji="1" lang="en-US" altLang="ja-JP" sz="1000" b="0" i="0" u="none" strike="sng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新型コロナウイルス感染症等関連融資制度を引き続き実施する。</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なお、年度途中の国の制度改正に伴う融資メニューの創設等により、後年度の財政負担の増加が見込まれる場合は、適宜、損失補償割合や融資条件の見直しを行う。</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7</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年度の総融資枠については、実績等を検証し、当年度当初予算要求時に議論する。</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1600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狭山池博物館運営事業費</a:t>
                      </a: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狭山池の「平成の大改修」に伴う埋蔵文化財調査で発掘された土木遺産を保存、展示し、後世にわかりやすく親しみやすく紹介し、府民の文化的向上を図る。 </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ESCO</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事業のサービスを継続するとともに、狭山池博物館運営審議会からの「効果的・効率的な運営についての最終答申（</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R3.12</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）」に基づき、</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使用料等の見直しと新たな料金設定に係る議案を令和</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月議会へ提出。</a:t>
                      </a:r>
                      <a:endParaRPr lang="en-US" altLang="ja-JP" sz="1000"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また、博物館駐車場の有料化に向けて、関係機関との協議を実施した。</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ESCO</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事業のサービスを継続するとともに、特別展示室において、民間事業者による特別展を誘致するなど施設の貸出しを検討していく。</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また、博物館駐車場の有料化に向けて、関係機関との協議を引き続き実施する。</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3" name="スライド番号プレースホルダー 2">
            <a:extLst>
              <a:ext uri="{FF2B5EF4-FFF2-40B4-BE49-F238E27FC236}">
                <a16:creationId xmlns:a16="http://schemas.microsoft.com/office/drawing/2014/main" id="{7A660E21-56DB-42F2-8AD1-17D577F40327}"/>
              </a:ext>
            </a:extLst>
          </p:cNvPr>
          <p:cNvSpPr>
            <a:spLocks noGrp="1"/>
          </p:cNvSpPr>
          <p:nvPr>
            <p:ph type="sldNum" sz="quarter" idx="12"/>
          </p:nvPr>
        </p:nvSpPr>
        <p:spPr/>
        <p:txBody>
          <a:bodyPr/>
          <a:lstStyle/>
          <a:p>
            <a:fld id="{7791D223-6A27-4327-8087-FA06212A7E85}" type="slidenum">
              <a:rPr lang="ja-JP" altLang="en-US" smtClean="0"/>
              <a:pPr/>
              <a:t>43</a:t>
            </a:fld>
            <a:endParaRPr lang="ja-JP" altLang="en-US" dirty="0"/>
          </a:p>
        </p:txBody>
      </p:sp>
      <p:cxnSp>
        <p:nvCxnSpPr>
          <p:cNvPr id="6" name="直線コネクタ 5">
            <a:extLst>
              <a:ext uri="{FF2B5EF4-FFF2-40B4-BE49-F238E27FC236}">
                <a16:creationId xmlns:a16="http://schemas.microsoft.com/office/drawing/2014/main" id="{7254ADFD-C569-4E89-A480-AA2937EF8642}"/>
              </a:ext>
            </a:extLst>
          </p:cNvPr>
          <p:cNvCxnSpPr/>
          <p:nvPr/>
        </p:nvCxnSpPr>
        <p:spPr>
          <a:xfrm>
            <a:off x="161510" y="5036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7" name="正方形/長方形 6">
            <a:extLst>
              <a:ext uri="{FF2B5EF4-FFF2-40B4-BE49-F238E27FC236}">
                <a16:creationId xmlns:a16="http://schemas.microsoft.com/office/drawing/2014/main" id="{C767611A-3B14-40CC-8BD0-202C21F39D8B}"/>
              </a:ext>
            </a:extLst>
          </p:cNvPr>
          <p:cNvSpPr/>
          <p:nvPr/>
        </p:nvSpPr>
        <p:spPr>
          <a:xfrm>
            <a:off x="161510" y="134343"/>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49497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657280780"/>
              </p:ext>
            </p:extLst>
          </p:nvPr>
        </p:nvGraphicFramePr>
        <p:xfrm>
          <a:off x="261485" y="954006"/>
          <a:ext cx="8676000" cy="4860000"/>
        </p:xfrm>
        <a:graphic>
          <a:graphicData uri="http://schemas.openxmlformats.org/drawingml/2006/table">
            <a:tbl>
              <a:tblPr firstRow="1" bandRow="1">
                <a:tableStyleId>{5940675A-B579-460E-94D1-54222C63F5DA}</a:tableStyleId>
              </a:tblPr>
              <a:tblGrid>
                <a:gridCol w="1116000">
                  <a:extLst>
                    <a:ext uri="{9D8B030D-6E8A-4147-A177-3AD203B41FA5}">
                      <a16:colId xmlns:a16="http://schemas.microsoft.com/office/drawing/2014/main" val="20000"/>
                    </a:ext>
                  </a:extLst>
                </a:gridCol>
                <a:gridCol w="2160000">
                  <a:extLst>
                    <a:ext uri="{9D8B030D-6E8A-4147-A177-3AD203B41FA5}">
                      <a16:colId xmlns:a16="http://schemas.microsoft.com/office/drawing/2014/main" val="20001"/>
                    </a:ext>
                  </a:extLst>
                </a:gridCol>
                <a:gridCol w="2700000">
                  <a:extLst>
                    <a:ext uri="{9D8B030D-6E8A-4147-A177-3AD203B41FA5}">
                      <a16:colId xmlns:a16="http://schemas.microsoft.com/office/drawing/2014/main" val="20004"/>
                    </a:ext>
                  </a:extLst>
                </a:gridCol>
                <a:gridCol w="2700000">
                  <a:extLst>
                    <a:ext uri="{9D8B030D-6E8A-4147-A177-3AD203B41FA5}">
                      <a16:colId xmlns:a16="http://schemas.microsoft.com/office/drawing/2014/main" val="894706128"/>
                    </a:ext>
                  </a:extLst>
                </a:gridCol>
              </a:tblGrid>
              <a:tr h="54000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1600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00" i="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大阪府</a:t>
                      </a:r>
                      <a:r>
                        <a:rPr lang="zh-TW"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流域下水道事業会計繰出金</a:t>
                      </a:r>
                      <a:endParaRPr lang="en-US" altLang="zh-TW"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下水道サービスを安定的に供給するため、地方公営企業法に定める経費の負担の原則に従い、大阪府流域下水道事業会計に対して補助・出資を行う。</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令和</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5</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年度中に国から示される基本方針に基づく、</a:t>
                      </a:r>
                      <a:r>
                        <a:rPr kumimoji="1" lang="zh-TW"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「大阪湾流域別下水道整備総合計画」</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（流総計画）の見直しに向け、令和</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5</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年度は、令和</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4</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年度に算定した大阪湾の環境基準達成に必要な目標負荷量について、国や関係府県と連携し、各府県における目標負荷量を決めるための協議を実施した。</a:t>
                      </a:r>
                      <a:endParaRPr kumimoji="1" lang="en-US" altLang="ja-JP" sz="1000" u="none" strike="noStrike"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pPr algn="l"/>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なお、見直しまでの間においても、老朽化した施設については、適切な規模での改築・長寿命化を進めている。</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TlToBr w="12700" cap="flat" cmpd="sng" algn="ctr">
                      <a:noFill/>
                      <a:prstDash val="solid"/>
                      <a:round/>
                      <a:headEnd type="none" w="med" len="med"/>
                      <a:tailEnd type="none" w="med" len="med"/>
                    </a:lnTlToBr>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国から示される基本方針に基づく、流総計画の見直し作業を進めていく。</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なお、流総計画の見直しまでの間においても、適切な規模での改築・長寿命化を進めるとともに、施設の効率的運転による電力削減など維持管理コストの縮減に取り組む。</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TlToBr w="12700" cap="flat" cmpd="sng" algn="ctr">
                      <a:noFill/>
                      <a:prstDash val="solid"/>
                      <a:round/>
                      <a:headEnd type="none" w="med" len="med"/>
                      <a:tailEnd type="none" w="med" len="med"/>
                    </a:lnTlToBr>
                    <a:solidFill>
                      <a:schemeClr val="bg1"/>
                    </a:solidFill>
                  </a:tcPr>
                </a:tc>
                <a:extLst>
                  <a:ext uri="{0D108BD9-81ED-4DB2-BD59-A6C34878D82A}">
                    <a16:rowId xmlns:a16="http://schemas.microsoft.com/office/drawing/2014/main" val="10001"/>
                  </a:ext>
                </a:extLst>
              </a:tr>
              <a:tr h="21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密集住宅市街地整備促進事業費</a:t>
                      </a:r>
                      <a:endParaRPr lang="en-US" altLang="ja-JP" sz="10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地震時等に大きな被害が想定される密集市街地の防災性の向上や住環境の改善のため、道路・公園などの地区公共施設の整備、老朽建築物の除却等を行う市に対し補助を行う。</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solidFill>
                      <a:schemeClr val="bg1"/>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主体である市に対する支援手法を検討した結果、引き続き地区公共施設の整備、老朽建築物の除却等を行う市に対する補助による支援を継続し、目標年次までの「地震時等に著しく危険な密集市街地」の解消をめざすこととした。</a:t>
                      </a: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TlToBr w="12700" cap="flat" cmpd="sng" algn="ctr">
                      <a:noFill/>
                      <a:prstDash val="solid"/>
                      <a:round/>
                      <a:headEnd type="none" w="med" len="med"/>
                      <a:tailEnd type="none" w="med" len="med"/>
                    </a:lnTlToBr>
                    <a:solidFill>
                      <a:schemeClr val="bg1"/>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TlToBr w="12700" cap="flat" cmpd="sng" algn="ctr">
                      <a:noFill/>
                      <a:prstDash val="solid"/>
                      <a:round/>
                      <a:headEnd type="none" w="med" len="med"/>
                      <a:tailEnd type="none" w="med" len="med"/>
                    </a:lnTlToBr>
                    <a:lnBlToTr w="12700" cap="flat" cmpd="sng" algn="ctr">
                      <a:solidFill>
                        <a:schemeClr val="tx1"/>
                      </a:solidFill>
                      <a:prstDash val="solid"/>
                      <a:round/>
                      <a:headEnd type="none" w="med" len="med"/>
                      <a:tailEnd type="none" w="med" len="med"/>
                    </a:lnBlToTr>
                    <a:solidFill>
                      <a:schemeClr val="bg1"/>
                    </a:solidFill>
                  </a:tcPr>
                </a:tc>
                <a:extLst>
                  <a:ext uri="{0D108BD9-81ED-4DB2-BD59-A6C34878D82A}">
                    <a16:rowId xmlns:a16="http://schemas.microsoft.com/office/drawing/2014/main" val="794390850"/>
                  </a:ext>
                </a:extLst>
              </a:tr>
            </a:tbl>
          </a:graphicData>
        </a:graphic>
      </p:graphicFrame>
      <p:sp>
        <p:nvSpPr>
          <p:cNvPr id="3" name="スライド番号プレースホルダー 2">
            <a:extLst>
              <a:ext uri="{FF2B5EF4-FFF2-40B4-BE49-F238E27FC236}">
                <a16:creationId xmlns:a16="http://schemas.microsoft.com/office/drawing/2014/main" id="{C4DAE592-8FE9-446D-8FFB-FF71A770143D}"/>
              </a:ext>
            </a:extLst>
          </p:cNvPr>
          <p:cNvSpPr>
            <a:spLocks noGrp="1"/>
          </p:cNvSpPr>
          <p:nvPr>
            <p:ph type="sldNum" sz="quarter" idx="12"/>
          </p:nvPr>
        </p:nvSpPr>
        <p:spPr/>
        <p:txBody>
          <a:bodyPr/>
          <a:lstStyle/>
          <a:p>
            <a:fld id="{7791D223-6A27-4327-8087-FA06212A7E85}" type="slidenum">
              <a:rPr lang="ja-JP" altLang="en-US" smtClean="0"/>
              <a:pPr/>
              <a:t>44</a:t>
            </a:fld>
            <a:endParaRPr lang="ja-JP" altLang="en-US" dirty="0"/>
          </a:p>
        </p:txBody>
      </p:sp>
      <p:cxnSp>
        <p:nvCxnSpPr>
          <p:cNvPr id="7" name="直線コネクタ 6">
            <a:extLst>
              <a:ext uri="{FF2B5EF4-FFF2-40B4-BE49-F238E27FC236}">
                <a16:creationId xmlns:a16="http://schemas.microsoft.com/office/drawing/2014/main" id="{31BE5B98-CACC-4170-970C-EF98A49A08E9}"/>
              </a:ext>
            </a:extLst>
          </p:cNvPr>
          <p:cNvCxnSpPr/>
          <p:nvPr/>
        </p:nvCxnSpPr>
        <p:spPr>
          <a:xfrm>
            <a:off x="161510" y="5036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8" name="正方形/長方形 7">
            <a:extLst>
              <a:ext uri="{FF2B5EF4-FFF2-40B4-BE49-F238E27FC236}">
                <a16:creationId xmlns:a16="http://schemas.microsoft.com/office/drawing/2014/main" id="{D54459A1-0C0A-443B-9A3F-82DAC66203DB}"/>
              </a:ext>
            </a:extLst>
          </p:cNvPr>
          <p:cNvSpPr/>
          <p:nvPr/>
        </p:nvSpPr>
        <p:spPr>
          <a:xfrm>
            <a:off x="161510" y="134343"/>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66036331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5">
            <a:lumMod val="20000"/>
            <a:lumOff val="80000"/>
          </a:schemeClr>
        </a:solidFill>
        <a:ln w="9525">
          <a:solidFill>
            <a:schemeClr val="accent1"/>
          </a:solidFill>
        </a:ln>
      </a:spPr>
      <a:bodyPr lIns="72000" rIns="72000" rtlCol="0" anchor="t"/>
      <a:lstStyle>
        <a:defPPr algn="ctr">
          <a:defRPr kumimoji="1" sz="1050" b="1" dirty="0">
            <a:solidFill>
              <a:schemeClr val="tx1"/>
            </a:solidFill>
            <a:latin typeface="メイリオ" panose="020B0604030504040204" pitchFamily="50" charset="-128"/>
            <a:ea typeface="メイリオ"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txDef>
      <a:spPr>
        <a:solidFill>
          <a:schemeClr val="accent1">
            <a:lumMod val="40000"/>
            <a:lumOff val="60000"/>
          </a:schemeClr>
        </a:solidFill>
        <a:ln>
          <a:noFill/>
        </a:ln>
      </a:spPr>
      <a:bodyPr wrap="square" rtlCol="0">
        <a:noAutofit/>
      </a:bodyPr>
      <a:lstStyle>
        <a:defPPr>
          <a:defRPr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defRPr>
        </a:defPPr>
      </a:lstStyle>
      <a:style>
        <a:lnRef idx="2">
          <a:schemeClr val="accent1"/>
        </a:lnRef>
        <a:fillRef idx="1">
          <a:schemeClr val="lt1"/>
        </a:fillRef>
        <a:effectRef idx="0">
          <a:schemeClr val="accent1"/>
        </a:effectRef>
        <a:fontRef idx="minor">
          <a:schemeClr val="dk1"/>
        </a:fontRef>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0</TotalTime>
  <Words>7596</Words>
  <Application>Microsoft Office PowerPoint</Application>
  <PresentationFormat>画面に合わせる (4:3)</PresentationFormat>
  <Paragraphs>579</Paragraphs>
  <Slides>23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23</vt:i4>
      </vt:variant>
    </vt:vector>
  </HeadingPairs>
  <TitlesOfParts>
    <vt:vector size="30" baseType="lpstr">
      <vt:lpstr>BIZ UDPゴシック</vt:lpstr>
      <vt:lpstr>Meiryo UI</vt:lpstr>
      <vt:lpstr>ＭＳ Ｐゴシック</vt:lpstr>
      <vt:lpstr>メイリオ</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2024-02-05T01:16:48Z</dcterms:created>
  <dcterms:modified xsi:type="dcterms:W3CDTF">2024-02-15T00:45:49Z</dcterms:modified>
</cp:coreProperties>
</file>