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27" showSpecialPlsOnTitleSld="0" removePersonalInfoOnSave="1" saveSubsetFonts="1">
  <p:sldMasterIdLst>
    <p:sldMasterId id="2147483648" r:id="rId1"/>
  </p:sldMasterIdLst>
  <p:notesMasterIdLst>
    <p:notesMasterId r:id="rId11"/>
  </p:notesMasterIdLst>
  <p:handoutMasterIdLst>
    <p:handoutMasterId r:id="rId12"/>
  </p:handoutMasterIdLst>
  <p:sldIdLst>
    <p:sldId id="2441" r:id="rId2"/>
    <p:sldId id="2518" r:id="rId3"/>
    <p:sldId id="2442" r:id="rId4"/>
    <p:sldId id="2516" r:id="rId5"/>
    <p:sldId id="2519" r:id="rId6"/>
    <p:sldId id="2466" r:id="rId7"/>
    <p:sldId id="2467" r:id="rId8"/>
    <p:sldId id="2688" r:id="rId9"/>
    <p:sldId id="2461"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健全で規律ある行財政運営" id="{74D8FD90-4C8A-4D33-AC71-3B39D7D965BE}">
          <p14:sldIdLst>
            <p14:sldId id="2441"/>
            <p14:sldId id="2518"/>
            <p14:sldId id="2442"/>
            <p14:sldId id="2516"/>
            <p14:sldId id="2519"/>
            <p14:sldId id="2466"/>
            <p14:sldId id="2467"/>
            <p14:sldId id="2688"/>
            <p14:sldId id="2461"/>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F00"/>
    <a:srgbClr val="FFFFCC"/>
    <a:srgbClr val="FFFFE6"/>
    <a:srgbClr val="00468B"/>
    <a:srgbClr val="008955"/>
    <a:srgbClr val="EC9800"/>
    <a:srgbClr val="D9530A"/>
    <a:srgbClr val="C5003F"/>
    <a:srgbClr val="FFFFFF"/>
    <a:srgbClr val="0080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96" autoAdjust="0"/>
    <p:restoredTop sz="95842" autoAdjust="0"/>
  </p:normalViewPr>
  <p:slideViewPr>
    <p:cSldViewPr>
      <p:cViewPr varScale="1">
        <p:scale>
          <a:sx n="91" d="100"/>
          <a:sy n="91" d="100"/>
        </p:scale>
        <p:origin x="307" y="53"/>
      </p:cViewPr>
      <p:guideLst>
        <p:guide orient="horz" pos="2160"/>
        <p:guide pos="2880"/>
      </p:guideLst>
    </p:cSldViewPr>
  </p:slideViewPr>
  <p:outlineViewPr>
    <p:cViewPr>
      <p:scale>
        <a:sx n="33" d="100"/>
        <a:sy n="33" d="100"/>
      </p:scale>
      <p:origin x="0" y="-2986"/>
    </p:cViewPr>
  </p:outlineViewPr>
  <p:notesTextViewPr>
    <p:cViewPr>
      <p:scale>
        <a:sx n="50" d="100"/>
        <a:sy n="50" d="100"/>
      </p:scale>
      <p:origin x="0" y="0"/>
    </p:cViewPr>
  </p:notesTextViewPr>
  <p:sorterViewPr>
    <p:cViewPr>
      <p:scale>
        <a:sx n="100" d="100"/>
        <a:sy n="100" d="100"/>
      </p:scale>
      <p:origin x="0" y="-9504"/>
    </p:cViewPr>
  </p:sorterViewPr>
  <p:notesViewPr>
    <p:cSldViewPr>
      <p:cViewPr varScale="1">
        <p:scale>
          <a:sx n="60" d="100"/>
          <a:sy n="60" d="100"/>
        </p:scale>
        <p:origin x="2971" y="58"/>
      </p:cViewPr>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17" tIns="45711" rIns="91417" bIns="4571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0"/>
            <a:ext cx="2949575" cy="496888"/>
          </a:xfrm>
          <a:prstGeom prst="rect">
            <a:avLst/>
          </a:prstGeom>
        </p:spPr>
        <p:txBody>
          <a:bodyPr vert="horz" lIns="91417" tIns="45711" rIns="91417" bIns="45711" rtlCol="0"/>
          <a:lstStyle>
            <a:lvl1pPr algn="r">
              <a:defRPr sz="1200"/>
            </a:lvl1pPr>
          </a:lstStyle>
          <a:p>
            <a:fld id="{BF868B9E-B285-4A45-9CF7-6DC8372BDF37}" type="datetimeFigureOut">
              <a:rPr kumimoji="1" lang="ja-JP" altLang="en-US" smtClean="0"/>
              <a:t>2024/2/7</a:t>
            </a:fld>
            <a:endParaRPr kumimoji="1" lang="ja-JP" altLang="en-US"/>
          </a:p>
        </p:txBody>
      </p:sp>
      <p:sp>
        <p:nvSpPr>
          <p:cNvPr id="4" name="フッター プレースホルダー 3"/>
          <p:cNvSpPr>
            <a:spLocks noGrp="1"/>
          </p:cNvSpPr>
          <p:nvPr>
            <p:ph type="ftr" sz="quarter" idx="2"/>
          </p:nvPr>
        </p:nvSpPr>
        <p:spPr>
          <a:xfrm>
            <a:off x="3" y="9440863"/>
            <a:ext cx="2949575" cy="496887"/>
          </a:xfrm>
          <a:prstGeom prst="rect">
            <a:avLst/>
          </a:prstGeom>
        </p:spPr>
        <p:txBody>
          <a:bodyPr vert="horz" lIns="91417" tIns="45711" rIns="91417" bIns="4571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3"/>
            <a:ext cx="2949575" cy="496887"/>
          </a:xfrm>
          <a:prstGeom prst="rect">
            <a:avLst/>
          </a:prstGeom>
        </p:spPr>
        <p:txBody>
          <a:bodyPr vert="horz" lIns="91417" tIns="45711" rIns="91417" bIns="45711" rtlCol="0" anchor="b"/>
          <a:lstStyle>
            <a:lvl1pPr algn="r">
              <a:defRPr sz="1200"/>
            </a:lvl1pPr>
          </a:lstStyle>
          <a:p>
            <a:fld id="{07C14DE1-35E5-49A1-9D54-83ABAF301631}" type="slidenum">
              <a:rPr kumimoji="1" lang="ja-JP" altLang="en-US" smtClean="0"/>
              <a:t>‹#›</a:t>
            </a:fld>
            <a:endParaRPr kumimoji="1" lang="ja-JP" altLang="en-US"/>
          </a:p>
        </p:txBody>
      </p:sp>
    </p:spTree>
    <p:extLst>
      <p:ext uri="{BB962C8B-B14F-4D97-AF65-F5344CB8AC3E}">
        <p14:creationId xmlns:p14="http://schemas.microsoft.com/office/powerpoint/2010/main" val="291048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49787" cy="496967"/>
          </a:xfrm>
          <a:prstGeom prst="rect">
            <a:avLst/>
          </a:prstGeom>
        </p:spPr>
        <p:txBody>
          <a:bodyPr vert="horz" lIns="91412" tIns="45708" rIns="91412"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2" y="4"/>
            <a:ext cx="2949787" cy="496967"/>
          </a:xfrm>
          <a:prstGeom prst="rect">
            <a:avLst/>
          </a:prstGeom>
        </p:spPr>
        <p:txBody>
          <a:bodyPr vert="horz" lIns="91412" tIns="45708" rIns="91412" bIns="45708" rtlCol="0"/>
          <a:lstStyle>
            <a:lvl1pPr algn="r">
              <a:defRPr sz="1200"/>
            </a:lvl1pPr>
          </a:lstStyle>
          <a:p>
            <a:fld id="{3F2D28A0-6F62-4A73-959C-6359E5DDD042}" type="datetimeFigureOut">
              <a:rPr kumimoji="1" lang="ja-JP" altLang="en-US" smtClean="0"/>
              <a:t>2024/2/7</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2" tIns="45708" rIns="91412" bIns="45708"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12" tIns="45708" rIns="91412" bIns="457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50"/>
            <a:ext cx="2949787" cy="496967"/>
          </a:xfrm>
          <a:prstGeom prst="rect">
            <a:avLst/>
          </a:prstGeom>
        </p:spPr>
        <p:txBody>
          <a:bodyPr vert="horz" lIns="91412" tIns="45708" rIns="91412"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2" y="9440650"/>
            <a:ext cx="2949787" cy="496967"/>
          </a:xfrm>
          <a:prstGeom prst="rect">
            <a:avLst/>
          </a:prstGeom>
        </p:spPr>
        <p:txBody>
          <a:bodyPr vert="horz" lIns="91412" tIns="45708" rIns="91412" bIns="45708"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875A66-8240-4C7B-8F63-ACC40D2513BA}" type="slidenum">
              <a:rPr lang="ja-JP" altLang="en-US">
                <a:solidFill>
                  <a:prstClr val="black"/>
                </a:solidFill>
              </a:rPr>
              <a:pPr/>
              <a:t>27</a:t>
            </a:fld>
            <a:endParaRPr lang="ja-JP" altLang="en-US">
              <a:solidFill>
                <a:prstClr val="black"/>
              </a:solidFill>
            </a:endParaRPr>
          </a:p>
        </p:txBody>
      </p:sp>
    </p:spTree>
    <p:extLst>
      <p:ext uri="{BB962C8B-B14F-4D97-AF65-F5344CB8AC3E}">
        <p14:creationId xmlns:p14="http://schemas.microsoft.com/office/powerpoint/2010/main" val="1560254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3777EF0-3F4C-46BE-95A4-3421FFFD8177}" type="slidenum">
              <a:rPr lang="ja-JP" altLang="en-US" smtClean="0">
                <a:solidFill>
                  <a:prstClr val="black"/>
                </a:solidFill>
              </a:rPr>
              <a:pPr/>
              <a:t>32</a:t>
            </a:fld>
            <a:endParaRPr lang="ja-JP" altLang="en-US" dirty="0">
              <a:solidFill>
                <a:prstClr val="black"/>
              </a:solidFill>
            </a:endParaRPr>
          </a:p>
        </p:txBody>
      </p:sp>
    </p:spTree>
    <p:extLst>
      <p:ext uri="{BB962C8B-B14F-4D97-AF65-F5344CB8AC3E}">
        <p14:creationId xmlns:p14="http://schemas.microsoft.com/office/powerpoint/2010/main" val="3961677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B65995-D060-42C8-8F20-A1FCCDAC0113}" type="slidenum">
              <a:rPr lang="ja-JP" altLang="en-US" smtClean="0">
                <a:solidFill>
                  <a:prstClr val="black"/>
                </a:solidFill>
              </a:rPr>
              <a:pPr/>
              <a:t>33</a:t>
            </a:fld>
            <a:endParaRPr lang="ja-JP" altLang="en-US">
              <a:solidFill>
                <a:prstClr val="black"/>
              </a:solidFill>
            </a:endParaRPr>
          </a:p>
        </p:txBody>
      </p:sp>
    </p:spTree>
    <p:extLst>
      <p:ext uri="{BB962C8B-B14F-4D97-AF65-F5344CB8AC3E}">
        <p14:creationId xmlns:p14="http://schemas.microsoft.com/office/powerpoint/2010/main" val="27641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104268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83047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604883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80030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176122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91856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5261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144313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行政経営の取組み　ページ番号">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28910" y="6484255"/>
            <a:ext cx="2133600" cy="365125"/>
          </a:xfrm>
        </p:spPr>
        <p:txBody>
          <a:bodyPr/>
          <a:lstStyle>
            <a:lvl1pPr>
              <a:defRPr sz="1600">
                <a:solidFill>
                  <a:schemeClr val="tx1"/>
                </a:solidFill>
              </a:defRPr>
            </a:lvl1pPr>
          </a:lstStyle>
          <a:p>
            <a:fld id="{7791D223-6A27-4327-8087-FA06212A7E85}" type="slidenum">
              <a:rPr lang="ja-JP" altLang="en-US" smtClean="0"/>
              <a:pPr/>
              <a:t>‹#›</a:t>
            </a:fld>
            <a:endParaRPr lang="ja-JP" altLang="en-US" dirty="0"/>
          </a:p>
        </p:txBody>
      </p:sp>
    </p:spTree>
    <p:extLst>
      <p:ext uri="{BB962C8B-B14F-4D97-AF65-F5344CB8AC3E}">
        <p14:creationId xmlns:p14="http://schemas.microsoft.com/office/powerpoint/2010/main" val="327276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844811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072832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083705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971600" y="1281066"/>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テキスト ボックス 8"/>
          <p:cNvSpPr txBox="1"/>
          <p:nvPr/>
        </p:nvSpPr>
        <p:spPr>
          <a:xfrm>
            <a:off x="705620" y="683695"/>
            <a:ext cx="8020792" cy="523220"/>
          </a:xfrm>
          <a:prstGeom prst="rect">
            <a:avLst/>
          </a:prstGeom>
          <a:noFill/>
        </p:spPr>
        <p:txBody>
          <a:bodyPr wrap="square" rtlCol="0">
            <a:spAutoFit/>
          </a:bodyPr>
          <a:lstStyle/>
          <a:p>
            <a:r>
              <a:rPr lang="ja-JP" altLang="en-US" sz="2800" dirty="0">
                <a:latin typeface="Meiryo UI" panose="020B0604030504040204" pitchFamily="50" charset="-128"/>
                <a:ea typeface="Meiryo UI" panose="020B0604030504040204" pitchFamily="50" charset="-128"/>
                <a:cs typeface="Meiryo UI" panose="020B0604030504040204" pitchFamily="50" charset="-128"/>
              </a:rPr>
              <a:t>３　健全で規律ある行財政運営 </a:t>
            </a: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970735" y="1493785"/>
            <a:ext cx="7200800" cy="2527230"/>
          </a:xfrm>
          <a:prstGeom prst="rect">
            <a:avLst/>
          </a:prstGeom>
        </p:spPr>
        <p:txBody>
          <a:bodyPr wrap="square" numCol="1">
            <a:spAutoFit/>
          </a:bodyPr>
          <a:lstStyle/>
          <a:p>
            <a:pPr defTabSz="647700">
              <a:lnSpc>
                <a:spcPct val="150000"/>
              </a:lnSpc>
              <a:spcBef>
                <a:spcPct val="0"/>
              </a:spcBef>
              <a:tabLst>
                <a:tab pos="8256588" algn="r"/>
              </a:tabLs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（１）組織運営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defTabSz="647700">
              <a:lnSpc>
                <a:spcPct val="150000"/>
              </a:lnSpc>
              <a:spcBef>
                <a:spcPct val="0"/>
              </a:spcBef>
              <a:tabLst>
                <a:tab pos="8256588" algn="r"/>
              </a:tabLs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（２）財政運営</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defTabSz="647700">
              <a:lnSpc>
                <a:spcPct val="150000"/>
              </a:lnSpc>
              <a:spcBef>
                <a:spcPct val="0"/>
              </a:spcBef>
              <a:tabLst>
                <a:tab pos="8256588" algn="r"/>
              </a:tabLs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①歳入確保　　</a:t>
            </a:r>
          </a:p>
          <a:p>
            <a:pPr defTabSz="647700">
              <a:lnSpc>
                <a:spcPct val="150000"/>
              </a:lnSpc>
              <a:spcBef>
                <a:spcPct val="0"/>
              </a:spcBef>
              <a:tabLst>
                <a:tab pos="8256588" algn="r"/>
              </a:tabLs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②歳出改革　　</a:t>
            </a:r>
          </a:p>
          <a:p>
            <a:pPr defTabSz="647700">
              <a:lnSpc>
                <a:spcPct val="150000"/>
              </a:lnSpc>
              <a:spcBef>
                <a:spcPct val="0"/>
              </a:spcBef>
              <a:tabLst>
                <a:tab pos="8256588" algn="r"/>
              </a:tabLs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（３）出資法人等の改革　　</a:t>
            </a:r>
          </a:p>
          <a:p>
            <a:pPr defTabSz="647700">
              <a:lnSpc>
                <a:spcPct val="150000"/>
              </a:lnSpc>
              <a:spcBef>
                <a:spcPct val="0"/>
              </a:spcBef>
              <a:tabLst>
                <a:tab pos="8256588" algn="r"/>
              </a:tabLs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（４）公の施設の改革</a:t>
            </a:r>
          </a:p>
        </p:txBody>
      </p:sp>
      <p:sp>
        <p:nvSpPr>
          <p:cNvPr id="2" name="スライド番号プレースホルダー 1">
            <a:extLst>
              <a:ext uri="{FF2B5EF4-FFF2-40B4-BE49-F238E27FC236}">
                <a16:creationId xmlns:a16="http://schemas.microsoft.com/office/drawing/2014/main" id="{77A8CB2A-C1F0-4C81-93B1-49D66F9F407B}"/>
              </a:ext>
            </a:extLst>
          </p:cNvPr>
          <p:cNvSpPr>
            <a:spLocks noGrp="1"/>
          </p:cNvSpPr>
          <p:nvPr>
            <p:ph type="sldNum" sz="quarter" idx="12"/>
          </p:nvPr>
        </p:nvSpPr>
        <p:spPr/>
        <p:txBody>
          <a:bodyPr/>
          <a:lstStyle/>
          <a:p>
            <a:fld id="{7791D223-6A27-4327-8087-FA06212A7E85}" type="slidenum">
              <a:rPr lang="ja-JP" altLang="en-US" smtClean="0"/>
              <a:pPr/>
              <a:t>27</a:t>
            </a:fld>
            <a:endParaRPr lang="ja-JP" altLang="en-US" dirty="0"/>
          </a:p>
        </p:txBody>
      </p:sp>
    </p:spTree>
    <p:extLst>
      <p:ext uri="{BB962C8B-B14F-4D97-AF65-F5344CB8AC3E}">
        <p14:creationId xmlns:p14="http://schemas.microsoft.com/office/powerpoint/2010/main" val="3161687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83873"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4" name="正方形/長方形 13"/>
          <p:cNvSpPr/>
          <p:nvPr/>
        </p:nvSpPr>
        <p:spPr>
          <a:xfrm>
            <a:off x="26495" y="107340"/>
            <a:ext cx="8820472" cy="369332"/>
          </a:xfrm>
          <a:prstGeom prst="rect">
            <a:avLst/>
          </a:prstGeom>
        </p:spPr>
        <p:txBody>
          <a:bodyPr wrap="square">
            <a:spAutoFit/>
          </a:bodyPr>
          <a:lstStyle/>
          <a:p>
            <a:pPr marL="252000" indent="-4572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（１）組織運営</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455844" y="773705"/>
            <a:ext cx="8280000" cy="4642938"/>
          </a:xfrm>
          <a:prstGeom prst="rect">
            <a:avLst/>
          </a:prstGeom>
          <a:solidFill>
            <a:schemeClr val="bg1"/>
          </a:solidFill>
          <a:ln>
            <a:solidFill>
              <a:schemeClr val="bg1">
                <a:alpha val="0"/>
              </a:schemeClr>
            </a:solidFill>
          </a:ln>
        </p:spPr>
        <p:txBody>
          <a:bodyPr wrap="square">
            <a:spAutoFit/>
          </a:bodyPr>
          <a:lstStyle/>
          <a:p>
            <a:pPr indent="165100" algn="l">
              <a:lnSpc>
                <a:spcPts val="2100"/>
              </a:lnSpc>
            </a:pPr>
            <a:r>
              <a:rPr lang="en-US" altLang="ja-JP" sz="1600" b="1" kern="100" dirty="0">
                <a:effectLst/>
                <a:latin typeface="ＭＳ 明朝" panose="02020609040205080304" pitchFamily="17" charset="-128"/>
                <a:ea typeface="Meiryo UI" panose="020B0604030504040204" pitchFamily="50" charset="-128"/>
                <a:cs typeface="Times New Roman" panose="02020603050405020304" pitchFamily="18" charset="0"/>
              </a:rPr>
              <a:t>【</a:t>
            </a:r>
            <a:r>
              <a:rPr lang="ja-JP" altLang="ja-JP" sz="1600" b="1" kern="100" dirty="0">
                <a:effectLst/>
                <a:latin typeface="ＭＳ 明朝" panose="02020609040205080304" pitchFamily="17" charset="-128"/>
                <a:ea typeface="Meiryo UI" panose="020B0604030504040204" pitchFamily="50" charset="-128"/>
                <a:cs typeface="Times New Roman" panose="02020603050405020304" pitchFamily="18" charset="0"/>
              </a:rPr>
              <a:t>組織体制</a:t>
            </a:r>
            <a:r>
              <a:rPr lang="en-US" altLang="ja-JP" sz="1600" b="1" kern="100" dirty="0">
                <a:effectLst/>
                <a:latin typeface="ＭＳ 明朝" panose="02020609040205080304" pitchFamily="17" charset="-128"/>
                <a:ea typeface="Meiryo UI" panose="020B0604030504040204" pitchFamily="50" charset="-128"/>
                <a:cs typeface="Times New Roman" panose="02020603050405020304" pitchFamily="18" charset="0"/>
              </a:rPr>
              <a:t>】</a:t>
            </a:r>
            <a:endParaRPr lang="ja-JP" altLang="ja-JP" sz="16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66700" indent="165100" algn="l">
              <a:lnSpc>
                <a:spcPts val="2100"/>
              </a:lnSpc>
            </a:pPr>
            <a:r>
              <a:rPr lang="ja-JP" altLang="ja-JP" sz="1600" kern="100" dirty="0">
                <a:effectLst/>
                <a:latin typeface="ＭＳ 明朝" panose="02020609040205080304" pitchFamily="17" charset="-128"/>
                <a:ea typeface="Meiryo UI" panose="020B0604030504040204" pitchFamily="50" charset="-128"/>
                <a:cs typeface="Times New Roman" panose="02020603050405020304" pitchFamily="18" charset="0"/>
              </a:rPr>
              <a:t>府政の重要課題に適切に対応し、効率的かつ効果的な行政運営を図るため、必要な組織体制の整備を行うとともに、室（局）廃止の取組みに着手するなど、明確な責任と権限の下でスピード感を持って高いパフォーマンスを発揮する組織への転換を進め</a:t>
            </a:r>
            <a:r>
              <a:rPr lang="ja-JP" altLang="en-US" sz="1600" kern="100" dirty="0">
                <a:effectLst/>
                <a:latin typeface="ＭＳ 明朝" panose="02020609040205080304" pitchFamily="17" charset="-128"/>
                <a:ea typeface="Meiryo UI" panose="020B0604030504040204" pitchFamily="50" charset="-128"/>
                <a:cs typeface="Times New Roman" panose="02020603050405020304" pitchFamily="18" charset="0"/>
              </a:rPr>
              <a:t>ていきます。</a:t>
            </a:r>
            <a:endParaRPr lang="ja-JP" alt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66700" indent="165100" algn="l">
              <a:lnSpc>
                <a:spcPts val="2100"/>
              </a:lnSpc>
            </a:pPr>
            <a:r>
              <a:rPr lang="en-US" altLang="ja-JP" sz="1600" kern="100" dirty="0">
                <a:effectLst/>
                <a:latin typeface="Meiryo UI" panose="020B0604030504040204" pitchFamily="50" charset="-128"/>
                <a:ea typeface="ＭＳ 明朝" panose="02020609040205080304" pitchFamily="17" charset="-128"/>
                <a:cs typeface="Times New Roman" panose="02020603050405020304" pitchFamily="18" charset="0"/>
              </a:rPr>
              <a:t> </a:t>
            </a:r>
          </a:p>
          <a:p>
            <a:pPr marL="266700" indent="165100" algn="l">
              <a:lnSpc>
                <a:spcPts val="2100"/>
              </a:lnSpc>
            </a:pPr>
            <a:endParaRPr lang="ja-JP" alt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65100" algn="l">
              <a:lnSpc>
                <a:spcPts val="2100"/>
              </a:lnSpc>
            </a:pPr>
            <a:r>
              <a:rPr lang="en-US" altLang="ja-JP" sz="1600" b="1" kern="100" dirty="0">
                <a:effectLst/>
                <a:latin typeface="ＭＳ 明朝" panose="02020609040205080304" pitchFamily="17" charset="-128"/>
                <a:ea typeface="Meiryo UI" panose="020B0604030504040204" pitchFamily="50" charset="-128"/>
                <a:cs typeface="Times New Roman" panose="02020603050405020304" pitchFamily="18" charset="0"/>
              </a:rPr>
              <a:t>【</a:t>
            </a:r>
            <a:r>
              <a:rPr lang="ja-JP" altLang="ja-JP" sz="1600" b="1" kern="100" dirty="0">
                <a:effectLst/>
                <a:latin typeface="ＭＳ 明朝" panose="02020609040205080304" pitchFamily="17" charset="-128"/>
                <a:ea typeface="Meiryo UI" panose="020B0604030504040204" pitchFamily="50" charset="-128"/>
                <a:cs typeface="Times New Roman" panose="02020603050405020304" pitchFamily="18" charset="0"/>
              </a:rPr>
              <a:t>人員編成</a:t>
            </a:r>
            <a:r>
              <a:rPr lang="en-US" altLang="ja-JP" sz="1600" b="1" kern="100" dirty="0">
                <a:effectLst/>
                <a:latin typeface="ＭＳ 明朝" panose="02020609040205080304" pitchFamily="17" charset="-128"/>
                <a:ea typeface="Meiryo UI" panose="020B0604030504040204" pitchFamily="50" charset="-128"/>
                <a:cs typeface="Times New Roman" panose="02020603050405020304" pitchFamily="18" charset="0"/>
              </a:rPr>
              <a:t>】</a:t>
            </a:r>
            <a:endParaRPr lang="ja-JP" altLang="ja-JP" sz="16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66700" indent="165100" algn="l">
              <a:lnSpc>
                <a:spcPts val="2100"/>
              </a:lnSpc>
            </a:pPr>
            <a:r>
              <a:rPr lang="ja-JP" altLang="ja-JP" sz="1600" kern="100" dirty="0">
                <a:effectLst/>
                <a:latin typeface="ＭＳ 明朝" panose="02020609040205080304" pitchFamily="17" charset="-128"/>
                <a:ea typeface="Meiryo UI" panose="020B0604030504040204" pitchFamily="50" charset="-128"/>
                <a:cs typeface="Times New Roman" panose="02020603050405020304" pitchFamily="18" charset="0"/>
              </a:rPr>
              <a:t>事務事業の見直しや事務の効率化等による組織のスリム化に努めつつ、管理スパン等を踏まえた既存職制の見直しに取り組</a:t>
            </a:r>
            <a:r>
              <a:rPr lang="ja-JP" altLang="en-US" sz="1600" kern="100" dirty="0">
                <a:effectLst/>
                <a:latin typeface="ＭＳ 明朝" panose="02020609040205080304" pitchFamily="17" charset="-128"/>
                <a:ea typeface="Meiryo UI" panose="020B0604030504040204" pitchFamily="50" charset="-128"/>
                <a:cs typeface="Times New Roman" panose="02020603050405020304" pitchFamily="18" charset="0"/>
              </a:rPr>
              <a:t>みます</a:t>
            </a:r>
            <a:r>
              <a:rPr lang="ja-JP" altLang="ja-JP" sz="1600" kern="100" dirty="0">
                <a:effectLst/>
                <a:latin typeface="ＭＳ 明朝" panose="02020609040205080304" pitchFamily="17" charset="-128"/>
                <a:ea typeface="Meiryo UI" panose="020B0604030504040204" pitchFamily="50" charset="-128"/>
                <a:cs typeface="Times New Roman" panose="02020603050405020304" pitchFamily="18" charset="0"/>
              </a:rPr>
              <a:t>。そのうえで、万博の開催に向けた取組みなど緊急かつ重要な行政需要にも適切に対応していくことができるよう、重点的に人員を配置してい</a:t>
            </a:r>
            <a:r>
              <a:rPr lang="ja-JP" altLang="en-US" sz="1600" kern="100" dirty="0">
                <a:effectLst/>
                <a:latin typeface="ＭＳ 明朝" panose="02020609040205080304" pitchFamily="17" charset="-128"/>
                <a:ea typeface="Meiryo UI" panose="020B0604030504040204" pitchFamily="50" charset="-128"/>
                <a:cs typeface="Times New Roman" panose="02020603050405020304" pitchFamily="18" charset="0"/>
              </a:rPr>
              <a:t>きます</a:t>
            </a:r>
            <a:r>
              <a:rPr lang="ja-JP" altLang="ja-JP" sz="1600" kern="100" dirty="0">
                <a:effectLst/>
                <a:latin typeface="ＭＳ 明朝" panose="02020609040205080304" pitchFamily="17" charset="-128"/>
                <a:ea typeface="Meiryo UI" panose="020B0604030504040204" pitchFamily="50" charset="-128"/>
                <a:cs typeface="Times New Roman" panose="02020603050405020304" pitchFamily="18" charset="0"/>
              </a:rPr>
              <a:t>。</a:t>
            </a:r>
            <a:endParaRPr lang="ja-JP" alt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66700" indent="165100" algn="l">
              <a:lnSpc>
                <a:spcPts val="2100"/>
              </a:lnSpc>
            </a:pPr>
            <a:r>
              <a:rPr lang="en-US" altLang="ja-JP" sz="1600" kern="100" dirty="0">
                <a:effectLst/>
                <a:latin typeface="Meiryo UI" panose="020B0604030504040204" pitchFamily="50" charset="-128"/>
                <a:ea typeface="ＭＳ 明朝" panose="02020609040205080304" pitchFamily="17" charset="-128"/>
                <a:cs typeface="Times New Roman" panose="02020603050405020304" pitchFamily="18" charset="0"/>
              </a:rPr>
              <a:t> </a:t>
            </a:r>
          </a:p>
          <a:p>
            <a:pPr marL="266700" indent="165100" algn="l">
              <a:lnSpc>
                <a:spcPts val="2100"/>
              </a:lnSpc>
            </a:pPr>
            <a:endParaRPr lang="ja-JP" alt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65100" algn="l">
              <a:lnSpc>
                <a:spcPts val="2100"/>
              </a:lnSpc>
            </a:pPr>
            <a:r>
              <a:rPr lang="en-US" altLang="ja-JP" sz="1600" b="1" kern="100" dirty="0">
                <a:effectLst/>
                <a:latin typeface="ＭＳ 明朝" panose="02020609040205080304" pitchFamily="17" charset="-128"/>
                <a:ea typeface="Meiryo UI" panose="020B0604030504040204" pitchFamily="50" charset="-128"/>
                <a:cs typeface="Times New Roman" panose="02020603050405020304" pitchFamily="18" charset="0"/>
              </a:rPr>
              <a:t>【</a:t>
            </a:r>
            <a:r>
              <a:rPr lang="ja-JP" altLang="ja-JP" sz="1600" b="1" kern="100" dirty="0">
                <a:effectLst/>
                <a:latin typeface="ＭＳ 明朝" panose="02020609040205080304" pitchFamily="17" charset="-128"/>
                <a:ea typeface="Meiryo UI" panose="020B0604030504040204" pitchFamily="50" charset="-128"/>
                <a:cs typeface="Times New Roman" panose="02020603050405020304" pitchFamily="18" charset="0"/>
              </a:rPr>
              <a:t>人材確保・人材活用</a:t>
            </a:r>
            <a:r>
              <a:rPr lang="en-US" altLang="ja-JP" sz="1600" b="1" kern="100" dirty="0">
                <a:effectLst/>
                <a:latin typeface="ＭＳ 明朝" panose="02020609040205080304" pitchFamily="17" charset="-128"/>
                <a:ea typeface="Meiryo UI" panose="020B0604030504040204" pitchFamily="50" charset="-128"/>
                <a:cs typeface="Times New Roman" panose="02020603050405020304" pitchFamily="18" charset="0"/>
              </a:rPr>
              <a:t>】</a:t>
            </a:r>
            <a:endParaRPr lang="ja-JP" altLang="ja-JP" sz="16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66700" indent="165100" algn="l">
              <a:lnSpc>
                <a:spcPts val="2100"/>
              </a:lnSpc>
            </a:pPr>
            <a:r>
              <a:rPr lang="ja-JP" altLang="ja-JP" sz="1600" kern="100" dirty="0">
                <a:effectLst/>
                <a:latin typeface="ＭＳ 明朝" panose="02020609040205080304" pitchFamily="17" charset="-128"/>
                <a:ea typeface="Meiryo UI" panose="020B0604030504040204" pitchFamily="50" charset="-128"/>
                <a:cs typeface="Times New Roman" panose="02020603050405020304" pitchFamily="18" charset="0"/>
              </a:rPr>
              <a:t>既存試験の実施方法について見直しを検討するなど、優秀な人材の確保に取り組んでい</a:t>
            </a:r>
            <a:r>
              <a:rPr lang="ja-JP" altLang="en-US" sz="1600" kern="100" dirty="0">
                <a:effectLst/>
                <a:latin typeface="ＭＳ 明朝" panose="02020609040205080304" pitchFamily="17" charset="-128"/>
                <a:ea typeface="Meiryo UI" panose="020B0604030504040204" pitchFamily="50" charset="-128"/>
                <a:cs typeface="Times New Roman" panose="02020603050405020304" pitchFamily="18" charset="0"/>
              </a:rPr>
              <a:t>きます</a:t>
            </a:r>
            <a:r>
              <a:rPr lang="ja-JP" altLang="ja-JP" sz="1600" kern="100" dirty="0">
                <a:effectLst/>
                <a:latin typeface="ＭＳ 明朝" panose="02020609040205080304" pitchFamily="17" charset="-128"/>
                <a:ea typeface="Meiryo UI" panose="020B0604030504040204" pitchFamily="50" charset="-128"/>
                <a:cs typeface="Times New Roman" panose="02020603050405020304" pitchFamily="18" charset="0"/>
              </a:rPr>
              <a:t>。また、女性職員を幅広い分野へ積極的に任用するとともに、定年年齢の段階的な引き上げ等を踏まえ、役職定年者の適切な配置などによりベテラン職員の能力も活用することで、職員のパフォーマンスを最大限に引き出してい</a:t>
            </a:r>
            <a:r>
              <a:rPr lang="ja-JP" altLang="en-US" sz="1600" kern="100" dirty="0">
                <a:effectLst/>
                <a:latin typeface="ＭＳ 明朝" panose="02020609040205080304" pitchFamily="17" charset="-128"/>
                <a:ea typeface="Meiryo UI" panose="020B0604030504040204" pitchFamily="50" charset="-128"/>
                <a:cs typeface="Times New Roman" panose="02020603050405020304" pitchFamily="18" charset="0"/>
              </a:rPr>
              <a:t>きます</a:t>
            </a:r>
            <a:r>
              <a:rPr lang="ja-JP" altLang="en-US" sz="1600" kern="100" dirty="0">
                <a:latin typeface="ＭＳ 明朝" panose="02020609040205080304" pitchFamily="17" charset="-128"/>
                <a:ea typeface="Meiryo UI" panose="020B0604030504040204" pitchFamily="50" charset="-128"/>
                <a:cs typeface="Times New Roman" panose="02020603050405020304" pitchFamily="18" charset="0"/>
              </a:rPr>
              <a:t>。</a:t>
            </a:r>
            <a:endParaRPr lang="ja-JP" alt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187CDFF3-C5B5-4A1A-8CED-389CD0EDF562}"/>
              </a:ext>
            </a:extLst>
          </p:cNvPr>
          <p:cNvSpPr>
            <a:spLocks noGrp="1"/>
          </p:cNvSpPr>
          <p:nvPr>
            <p:ph type="sldNum" sz="quarter" idx="12"/>
          </p:nvPr>
        </p:nvSpPr>
        <p:spPr/>
        <p:txBody>
          <a:bodyPr/>
          <a:lstStyle/>
          <a:p>
            <a:fld id="{7791D223-6A27-4327-8087-FA06212A7E85}" type="slidenum">
              <a:rPr lang="ja-JP" altLang="en-US" smtClean="0"/>
              <a:pPr/>
              <a:t>28</a:t>
            </a:fld>
            <a:endParaRPr lang="ja-JP" altLang="en-US" dirty="0"/>
          </a:p>
        </p:txBody>
      </p:sp>
    </p:spTree>
    <p:extLst>
      <p:ext uri="{BB962C8B-B14F-4D97-AF65-F5344CB8AC3E}">
        <p14:creationId xmlns:p14="http://schemas.microsoft.com/office/powerpoint/2010/main" val="346841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83873"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4" name="正方形/長方形 13"/>
          <p:cNvSpPr/>
          <p:nvPr/>
        </p:nvSpPr>
        <p:spPr>
          <a:xfrm>
            <a:off x="26495" y="107340"/>
            <a:ext cx="8820472" cy="369332"/>
          </a:xfrm>
          <a:prstGeom prst="rect">
            <a:avLst/>
          </a:prstGeom>
        </p:spPr>
        <p:txBody>
          <a:bodyPr wrap="square">
            <a:spAutoFit/>
          </a:bodyPr>
          <a:lstStyle/>
          <a:p>
            <a:pPr marL="252000" indent="-4572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（１）組織運営（つづき）</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467996" y="818710"/>
            <a:ext cx="8280000" cy="3300904"/>
          </a:xfrm>
          <a:prstGeom prst="rect">
            <a:avLst/>
          </a:prstGeom>
          <a:solidFill>
            <a:schemeClr val="bg1"/>
          </a:solidFill>
          <a:ln>
            <a:solidFill>
              <a:schemeClr val="bg1">
                <a:alpha val="0"/>
              </a:schemeClr>
            </a:solidFill>
          </a:ln>
        </p:spPr>
        <p:txBody>
          <a:bodyPr wrap="square">
            <a:spAutoFit/>
          </a:bodyPr>
          <a:lstStyle/>
          <a:p>
            <a:pPr indent="165100" algn="l">
              <a:lnSpc>
                <a:spcPts val="2100"/>
              </a:lnSpc>
            </a:pPr>
            <a:r>
              <a:rPr lang="en-US" altLang="ja-JP" sz="1600" b="1" kern="100" dirty="0">
                <a:effectLst/>
                <a:latin typeface="ＭＳ 明朝" panose="02020609040205080304" pitchFamily="17" charset="-128"/>
                <a:ea typeface="Meiryo UI" panose="020B0604030504040204" pitchFamily="50" charset="-128"/>
                <a:cs typeface="Times New Roman" panose="02020603050405020304" pitchFamily="18" charset="0"/>
              </a:rPr>
              <a:t>【</a:t>
            </a:r>
            <a:r>
              <a:rPr lang="ja-JP" altLang="ja-JP" sz="1600" b="1" kern="100" dirty="0">
                <a:effectLst/>
                <a:latin typeface="ＭＳ 明朝" panose="02020609040205080304" pitchFamily="17" charset="-128"/>
                <a:ea typeface="Meiryo UI" panose="020B0604030504040204" pitchFamily="50" charset="-128"/>
                <a:cs typeface="Times New Roman" panose="02020603050405020304" pitchFamily="18" charset="0"/>
              </a:rPr>
              <a:t>人材育成</a:t>
            </a:r>
            <a:r>
              <a:rPr lang="en-US" altLang="ja-JP" sz="1600" b="1" kern="100" dirty="0">
                <a:effectLst/>
                <a:latin typeface="ＭＳ 明朝" panose="02020609040205080304" pitchFamily="17" charset="-128"/>
                <a:ea typeface="Meiryo UI" panose="020B0604030504040204" pitchFamily="50" charset="-128"/>
                <a:cs typeface="Times New Roman" panose="02020603050405020304" pitchFamily="18" charset="0"/>
              </a:rPr>
              <a:t>】</a:t>
            </a:r>
            <a:endParaRPr lang="ja-JP" altLang="ja-JP" sz="16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66700" indent="165100" algn="l">
              <a:lnSpc>
                <a:spcPts val="2100"/>
              </a:lnSpc>
            </a:pPr>
            <a:r>
              <a:rPr lang="ja-JP" altLang="ja-JP" sz="1600" kern="100" dirty="0">
                <a:effectLst/>
                <a:latin typeface="ＭＳ 明朝" panose="02020609040205080304" pitchFamily="17" charset="-128"/>
                <a:ea typeface="Meiryo UI" panose="020B0604030504040204" pitchFamily="50" charset="-128"/>
                <a:cs typeface="Times New Roman" panose="02020603050405020304" pitchFamily="18" charset="0"/>
              </a:rPr>
              <a:t>職員</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研修（</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Off-JT</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OJT</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600" kern="100" dirty="0">
                <a:effectLst/>
                <a:latin typeface="ＭＳ 明朝" panose="02020609040205080304" pitchFamily="17" charset="-128"/>
                <a:ea typeface="Meiryo UI" panose="020B0604030504040204" pitchFamily="50" charset="-128"/>
                <a:cs typeface="Times New Roman" panose="02020603050405020304" pitchFamily="18" charset="0"/>
              </a:rPr>
              <a:t>の充実や、主査級昇任考査の改正、キャリアクリエイト制度の拡充などに取り組むことにより、個々の職員に応じた能力開発や主体的なキャリア形成を促進・支援してい</a:t>
            </a:r>
            <a:r>
              <a:rPr lang="ja-JP" altLang="en-US" sz="1600" kern="100" dirty="0">
                <a:effectLst/>
                <a:latin typeface="ＭＳ 明朝" panose="02020609040205080304" pitchFamily="17" charset="-128"/>
                <a:ea typeface="Meiryo UI" panose="020B0604030504040204" pitchFamily="50" charset="-128"/>
                <a:cs typeface="Times New Roman" panose="02020603050405020304" pitchFamily="18" charset="0"/>
              </a:rPr>
              <a:t>きます。</a:t>
            </a:r>
            <a:endParaRPr lang="ja-JP" alt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a:lnSpc>
                <a:spcPts val="2100"/>
              </a:lnSpc>
            </a:pPr>
            <a:r>
              <a:rPr lang="en-US" altLang="ja-JP" sz="1600" kern="100" dirty="0">
                <a:effectLst/>
                <a:latin typeface="Meiryo UI" panose="020B0604030504040204" pitchFamily="50" charset="-128"/>
                <a:ea typeface="ＭＳ 明朝" panose="02020609040205080304" pitchFamily="17" charset="-128"/>
                <a:cs typeface="Times New Roman" panose="02020603050405020304" pitchFamily="18" charset="0"/>
              </a:rPr>
              <a:t> </a:t>
            </a:r>
          </a:p>
          <a:p>
            <a:pPr algn="l">
              <a:lnSpc>
                <a:spcPts val="2100"/>
              </a:lnSpc>
            </a:pPr>
            <a:endParaRPr lang="ja-JP" alt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65100" algn="l">
              <a:lnSpc>
                <a:spcPts val="2100"/>
              </a:lnSpc>
            </a:pPr>
            <a:r>
              <a:rPr lang="en-US" altLang="ja-JP" sz="1600" b="1" kern="100" dirty="0">
                <a:effectLst/>
                <a:latin typeface="ＭＳ 明朝" panose="02020609040205080304" pitchFamily="17" charset="-128"/>
                <a:ea typeface="Meiryo UI" panose="020B0604030504040204" pitchFamily="50" charset="-128"/>
                <a:cs typeface="Times New Roman" panose="02020603050405020304" pitchFamily="18" charset="0"/>
              </a:rPr>
              <a:t>【</a:t>
            </a:r>
            <a:r>
              <a:rPr lang="ja-JP" altLang="ja-JP" sz="1600" b="1" kern="100" dirty="0">
                <a:effectLst/>
                <a:latin typeface="ＭＳ 明朝" panose="02020609040205080304" pitchFamily="17" charset="-128"/>
                <a:ea typeface="Meiryo UI" panose="020B0604030504040204" pitchFamily="50" charset="-128"/>
                <a:cs typeface="Times New Roman" panose="02020603050405020304" pitchFamily="18" charset="0"/>
              </a:rPr>
              <a:t>働き方改革</a:t>
            </a:r>
            <a:r>
              <a:rPr lang="en-US" altLang="ja-JP" sz="1600" b="1" kern="100" dirty="0">
                <a:effectLst/>
                <a:latin typeface="ＭＳ 明朝" panose="02020609040205080304" pitchFamily="17" charset="-128"/>
                <a:ea typeface="Meiryo UI" panose="020B0604030504040204" pitchFamily="50" charset="-128"/>
                <a:cs typeface="Times New Roman" panose="02020603050405020304" pitchFamily="18" charset="0"/>
              </a:rPr>
              <a:t>】</a:t>
            </a:r>
            <a:endParaRPr lang="ja-JP" altLang="ja-JP" sz="1600" b="1"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66700" indent="165100" algn="l">
              <a:lnSpc>
                <a:spcPts val="2100"/>
              </a:lnSpc>
            </a:pPr>
            <a:r>
              <a:rPr lang="ja-JP" altLang="ja-JP" sz="1600" kern="100" dirty="0">
                <a:effectLst/>
                <a:latin typeface="ＭＳ 明朝" panose="02020609040205080304" pitchFamily="17" charset="-128"/>
                <a:ea typeface="Meiryo UI" panose="020B0604030504040204" pitchFamily="50" charset="-128"/>
                <a:cs typeface="Times New Roman" panose="02020603050405020304" pitchFamily="18" charset="0"/>
              </a:rPr>
              <a:t>全ての職員が心身ともに健康で、意欲を持っていきいきと働くことができるよう、フレックスタイム制度における週休３日制の導入やテレワークのさらなる推進など、柔軟な働き方のさらなる浸透を図</a:t>
            </a:r>
            <a:r>
              <a:rPr lang="ja-JP" altLang="en-US" sz="1600" kern="100" dirty="0">
                <a:effectLst/>
                <a:latin typeface="ＭＳ 明朝" panose="02020609040205080304" pitchFamily="17" charset="-128"/>
                <a:ea typeface="Meiryo UI" panose="020B0604030504040204" pitchFamily="50" charset="-128"/>
                <a:cs typeface="Times New Roman" panose="02020603050405020304" pitchFamily="18" charset="0"/>
              </a:rPr>
              <a:t>ります</a:t>
            </a:r>
            <a:r>
              <a:rPr lang="ja-JP" altLang="ja-JP" sz="1600" kern="100" dirty="0">
                <a:effectLst/>
                <a:latin typeface="ＭＳ 明朝" panose="02020609040205080304" pitchFamily="17" charset="-128"/>
                <a:ea typeface="Meiryo UI" panose="020B0604030504040204" pitchFamily="50" charset="-128"/>
                <a:cs typeface="Times New Roman" panose="02020603050405020304" pitchFamily="18" charset="0"/>
              </a:rPr>
              <a:t>。また、長時間労働の是正や育児休業等の取得促進などに一層取組み、働く職員の心身の健康確保・ワークライフバランスの促進等を図ってい</a:t>
            </a:r>
            <a:r>
              <a:rPr lang="ja-JP" altLang="en-US" sz="1600" kern="100" dirty="0">
                <a:effectLst/>
                <a:latin typeface="ＭＳ 明朝" panose="02020609040205080304" pitchFamily="17" charset="-128"/>
                <a:ea typeface="Meiryo UI" panose="020B0604030504040204" pitchFamily="50" charset="-128"/>
                <a:cs typeface="Times New Roman" panose="02020603050405020304" pitchFamily="18" charset="0"/>
              </a:rPr>
              <a:t>きます。</a:t>
            </a:r>
            <a:endParaRPr lang="ja-JP" alt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174625" indent="-174625" defTabSz="647700">
              <a:spcBef>
                <a:spcPct val="0"/>
              </a:spcBef>
              <a:tabLst>
                <a:tab pos="8256588" algn="r"/>
              </a:tabLst>
              <a:defRPr/>
            </a:pP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a:extLst>
              <a:ext uri="{FF2B5EF4-FFF2-40B4-BE49-F238E27FC236}">
                <a16:creationId xmlns:a16="http://schemas.microsoft.com/office/drawing/2014/main" id="{97B2AD3D-019D-4357-9434-290B2C580AD5}"/>
              </a:ext>
            </a:extLst>
          </p:cNvPr>
          <p:cNvSpPr/>
          <p:nvPr/>
        </p:nvSpPr>
        <p:spPr>
          <a:xfrm>
            <a:off x="393330" y="5679250"/>
            <a:ext cx="8453637" cy="662530"/>
          </a:xfrm>
          <a:prstGeom prst="rect">
            <a:avLst/>
          </a:prstGeom>
          <a:noFill/>
          <a:ln w="19050">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参考</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職員数管理目標</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R5.</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年度から令和</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年度の職員数管理目標は、令和</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年度当初の職員数と同規模の</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8,600</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人（グロス職員数</a:t>
            </a:r>
            <a:r>
              <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）とする。</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グロス職員数＝　常勤職員数（フルタイム再任用数含む）＋常勤換算後の短時間再任用数）</a:t>
            </a:r>
          </a:p>
        </p:txBody>
      </p:sp>
      <p:sp>
        <p:nvSpPr>
          <p:cNvPr id="4" name="スライド番号プレースホルダー 3">
            <a:extLst>
              <a:ext uri="{FF2B5EF4-FFF2-40B4-BE49-F238E27FC236}">
                <a16:creationId xmlns:a16="http://schemas.microsoft.com/office/drawing/2014/main" id="{4C9C2CF1-E6CD-4280-955D-0F74BC2CD53E}"/>
              </a:ext>
            </a:extLst>
          </p:cNvPr>
          <p:cNvSpPr>
            <a:spLocks noGrp="1"/>
          </p:cNvSpPr>
          <p:nvPr>
            <p:ph type="sldNum" sz="quarter" idx="12"/>
          </p:nvPr>
        </p:nvSpPr>
        <p:spPr/>
        <p:txBody>
          <a:bodyPr/>
          <a:lstStyle/>
          <a:p>
            <a:fld id="{7791D223-6A27-4327-8087-FA06212A7E85}" type="slidenum">
              <a:rPr lang="ja-JP" altLang="en-US" smtClean="0"/>
              <a:pPr/>
              <a:t>29</a:t>
            </a:fld>
            <a:endParaRPr lang="ja-JP" altLang="en-US" dirty="0"/>
          </a:p>
        </p:txBody>
      </p:sp>
    </p:spTree>
    <p:extLst>
      <p:ext uri="{BB962C8B-B14F-4D97-AF65-F5344CB8AC3E}">
        <p14:creationId xmlns:p14="http://schemas.microsoft.com/office/powerpoint/2010/main" val="3230212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83873"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4" name="正方形/長方形 13"/>
          <p:cNvSpPr/>
          <p:nvPr/>
        </p:nvSpPr>
        <p:spPr>
          <a:xfrm>
            <a:off x="26495" y="107340"/>
            <a:ext cx="8820472" cy="369332"/>
          </a:xfrm>
          <a:prstGeom prst="rect">
            <a:avLst/>
          </a:prstGeom>
        </p:spPr>
        <p:txBody>
          <a:bodyPr wrap="square">
            <a:spAutoFit/>
          </a:bodyPr>
          <a:lstStyle/>
          <a:p>
            <a:pPr marL="252000" indent="-4572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（２）財政運営</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522000" y="799172"/>
            <a:ext cx="8055445" cy="4447371"/>
          </a:xfrm>
          <a:prstGeom prst="rect">
            <a:avLst/>
          </a:prstGeom>
          <a:noFill/>
        </p:spPr>
        <p:txBody>
          <a:bodyPr wrap="square" rtlCol="0">
            <a:spAutoFit/>
          </a:bodyPr>
          <a:lstStyle/>
          <a:p>
            <a:pPr marL="252000" indent="-457200"/>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財政規律の確保</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p>
          <a:p>
            <a:pPr marL="252000" indent="-457200"/>
            <a:r>
              <a:rPr lang="ja-JP" altLang="en-US" sz="1600" dirty="0">
                <a:latin typeface="Meiryo UI" panose="020B0604030504040204" pitchFamily="50" charset="-128"/>
                <a:ea typeface="Meiryo UI" panose="020B0604030504040204" pitchFamily="50" charset="-128"/>
                <a:cs typeface="Meiryo UI" panose="020B0604030504040204" pitchFamily="50" charset="-128"/>
              </a:rPr>
              <a:t>　　　令和６年度以降も多額の収支不足が見込まれることから、これまでの改革の取組みを継承しつつ、財政運営基本条例に基づき、将来世代に負担を先送りしないよう、健全で規律ある財政運営を行います。</a:t>
            </a:r>
          </a:p>
          <a:p>
            <a:pPr marL="252000" indent="-457200"/>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収支不足への対応</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p>
            <a:pPr marL="381000" indent="-17463"/>
            <a:r>
              <a:rPr lang="ja-JP" altLang="en-US" sz="1400" dirty="0">
                <a:latin typeface="Meiryo UI" panose="020B0604030504040204" pitchFamily="50" charset="-128"/>
                <a:ea typeface="Meiryo UI" panose="020B0604030504040204" pitchFamily="50" charset="-128"/>
                <a:cs typeface="Meiryo UI" panose="020B0604030504040204" pitchFamily="50" charset="-128"/>
              </a:rPr>
              <a:t>　「具体的取組み編」に掲げる歳入確保や歳出の見直しについて検討</a:t>
            </a:r>
            <a:r>
              <a:rPr lang="ja-JP" altLang="en-US" sz="1400" dirty="0">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具体化を進めるとともに、それでもなお収支不足額が生じる場合は、財政調整基金を機動的に活用したうえで、年度を通じた効果的</a:t>
            </a:r>
            <a:r>
              <a:rPr lang="ja-JP" altLang="en-US" sz="1400" dirty="0">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効率的な予算執行により対応していきます。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財政調整基金の確保</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p>
          <a:p>
            <a:pPr marL="363538"/>
            <a:r>
              <a:rPr lang="ja-JP" altLang="en-US" sz="1400">
                <a:latin typeface="Meiryo UI" panose="020B0604030504040204" pitchFamily="50" charset="-128"/>
                <a:ea typeface="Meiryo UI" panose="020B0604030504040204" pitchFamily="50" charset="-128"/>
                <a:cs typeface="Meiryo UI" panose="020B0604030504040204" pitchFamily="50" charset="-128"/>
              </a:rPr>
              <a:t>　令和</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６年度末に財政運営基本条例に基づく目標額（令和</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年度末までに</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1,400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億円）を確保できる見込みですが、令和６年度以降も収支不足が見込まれるなか、財政リスクに対応していくため、引き続き安定的な確保に努めます。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504000" indent="-457200"/>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504000" indent="-457200"/>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財政調整基金残高（令和６年度末見込み）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1,583</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504000" indent="-457200"/>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上記残高には、後年度の普通交付税算定における精算対応のための一時的な積立分を含まない。</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a:extLst>
              <a:ext uri="{FF2B5EF4-FFF2-40B4-BE49-F238E27FC236}">
                <a16:creationId xmlns:a16="http://schemas.microsoft.com/office/drawing/2014/main" id="{5709EE4F-D143-4027-824C-021EAFA8E95E}"/>
              </a:ext>
            </a:extLst>
          </p:cNvPr>
          <p:cNvSpPr>
            <a:spLocks noGrp="1"/>
          </p:cNvSpPr>
          <p:nvPr>
            <p:ph type="sldNum" sz="quarter" idx="12"/>
          </p:nvPr>
        </p:nvSpPr>
        <p:spPr/>
        <p:txBody>
          <a:bodyPr/>
          <a:lstStyle/>
          <a:p>
            <a:fld id="{7791D223-6A27-4327-8087-FA06212A7E85}" type="slidenum">
              <a:rPr lang="ja-JP" altLang="en-US" smtClean="0"/>
              <a:pPr/>
              <a:t>30</a:t>
            </a:fld>
            <a:endParaRPr lang="ja-JP" altLang="en-US" dirty="0"/>
          </a:p>
        </p:txBody>
      </p:sp>
    </p:spTree>
    <p:extLst>
      <p:ext uri="{BB962C8B-B14F-4D97-AF65-F5344CB8AC3E}">
        <p14:creationId xmlns:p14="http://schemas.microsoft.com/office/powerpoint/2010/main" val="2310265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72597" y="1136647"/>
            <a:ext cx="8485711" cy="1077218"/>
          </a:xfrm>
          <a:prstGeom prst="rect">
            <a:avLst/>
          </a:prstGeom>
          <a:noFill/>
        </p:spPr>
        <p:txBody>
          <a:bodyPr wrap="square" rtlCol="0">
            <a:spAutoFit/>
          </a:bodyPr>
          <a:lstStyle/>
          <a:p>
            <a:pPr marL="177800" indent="-1778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①歳入確保</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000"/>
              </a:lnSpc>
            </a:pP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府税については、課税自主権を活用した収入確保に取り組むとともに、徴収向上方策の推進に取り組みます。また、 「大阪府ファシリティマネジメント</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基本方針」</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（令和６年２月改訂）</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に基づく</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取組みなどによる府有財産の売却等を進めます。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直線コネクタ 16"/>
          <p:cNvCxnSpPr/>
          <p:nvPr/>
        </p:nvCxnSpPr>
        <p:spPr>
          <a:xfrm>
            <a:off x="183873" y="77370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20" name="正方形/長方形 19"/>
          <p:cNvSpPr/>
          <p:nvPr/>
        </p:nvSpPr>
        <p:spPr>
          <a:xfrm>
            <a:off x="26495" y="107342"/>
            <a:ext cx="8820472" cy="646331"/>
          </a:xfrm>
          <a:prstGeom prst="rect">
            <a:avLst/>
          </a:prstGeom>
        </p:spPr>
        <p:txBody>
          <a:bodyPr wrap="square">
            <a:spAutoFit/>
          </a:bodyPr>
          <a:lstStyle/>
          <a:p>
            <a:pPr marL="252000" indent="-4572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（２）財政運営</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①歳入確保、②歳出改革</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大かっこ 8"/>
          <p:cNvSpPr/>
          <p:nvPr/>
        </p:nvSpPr>
        <p:spPr>
          <a:xfrm>
            <a:off x="586791" y="5049180"/>
            <a:ext cx="8300177" cy="1260140"/>
          </a:xfrm>
          <a:prstGeom prst="bracketPair">
            <a:avLst/>
          </a:prstGeom>
          <a:ln>
            <a:no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＜主な取組み＞</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・ファシリティマネジメント基本方針に基づき、計画的な改修（予防保全）を着実に実施し、長</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寿命化により維持・更新（建替）経費の軽減・平準化を図るとともに、引き続き、総量の最適</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化・有効活用に取り組みます。</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・地域福祉・高齢者福祉交付金について、新基準による交付金配分の効果検証を踏まえ、引き続　</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き、より効果的な配分方法等の検討を行います。</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333507" y="3791942"/>
            <a:ext cx="8485711" cy="1077218"/>
          </a:xfrm>
          <a:prstGeom prst="rect">
            <a:avLst/>
          </a:prstGeom>
          <a:noFill/>
        </p:spPr>
        <p:txBody>
          <a:bodyPr wrap="square" rtlCol="0">
            <a:spAutoFit/>
          </a:bodyPr>
          <a:lstStyle/>
          <a:p>
            <a:pPr marL="177800" indent="-1778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②歳出改革</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85738">
              <a:lnSpc>
                <a:spcPts val="2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限られた財源や人材で最大の効果を発揮していくため、</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サイクルによる施策効果の高い事業への重点化や、政策実現に向けた民間との幅広い分野の連携、業務フローの点検見直しによる業務の改善と効率化などに取り組みます。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大かっこ 10"/>
          <p:cNvSpPr/>
          <p:nvPr/>
        </p:nvSpPr>
        <p:spPr>
          <a:xfrm>
            <a:off x="586789" y="2245551"/>
            <a:ext cx="8080666" cy="1273461"/>
          </a:xfrm>
          <a:prstGeom prst="bracketPair">
            <a:avLst/>
          </a:prstGeom>
          <a:ln>
            <a:no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＜主な取組み＞</a:t>
            </a:r>
            <a:endParaRPr lang="en-US" altLang="ja-JP"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   ・大阪府</a:t>
            </a:r>
            <a:r>
              <a:rPr lang="ja-JP" altLang="en-US" sz="1400" dirty="0">
                <a:latin typeface="Meiryo UI" panose="020B0604030504040204" pitchFamily="50" charset="-128"/>
                <a:ea typeface="Meiryo UI" panose="020B0604030504040204" pitchFamily="50" charset="-128"/>
                <a:cs typeface="メイリオ" panose="020B0604030504040204" pitchFamily="50" charset="-128"/>
              </a:rPr>
              <a:t>森林環境税、宿泊税、</a:t>
            </a: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法人二税の超過課税による収入確保に取り組みます。</a:t>
            </a:r>
          </a:p>
          <a:p>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   ・大阪府域地方税徴収機構の共同徴収を継続します。</a:t>
            </a:r>
          </a:p>
          <a:p>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a:latin typeface="Meiryo UI" panose="020B0604030504040204" pitchFamily="50" charset="-128"/>
                <a:ea typeface="Meiryo UI" panose="020B0604030504040204" pitchFamily="50" charset="-128"/>
                <a:cs typeface="メイリオ" panose="020B0604030504040204" pitchFamily="50" charset="-128"/>
              </a:rPr>
              <a:t>・不要となった府有財産の売却を進めます。</a:t>
            </a: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　</a:t>
            </a:r>
          </a:p>
        </p:txBody>
      </p:sp>
      <p:sp>
        <p:nvSpPr>
          <p:cNvPr id="3" name="スライド番号プレースホルダー 2">
            <a:extLst>
              <a:ext uri="{FF2B5EF4-FFF2-40B4-BE49-F238E27FC236}">
                <a16:creationId xmlns:a16="http://schemas.microsoft.com/office/drawing/2014/main" id="{D8BA38F2-FA88-47C4-B19D-322A91EA70D4}"/>
              </a:ext>
            </a:extLst>
          </p:cNvPr>
          <p:cNvSpPr>
            <a:spLocks noGrp="1"/>
          </p:cNvSpPr>
          <p:nvPr>
            <p:ph type="sldNum" sz="quarter" idx="12"/>
          </p:nvPr>
        </p:nvSpPr>
        <p:spPr/>
        <p:txBody>
          <a:bodyPr/>
          <a:lstStyle/>
          <a:p>
            <a:fld id="{7791D223-6A27-4327-8087-FA06212A7E85}" type="slidenum">
              <a:rPr lang="ja-JP" altLang="en-US" smtClean="0"/>
              <a:pPr/>
              <a:t>31</a:t>
            </a:fld>
            <a:endParaRPr lang="ja-JP" altLang="en-US" dirty="0"/>
          </a:p>
        </p:txBody>
      </p:sp>
    </p:spTree>
    <p:extLst>
      <p:ext uri="{BB962C8B-B14F-4D97-AF65-F5344CB8AC3E}">
        <p14:creationId xmlns:p14="http://schemas.microsoft.com/office/powerpoint/2010/main" val="311348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右矢印 50"/>
          <p:cNvSpPr/>
          <p:nvPr/>
        </p:nvSpPr>
        <p:spPr bwMode="auto">
          <a:xfrm>
            <a:off x="2740757" y="3173146"/>
            <a:ext cx="3316822" cy="1522789"/>
          </a:xfrm>
          <a:prstGeom prst="rightArrow">
            <a:avLst>
              <a:gd name="adj1" fmla="val 50000"/>
              <a:gd name="adj2" fmla="val 20859"/>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表 3"/>
          <p:cNvGraphicFramePr>
            <a:graphicFrameLocks noGrp="1"/>
          </p:cNvGraphicFramePr>
          <p:nvPr/>
        </p:nvGraphicFramePr>
        <p:xfrm>
          <a:off x="7452320" y="6237312"/>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sp>
        <p:nvSpPr>
          <p:cNvPr id="8" name="正方形/長方形 7"/>
          <p:cNvSpPr/>
          <p:nvPr/>
        </p:nvSpPr>
        <p:spPr>
          <a:xfrm>
            <a:off x="161631" y="728700"/>
            <a:ext cx="8730970" cy="861774"/>
          </a:xfrm>
          <a:prstGeom prst="rect">
            <a:avLst/>
          </a:prstGeom>
        </p:spPr>
        <p:txBody>
          <a:bodyPr wrap="square">
            <a:spAutoFit/>
          </a:bodyPr>
          <a:lstStyle/>
          <a:p>
            <a:pPr>
              <a:defRPr/>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指定出資法人</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○指</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定出資法人（</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法人）</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これまでに策定した行財政計画に基づく取組み状況や進捗状況を踏まえ、点検を実施しました。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○引き続き、点検に基づく改革の方向性の具体化を図るとともに、「出資法人等への関与事項等を定める条例」 に基づく経営評価制度や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人的関与の必要性の点検等により</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、府としての法人に対する関与の見直し、法人の経営改善を進めます。</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26497" y="44624"/>
            <a:ext cx="8333101" cy="369332"/>
          </a:xfrm>
          <a:prstGeom prst="rect">
            <a:avLst/>
          </a:prstGeom>
        </p:spPr>
        <p:txBody>
          <a:bodyPr wrap="square">
            <a:spAutoFit/>
          </a:bodyPr>
          <a:lstStyle/>
          <a:p>
            <a:pPr marL="252000" indent="-4572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（３）出資法人等の改革</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4" name="直線コネクタ 53"/>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3318" name="正方形/長方形 36"/>
          <p:cNvSpPr>
            <a:spLocks noChangeArrowheads="1"/>
          </p:cNvSpPr>
          <p:nvPr/>
        </p:nvSpPr>
        <p:spPr bwMode="auto">
          <a:xfrm>
            <a:off x="126011" y="1833743"/>
            <a:ext cx="22992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＜出資法人改革の進捗＞</a:t>
            </a:r>
          </a:p>
        </p:txBody>
      </p:sp>
      <p:grpSp>
        <p:nvGrpSpPr>
          <p:cNvPr id="3" name="グループ化 2"/>
          <p:cNvGrpSpPr/>
          <p:nvPr/>
        </p:nvGrpSpPr>
        <p:grpSpPr>
          <a:xfrm>
            <a:off x="273091" y="2161854"/>
            <a:ext cx="2342764" cy="4160344"/>
            <a:chOff x="322201" y="2078851"/>
            <a:chExt cx="2342764" cy="3859118"/>
          </a:xfrm>
        </p:grpSpPr>
        <p:sp>
          <p:nvSpPr>
            <p:cNvPr id="85" name="角丸四角形 4"/>
            <p:cNvSpPr>
              <a:spLocks noChangeArrowheads="1"/>
            </p:cNvSpPr>
            <p:nvPr/>
          </p:nvSpPr>
          <p:spPr bwMode="auto">
            <a:xfrm>
              <a:off x="425143" y="2179697"/>
              <a:ext cx="2071189" cy="371654"/>
            </a:xfrm>
            <a:prstGeom prst="roundRect">
              <a:avLst>
                <a:gd name="adj" fmla="val 16667"/>
              </a:avLst>
            </a:prstGeom>
            <a:solidFill>
              <a:srgbClr val="0070C0"/>
            </a:solidFill>
            <a:ln w="19050" algn="ctr">
              <a:solidFill>
                <a:srgbClr val="002060"/>
              </a:solidFill>
              <a:round/>
              <a:headEnd/>
              <a:tailEnd/>
            </a:ln>
          </p:spPr>
          <p:txBody>
            <a:bodyPr wrap="none" lIns="0" tIns="72000" rIns="0" bIns="72000" anchor="ctr"/>
            <a:lstStyle/>
            <a:p>
              <a:pPr algn="ctr"/>
              <a:r>
                <a:rPr lang="ja-JP" altLang="en-US" sz="1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財政再建プログラム（案）</a:t>
              </a:r>
              <a:r>
                <a:rPr lang="en-US" altLang="ja-JP" sz="9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H20.6</a:t>
              </a:r>
            </a:p>
            <a:p>
              <a:pPr algn="ctr"/>
              <a:r>
                <a:rPr lang="ja-JP" altLang="en-US" sz="9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44</a:t>
              </a:r>
              <a:r>
                <a:rPr lang="ja-JP" altLang="en-US" sz="9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法人）</a:t>
              </a:r>
              <a:endParaRPr lang="en-US" altLang="ja-JP" sz="1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正方形/長方形 134"/>
            <p:cNvSpPr/>
            <p:nvPr/>
          </p:nvSpPr>
          <p:spPr bwMode="auto">
            <a:xfrm>
              <a:off x="456578" y="3598528"/>
              <a:ext cx="2012591" cy="401912"/>
            </a:xfrm>
            <a:prstGeom prst="rect">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○統合</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・類似の事業を行う法人と統合する法人</a:t>
              </a:r>
              <a:endParaRPr lang="ja-JP" altLang="en-US" sz="7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正方形/長方形 135"/>
            <p:cNvSpPr/>
            <p:nvPr/>
          </p:nvSpPr>
          <p:spPr bwMode="auto">
            <a:xfrm>
              <a:off x="447103" y="4085372"/>
              <a:ext cx="2027265" cy="340395"/>
            </a:xfrm>
            <a:prstGeom prst="rect">
              <a:avLst/>
            </a:prstGeom>
            <a:solidFill>
              <a:schemeClr val="accent4">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○民営化</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・事業を民営化する法人</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7" name="正方形/長方形 136"/>
            <p:cNvSpPr/>
            <p:nvPr/>
          </p:nvSpPr>
          <p:spPr bwMode="auto">
            <a:xfrm>
              <a:off x="449680" y="4495810"/>
              <a:ext cx="2024688" cy="674531"/>
            </a:xfrm>
            <a:prstGeom prst="rect">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○自立化</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・一定の自己収入を有する法人で、府の財</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政的・人的関与を最小限に抑制し、自立</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化を促す法人</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正方形/長方形 137"/>
            <p:cNvSpPr/>
            <p:nvPr/>
          </p:nvSpPr>
          <p:spPr bwMode="auto">
            <a:xfrm>
              <a:off x="456578" y="5240385"/>
              <a:ext cx="2033060" cy="413344"/>
            </a:xfrm>
            <a:prstGeom prst="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○存続</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正方形/長方形 83"/>
            <p:cNvSpPr/>
            <p:nvPr/>
          </p:nvSpPr>
          <p:spPr bwMode="auto">
            <a:xfrm>
              <a:off x="322201" y="2078851"/>
              <a:ext cx="2342764" cy="3859118"/>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p:cNvSpPr/>
            <p:nvPr/>
          </p:nvSpPr>
          <p:spPr bwMode="auto">
            <a:xfrm>
              <a:off x="456578" y="2626207"/>
              <a:ext cx="2008317" cy="882176"/>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○廃止</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抜本的見直し</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撤退</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・法人が行う事業を見直した結果、廃止</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又は撤退する法人</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・府の施策を代替している法人で、事業</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精査後、事業を府で実施し、廃止する</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法人</a:t>
              </a:r>
            </a:p>
          </p:txBody>
        </p:sp>
      </p:grpSp>
      <p:grpSp>
        <p:nvGrpSpPr>
          <p:cNvPr id="38" name="グループ化 37"/>
          <p:cNvGrpSpPr/>
          <p:nvPr/>
        </p:nvGrpSpPr>
        <p:grpSpPr>
          <a:xfrm>
            <a:off x="6091012" y="2044212"/>
            <a:ext cx="2385265" cy="4170122"/>
            <a:chOff x="6485738" y="2560238"/>
            <a:chExt cx="2623792" cy="3914179"/>
          </a:xfrm>
        </p:grpSpPr>
        <p:sp>
          <p:nvSpPr>
            <p:cNvPr id="40" name="角丸四角形 4"/>
            <p:cNvSpPr>
              <a:spLocks noChangeArrowheads="1"/>
            </p:cNvSpPr>
            <p:nvPr/>
          </p:nvSpPr>
          <p:spPr bwMode="auto">
            <a:xfrm>
              <a:off x="6634255" y="2612256"/>
              <a:ext cx="2314050" cy="372907"/>
            </a:xfrm>
            <a:prstGeom prst="roundRect">
              <a:avLst>
                <a:gd name="adj" fmla="val 16667"/>
              </a:avLst>
            </a:prstGeom>
            <a:solidFill>
              <a:srgbClr val="0070C0"/>
            </a:solidFill>
            <a:ln w="19050" algn="ctr">
              <a:solidFill>
                <a:srgbClr val="002060"/>
              </a:solidFill>
              <a:prstDash val="solid"/>
              <a:round/>
              <a:headEnd/>
              <a:tailEnd/>
            </a:ln>
          </p:spPr>
          <p:txBody>
            <a:bodyPr wrap="none" lIns="0" tIns="72000" rIns="0" bIns="72000" anchor="ctr"/>
            <a:lstStyle/>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令和６年度行政経営の取組み</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法人</a:t>
              </a:r>
              <a:r>
                <a:rPr lang="ja-JP" altLang="en-US" sz="1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bwMode="auto">
            <a:xfrm>
              <a:off x="6614252" y="3164351"/>
              <a:ext cx="2377001" cy="539403"/>
            </a:xfrm>
            <a:prstGeom prst="rect">
              <a:avLst/>
            </a:prstGeom>
            <a:solidFill>
              <a:schemeClr val="accent4">
                <a:lumMod val="20000"/>
                <a:lumOff val="80000"/>
              </a:schemeClr>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133985">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○民営化</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indent="266700">
                <a:lnSpc>
                  <a:spcPts val="8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大阪鶴見フラワーセンター</a:t>
              </a:r>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indent="266700">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大阪外環状鉄道</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57" name="正方形/長方形 56"/>
            <p:cNvSpPr/>
            <p:nvPr/>
          </p:nvSpPr>
          <p:spPr bwMode="auto">
            <a:xfrm>
              <a:off x="6614252" y="3839500"/>
              <a:ext cx="2377001" cy="584041"/>
            </a:xfrm>
            <a:prstGeom prst="rect">
              <a:avLst/>
            </a:prstGeom>
            <a:solidFill>
              <a:schemeClr val="accent2">
                <a:lumMod val="20000"/>
                <a:lumOff val="80000"/>
              </a:schemeClr>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800"/>
                </a:lnSpc>
                <a:defRPr/>
              </a:pP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○抜本的見直し</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国際会議場</a:t>
              </a:r>
              <a:endParaRPr lang="en-US" altLang="ja-JP" sz="8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大阪府保健医療財団</a:t>
              </a:r>
              <a:endParaRPr lang="en-US" altLang="ja-JP" sz="8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大阪府道路公社 </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堺泉北埠頭</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58" name="正方形/長方形 57"/>
            <p:cNvSpPr/>
            <p:nvPr/>
          </p:nvSpPr>
          <p:spPr bwMode="auto">
            <a:xfrm>
              <a:off x="6614252" y="4578603"/>
              <a:ext cx="2377001" cy="1699259"/>
            </a:xfrm>
            <a:prstGeom prst="rect">
              <a:avLst/>
            </a:prstGeom>
            <a:solidFill>
              <a:schemeClr val="bg1">
                <a:lumMod val="95000"/>
              </a:schemeClr>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800"/>
                </a:lnSpc>
                <a:defRPr/>
              </a:pPr>
              <a:r>
                <a:rPr lang="ja-JP"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存続</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900"/>
                </a:lnSpc>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大阪国際平和センター</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zh-TW"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大阪府国際交流財団</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大阪産業局</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千里ライフサイエンス振興財団</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西成労働福祉センター</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大阪信用保証協会</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大阪府みどり公社</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大阪府漁業振興基金</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大阪府都市整備推進センター</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大阪モノレール</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大阪府土地開発公社</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大阪府住宅供給公社</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a:p>
              <a:pPr>
                <a:lnSpc>
                  <a:spcPts val="9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大阪府文化財センター </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大阪府育英会</a:t>
              </a:r>
            </a:p>
          </p:txBody>
        </p:sp>
        <p:sp>
          <p:nvSpPr>
            <p:cNvPr id="59" name="正方形/長方形 58"/>
            <p:cNvSpPr/>
            <p:nvPr/>
          </p:nvSpPr>
          <p:spPr bwMode="auto">
            <a:xfrm>
              <a:off x="6485738" y="2560238"/>
              <a:ext cx="2623792" cy="3914179"/>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 name="グループ化 5"/>
          <p:cNvGrpSpPr/>
          <p:nvPr/>
        </p:nvGrpSpPr>
        <p:grpSpPr>
          <a:xfrm>
            <a:off x="3092514" y="2102995"/>
            <a:ext cx="2356899" cy="4251330"/>
            <a:chOff x="3101955" y="1823912"/>
            <a:chExt cx="2356899" cy="4251330"/>
          </a:xfrm>
        </p:grpSpPr>
        <p:sp>
          <p:nvSpPr>
            <p:cNvPr id="61" name="正方形/長方形 60"/>
            <p:cNvSpPr/>
            <p:nvPr/>
          </p:nvSpPr>
          <p:spPr bwMode="auto">
            <a:xfrm>
              <a:off x="3189315" y="2778666"/>
              <a:ext cx="2269539" cy="547200"/>
            </a:xfrm>
            <a:prstGeom prst="rect">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93663">
                <a:defRPr/>
              </a:pP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33985">
                <a:defRPr/>
              </a:pP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大阪国際ビジネス振興協会 </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33985">
                <a:defRPr/>
              </a:pP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大阪がん予防検診センター</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33985">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大阪府タウン管理財団</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正方形/長方形 61"/>
            <p:cNvSpPr/>
            <p:nvPr/>
          </p:nvSpPr>
          <p:spPr bwMode="auto">
            <a:xfrm>
              <a:off x="3185196" y="3363239"/>
              <a:ext cx="2273658" cy="455846"/>
            </a:xfrm>
            <a:prstGeom prst="rect">
              <a:avLst/>
            </a:prstGeom>
            <a:solidFill>
              <a:schemeClr val="accent4">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93663">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○民営化</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indent="133985">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大阪府都市開発（株） </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indent="133985">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大阪府食品流通センター</a:t>
              </a:r>
            </a:p>
          </p:txBody>
        </p:sp>
        <p:sp>
          <p:nvSpPr>
            <p:cNvPr id="63" name="正方形/長方形 62"/>
            <p:cNvSpPr/>
            <p:nvPr/>
          </p:nvSpPr>
          <p:spPr bwMode="auto">
            <a:xfrm>
              <a:off x="3185196" y="3865090"/>
              <a:ext cx="2273658" cy="1860754"/>
            </a:xfrm>
            <a:prstGeom prst="rect">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○自立化</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大阪府マリーナ協会</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zh-TW"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大阪府公園協会</a:t>
              </a:r>
              <a:endParaRPr lang="en-US" altLang="zh-TW"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大阪府総合福祉協会</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大阪繊維リソースセンター</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zh-TW"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大阪労働協会</a:t>
              </a:r>
              <a:endParaRPr lang="en-US" altLang="zh-TW"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大阪府職業能力開発協会</a:t>
              </a:r>
              <a:endParaRPr lang="en-US" altLang="zh-TW"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アジア・太平洋人権情報センター</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世紀協会</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大阪府男女共同参画推進財団</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大阪府スポーツ・教育振興財団</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大阪国際児童文学館</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大阪体育協会</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大阪府青少年活動財団</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大阪府文化振興財団</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大阪府地域福祉推進財団</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大阪府障害者福祉事業団</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bwMode="auto">
            <a:xfrm>
              <a:off x="3190948" y="2183952"/>
              <a:ext cx="2267906" cy="548709"/>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93663">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○廃止</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indent="133985">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zh-TW"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大阪生涯職業教育振興協会</a:t>
              </a:r>
              <a:endParaRPr lang="en-US" altLang="zh-TW"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indent="133985">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大阪府水道サービス公社</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indent="133985">
                <a:lnSpc>
                  <a:spcPts val="800"/>
                </a:lnSpc>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財</a:t>
              </a:r>
              <a:r>
                <a:rPr lang="en-US" altLang="zh-TW"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大阪府産業基盤整備協会</a:t>
              </a:r>
              <a:endPar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正方形/長方形 69"/>
            <p:cNvSpPr/>
            <p:nvPr/>
          </p:nvSpPr>
          <p:spPr>
            <a:xfrm>
              <a:off x="3101955" y="5736688"/>
              <a:ext cx="2298872" cy="338554"/>
            </a:xfrm>
            <a:prstGeom prst="rect">
              <a:avLst/>
            </a:prstGeom>
          </p:spPr>
          <p:txBody>
            <a:bodyPr wrap="square">
              <a:spAutoFit/>
            </a:bodyPr>
            <a:lstStyle/>
            <a:p>
              <a:pPr>
                <a:defRPr/>
              </a:pP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法人名称については、財政再建プログラム</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案）　　</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策定時のものとする。</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4"/>
            <p:cNvSpPr>
              <a:spLocks noChangeArrowheads="1"/>
            </p:cNvSpPr>
            <p:nvPr/>
          </p:nvSpPr>
          <p:spPr bwMode="auto">
            <a:xfrm>
              <a:off x="3269914" y="1823912"/>
              <a:ext cx="2103681" cy="295247"/>
            </a:xfrm>
            <a:prstGeom prst="roundRect">
              <a:avLst>
                <a:gd name="adj" fmla="val 16667"/>
              </a:avLst>
            </a:prstGeom>
            <a:solidFill>
              <a:srgbClr val="0070C0"/>
            </a:solidFill>
            <a:ln w="19050" algn="ctr">
              <a:solidFill>
                <a:srgbClr val="002060"/>
              </a:solidFill>
              <a:prstDash val="solid"/>
              <a:round/>
              <a:headEnd/>
              <a:tailEnd/>
            </a:ln>
          </p:spPr>
          <p:txBody>
            <a:bodyPr wrap="none" lIns="0" tIns="72000" rIns="0" bIns="72000" anchor="ctr"/>
            <a:lstStyle/>
            <a:p>
              <a:pPr algn="ctr"/>
              <a:r>
                <a:rPr lang="ja-JP" altLang="en-US" sz="1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廃止・統合等（</a:t>
              </a:r>
              <a:r>
                <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法人）</a:t>
              </a:r>
              <a:endParaRPr lang="en-US" altLang="ja-JP" sz="9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3" name="正方形/長方形 32"/>
          <p:cNvSpPr/>
          <p:nvPr/>
        </p:nvSpPr>
        <p:spPr bwMode="auto">
          <a:xfrm>
            <a:off x="386523" y="6061736"/>
            <a:ext cx="2033060" cy="21449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800"/>
              </a:lnSpc>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引き続き調整を行う法人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870FDDDE-AAD6-4D19-93C3-0EC962AC5A54}"/>
              </a:ext>
            </a:extLst>
          </p:cNvPr>
          <p:cNvSpPr>
            <a:spLocks noGrp="1"/>
          </p:cNvSpPr>
          <p:nvPr>
            <p:ph type="sldNum" sz="quarter" idx="12"/>
          </p:nvPr>
        </p:nvSpPr>
        <p:spPr/>
        <p:txBody>
          <a:bodyPr/>
          <a:lstStyle/>
          <a:p>
            <a:fld id="{7791D223-6A27-4327-8087-FA06212A7E85}" type="slidenum">
              <a:rPr lang="ja-JP" altLang="en-US" smtClean="0"/>
              <a:pPr/>
              <a:t>32</a:t>
            </a:fld>
            <a:endParaRPr lang="ja-JP" altLang="en-US" dirty="0"/>
          </a:p>
        </p:txBody>
      </p:sp>
    </p:spTree>
    <p:extLst>
      <p:ext uri="{BB962C8B-B14F-4D97-AF65-F5344CB8AC3E}">
        <p14:creationId xmlns:p14="http://schemas.microsoft.com/office/powerpoint/2010/main" val="21095329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右矢印 34"/>
          <p:cNvSpPr/>
          <p:nvPr/>
        </p:nvSpPr>
        <p:spPr bwMode="auto">
          <a:xfrm>
            <a:off x="2981227" y="3605198"/>
            <a:ext cx="3435978" cy="1522789"/>
          </a:xfrm>
          <a:prstGeom prst="rightArrow">
            <a:avLst>
              <a:gd name="adj1" fmla="val 50000"/>
              <a:gd name="adj2" fmla="val 17023"/>
            </a:avLst>
          </a:prstGeom>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05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597" name="テキスト ボックス 7"/>
          <p:cNvSpPr txBox="1">
            <a:spLocks noChangeArrowheads="1"/>
          </p:cNvSpPr>
          <p:nvPr/>
        </p:nvSpPr>
        <p:spPr bwMode="auto">
          <a:xfrm>
            <a:off x="179420" y="6264315"/>
            <a:ext cx="581182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solidFill>
                  <a:prstClr val="black"/>
                </a:solidFill>
                <a:latin typeface="ＭＳ Ｐゴシック"/>
                <a:ea typeface="ＭＳ Ｐゴシック"/>
                <a:cs typeface="Meiryo UI" panose="020B0604030504040204" pitchFamily="50" charset="-128"/>
              </a:rPr>
              <a:t>平成</a:t>
            </a:r>
            <a:r>
              <a:rPr lang="en-US" altLang="ja-JP" sz="800" dirty="0">
                <a:solidFill>
                  <a:prstClr val="black"/>
                </a:solidFill>
                <a:latin typeface="ＭＳ Ｐゴシック"/>
                <a:ea typeface="ＭＳ Ｐゴシック"/>
                <a:cs typeface="Meiryo UI" pitchFamily="50" charset="-128"/>
              </a:rPr>
              <a:t>22</a:t>
            </a:r>
            <a:r>
              <a:rPr lang="ja-JP" altLang="en-US" sz="800" dirty="0">
                <a:solidFill>
                  <a:prstClr val="black"/>
                </a:solidFill>
                <a:latin typeface="ＭＳ Ｐゴシック"/>
                <a:ea typeface="ＭＳ Ｐゴシック"/>
                <a:cs typeface="Meiryo UI" pitchFamily="50" charset="-128"/>
              </a:rPr>
              <a:t>年度から、指定出資法人による孫法人への委託など孫法人の状況について点検を実施し、府</a:t>
            </a:r>
            <a:r>
              <a:rPr lang="en-US" altLang="ja-JP" sz="800" dirty="0">
                <a:solidFill>
                  <a:prstClr val="black"/>
                </a:solidFill>
                <a:latin typeface="ＭＳ Ｐゴシック"/>
                <a:ea typeface="ＭＳ Ｐゴシック"/>
                <a:cs typeface="Meiryo UI" pitchFamily="50" charset="-128"/>
              </a:rPr>
              <a:t>HP</a:t>
            </a:r>
            <a:r>
              <a:rPr lang="ja-JP" altLang="en-US" sz="800" dirty="0">
                <a:solidFill>
                  <a:prstClr val="black"/>
                </a:solidFill>
                <a:latin typeface="ＭＳ Ｐゴシック"/>
                <a:ea typeface="ＭＳ Ｐゴシック"/>
                <a:cs typeface="Meiryo UI" panose="020B0604030504040204" pitchFamily="50" charset="-128"/>
              </a:rPr>
              <a:t>に公表</a:t>
            </a:r>
            <a:endParaRPr lang="en-US" altLang="ja-JP" sz="800" dirty="0">
              <a:solidFill>
                <a:prstClr val="black"/>
              </a:solidFill>
              <a:latin typeface="ＭＳ Ｐゴシック"/>
              <a:ea typeface="ＭＳ Ｐゴシック"/>
              <a:cs typeface="Meiryo UI" panose="020B0604030504040204" pitchFamily="50" charset="-128"/>
            </a:endParaRPr>
          </a:p>
        </p:txBody>
      </p:sp>
      <p:sp>
        <p:nvSpPr>
          <p:cNvPr id="22599" name="角丸四角形 4"/>
          <p:cNvSpPr>
            <a:spLocks noChangeArrowheads="1"/>
          </p:cNvSpPr>
          <p:nvPr/>
        </p:nvSpPr>
        <p:spPr bwMode="auto">
          <a:xfrm>
            <a:off x="297099" y="1763815"/>
            <a:ext cx="2964058" cy="432000"/>
          </a:xfrm>
          <a:prstGeom prst="roundRect">
            <a:avLst>
              <a:gd name="adj" fmla="val 16667"/>
            </a:avLst>
          </a:prstGeom>
          <a:solidFill>
            <a:srgbClr val="0070C0"/>
          </a:solidFill>
          <a:ln w="19050" algn="ctr">
            <a:solidFill>
              <a:srgbClr val="002060"/>
            </a:solidFill>
            <a:round/>
            <a:headEnd/>
            <a:tailEnd/>
          </a:ln>
        </p:spPr>
        <p:txBody>
          <a:bodyPr wrap="none" lIns="0" tIns="36000" rIns="0" bIns="36000" anchor="ctr"/>
          <a:lstStyle/>
          <a:p>
            <a:pPr algn="ctr"/>
            <a:r>
              <a:rPr lang="ja-JP" altLang="en-US" sz="1100" b="1" dirty="0">
                <a:solidFill>
                  <a:prstClr val="white"/>
                </a:solidFill>
                <a:latin typeface="Meiryo UI" panose="020B0604030504040204" pitchFamily="50" charset="-128"/>
                <a:ea typeface="Meiryo UI" panose="020B0604030504040204" pitchFamily="50" charset="-128"/>
                <a:cs typeface="Meiryo UI" pitchFamily="50" charset="-128"/>
              </a:rPr>
              <a:t>大阪府財政構造改革プラン（案）</a:t>
            </a:r>
            <a:r>
              <a:rPr lang="en-US" altLang="ja-JP" sz="1100" b="1" dirty="0">
                <a:solidFill>
                  <a:prstClr val="white"/>
                </a:solidFill>
                <a:latin typeface="Meiryo UI" panose="020B0604030504040204" pitchFamily="50" charset="-128"/>
                <a:ea typeface="Meiryo UI" panose="020B0604030504040204" pitchFamily="50" charset="-128"/>
                <a:cs typeface="Meiryo UI" pitchFamily="50" charset="-128"/>
              </a:rPr>
              <a:t>H22.10</a:t>
            </a:r>
            <a:r>
              <a:rPr lang="ja-JP" altLang="en-US" sz="1100" b="1" dirty="0">
                <a:solidFill>
                  <a:prstClr val="white"/>
                </a:solidFill>
                <a:latin typeface="Meiryo UI" panose="020B0604030504040204" pitchFamily="50" charset="-128"/>
                <a:ea typeface="Meiryo UI" panose="020B0604030504040204" pitchFamily="50" charset="-128"/>
                <a:cs typeface="Meiryo UI" pitchFamily="50" charset="-128"/>
              </a:rPr>
              <a:t> </a:t>
            </a:r>
            <a:endParaRPr lang="en-US" altLang="ja-JP" sz="1100" b="1" dirty="0">
              <a:solidFill>
                <a:prstClr val="white"/>
              </a:solidFill>
              <a:latin typeface="Meiryo UI" panose="020B0604030504040204" pitchFamily="50" charset="-128"/>
              <a:ea typeface="Meiryo UI" panose="020B0604030504040204" pitchFamily="50" charset="-128"/>
              <a:cs typeface="Meiryo UI" pitchFamily="50" charset="-128"/>
            </a:endParaRPr>
          </a:p>
          <a:p>
            <a:pPr algn="ctr"/>
            <a:r>
              <a:rPr lang="ja-JP" altLang="en-US" sz="1100" b="1" dirty="0">
                <a:solidFill>
                  <a:prstClr val="white"/>
                </a:solidFill>
                <a:latin typeface="Meiryo UI" panose="020B0604030504040204" pitchFamily="50" charset="-128"/>
                <a:ea typeface="Meiryo UI" panose="020B0604030504040204" pitchFamily="50" charset="-128"/>
                <a:cs typeface="Meiryo UI" pitchFamily="50" charset="-128"/>
              </a:rPr>
              <a:t>（</a:t>
            </a:r>
            <a:r>
              <a:rPr lang="en-US" altLang="ja-JP" sz="1100" b="1" dirty="0">
                <a:solidFill>
                  <a:prstClr val="white"/>
                </a:solidFill>
                <a:latin typeface="Meiryo UI" panose="020B0604030504040204" pitchFamily="50" charset="-128"/>
                <a:ea typeface="Meiryo UI" panose="020B0604030504040204" pitchFamily="50" charset="-128"/>
                <a:cs typeface="Meiryo UI" pitchFamily="50" charset="-128"/>
              </a:rPr>
              <a:t>9</a:t>
            </a:r>
            <a:r>
              <a:rPr lang="ja-JP" altLang="en-US" sz="1100" b="1" dirty="0">
                <a:solidFill>
                  <a:prstClr val="white"/>
                </a:solidFill>
                <a:latin typeface="Meiryo UI" panose="020B0604030504040204" pitchFamily="50" charset="-128"/>
                <a:ea typeface="Meiryo UI" panose="020B0604030504040204" pitchFamily="50" charset="-128"/>
                <a:cs typeface="Meiryo UI" pitchFamily="50" charset="-128"/>
              </a:rPr>
              <a:t>法人）</a:t>
            </a:r>
            <a:endParaRPr lang="en-US" altLang="ja-JP" sz="1100" b="1" dirty="0">
              <a:solidFill>
                <a:prstClr val="white"/>
              </a:solidFill>
              <a:latin typeface="Meiryo UI" panose="020B0604030504040204" pitchFamily="50" charset="-128"/>
              <a:ea typeface="Meiryo UI" panose="020B0604030504040204" pitchFamily="50" charset="-128"/>
              <a:cs typeface="Meiryo UI" pitchFamily="50" charset="-128"/>
            </a:endParaRPr>
          </a:p>
        </p:txBody>
      </p:sp>
      <p:sp>
        <p:nvSpPr>
          <p:cNvPr id="23" name="角丸四角形 4"/>
          <p:cNvSpPr>
            <a:spLocks noChangeArrowheads="1"/>
          </p:cNvSpPr>
          <p:nvPr/>
        </p:nvSpPr>
        <p:spPr bwMode="auto">
          <a:xfrm>
            <a:off x="3491882" y="1763815"/>
            <a:ext cx="2549689" cy="432000"/>
          </a:xfrm>
          <a:prstGeom prst="roundRect">
            <a:avLst>
              <a:gd name="adj" fmla="val 16667"/>
            </a:avLst>
          </a:prstGeom>
          <a:solidFill>
            <a:srgbClr val="0070C0"/>
          </a:solidFill>
          <a:ln w="19050" algn="ctr">
            <a:solidFill>
              <a:srgbClr val="002060"/>
            </a:solidFill>
            <a:round/>
            <a:headEnd/>
            <a:tailEnd/>
          </a:ln>
        </p:spPr>
        <p:txBody>
          <a:bodyPr wrap="none" lIns="0" tIns="36000" rIns="0" bIns="36000" anchor="ctr"/>
          <a:lstStyle/>
          <a:p>
            <a:pPr algn="ctr"/>
            <a:r>
              <a:rPr lang="ja-JP" altLang="en-US" sz="1100" b="1" dirty="0">
                <a:solidFill>
                  <a:prstClr val="white"/>
                </a:solidFill>
                <a:latin typeface="ＭＳ Ｐゴシック" charset="-128"/>
                <a:ea typeface="Meiryo UI" pitchFamily="50" charset="-128"/>
                <a:cs typeface="Meiryo UI" pitchFamily="50" charset="-128"/>
              </a:rPr>
              <a:t>民営化・解散（</a:t>
            </a:r>
            <a:r>
              <a:rPr lang="en-US" altLang="ja-JP"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b="1" dirty="0">
                <a:solidFill>
                  <a:prstClr val="white"/>
                </a:solidFill>
                <a:latin typeface="ＭＳ Ｐゴシック" charset="-128"/>
                <a:ea typeface="Meiryo UI" pitchFamily="50" charset="-128"/>
                <a:cs typeface="Meiryo UI" pitchFamily="50" charset="-128"/>
              </a:rPr>
              <a:t>法人）</a:t>
            </a:r>
            <a:endParaRPr lang="en-US" altLang="ja-JP" sz="1100" b="1" dirty="0">
              <a:solidFill>
                <a:prstClr val="white"/>
              </a:solidFill>
              <a:latin typeface="ＭＳ Ｐゴシック" charset="-128"/>
              <a:ea typeface="Meiryo UI" pitchFamily="50" charset="-128"/>
              <a:cs typeface="Meiryo UI" pitchFamily="50" charset="-128"/>
            </a:endParaRPr>
          </a:p>
        </p:txBody>
      </p:sp>
      <p:sp>
        <p:nvSpPr>
          <p:cNvPr id="22" name="角丸四角形 4"/>
          <p:cNvSpPr>
            <a:spLocks noChangeArrowheads="1"/>
          </p:cNvSpPr>
          <p:nvPr/>
        </p:nvSpPr>
        <p:spPr bwMode="auto">
          <a:xfrm>
            <a:off x="6462210" y="1763815"/>
            <a:ext cx="2232000" cy="432000"/>
          </a:xfrm>
          <a:prstGeom prst="roundRect">
            <a:avLst>
              <a:gd name="adj" fmla="val 16667"/>
            </a:avLst>
          </a:prstGeom>
          <a:solidFill>
            <a:srgbClr val="0070C0"/>
          </a:solidFill>
          <a:ln w="19050" algn="ctr">
            <a:solidFill>
              <a:srgbClr val="002060"/>
            </a:solidFill>
            <a:round/>
            <a:headEnd/>
            <a:tailEnd/>
          </a:ln>
        </p:spPr>
        <p:txBody>
          <a:bodyPr wrap="none" lIns="0" tIns="36000" rIns="0" bIns="36000" anchor="ctr"/>
          <a:lstStyle/>
          <a:p>
            <a:pPr algn="ctr"/>
            <a:r>
              <a:rPr lang="ja-JP" altLang="en-US" sz="1100" b="1" dirty="0">
                <a:solidFill>
                  <a:prstClr val="white"/>
                </a:solidFill>
                <a:latin typeface="Meiryo UI" panose="020B0604030504040204" pitchFamily="50" charset="-128"/>
                <a:ea typeface="Meiryo UI" panose="020B0604030504040204" pitchFamily="50" charset="-128"/>
                <a:cs typeface="Meiryo UI" pitchFamily="50" charset="-128"/>
              </a:rPr>
              <a:t>令和６年</a:t>
            </a:r>
            <a:r>
              <a:rPr lang="ja-JP" altLang="en-US" sz="1100" b="1" dirty="0">
                <a:solidFill>
                  <a:prstClr val="white"/>
                </a:solidFill>
                <a:latin typeface="ＭＳ Ｐゴシック" charset="-128"/>
                <a:ea typeface="Meiryo UI" pitchFamily="50" charset="-128"/>
                <a:cs typeface="Meiryo UI" pitchFamily="50" charset="-128"/>
              </a:rPr>
              <a:t>度行政経営の取組み</a:t>
            </a:r>
            <a:endParaRPr lang="en-US" altLang="ja-JP" sz="1100" b="1" dirty="0">
              <a:solidFill>
                <a:prstClr val="white"/>
              </a:solidFill>
              <a:latin typeface="ＭＳ Ｐゴシック" charset="-128"/>
              <a:ea typeface="Meiryo UI" pitchFamily="50" charset="-128"/>
              <a:cs typeface="Meiryo UI" pitchFamily="50" charset="-128"/>
            </a:endParaRPr>
          </a:p>
          <a:p>
            <a:pPr algn="ctr"/>
            <a:r>
              <a:rPr lang="ja-JP" altLang="en-US" sz="1100" b="1" dirty="0">
                <a:solidFill>
                  <a:prstClr val="white"/>
                </a:solidFill>
                <a:latin typeface="ＭＳ Ｐゴシック" charset="-128"/>
                <a:ea typeface="Meiryo UI" pitchFamily="50" charset="-128"/>
                <a:cs typeface="Meiryo UI" pitchFamily="50" charset="-128"/>
              </a:rPr>
              <a:t>（</a:t>
            </a:r>
            <a:r>
              <a:rPr lang="en-US" altLang="ja-JP"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b="1" dirty="0">
                <a:solidFill>
                  <a:prstClr val="white"/>
                </a:solidFill>
                <a:latin typeface="ＭＳ Ｐゴシック" charset="-128"/>
                <a:ea typeface="Meiryo UI" pitchFamily="50" charset="-128"/>
                <a:cs typeface="Meiryo UI" pitchFamily="50" charset="-128"/>
              </a:rPr>
              <a:t>法人）</a:t>
            </a:r>
            <a:endParaRPr lang="en-US" altLang="ja-JP" sz="1100" b="1" dirty="0">
              <a:solidFill>
                <a:prstClr val="white"/>
              </a:solidFill>
              <a:latin typeface="ＭＳ Ｐゴシック" charset="-128"/>
              <a:ea typeface="Meiryo UI" pitchFamily="50" charset="-128"/>
              <a:cs typeface="Meiryo UI" pitchFamily="50" charset="-128"/>
            </a:endParaRPr>
          </a:p>
        </p:txBody>
      </p:sp>
      <p:graphicFrame>
        <p:nvGraphicFramePr>
          <p:cNvPr id="3" name="表 2"/>
          <p:cNvGraphicFramePr>
            <a:graphicFrameLocks noGrp="1"/>
          </p:cNvGraphicFramePr>
          <p:nvPr/>
        </p:nvGraphicFramePr>
        <p:xfrm>
          <a:off x="6462210" y="2303877"/>
          <a:ext cx="2232000" cy="2002267"/>
        </p:xfrm>
        <a:graphic>
          <a:graphicData uri="http://schemas.openxmlformats.org/drawingml/2006/table">
            <a:tbl>
              <a:tblPr/>
              <a:tblGrid>
                <a:gridCol w="2232000">
                  <a:extLst>
                    <a:ext uri="{9D8B030D-6E8A-4147-A177-3AD203B41FA5}">
                      <a16:colId xmlns:a16="http://schemas.microsoft.com/office/drawing/2014/main" val="20000"/>
                    </a:ext>
                  </a:extLst>
                </a:gridCol>
              </a:tblGrid>
              <a:tr h="435454">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en-US" altLang="ja-JP" sz="105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r>
                        <a:rPr kumimoji="1" lang="ja-JP" altLang="en-US" sz="105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引き続き点検を実施する</a:t>
                      </a:r>
                      <a:endParaRPr kumimoji="1" lang="en-US" altLang="ja-JP" sz="1050" b="1"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5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　　　　　　　孫法人</a:t>
                      </a:r>
                      <a:r>
                        <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5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法人</a:t>
                      </a:r>
                      <a:r>
                        <a:rPr kumimoji="1" lang="en-US" altLang="ja-JP" sz="105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endParaRPr kumimoji="1" lang="ja-JP" altLang="en-US" sz="1050" b="1"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0"/>
                  </a:ext>
                </a:extLst>
              </a:tr>
              <a:tr h="493441">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charset="-128"/>
                          <a:ea typeface="Meiryo UI" pitchFamily="50" charset="-128"/>
                          <a:cs typeface="Meiryo UI" pitchFamily="50" charset="-128"/>
                        </a:rPr>
                        <a:t>保証協会コンピュータサービス</a:t>
                      </a: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36686">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大阪モノレールサービス㈱</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36686">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charset="-128"/>
                          <a:ea typeface="Meiryo UI" pitchFamily="50" charset="-128"/>
                          <a:cs typeface="Meiryo UI" pitchFamily="50" charset="-128"/>
                        </a:rPr>
                        <a:t>千里北センター㈱</a:t>
                      </a:r>
                      <a:endParaRPr kumimoji="1" lang="en-US" altLang="ja-JP" sz="1000" b="0" i="0" u="none" strike="noStrike" kern="1200" cap="none" spc="0" normalizeH="0" baseline="0" noProof="0" dirty="0">
                        <a:ln>
                          <a:noFill/>
                        </a:ln>
                        <a:solidFill>
                          <a:prstClr val="black"/>
                        </a:solidFill>
                        <a:effectLst/>
                        <a:uLnTx/>
                        <a:uFillTx/>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sp>
        <p:nvSpPr>
          <p:cNvPr id="25" name="正方形/長方形 24"/>
          <p:cNvSpPr/>
          <p:nvPr/>
        </p:nvSpPr>
        <p:spPr>
          <a:xfrm>
            <a:off x="26495" y="44333"/>
            <a:ext cx="8136904" cy="369332"/>
          </a:xfrm>
          <a:prstGeom prst="rect">
            <a:avLst/>
          </a:prstGeom>
        </p:spPr>
        <p:txBody>
          <a:bodyPr wrap="square">
            <a:spAutoFit/>
          </a:bodyPr>
          <a:lstStyle/>
          <a:p>
            <a:pPr marL="252000" indent="-4572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（３）出資法人等の改革</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9" name="直線コネクタ 28"/>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5" name="正方形/長方形 14"/>
          <p:cNvSpPr/>
          <p:nvPr/>
        </p:nvSpPr>
        <p:spPr>
          <a:xfrm>
            <a:off x="129991" y="636486"/>
            <a:ext cx="8730970" cy="861774"/>
          </a:xfrm>
          <a:prstGeom prst="rect">
            <a:avLst/>
          </a:prstGeom>
        </p:spPr>
        <p:txBody>
          <a:bodyPr wrap="square">
            <a:spAutoFit/>
          </a:bodyPr>
          <a:lstStyle/>
          <a:p>
            <a:pPr>
              <a:defRPr/>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指定出資法人が出資等をする法人（いわゆる孫法人）</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「大阪府財政構造改革プラン（案）」以降、孫法人について、出資元法人の関与の状況等を確認・点検</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しており、平成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日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に設立された保証協会コンピュータサービス（株）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出資元：大阪信用保証協会</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を含め、引き続き点検を実施する法人は</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法人です。</a:t>
            </a:r>
            <a:endParaRPr lang="en-US" altLang="ja-JP" sz="1200" strike="sngStrike"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今後も孫法人については、その必要性などについて定期的に点検を行います。</a:t>
            </a:r>
          </a:p>
        </p:txBody>
      </p:sp>
      <p:graphicFrame>
        <p:nvGraphicFramePr>
          <p:cNvPr id="2" name="表 1"/>
          <p:cNvGraphicFramePr>
            <a:graphicFrameLocks noGrp="1"/>
          </p:cNvGraphicFramePr>
          <p:nvPr/>
        </p:nvGraphicFramePr>
        <p:xfrm>
          <a:off x="251518" y="2280337"/>
          <a:ext cx="2974818" cy="3869787"/>
        </p:xfrm>
        <a:graphic>
          <a:graphicData uri="http://schemas.openxmlformats.org/drawingml/2006/table">
            <a:tbl>
              <a:tblPr firstRow="1" bandRow="1">
                <a:tableStyleId>{5940675A-B579-460E-94D1-54222C63F5DA}</a:tableStyleId>
              </a:tblPr>
              <a:tblGrid>
                <a:gridCol w="1487409">
                  <a:extLst>
                    <a:ext uri="{9D8B030D-6E8A-4147-A177-3AD203B41FA5}">
                      <a16:colId xmlns:a16="http://schemas.microsoft.com/office/drawing/2014/main" val="1638183848"/>
                    </a:ext>
                  </a:extLst>
                </a:gridCol>
                <a:gridCol w="1487409">
                  <a:extLst>
                    <a:ext uri="{9D8B030D-6E8A-4147-A177-3AD203B41FA5}">
                      <a16:colId xmlns:a16="http://schemas.microsoft.com/office/drawing/2014/main" val="1845804885"/>
                    </a:ext>
                  </a:extLst>
                </a:gridCol>
              </a:tblGrid>
              <a:tr h="434289">
                <a:tc>
                  <a:txBody>
                    <a:bodyPr/>
                    <a:lstStyle/>
                    <a:p>
                      <a:pPr algn="ctr"/>
                      <a:r>
                        <a:rPr kumimoji="1" lang="zh-TW" altLang="en-US" sz="1100" b="1" dirty="0">
                          <a:latin typeface="Meiryo UI" panose="020B0604030504040204" pitchFamily="50" charset="-128"/>
                          <a:ea typeface="Meiryo UI" panose="020B0604030504040204" pitchFamily="50" charset="-128"/>
                        </a:rPr>
                        <a:t>出資元法人名</a:t>
                      </a:r>
                      <a:endParaRPr kumimoji="1" lang="ja-JP" altLang="en-US" sz="1100" b="1"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孫法人名</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anchor="ctr">
                    <a:solidFill>
                      <a:schemeClr val="accent1">
                        <a:lumMod val="20000"/>
                        <a:lumOff val="80000"/>
                      </a:schemeClr>
                    </a:solidFill>
                  </a:tcPr>
                </a:tc>
                <a:extLst>
                  <a:ext uri="{0D108BD9-81ED-4DB2-BD59-A6C34878D82A}">
                    <a16:rowId xmlns:a16="http://schemas.microsoft.com/office/drawing/2014/main" val="2021701094"/>
                  </a:ext>
                </a:extLst>
              </a:tr>
              <a:tr h="38172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㈱大阪府食品流通センター</a:t>
                      </a:r>
                    </a:p>
                  </a:txBody>
                  <a:tcPr marL="90012" marR="90012" marT="46806" marB="46806" anchor="ctr" horzOverflow="overflow">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㈱北部冷蔵サービスセンター</a:t>
                      </a:r>
                    </a:p>
                  </a:txBody>
                  <a:tcPr marL="90012" marR="90012" marT="46806" marB="46806" anchor="ctr" horzOverflow="overflow">
                    <a:solidFill>
                      <a:schemeClr val="bg1"/>
                    </a:solidFill>
                  </a:tcPr>
                </a:tc>
                <a:extLst>
                  <a:ext uri="{0D108BD9-81ED-4DB2-BD59-A6C34878D82A}">
                    <a16:rowId xmlns:a16="http://schemas.microsoft.com/office/drawing/2014/main" val="3917405127"/>
                  </a:ext>
                </a:extLst>
              </a:tr>
              <a:tr h="38172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大阪高速鉄道㈱</a:t>
                      </a:r>
                      <a:endPar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大阪モノレールサービス㈱</a:t>
                      </a:r>
                    </a:p>
                  </a:txBody>
                  <a:tcPr marL="90012" marR="90012" marT="46806" marB="46806" anchor="ctr" horzOverflow="overflow">
                    <a:solidFill>
                      <a:schemeClr val="bg1"/>
                    </a:solidFill>
                  </a:tcPr>
                </a:tc>
                <a:extLst>
                  <a:ext uri="{0D108BD9-81ED-4DB2-BD59-A6C34878D82A}">
                    <a16:rowId xmlns:a16="http://schemas.microsoft.com/office/drawing/2014/main" val="859372990"/>
                  </a:ext>
                </a:extLst>
              </a:tr>
              <a:tr h="38172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zh-TW"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大阪府都市開発㈱</a:t>
                      </a:r>
                    </a:p>
                  </a:txBody>
                  <a:tcPr marL="90012" marR="90012" marT="46806" marB="46806" anchor="ctr" horzOverflow="overflow">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大阪りんくうホテル㈱ </a:t>
                      </a:r>
                      <a:endPar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734114006"/>
                  </a:ext>
                </a:extLst>
              </a:tr>
              <a:tr h="38172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大阪府都市開発㈱</a:t>
                      </a:r>
                      <a:endPar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りんくう国際物流㈱</a:t>
                      </a:r>
                      <a:endPar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3362851573"/>
                  </a:ext>
                </a:extLst>
              </a:tr>
              <a:tr h="38172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大阪府都市開発㈱</a:t>
                      </a:r>
                      <a:endPar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泉北鉄道サービス㈱</a:t>
                      </a:r>
                      <a:endPar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3896362011"/>
                  </a:ext>
                </a:extLst>
              </a:tr>
              <a:tr h="38172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zh-TW"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大阪府都市開発㈱</a:t>
                      </a:r>
                    </a:p>
                  </a:txBody>
                  <a:tcPr marL="90012" marR="90012" marT="46806" marB="46806" anchor="ctr" horzOverflow="overflow">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泉鉄産業㈱</a:t>
                      </a:r>
                      <a:endPar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3618958203"/>
                  </a:ext>
                </a:extLst>
              </a:tr>
              <a:tr h="38172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zh-TW"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大阪府都市開発㈱</a:t>
                      </a:r>
                    </a:p>
                  </a:txBody>
                  <a:tcPr marL="90012" marR="90012" marT="46806" marB="46806" anchor="ctr" horzOverflow="overflow">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㈱パンジョ</a:t>
                      </a:r>
                    </a:p>
                  </a:txBody>
                  <a:tcPr marL="90012" marR="90012" marT="46806" marB="46806" anchor="ctr" horzOverflow="overflow">
                    <a:solidFill>
                      <a:schemeClr val="bg1"/>
                    </a:solidFill>
                  </a:tcPr>
                </a:tc>
                <a:extLst>
                  <a:ext uri="{0D108BD9-81ED-4DB2-BD59-A6C34878D82A}">
                    <a16:rowId xmlns:a16="http://schemas.microsoft.com/office/drawing/2014/main" val="2929548683"/>
                  </a:ext>
                </a:extLst>
              </a:tr>
              <a:tr h="38172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大阪府住宅供給公社</a:t>
                      </a:r>
                    </a:p>
                  </a:txBody>
                  <a:tcPr marL="90012" marR="90012" marT="46806" marB="46806" anchor="ctr" horzOverflow="overflow">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㈱大阪住宅公社サービス</a:t>
                      </a:r>
                      <a:endParaRPr kumimoji="1"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522726171"/>
                  </a:ext>
                </a:extLst>
              </a:tr>
              <a:tr h="381722">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en-US" altLang="ja-JP" sz="85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5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一財</a:t>
                      </a:r>
                      <a:r>
                        <a:rPr kumimoji="1" lang="en-US" altLang="ja-JP" sz="85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5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大阪府タウン管理財団</a:t>
                      </a:r>
                      <a:endParaRPr kumimoji="1" lang="en-US" altLang="ja-JP" sz="85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itchFamily="50" charset="-128"/>
                        </a:rPr>
                        <a:t>千里北センター㈱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2147855025"/>
                  </a:ext>
                </a:extLst>
              </a:tr>
            </a:tbl>
          </a:graphicData>
        </a:graphic>
      </p:graphicFrame>
      <p:graphicFrame>
        <p:nvGraphicFramePr>
          <p:cNvPr id="34" name="表 33"/>
          <p:cNvGraphicFramePr>
            <a:graphicFrameLocks noGrp="1"/>
          </p:cNvGraphicFramePr>
          <p:nvPr/>
        </p:nvGraphicFramePr>
        <p:xfrm>
          <a:off x="3493716" y="2280332"/>
          <a:ext cx="2546016" cy="2762748"/>
        </p:xfrm>
        <a:graphic>
          <a:graphicData uri="http://schemas.openxmlformats.org/drawingml/2006/table">
            <a:tbl>
              <a:tblPr firstRow="1" bandRow="1">
                <a:tableStyleId>{5940675A-B579-460E-94D1-54222C63F5DA}</a:tableStyleId>
              </a:tblPr>
              <a:tblGrid>
                <a:gridCol w="2546016">
                  <a:extLst>
                    <a:ext uri="{9D8B030D-6E8A-4147-A177-3AD203B41FA5}">
                      <a16:colId xmlns:a16="http://schemas.microsoft.com/office/drawing/2014/main" val="1845804885"/>
                    </a:ext>
                  </a:extLst>
                </a:gridCol>
              </a:tblGrid>
              <a:tr h="3906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出資元法人の民営化により</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孫法人でなくなった法人：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3</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p>
                  </a:txBody>
                  <a:tcPr anchor="ctr">
                    <a:solidFill>
                      <a:schemeClr val="accent1">
                        <a:lumMod val="20000"/>
                        <a:lumOff val="80000"/>
                      </a:schemeClr>
                    </a:solidFill>
                  </a:tcPr>
                </a:tc>
                <a:extLst>
                  <a:ext uri="{0D108BD9-81ED-4DB2-BD59-A6C34878D82A}">
                    <a16:rowId xmlns:a16="http://schemas.microsoft.com/office/drawing/2014/main" val="2021701094"/>
                  </a:ext>
                </a:extLst>
              </a:tr>
              <a:tr h="24254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泉北鉄道サービス㈱</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4124514011"/>
                  </a:ext>
                </a:extLst>
              </a:tr>
              <a:tr h="24254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泉鉄産業㈱</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3917405127"/>
                  </a:ext>
                </a:extLst>
              </a:tr>
              <a:tr h="24254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㈱パンジョ</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0012" marR="90012" marT="46806" marB="46806" anchor="ctr" horzOverflow="overflow">
                    <a:solidFill>
                      <a:schemeClr val="bg1"/>
                    </a:solidFill>
                  </a:tcPr>
                </a:tc>
                <a:extLst>
                  <a:ext uri="{0D108BD9-81ED-4DB2-BD59-A6C34878D82A}">
                    <a16:rowId xmlns:a16="http://schemas.microsoft.com/office/drawing/2014/main" val="859372990"/>
                  </a:ext>
                </a:extLst>
              </a:tr>
              <a:tr h="3928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出資元法人の株式譲渡により</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孫法人でなくなった法人：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1</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p>
                  </a:txBody>
                  <a:tcPr marL="90012" marR="90012" marT="46806" marB="46806" anchor="ctr" horzOverflow="overflow">
                    <a:solidFill>
                      <a:schemeClr val="accent1">
                        <a:lumMod val="20000"/>
                        <a:lumOff val="80000"/>
                      </a:schemeClr>
                    </a:solidFill>
                  </a:tcPr>
                </a:tc>
                <a:extLst>
                  <a:ext uri="{0D108BD9-81ED-4DB2-BD59-A6C34878D82A}">
                    <a16:rowId xmlns:a16="http://schemas.microsoft.com/office/drawing/2014/main" val="734114006"/>
                  </a:ext>
                </a:extLst>
              </a:tr>
              <a:tr h="24254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㈱北部冷蔵サービスセンター</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H26.6</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0012" marR="90012" marT="46806" marB="46806" anchor="ctr" horzOverflow="overflow">
                    <a:solidFill>
                      <a:schemeClr val="bg1"/>
                    </a:solidFill>
                  </a:tcPr>
                </a:tc>
                <a:extLst>
                  <a:ext uri="{0D108BD9-81ED-4DB2-BD59-A6C34878D82A}">
                    <a16:rowId xmlns:a16="http://schemas.microsoft.com/office/drawing/2014/main" val="3362851573"/>
                  </a:ext>
                </a:extLst>
              </a:tr>
              <a:tr h="242548">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解散した孫法人：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3</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p>
                  </a:txBody>
                  <a:tcPr marL="90012" marR="90012" marT="46806" marB="46806" anchor="ctr" horzOverflow="overflow">
                    <a:solidFill>
                      <a:schemeClr val="accent1">
                        <a:lumMod val="20000"/>
                        <a:lumOff val="80000"/>
                      </a:schemeClr>
                    </a:solidFill>
                  </a:tcPr>
                </a:tc>
                <a:extLst>
                  <a:ext uri="{0D108BD9-81ED-4DB2-BD59-A6C34878D82A}">
                    <a16:rowId xmlns:a16="http://schemas.microsoft.com/office/drawing/2014/main" val="3896362011"/>
                  </a:ext>
                </a:extLst>
              </a:tr>
              <a:tr h="24254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大阪りんくうホテル㈱（</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H23.11</a:t>
                      </a: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endParaRPr kumimoji="1" lang="en-US" altLang="ja-JP"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3618958203"/>
                  </a:ext>
                </a:extLst>
              </a:tr>
              <a:tr h="24254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りんくう国際物流㈱ （</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H24.2</a:t>
                      </a: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endParaRPr kumimoji="1" lang="en-US" altLang="ja-JP"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2929548683"/>
                  </a:ext>
                </a:extLst>
              </a:tr>
              <a:tr h="242548">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㈱大阪住宅公社サービス （</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H24.3</a:t>
                      </a:r>
                      <a:r>
                        <a:rPr kumimoji="1" lang="ja-JP" altLang="en-US"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endParaRPr kumimoji="1" lang="en-US" altLang="ja-JP" sz="1000" b="0" i="0" u="none" strike="noStrike" cap="none" normalizeH="0" baseline="0" dirty="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solidFill>
                      <a:schemeClr val="bg1"/>
                    </a:solidFill>
                  </a:tcPr>
                </a:tc>
                <a:extLst>
                  <a:ext uri="{0D108BD9-81ED-4DB2-BD59-A6C34878D82A}">
                    <a16:rowId xmlns:a16="http://schemas.microsoft.com/office/drawing/2014/main" val="2147855025"/>
                  </a:ext>
                </a:extLst>
              </a:tr>
            </a:tbl>
          </a:graphicData>
        </a:graphic>
      </p:graphicFrame>
      <p:graphicFrame>
        <p:nvGraphicFramePr>
          <p:cNvPr id="14" name="表 13"/>
          <p:cNvGraphicFramePr>
            <a:graphicFrameLocks noGrp="1"/>
          </p:cNvGraphicFramePr>
          <p:nvPr/>
        </p:nvGraphicFramePr>
        <p:xfrm>
          <a:off x="3491880" y="5658098"/>
          <a:ext cx="2546016" cy="492024"/>
        </p:xfrm>
        <a:graphic>
          <a:graphicData uri="http://schemas.openxmlformats.org/drawingml/2006/table">
            <a:tbl>
              <a:tblPr firstRow="1" bandRow="1">
                <a:tableStyleId>{5940675A-B579-460E-94D1-54222C63F5DA}</a:tableStyleId>
              </a:tblPr>
              <a:tblGrid>
                <a:gridCol w="2546016">
                  <a:extLst>
                    <a:ext uri="{9D8B030D-6E8A-4147-A177-3AD203B41FA5}">
                      <a16:colId xmlns:a16="http://schemas.microsoft.com/office/drawing/2014/main" val="1845804885"/>
                    </a:ext>
                  </a:extLst>
                </a:gridCol>
              </a:tblGrid>
              <a:tr h="194043">
                <a:tc>
                  <a:txBody>
                    <a:bodyPr/>
                    <a:lstStyle/>
                    <a:p>
                      <a:pPr marL="0" marR="0" lvl="0" indent="0" algn="ctr"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en-US" altLang="ja-JP"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新たに設立した孫法人：</a:t>
                      </a: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1</a:t>
                      </a:r>
                      <a:r>
                        <a:rPr kumimoji="1" lang="ja-JP" altLang="en-US"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a:ln>
                            <a:noFill/>
                          </a:ln>
                          <a:solidFill>
                            <a:schemeClr val="tx1"/>
                          </a:solidFill>
                          <a:effectLst/>
                          <a:latin typeface="ＭＳ Ｐゴシック" charset="-128"/>
                          <a:ea typeface="Meiryo UI" pitchFamily="50" charset="-128"/>
                          <a:cs typeface="Meiryo UI" pitchFamily="50" charset="-128"/>
                        </a:rPr>
                        <a:t>】</a:t>
                      </a:r>
                    </a:p>
                  </a:txBody>
                  <a:tcPr marL="90012" marR="90012" marT="46806" marB="46806" anchor="ctr" horzOverflow="overflow">
                    <a:solidFill>
                      <a:schemeClr val="accent1">
                        <a:lumMod val="20000"/>
                        <a:lumOff val="80000"/>
                      </a:schemeClr>
                    </a:solidFill>
                  </a:tcPr>
                </a:tc>
                <a:extLst>
                  <a:ext uri="{0D108BD9-81ED-4DB2-BD59-A6C34878D82A}">
                    <a16:rowId xmlns:a16="http://schemas.microsoft.com/office/drawing/2014/main" val="1465321100"/>
                  </a:ext>
                </a:extLst>
              </a:tr>
              <a:tr h="194043">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itchFamily="50" charset="-128"/>
                        </a:rPr>
                        <a:t>保証協会コンピュータサービス</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H27.6</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p>
                  </a:txBody>
                  <a:tcPr marL="90012" marR="90012" marT="46806" marB="46806" anchor="ctr" horzOverflow="overflow">
                    <a:solidFill>
                      <a:schemeClr val="bg1"/>
                    </a:solidFill>
                  </a:tcPr>
                </a:tc>
                <a:extLst>
                  <a:ext uri="{0D108BD9-81ED-4DB2-BD59-A6C34878D82A}">
                    <a16:rowId xmlns:a16="http://schemas.microsoft.com/office/drawing/2014/main" val="2122291934"/>
                  </a:ext>
                </a:extLst>
              </a:tr>
            </a:tbl>
          </a:graphicData>
        </a:graphic>
      </p:graphicFrame>
      <p:sp>
        <p:nvSpPr>
          <p:cNvPr id="16" name="角丸四角形 4"/>
          <p:cNvSpPr>
            <a:spLocks noChangeArrowheads="1"/>
          </p:cNvSpPr>
          <p:nvPr/>
        </p:nvSpPr>
        <p:spPr bwMode="auto">
          <a:xfrm>
            <a:off x="3491882" y="5184195"/>
            <a:ext cx="2549689" cy="432000"/>
          </a:xfrm>
          <a:prstGeom prst="roundRect">
            <a:avLst>
              <a:gd name="adj" fmla="val 16667"/>
            </a:avLst>
          </a:prstGeom>
          <a:solidFill>
            <a:srgbClr val="0070C0"/>
          </a:solidFill>
          <a:ln w="19050" algn="ctr">
            <a:solidFill>
              <a:srgbClr val="002060"/>
            </a:solidFill>
            <a:round/>
            <a:headEnd/>
            <a:tailEnd/>
          </a:ln>
        </p:spPr>
        <p:txBody>
          <a:bodyPr wrap="none" lIns="0" tIns="36000" rIns="0" bIns="36000" anchor="ctr"/>
          <a:lstStyle/>
          <a:p>
            <a:pPr algn="ctr"/>
            <a:r>
              <a:rPr lang="ja-JP" altLang="en-US" sz="1100" b="1" dirty="0">
                <a:solidFill>
                  <a:prstClr val="white"/>
                </a:solidFill>
                <a:latin typeface="ＭＳ Ｐゴシック" charset="-128"/>
                <a:ea typeface="Meiryo UI" pitchFamily="50" charset="-128"/>
                <a:cs typeface="Meiryo UI" pitchFamily="50" charset="-128"/>
              </a:rPr>
              <a:t>新規設立（</a:t>
            </a:r>
            <a:r>
              <a:rPr lang="en-US" altLang="ja-JP"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b="1" dirty="0">
                <a:solidFill>
                  <a:prstClr val="white"/>
                </a:solidFill>
                <a:latin typeface="ＭＳ Ｐゴシック" charset="-128"/>
                <a:ea typeface="Meiryo UI" pitchFamily="50" charset="-128"/>
                <a:cs typeface="Meiryo UI" pitchFamily="50" charset="-128"/>
              </a:rPr>
              <a:t>法人）</a:t>
            </a:r>
            <a:endParaRPr lang="en-US" altLang="ja-JP" sz="1100" b="1" dirty="0">
              <a:solidFill>
                <a:prstClr val="white"/>
              </a:solidFill>
              <a:latin typeface="ＭＳ Ｐゴシック" charset="-128"/>
              <a:ea typeface="Meiryo UI" pitchFamily="50" charset="-128"/>
              <a:cs typeface="Meiryo UI" pitchFamily="50" charset="-128"/>
            </a:endParaRPr>
          </a:p>
        </p:txBody>
      </p:sp>
      <p:sp>
        <p:nvSpPr>
          <p:cNvPr id="4" name="スライド番号プレースホルダー 3">
            <a:extLst>
              <a:ext uri="{FF2B5EF4-FFF2-40B4-BE49-F238E27FC236}">
                <a16:creationId xmlns:a16="http://schemas.microsoft.com/office/drawing/2014/main" id="{C2FD9A68-7B23-499E-B842-B33C380C9D9D}"/>
              </a:ext>
            </a:extLst>
          </p:cNvPr>
          <p:cNvSpPr>
            <a:spLocks noGrp="1"/>
          </p:cNvSpPr>
          <p:nvPr>
            <p:ph type="sldNum" sz="quarter" idx="12"/>
          </p:nvPr>
        </p:nvSpPr>
        <p:spPr/>
        <p:txBody>
          <a:bodyPr/>
          <a:lstStyle/>
          <a:p>
            <a:fld id="{7791D223-6A27-4327-8087-FA06212A7E85}" type="slidenum">
              <a:rPr kumimoji="1" lang="ja-JP" altLang="en-US" sz="1600" smtClean="0">
                <a:solidFill>
                  <a:schemeClr val="tx1"/>
                </a:solidFill>
              </a:rPr>
              <a:t>33</a:t>
            </a:fld>
            <a:endParaRPr kumimoji="1" lang="ja-JP" altLang="en-US" sz="1600" dirty="0">
              <a:solidFill>
                <a:schemeClr val="tx1"/>
              </a:solidFill>
            </a:endParaRPr>
          </a:p>
        </p:txBody>
      </p:sp>
    </p:spTree>
    <p:extLst>
      <p:ext uri="{BB962C8B-B14F-4D97-AF65-F5344CB8AC3E}">
        <p14:creationId xmlns:p14="http://schemas.microsoft.com/office/powerpoint/2010/main" val="1989426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3275856" y="3429000"/>
          <a:ext cx="162560" cy="281940"/>
        </p:xfrm>
        <a:graphic>
          <a:graphicData uri="http://schemas.openxmlformats.org/drawingml/2006/table">
            <a:tbl>
              <a:tblPr/>
              <a:tblGrid>
                <a:gridCol w="162560">
                  <a:extLst>
                    <a:ext uri="{9D8B030D-6E8A-4147-A177-3AD203B41FA5}">
                      <a16:colId xmlns:a16="http://schemas.microsoft.com/office/drawing/2014/main" val="20000"/>
                    </a:ext>
                  </a:extLst>
                </a:gridCol>
              </a:tblGrid>
              <a:tr h="274320">
                <a:tc>
                  <a:txBody>
                    <a:bodyPr/>
                    <a:lstStyle/>
                    <a:p>
                      <a:endParaRPr kumimoji="1" lang="ja-JP" altLang="en-US" sz="1400" dirty="0"/>
                    </a:p>
                  </a:txBody>
                  <a:tcPr marL="68580" marR="68580" marT="34290" marB="34290">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sp>
        <p:nvSpPr>
          <p:cNvPr id="6" name="正方形/長方形 5">
            <a:extLst>
              <a:ext uri="{FF2B5EF4-FFF2-40B4-BE49-F238E27FC236}">
                <a16:creationId xmlns:a16="http://schemas.microsoft.com/office/drawing/2014/main" id="{A7A4786A-156E-4947-89F9-D5388FECFA35}"/>
              </a:ext>
            </a:extLst>
          </p:cNvPr>
          <p:cNvSpPr/>
          <p:nvPr/>
        </p:nvSpPr>
        <p:spPr>
          <a:xfrm>
            <a:off x="26497" y="44624"/>
            <a:ext cx="8333101" cy="369332"/>
          </a:xfrm>
          <a:prstGeom prst="rect">
            <a:avLst/>
          </a:prstGeom>
        </p:spPr>
        <p:txBody>
          <a:bodyPr wrap="square">
            <a:spAutoFit/>
          </a:bodyPr>
          <a:lstStyle/>
          <a:p>
            <a:pPr marL="252000" indent="-4572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（３）出資法人等の改革</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a:extLst>
              <a:ext uri="{FF2B5EF4-FFF2-40B4-BE49-F238E27FC236}">
                <a16:creationId xmlns:a16="http://schemas.microsoft.com/office/drawing/2014/main" id="{5EE881F9-43C5-4687-85FA-E5868C77BBCE}"/>
              </a:ext>
            </a:extLst>
          </p:cNvPr>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15">
            <a:extLst>
              <a:ext uri="{FF2B5EF4-FFF2-40B4-BE49-F238E27FC236}">
                <a16:creationId xmlns:a16="http://schemas.microsoft.com/office/drawing/2014/main" id="{ACFA58E3-20CD-43F4-B569-4DDE110FBAF6}"/>
              </a:ext>
            </a:extLst>
          </p:cNvPr>
          <p:cNvSpPr>
            <a:spLocks noChangeArrowheads="1"/>
          </p:cNvSpPr>
          <p:nvPr/>
        </p:nvSpPr>
        <p:spPr bwMode="auto">
          <a:xfrm>
            <a:off x="129991" y="636486"/>
            <a:ext cx="8784976" cy="5209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base">
              <a:lnSpc>
                <a:spcPts val="1350"/>
              </a:lnSpc>
              <a:spcBef>
                <a:spcPct val="0"/>
              </a:spcBef>
              <a:spcAft>
                <a:spcPct val="0"/>
              </a:spcAft>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地方独立行政法人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350"/>
              </a:lnSpc>
              <a:spcBef>
                <a:spcPct val="0"/>
              </a:spcBef>
              <a:spcAft>
                <a:spcPct val="0"/>
              </a:spcAft>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引き続き、大阪市の法人との統合等をめざします。</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350"/>
              </a:lnSpc>
              <a:spcBef>
                <a:spcPct val="0"/>
              </a:spcBef>
              <a:spcAft>
                <a:spcPct val="0"/>
              </a:spcAft>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＜これまでの経過＞</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公立大学法人大阪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月］公立大学法人大阪府立大学を設立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zh-CN" altLang="en-US" sz="1200" dirty="0">
                <a:latin typeface="Meiryo UI" panose="020B0604030504040204" pitchFamily="50" charset="-128"/>
                <a:ea typeface="Meiryo UI" panose="020B0604030504040204" pitchFamily="50" charset="-128"/>
                <a:cs typeface="Meiryo UI" panose="020B0604030504040204" pitchFamily="50" charset="-128"/>
              </a:rPr>
              <a:t>公立大学法人大阪府立大学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と公立大学法人大阪</a:t>
            </a:r>
            <a:r>
              <a:rPr lang="zh-CN" altLang="en-US" sz="1200" dirty="0">
                <a:latin typeface="Meiryo UI" panose="020B0604030504040204" pitchFamily="50" charset="-128"/>
                <a:ea typeface="Meiryo UI" panose="020B0604030504040204" pitchFamily="50" charset="-128"/>
                <a:cs typeface="Meiryo UI" panose="020B0604030504040204" pitchFamily="50" charset="-128"/>
              </a:rPr>
              <a:t>市立大学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とを法人統合し、</a:t>
            </a:r>
            <a:r>
              <a:rPr lang="zh-CN" altLang="en-US" sz="1200" dirty="0">
                <a:latin typeface="Meiryo UI" panose="020B0604030504040204" pitchFamily="50" charset="-128"/>
                <a:ea typeface="Meiryo UI" panose="020B0604030504040204" pitchFamily="50" charset="-128"/>
                <a:cs typeface="Meiryo UI" panose="020B0604030504040204" pitchFamily="50" charset="-128"/>
              </a:rPr>
              <a:t>公立大学法人大阪</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を設立</a:t>
            </a:r>
            <a:endParaRPr lang="en-US" altLang="ja-JP" sz="1200" strike="dblStrike"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［令和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月］府立大学と市立大学とを大学統合し、大阪公立大学を開学</a:t>
            </a:r>
            <a:endParaRPr lang="en-US" altLang="ja-JP" sz="1200" strike="dblStrike"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675"/>
              </a:lnSpc>
              <a:spcBef>
                <a:spcPct val="0"/>
              </a:spcBef>
              <a:spcAft>
                <a:spcPct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675"/>
              </a:lnSpc>
              <a:spcBef>
                <a:spcPct val="0"/>
              </a:spcBef>
              <a:spcAft>
                <a:spcPct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675"/>
              </a:lnSpc>
              <a:spcBef>
                <a:spcPct val="0"/>
              </a:spcBef>
              <a:spcAft>
                <a:spcPct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地方独立行政法人大阪府立病院機構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　設立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675"/>
              </a:lnSpc>
              <a:spcBef>
                <a:spcPct val="0"/>
              </a:spcBef>
              <a:spcAft>
                <a:spcPct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675"/>
              </a:lnSpc>
              <a:spcBef>
                <a:spcPct val="0"/>
              </a:spcBef>
              <a:spcAft>
                <a:spcPct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6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地方独立行政法人大阪産業技術研究所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月］（地独）大阪府立産業技術総合研究所を設立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月］（地独）大阪府立産業技術総合研究所と（地独）大阪市立工業研究所とを法人統合し、</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（地独）大阪産業技術研究所を設立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675"/>
              </a:lnSpc>
              <a:spcBef>
                <a:spcPct val="0"/>
              </a:spcBef>
              <a:spcAft>
                <a:spcPct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675"/>
              </a:lnSpc>
              <a:spcBef>
                <a:spcPct val="0"/>
              </a:spcBef>
              <a:spcAft>
                <a:spcPct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675"/>
              </a:lnSpc>
              <a:spcBef>
                <a:spcPct val="0"/>
              </a:spcBef>
              <a:spcAft>
                <a:spcPct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地方独立行政法人大阪府立環境農林水産総合研究所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 設立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675"/>
              </a:lnSpc>
              <a:spcBef>
                <a:spcPct val="0"/>
              </a:spcBef>
              <a:spcAft>
                <a:spcPct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675"/>
              </a:lnSpc>
              <a:spcBef>
                <a:spcPct val="0"/>
              </a:spcBef>
              <a:spcAft>
                <a:spcPct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675"/>
              </a:lnSpc>
              <a:spcBef>
                <a:spcPct val="0"/>
              </a:spcBef>
              <a:spcAft>
                <a:spcPct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地方独立行政法人大阪健康安全基盤研究所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 設立（府立公衆衛生研究所と市立環境科学研究所衛生部門とを統合）</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＜現在の取組み状況＞</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275"/>
              </a:lnSpc>
              <a:spcBef>
                <a:spcPct val="0"/>
              </a:spcBef>
              <a:spcAft>
                <a:spcPct val="0"/>
              </a:spcAft>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（府市の地方独立行政法人の統合）</a:t>
            </a:r>
          </a:p>
          <a:p>
            <a:pPr eaLnBrk="0" fontAlgn="base" hangingPunct="0">
              <a:lnSpc>
                <a:spcPts val="1275"/>
              </a:lnSpc>
              <a:spcBef>
                <a:spcPct val="0"/>
              </a:spcBef>
              <a:spcAft>
                <a:spcPct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市及び府・市法人と連携を図り、府立病院機構、市民病院機構の法人統合に向けて検討を進める。</a:t>
            </a:r>
          </a:p>
        </p:txBody>
      </p:sp>
      <p:sp>
        <p:nvSpPr>
          <p:cNvPr id="2" name="スライド番号プレースホルダー 1">
            <a:extLst>
              <a:ext uri="{FF2B5EF4-FFF2-40B4-BE49-F238E27FC236}">
                <a16:creationId xmlns:a16="http://schemas.microsoft.com/office/drawing/2014/main" id="{CD6DD635-FEB2-4B42-B3AB-7432B9F79A22}"/>
              </a:ext>
            </a:extLst>
          </p:cNvPr>
          <p:cNvSpPr>
            <a:spLocks noGrp="1"/>
          </p:cNvSpPr>
          <p:nvPr>
            <p:ph type="sldNum" sz="quarter" idx="12"/>
          </p:nvPr>
        </p:nvSpPr>
        <p:spPr/>
        <p:txBody>
          <a:bodyPr/>
          <a:lstStyle/>
          <a:p>
            <a:fld id="{7791D223-6A27-4327-8087-FA06212A7E85}" type="slidenum">
              <a:rPr lang="ja-JP" altLang="en-US" smtClean="0"/>
              <a:pPr/>
              <a:t>34</a:t>
            </a:fld>
            <a:endParaRPr lang="ja-JP" altLang="en-US" dirty="0"/>
          </a:p>
        </p:txBody>
      </p:sp>
    </p:spTree>
    <p:extLst>
      <p:ext uri="{BB962C8B-B14F-4D97-AF65-F5344CB8AC3E}">
        <p14:creationId xmlns:p14="http://schemas.microsoft.com/office/powerpoint/2010/main" val="215305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正方形/長方形 1"/>
          <p:cNvSpPr>
            <a:spLocks noChangeArrowheads="1"/>
          </p:cNvSpPr>
          <p:nvPr/>
        </p:nvSpPr>
        <p:spPr bwMode="auto">
          <a:xfrm>
            <a:off x="269524" y="1380256"/>
            <a:ext cx="281731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base">
              <a:spcBef>
                <a:spcPct val="0"/>
              </a:spcBef>
              <a:spcAft>
                <a:spcPct val="0"/>
              </a:spcAft>
            </a:pPr>
            <a:r>
              <a:rPr lang="ja-JP" altLang="en-US" sz="1400" dirty="0">
                <a:solidFill>
                  <a:prstClr val="black"/>
                </a:solidFill>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公の施設の点検状況</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grpSp>
        <p:nvGrpSpPr>
          <p:cNvPr id="2051" name="グループ化 2"/>
          <p:cNvGrpSpPr>
            <a:grpSpLocks/>
          </p:cNvGrpSpPr>
          <p:nvPr/>
        </p:nvGrpSpPr>
        <p:grpSpPr bwMode="auto">
          <a:xfrm>
            <a:off x="656567" y="1858019"/>
            <a:ext cx="8121081" cy="4721333"/>
            <a:chOff x="398576" y="1319344"/>
            <a:chExt cx="8551384" cy="3954218"/>
          </a:xfrm>
        </p:grpSpPr>
        <p:sp>
          <p:nvSpPr>
            <p:cNvPr id="5" name="正方形/長方形 4"/>
            <p:cNvSpPr/>
            <p:nvPr/>
          </p:nvSpPr>
          <p:spPr>
            <a:xfrm>
              <a:off x="416386" y="1678096"/>
              <a:ext cx="2322091" cy="34510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○万国博覧会記念公園</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○男女共同参画・青少年センター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○国際会議場</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上方演芸資料館</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○江之子島文化芸術創造センター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者交流促進センター</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稲スポーツセンター</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○福祉情報コミュニケーションセンター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者自立センター</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○砂川厚生福祉センター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こんごう福祉センター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○青少年海洋センター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青少年海洋センター・ファミリー棟</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○母子・父子福祉センター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修徳学院</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子どもライフサポートセンター</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女性自立支援センター（</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寮）</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中河内救命救急センター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労働センター</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高等職業技術専門校（</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endParaRPr lang="ja-JP" altLang="ja-JP" sz="1000" kern="100" dirty="0">
                <a:solidFill>
                  <a:schemeClr val="tx1"/>
                </a:solidFill>
                <a:ea typeface="ＭＳ 明朝"/>
                <a:cs typeface="Times New Roman"/>
              </a:endParaRPr>
            </a:p>
            <a:p>
              <a:pPr algn="just">
                <a:lnSpc>
                  <a:spcPts val="1500"/>
                </a:lnSpc>
                <a:defRPr/>
              </a:pPr>
              <a:endParaRPr lang="ja-JP" altLang="ja-JP" sz="1000" kern="100" dirty="0">
                <a:solidFill>
                  <a:prstClr val="white"/>
                </a:solidFill>
                <a:ea typeface="ＭＳ 明朝"/>
                <a:cs typeface="Times New Roman"/>
              </a:endParaRPr>
            </a:p>
            <a:p>
              <a:pPr algn="ctr">
                <a:lnSpc>
                  <a:spcPts val="1500"/>
                </a:lnSpc>
                <a:defRPr/>
              </a:pPr>
              <a:r>
                <a:rPr lang="en-US" sz="1000" kern="100" dirty="0">
                  <a:solidFill>
                    <a:srgbClr val="000000"/>
                  </a:solidFill>
                  <a:latin typeface="ＭＳ ゴシック"/>
                  <a:ea typeface="ＭＳ 明朝"/>
                  <a:cs typeface="Times New Roman"/>
                </a:rPr>
                <a:t> </a:t>
              </a:r>
              <a:endParaRPr lang="ja-JP" altLang="en-US" sz="1000" kern="100" dirty="0">
                <a:solidFill>
                  <a:prstClr val="white"/>
                </a:solidFill>
                <a:ea typeface="ＭＳ 明朝"/>
                <a:cs typeface="Times New Roman"/>
              </a:endParaRPr>
            </a:p>
          </p:txBody>
        </p:sp>
        <p:sp>
          <p:nvSpPr>
            <p:cNvPr id="6" name="正方形/長方形 5"/>
            <p:cNvSpPr/>
            <p:nvPr/>
          </p:nvSpPr>
          <p:spPr>
            <a:xfrm>
              <a:off x="2548911" y="1662253"/>
              <a:ext cx="1946423" cy="35212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○府民の森（</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園地）</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○金剛登山道駐車場</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○花の文化園</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○農業公園</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○中央卸売市場</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狭山池博物館</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○府営公園（</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○港湾施設</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門真スポーツセンター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○体育会館</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○臨海スポーツセンター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○漕艇センター</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少年自然の家</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○中央図書館</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中之島図書館</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○弥生文化博物館</a:t>
              </a:r>
            </a:p>
            <a:p>
              <a:pPr algn="just">
                <a:lnSpc>
                  <a:spcPts val="1500"/>
                </a:lnSpc>
                <a:defRPr/>
              </a:pPr>
              <a:r>
                <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近</a:t>
              </a:r>
              <a:r>
                <a:rPr lang="ja-JP" altLang="en-US" sz="10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つ</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飛鳥博物館</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○近</a:t>
              </a:r>
              <a:r>
                <a:rPr lang="ja-JP" altLang="en-US" sz="10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つ</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飛鳥風土記の丘</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＋府営住宅（</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303</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団地）</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公表時点</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endParaRPr lang="en-US" altLang="ja-JP" sz="1000" kern="100" dirty="0">
                <a:solidFill>
                  <a:prstClr val="black"/>
                </a:solidFill>
                <a:ea typeface="ＭＳ ゴシック"/>
                <a:cs typeface="Times New Roman"/>
              </a:endParaRPr>
            </a:p>
            <a:p>
              <a:pPr algn="just">
                <a:lnSpc>
                  <a:spcPts val="1500"/>
                </a:lnSpc>
                <a:defRPr/>
              </a:pPr>
              <a:endParaRPr lang="en-US" altLang="ja-JP" sz="1000" kern="100" dirty="0">
                <a:solidFill>
                  <a:prstClr val="black"/>
                </a:solidFill>
                <a:ea typeface="ＭＳ ゴシック"/>
                <a:cs typeface="Times New Roman"/>
              </a:endParaRPr>
            </a:p>
            <a:p>
              <a:pPr algn="just">
                <a:lnSpc>
                  <a:spcPts val="1500"/>
                </a:lnSpc>
                <a:defRPr/>
              </a:pPr>
              <a:endParaRPr lang="ja-JP" altLang="ja-JP" sz="1000" kern="100" dirty="0">
                <a:solidFill>
                  <a:prstClr val="white"/>
                </a:solidFill>
                <a:ea typeface="ＭＳ 明朝"/>
                <a:cs typeface="Times New Roman"/>
              </a:endParaRPr>
            </a:p>
            <a:p>
              <a:pPr algn="just">
                <a:lnSpc>
                  <a:spcPts val="1500"/>
                </a:lnSpc>
                <a:defRPr/>
              </a:pPr>
              <a:endParaRPr lang="ja-JP" altLang="en-US" sz="1000" kern="100" dirty="0">
                <a:solidFill>
                  <a:prstClr val="white"/>
                </a:solidFill>
                <a:ea typeface="ＭＳ 明朝"/>
                <a:cs typeface="Times New Roman"/>
              </a:endParaRPr>
            </a:p>
          </p:txBody>
        </p:sp>
        <p:sp>
          <p:nvSpPr>
            <p:cNvPr id="7" name="角丸四角形 6"/>
            <p:cNvSpPr/>
            <p:nvPr/>
          </p:nvSpPr>
          <p:spPr>
            <a:xfrm>
              <a:off x="398576" y="1467691"/>
              <a:ext cx="3903757" cy="3805871"/>
            </a:xfrm>
            <a:prstGeom prst="roundRect">
              <a:avLst>
                <a:gd name="adj" fmla="val 9167"/>
              </a:avLst>
            </a:prstGeom>
            <a:noFill/>
            <a:ln w="381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solidFill>
                  <a:prstClr val="white"/>
                </a:solidFill>
              </a:endParaRPr>
            </a:p>
          </p:txBody>
        </p:sp>
        <p:sp>
          <p:nvSpPr>
            <p:cNvPr id="4" name="正方形/長方形 3"/>
            <p:cNvSpPr/>
            <p:nvPr/>
          </p:nvSpPr>
          <p:spPr>
            <a:xfrm>
              <a:off x="1648514" y="1320867"/>
              <a:ext cx="1326907" cy="2743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公の施設</a:t>
              </a:r>
              <a:endParaRPr lang="ja-JP" altLang="en-US" sz="1400"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5125755" y="1467691"/>
              <a:ext cx="3824205" cy="3805871"/>
            </a:xfrm>
            <a:prstGeom prst="roundRect">
              <a:avLst>
                <a:gd name="adj" fmla="val 5190"/>
              </a:avLst>
            </a:prstGeom>
            <a:noFill/>
            <a:ln w="38100" cap="flat" cmpd="sng" algn="ctr">
              <a:solidFill>
                <a:srgbClr val="4F81BD">
                  <a:shade val="50000"/>
                </a:srgbClr>
              </a:solidFill>
              <a:prstDash val="solid"/>
            </a:ln>
            <a:effectLst>
              <a:outerShdw blurRad="50800" dist="38100" dir="2700000" algn="tl" rotWithShape="0">
                <a:prstClr val="black">
                  <a:alpha val="40000"/>
                </a:prstClr>
              </a:outerShdw>
            </a:effectLst>
          </p:spPr>
          <p:txBody>
            <a:bodyPr/>
            <a:lstStyle/>
            <a:p>
              <a:pPr indent="114300">
                <a:defRPr/>
              </a:pPr>
              <a:r>
                <a:rPr lang="en-US" sz="900" kern="100" dirty="0">
                  <a:solidFill>
                    <a:prstClr val="black"/>
                  </a:solidFill>
                  <a:latin typeface="ＭＳ ゴシック"/>
                  <a:ea typeface="ＭＳ 明朝"/>
                  <a:cs typeface="Times New Roman"/>
                </a:rPr>
                <a:t> </a:t>
              </a:r>
              <a:endParaRPr lang="ja-JP" altLang="en-US" sz="1050" kern="100" dirty="0">
                <a:solidFill>
                  <a:prstClr val="black"/>
                </a:solidFill>
                <a:latin typeface="Century"/>
                <a:ea typeface="ＭＳ 明朝"/>
                <a:cs typeface="Times New Roman"/>
              </a:endParaRPr>
            </a:p>
          </p:txBody>
        </p:sp>
        <p:sp>
          <p:nvSpPr>
            <p:cNvPr id="13" name="正方形/長方形 12"/>
            <p:cNvSpPr/>
            <p:nvPr/>
          </p:nvSpPr>
          <p:spPr>
            <a:xfrm>
              <a:off x="5652644" y="1319344"/>
              <a:ext cx="2802167" cy="274323"/>
            </a:xfrm>
            <a:prstGeom prst="rect">
              <a:avLst/>
            </a:prstGeom>
            <a:solidFill>
              <a:sysClr val="window" lastClr="FFFFFF"/>
            </a:solidFill>
            <a:ln w="25400" cap="flat" cmpd="sng" algn="ctr">
              <a:solidFill>
                <a:srgbClr val="4F81BD">
                  <a:shade val="50000"/>
                </a:srgbClr>
              </a:solidFill>
              <a:prstDash val="solid"/>
            </a:ln>
            <a:effectLst/>
          </p:spPr>
          <p:txBody>
            <a:bodyPr anchor="ctr"/>
            <a:lstStyle/>
            <a:p>
              <a:pPr algn="ctr">
                <a:defRP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重点的に取組みを進める施設</a:t>
              </a:r>
            </a:p>
          </p:txBody>
        </p:sp>
        <p:sp>
          <p:nvSpPr>
            <p:cNvPr id="2062" name="右矢印 14"/>
            <p:cNvSpPr>
              <a:spLocks noChangeArrowheads="1"/>
            </p:cNvSpPr>
            <p:nvPr/>
          </p:nvSpPr>
          <p:spPr bwMode="auto">
            <a:xfrm>
              <a:off x="4499932" y="2535885"/>
              <a:ext cx="371437" cy="1617804"/>
            </a:xfrm>
            <a:prstGeom prst="rightArrow">
              <a:avLst>
                <a:gd name="adj1" fmla="val 47944"/>
                <a:gd name="adj2" fmla="val 50000"/>
              </a:avLst>
            </a:prstGeom>
            <a:solidFill>
              <a:srgbClr val="4F81BD"/>
            </a:solidFill>
            <a:ln w="25400" algn="ctr">
              <a:solidFill>
                <a:srgbClr val="385D8A"/>
              </a:solidFill>
              <a:miter lim="800000"/>
              <a:headEnd/>
              <a:tailEnd/>
            </a:ln>
          </p:spPr>
          <p:txBody>
            <a:bodyPr anchor="ctr"/>
            <a:lstStyle/>
            <a:p>
              <a:pPr fontAlgn="base">
                <a:spcBef>
                  <a:spcPct val="0"/>
                </a:spcBef>
                <a:spcAft>
                  <a:spcPct val="0"/>
                </a:spcAft>
              </a:pPr>
              <a:endParaRPr lang="ja-JP" altLang="en-US">
                <a:solidFill>
                  <a:prstClr val="black"/>
                </a:solidFill>
              </a:endParaRPr>
            </a:p>
          </p:txBody>
        </p:sp>
      </p:grpSp>
      <p:sp>
        <p:nvSpPr>
          <p:cNvPr id="2053" name="正方形/長方形 15"/>
          <p:cNvSpPr>
            <a:spLocks noChangeArrowheads="1"/>
          </p:cNvSpPr>
          <p:nvPr/>
        </p:nvSpPr>
        <p:spPr bwMode="auto">
          <a:xfrm>
            <a:off x="372219" y="568132"/>
            <a:ext cx="8577953" cy="762773"/>
          </a:xfrm>
          <a:prstGeom prst="rect">
            <a:avLst/>
          </a:prstGeom>
          <a:noFill/>
          <a:ln>
            <a:noFill/>
          </a:ln>
        </p:spPr>
        <p:txBody>
          <a:bodyPr wrap="square">
            <a:spAutoFit/>
          </a:bodyPr>
          <a:lstStyle/>
          <a:p>
            <a:pPr fontAlgn="base">
              <a:lnSpc>
                <a:spcPts val="1800"/>
              </a:lnSpc>
              <a:spcBef>
                <a:spcPct val="0"/>
              </a:spcBef>
              <a:spcAft>
                <a:spcPct val="0"/>
              </a:spcAft>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公の施設（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68</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施設（府営住宅を除く）＋府営住宅</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303</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団地）について、これまでの取組みの進捗状況や社会情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spcBef>
                <a:spcPct val="0"/>
              </a:spcBef>
              <a:spcAft>
                <a:spcPct val="0"/>
              </a:spcAft>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勢の変化を踏まえた点検を実施し、令和</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年度については、</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施設について重点的に取組みを進めていきます。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spcBef>
                <a:spcPct val="0"/>
              </a:spcBef>
              <a:spcAft>
                <a:spcPct val="0"/>
              </a:spcAft>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その他の施設についても、「ファシリティマネジメント基本方針」に基づく総量最適化等の観点から、点検を行います。　</a:t>
            </a:r>
          </a:p>
        </p:txBody>
      </p:sp>
      <p:sp>
        <p:nvSpPr>
          <p:cNvPr id="23" name="正方形/長方形 22"/>
          <p:cNvSpPr/>
          <p:nvPr/>
        </p:nvSpPr>
        <p:spPr>
          <a:xfrm>
            <a:off x="170511" y="893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 name="直線コネクタ 17"/>
          <p:cNvCxnSpPr/>
          <p:nvPr/>
        </p:nvCxnSpPr>
        <p:spPr>
          <a:xfrm>
            <a:off x="179512" y="47725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7" name="正方形/長方形 16"/>
          <p:cNvSpPr/>
          <p:nvPr/>
        </p:nvSpPr>
        <p:spPr bwMode="auto">
          <a:xfrm>
            <a:off x="5463562" y="2362686"/>
            <a:ext cx="3023871" cy="3464713"/>
          </a:xfrm>
          <a:prstGeom prst="rect">
            <a:avLst/>
          </a:prstGeom>
          <a:noFill/>
          <a:ln w="25400" cap="flat" cmpd="sng" algn="ctr">
            <a:noFill/>
            <a:prstDash val="solid"/>
          </a:ln>
          <a:effectLst/>
        </p:spPr>
        <p:txBody>
          <a:bodyPr/>
          <a:lstStyle/>
          <a:p>
            <a:pPr>
              <a:lnSpc>
                <a:spcPts val="4000"/>
              </a:lnSpc>
              <a:defRPr/>
            </a:pP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青少年海洋センター</a:t>
            </a:r>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4000"/>
              </a:lnSpc>
              <a:defRPr/>
            </a:pP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青少年海洋センター・ファミリー棟</a:t>
            </a:r>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4000"/>
              </a:lnSpc>
              <a:defRPr/>
            </a:pP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300" kern="100" dirty="0">
                <a:latin typeface="Meiryo UI" panose="020B0604030504040204" pitchFamily="50" charset="-128"/>
                <a:ea typeface="Meiryo UI" panose="020B0604030504040204" pitchFamily="50" charset="-128"/>
                <a:cs typeface="Meiryo UI" panose="020B0604030504040204" pitchFamily="50" charset="-128"/>
              </a:rPr>
              <a:t>中河内救命救急センター</a:t>
            </a:r>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4000"/>
              </a:lnSpc>
              <a:defRPr/>
            </a:pP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中央卸売市場</a:t>
            </a:r>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4000"/>
              </a:lnSpc>
              <a:defRPr/>
            </a:pP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府営公園（</a:t>
            </a:r>
            <a:r>
              <a:rPr lang="en-US" altLang="ja-JP" sz="1300" kern="1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公園）</a:t>
            </a:r>
            <a:endParaRPr lang="en-US" altLang="ja-JP" sz="13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4000"/>
              </a:lnSpc>
              <a:defRPr/>
            </a:pP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弥生文化博物館</a:t>
            </a:r>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defRPr/>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0E60022C-6AAC-4A7C-BF18-514E0BF6455F}"/>
              </a:ext>
            </a:extLst>
          </p:cNvPr>
          <p:cNvSpPr>
            <a:spLocks noGrp="1"/>
          </p:cNvSpPr>
          <p:nvPr>
            <p:ph type="sldNum" sz="quarter" idx="12"/>
          </p:nvPr>
        </p:nvSpPr>
        <p:spPr/>
        <p:txBody>
          <a:bodyPr/>
          <a:lstStyle/>
          <a:p>
            <a:fld id="{7791D223-6A27-4327-8087-FA06212A7E85}" type="slidenum">
              <a:rPr lang="ja-JP" altLang="en-US" smtClean="0"/>
              <a:pPr/>
              <a:t>35</a:t>
            </a:fld>
            <a:endParaRPr lang="ja-JP" altLang="en-US" dirty="0"/>
          </a:p>
        </p:txBody>
      </p:sp>
    </p:spTree>
    <p:extLst>
      <p:ext uri="{BB962C8B-B14F-4D97-AF65-F5344CB8AC3E}">
        <p14:creationId xmlns:p14="http://schemas.microsoft.com/office/powerpoint/2010/main" val="347659583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lumMod val="20000"/>
            <a:lumOff val="80000"/>
          </a:schemeClr>
        </a:solidFill>
        <a:ln w="9525">
          <a:solidFill>
            <a:schemeClr val="accent1"/>
          </a:solidFill>
        </a:ln>
      </a:spPr>
      <a:bodyPr lIns="72000" rIns="72000" rtlCol="0" anchor="t"/>
      <a:lstStyle>
        <a:defPPr algn="ctr">
          <a:defRPr kumimoji="1" sz="1050" b="1" dirty="0">
            <a:solidFill>
              <a:schemeClr val="tx1"/>
            </a:solidFill>
            <a:latin typeface="メイリオ" panose="020B0604030504040204" pitchFamily="50" charset="-128"/>
            <a:ea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accent1">
            <a:lumMod val="40000"/>
            <a:lumOff val="60000"/>
          </a:schemeClr>
        </a:solidFill>
        <a:ln>
          <a:noFill/>
        </a:ln>
      </a:spPr>
      <a:bodyPr wrap="square" rtlCol="0">
        <a:noAutofit/>
      </a:bodyPr>
      <a:lstStyle>
        <a:defPPr>
          <a:defRPr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1"/>
        </a:lnRef>
        <a:fillRef idx="1">
          <a:schemeClr val="lt1"/>
        </a:fillRef>
        <a:effectRef idx="0">
          <a:schemeClr val="accent1"/>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0</TotalTime>
  <Words>2872</Words>
  <Application>Microsoft Office PowerPoint</Application>
  <PresentationFormat>画面に合わせる (4:3)</PresentationFormat>
  <Paragraphs>303</Paragraphs>
  <Slides>9</Slides>
  <Notes>3</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9</vt:i4>
      </vt:variant>
    </vt:vector>
  </HeadingPairs>
  <TitlesOfParts>
    <vt:vector size="19" baseType="lpstr">
      <vt:lpstr>Meiryo UI</vt:lpstr>
      <vt:lpstr>ＭＳ Ｐゴシック</vt:lpstr>
      <vt:lpstr>ＭＳ ゴシック</vt:lpstr>
      <vt:lpstr>ＭＳ 明朝</vt:lpstr>
      <vt:lpstr>メイリオ</vt:lpstr>
      <vt:lpstr>Arial</vt:lpstr>
      <vt:lpstr>Calibri</vt:lpstr>
      <vt:lpstr>Century</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2024-02-05T01:16:48Z</dcterms:created>
  <dcterms:modified xsi:type="dcterms:W3CDTF">2024-02-07T08:34:08Z</dcterms:modified>
</cp:coreProperties>
</file>