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27" showSpecialPlsOnTitleSld="0" removePersonalInfoOnSave="1" saveSubsetFonts="1">
  <p:sldMasterIdLst>
    <p:sldMasterId id="2147483648" r:id="rId1"/>
  </p:sldMasterIdLst>
  <p:notesMasterIdLst>
    <p:notesMasterId r:id="rId11"/>
  </p:notesMasterIdLst>
  <p:handoutMasterIdLst>
    <p:handoutMasterId r:id="rId12"/>
  </p:handoutMasterIdLst>
  <p:sldIdLst>
    <p:sldId id="2441" r:id="rId2"/>
    <p:sldId id="2518" r:id="rId3"/>
    <p:sldId id="2442" r:id="rId4"/>
    <p:sldId id="2516" r:id="rId5"/>
    <p:sldId id="2519" r:id="rId6"/>
    <p:sldId id="2466" r:id="rId7"/>
    <p:sldId id="2467" r:id="rId8"/>
    <p:sldId id="2688" r:id="rId9"/>
    <p:sldId id="2461" r:id="rId10"/>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健全で規律ある行財政運営" id="{74D8FD90-4C8A-4D33-AC71-3B39D7D965BE}">
          <p14:sldIdLst>
            <p14:sldId id="2441"/>
            <p14:sldId id="2518"/>
            <p14:sldId id="2442"/>
            <p14:sldId id="2516"/>
            <p14:sldId id="2519"/>
            <p14:sldId id="2466"/>
            <p14:sldId id="2467"/>
            <p14:sldId id="2688"/>
            <p14:sldId id="2461"/>
          </p14:sldIdLst>
        </p14:section>
      </p14:sectionLst>
    </p:ex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4" name="作成者"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F00"/>
    <a:srgbClr val="FFFFCC"/>
    <a:srgbClr val="FFFFE6"/>
    <a:srgbClr val="00468B"/>
    <a:srgbClr val="008955"/>
    <a:srgbClr val="EC9800"/>
    <a:srgbClr val="D9530A"/>
    <a:srgbClr val="C5003F"/>
    <a:srgbClr val="FFFFFF"/>
    <a:srgbClr val="0080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696" autoAdjust="0"/>
    <p:restoredTop sz="95842" autoAdjust="0"/>
  </p:normalViewPr>
  <p:slideViewPr>
    <p:cSldViewPr>
      <p:cViewPr varScale="1">
        <p:scale>
          <a:sx n="91" d="100"/>
          <a:sy n="91" d="100"/>
        </p:scale>
        <p:origin x="307" y="53"/>
      </p:cViewPr>
      <p:guideLst>
        <p:guide orient="horz" pos="2160"/>
        <p:guide pos="2880"/>
      </p:guideLst>
    </p:cSldViewPr>
  </p:slideViewPr>
  <p:outlineViewPr>
    <p:cViewPr>
      <p:scale>
        <a:sx n="33" d="100"/>
        <a:sy n="33" d="100"/>
      </p:scale>
      <p:origin x="0" y="-2986"/>
    </p:cViewPr>
  </p:outlineViewPr>
  <p:notesTextViewPr>
    <p:cViewPr>
      <p:scale>
        <a:sx n="50" d="100"/>
        <a:sy n="50" d="100"/>
      </p:scale>
      <p:origin x="0" y="0"/>
    </p:cViewPr>
  </p:notesTextViewPr>
  <p:sorterViewPr>
    <p:cViewPr>
      <p:scale>
        <a:sx n="100" d="100"/>
        <a:sy n="100" d="100"/>
      </p:scale>
      <p:origin x="0" y="-9504"/>
    </p:cViewPr>
  </p:sorterViewPr>
  <p:notesViewPr>
    <p:cSldViewPr>
      <p:cViewPr varScale="1">
        <p:scale>
          <a:sx n="60" d="100"/>
          <a:sy n="60" d="100"/>
        </p:scale>
        <p:origin x="2971" y="58"/>
      </p:cViewPr>
      <p:guideLst/>
    </p:cSldViewPr>
  </p:notes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49575" cy="496888"/>
          </a:xfrm>
          <a:prstGeom prst="rect">
            <a:avLst/>
          </a:prstGeom>
        </p:spPr>
        <p:txBody>
          <a:bodyPr vert="horz" lIns="91417" tIns="45711" rIns="91417" bIns="45711"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41" y="0"/>
            <a:ext cx="2949575" cy="496888"/>
          </a:xfrm>
          <a:prstGeom prst="rect">
            <a:avLst/>
          </a:prstGeom>
        </p:spPr>
        <p:txBody>
          <a:bodyPr vert="horz" lIns="91417" tIns="45711" rIns="91417" bIns="45711" rtlCol="0"/>
          <a:lstStyle>
            <a:lvl1pPr algn="r">
              <a:defRPr sz="1200"/>
            </a:lvl1pPr>
          </a:lstStyle>
          <a:p>
            <a:fld id="{BF868B9E-B285-4A45-9CF7-6DC8372BDF37}" type="datetimeFigureOut">
              <a:rPr kumimoji="1" lang="ja-JP" altLang="en-US" smtClean="0"/>
              <a:t>2024/2/7</a:t>
            </a:fld>
            <a:endParaRPr kumimoji="1" lang="ja-JP" altLang="en-US"/>
          </a:p>
        </p:txBody>
      </p:sp>
      <p:sp>
        <p:nvSpPr>
          <p:cNvPr id="4" name="フッター プレースホルダー 3"/>
          <p:cNvSpPr>
            <a:spLocks noGrp="1"/>
          </p:cNvSpPr>
          <p:nvPr>
            <p:ph type="ftr" sz="quarter" idx="2"/>
          </p:nvPr>
        </p:nvSpPr>
        <p:spPr>
          <a:xfrm>
            <a:off x="3" y="9440863"/>
            <a:ext cx="2949575" cy="496887"/>
          </a:xfrm>
          <a:prstGeom prst="rect">
            <a:avLst/>
          </a:prstGeom>
        </p:spPr>
        <p:txBody>
          <a:bodyPr vert="horz" lIns="91417" tIns="45711" rIns="91417" bIns="45711"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41" y="9440863"/>
            <a:ext cx="2949575" cy="496887"/>
          </a:xfrm>
          <a:prstGeom prst="rect">
            <a:avLst/>
          </a:prstGeom>
        </p:spPr>
        <p:txBody>
          <a:bodyPr vert="horz" lIns="91417" tIns="45711" rIns="91417" bIns="45711" rtlCol="0" anchor="b"/>
          <a:lstStyle>
            <a:lvl1pPr algn="r">
              <a:defRPr sz="1200"/>
            </a:lvl1pPr>
          </a:lstStyle>
          <a:p>
            <a:fld id="{07C14DE1-35E5-49A1-9D54-83ABAF301631}" type="slidenum">
              <a:rPr kumimoji="1" lang="ja-JP" altLang="en-US" smtClean="0"/>
              <a:t>‹#›</a:t>
            </a:fld>
            <a:endParaRPr kumimoji="1" lang="ja-JP" altLang="en-US"/>
          </a:p>
        </p:txBody>
      </p:sp>
    </p:spTree>
    <p:extLst>
      <p:ext uri="{BB962C8B-B14F-4D97-AF65-F5344CB8AC3E}">
        <p14:creationId xmlns:p14="http://schemas.microsoft.com/office/powerpoint/2010/main" val="29104896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4"/>
            <a:ext cx="2949787" cy="496967"/>
          </a:xfrm>
          <a:prstGeom prst="rect">
            <a:avLst/>
          </a:prstGeom>
        </p:spPr>
        <p:txBody>
          <a:bodyPr vert="horz" lIns="91412" tIns="45708" rIns="91412" bIns="4570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2" y="4"/>
            <a:ext cx="2949787" cy="496967"/>
          </a:xfrm>
          <a:prstGeom prst="rect">
            <a:avLst/>
          </a:prstGeom>
        </p:spPr>
        <p:txBody>
          <a:bodyPr vert="horz" lIns="91412" tIns="45708" rIns="91412" bIns="45708" rtlCol="0"/>
          <a:lstStyle>
            <a:lvl1pPr algn="r">
              <a:defRPr sz="1200"/>
            </a:lvl1pPr>
          </a:lstStyle>
          <a:p>
            <a:fld id="{3F2D28A0-6F62-4A73-959C-6359E5DDD042}" type="datetimeFigureOut">
              <a:rPr kumimoji="1" lang="ja-JP" altLang="en-US" smtClean="0"/>
              <a:t>2024/2/7</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12" tIns="45708" rIns="91412" bIns="45708" rtlCol="0" anchor="ctr"/>
          <a:lstStyle/>
          <a:p>
            <a:endParaRPr lang="ja-JP" altLang="en-US"/>
          </a:p>
        </p:txBody>
      </p:sp>
      <p:sp>
        <p:nvSpPr>
          <p:cNvPr id="5" name="ノート プレースホルダー 4"/>
          <p:cNvSpPr>
            <a:spLocks noGrp="1"/>
          </p:cNvSpPr>
          <p:nvPr>
            <p:ph type="body" sz="quarter" idx="3"/>
          </p:nvPr>
        </p:nvSpPr>
        <p:spPr>
          <a:xfrm>
            <a:off x="680721" y="4721185"/>
            <a:ext cx="5445760" cy="4472702"/>
          </a:xfrm>
          <a:prstGeom prst="rect">
            <a:avLst/>
          </a:prstGeom>
        </p:spPr>
        <p:txBody>
          <a:bodyPr vert="horz" lIns="91412" tIns="45708" rIns="91412" bIns="4570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50"/>
            <a:ext cx="2949787" cy="496967"/>
          </a:xfrm>
          <a:prstGeom prst="rect">
            <a:avLst/>
          </a:prstGeom>
        </p:spPr>
        <p:txBody>
          <a:bodyPr vert="horz" lIns="91412" tIns="45708" rIns="91412" bIns="4570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2" y="9440650"/>
            <a:ext cx="2949787" cy="496967"/>
          </a:xfrm>
          <a:prstGeom prst="rect">
            <a:avLst/>
          </a:prstGeom>
        </p:spPr>
        <p:txBody>
          <a:bodyPr vert="horz" lIns="91412" tIns="45708" rIns="91412" bIns="45708" rtlCol="0" anchor="b"/>
          <a:lstStyle>
            <a:lvl1pPr algn="r">
              <a:defRPr sz="1200"/>
            </a:lvl1pPr>
          </a:lstStyle>
          <a:p>
            <a:fld id="{51875A66-8240-4C7B-8F63-ACC40D2513BA}" type="slidenum">
              <a:rPr kumimoji="1" lang="ja-JP" altLang="en-US" smtClean="0"/>
              <a:t>‹#›</a:t>
            </a:fld>
            <a:endParaRPr kumimoji="1" lang="ja-JP" altLang="en-US"/>
          </a:p>
        </p:txBody>
      </p:sp>
    </p:spTree>
    <p:extLst>
      <p:ext uri="{BB962C8B-B14F-4D97-AF65-F5344CB8AC3E}">
        <p14:creationId xmlns:p14="http://schemas.microsoft.com/office/powerpoint/2010/main" val="3136648269"/>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1875A66-8240-4C7B-8F63-ACC40D2513BA}" type="slidenum">
              <a:rPr lang="ja-JP" altLang="en-US">
                <a:solidFill>
                  <a:prstClr val="black"/>
                </a:solidFill>
              </a:rPr>
              <a:pPr/>
              <a:t>27</a:t>
            </a:fld>
            <a:endParaRPr lang="ja-JP" altLang="en-US">
              <a:solidFill>
                <a:prstClr val="black"/>
              </a:solidFill>
            </a:endParaRPr>
          </a:p>
        </p:txBody>
      </p:sp>
    </p:spTree>
    <p:extLst>
      <p:ext uri="{BB962C8B-B14F-4D97-AF65-F5344CB8AC3E}">
        <p14:creationId xmlns:p14="http://schemas.microsoft.com/office/powerpoint/2010/main" val="15602541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3777EF0-3F4C-46BE-95A4-3421FFFD8177}" type="slidenum">
              <a:rPr lang="ja-JP" altLang="en-US" smtClean="0">
                <a:solidFill>
                  <a:prstClr val="black"/>
                </a:solidFill>
              </a:rPr>
              <a:pPr/>
              <a:t>32</a:t>
            </a:fld>
            <a:endParaRPr lang="ja-JP" altLang="en-US" dirty="0">
              <a:solidFill>
                <a:prstClr val="black"/>
              </a:solidFill>
            </a:endParaRPr>
          </a:p>
        </p:txBody>
      </p:sp>
    </p:spTree>
    <p:extLst>
      <p:ext uri="{BB962C8B-B14F-4D97-AF65-F5344CB8AC3E}">
        <p14:creationId xmlns:p14="http://schemas.microsoft.com/office/powerpoint/2010/main" val="39616772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B65995-D060-42C8-8F20-A1FCCDAC0113}" type="slidenum">
              <a:rPr lang="ja-JP" altLang="en-US" smtClean="0">
                <a:solidFill>
                  <a:prstClr val="black"/>
                </a:solidFill>
              </a:rPr>
              <a:pPr/>
              <a:t>33</a:t>
            </a:fld>
            <a:endParaRPr lang="ja-JP" altLang="en-US">
              <a:solidFill>
                <a:prstClr val="black"/>
              </a:solidFill>
            </a:endParaRPr>
          </a:p>
        </p:txBody>
      </p:sp>
    </p:spTree>
    <p:extLst>
      <p:ext uri="{BB962C8B-B14F-4D97-AF65-F5344CB8AC3E}">
        <p14:creationId xmlns:p14="http://schemas.microsoft.com/office/powerpoint/2010/main" val="276416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7"/>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1104268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483047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0"/>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40"/>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2604883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1800304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2"/>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41761226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3291856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35261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2144313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行政経営の取組み　ページ番号">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28910" y="6484255"/>
            <a:ext cx="2133600" cy="365125"/>
          </a:xfrm>
        </p:spPr>
        <p:txBody>
          <a:bodyPr/>
          <a:lstStyle>
            <a:lvl1pPr>
              <a:defRPr sz="1600">
                <a:solidFill>
                  <a:schemeClr val="tx1"/>
                </a:solidFill>
              </a:defRPr>
            </a:lvl1pPr>
          </a:lstStyle>
          <a:p>
            <a:fld id="{7791D223-6A27-4327-8087-FA06212A7E85}" type="slidenum">
              <a:rPr lang="ja-JP" altLang="en-US" smtClean="0"/>
              <a:pPr/>
              <a:t>‹#›</a:t>
            </a:fld>
            <a:endParaRPr lang="ja-JP" altLang="en-US" dirty="0"/>
          </a:p>
        </p:txBody>
      </p:sp>
    </p:spTree>
    <p:extLst>
      <p:ext uri="{BB962C8B-B14F-4D97-AF65-F5344CB8AC3E}">
        <p14:creationId xmlns:p14="http://schemas.microsoft.com/office/powerpoint/2010/main" val="327276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3844811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2072832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フッター プレースホルダー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10837054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線コネクタ 5"/>
          <p:cNvCxnSpPr/>
          <p:nvPr/>
        </p:nvCxnSpPr>
        <p:spPr>
          <a:xfrm>
            <a:off x="971600" y="1281066"/>
            <a:ext cx="7200800" cy="0"/>
          </a:xfrm>
          <a:prstGeom prst="line">
            <a:avLst/>
          </a:prstGeom>
        </p:spPr>
        <p:style>
          <a:lnRef idx="3">
            <a:schemeClr val="accent1"/>
          </a:lnRef>
          <a:fillRef idx="0">
            <a:schemeClr val="accent1"/>
          </a:fillRef>
          <a:effectRef idx="2">
            <a:schemeClr val="accent1"/>
          </a:effectRef>
          <a:fontRef idx="minor">
            <a:schemeClr val="tx1"/>
          </a:fontRef>
        </p:style>
      </p:cxnSp>
      <p:sp>
        <p:nvSpPr>
          <p:cNvPr id="9" name="テキスト ボックス 8"/>
          <p:cNvSpPr txBox="1"/>
          <p:nvPr/>
        </p:nvSpPr>
        <p:spPr>
          <a:xfrm>
            <a:off x="705620" y="683695"/>
            <a:ext cx="8020792" cy="523220"/>
          </a:xfrm>
          <a:prstGeom prst="rect">
            <a:avLst/>
          </a:prstGeom>
          <a:noFill/>
        </p:spPr>
        <p:txBody>
          <a:bodyPr wrap="square" rtlCol="0">
            <a:spAutoFit/>
          </a:bodyPr>
          <a:lstStyle/>
          <a:p>
            <a:r>
              <a:rPr lang="ja-JP" altLang="en-US" sz="2800" dirty="0">
                <a:latin typeface="Meiryo UI" panose="020B0604030504040204" pitchFamily="50" charset="-128"/>
                <a:ea typeface="Meiryo UI" panose="020B0604030504040204" pitchFamily="50" charset="-128"/>
                <a:cs typeface="Meiryo UI" panose="020B0604030504040204" pitchFamily="50" charset="-128"/>
              </a:rPr>
              <a:t>３　健全で規律ある行財政運営 </a:t>
            </a:r>
            <a:endParaRPr lang="en-US" altLang="ja-JP" sz="2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970735" y="1493785"/>
            <a:ext cx="7200800" cy="2527230"/>
          </a:xfrm>
          <a:prstGeom prst="rect">
            <a:avLst/>
          </a:prstGeom>
        </p:spPr>
        <p:txBody>
          <a:bodyPr wrap="square" numCol="1">
            <a:spAutoFit/>
          </a:bodyPr>
          <a:lstStyle/>
          <a:p>
            <a:pPr defTabSz="647700">
              <a:lnSpc>
                <a:spcPct val="150000"/>
              </a:lnSpc>
              <a:spcBef>
                <a:spcPct val="0"/>
              </a:spcBef>
              <a:tabLst>
                <a:tab pos="8256588" algn="r"/>
              </a:tabLst>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（１）組織運営　　</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defTabSz="647700">
              <a:lnSpc>
                <a:spcPct val="150000"/>
              </a:lnSpc>
              <a:spcBef>
                <a:spcPct val="0"/>
              </a:spcBef>
              <a:tabLst>
                <a:tab pos="8256588" algn="r"/>
              </a:tabLst>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（２）財政運営</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defTabSz="647700">
              <a:lnSpc>
                <a:spcPct val="150000"/>
              </a:lnSpc>
              <a:spcBef>
                <a:spcPct val="0"/>
              </a:spcBef>
              <a:tabLst>
                <a:tab pos="8256588" algn="r"/>
              </a:tabLst>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　　　　①歳入確保　　</a:t>
            </a:r>
          </a:p>
          <a:p>
            <a:pPr defTabSz="647700">
              <a:lnSpc>
                <a:spcPct val="150000"/>
              </a:lnSpc>
              <a:spcBef>
                <a:spcPct val="0"/>
              </a:spcBef>
              <a:tabLst>
                <a:tab pos="8256588" algn="r"/>
              </a:tabLst>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　　　  ②歳出改革　　</a:t>
            </a:r>
          </a:p>
          <a:p>
            <a:pPr defTabSz="647700">
              <a:lnSpc>
                <a:spcPct val="150000"/>
              </a:lnSpc>
              <a:spcBef>
                <a:spcPct val="0"/>
              </a:spcBef>
              <a:tabLst>
                <a:tab pos="8256588" algn="r"/>
              </a:tabLst>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（３）出資法人等の改革　　</a:t>
            </a:r>
          </a:p>
          <a:p>
            <a:pPr defTabSz="647700">
              <a:lnSpc>
                <a:spcPct val="150000"/>
              </a:lnSpc>
              <a:spcBef>
                <a:spcPct val="0"/>
              </a:spcBef>
              <a:tabLst>
                <a:tab pos="8256588" algn="r"/>
              </a:tabLst>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（４）公の施設の改革</a:t>
            </a:r>
          </a:p>
        </p:txBody>
      </p:sp>
      <p:sp>
        <p:nvSpPr>
          <p:cNvPr id="2" name="スライド番号プレースホルダー 1">
            <a:extLst>
              <a:ext uri="{FF2B5EF4-FFF2-40B4-BE49-F238E27FC236}">
                <a16:creationId xmlns:a16="http://schemas.microsoft.com/office/drawing/2014/main" id="{77A8CB2A-C1F0-4C81-93B1-49D66F9F407B}"/>
              </a:ext>
            </a:extLst>
          </p:cNvPr>
          <p:cNvSpPr>
            <a:spLocks noGrp="1"/>
          </p:cNvSpPr>
          <p:nvPr>
            <p:ph type="sldNum" sz="quarter" idx="12"/>
          </p:nvPr>
        </p:nvSpPr>
        <p:spPr/>
        <p:txBody>
          <a:bodyPr/>
          <a:lstStyle/>
          <a:p>
            <a:fld id="{7791D223-6A27-4327-8087-FA06212A7E85}" type="slidenum">
              <a:rPr lang="ja-JP" altLang="en-US" smtClean="0"/>
              <a:pPr/>
              <a:t>27</a:t>
            </a:fld>
            <a:endParaRPr lang="ja-JP" altLang="en-US" dirty="0"/>
          </a:p>
        </p:txBody>
      </p:sp>
    </p:spTree>
    <p:extLst>
      <p:ext uri="{BB962C8B-B14F-4D97-AF65-F5344CB8AC3E}">
        <p14:creationId xmlns:p14="http://schemas.microsoft.com/office/powerpoint/2010/main" val="3161687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183873" y="503675"/>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14" name="正方形/長方形 13"/>
          <p:cNvSpPr/>
          <p:nvPr/>
        </p:nvSpPr>
        <p:spPr>
          <a:xfrm>
            <a:off x="26495" y="107340"/>
            <a:ext cx="8820472" cy="369332"/>
          </a:xfrm>
          <a:prstGeom prst="rect">
            <a:avLst/>
          </a:prstGeom>
        </p:spPr>
        <p:txBody>
          <a:bodyPr wrap="square">
            <a:spAutoFit/>
          </a:bodyPr>
          <a:lstStyle/>
          <a:p>
            <a:pPr marL="252000" indent="-457200"/>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（１）組織運営</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455844" y="773705"/>
            <a:ext cx="8280000" cy="4642938"/>
          </a:xfrm>
          <a:prstGeom prst="rect">
            <a:avLst/>
          </a:prstGeom>
          <a:solidFill>
            <a:schemeClr val="bg1"/>
          </a:solidFill>
          <a:ln>
            <a:solidFill>
              <a:schemeClr val="bg1">
                <a:alpha val="0"/>
              </a:schemeClr>
            </a:solidFill>
          </a:ln>
        </p:spPr>
        <p:txBody>
          <a:bodyPr wrap="square">
            <a:spAutoFit/>
          </a:bodyPr>
          <a:lstStyle/>
          <a:p>
            <a:pPr indent="165100" algn="l">
              <a:lnSpc>
                <a:spcPts val="2100"/>
              </a:lnSpc>
            </a:pPr>
            <a:r>
              <a:rPr lang="en-US" altLang="ja-JP" sz="1600" b="1" kern="100" dirty="0">
                <a:effectLst/>
                <a:latin typeface="ＭＳ 明朝" panose="02020609040205080304" pitchFamily="17" charset="-128"/>
                <a:ea typeface="Meiryo UI" panose="020B0604030504040204" pitchFamily="50" charset="-128"/>
                <a:cs typeface="Times New Roman" panose="02020603050405020304" pitchFamily="18" charset="0"/>
              </a:rPr>
              <a:t>【</a:t>
            </a:r>
            <a:r>
              <a:rPr lang="ja-JP" altLang="ja-JP" sz="1600" b="1" kern="100" dirty="0">
                <a:effectLst/>
                <a:latin typeface="ＭＳ 明朝" panose="02020609040205080304" pitchFamily="17" charset="-128"/>
                <a:ea typeface="Meiryo UI" panose="020B0604030504040204" pitchFamily="50" charset="-128"/>
                <a:cs typeface="Times New Roman" panose="02020603050405020304" pitchFamily="18" charset="0"/>
              </a:rPr>
              <a:t>組織体制</a:t>
            </a:r>
            <a:r>
              <a:rPr lang="en-US" altLang="ja-JP" sz="1600" b="1" kern="100" dirty="0">
                <a:effectLst/>
                <a:latin typeface="ＭＳ 明朝" panose="02020609040205080304" pitchFamily="17" charset="-128"/>
                <a:ea typeface="Meiryo UI" panose="020B0604030504040204" pitchFamily="50" charset="-128"/>
                <a:cs typeface="Times New Roman" panose="02020603050405020304" pitchFamily="18" charset="0"/>
              </a:rPr>
              <a:t>】</a:t>
            </a:r>
            <a:endParaRPr lang="ja-JP" altLang="ja-JP" sz="1600" b="1"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marL="266700" indent="165100" algn="l">
              <a:lnSpc>
                <a:spcPts val="2100"/>
              </a:lnSpc>
            </a:pPr>
            <a:r>
              <a:rPr lang="ja-JP" altLang="ja-JP" sz="1600" kern="100" dirty="0">
                <a:effectLst/>
                <a:latin typeface="ＭＳ 明朝" panose="02020609040205080304" pitchFamily="17" charset="-128"/>
                <a:ea typeface="Meiryo UI" panose="020B0604030504040204" pitchFamily="50" charset="-128"/>
                <a:cs typeface="Times New Roman" panose="02020603050405020304" pitchFamily="18" charset="0"/>
              </a:rPr>
              <a:t>府政の重要課題に適切に対応し、効率的かつ効果的な行政運営を図るため、必要な組織体制の整備を行うとともに、室（局）廃止の取組みに着手するなど、明確な責任と権限の下でスピード感を持って高いパフォーマンスを発揮する組織への転換を進め</a:t>
            </a:r>
            <a:r>
              <a:rPr lang="ja-JP" altLang="en-US" sz="1600" kern="100" dirty="0">
                <a:effectLst/>
                <a:latin typeface="ＭＳ 明朝" panose="02020609040205080304" pitchFamily="17" charset="-128"/>
                <a:ea typeface="Meiryo UI" panose="020B0604030504040204" pitchFamily="50" charset="-128"/>
                <a:cs typeface="Times New Roman" panose="02020603050405020304" pitchFamily="18" charset="0"/>
              </a:rPr>
              <a:t>ていきます。</a:t>
            </a:r>
            <a:endParaRPr lang="ja-JP" altLang="ja-JP" sz="16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marL="266700" indent="165100" algn="l">
              <a:lnSpc>
                <a:spcPts val="2100"/>
              </a:lnSpc>
            </a:pPr>
            <a:r>
              <a:rPr lang="en-US" altLang="ja-JP" sz="1600" kern="100" dirty="0">
                <a:effectLst/>
                <a:latin typeface="Meiryo UI" panose="020B0604030504040204" pitchFamily="50" charset="-128"/>
                <a:ea typeface="ＭＳ 明朝" panose="02020609040205080304" pitchFamily="17" charset="-128"/>
                <a:cs typeface="Times New Roman" panose="02020603050405020304" pitchFamily="18" charset="0"/>
              </a:rPr>
              <a:t> </a:t>
            </a:r>
          </a:p>
          <a:p>
            <a:pPr marL="266700" indent="165100" algn="l">
              <a:lnSpc>
                <a:spcPts val="2100"/>
              </a:lnSpc>
            </a:pPr>
            <a:endParaRPr lang="ja-JP" altLang="ja-JP" sz="16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65100" algn="l">
              <a:lnSpc>
                <a:spcPts val="2100"/>
              </a:lnSpc>
            </a:pPr>
            <a:r>
              <a:rPr lang="en-US" altLang="ja-JP" sz="1600" b="1" kern="100" dirty="0">
                <a:effectLst/>
                <a:latin typeface="ＭＳ 明朝" panose="02020609040205080304" pitchFamily="17" charset="-128"/>
                <a:ea typeface="Meiryo UI" panose="020B0604030504040204" pitchFamily="50" charset="-128"/>
                <a:cs typeface="Times New Roman" panose="02020603050405020304" pitchFamily="18" charset="0"/>
              </a:rPr>
              <a:t>【</a:t>
            </a:r>
            <a:r>
              <a:rPr lang="ja-JP" altLang="ja-JP" sz="1600" b="1" kern="100" dirty="0">
                <a:effectLst/>
                <a:latin typeface="ＭＳ 明朝" panose="02020609040205080304" pitchFamily="17" charset="-128"/>
                <a:ea typeface="Meiryo UI" panose="020B0604030504040204" pitchFamily="50" charset="-128"/>
                <a:cs typeface="Times New Roman" panose="02020603050405020304" pitchFamily="18" charset="0"/>
              </a:rPr>
              <a:t>人員編成</a:t>
            </a:r>
            <a:r>
              <a:rPr lang="en-US" altLang="ja-JP" sz="1600" b="1" kern="100" dirty="0">
                <a:effectLst/>
                <a:latin typeface="ＭＳ 明朝" panose="02020609040205080304" pitchFamily="17" charset="-128"/>
                <a:ea typeface="Meiryo UI" panose="020B0604030504040204" pitchFamily="50" charset="-128"/>
                <a:cs typeface="Times New Roman" panose="02020603050405020304" pitchFamily="18" charset="0"/>
              </a:rPr>
              <a:t>】</a:t>
            </a:r>
            <a:endParaRPr lang="ja-JP" altLang="ja-JP" sz="1600" b="1"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marL="266700" indent="165100" algn="l">
              <a:lnSpc>
                <a:spcPts val="2100"/>
              </a:lnSpc>
            </a:pPr>
            <a:r>
              <a:rPr lang="ja-JP" altLang="ja-JP" sz="1600" kern="100" dirty="0">
                <a:effectLst/>
                <a:latin typeface="ＭＳ 明朝" panose="02020609040205080304" pitchFamily="17" charset="-128"/>
                <a:ea typeface="Meiryo UI" panose="020B0604030504040204" pitchFamily="50" charset="-128"/>
                <a:cs typeface="Times New Roman" panose="02020603050405020304" pitchFamily="18" charset="0"/>
              </a:rPr>
              <a:t>事務事業の見直しや事務の効率化等による組織のスリム化に努めつつ、管理スパン等を踏まえた既存職制の見直しに取り組</a:t>
            </a:r>
            <a:r>
              <a:rPr lang="ja-JP" altLang="en-US" sz="1600" kern="100" dirty="0">
                <a:effectLst/>
                <a:latin typeface="ＭＳ 明朝" panose="02020609040205080304" pitchFamily="17" charset="-128"/>
                <a:ea typeface="Meiryo UI" panose="020B0604030504040204" pitchFamily="50" charset="-128"/>
                <a:cs typeface="Times New Roman" panose="02020603050405020304" pitchFamily="18" charset="0"/>
              </a:rPr>
              <a:t>みます</a:t>
            </a:r>
            <a:r>
              <a:rPr lang="ja-JP" altLang="ja-JP" sz="1600" kern="100" dirty="0">
                <a:effectLst/>
                <a:latin typeface="ＭＳ 明朝" panose="02020609040205080304" pitchFamily="17" charset="-128"/>
                <a:ea typeface="Meiryo UI" panose="020B0604030504040204" pitchFamily="50" charset="-128"/>
                <a:cs typeface="Times New Roman" panose="02020603050405020304" pitchFamily="18" charset="0"/>
              </a:rPr>
              <a:t>。そのうえで、万博の開催に向けた取組みなど緊急かつ重要な行政需要にも適切に対応していくことができるよう、重点的に人員を配置してい</a:t>
            </a:r>
            <a:r>
              <a:rPr lang="ja-JP" altLang="en-US" sz="1600" kern="100" dirty="0">
                <a:effectLst/>
                <a:latin typeface="ＭＳ 明朝" panose="02020609040205080304" pitchFamily="17" charset="-128"/>
                <a:ea typeface="Meiryo UI" panose="020B0604030504040204" pitchFamily="50" charset="-128"/>
                <a:cs typeface="Times New Roman" panose="02020603050405020304" pitchFamily="18" charset="0"/>
              </a:rPr>
              <a:t>きます</a:t>
            </a:r>
            <a:r>
              <a:rPr lang="ja-JP" altLang="ja-JP" sz="1600" kern="100" dirty="0">
                <a:effectLst/>
                <a:latin typeface="ＭＳ 明朝" panose="02020609040205080304" pitchFamily="17" charset="-128"/>
                <a:ea typeface="Meiryo UI" panose="020B0604030504040204" pitchFamily="50" charset="-128"/>
                <a:cs typeface="Times New Roman" panose="02020603050405020304" pitchFamily="18" charset="0"/>
              </a:rPr>
              <a:t>。</a:t>
            </a:r>
            <a:endParaRPr lang="ja-JP" altLang="ja-JP" sz="16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marL="266700" indent="165100" algn="l">
              <a:lnSpc>
                <a:spcPts val="2100"/>
              </a:lnSpc>
            </a:pPr>
            <a:r>
              <a:rPr lang="en-US" altLang="ja-JP" sz="1600" kern="100" dirty="0">
                <a:effectLst/>
                <a:latin typeface="Meiryo UI" panose="020B0604030504040204" pitchFamily="50" charset="-128"/>
                <a:ea typeface="ＭＳ 明朝" panose="02020609040205080304" pitchFamily="17" charset="-128"/>
                <a:cs typeface="Times New Roman" panose="02020603050405020304" pitchFamily="18" charset="0"/>
              </a:rPr>
              <a:t> </a:t>
            </a:r>
          </a:p>
          <a:p>
            <a:pPr marL="266700" indent="165100" algn="l">
              <a:lnSpc>
                <a:spcPts val="2100"/>
              </a:lnSpc>
            </a:pPr>
            <a:endParaRPr lang="ja-JP" altLang="ja-JP" sz="16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65100" algn="l">
              <a:lnSpc>
                <a:spcPts val="2100"/>
              </a:lnSpc>
            </a:pPr>
            <a:r>
              <a:rPr lang="en-US" altLang="ja-JP" sz="1600" b="1" kern="100" dirty="0">
                <a:effectLst/>
                <a:latin typeface="ＭＳ 明朝" panose="02020609040205080304" pitchFamily="17" charset="-128"/>
                <a:ea typeface="Meiryo UI" panose="020B0604030504040204" pitchFamily="50" charset="-128"/>
                <a:cs typeface="Times New Roman" panose="02020603050405020304" pitchFamily="18" charset="0"/>
              </a:rPr>
              <a:t>【</a:t>
            </a:r>
            <a:r>
              <a:rPr lang="ja-JP" altLang="ja-JP" sz="1600" b="1" kern="100" dirty="0">
                <a:effectLst/>
                <a:latin typeface="ＭＳ 明朝" panose="02020609040205080304" pitchFamily="17" charset="-128"/>
                <a:ea typeface="Meiryo UI" panose="020B0604030504040204" pitchFamily="50" charset="-128"/>
                <a:cs typeface="Times New Roman" panose="02020603050405020304" pitchFamily="18" charset="0"/>
              </a:rPr>
              <a:t>人材確保・人材活用</a:t>
            </a:r>
            <a:r>
              <a:rPr lang="en-US" altLang="ja-JP" sz="1600" b="1" kern="100" dirty="0">
                <a:effectLst/>
                <a:latin typeface="ＭＳ 明朝" panose="02020609040205080304" pitchFamily="17" charset="-128"/>
                <a:ea typeface="Meiryo UI" panose="020B0604030504040204" pitchFamily="50" charset="-128"/>
                <a:cs typeface="Times New Roman" panose="02020603050405020304" pitchFamily="18" charset="0"/>
              </a:rPr>
              <a:t>】</a:t>
            </a:r>
            <a:endParaRPr lang="ja-JP" altLang="ja-JP" sz="1600" b="1"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marL="266700" indent="165100" algn="l">
              <a:lnSpc>
                <a:spcPts val="2100"/>
              </a:lnSpc>
            </a:pPr>
            <a:r>
              <a:rPr lang="ja-JP" altLang="ja-JP" sz="1600" kern="100" dirty="0">
                <a:effectLst/>
                <a:latin typeface="ＭＳ 明朝" panose="02020609040205080304" pitchFamily="17" charset="-128"/>
                <a:ea typeface="Meiryo UI" panose="020B0604030504040204" pitchFamily="50" charset="-128"/>
                <a:cs typeface="Times New Roman" panose="02020603050405020304" pitchFamily="18" charset="0"/>
              </a:rPr>
              <a:t>既存試験の実施方法について見直しを検討するなど、優秀な人材の確保に取り組んでい</a:t>
            </a:r>
            <a:r>
              <a:rPr lang="ja-JP" altLang="en-US" sz="1600" kern="100" dirty="0">
                <a:effectLst/>
                <a:latin typeface="ＭＳ 明朝" panose="02020609040205080304" pitchFamily="17" charset="-128"/>
                <a:ea typeface="Meiryo UI" panose="020B0604030504040204" pitchFamily="50" charset="-128"/>
                <a:cs typeface="Times New Roman" panose="02020603050405020304" pitchFamily="18" charset="0"/>
              </a:rPr>
              <a:t>きます</a:t>
            </a:r>
            <a:r>
              <a:rPr lang="ja-JP" altLang="ja-JP" sz="1600" kern="100" dirty="0">
                <a:effectLst/>
                <a:latin typeface="ＭＳ 明朝" panose="02020609040205080304" pitchFamily="17" charset="-128"/>
                <a:ea typeface="Meiryo UI" panose="020B0604030504040204" pitchFamily="50" charset="-128"/>
                <a:cs typeface="Times New Roman" panose="02020603050405020304" pitchFamily="18" charset="0"/>
              </a:rPr>
              <a:t>。また、女性職員を幅広い分野へ積極的に任用するとともに、定年年齢の段階的な引き上げ等を踏まえ、役職定年者の適切な配置などによりベテラン職員の能力も活用することで、職員のパフォーマンスを最大限に引き出してい</a:t>
            </a:r>
            <a:r>
              <a:rPr lang="ja-JP" altLang="en-US" sz="1600" kern="100" dirty="0">
                <a:effectLst/>
                <a:latin typeface="ＭＳ 明朝" panose="02020609040205080304" pitchFamily="17" charset="-128"/>
                <a:ea typeface="Meiryo UI" panose="020B0604030504040204" pitchFamily="50" charset="-128"/>
                <a:cs typeface="Times New Roman" panose="02020603050405020304" pitchFamily="18" charset="0"/>
              </a:rPr>
              <a:t>きます</a:t>
            </a:r>
            <a:r>
              <a:rPr lang="ja-JP" altLang="en-US" sz="1600" kern="100" dirty="0">
                <a:latin typeface="ＭＳ 明朝" panose="02020609040205080304" pitchFamily="17" charset="-128"/>
                <a:ea typeface="Meiryo UI" panose="020B0604030504040204" pitchFamily="50" charset="-128"/>
                <a:cs typeface="Times New Roman" panose="02020603050405020304" pitchFamily="18" charset="0"/>
              </a:rPr>
              <a:t>。</a:t>
            </a:r>
            <a:endParaRPr lang="ja-JP" altLang="ja-JP" sz="16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p:txBody>
      </p:sp>
      <p:sp>
        <p:nvSpPr>
          <p:cNvPr id="4" name="スライド番号プレースホルダー 3">
            <a:extLst>
              <a:ext uri="{FF2B5EF4-FFF2-40B4-BE49-F238E27FC236}">
                <a16:creationId xmlns:a16="http://schemas.microsoft.com/office/drawing/2014/main" id="{187CDFF3-C5B5-4A1A-8CED-389CD0EDF562}"/>
              </a:ext>
            </a:extLst>
          </p:cNvPr>
          <p:cNvSpPr>
            <a:spLocks noGrp="1"/>
          </p:cNvSpPr>
          <p:nvPr>
            <p:ph type="sldNum" sz="quarter" idx="12"/>
          </p:nvPr>
        </p:nvSpPr>
        <p:spPr/>
        <p:txBody>
          <a:bodyPr/>
          <a:lstStyle/>
          <a:p>
            <a:fld id="{7791D223-6A27-4327-8087-FA06212A7E85}" type="slidenum">
              <a:rPr lang="ja-JP" altLang="en-US" smtClean="0"/>
              <a:pPr/>
              <a:t>28</a:t>
            </a:fld>
            <a:endParaRPr lang="ja-JP" altLang="en-US" dirty="0"/>
          </a:p>
        </p:txBody>
      </p:sp>
    </p:spTree>
    <p:extLst>
      <p:ext uri="{BB962C8B-B14F-4D97-AF65-F5344CB8AC3E}">
        <p14:creationId xmlns:p14="http://schemas.microsoft.com/office/powerpoint/2010/main" val="3468416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183873" y="503675"/>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14" name="正方形/長方形 13"/>
          <p:cNvSpPr/>
          <p:nvPr/>
        </p:nvSpPr>
        <p:spPr>
          <a:xfrm>
            <a:off x="26495" y="107340"/>
            <a:ext cx="8820472" cy="369332"/>
          </a:xfrm>
          <a:prstGeom prst="rect">
            <a:avLst/>
          </a:prstGeom>
        </p:spPr>
        <p:txBody>
          <a:bodyPr wrap="square">
            <a:spAutoFit/>
          </a:bodyPr>
          <a:lstStyle/>
          <a:p>
            <a:pPr marL="252000" indent="-457200"/>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（１）組織運営（つづき）</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467996" y="818710"/>
            <a:ext cx="8280000" cy="3300904"/>
          </a:xfrm>
          <a:prstGeom prst="rect">
            <a:avLst/>
          </a:prstGeom>
          <a:solidFill>
            <a:schemeClr val="bg1"/>
          </a:solidFill>
          <a:ln>
            <a:solidFill>
              <a:schemeClr val="bg1">
                <a:alpha val="0"/>
              </a:schemeClr>
            </a:solidFill>
          </a:ln>
        </p:spPr>
        <p:txBody>
          <a:bodyPr wrap="square">
            <a:spAutoFit/>
          </a:bodyPr>
          <a:lstStyle/>
          <a:p>
            <a:pPr indent="165100" algn="l">
              <a:lnSpc>
                <a:spcPts val="2100"/>
              </a:lnSpc>
            </a:pPr>
            <a:r>
              <a:rPr lang="en-US" altLang="ja-JP" sz="1600" b="1" kern="100" dirty="0">
                <a:effectLst/>
                <a:latin typeface="ＭＳ 明朝" panose="02020609040205080304" pitchFamily="17" charset="-128"/>
                <a:ea typeface="Meiryo UI" panose="020B0604030504040204" pitchFamily="50" charset="-128"/>
                <a:cs typeface="Times New Roman" panose="02020603050405020304" pitchFamily="18" charset="0"/>
              </a:rPr>
              <a:t>【</a:t>
            </a:r>
            <a:r>
              <a:rPr lang="ja-JP" altLang="ja-JP" sz="1600" b="1" kern="100" dirty="0">
                <a:effectLst/>
                <a:latin typeface="ＭＳ 明朝" panose="02020609040205080304" pitchFamily="17" charset="-128"/>
                <a:ea typeface="Meiryo UI" panose="020B0604030504040204" pitchFamily="50" charset="-128"/>
                <a:cs typeface="Times New Roman" panose="02020603050405020304" pitchFamily="18" charset="0"/>
              </a:rPr>
              <a:t>人材育成</a:t>
            </a:r>
            <a:r>
              <a:rPr lang="en-US" altLang="ja-JP" sz="1600" b="1" kern="100" dirty="0">
                <a:effectLst/>
                <a:latin typeface="ＭＳ 明朝" panose="02020609040205080304" pitchFamily="17" charset="-128"/>
                <a:ea typeface="Meiryo UI" panose="020B0604030504040204" pitchFamily="50" charset="-128"/>
                <a:cs typeface="Times New Roman" panose="02020603050405020304" pitchFamily="18" charset="0"/>
              </a:rPr>
              <a:t>】</a:t>
            </a:r>
            <a:endParaRPr lang="ja-JP" altLang="ja-JP" sz="1600" b="1"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marL="266700" indent="165100" algn="l">
              <a:lnSpc>
                <a:spcPts val="2100"/>
              </a:lnSpc>
            </a:pPr>
            <a:r>
              <a:rPr lang="ja-JP" altLang="ja-JP" sz="1600" kern="100" dirty="0">
                <a:effectLst/>
                <a:latin typeface="ＭＳ 明朝" panose="02020609040205080304" pitchFamily="17" charset="-128"/>
                <a:ea typeface="Meiryo UI" panose="020B0604030504040204" pitchFamily="50" charset="-128"/>
                <a:cs typeface="Times New Roman" panose="02020603050405020304" pitchFamily="18" charset="0"/>
              </a:rPr>
              <a:t>職員</a:t>
            </a:r>
            <a:r>
              <a:rPr lang="ja-JP"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研修（</a:t>
            </a:r>
            <a:r>
              <a:rPr lang="en-US"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Off-JT</a:t>
            </a:r>
            <a:r>
              <a:rPr lang="ja-JP"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OJT</a:t>
            </a:r>
            <a:r>
              <a:rPr lang="ja-JP"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ja-JP" sz="1600" kern="100" dirty="0">
                <a:effectLst/>
                <a:latin typeface="ＭＳ 明朝" panose="02020609040205080304" pitchFamily="17" charset="-128"/>
                <a:ea typeface="Meiryo UI" panose="020B0604030504040204" pitchFamily="50" charset="-128"/>
                <a:cs typeface="Times New Roman" panose="02020603050405020304" pitchFamily="18" charset="0"/>
              </a:rPr>
              <a:t>の充実や、主査級昇任考査の改正、キャリアクリエイト制度の拡充などに取り組むことにより、個々の職員に応じた能力開発や主体的なキャリア形成を促進・支援してい</a:t>
            </a:r>
            <a:r>
              <a:rPr lang="ja-JP" altLang="en-US" sz="1600" kern="100" dirty="0">
                <a:effectLst/>
                <a:latin typeface="ＭＳ 明朝" panose="02020609040205080304" pitchFamily="17" charset="-128"/>
                <a:ea typeface="Meiryo UI" panose="020B0604030504040204" pitchFamily="50" charset="-128"/>
                <a:cs typeface="Times New Roman" panose="02020603050405020304" pitchFamily="18" charset="0"/>
              </a:rPr>
              <a:t>きます。</a:t>
            </a:r>
            <a:endParaRPr lang="ja-JP" altLang="ja-JP" sz="16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l">
              <a:lnSpc>
                <a:spcPts val="2100"/>
              </a:lnSpc>
            </a:pPr>
            <a:r>
              <a:rPr lang="en-US" altLang="ja-JP" sz="1600" kern="100" dirty="0">
                <a:effectLst/>
                <a:latin typeface="Meiryo UI" panose="020B0604030504040204" pitchFamily="50" charset="-128"/>
                <a:ea typeface="ＭＳ 明朝" panose="02020609040205080304" pitchFamily="17" charset="-128"/>
                <a:cs typeface="Times New Roman" panose="02020603050405020304" pitchFamily="18" charset="0"/>
              </a:rPr>
              <a:t> </a:t>
            </a:r>
          </a:p>
          <a:p>
            <a:pPr algn="l">
              <a:lnSpc>
                <a:spcPts val="2100"/>
              </a:lnSpc>
            </a:pPr>
            <a:endParaRPr lang="ja-JP" altLang="ja-JP" sz="16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65100" algn="l">
              <a:lnSpc>
                <a:spcPts val="2100"/>
              </a:lnSpc>
            </a:pPr>
            <a:r>
              <a:rPr lang="en-US" altLang="ja-JP" sz="1600" b="1" kern="100" dirty="0">
                <a:effectLst/>
                <a:latin typeface="ＭＳ 明朝" panose="02020609040205080304" pitchFamily="17" charset="-128"/>
                <a:ea typeface="Meiryo UI" panose="020B0604030504040204" pitchFamily="50" charset="-128"/>
                <a:cs typeface="Times New Roman" panose="02020603050405020304" pitchFamily="18" charset="0"/>
              </a:rPr>
              <a:t>【</a:t>
            </a:r>
            <a:r>
              <a:rPr lang="ja-JP" altLang="ja-JP" sz="1600" b="1" kern="100" dirty="0">
                <a:effectLst/>
                <a:latin typeface="ＭＳ 明朝" panose="02020609040205080304" pitchFamily="17" charset="-128"/>
                <a:ea typeface="Meiryo UI" panose="020B0604030504040204" pitchFamily="50" charset="-128"/>
                <a:cs typeface="Times New Roman" panose="02020603050405020304" pitchFamily="18" charset="0"/>
              </a:rPr>
              <a:t>働き方改革</a:t>
            </a:r>
            <a:r>
              <a:rPr lang="en-US" altLang="ja-JP" sz="1600" b="1" kern="100" dirty="0">
                <a:effectLst/>
                <a:latin typeface="ＭＳ 明朝" panose="02020609040205080304" pitchFamily="17" charset="-128"/>
                <a:ea typeface="Meiryo UI" panose="020B0604030504040204" pitchFamily="50" charset="-128"/>
                <a:cs typeface="Times New Roman" panose="02020603050405020304" pitchFamily="18" charset="0"/>
              </a:rPr>
              <a:t>】</a:t>
            </a:r>
            <a:endParaRPr lang="ja-JP" altLang="ja-JP" sz="1600" b="1"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marL="266700" indent="165100" algn="l">
              <a:lnSpc>
                <a:spcPts val="2100"/>
              </a:lnSpc>
            </a:pPr>
            <a:r>
              <a:rPr lang="ja-JP" altLang="ja-JP" sz="1600" kern="100" dirty="0">
                <a:effectLst/>
                <a:latin typeface="ＭＳ 明朝" panose="02020609040205080304" pitchFamily="17" charset="-128"/>
                <a:ea typeface="Meiryo UI" panose="020B0604030504040204" pitchFamily="50" charset="-128"/>
                <a:cs typeface="Times New Roman" panose="02020603050405020304" pitchFamily="18" charset="0"/>
              </a:rPr>
              <a:t>全ての職員が心身ともに健康で、意欲を持っていきいきと働くことができるよう、フレックスタイム制度における週休３日制の導入やテレワークのさらなる推進など、柔軟な働き方のさらなる浸透を図</a:t>
            </a:r>
            <a:r>
              <a:rPr lang="ja-JP" altLang="en-US" sz="1600" kern="100" dirty="0">
                <a:effectLst/>
                <a:latin typeface="ＭＳ 明朝" panose="02020609040205080304" pitchFamily="17" charset="-128"/>
                <a:ea typeface="Meiryo UI" panose="020B0604030504040204" pitchFamily="50" charset="-128"/>
                <a:cs typeface="Times New Roman" panose="02020603050405020304" pitchFamily="18" charset="0"/>
              </a:rPr>
              <a:t>ります</a:t>
            </a:r>
            <a:r>
              <a:rPr lang="ja-JP" altLang="ja-JP" sz="1600" kern="100" dirty="0">
                <a:effectLst/>
                <a:latin typeface="ＭＳ 明朝" panose="02020609040205080304" pitchFamily="17" charset="-128"/>
                <a:ea typeface="Meiryo UI" panose="020B0604030504040204" pitchFamily="50" charset="-128"/>
                <a:cs typeface="Times New Roman" panose="02020603050405020304" pitchFamily="18" charset="0"/>
              </a:rPr>
              <a:t>。また、長時間労働の是正や育児休業等の取得促進などに一層取組み、働く職員の心身の健康確保・ワークライフバランスの促進等を図ってい</a:t>
            </a:r>
            <a:r>
              <a:rPr lang="ja-JP" altLang="en-US" sz="1600" kern="100" dirty="0">
                <a:effectLst/>
                <a:latin typeface="ＭＳ 明朝" panose="02020609040205080304" pitchFamily="17" charset="-128"/>
                <a:ea typeface="Meiryo UI" panose="020B0604030504040204" pitchFamily="50" charset="-128"/>
                <a:cs typeface="Times New Roman" panose="02020603050405020304" pitchFamily="18" charset="0"/>
              </a:rPr>
              <a:t>きます。</a:t>
            </a:r>
            <a:endParaRPr lang="ja-JP" altLang="ja-JP" sz="16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marL="174625" indent="-174625" defTabSz="647700">
              <a:spcBef>
                <a:spcPct val="0"/>
              </a:spcBef>
              <a:tabLst>
                <a:tab pos="8256588" algn="r"/>
              </a:tabLst>
              <a:defRPr/>
            </a:pP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a:extLst>
              <a:ext uri="{FF2B5EF4-FFF2-40B4-BE49-F238E27FC236}">
                <a16:creationId xmlns:a16="http://schemas.microsoft.com/office/drawing/2014/main" id="{97B2AD3D-019D-4357-9434-290B2C580AD5}"/>
              </a:ext>
            </a:extLst>
          </p:cNvPr>
          <p:cNvSpPr/>
          <p:nvPr/>
        </p:nvSpPr>
        <p:spPr>
          <a:xfrm>
            <a:off x="393330" y="5679250"/>
            <a:ext cx="8453637" cy="662530"/>
          </a:xfrm>
          <a:prstGeom prst="rect">
            <a:avLst/>
          </a:prstGeom>
          <a:noFill/>
          <a:ln w="19050">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r>
              <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参考</a:t>
            </a:r>
            <a:r>
              <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職員数管理目標</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R5.</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令和</a:t>
            </a: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年度から令和</a:t>
            </a: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9</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年度の職員数管理目標は、令和</a:t>
            </a: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年度当初の職員数と同規模の</a:t>
            </a: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8,600</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人（グロス職員数</a:t>
            </a:r>
            <a:r>
              <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）とする。</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グロス職員数＝　常勤職員数（フルタイム再任用数含む）＋常勤換算後の短時間再任用数）</a:t>
            </a:r>
          </a:p>
        </p:txBody>
      </p:sp>
      <p:sp>
        <p:nvSpPr>
          <p:cNvPr id="4" name="スライド番号プレースホルダー 3">
            <a:extLst>
              <a:ext uri="{FF2B5EF4-FFF2-40B4-BE49-F238E27FC236}">
                <a16:creationId xmlns:a16="http://schemas.microsoft.com/office/drawing/2014/main" id="{4C9C2CF1-E6CD-4280-955D-0F74BC2CD53E}"/>
              </a:ext>
            </a:extLst>
          </p:cNvPr>
          <p:cNvSpPr>
            <a:spLocks noGrp="1"/>
          </p:cNvSpPr>
          <p:nvPr>
            <p:ph type="sldNum" sz="quarter" idx="12"/>
          </p:nvPr>
        </p:nvSpPr>
        <p:spPr/>
        <p:txBody>
          <a:bodyPr/>
          <a:lstStyle/>
          <a:p>
            <a:fld id="{7791D223-6A27-4327-8087-FA06212A7E85}" type="slidenum">
              <a:rPr lang="ja-JP" altLang="en-US" smtClean="0"/>
              <a:pPr/>
              <a:t>29</a:t>
            </a:fld>
            <a:endParaRPr lang="ja-JP" altLang="en-US" dirty="0"/>
          </a:p>
        </p:txBody>
      </p:sp>
    </p:spTree>
    <p:extLst>
      <p:ext uri="{BB962C8B-B14F-4D97-AF65-F5344CB8AC3E}">
        <p14:creationId xmlns:p14="http://schemas.microsoft.com/office/powerpoint/2010/main" val="32302128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183873" y="503675"/>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14" name="正方形/長方形 13"/>
          <p:cNvSpPr/>
          <p:nvPr/>
        </p:nvSpPr>
        <p:spPr>
          <a:xfrm>
            <a:off x="26495" y="107340"/>
            <a:ext cx="8820472" cy="369332"/>
          </a:xfrm>
          <a:prstGeom prst="rect">
            <a:avLst/>
          </a:prstGeom>
        </p:spPr>
        <p:txBody>
          <a:bodyPr wrap="square">
            <a:spAutoFit/>
          </a:bodyPr>
          <a:lstStyle/>
          <a:p>
            <a:pPr marL="252000" indent="-457200"/>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（２）財政運営</a:t>
            </a:r>
            <a:endParaRPr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522000" y="799172"/>
            <a:ext cx="8055445" cy="4447371"/>
          </a:xfrm>
          <a:prstGeom prst="rect">
            <a:avLst/>
          </a:prstGeom>
          <a:noFill/>
        </p:spPr>
        <p:txBody>
          <a:bodyPr wrap="square" rtlCol="0">
            <a:spAutoFit/>
          </a:bodyPr>
          <a:lstStyle/>
          <a:p>
            <a:pPr marL="252000" indent="-457200"/>
            <a:r>
              <a:rPr lang="en-US" altLang="ja-JP" sz="16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財政規律の確保</a:t>
            </a:r>
            <a:r>
              <a:rPr lang="en-US" altLang="ja-JP" sz="1600" b="1" dirty="0">
                <a:latin typeface="Meiryo UI" panose="020B0604030504040204" pitchFamily="50" charset="-128"/>
                <a:ea typeface="Meiryo UI" panose="020B0604030504040204" pitchFamily="50" charset="-128"/>
                <a:cs typeface="Meiryo UI" panose="020B0604030504040204" pitchFamily="50" charset="-128"/>
              </a:rPr>
              <a:t>】</a:t>
            </a:r>
          </a:p>
          <a:p>
            <a:pPr marL="252000" indent="-457200"/>
            <a:r>
              <a:rPr lang="ja-JP" altLang="en-US" sz="1600" dirty="0">
                <a:latin typeface="Meiryo UI" panose="020B0604030504040204" pitchFamily="50" charset="-128"/>
                <a:ea typeface="Meiryo UI" panose="020B0604030504040204" pitchFamily="50" charset="-128"/>
                <a:cs typeface="Meiryo UI" panose="020B0604030504040204" pitchFamily="50" charset="-128"/>
              </a:rPr>
              <a:t>　　　令和６年度以降も多額の収支不足が見込まれることから、これまでの改革の取組みを継承しつつ、財政運営基本条例に基づき、将来世代に負担を先送りしないよう、健全で規律ある財政運営を行います。</a:t>
            </a:r>
          </a:p>
          <a:p>
            <a:pPr marL="252000" indent="-457200"/>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52000" indent="-457200"/>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a:p>
            <a:pPr marL="252000" indent="-457200"/>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収支不足への対応</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a:p>
            <a:pPr marL="381000" indent="-17463"/>
            <a:r>
              <a:rPr lang="ja-JP" altLang="en-US" sz="1400" dirty="0">
                <a:latin typeface="Meiryo UI" panose="020B0604030504040204" pitchFamily="50" charset="-128"/>
                <a:ea typeface="Meiryo UI" panose="020B0604030504040204" pitchFamily="50" charset="-128"/>
                <a:cs typeface="Meiryo UI" panose="020B0604030504040204" pitchFamily="50" charset="-128"/>
              </a:rPr>
              <a:t>　「具体的取組み編」に掲げる歳入確保や歳出の見直しについて検討</a:t>
            </a:r>
            <a:r>
              <a:rPr lang="ja-JP" altLang="en-US" sz="1400" dirty="0">
                <a:latin typeface="Meiryo UI" panose="020B0604030504040204" pitchFamily="50" charset="-128"/>
                <a:ea typeface="Meiryo UI" panose="020B0604030504040204" pitchFamily="50" charset="-128"/>
                <a:cs typeface="メイリオ"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具体化を進めるとともに、それでもなお収支不足額が生じる場合は、財政調整基金を機動的に活用したうえで、年度を通じた効果的</a:t>
            </a:r>
            <a:r>
              <a:rPr lang="ja-JP" altLang="en-US" sz="1400" dirty="0">
                <a:latin typeface="Meiryo UI" panose="020B0604030504040204" pitchFamily="50" charset="-128"/>
                <a:ea typeface="Meiryo UI" panose="020B0604030504040204" pitchFamily="50" charset="-128"/>
                <a:cs typeface="メイリオ"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効率的な予算執行により対応していきます。</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252000" indent="-457200"/>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252000" indent="-457200"/>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252000" indent="-457200"/>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財政調整基金の確保</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a:t>
            </a:r>
          </a:p>
          <a:p>
            <a:pPr marL="363538"/>
            <a:r>
              <a:rPr lang="ja-JP" altLang="en-US" sz="1400">
                <a:latin typeface="Meiryo UI" panose="020B0604030504040204" pitchFamily="50" charset="-128"/>
                <a:ea typeface="Meiryo UI" panose="020B0604030504040204" pitchFamily="50" charset="-128"/>
                <a:cs typeface="Meiryo UI" panose="020B0604030504040204" pitchFamily="50" charset="-128"/>
              </a:rPr>
              <a:t>　令和</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６年度末に財政運営基本条例に基づく目標額（令和</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15</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年度末までに</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1,400</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億円）を確保できる見込みですが、令和６年度以降も収支不足が見込まれるなか、財政リスクに対応していくため、引き続き安定的な確保に努めます。</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504000" indent="-457200"/>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marL="504000" indent="-457200"/>
            <a:r>
              <a:rPr lang="en-US" altLang="ja-JP"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財政調整基金残高（令和６年度末見込み）　</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1,583</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億円</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504000" indent="-457200"/>
            <a:r>
              <a:rPr lang="en-US" altLang="ja-JP"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上記残高には、後年度の普通交付税算定における精算対応のための一時的な積立分を含まない。</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a:extLst>
              <a:ext uri="{FF2B5EF4-FFF2-40B4-BE49-F238E27FC236}">
                <a16:creationId xmlns:a16="http://schemas.microsoft.com/office/drawing/2014/main" id="{5709EE4F-D143-4027-824C-021EAFA8E95E}"/>
              </a:ext>
            </a:extLst>
          </p:cNvPr>
          <p:cNvSpPr>
            <a:spLocks noGrp="1"/>
          </p:cNvSpPr>
          <p:nvPr>
            <p:ph type="sldNum" sz="quarter" idx="12"/>
          </p:nvPr>
        </p:nvSpPr>
        <p:spPr/>
        <p:txBody>
          <a:bodyPr/>
          <a:lstStyle/>
          <a:p>
            <a:fld id="{7791D223-6A27-4327-8087-FA06212A7E85}" type="slidenum">
              <a:rPr lang="ja-JP" altLang="en-US" smtClean="0"/>
              <a:pPr/>
              <a:t>30</a:t>
            </a:fld>
            <a:endParaRPr lang="ja-JP" altLang="en-US" dirty="0"/>
          </a:p>
        </p:txBody>
      </p:sp>
    </p:spTree>
    <p:extLst>
      <p:ext uri="{BB962C8B-B14F-4D97-AF65-F5344CB8AC3E}">
        <p14:creationId xmlns:p14="http://schemas.microsoft.com/office/powerpoint/2010/main" val="23102651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372597" y="1136647"/>
            <a:ext cx="8485711" cy="1077218"/>
          </a:xfrm>
          <a:prstGeom prst="rect">
            <a:avLst/>
          </a:prstGeom>
          <a:noFill/>
        </p:spPr>
        <p:txBody>
          <a:bodyPr wrap="square" rtlCol="0">
            <a:spAutoFit/>
          </a:bodyPr>
          <a:lstStyle/>
          <a:p>
            <a:pPr marL="177800" indent="-177800"/>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①歳入確保</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2000"/>
              </a:lnSpc>
            </a:pP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府税については、課税自主権を活用した収入確保に取り組むとともに、徴収向上方策の推進に取り組みます。また、 「大阪府ファシリティマネジメント</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基本方針」</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（令和６年２月改訂）</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に基づく</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取組みなどによる府有財産の売却等を進めます。</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7" name="直線コネクタ 16"/>
          <p:cNvCxnSpPr/>
          <p:nvPr/>
        </p:nvCxnSpPr>
        <p:spPr>
          <a:xfrm>
            <a:off x="183873" y="773705"/>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20" name="正方形/長方形 19"/>
          <p:cNvSpPr/>
          <p:nvPr/>
        </p:nvSpPr>
        <p:spPr>
          <a:xfrm>
            <a:off x="26495" y="107342"/>
            <a:ext cx="8820472" cy="646331"/>
          </a:xfrm>
          <a:prstGeom prst="rect">
            <a:avLst/>
          </a:prstGeom>
        </p:spPr>
        <p:txBody>
          <a:bodyPr wrap="square">
            <a:spAutoFit/>
          </a:bodyPr>
          <a:lstStyle/>
          <a:p>
            <a:pPr marL="252000" indent="-457200"/>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（２）財政運営</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①歳入確保、②歳出改革</a:t>
            </a:r>
            <a:endParaRPr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大かっこ 8"/>
          <p:cNvSpPr/>
          <p:nvPr/>
        </p:nvSpPr>
        <p:spPr>
          <a:xfrm>
            <a:off x="586791" y="5049180"/>
            <a:ext cx="8300177" cy="1260140"/>
          </a:xfrm>
          <a:prstGeom prst="bracketPair">
            <a:avLst/>
          </a:prstGeom>
          <a:ln>
            <a:noFill/>
          </a:ln>
        </p:spPr>
        <p:style>
          <a:lnRef idx="1">
            <a:schemeClr val="accent1"/>
          </a:lnRef>
          <a:fillRef idx="0">
            <a:schemeClr val="accent1"/>
          </a:fillRef>
          <a:effectRef idx="0">
            <a:schemeClr val="accent1"/>
          </a:effectRef>
          <a:fontRef idx="minor">
            <a:schemeClr val="tx1"/>
          </a:fontRef>
        </p:style>
        <p:txBody>
          <a:bodyPr rtlCol="0" anchor="ctr"/>
          <a:lstStyle/>
          <a:p>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＜主な取組み＞</a:t>
            </a:r>
            <a:endPar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・ファシリティマネジメント基本方針に基づき、計画的な改修（予防保全）を着実に実施し、長</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寿命化により維持・更新（建替）経費の軽減・平準化を図るとともに、引き続き、総量の最適</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化・有効活用に取り組みます。</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・地域福祉・高齢者福祉交付金について、新基準による交付金配分の効果検証を踏まえ、引き続　</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き、より効果的な配分方法等の検討を行います。</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テキスト ボックス 9"/>
          <p:cNvSpPr txBox="1"/>
          <p:nvPr/>
        </p:nvSpPr>
        <p:spPr>
          <a:xfrm>
            <a:off x="333507" y="3791942"/>
            <a:ext cx="8485711" cy="1077218"/>
          </a:xfrm>
          <a:prstGeom prst="rect">
            <a:avLst/>
          </a:prstGeom>
          <a:noFill/>
        </p:spPr>
        <p:txBody>
          <a:bodyPr wrap="square" rtlCol="0">
            <a:spAutoFit/>
          </a:bodyPr>
          <a:lstStyle/>
          <a:p>
            <a:pPr marL="177800" indent="-177800"/>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②歳出改革</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7800" indent="185738">
              <a:lnSpc>
                <a:spcPts val="20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限られた財源や人材で最大の効果を発揮していくため、</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PDCA</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サイクルによる施策効果の高い事業への重点化や、政策実現に向けた民間との幅広い分野の連携、業務フローの点検見直しによる業務の改善と効率化などに取り組みます。</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大かっこ 10"/>
          <p:cNvSpPr/>
          <p:nvPr/>
        </p:nvSpPr>
        <p:spPr>
          <a:xfrm>
            <a:off x="586789" y="2245551"/>
            <a:ext cx="8080666" cy="1273461"/>
          </a:xfrm>
          <a:prstGeom prst="bracketPair">
            <a:avLst/>
          </a:prstGeom>
          <a:ln>
            <a:noFill/>
          </a:ln>
        </p:spPr>
        <p:style>
          <a:lnRef idx="1">
            <a:schemeClr val="accent1"/>
          </a:lnRef>
          <a:fillRef idx="0">
            <a:schemeClr val="accent1"/>
          </a:fillRef>
          <a:effectRef idx="0">
            <a:schemeClr val="accent1"/>
          </a:effectRef>
          <a:fontRef idx="minor">
            <a:schemeClr val="tx1"/>
          </a:fontRef>
        </p:style>
        <p:txBody>
          <a:bodyPr rtlCol="0" anchor="ctr"/>
          <a:lstStyle/>
          <a:p>
            <a:r>
              <a:rPr lang="ja-JP" altLang="en-US" sz="1400"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＜主な取組み＞</a:t>
            </a:r>
            <a:endParaRPr lang="en-US" altLang="ja-JP" sz="1400" dirty="0">
              <a:solidFill>
                <a:prstClr val="black"/>
              </a:solidFill>
              <a:latin typeface="Meiryo UI" panose="020B0604030504040204" pitchFamily="50" charset="-128"/>
              <a:ea typeface="Meiryo UI" panose="020B0604030504040204" pitchFamily="50" charset="-128"/>
              <a:cs typeface="メイリオ" panose="020B0604030504040204" pitchFamily="50" charset="-128"/>
            </a:endParaRPr>
          </a:p>
          <a:p>
            <a:r>
              <a:rPr lang="ja-JP" altLang="en-US" sz="1400"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   ・大阪府</a:t>
            </a:r>
            <a:r>
              <a:rPr lang="ja-JP" altLang="en-US" sz="1400" dirty="0">
                <a:latin typeface="Meiryo UI" panose="020B0604030504040204" pitchFamily="50" charset="-128"/>
                <a:ea typeface="Meiryo UI" panose="020B0604030504040204" pitchFamily="50" charset="-128"/>
                <a:cs typeface="メイリオ" panose="020B0604030504040204" pitchFamily="50" charset="-128"/>
              </a:rPr>
              <a:t>森林環境税、宿泊税、</a:t>
            </a:r>
            <a:r>
              <a:rPr lang="ja-JP" altLang="en-US" sz="1400"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法人二税の超過課税による収入確保に取り組みます。</a:t>
            </a:r>
          </a:p>
          <a:p>
            <a:r>
              <a:rPr lang="ja-JP" altLang="en-US" sz="1400"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   ・大阪府域地方税徴収機構の共同徴収を継続します。</a:t>
            </a:r>
          </a:p>
          <a:p>
            <a:r>
              <a:rPr lang="ja-JP" altLang="en-US" sz="1400"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 　</a:t>
            </a:r>
            <a:r>
              <a:rPr lang="ja-JP" altLang="en-US" sz="1400" dirty="0">
                <a:latin typeface="Meiryo UI" panose="020B0604030504040204" pitchFamily="50" charset="-128"/>
                <a:ea typeface="Meiryo UI" panose="020B0604030504040204" pitchFamily="50" charset="-128"/>
                <a:cs typeface="メイリオ" panose="020B0604030504040204" pitchFamily="50" charset="-128"/>
              </a:rPr>
              <a:t>・不要となった府有財産の売却を進めます。</a:t>
            </a:r>
            <a:r>
              <a:rPr lang="ja-JP" altLang="en-US" sz="1400"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　</a:t>
            </a:r>
          </a:p>
        </p:txBody>
      </p:sp>
      <p:sp>
        <p:nvSpPr>
          <p:cNvPr id="3" name="スライド番号プレースホルダー 2">
            <a:extLst>
              <a:ext uri="{FF2B5EF4-FFF2-40B4-BE49-F238E27FC236}">
                <a16:creationId xmlns:a16="http://schemas.microsoft.com/office/drawing/2014/main" id="{D8BA38F2-FA88-47C4-B19D-322A91EA70D4}"/>
              </a:ext>
            </a:extLst>
          </p:cNvPr>
          <p:cNvSpPr>
            <a:spLocks noGrp="1"/>
          </p:cNvSpPr>
          <p:nvPr>
            <p:ph type="sldNum" sz="quarter" idx="12"/>
          </p:nvPr>
        </p:nvSpPr>
        <p:spPr/>
        <p:txBody>
          <a:bodyPr/>
          <a:lstStyle/>
          <a:p>
            <a:fld id="{7791D223-6A27-4327-8087-FA06212A7E85}" type="slidenum">
              <a:rPr lang="ja-JP" altLang="en-US" smtClean="0"/>
              <a:pPr/>
              <a:t>31</a:t>
            </a:fld>
            <a:endParaRPr lang="ja-JP" altLang="en-US" dirty="0"/>
          </a:p>
        </p:txBody>
      </p:sp>
    </p:spTree>
    <p:extLst>
      <p:ext uri="{BB962C8B-B14F-4D97-AF65-F5344CB8AC3E}">
        <p14:creationId xmlns:p14="http://schemas.microsoft.com/office/powerpoint/2010/main" val="3113484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右矢印 50"/>
          <p:cNvSpPr/>
          <p:nvPr/>
        </p:nvSpPr>
        <p:spPr bwMode="auto">
          <a:xfrm>
            <a:off x="2740757" y="3173146"/>
            <a:ext cx="3316822" cy="1522789"/>
          </a:xfrm>
          <a:prstGeom prst="rightArrow">
            <a:avLst>
              <a:gd name="adj1" fmla="val 50000"/>
              <a:gd name="adj2" fmla="val 20859"/>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050"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4" name="表 3"/>
          <p:cNvGraphicFramePr>
            <a:graphicFrameLocks noGrp="1"/>
          </p:cNvGraphicFramePr>
          <p:nvPr/>
        </p:nvGraphicFramePr>
        <p:xfrm>
          <a:off x="7452320" y="6237312"/>
          <a:ext cx="208280" cy="365760"/>
        </p:xfrm>
        <a:graphic>
          <a:graphicData uri="http://schemas.openxmlformats.org/drawingml/2006/table">
            <a:tbl>
              <a:tblPr/>
              <a:tblGrid>
                <a:gridCol w="208280">
                  <a:extLst>
                    <a:ext uri="{9D8B030D-6E8A-4147-A177-3AD203B41FA5}">
                      <a16:colId xmlns:a16="http://schemas.microsoft.com/office/drawing/2014/main" val="20000"/>
                    </a:ext>
                  </a:extLst>
                </a:gridCol>
              </a:tblGrid>
              <a:tr h="0">
                <a:tc>
                  <a:txBody>
                    <a:bodyPr/>
                    <a:lstStyle/>
                    <a:p>
                      <a:endParaRPr kumimoji="1" lang="ja-JP" altLang="en-US" dirty="0"/>
                    </a:p>
                  </a:txBody>
                  <a:tcPr>
                    <a:lnL w="12700" cmpd="sng">
                      <a:noFill/>
                      <a:prstDash val="solid"/>
                    </a:lnL>
                    <a:lnR w="12700" cmpd="sng">
                      <a:noFill/>
                      <a:prstDash val="solid"/>
                    </a:lnR>
                    <a:lnT w="12700" cmpd="sng">
                      <a:noFill/>
                      <a:prstDash val="solid"/>
                    </a:lnT>
                    <a:lnB w="12700" cmpd="sng">
                      <a:noFill/>
                      <a:prstDash val="solid"/>
                    </a:lnB>
                  </a:tcPr>
                </a:tc>
                <a:extLst>
                  <a:ext uri="{0D108BD9-81ED-4DB2-BD59-A6C34878D82A}">
                    <a16:rowId xmlns:a16="http://schemas.microsoft.com/office/drawing/2014/main" val="10000"/>
                  </a:ext>
                </a:extLst>
              </a:tr>
            </a:tbl>
          </a:graphicData>
        </a:graphic>
      </p:graphicFrame>
      <p:sp>
        <p:nvSpPr>
          <p:cNvPr id="8" name="正方形/長方形 7"/>
          <p:cNvSpPr/>
          <p:nvPr/>
        </p:nvSpPr>
        <p:spPr>
          <a:xfrm>
            <a:off x="161631" y="728700"/>
            <a:ext cx="8730970" cy="861774"/>
          </a:xfrm>
          <a:prstGeom prst="rect">
            <a:avLst/>
          </a:prstGeom>
        </p:spPr>
        <p:txBody>
          <a:bodyPr wrap="square">
            <a:spAutoFit/>
          </a:bodyPr>
          <a:lstStyle/>
          <a:p>
            <a:pPr>
              <a:defRPr/>
            </a:pP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指定出資法人</a:t>
            </a: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○指</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定出資法人（</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20</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法人）</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について、</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これまでに策定した行財政計画に基づく取組み状況や進捗状況を踏まえ、点検を実施しました。</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○引き続き、点検に基づく改革の方向性の具体化を図るとともに、「出資法人等への関与事項等を定める条例」 に基づく経営評価制度や</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人的関与の必要性の点検等により</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、府としての法人に対する関与の見直し、法人の経営改善を進めます。</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0" name="正方形/長方形 49"/>
          <p:cNvSpPr/>
          <p:nvPr/>
        </p:nvSpPr>
        <p:spPr>
          <a:xfrm>
            <a:off x="26497" y="44624"/>
            <a:ext cx="8333101" cy="369332"/>
          </a:xfrm>
          <a:prstGeom prst="rect">
            <a:avLst/>
          </a:prstGeom>
        </p:spPr>
        <p:txBody>
          <a:bodyPr wrap="square">
            <a:spAutoFit/>
          </a:bodyPr>
          <a:lstStyle/>
          <a:p>
            <a:pPr marL="252000" indent="-457200"/>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（３）出資法人等の改革</a:t>
            </a:r>
            <a:endParaRPr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54" name="直線コネクタ 53"/>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13318" name="正方形/長方形 36"/>
          <p:cNvSpPr>
            <a:spLocks noChangeArrowheads="1"/>
          </p:cNvSpPr>
          <p:nvPr/>
        </p:nvSpPr>
        <p:spPr bwMode="auto">
          <a:xfrm>
            <a:off x="126011" y="1833743"/>
            <a:ext cx="229924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＜出資法人改革の進捗＞</a:t>
            </a:r>
          </a:p>
        </p:txBody>
      </p:sp>
      <p:grpSp>
        <p:nvGrpSpPr>
          <p:cNvPr id="3" name="グループ化 2"/>
          <p:cNvGrpSpPr/>
          <p:nvPr/>
        </p:nvGrpSpPr>
        <p:grpSpPr>
          <a:xfrm>
            <a:off x="273091" y="2161854"/>
            <a:ext cx="2342764" cy="4160344"/>
            <a:chOff x="322201" y="2078851"/>
            <a:chExt cx="2342764" cy="3859118"/>
          </a:xfrm>
        </p:grpSpPr>
        <p:sp>
          <p:nvSpPr>
            <p:cNvPr id="85" name="角丸四角形 4"/>
            <p:cNvSpPr>
              <a:spLocks noChangeArrowheads="1"/>
            </p:cNvSpPr>
            <p:nvPr/>
          </p:nvSpPr>
          <p:spPr bwMode="auto">
            <a:xfrm>
              <a:off x="425143" y="2179697"/>
              <a:ext cx="2071189" cy="371654"/>
            </a:xfrm>
            <a:prstGeom prst="roundRect">
              <a:avLst>
                <a:gd name="adj" fmla="val 16667"/>
              </a:avLst>
            </a:prstGeom>
            <a:solidFill>
              <a:srgbClr val="0070C0"/>
            </a:solidFill>
            <a:ln w="19050" algn="ctr">
              <a:solidFill>
                <a:srgbClr val="002060"/>
              </a:solidFill>
              <a:round/>
              <a:headEnd/>
              <a:tailEnd/>
            </a:ln>
          </p:spPr>
          <p:txBody>
            <a:bodyPr wrap="none" lIns="0" tIns="72000" rIns="0" bIns="72000" anchor="ctr"/>
            <a:lstStyle/>
            <a:p>
              <a:pPr algn="ctr"/>
              <a:r>
                <a:rPr lang="ja-JP" altLang="en-US" sz="10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財政再建プログラム（案）</a:t>
              </a:r>
              <a:r>
                <a:rPr lang="en-US" altLang="ja-JP" sz="9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H20.6</a:t>
              </a:r>
            </a:p>
            <a:p>
              <a:pPr algn="ctr"/>
              <a:r>
                <a:rPr lang="ja-JP" altLang="en-US" sz="9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44</a:t>
              </a:r>
              <a:r>
                <a:rPr lang="ja-JP" altLang="en-US" sz="9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法人）</a:t>
              </a:r>
              <a:endParaRPr lang="en-US" altLang="ja-JP" sz="1000"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5" name="正方形/長方形 134"/>
            <p:cNvSpPr/>
            <p:nvPr/>
          </p:nvSpPr>
          <p:spPr bwMode="auto">
            <a:xfrm>
              <a:off x="456578" y="3598528"/>
              <a:ext cx="2012591" cy="401912"/>
            </a:xfrm>
            <a:prstGeom prst="rect">
              <a:avLst/>
            </a:prstGeom>
            <a:solidFill>
              <a:schemeClr val="accent5">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○統合</a:t>
              </a:r>
              <a:r>
                <a:rPr lang="en-US" altLang="ja-JP"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法人</a:t>
              </a:r>
              <a:r>
                <a:rPr lang="en-US" altLang="ja-JP"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a:defRPr/>
              </a:pP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・類似の事業を行う法人と統合する法人</a:t>
              </a:r>
              <a:endParaRPr lang="ja-JP" altLang="en-US" sz="700"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6" name="正方形/長方形 135"/>
            <p:cNvSpPr/>
            <p:nvPr/>
          </p:nvSpPr>
          <p:spPr bwMode="auto">
            <a:xfrm>
              <a:off x="447103" y="4085372"/>
              <a:ext cx="2027265" cy="340395"/>
            </a:xfrm>
            <a:prstGeom prst="rect">
              <a:avLst/>
            </a:prstGeom>
            <a:solidFill>
              <a:schemeClr val="accent4">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ts val="800"/>
                </a:lnSpc>
                <a:defRPr/>
              </a:pPr>
              <a:r>
                <a:rPr lang="ja-JP" altLang="en-US"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○民営化</a:t>
              </a:r>
              <a:r>
                <a:rPr lang="en-US" altLang="ja-JP"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法人</a:t>
              </a:r>
              <a:r>
                <a:rPr lang="en-US" altLang="ja-JP"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defRPr/>
              </a:pP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・事業を民営化する法人</a:t>
              </a:r>
              <a:endPar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7" name="正方形/長方形 136"/>
            <p:cNvSpPr/>
            <p:nvPr/>
          </p:nvSpPr>
          <p:spPr bwMode="auto">
            <a:xfrm>
              <a:off x="449680" y="4495810"/>
              <a:ext cx="2024688" cy="674531"/>
            </a:xfrm>
            <a:prstGeom prst="rect">
              <a:avLst/>
            </a:prstGeom>
            <a:solidFill>
              <a:schemeClr val="accent2">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ts val="800"/>
                </a:lnSpc>
                <a:defRPr/>
              </a:pPr>
              <a:r>
                <a:rPr lang="ja-JP" altLang="en-US"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○自立化</a:t>
              </a:r>
              <a:r>
                <a:rPr lang="en-US" altLang="ja-JP"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【9</a:t>
              </a:r>
              <a:r>
                <a:rPr lang="ja-JP" altLang="en-US"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法人</a:t>
              </a:r>
              <a:r>
                <a:rPr lang="en-US" altLang="ja-JP"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defRPr/>
              </a:pP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・一定の自己収入を有する法人で、府の財</a:t>
              </a:r>
              <a:endPar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defRPr/>
              </a:pP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政的・人的関与を最小限に抑制し、自立</a:t>
              </a:r>
              <a:endPar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defRPr/>
              </a:pP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化を促す法人</a:t>
              </a:r>
              <a:endPar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8" name="正方形/長方形 137"/>
            <p:cNvSpPr/>
            <p:nvPr/>
          </p:nvSpPr>
          <p:spPr bwMode="auto">
            <a:xfrm>
              <a:off x="456578" y="5240385"/>
              <a:ext cx="2033060" cy="413344"/>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ts val="800"/>
                </a:lnSpc>
                <a:defRPr/>
              </a:pPr>
              <a:r>
                <a:rPr lang="ja-JP" altLang="en-US"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○存続</a:t>
              </a:r>
              <a:r>
                <a:rPr lang="en-US" altLang="ja-JP"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法人</a:t>
              </a:r>
              <a:r>
                <a:rPr lang="en-US" altLang="ja-JP"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7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4" name="正方形/長方形 83"/>
            <p:cNvSpPr/>
            <p:nvPr/>
          </p:nvSpPr>
          <p:spPr bwMode="auto">
            <a:xfrm>
              <a:off x="322201" y="2078851"/>
              <a:ext cx="2342764" cy="3859118"/>
            </a:xfrm>
            <a:prstGeom prst="rect">
              <a:avLst/>
            </a:prstGeom>
            <a:no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8" name="正方形/長方形 47"/>
            <p:cNvSpPr/>
            <p:nvPr/>
          </p:nvSpPr>
          <p:spPr bwMode="auto">
            <a:xfrm>
              <a:off x="456578" y="2626207"/>
              <a:ext cx="2008317" cy="882176"/>
            </a:xfrm>
            <a:prstGeom prst="rect">
              <a:avLst/>
            </a:prstGeom>
            <a:solidFill>
              <a:schemeClr val="accent6">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ts val="800"/>
                </a:lnSpc>
                <a:defRPr/>
              </a:pPr>
              <a:r>
                <a:rPr lang="ja-JP" altLang="en-US"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○廃止</a:t>
              </a:r>
              <a:r>
                <a:rPr lang="en-US" altLang="ja-JP"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法人</a:t>
              </a:r>
              <a:r>
                <a:rPr lang="en-US" altLang="ja-JP"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抜本的見直し</a:t>
              </a:r>
              <a:r>
                <a:rPr lang="en-US" altLang="ja-JP"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法人</a:t>
              </a:r>
              <a:r>
                <a:rPr lang="en-US" altLang="ja-JP"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a:lnSpc>
                  <a:spcPts val="800"/>
                </a:lnSpc>
                <a:defRPr/>
              </a:pPr>
              <a:r>
                <a:rPr lang="ja-JP" altLang="en-US"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撤退</a:t>
              </a:r>
              <a:r>
                <a:rPr lang="en-US" altLang="ja-JP"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法人</a:t>
              </a:r>
              <a:r>
                <a:rPr lang="en-US" altLang="ja-JP"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defRPr/>
              </a:pP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・法人が行う事業を見直した結果、廃止</a:t>
              </a:r>
              <a:endPar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defRPr/>
              </a:pP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又は撤退する法人</a:t>
              </a:r>
              <a:endPar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defRPr/>
              </a:pP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・府の施策を代替している法人で、事業</a:t>
              </a:r>
              <a:endPar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defRPr/>
              </a:pP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精査後、事業を府で実施し、廃止する</a:t>
              </a:r>
              <a:endPar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defRPr/>
              </a:pP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法人</a:t>
              </a:r>
            </a:p>
          </p:txBody>
        </p:sp>
      </p:grpSp>
      <p:grpSp>
        <p:nvGrpSpPr>
          <p:cNvPr id="38" name="グループ化 37"/>
          <p:cNvGrpSpPr/>
          <p:nvPr/>
        </p:nvGrpSpPr>
        <p:grpSpPr>
          <a:xfrm>
            <a:off x="6091012" y="2044212"/>
            <a:ext cx="2385265" cy="4170122"/>
            <a:chOff x="6485738" y="2560238"/>
            <a:chExt cx="2623792" cy="3914179"/>
          </a:xfrm>
        </p:grpSpPr>
        <p:sp>
          <p:nvSpPr>
            <p:cNvPr id="40" name="角丸四角形 4"/>
            <p:cNvSpPr>
              <a:spLocks noChangeArrowheads="1"/>
            </p:cNvSpPr>
            <p:nvPr/>
          </p:nvSpPr>
          <p:spPr bwMode="auto">
            <a:xfrm>
              <a:off x="6634255" y="2612256"/>
              <a:ext cx="2314050" cy="372907"/>
            </a:xfrm>
            <a:prstGeom prst="roundRect">
              <a:avLst>
                <a:gd name="adj" fmla="val 16667"/>
              </a:avLst>
            </a:prstGeom>
            <a:solidFill>
              <a:srgbClr val="0070C0"/>
            </a:solidFill>
            <a:ln w="19050" algn="ctr">
              <a:solidFill>
                <a:srgbClr val="002060"/>
              </a:solidFill>
              <a:prstDash val="solid"/>
              <a:round/>
              <a:headEnd/>
              <a:tailEnd/>
            </a:ln>
          </p:spPr>
          <p:txBody>
            <a:bodyPr wrap="none" lIns="0" tIns="72000" rIns="0" bIns="72000" anchor="ctr"/>
            <a:lstStyle/>
            <a:p>
              <a:pPr algn="ctr"/>
              <a:r>
                <a:rPr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令和６年度行政経営の取組み</a:t>
              </a:r>
              <a:endParaRPr lang="en-US" altLang="ja-JP"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法人</a:t>
              </a:r>
              <a:r>
                <a:rPr lang="ja-JP" altLang="en-US" sz="10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900"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5" name="正方形/長方形 54"/>
            <p:cNvSpPr/>
            <p:nvPr/>
          </p:nvSpPr>
          <p:spPr bwMode="auto">
            <a:xfrm>
              <a:off x="6614252" y="3164351"/>
              <a:ext cx="2377001" cy="539403"/>
            </a:xfrm>
            <a:prstGeom prst="rect">
              <a:avLst/>
            </a:prstGeom>
            <a:solidFill>
              <a:schemeClr val="accent4">
                <a:lumMod val="20000"/>
                <a:lumOff val="80000"/>
              </a:schemeClr>
            </a:solidFill>
            <a:ln w="254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indent="133985">
                <a:lnSpc>
                  <a:spcPts val="800"/>
                </a:lnSpc>
                <a:defRPr/>
              </a:pPr>
              <a:r>
                <a:rPr lang="ja-JP" altLang="en-US"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○民営化</a:t>
              </a:r>
              <a:r>
                <a:rPr lang="en-US" altLang="ja-JP"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法人</a:t>
              </a:r>
              <a:r>
                <a:rPr lang="en-US" altLang="ja-JP"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7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indent="266700">
                <a:lnSpc>
                  <a:spcPts val="800"/>
                </a:lnSpc>
                <a:defRPr/>
              </a:pP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株</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大阪鶴見フラワーセンター</a:t>
              </a:r>
              <a:endParaRPr lang="en-US" altLang="ja-JP" sz="7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indent="266700">
                <a:lnSpc>
                  <a:spcPts val="800"/>
                </a:lnSpc>
                <a:defRPr/>
              </a:pP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大阪外環状鉄道</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株</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57" name="正方形/長方形 56"/>
            <p:cNvSpPr/>
            <p:nvPr/>
          </p:nvSpPr>
          <p:spPr bwMode="auto">
            <a:xfrm>
              <a:off x="6614252" y="3839500"/>
              <a:ext cx="2377001" cy="584041"/>
            </a:xfrm>
            <a:prstGeom prst="rect">
              <a:avLst/>
            </a:prstGeom>
            <a:solidFill>
              <a:schemeClr val="accent2">
                <a:lumMod val="20000"/>
                <a:lumOff val="80000"/>
              </a:schemeClr>
            </a:solidFill>
            <a:ln w="254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ts val="800"/>
                </a:lnSpc>
                <a:defRPr/>
              </a:pPr>
              <a:r>
                <a:rPr lang="ja-JP" altLang="en-US" sz="8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○抜本的見直し</a:t>
              </a:r>
              <a:r>
                <a:rPr lang="en-US" altLang="ja-JP" sz="8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8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a:t>
              </a:r>
              <a:r>
                <a:rPr lang="en-US" altLang="ja-JP" sz="8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defRPr/>
              </a:pP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株</a:t>
              </a: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国際会議場</a:t>
              </a:r>
              <a:endParaRPr lang="en-US" altLang="ja-JP" sz="800"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defRPr/>
              </a:pP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公財</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大阪府保健医療財団</a:t>
              </a:r>
              <a:endParaRPr lang="en-US" altLang="ja-JP" sz="800"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defRPr/>
              </a:pP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大阪府道路公社 </a:t>
              </a:r>
              <a:endPar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defRPr/>
              </a:pP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堺泉北埠頭</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株</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58" name="正方形/長方形 57"/>
            <p:cNvSpPr/>
            <p:nvPr/>
          </p:nvSpPr>
          <p:spPr bwMode="auto">
            <a:xfrm>
              <a:off x="6614252" y="4578603"/>
              <a:ext cx="2377001" cy="1699259"/>
            </a:xfrm>
            <a:prstGeom prst="rect">
              <a:avLst/>
            </a:prstGeom>
            <a:solidFill>
              <a:schemeClr val="bg1">
                <a:lumMod val="95000"/>
              </a:schemeClr>
            </a:solidFill>
            <a:ln w="254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ts val="800"/>
                </a:lnSpc>
                <a:defRPr/>
              </a:pPr>
              <a:r>
                <a:rPr lang="ja-JP" altLang="en-US" sz="9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存続</a:t>
              </a:r>
              <a:r>
                <a:rPr lang="en-US" altLang="ja-JP" sz="8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【14</a:t>
              </a:r>
              <a:r>
                <a:rPr lang="ja-JP" altLang="en-US" sz="8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a:t>
              </a:r>
              <a:r>
                <a:rPr lang="en-US" altLang="ja-JP" sz="8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900"/>
                </a:lnSpc>
                <a:defRPr/>
              </a:pP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公財</a:t>
              </a: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大阪国際平和センター</a:t>
              </a:r>
              <a:endPar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900"/>
                </a:lnSpc>
                <a:defRPr/>
              </a:pPr>
              <a:r>
                <a:rPr lang="ja-JP" altLang="en-US" sz="8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zh-TW"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zh-TW"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公財</a:t>
              </a:r>
              <a:r>
                <a:rPr lang="en-US" altLang="zh-TW"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zh-TW"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大阪府国際交流財団</a:t>
              </a:r>
              <a:endPar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900"/>
                </a:lnSpc>
                <a:defRPr/>
              </a:pP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公財</a:t>
              </a: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大阪産業局</a:t>
              </a:r>
              <a:endPar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900"/>
                </a:lnSpc>
                <a:defRPr/>
              </a:pP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公財</a:t>
              </a: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千里ライフサイエンス振興財団</a:t>
              </a:r>
              <a:endPar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900"/>
                </a:lnSpc>
                <a:defRPr/>
              </a:pP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公財</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西成労働福祉センター</a:t>
              </a:r>
              <a:endPar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900"/>
                </a:lnSpc>
                <a:defRPr/>
              </a:pP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大阪信用保証協会</a:t>
              </a:r>
              <a:endPar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900"/>
                </a:lnSpc>
                <a:defRPr/>
              </a:pP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一財</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大阪府みどり公社</a:t>
              </a:r>
              <a:endPar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900"/>
                </a:lnSpc>
                <a:defRPr/>
              </a:pP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公財</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大阪府漁業振興基金</a:t>
              </a:r>
              <a:endPar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900"/>
                </a:lnSpc>
                <a:defRPr/>
              </a:pP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公財</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大阪府都市整備推進センター</a:t>
              </a:r>
              <a:endPar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900"/>
                </a:lnSpc>
                <a:defRPr/>
              </a:pP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大阪モノレール</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株</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7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900"/>
                </a:lnSpc>
                <a:defRPr/>
              </a:pP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大阪府土地開発公社</a:t>
              </a:r>
              <a:endPar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900"/>
                </a:lnSpc>
                <a:defRPr/>
              </a:pP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大阪府住宅供給公社</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p>
            <a:p>
              <a:pPr>
                <a:lnSpc>
                  <a:spcPts val="900"/>
                </a:lnSpc>
                <a:defRPr/>
              </a:pP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公財</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大阪府文化財センター </a:t>
              </a:r>
              <a:endPar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900"/>
                </a:lnSpc>
                <a:defRPr/>
              </a:pP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公財</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大阪府育英会</a:t>
              </a:r>
            </a:p>
          </p:txBody>
        </p:sp>
        <p:sp>
          <p:nvSpPr>
            <p:cNvPr id="59" name="正方形/長方形 58"/>
            <p:cNvSpPr/>
            <p:nvPr/>
          </p:nvSpPr>
          <p:spPr bwMode="auto">
            <a:xfrm>
              <a:off x="6485738" y="2560238"/>
              <a:ext cx="2623792" cy="3914179"/>
            </a:xfrm>
            <a:prstGeom prst="rect">
              <a:avLst/>
            </a:prstGeom>
            <a:no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6" name="グループ化 5"/>
          <p:cNvGrpSpPr/>
          <p:nvPr/>
        </p:nvGrpSpPr>
        <p:grpSpPr>
          <a:xfrm>
            <a:off x="3092514" y="2102995"/>
            <a:ext cx="2356899" cy="4251330"/>
            <a:chOff x="3101955" y="1823912"/>
            <a:chExt cx="2356899" cy="4251330"/>
          </a:xfrm>
        </p:grpSpPr>
        <p:sp>
          <p:nvSpPr>
            <p:cNvPr id="61" name="正方形/長方形 60"/>
            <p:cNvSpPr/>
            <p:nvPr/>
          </p:nvSpPr>
          <p:spPr bwMode="auto">
            <a:xfrm>
              <a:off x="3189315" y="2778666"/>
              <a:ext cx="2269539" cy="547200"/>
            </a:xfrm>
            <a:prstGeom prst="rect">
              <a:avLst/>
            </a:prstGeom>
            <a:solidFill>
              <a:schemeClr val="accent5">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indent="93663">
                <a:defRPr/>
              </a:pPr>
              <a:r>
                <a:rPr lang="ja-JP" altLang="en-US" sz="8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○統合</a:t>
              </a:r>
              <a:r>
                <a:rPr lang="en-US" altLang="ja-JP" sz="8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8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a:t>
              </a:r>
              <a:r>
                <a:rPr lang="en-US" altLang="ja-JP" sz="8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indent="133985">
                <a:defRPr/>
              </a:pP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社</a:t>
              </a: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大阪国際ビジネス振興協会 </a:t>
              </a:r>
              <a:endPar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133985">
                <a:defRPr/>
              </a:pP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財</a:t>
              </a: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大阪がん予防検診センター</a:t>
              </a:r>
              <a:endPar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133985">
                <a:defRPr/>
              </a:pP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財</a:t>
              </a: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大阪府タウン管理財団</a:t>
              </a:r>
              <a:endPar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2" name="正方形/長方形 61"/>
            <p:cNvSpPr/>
            <p:nvPr/>
          </p:nvSpPr>
          <p:spPr bwMode="auto">
            <a:xfrm>
              <a:off x="3185196" y="3363239"/>
              <a:ext cx="2273658" cy="455846"/>
            </a:xfrm>
            <a:prstGeom prst="rect">
              <a:avLst/>
            </a:prstGeom>
            <a:solidFill>
              <a:schemeClr val="accent4">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indent="93663">
                <a:lnSpc>
                  <a:spcPts val="800"/>
                </a:lnSpc>
                <a:defRPr/>
              </a:pPr>
              <a:r>
                <a:rPr lang="ja-JP" altLang="en-US"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○民営化</a:t>
              </a:r>
              <a:r>
                <a:rPr lang="en-US" altLang="ja-JP"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法人</a:t>
              </a:r>
              <a:r>
                <a:rPr lang="en-US" altLang="ja-JP"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indent="133985">
                <a:lnSpc>
                  <a:spcPts val="800"/>
                </a:lnSpc>
                <a:defRPr/>
              </a:pP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大阪府都市開発（株） </a:t>
              </a:r>
              <a:endPar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indent="133985">
                <a:lnSpc>
                  <a:spcPts val="800"/>
                </a:lnSpc>
                <a:defRPr/>
              </a:pP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株</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大阪府食品流通センター</a:t>
              </a:r>
            </a:p>
          </p:txBody>
        </p:sp>
        <p:sp>
          <p:nvSpPr>
            <p:cNvPr id="63" name="正方形/長方形 62"/>
            <p:cNvSpPr/>
            <p:nvPr/>
          </p:nvSpPr>
          <p:spPr bwMode="auto">
            <a:xfrm>
              <a:off x="3185196" y="3865090"/>
              <a:ext cx="2273658" cy="1860754"/>
            </a:xfrm>
            <a:prstGeom prst="rect">
              <a:avLst/>
            </a:prstGeom>
            <a:solidFill>
              <a:schemeClr val="accent2">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ts val="800"/>
                </a:lnSpc>
                <a:defRPr/>
              </a:pPr>
              <a:r>
                <a:rPr lang="ja-JP" altLang="en-US"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○自立化</a:t>
              </a:r>
              <a:r>
                <a:rPr lang="en-US" altLang="ja-JP"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【16</a:t>
              </a:r>
              <a:r>
                <a:rPr lang="ja-JP" altLang="en-US"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法人</a:t>
              </a:r>
              <a:r>
                <a:rPr lang="en-US" altLang="ja-JP"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a:lnSpc>
                  <a:spcPts val="800"/>
                </a:lnSpc>
                <a:defRPr/>
              </a:pPr>
              <a:r>
                <a:rPr lang="ja-JP" altLang="en-US"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財</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大阪府マリーナ協会</a:t>
              </a:r>
              <a:endPar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defRPr/>
              </a:pP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zh-TW"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zh-TW"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財</a:t>
              </a:r>
              <a:r>
                <a:rPr lang="en-US" altLang="zh-TW"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zh-TW"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大阪府公園協会</a:t>
              </a:r>
              <a:endParaRPr lang="en-US" altLang="zh-TW"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defRPr/>
              </a:pP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福</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大阪府総合福祉協会</a:t>
              </a:r>
              <a:endPar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defRPr/>
              </a:pP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株</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大阪繊維リソースセンター</a:t>
              </a:r>
              <a:endPar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defRPr/>
              </a:pP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zh-TW"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zh-TW"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財</a:t>
              </a:r>
              <a:r>
                <a:rPr lang="en-US" altLang="zh-TW"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zh-TW"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大阪労働協会</a:t>
              </a:r>
              <a:endParaRPr lang="en-US" altLang="zh-TW"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defRPr/>
              </a:pP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zh-TW"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大阪府職業能力開発協会</a:t>
              </a:r>
              <a:endParaRPr lang="en-US" altLang="zh-TW"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defRPr/>
              </a:pP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財</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アジア・太平洋人権情報センター</a:t>
              </a:r>
              <a:endPar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defRPr/>
              </a:pP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財</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21</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世紀協会</a:t>
              </a:r>
              <a:endPar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defRPr/>
              </a:pP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財</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大阪府男女共同参画推進財団</a:t>
              </a:r>
              <a:endPar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defRPr/>
              </a:pP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財</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大阪府スポーツ・教育振興財団</a:t>
              </a:r>
              <a:endPar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defRPr/>
              </a:pP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財</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大阪国際児童文学館</a:t>
              </a:r>
              <a:endPar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defRPr/>
              </a:pP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財</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大阪体育協会</a:t>
              </a:r>
              <a:endPar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defRPr/>
              </a:pP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財</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大阪府青少年活動財団</a:t>
              </a:r>
              <a:endPar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defRPr/>
              </a:pP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財</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大阪府文化振興財団</a:t>
              </a:r>
              <a:endPar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defRPr/>
              </a:pP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財</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大阪府地域福祉推進財団</a:t>
              </a:r>
              <a:endPar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defRPr/>
              </a:pP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福</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大阪府障害者福祉事業団</a:t>
              </a:r>
              <a:endPar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6" name="正方形/長方形 65"/>
            <p:cNvSpPr/>
            <p:nvPr/>
          </p:nvSpPr>
          <p:spPr bwMode="auto">
            <a:xfrm>
              <a:off x="3190948" y="2183952"/>
              <a:ext cx="2267906" cy="548709"/>
            </a:xfrm>
            <a:prstGeom prst="rect">
              <a:avLst/>
            </a:prstGeom>
            <a:solidFill>
              <a:schemeClr val="accent6">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indent="93663">
                <a:lnSpc>
                  <a:spcPts val="800"/>
                </a:lnSpc>
                <a:defRPr/>
              </a:pPr>
              <a:r>
                <a:rPr lang="ja-JP" altLang="en-US"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○廃止</a:t>
              </a:r>
              <a:r>
                <a:rPr lang="en-US" altLang="ja-JP"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法人</a:t>
              </a:r>
              <a:r>
                <a:rPr lang="en-US" altLang="ja-JP"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indent="133985">
                <a:lnSpc>
                  <a:spcPts val="800"/>
                </a:lnSpc>
                <a:defRPr/>
              </a:pP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zh-TW"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財</a:t>
              </a:r>
              <a:r>
                <a:rPr lang="en-US" altLang="zh-TW"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zh-TW"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大阪生涯職業教育振興協会</a:t>
              </a:r>
              <a:endParaRPr lang="en-US" altLang="zh-TW"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indent="133985">
                <a:lnSpc>
                  <a:spcPts val="800"/>
                </a:lnSpc>
                <a:defRPr/>
              </a:pP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財</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大阪府水道サービス公社</a:t>
              </a:r>
              <a:endPar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indent="133985">
                <a:lnSpc>
                  <a:spcPts val="800"/>
                </a:lnSpc>
                <a:defRPr/>
              </a:pP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zh-TW"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zh-TW"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財</a:t>
              </a:r>
              <a:r>
                <a:rPr lang="en-US" altLang="zh-TW"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zh-TW"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大阪府産業基盤整備協会</a:t>
              </a:r>
              <a:endPar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0" name="正方形/長方形 69"/>
            <p:cNvSpPr/>
            <p:nvPr/>
          </p:nvSpPr>
          <p:spPr>
            <a:xfrm>
              <a:off x="3101955" y="5736688"/>
              <a:ext cx="2298872" cy="338554"/>
            </a:xfrm>
            <a:prstGeom prst="rect">
              <a:avLst/>
            </a:prstGeom>
          </p:spPr>
          <p:txBody>
            <a:bodyPr wrap="square">
              <a:spAutoFit/>
            </a:bodyPr>
            <a:lstStyle/>
            <a:p>
              <a:pPr>
                <a:defRPr/>
              </a:pPr>
              <a:r>
                <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法人名称については、財政再建プログラム</a:t>
              </a:r>
              <a:r>
                <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案）　　</a:t>
              </a:r>
              <a:endPar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策定時のものとする。</a:t>
              </a:r>
              <a:endPar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1" name="角丸四角形 4"/>
            <p:cNvSpPr>
              <a:spLocks noChangeArrowheads="1"/>
            </p:cNvSpPr>
            <p:nvPr/>
          </p:nvSpPr>
          <p:spPr bwMode="auto">
            <a:xfrm>
              <a:off x="3269914" y="1823912"/>
              <a:ext cx="2103681" cy="295247"/>
            </a:xfrm>
            <a:prstGeom prst="roundRect">
              <a:avLst>
                <a:gd name="adj" fmla="val 16667"/>
              </a:avLst>
            </a:prstGeom>
            <a:solidFill>
              <a:srgbClr val="0070C0"/>
            </a:solidFill>
            <a:ln w="19050" algn="ctr">
              <a:solidFill>
                <a:srgbClr val="002060"/>
              </a:solidFill>
              <a:prstDash val="solid"/>
              <a:round/>
              <a:headEnd/>
              <a:tailEnd/>
            </a:ln>
          </p:spPr>
          <p:txBody>
            <a:bodyPr wrap="none" lIns="0" tIns="72000" rIns="0" bIns="72000" anchor="ctr"/>
            <a:lstStyle/>
            <a:p>
              <a:pPr algn="ctr"/>
              <a:r>
                <a:rPr lang="ja-JP" altLang="en-US" sz="10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廃止・統合等（</a:t>
              </a:r>
              <a:r>
                <a:rPr lang="en-US" altLang="ja-JP"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24</a:t>
              </a:r>
              <a:r>
                <a:rPr lang="ja-JP" altLang="en-US" sz="10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法人）</a:t>
              </a:r>
              <a:endParaRPr lang="en-US" altLang="ja-JP" sz="900"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3" name="正方形/長方形 32"/>
          <p:cNvSpPr/>
          <p:nvPr/>
        </p:nvSpPr>
        <p:spPr bwMode="auto">
          <a:xfrm>
            <a:off x="386523" y="6061736"/>
            <a:ext cx="2033060" cy="214498"/>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ts val="800"/>
              </a:lnSpc>
              <a:defRPr/>
            </a:pPr>
            <a:r>
              <a:rPr lang="ja-JP" altLang="en-US"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引き続き調整を行う法人</a:t>
            </a:r>
            <a:r>
              <a:rPr lang="en-US" altLang="ja-JP"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法人</a:t>
            </a:r>
            <a:r>
              <a:rPr lang="en-US" altLang="ja-JP"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スライド番号プレースホルダー 4">
            <a:extLst>
              <a:ext uri="{FF2B5EF4-FFF2-40B4-BE49-F238E27FC236}">
                <a16:creationId xmlns:a16="http://schemas.microsoft.com/office/drawing/2014/main" id="{870FDDDE-AAD6-4D19-93C3-0EC962AC5A54}"/>
              </a:ext>
            </a:extLst>
          </p:cNvPr>
          <p:cNvSpPr>
            <a:spLocks noGrp="1"/>
          </p:cNvSpPr>
          <p:nvPr>
            <p:ph type="sldNum" sz="quarter" idx="12"/>
          </p:nvPr>
        </p:nvSpPr>
        <p:spPr/>
        <p:txBody>
          <a:bodyPr/>
          <a:lstStyle/>
          <a:p>
            <a:fld id="{7791D223-6A27-4327-8087-FA06212A7E85}" type="slidenum">
              <a:rPr lang="ja-JP" altLang="en-US" smtClean="0"/>
              <a:pPr/>
              <a:t>32</a:t>
            </a:fld>
            <a:endParaRPr lang="ja-JP" altLang="en-US" dirty="0"/>
          </a:p>
        </p:txBody>
      </p:sp>
    </p:spTree>
    <p:extLst>
      <p:ext uri="{BB962C8B-B14F-4D97-AF65-F5344CB8AC3E}">
        <p14:creationId xmlns:p14="http://schemas.microsoft.com/office/powerpoint/2010/main" val="210953295"/>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右矢印 34"/>
          <p:cNvSpPr/>
          <p:nvPr/>
        </p:nvSpPr>
        <p:spPr bwMode="auto">
          <a:xfrm>
            <a:off x="2981227" y="3605198"/>
            <a:ext cx="3435978" cy="1522789"/>
          </a:xfrm>
          <a:prstGeom prst="rightArrow">
            <a:avLst>
              <a:gd name="adj1" fmla="val 50000"/>
              <a:gd name="adj2" fmla="val 17023"/>
            </a:avLst>
          </a:prstGeom>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050"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597" name="テキスト ボックス 7"/>
          <p:cNvSpPr txBox="1">
            <a:spLocks noChangeArrowheads="1"/>
          </p:cNvSpPr>
          <p:nvPr/>
        </p:nvSpPr>
        <p:spPr bwMode="auto">
          <a:xfrm>
            <a:off x="179420" y="6264315"/>
            <a:ext cx="581182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eaLnBrk="1" hangingPunct="1"/>
            <a:r>
              <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a:solidFill>
                  <a:prstClr val="black"/>
                </a:solidFill>
                <a:latin typeface="ＭＳ Ｐゴシック"/>
                <a:ea typeface="ＭＳ Ｐゴシック"/>
                <a:cs typeface="Meiryo UI" panose="020B0604030504040204" pitchFamily="50" charset="-128"/>
              </a:rPr>
              <a:t>平成</a:t>
            </a:r>
            <a:r>
              <a:rPr lang="en-US" altLang="ja-JP" sz="800" dirty="0">
                <a:solidFill>
                  <a:prstClr val="black"/>
                </a:solidFill>
                <a:latin typeface="ＭＳ Ｐゴシック"/>
                <a:ea typeface="ＭＳ Ｐゴシック"/>
                <a:cs typeface="Meiryo UI" pitchFamily="50" charset="-128"/>
              </a:rPr>
              <a:t>22</a:t>
            </a:r>
            <a:r>
              <a:rPr lang="ja-JP" altLang="en-US" sz="800" dirty="0">
                <a:solidFill>
                  <a:prstClr val="black"/>
                </a:solidFill>
                <a:latin typeface="ＭＳ Ｐゴシック"/>
                <a:ea typeface="ＭＳ Ｐゴシック"/>
                <a:cs typeface="Meiryo UI" pitchFamily="50" charset="-128"/>
              </a:rPr>
              <a:t>年度から、指定出資法人による孫法人への委託など孫法人の状況について点検を実施し、府</a:t>
            </a:r>
            <a:r>
              <a:rPr lang="en-US" altLang="ja-JP" sz="800" dirty="0">
                <a:solidFill>
                  <a:prstClr val="black"/>
                </a:solidFill>
                <a:latin typeface="ＭＳ Ｐゴシック"/>
                <a:ea typeface="ＭＳ Ｐゴシック"/>
                <a:cs typeface="Meiryo UI" pitchFamily="50" charset="-128"/>
              </a:rPr>
              <a:t>HP</a:t>
            </a:r>
            <a:r>
              <a:rPr lang="ja-JP" altLang="en-US" sz="800" dirty="0">
                <a:solidFill>
                  <a:prstClr val="black"/>
                </a:solidFill>
                <a:latin typeface="ＭＳ Ｐゴシック"/>
                <a:ea typeface="ＭＳ Ｐゴシック"/>
                <a:cs typeface="Meiryo UI" panose="020B0604030504040204" pitchFamily="50" charset="-128"/>
              </a:rPr>
              <a:t>に公表</a:t>
            </a:r>
            <a:endParaRPr lang="en-US" altLang="ja-JP" sz="800" dirty="0">
              <a:solidFill>
                <a:prstClr val="black"/>
              </a:solidFill>
              <a:latin typeface="ＭＳ Ｐゴシック"/>
              <a:ea typeface="ＭＳ Ｐゴシック"/>
              <a:cs typeface="Meiryo UI" panose="020B0604030504040204" pitchFamily="50" charset="-128"/>
            </a:endParaRPr>
          </a:p>
        </p:txBody>
      </p:sp>
      <p:sp>
        <p:nvSpPr>
          <p:cNvPr id="22599" name="角丸四角形 4"/>
          <p:cNvSpPr>
            <a:spLocks noChangeArrowheads="1"/>
          </p:cNvSpPr>
          <p:nvPr/>
        </p:nvSpPr>
        <p:spPr bwMode="auto">
          <a:xfrm>
            <a:off x="297099" y="1763815"/>
            <a:ext cx="2964058" cy="432000"/>
          </a:xfrm>
          <a:prstGeom prst="roundRect">
            <a:avLst>
              <a:gd name="adj" fmla="val 16667"/>
            </a:avLst>
          </a:prstGeom>
          <a:solidFill>
            <a:srgbClr val="0070C0"/>
          </a:solidFill>
          <a:ln w="19050" algn="ctr">
            <a:solidFill>
              <a:srgbClr val="002060"/>
            </a:solidFill>
            <a:round/>
            <a:headEnd/>
            <a:tailEnd/>
          </a:ln>
        </p:spPr>
        <p:txBody>
          <a:bodyPr wrap="none" lIns="0" tIns="36000" rIns="0" bIns="36000" anchor="ctr"/>
          <a:lstStyle/>
          <a:p>
            <a:pPr algn="ctr"/>
            <a:r>
              <a:rPr lang="ja-JP" altLang="en-US" sz="1100" b="1" dirty="0">
                <a:solidFill>
                  <a:prstClr val="white"/>
                </a:solidFill>
                <a:latin typeface="Meiryo UI" panose="020B0604030504040204" pitchFamily="50" charset="-128"/>
                <a:ea typeface="Meiryo UI" panose="020B0604030504040204" pitchFamily="50" charset="-128"/>
                <a:cs typeface="Meiryo UI" pitchFamily="50" charset="-128"/>
              </a:rPr>
              <a:t>大阪府財政構造改革プラン（案）</a:t>
            </a:r>
            <a:r>
              <a:rPr lang="en-US" altLang="ja-JP" sz="1100" b="1" dirty="0">
                <a:solidFill>
                  <a:prstClr val="white"/>
                </a:solidFill>
                <a:latin typeface="Meiryo UI" panose="020B0604030504040204" pitchFamily="50" charset="-128"/>
                <a:ea typeface="Meiryo UI" panose="020B0604030504040204" pitchFamily="50" charset="-128"/>
                <a:cs typeface="Meiryo UI" pitchFamily="50" charset="-128"/>
              </a:rPr>
              <a:t>H22.10</a:t>
            </a:r>
            <a:r>
              <a:rPr lang="ja-JP" altLang="en-US" sz="1100" b="1" dirty="0">
                <a:solidFill>
                  <a:prstClr val="white"/>
                </a:solidFill>
                <a:latin typeface="Meiryo UI" panose="020B0604030504040204" pitchFamily="50" charset="-128"/>
                <a:ea typeface="Meiryo UI" panose="020B0604030504040204" pitchFamily="50" charset="-128"/>
                <a:cs typeface="Meiryo UI" pitchFamily="50" charset="-128"/>
              </a:rPr>
              <a:t> </a:t>
            </a:r>
            <a:endParaRPr lang="en-US" altLang="ja-JP" sz="1100" b="1" dirty="0">
              <a:solidFill>
                <a:prstClr val="white"/>
              </a:solidFill>
              <a:latin typeface="Meiryo UI" panose="020B0604030504040204" pitchFamily="50" charset="-128"/>
              <a:ea typeface="Meiryo UI" panose="020B0604030504040204" pitchFamily="50" charset="-128"/>
              <a:cs typeface="Meiryo UI" pitchFamily="50" charset="-128"/>
            </a:endParaRPr>
          </a:p>
          <a:p>
            <a:pPr algn="ctr"/>
            <a:r>
              <a:rPr lang="ja-JP" altLang="en-US" sz="1100" b="1" dirty="0">
                <a:solidFill>
                  <a:prstClr val="white"/>
                </a:solidFill>
                <a:latin typeface="Meiryo UI" panose="020B0604030504040204" pitchFamily="50" charset="-128"/>
                <a:ea typeface="Meiryo UI" panose="020B0604030504040204" pitchFamily="50" charset="-128"/>
                <a:cs typeface="Meiryo UI" pitchFamily="50" charset="-128"/>
              </a:rPr>
              <a:t>（</a:t>
            </a:r>
            <a:r>
              <a:rPr lang="en-US" altLang="ja-JP" sz="1100" b="1" dirty="0">
                <a:solidFill>
                  <a:prstClr val="white"/>
                </a:solidFill>
                <a:latin typeface="Meiryo UI" panose="020B0604030504040204" pitchFamily="50" charset="-128"/>
                <a:ea typeface="Meiryo UI" panose="020B0604030504040204" pitchFamily="50" charset="-128"/>
                <a:cs typeface="Meiryo UI" pitchFamily="50" charset="-128"/>
              </a:rPr>
              <a:t>9</a:t>
            </a:r>
            <a:r>
              <a:rPr lang="ja-JP" altLang="en-US" sz="1100" b="1" dirty="0">
                <a:solidFill>
                  <a:prstClr val="white"/>
                </a:solidFill>
                <a:latin typeface="Meiryo UI" panose="020B0604030504040204" pitchFamily="50" charset="-128"/>
                <a:ea typeface="Meiryo UI" panose="020B0604030504040204" pitchFamily="50" charset="-128"/>
                <a:cs typeface="Meiryo UI" pitchFamily="50" charset="-128"/>
              </a:rPr>
              <a:t>法人）</a:t>
            </a:r>
            <a:endParaRPr lang="en-US" altLang="ja-JP" sz="1100" b="1" dirty="0">
              <a:solidFill>
                <a:prstClr val="white"/>
              </a:solidFill>
              <a:latin typeface="Meiryo UI" panose="020B0604030504040204" pitchFamily="50" charset="-128"/>
              <a:ea typeface="Meiryo UI" panose="020B0604030504040204" pitchFamily="50" charset="-128"/>
              <a:cs typeface="Meiryo UI" pitchFamily="50" charset="-128"/>
            </a:endParaRPr>
          </a:p>
        </p:txBody>
      </p:sp>
      <p:sp>
        <p:nvSpPr>
          <p:cNvPr id="23" name="角丸四角形 4"/>
          <p:cNvSpPr>
            <a:spLocks noChangeArrowheads="1"/>
          </p:cNvSpPr>
          <p:nvPr/>
        </p:nvSpPr>
        <p:spPr bwMode="auto">
          <a:xfrm>
            <a:off x="3491882" y="1763815"/>
            <a:ext cx="2549689" cy="432000"/>
          </a:xfrm>
          <a:prstGeom prst="roundRect">
            <a:avLst>
              <a:gd name="adj" fmla="val 16667"/>
            </a:avLst>
          </a:prstGeom>
          <a:solidFill>
            <a:srgbClr val="0070C0"/>
          </a:solidFill>
          <a:ln w="19050" algn="ctr">
            <a:solidFill>
              <a:srgbClr val="002060"/>
            </a:solidFill>
            <a:round/>
            <a:headEnd/>
            <a:tailEnd/>
          </a:ln>
        </p:spPr>
        <p:txBody>
          <a:bodyPr wrap="none" lIns="0" tIns="36000" rIns="0" bIns="36000" anchor="ctr"/>
          <a:lstStyle/>
          <a:p>
            <a:pPr algn="ctr"/>
            <a:r>
              <a:rPr lang="ja-JP" altLang="en-US" sz="1100" b="1" dirty="0">
                <a:solidFill>
                  <a:prstClr val="white"/>
                </a:solidFill>
                <a:latin typeface="ＭＳ Ｐゴシック" charset="-128"/>
                <a:ea typeface="Meiryo UI" pitchFamily="50" charset="-128"/>
                <a:cs typeface="Meiryo UI" pitchFamily="50" charset="-128"/>
              </a:rPr>
              <a:t>民営化・解散（</a:t>
            </a:r>
            <a:r>
              <a:rPr lang="en-US" altLang="ja-JP" sz="11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7</a:t>
            </a:r>
            <a:r>
              <a:rPr lang="ja-JP" altLang="en-US" sz="1100" b="1" dirty="0">
                <a:solidFill>
                  <a:prstClr val="white"/>
                </a:solidFill>
                <a:latin typeface="ＭＳ Ｐゴシック" charset="-128"/>
                <a:ea typeface="Meiryo UI" pitchFamily="50" charset="-128"/>
                <a:cs typeface="Meiryo UI" pitchFamily="50" charset="-128"/>
              </a:rPr>
              <a:t>法人）</a:t>
            </a:r>
            <a:endParaRPr lang="en-US" altLang="ja-JP" sz="1100" b="1" dirty="0">
              <a:solidFill>
                <a:prstClr val="white"/>
              </a:solidFill>
              <a:latin typeface="ＭＳ Ｐゴシック" charset="-128"/>
              <a:ea typeface="Meiryo UI" pitchFamily="50" charset="-128"/>
              <a:cs typeface="Meiryo UI" pitchFamily="50" charset="-128"/>
            </a:endParaRPr>
          </a:p>
        </p:txBody>
      </p:sp>
      <p:sp>
        <p:nvSpPr>
          <p:cNvPr id="22" name="角丸四角形 4"/>
          <p:cNvSpPr>
            <a:spLocks noChangeArrowheads="1"/>
          </p:cNvSpPr>
          <p:nvPr/>
        </p:nvSpPr>
        <p:spPr bwMode="auto">
          <a:xfrm>
            <a:off x="6462210" y="1763815"/>
            <a:ext cx="2232000" cy="432000"/>
          </a:xfrm>
          <a:prstGeom prst="roundRect">
            <a:avLst>
              <a:gd name="adj" fmla="val 16667"/>
            </a:avLst>
          </a:prstGeom>
          <a:solidFill>
            <a:srgbClr val="0070C0"/>
          </a:solidFill>
          <a:ln w="19050" algn="ctr">
            <a:solidFill>
              <a:srgbClr val="002060"/>
            </a:solidFill>
            <a:round/>
            <a:headEnd/>
            <a:tailEnd/>
          </a:ln>
        </p:spPr>
        <p:txBody>
          <a:bodyPr wrap="none" lIns="0" tIns="36000" rIns="0" bIns="36000" anchor="ctr"/>
          <a:lstStyle/>
          <a:p>
            <a:pPr algn="ctr"/>
            <a:r>
              <a:rPr lang="ja-JP" altLang="en-US" sz="1100" b="1" dirty="0">
                <a:solidFill>
                  <a:prstClr val="white"/>
                </a:solidFill>
                <a:latin typeface="Meiryo UI" panose="020B0604030504040204" pitchFamily="50" charset="-128"/>
                <a:ea typeface="Meiryo UI" panose="020B0604030504040204" pitchFamily="50" charset="-128"/>
                <a:cs typeface="Meiryo UI" pitchFamily="50" charset="-128"/>
              </a:rPr>
              <a:t>令和６年</a:t>
            </a:r>
            <a:r>
              <a:rPr lang="ja-JP" altLang="en-US" sz="1100" b="1" dirty="0">
                <a:solidFill>
                  <a:prstClr val="white"/>
                </a:solidFill>
                <a:latin typeface="ＭＳ Ｐゴシック" charset="-128"/>
                <a:ea typeface="Meiryo UI" pitchFamily="50" charset="-128"/>
                <a:cs typeface="Meiryo UI" pitchFamily="50" charset="-128"/>
              </a:rPr>
              <a:t>度行政経営の取組み</a:t>
            </a:r>
            <a:endParaRPr lang="en-US" altLang="ja-JP" sz="1100" b="1" dirty="0">
              <a:solidFill>
                <a:prstClr val="white"/>
              </a:solidFill>
              <a:latin typeface="ＭＳ Ｐゴシック" charset="-128"/>
              <a:ea typeface="Meiryo UI" pitchFamily="50" charset="-128"/>
              <a:cs typeface="Meiryo UI" pitchFamily="50" charset="-128"/>
            </a:endParaRPr>
          </a:p>
          <a:p>
            <a:pPr algn="ctr"/>
            <a:r>
              <a:rPr lang="ja-JP" altLang="en-US" sz="1100" b="1" dirty="0">
                <a:solidFill>
                  <a:prstClr val="white"/>
                </a:solidFill>
                <a:latin typeface="ＭＳ Ｐゴシック" charset="-128"/>
                <a:ea typeface="Meiryo UI" pitchFamily="50" charset="-128"/>
                <a:cs typeface="Meiryo UI" pitchFamily="50" charset="-128"/>
              </a:rPr>
              <a:t>（</a:t>
            </a:r>
            <a:r>
              <a:rPr lang="en-US" altLang="ja-JP" sz="11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100" b="1" dirty="0">
                <a:solidFill>
                  <a:prstClr val="white"/>
                </a:solidFill>
                <a:latin typeface="ＭＳ Ｐゴシック" charset="-128"/>
                <a:ea typeface="Meiryo UI" pitchFamily="50" charset="-128"/>
                <a:cs typeface="Meiryo UI" pitchFamily="50" charset="-128"/>
              </a:rPr>
              <a:t>法人）</a:t>
            </a:r>
            <a:endParaRPr lang="en-US" altLang="ja-JP" sz="1100" b="1" dirty="0">
              <a:solidFill>
                <a:prstClr val="white"/>
              </a:solidFill>
              <a:latin typeface="ＭＳ Ｐゴシック" charset="-128"/>
              <a:ea typeface="Meiryo UI" pitchFamily="50" charset="-128"/>
              <a:cs typeface="Meiryo UI" pitchFamily="50" charset="-128"/>
            </a:endParaRPr>
          </a:p>
        </p:txBody>
      </p:sp>
      <p:graphicFrame>
        <p:nvGraphicFramePr>
          <p:cNvPr id="3" name="表 2"/>
          <p:cNvGraphicFramePr>
            <a:graphicFrameLocks noGrp="1"/>
          </p:cNvGraphicFramePr>
          <p:nvPr/>
        </p:nvGraphicFramePr>
        <p:xfrm>
          <a:off x="6462210" y="2303877"/>
          <a:ext cx="2232000" cy="2002267"/>
        </p:xfrm>
        <a:graphic>
          <a:graphicData uri="http://schemas.openxmlformats.org/drawingml/2006/table">
            <a:tbl>
              <a:tblPr/>
              <a:tblGrid>
                <a:gridCol w="2232000">
                  <a:extLst>
                    <a:ext uri="{9D8B030D-6E8A-4147-A177-3AD203B41FA5}">
                      <a16:colId xmlns:a16="http://schemas.microsoft.com/office/drawing/2014/main" val="20000"/>
                    </a:ext>
                  </a:extLst>
                </a:gridCol>
              </a:tblGrid>
              <a:tr h="435454">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en-US" altLang="ja-JP" sz="1050" b="1" i="0" u="none" strike="noStrike" cap="none" normalizeH="0" baseline="0" dirty="0">
                          <a:ln>
                            <a:noFill/>
                          </a:ln>
                          <a:solidFill>
                            <a:schemeClr val="tx1"/>
                          </a:solidFill>
                          <a:effectLst/>
                          <a:latin typeface="ＭＳ Ｐゴシック" charset="-128"/>
                          <a:ea typeface="Meiryo UI" pitchFamily="50" charset="-128"/>
                          <a:cs typeface="Meiryo UI" pitchFamily="50" charset="-128"/>
                        </a:rPr>
                        <a:t>【</a:t>
                      </a:r>
                      <a:r>
                        <a:rPr kumimoji="1" lang="ja-JP" altLang="en-US" sz="1050" b="1" i="0" u="none" strike="noStrike" cap="none" normalizeH="0" baseline="0" dirty="0">
                          <a:ln>
                            <a:noFill/>
                          </a:ln>
                          <a:solidFill>
                            <a:schemeClr val="tx1"/>
                          </a:solidFill>
                          <a:effectLst/>
                          <a:latin typeface="ＭＳ Ｐゴシック" charset="-128"/>
                          <a:ea typeface="Meiryo UI" pitchFamily="50" charset="-128"/>
                          <a:cs typeface="Meiryo UI" pitchFamily="50" charset="-128"/>
                        </a:rPr>
                        <a:t>引き続き点検を実施する</a:t>
                      </a:r>
                      <a:endParaRPr kumimoji="1" lang="en-US" altLang="ja-JP" sz="1050" b="1" i="0" u="none" strike="noStrike" cap="none" normalizeH="0" baseline="0" dirty="0">
                        <a:ln>
                          <a:noFill/>
                        </a:ln>
                        <a:solidFill>
                          <a:schemeClr val="tx1"/>
                        </a:solidFill>
                        <a:effectLst/>
                        <a:latin typeface="ＭＳ Ｐゴシック"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1050" b="1" i="0" u="none" strike="noStrike" cap="none" normalizeH="0" baseline="0" dirty="0">
                          <a:ln>
                            <a:noFill/>
                          </a:ln>
                          <a:solidFill>
                            <a:schemeClr val="tx1"/>
                          </a:solidFill>
                          <a:effectLst/>
                          <a:latin typeface="ＭＳ Ｐゴシック" charset="-128"/>
                          <a:ea typeface="Meiryo UI" pitchFamily="50" charset="-128"/>
                          <a:cs typeface="Meiryo UI" pitchFamily="50" charset="-128"/>
                        </a:rPr>
                        <a:t>　　　　　　　孫法人</a:t>
                      </a:r>
                      <a:r>
                        <a:rPr kumimoji="1" lang="en-US" altLang="ja-JP" sz="105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050" b="1" i="0" u="none" strike="noStrike" cap="none" normalizeH="0" baseline="0" dirty="0">
                          <a:ln>
                            <a:noFill/>
                          </a:ln>
                          <a:solidFill>
                            <a:schemeClr val="tx1"/>
                          </a:solidFill>
                          <a:effectLst/>
                          <a:latin typeface="ＭＳ Ｐゴシック" charset="-128"/>
                          <a:ea typeface="Meiryo UI" pitchFamily="50" charset="-128"/>
                          <a:cs typeface="Meiryo UI" pitchFamily="50" charset="-128"/>
                        </a:rPr>
                        <a:t>法人</a:t>
                      </a:r>
                      <a:r>
                        <a:rPr kumimoji="1" lang="en-US" altLang="ja-JP" sz="1050" b="1" i="0" u="none" strike="noStrike" cap="none" normalizeH="0" baseline="0" dirty="0">
                          <a:ln>
                            <a:noFill/>
                          </a:ln>
                          <a:solidFill>
                            <a:schemeClr val="tx1"/>
                          </a:solidFill>
                          <a:effectLst/>
                          <a:latin typeface="ＭＳ Ｐゴシック" charset="-128"/>
                          <a:ea typeface="Meiryo UI" pitchFamily="50" charset="-128"/>
                          <a:cs typeface="Meiryo UI" pitchFamily="50" charset="-128"/>
                        </a:rPr>
                        <a:t>】</a:t>
                      </a:r>
                      <a:endParaRPr kumimoji="1" lang="ja-JP" altLang="en-US" sz="1050" b="1" i="0" u="none" strike="noStrike" cap="none" normalizeH="0" baseline="0" dirty="0">
                        <a:ln>
                          <a:noFill/>
                        </a:ln>
                        <a:solidFill>
                          <a:schemeClr val="tx1"/>
                        </a:solidFill>
                        <a:effectLst/>
                        <a:latin typeface="ＭＳ Ｐゴシック" charset="-128"/>
                        <a:ea typeface="Meiryo UI" pitchFamily="50" charset="-128"/>
                        <a:cs typeface="Meiryo UI" pitchFamily="50" charset="-128"/>
                      </a:endParaRP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0"/>
                  </a:ext>
                </a:extLst>
              </a:tr>
              <a:tr h="493441">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1000" b="0" i="0" u="none" strike="noStrike" kern="1200" cap="none" spc="0" normalizeH="0" baseline="0" noProof="0" dirty="0">
                          <a:ln>
                            <a:noFill/>
                          </a:ln>
                          <a:solidFill>
                            <a:prstClr val="black"/>
                          </a:solidFill>
                          <a:effectLst/>
                          <a:uLnTx/>
                          <a:uFillTx/>
                          <a:latin typeface="ＭＳ Ｐゴシック" charset="-128"/>
                          <a:ea typeface="Meiryo UI" pitchFamily="50" charset="-128"/>
                          <a:cs typeface="Meiryo UI" pitchFamily="50" charset="-128"/>
                        </a:rPr>
                        <a:t>保証協会コンピュータサービス</a:t>
                      </a:r>
                      <a:r>
                        <a:rPr kumimoji="1" lang="ja-JP" altLang="en-US" sz="1000" b="0" i="0" u="none" strike="noStrike" cap="none" normalizeH="0" baseline="0" dirty="0">
                          <a:ln>
                            <a:noFill/>
                          </a:ln>
                          <a:solidFill>
                            <a:schemeClr val="tx1"/>
                          </a:solidFill>
                          <a:effectLst/>
                          <a:latin typeface="ＭＳ Ｐゴシック" charset="-128"/>
                          <a:ea typeface="Meiryo UI" pitchFamily="50" charset="-128"/>
                          <a:cs typeface="Meiryo UI" pitchFamily="50" charset="-128"/>
                        </a:rPr>
                        <a:t>㈱</a:t>
                      </a: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536686">
                <a:tc>
                  <a:txBody>
                    <a:bodyPr/>
                    <a:lstStyle/>
                    <a:p>
                      <a:pPr marL="0" marR="0" lvl="0" indent="0" algn="l" defTabSz="914400" rtl="0" eaLnBrk="1" fontAlgn="base" latinLnBrk="0" hangingPunct="1">
                        <a:lnSpc>
                          <a:spcPct val="100000"/>
                        </a:lnSpc>
                        <a:spcBef>
                          <a:spcPct val="0"/>
                        </a:spcBef>
                        <a:spcAft>
                          <a:spcPct val="0"/>
                        </a:spcAft>
                        <a:buClr>
                          <a:srgbClr val="EEECE1"/>
                        </a:buClr>
                        <a:buSzPct val="75000"/>
                        <a:buFont typeface="Wingdings" pitchFamily="2" charset="2"/>
                        <a:buNone/>
                        <a:tabLst/>
                        <a:defRPr/>
                      </a:pPr>
                      <a:r>
                        <a:rPr kumimoji="1" lang="ja-JP" altLang="en-US" sz="1000" b="0" i="0" u="none" strike="noStrike" cap="none" normalizeH="0" baseline="0" dirty="0">
                          <a:ln>
                            <a:noFill/>
                          </a:ln>
                          <a:solidFill>
                            <a:schemeClr val="tx1"/>
                          </a:solidFill>
                          <a:effectLst/>
                          <a:latin typeface="ＭＳ Ｐゴシック" charset="-128"/>
                          <a:ea typeface="Meiryo UI" pitchFamily="50" charset="-128"/>
                          <a:cs typeface="Meiryo UI" pitchFamily="50" charset="-128"/>
                        </a:rPr>
                        <a:t>大阪モノレールサービス㈱</a:t>
                      </a: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536686">
                <a:tc>
                  <a:txBody>
                    <a:bodyPr/>
                    <a:lstStyle/>
                    <a:p>
                      <a:pPr marL="0" marR="0" lvl="0" indent="0" algn="l" defTabSz="914400" rtl="0" eaLnBrk="1" fontAlgn="base" latinLnBrk="0" hangingPunct="1">
                        <a:lnSpc>
                          <a:spcPct val="100000"/>
                        </a:lnSpc>
                        <a:spcBef>
                          <a:spcPct val="0"/>
                        </a:spcBef>
                        <a:spcAft>
                          <a:spcPct val="0"/>
                        </a:spcAft>
                        <a:buClr>
                          <a:srgbClr val="EEECE1"/>
                        </a:buClr>
                        <a:buSzPct val="75000"/>
                        <a:buFont typeface="Wingdings" pitchFamily="2" charset="2"/>
                        <a:buNone/>
                        <a:tabLst/>
                        <a:defRPr/>
                      </a:pPr>
                      <a:r>
                        <a:rPr kumimoji="1" lang="ja-JP" altLang="en-US" sz="1000" b="0" i="0" u="none" strike="noStrike" kern="1200" cap="none" spc="0" normalizeH="0" baseline="0" noProof="0" dirty="0">
                          <a:ln>
                            <a:noFill/>
                          </a:ln>
                          <a:solidFill>
                            <a:prstClr val="black"/>
                          </a:solidFill>
                          <a:effectLst/>
                          <a:uLnTx/>
                          <a:uFillTx/>
                          <a:latin typeface="ＭＳ Ｐゴシック" charset="-128"/>
                          <a:ea typeface="Meiryo UI" pitchFamily="50" charset="-128"/>
                          <a:cs typeface="Meiryo UI" pitchFamily="50" charset="-128"/>
                        </a:rPr>
                        <a:t>千里北センター㈱</a:t>
                      </a:r>
                      <a:endParaRPr kumimoji="1" lang="en-US" altLang="ja-JP" sz="1000" b="0" i="0" u="none" strike="noStrike" kern="1200" cap="none" spc="0" normalizeH="0" baseline="0" noProof="0" dirty="0">
                        <a:ln>
                          <a:noFill/>
                        </a:ln>
                        <a:solidFill>
                          <a:prstClr val="black"/>
                        </a:solidFill>
                        <a:effectLst/>
                        <a:uLnTx/>
                        <a:uFillTx/>
                        <a:latin typeface="ＭＳ Ｐゴシック" charset="-128"/>
                        <a:ea typeface="Meiryo UI" pitchFamily="50" charset="-128"/>
                        <a:cs typeface="Meiryo UI" pitchFamily="50" charset="-128"/>
                      </a:endParaRP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bl>
          </a:graphicData>
        </a:graphic>
      </p:graphicFrame>
      <p:sp>
        <p:nvSpPr>
          <p:cNvPr id="25" name="正方形/長方形 24"/>
          <p:cNvSpPr/>
          <p:nvPr/>
        </p:nvSpPr>
        <p:spPr>
          <a:xfrm>
            <a:off x="26495" y="44333"/>
            <a:ext cx="8136904" cy="369332"/>
          </a:xfrm>
          <a:prstGeom prst="rect">
            <a:avLst/>
          </a:prstGeom>
        </p:spPr>
        <p:txBody>
          <a:bodyPr wrap="square">
            <a:spAutoFit/>
          </a:bodyPr>
          <a:lstStyle/>
          <a:p>
            <a:pPr marL="252000" indent="-457200"/>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（３）出資法人等の改革</a:t>
            </a:r>
            <a:endParaRPr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9" name="直線コネクタ 28"/>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15" name="正方形/長方形 14"/>
          <p:cNvSpPr/>
          <p:nvPr/>
        </p:nvSpPr>
        <p:spPr>
          <a:xfrm>
            <a:off x="129991" y="636486"/>
            <a:ext cx="8730970" cy="861774"/>
          </a:xfrm>
          <a:prstGeom prst="rect">
            <a:avLst/>
          </a:prstGeom>
        </p:spPr>
        <p:txBody>
          <a:bodyPr wrap="square">
            <a:spAutoFit/>
          </a:bodyPr>
          <a:lstStyle/>
          <a:p>
            <a:pPr>
              <a:defRPr/>
            </a:pP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指定出資法人が出資等をする法人（いわゆる孫法人）</a:t>
            </a: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 「大阪府財政構造改革プラン（案）」以降、孫法人について、出資元法人の関与の状況等を確認・点検</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しており、平成</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6</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日　　</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に設立された保証協会コンピュータサービス（株）</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出資元：大阪信用保証協会</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を含め、引き続き点検を実施する法人は</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法人です。</a:t>
            </a:r>
            <a:endParaRPr lang="en-US" altLang="ja-JP" sz="1200" strike="sngStrike"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 今後も孫法人については、その必要性などについて定期的に点検を行います。</a:t>
            </a:r>
          </a:p>
        </p:txBody>
      </p:sp>
      <p:graphicFrame>
        <p:nvGraphicFramePr>
          <p:cNvPr id="2" name="表 1"/>
          <p:cNvGraphicFramePr>
            <a:graphicFrameLocks noGrp="1"/>
          </p:cNvGraphicFramePr>
          <p:nvPr/>
        </p:nvGraphicFramePr>
        <p:xfrm>
          <a:off x="251518" y="2280337"/>
          <a:ext cx="2974818" cy="3869787"/>
        </p:xfrm>
        <a:graphic>
          <a:graphicData uri="http://schemas.openxmlformats.org/drawingml/2006/table">
            <a:tbl>
              <a:tblPr firstRow="1" bandRow="1">
                <a:tableStyleId>{5940675A-B579-460E-94D1-54222C63F5DA}</a:tableStyleId>
              </a:tblPr>
              <a:tblGrid>
                <a:gridCol w="1487409">
                  <a:extLst>
                    <a:ext uri="{9D8B030D-6E8A-4147-A177-3AD203B41FA5}">
                      <a16:colId xmlns:a16="http://schemas.microsoft.com/office/drawing/2014/main" val="1638183848"/>
                    </a:ext>
                  </a:extLst>
                </a:gridCol>
                <a:gridCol w="1487409">
                  <a:extLst>
                    <a:ext uri="{9D8B030D-6E8A-4147-A177-3AD203B41FA5}">
                      <a16:colId xmlns:a16="http://schemas.microsoft.com/office/drawing/2014/main" val="1845804885"/>
                    </a:ext>
                  </a:extLst>
                </a:gridCol>
              </a:tblGrid>
              <a:tr h="434289">
                <a:tc>
                  <a:txBody>
                    <a:bodyPr/>
                    <a:lstStyle/>
                    <a:p>
                      <a:pPr algn="ctr"/>
                      <a:r>
                        <a:rPr kumimoji="1" lang="zh-TW" altLang="en-US" sz="1100" b="1" dirty="0">
                          <a:latin typeface="Meiryo UI" panose="020B0604030504040204" pitchFamily="50" charset="-128"/>
                          <a:ea typeface="Meiryo UI" panose="020B0604030504040204" pitchFamily="50" charset="-128"/>
                        </a:rPr>
                        <a:t>出資元法人名</a:t>
                      </a:r>
                      <a:endParaRPr kumimoji="1" lang="ja-JP" altLang="en-US" sz="1100" b="1" dirty="0">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rPr>
                        <a:t>孫法人名</a:t>
                      </a:r>
                      <a:endPar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endParaRPr>
                    </a:p>
                  </a:txBody>
                  <a:tcPr anchor="ctr">
                    <a:solidFill>
                      <a:schemeClr val="accent1">
                        <a:lumMod val="20000"/>
                        <a:lumOff val="80000"/>
                      </a:schemeClr>
                    </a:solidFill>
                  </a:tcPr>
                </a:tc>
                <a:extLst>
                  <a:ext uri="{0D108BD9-81ED-4DB2-BD59-A6C34878D82A}">
                    <a16:rowId xmlns:a16="http://schemas.microsoft.com/office/drawing/2014/main" val="2021701094"/>
                  </a:ext>
                </a:extLst>
              </a:tr>
              <a:tr h="381722">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rPr>
                        <a:t>㈱大阪府食品流通センター</a:t>
                      </a:r>
                    </a:p>
                  </a:txBody>
                  <a:tcPr marL="90012" marR="90012" marT="46806" marB="46806" anchor="ctr" horzOverflow="overflow">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rPr>
                        <a:t>㈱北部冷蔵サービスセンター</a:t>
                      </a:r>
                    </a:p>
                  </a:txBody>
                  <a:tcPr marL="90012" marR="90012" marT="46806" marB="46806" anchor="ctr" horzOverflow="overflow">
                    <a:solidFill>
                      <a:schemeClr val="bg1"/>
                    </a:solidFill>
                  </a:tcPr>
                </a:tc>
                <a:extLst>
                  <a:ext uri="{0D108BD9-81ED-4DB2-BD59-A6C34878D82A}">
                    <a16:rowId xmlns:a16="http://schemas.microsoft.com/office/drawing/2014/main" val="3917405127"/>
                  </a:ext>
                </a:extLst>
              </a:tr>
              <a:tr h="381722">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rPr>
                        <a:t>大阪高速鉄道㈱</a:t>
                      </a:r>
                      <a:endParaRPr kumimoji="1"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endParaRPr>
                    </a:p>
                  </a:txBody>
                  <a:tcPr marL="90012" marR="90012" marT="46806" marB="46806" anchor="ctr" horzOverflow="overflow">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rPr>
                        <a:t>大阪モノレールサービス㈱</a:t>
                      </a:r>
                    </a:p>
                  </a:txBody>
                  <a:tcPr marL="90012" marR="90012" marT="46806" marB="46806" anchor="ctr" horzOverflow="overflow">
                    <a:solidFill>
                      <a:schemeClr val="bg1"/>
                    </a:solidFill>
                  </a:tcPr>
                </a:tc>
                <a:extLst>
                  <a:ext uri="{0D108BD9-81ED-4DB2-BD59-A6C34878D82A}">
                    <a16:rowId xmlns:a16="http://schemas.microsoft.com/office/drawing/2014/main" val="859372990"/>
                  </a:ext>
                </a:extLst>
              </a:tr>
              <a:tr h="381722">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zh-TW"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rPr>
                        <a:t>大阪府都市開発㈱</a:t>
                      </a:r>
                    </a:p>
                  </a:txBody>
                  <a:tcPr marL="90012" marR="90012" marT="46806" marB="46806" anchor="ctr" horzOverflow="overflow">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rPr>
                        <a:t>大阪りんくうホテル㈱ </a:t>
                      </a:r>
                      <a:endParaRPr kumimoji="1"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endParaRPr>
                    </a:p>
                  </a:txBody>
                  <a:tcPr marL="90012" marR="90012" marT="46806" marB="46806" anchor="ctr" horzOverflow="overflow">
                    <a:solidFill>
                      <a:schemeClr val="bg1"/>
                    </a:solidFill>
                  </a:tcPr>
                </a:tc>
                <a:extLst>
                  <a:ext uri="{0D108BD9-81ED-4DB2-BD59-A6C34878D82A}">
                    <a16:rowId xmlns:a16="http://schemas.microsoft.com/office/drawing/2014/main" val="734114006"/>
                  </a:ext>
                </a:extLst>
              </a:tr>
              <a:tr h="381722">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rPr>
                        <a:t>大阪府都市開発㈱</a:t>
                      </a:r>
                      <a:endParaRPr kumimoji="1"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endParaRPr>
                    </a:p>
                  </a:txBody>
                  <a:tcPr marL="90012" marR="90012" marT="46806" marB="46806" anchor="ctr" horzOverflow="overflow">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rPr>
                        <a:t>りんくう国際物流㈱</a:t>
                      </a:r>
                      <a:endParaRPr kumimoji="1"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endParaRPr>
                    </a:p>
                  </a:txBody>
                  <a:tcPr marL="90012" marR="90012" marT="46806" marB="46806" anchor="ctr" horzOverflow="overflow">
                    <a:solidFill>
                      <a:schemeClr val="bg1"/>
                    </a:solidFill>
                  </a:tcPr>
                </a:tc>
                <a:extLst>
                  <a:ext uri="{0D108BD9-81ED-4DB2-BD59-A6C34878D82A}">
                    <a16:rowId xmlns:a16="http://schemas.microsoft.com/office/drawing/2014/main" val="3362851573"/>
                  </a:ext>
                </a:extLst>
              </a:tr>
              <a:tr h="381722">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rPr>
                        <a:t>大阪府都市開発㈱</a:t>
                      </a:r>
                      <a:endParaRPr kumimoji="1"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endParaRPr>
                    </a:p>
                  </a:txBody>
                  <a:tcPr marL="90012" marR="90012" marT="46806" marB="46806" anchor="ctr" horzOverflow="overflow">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rPr>
                        <a:t>泉北鉄道サービス㈱</a:t>
                      </a:r>
                      <a:endParaRPr kumimoji="1"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endParaRPr>
                    </a:p>
                  </a:txBody>
                  <a:tcPr marL="90012" marR="90012" marT="46806" marB="46806" anchor="ctr" horzOverflow="overflow">
                    <a:solidFill>
                      <a:schemeClr val="bg1"/>
                    </a:solidFill>
                  </a:tcPr>
                </a:tc>
                <a:extLst>
                  <a:ext uri="{0D108BD9-81ED-4DB2-BD59-A6C34878D82A}">
                    <a16:rowId xmlns:a16="http://schemas.microsoft.com/office/drawing/2014/main" val="3896362011"/>
                  </a:ext>
                </a:extLst>
              </a:tr>
              <a:tr h="381722">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zh-TW"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rPr>
                        <a:t>大阪府都市開発㈱</a:t>
                      </a:r>
                    </a:p>
                  </a:txBody>
                  <a:tcPr marL="90012" marR="90012" marT="46806" marB="46806" anchor="ctr" horzOverflow="overflow">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rPr>
                        <a:t>泉鉄産業㈱</a:t>
                      </a:r>
                      <a:endParaRPr kumimoji="1"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endParaRPr>
                    </a:p>
                  </a:txBody>
                  <a:tcPr marL="90012" marR="90012" marT="46806" marB="46806" anchor="ctr" horzOverflow="overflow">
                    <a:solidFill>
                      <a:schemeClr val="bg1"/>
                    </a:solidFill>
                  </a:tcPr>
                </a:tc>
                <a:extLst>
                  <a:ext uri="{0D108BD9-81ED-4DB2-BD59-A6C34878D82A}">
                    <a16:rowId xmlns:a16="http://schemas.microsoft.com/office/drawing/2014/main" val="3618958203"/>
                  </a:ext>
                </a:extLst>
              </a:tr>
              <a:tr h="381722">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zh-TW"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rPr>
                        <a:t>大阪府都市開発㈱</a:t>
                      </a:r>
                    </a:p>
                  </a:txBody>
                  <a:tcPr marL="90012" marR="90012" marT="46806" marB="46806" anchor="ctr" horzOverflow="overflow">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rPr>
                        <a:t>㈱パンジョ</a:t>
                      </a:r>
                    </a:p>
                  </a:txBody>
                  <a:tcPr marL="90012" marR="90012" marT="46806" marB="46806" anchor="ctr" horzOverflow="overflow">
                    <a:solidFill>
                      <a:schemeClr val="bg1"/>
                    </a:solidFill>
                  </a:tcPr>
                </a:tc>
                <a:extLst>
                  <a:ext uri="{0D108BD9-81ED-4DB2-BD59-A6C34878D82A}">
                    <a16:rowId xmlns:a16="http://schemas.microsoft.com/office/drawing/2014/main" val="2929548683"/>
                  </a:ext>
                </a:extLst>
              </a:tr>
              <a:tr h="381722">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rPr>
                        <a:t>大阪府住宅供給公社</a:t>
                      </a:r>
                    </a:p>
                  </a:txBody>
                  <a:tcPr marL="90012" marR="90012" marT="46806" marB="46806" anchor="ctr" horzOverflow="overflow">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rPr>
                        <a:t>㈱大阪住宅公社サービス</a:t>
                      </a:r>
                      <a:endParaRPr kumimoji="1"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endParaRPr>
                    </a:p>
                  </a:txBody>
                  <a:tcPr marL="90012" marR="90012" marT="46806" marB="46806" anchor="ctr" horzOverflow="overflow">
                    <a:solidFill>
                      <a:schemeClr val="bg1"/>
                    </a:solidFill>
                  </a:tcPr>
                </a:tc>
                <a:extLst>
                  <a:ext uri="{0D108BD9-81ED-4DB2-BD59-A6C34878D82A}">
                    <a16:rowId xmlns:a16="http://schemas.microsoft.com/office/drawing/2014/main" val="522726171"/>
                  </a:ext>
                </a:extLst>
              </a:tr>
              <a:tr h="381722">
                <a:tc>
                  <a:txBody>
                    <a:bodyPr/>
                    <a:lstStyle/>
                    <a:p>
                      <a:pPr marL="0" marR="0" lvl="0" indent="0" algn="l" defTabSz="914400" rtl="0" eaLnBrk="1" fontAlgn="base" latinLnBrk="0" hangingPunct="1">
                        <a:lnSpc>
                          <a:spcPct val="100000"/>
                        </a:lnSpc>
                        <a:spcBef>
                          <a:spcPct val="0"/>
                        </a:spcBef>
                        <a:spcAft>
                          <a:spcPct val="0"/>
                        </a:spcAft>
                        <a:buClr>
                          <a:srgbClr val="EEECE1"/>
                        </a:buClr>
                        <a:buSzPct val="75000"/>
                        <a:buFont typeface="Wingdings" pitchFamily="2" charset="2"/>
                        <a:buNone/>
                        <a:tabLst/>
                        <a:defRPr/>
                      </a:pPr>
                      <a:r>
                        <a:rPr kumimoji="1" lang="en-US" altLang="ja-JP" sz="85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85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一財</a:t>
                      </a:r>
                      <a:r>
                        <a:rPr kumimoji="1" lang="en-US" altLang="ja-JP" sz="85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85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rPr>
                        <a:t>大阪府タウン管理財団</a:t>
                      </a:r>
                      <a:endParaRPr kumimoji="1" lang="en-US" altLang="ja-JP" sz="85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endParaRPr>
                    </a:p>
                  </a:txBody>
                  <a:tcPr marL="90012" marR="90012" marT="46806" marB="46806" anchor="ctr" horzOverflow="overflow">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
                          <a:srgbClr val="EEECE1"/>
                        </a:buClr>
                        <a:buSzPct val="75000"/>
                        <a:buFont typeface="Wingdings" pitchFamily="2" charset="2"/>
                        <a:buNone/>
                        <a:tabLst/>
                        <a:defRPr/>
                      </a:pP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itchFamily="50" charset="-128"/>
                        </a:rPr>
                        <a:t>千里北センター㈱</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itchFamily="50" charset="-128"/>
                      </a:endParaRPr>
                    </a:p>
                  </a:txBody>
                  <a:tcPr marL="90012" marR="90012" marT="46806" marB="46806" anchor="ctr" horzOverflow="overflow">
                    <a:solidFill>
                      <a:schemeClr val="bg1"/>
                    </a:solidFill>
                  </a:tcPr>
                </a:tc>
                <a:extLst>
                  <a:ext uri="{0D108BD9-81ED-4DB2-BD59-A6C34878D82A}">
                    <a16:rowId xmlns:a16="http://schemas.microsoft.com/office/drawing/2014/main" val="2147855025"/>
                  </a:ext>
                </a:extLst>
              </a:tr>
            </a:tbl>
          </a:graphicData>
        </a:graphic>
      </p:graphicFrame>
      <p:graphicFrame>
        <p:nvGraphicFramePr>
          <p:cNvPr id="34" name="表 33"/>
          <p:cNvGraphicFramePr>
            <a:graphicFrameLocks noGrp="1"/>
          </p:cNvGraphicFramePr>
          <p:nvPr/>
        </p:nvGraphicFramePr>
        <p:xfrm>
          <a:off x="3493716" y="2280332"/>
          <a:ext cx="2546016" cy="2762748"/>
        </p:xfrm>
        <a:graphic>
          <a:graphicData uri="http://schemas.openxmlformats.org/drawingml/2006/table">
            <a:tbl>
              <a:tblPr firstRow="1" bandRow="1">
                <a:tableStyleId>{5940675A-B579-460E-94D1-54222C63F5DA}</a:tableStyleId>
              </a:tblPr>
              <a:tblGrid>
                <a:gridCol w="2546016">
                  <a:extLst>
                    <a:ext uri="{9D8B030D-6E8A-4147-A177-3AD203B41FA5}">
                      <a16:colId xmlns:a16="http://schemas.microsoft.com/office/drawing/2014/main" val="1845804885"/>
                    </a:ext>
                  </a:extLst>
                </a:gridCol>
              </a:tblGrid>
              <a:tr h="3906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rPr>
                        <a:t>【</a:t>
                      </a:r>
                      <a:r>
                        <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rPr>
                        <a:t>出資元法人の民営化により</a:t>
                      </a:r>
                      <a:endParaRPr kumimoji="1" lang="en-US"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rPr>
                        <a:t>孫法人でなくなった法人：</a:t>
                      </a:r>
                      <a:r>
                        <a:rPr kumimoji="1" lang="en-US"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rPr>
                        <a:t>3</a:t>
                      </a:r>
                      <a:r>
                        <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rPr>
                        <a:t>法人</a:t>
                      </a:r>
                      <a:r>
                        <a:rPr kumimoji="1" lang="en-US"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rPr>
                        <a:t>】</a:t>
                      </a:r>
                    </a:p>
                  </a:txBody>
                  <a:tcPr anchor="ctr">
                    <a:solidFill>
                      <a:schemeClr val="accent1">
                        <a:lumMod val="20000"/>
                        <a:lumOff val="80000"/>
                      </a:schemeClr>
                    </a:solidFill>
                  </a:tcPr>
                </a:tc>
                <a:extLst>
                  <a:ext uri="{0D108BD9-81ED-4DB2-BD59-A6C34878D82A}">
                    <a16:rowId xmlns:a16="http://schemas.microsoft.com/office/drawing/2014/main" val="2021701094"/>
                  </a:ext>
                </a:extLst>
              </a:tr>
              <a:tr h="242548">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1000" b="0" i="0" u="none" strike="noStrike" cap="none" normalizeH="0" baseline="0" dirty="0">
                          <a:ln>
                            <a:noFill/>
                          </a:ln>
                          <a:solidFill>
                            <a:schemeClr val="tx1"/>
                          </a:solidFill>
                          <a:effectLst/>
                          <a:latin typeface="ＭＳ Ｐゴシック" charset="-128"/>
                          <a:ea typeface="Meiryo UI" pitchFamily="50" charset="-128"/>
                          <a:cs typeface="Meiryo UI" pitchFamily="50" charset="-128"/>
                        </a:rPr>
                        <a:t>泉北鉄道サービス㈱</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H26.7</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0012" marR="90012" marT="46806" marB="46806" anchor="ctr" horzOverflow="overflow">
                    <a:solidFill>
                      <a:schemeClr val="bg1"/>
                    </a:solidFill>
                  </a:tcPr>
                </a:tc>
                <a:extLst>
                  <a:ext uri="{0D108BD9-81ED-4DB2-BD59-A6C34878D82A}">
                    <a16:rowId xmlns:a16="http://schemas.microsoft.com/office/drawing/2014/main" val="4124514011"/>
                  </a:ext>
                </a:extLst>
              </a:tr>
              <a:tr h="242548">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1000" b="0" i="0" u="none" strike="noStrike" cap="none" normalizeH="0" baseline="0" dirty="0">
                          <a:ln>
                            <a:noFill/>
                          </a:ln>
                          <a:solidFill>
                            <a:schemeClr val="tx1"/>
                          </a:solidFill>
                          <a:effectLst/>
                          <a:latin typeface="ＭＳ Ｐゴシック" charset="-128"/>
                          <a:ea typeface="Meiryo UI" pitchFamily="50" charset="-128"/>
                          <a:cs typeface="Meiryo UI" pitchFamily="50" charset="-128"/>
                        </a:rPr>
                        <a:t>泉鉄産業㈱</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H26.7</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0012" marR="90012" marT="46806" marB="46806" anchor="ctr" horzOverflow="overflow">
                    <a:solidFill>
                      <a:schemeClr val="bg1"/>
                    </a:solidFill>
                  </a:tcPr>
                </a:tc>
                <a:extLst>
                  <a:ext uri="{0D108BD9-81ED-4DB2-BD59-A6C34878D82A}">
                    <a16:rowId xmlns:a16="http://schemas.microsoft.com/office/drawing/2014/main" val="3917405127"/>
                  </a:ext>
                </a:extLst>
              </a:tr>
              <a:tr h="242548">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1000" b="0" i="0" u="none" strike="noStrike" cap="none" normalizeH="0" baseline="0" dirty="0">
                          <a:ln>
                            <a:noFill/>
                          </a:ln>
                          <a:solidFill>
                            <a:schemeClr val="tx1"/>
                          </a:solidFill>
                          <a:effectLst/>
                          <a:latin typeface="ＭＳ Ｐゴシック" charset="-128"/>
                          <a:ea typeface="Meiryo UI" pitchFamily="50" charset="-128"/>
                          <a:cs typeface="Meiryo UI" pitchFamily="50" charset="-128"/>
                        </a:rPr>
                        <a:t>㈱パンジョ</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H26.7</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0012" marR="90012" marT="46806" marB="46806" anchor="ctr" horzOverflow="overflow">
                    <a:solidFill>
                      <a:schemeClr val="bg1"/>
                    </a:solidFill>
                  </a:tcPr>
                </a:tc>
                <a:extLst>
                  <a:ext uri="{0D108BD9-81ED-4DB2-BD59-A6C34878D82A}">
                    <a16:rowId xmlns:a16="http://schemas.microsoft.com/office/drawing/2014/main" val="859372990"/>
                  </a:ext>
                </a:extLst>
              </a:tr>
              <a:tr h="3928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rPr>
                        <a:t>【</a:t>
                      </a:r>
                      <a:r>
                        <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rPr>
                        <a:t>出資元法人の株式譲渡により</a:t>
                      </a:r>
                      <a:endParaRPr kumimoji="1" lang="en-US"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rPr>
                        <a:t>孫法人でなくなった法人：</a:t>
                      </a:r>
                      <a:r>
                        <a:rPr kumimoji="1" lang="en-US"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rPr>
                        <a:t>1</a:t>
                      </a:r>
                      <a:r>
                        <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rPr>
                        <a:t>法人</a:t>
                      </a:r>
                      <a:r>
                        <a:rPr kumimoji="1" lang="en-US"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rPr>
                        <a:t>】</a:t>
                      </a:r>
                    </a:p>
                  </a:txBody>
                  <a:tcPr marL="90012" marR="90012" marT="46806" marB="46806" anchor="ctr" horzOverflow="overflow">
                    <a:solidFill>
                      <a:schemeClr val="accent1">
                        <a:lumMod val="20000"/>
                        <a:lumOff val="80000"/>
                      </a:schemeClr>
                    </a:solidFill>
                  </a:tcPr>
                </a:tc>
                <a:extLst>
                  <a:ext uri="{0D108BD9-81ED-4DB2-BD59-A6C34878D82A}">
                    <a16:rowId xmlns:a16="http://schemas.microsoft.com/office/drawing/2014/main" val="734114006"/>
                  </a:ext>
                </a:extLst>
              </a:tr>
              <a:tr h="242548">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1000" b="0" i="0" u="none" strike="noStrike" cap="none" normalizeH="0" baseline="0" dirty="0">
                          <a:ln>
                            <a:noFill/>
                          </a:ln>
                          <a:solidFill>
                            <a:schemeClr val="tx1"/>
                          </a:solidFill>
                          <a:effectLst/>
                          <a:latin typeface="ＭＳ Ｐゴシック" charset="-128"/>
                          <a:ea typeface="Meiryo UI" pitchFamily="50" charset="-128"/>
                          <a:cs typeface="Meiryo UI" pitchFamily="50" charset="-128"/>
                        </a:rPr>
                        <a:t>㈱北部冷蔵サービスセンター</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rPr>
                        <a:t>H26.6</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0012" marR="90012" marT="46806" marB="46806" anchor="ctr" horzOverflow="overflow">
                    <a:solidFill>
                      <a:schemeClr val="bg1"/>
                    </a:solidFill>
                  </a:tcPr>
                </a:tc>
                <a:extLst>
                  <a:ext uri="{0D108BD9-81ED-4DB2-BD59-A6C34878D82A}">
                    <a16:rowId xmlns:a16="http://schemas.microsoft.com/office/drawing/2014/main" val="3362851573"/>
                  </a:ext>
                </a:extLst>
              </a:tr>
              <a:tr h="242548">
                <a:tc>
                  <a:txBody>
                    <a:bodyPr/>
                    <a:lstStyle/>
                    <a:p>
                      <a:pPr marL="0" marR="0" lvl="0" indent="0" algn="ctr"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en-US"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rPr>
                        <a:t>【</a:t>
                      </a:r>
                      <a:r>
                        <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rPr>
                        <a:t>解散した孫法人：</a:t>
                      </a:r>
                      <a:r>
                        <a:rPr kumimoji="1" lang="en-US"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rPr>
                        <a:t>3</a:t>
                      </a:r>
                      <a:r>
                        <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rPr>
                        <a:t>法人</a:t>
                      </a:r>
                      <a:r>
                        <a:rPr kumimoji="1" lang="en-US"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rPr>
                        <a:t>】</a:t>
                      </a:r>
                    </a:p>
                  </a:txBody>
                  <a:tcPr marL="90012" marR="90012" marT="46806" marB="46806" anchor="ctr" horzOverflow="overflow">
                    <a:solidFill>
                      <a:schemeClr val="accent1">
                        <a:lumMod val="20000"/>
                        <a:lumOff val="80000"/>
                      </a:schemeClr>
                    </a:solidFill>
                  </a:tcPr>
                </a:tc>
                <a:extLst>
                  <a:ext uri="{0D108BD9-81ED-4DB2-BD59-A6C34878D82A}">
                    <a16:rowId xmlns:a16="http://schemas.microsoft.com/office/drawing/2014/main" val="3896362011"/>
                  </a:ext>
                </a:extLst>
              </a:tr>
              <a:tr h="242548">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1000" b="0" i="0" u="none" strike="noStrike" cap="none" normalizeH="0" baseline="0" dirty="0">
                          <a:ln>
                            <a:noFill/>
                          </a:ln>
                          <a:solidFill>
                            <a:schemeClr val="tx1"/>
                          </a:solidFill>
                          <a:effectLst/>
                          <a:latin typeface="ＭＳ Ｐゴシック" charset="-128"/>
                          <a:ea typeface="Meiryo UI" pitchFamily="50" charset="-128"/>
                          <a:cs typeface="Meiryo UI" pitchFamily="50" charset="-128"/>
                        </a:rPr>
                        <a:t>大阪りんくうホテル㈱（</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H23.11</a:t>
                      </a:r>
                      <a:r>
                        <a:rPr kumimoji="1" lang="ja-JP" altLang="en-US" sz="1000" b="0" i="0" u="none" strike="noStrike" cap="none" normalizeH="0" baseline="0" dirty="0">
                          <a:ln>
                            <a:noFill/>
                          </a:ln>
                          <a:solidFill>
                            <a:schemeClr val="tx1"/>
                          </a:solidFill>
                          <a:effectLst/>
                          <a:latin typeface="ＭＳ Ｐゴシック" charset="-128"/>
                          <a:ea typeface="Meiryo UI" pitchFamily="50" charset="-128"/>
                          <a:cs typeface="Meiryo UI" pitchFamily="50" charset="-128"/>
                        </a:rPr>
                        <a:t>）</a:t>
                      </a:r>
                      <a:endParaRPr kumimoji="1" lang="en-US" altLang="ja-JP" sz="1000" b="0" i="0" u="none" strike="noStrike" cap="none" normalizeH="0" baseline="0" dirty="0">
                        <a:ln>
                          <a:noFill/>
                        </a:ln>
                        <a:solidFill>
                          <a:schemeClr val="tx1"/>
                        </a:solidFill>
                        <a:effectLst/>
                        <a:latin typeface="ＭＳ Ｐゴシック" charset="-128"/>
                        <a:ea typeface="Meiryo UI" pitchFamily="50" charset="-128"/>
                        <a:cs typeface="Meiryo UI" pitchFamily="50" charset="-128"/>
                      </a:endParaRPr>
                    </a:p>
                  </a:txBody>
                  <a:tcPr marL="90012" marR="90012" marT="46806" marB="46806" anchor="ctr" horzOverflow="overflow">
                    <a:solidFill>
                      <a:schemeClr val="bg1"/>
                    </a:solidFill>
                  </a:tcPr>
                </a:tc>
                <a:extLst>
                  <a:ext uri="{0D108BD9-81ED-4DB2-BD59-A6C34878D82A}">
                    <a16:rowId xmlns:a16="http://schemas.microsoft.com/office/drawing/2014/main" val="3618958203"/>
                  </a:ext>
                </a:extLst>
              </a:tr>
              <a:tr h="242548">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1000" b="0" i="0" u="none" strike="noStrike" cap="none" normalizeH="0" baseline="0" dirty="0">
                          <a:ln>
                            <a:noFill/>
                          </a:ln>
                          <a:solidFill>
                            <a:schemeClr val="tx1"/>
                          </a:solidFill>
                          <a:effectLst/>
                          <a:latin typeface="ＭＳ Ｐゴシック" charset="-128"/>
                          <a:ea typeface="Meiryo UI" pitchFamily="50" charset="-128"/>
                          <a:cs typeface="Meiryo UI" pitchFamily="50" charset="-128"/>
                        </a:rPr>
                        <a:t>りんくう国際物流㈱ （</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H24.2</a:t>
                      </a:r>
                      <a:r>
                        <a:rPr kumimoji="1" lang="ja-JP" altLang="en-US" sz="1000" b="0" i="0" u="none" strike="noStrike" cap="none" normalizeH="0" baseline="0" dirty="0">
                          <a:ln>
                            <a:noFill/>
                          </a:ln>
                          <a:solidFill>
                            <a:schemeClr val="tx1"/>
                          </a:solidFill>
                          <a:effectLst/>
                          <a:latin typeface="ＭＳ Ｐゴシック" charset="-128"/>
                          <a:ea typeface="Meiryo UI" pitchFamily="50" charset="-128"/>
                          <a:cs typeface="Meiryo UI" pitchFamily="50" charset="-128"/>
                        </a:rPr>
                        <a:t>）</a:t>
                      </a:r>
                      <a:endParaRPr kumimoji="1" lang="en-US" altLang="ja-JP" sz="1000" b="0" i="0" u="none" strike="noStrike" cap="none" normalizeH="0" baseline="0" dirty="0">
                        <a:ln>
                          <a:noFill/>
                        </a:ln>
                        <a:solidFill>
                          <a:schemeClr val="tx1"/>
                        </a:solidFill>
                        <a:effectLst/>
                        <a:latin typeface="ＭＳ Ｐゴシック" charset="-128"/>
                        <a:ea typeface="Meiryo UI" pitchFamily="50" charset="-128"/>
                        <a:cs typeface="Meiryo UI" pitchFamily="50" charset="-128"/>
                      </a:endParaRPr>
                    </a:p>
                  </a:txBody>
                  <a:tcPr marL="90012" marR="90012" marT="46806" marB="46806" anchor="ctr" horzOverflow="overflow">
                    <a:solidFill>
                      <a:schemeClr val="bg1"/>
                    </a:solidFill>
                  </a:tcPr>
                </a:tc>
                <a:extLst>
                  <a:ext uri="{0D108BD9-81ED-4DB2-BD59-A6C34878D82A}">
                    <a16:rowId xmlns:a16="http://schemas.microsoft.com/office/drawing/2014/main" val="2929548683"/>
                  </a:ext>
                </a:extLst>
              </a:tr>
              <a:tr h="242548">
                <a:tc>
                  <a:txBody>
                    <a:bodyPr/>
                    <a:lstStyle/>
                    <a:p>
                      <a:pPr marL="0" marR="0" lvl="0" indent="0" algn="l" defTabSz="914400" rtl="0" eaLnBrk="1" fontAlgn="base" latinLnBrk="0" hangingPunct="1">
                        <a:lnSpc>
                          <a:spcPct val="100000"/>
                        </a:lnSpc>
                        <a:spcBef>
                          <a:spcPct val="0"/>
                        </a:spcBef>
                        <a:spcAft>
                          <a:spcPct val="0"/>
                        </a:spcAft>
                        <a:buClr>
                          <a:srgbClr val="EEECE1"/>
                        </a:buClr>
                        <a:buSzPct val="75000"/>
                        <a:buFont typeface="Wingdings" pitchFamily="2" charset="2"/>
                        <a:buNone/>
                        <a:tabLst/>
                        <a:defRPr/>
                      </a:pPr>
                      <a:r>
                        <a:rPr kumimoji="1" lang="ja-JP" altLang="en-US" sz="1000" b="0" i="0" u="none" strike="noStrike" cap="none" normalizeH="0" baseline="0" dirty="0">
                          <a:ln>
                            <a:noFill/>
                          </a:ln>
                          <a:solidFill>
                            <a:schemeClr val="tx1"/>
                          </a:solidFill>
                          <a:effectLst/>
                          <a:latin typeface="ＭＳ Ｐゴシック" charset="-128"/>
                          <a:ea typeface="Meiryo UI" pitchFamily="50" charset="-128"/>
                          <a:cs typeface="Meiryo UI" pitchFamily="50" charset="-128"/>
                        </a:rPr>
                        <a:t>㈱大阪住宅公社サービス （</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H24.3</a:t>
                      </a:r>
                      <a:r>
                        <a:rPr kumimoji="1" lang="ja-JP" altLang="en-US" sz="1000" b="0" i="0" u="none" strike="noStrike" cap="none" normalizeH="0" baseline="0" dirty="0">
                          <a:ln>
                            <a:noFill/>
                          </a:ln>
                          <a:solidFill>
                            <a:schemeClr val="tx1"/>
                          </a:solidFill>
                          <a:effectLst/>
                          <a:latin typeface="ＭＳ Ｐゴシック" charset="-128"/>
                          <a:ea typeface="Meiryo UI" pitchFamily="50" charset="-128"/>
                          <a:cs typeface="Meiryo UI" pitchFamily="50" charset="-128"/>
                        </a:rPr>
                        <a:t>）</a:t>
                      </a:r>
                      <a:endParaRPr kumimoji="1" lang="en-US" altLang="ja-JP" sz="1000" b="0" i="0" u="none" strike="noStrike" cap="none" normalizeH="0" baseline="0" dirty="0">
                        <a:ln>
                          <a:noFill/>
                        </a:ln>
                        <a:solidFill>
                          <a:schemeClr val="tx1"/>
                        </a:solidFill>
                        <a:effectLst/>
                        <a:latin typeface="ＭＳ Ｐゴシック" charset="-128"/>
                        <a:ea typeface="Meiryo UI" pitchFamily="50" charset="-128"/>
                        <a:cs typeface="Meiryo UI" pitchFamily="50" charset="-128"/>
                      </a:endParaRPr>
                    </a:p>
                  </a:txBody>
                  <a:tcPr marL="90012" marR="90012" marT="46806" marB="46806" anchor="ctr" horzOverflow="overflow">
                    <a:solidFill>
                      <a:schemeClr val="bg1"/>
                    </a:solidFill>
                  </a:tcPr>
                </a:tc>
                <a:extLst>
                  <a:ext uri="{0D108BD9-81ED-4DB2-BD59-A6C34878D82A}">
                    <a16:rowId xmlns:a16="http://schemas.microsoft.com/office/drawing/2014/main" val="2147855025"/>
                  </a:ext>
                </a:extLst>
              </a:tr>
            </a:tbl>
          </a:graphicData>
        </a:graphic>
      </p:graphicFrame>
      <p:graphicFrame>
        <p:nvGraphicFramePr>
          <p:cNvPr id="14" name="表 13"/>
          <p:cNvGraphicFramePr>
            <a:graphicFrameLocks noGrp="1"/>
          </p:cNvGraphicFramePr>
          <p:nvPr/>
        </p:nvGraphicFramePr>
        <p:xfrm>
          <a:off x="3491880" y="5658098"/>
          <a:ext cx="2546016" cy="492024"/>
        </p:xfrm>
        <a:graphic>
          <a:graphicData uri="http://schemas.openxmlformats.org/drawingml/2006/table">
            <a:tbl>
              <a:tblPr firstRow="1" bandRow="1">
                <a:tableStyleId>{5940675A-B579-460E-94D1-54222C63F5DA}</a:tableStyleId>
              </a:tblPr>
              <a:tblGrid>
                <a:gridCol w="2546016">
                  <a:extLst>
                    <a:ext uri="{9D8B030D-6E8A-4147-A177-3AD203B41FA5}">
                      <a16:colId xmlns:a16="http://schemas.microsoft.com/office/drawing/2014/main" val="1845804885"/>
                    </a:ext>
                  </a:extLst>
                </a:gridCol>
              </a:tblGrid>
              <a:tr h="194043">
                <a:tc>
                  <a:txBody>
                    <a:bodyPr/>
                    <a:lstStyle/>
                    <a:p>
                      <a:pPr marL="0" marR="0" lvl="0" indent="0" algn="ctr" defTabSz="914400" rtl="0" eaLnBrk="1" fontAlgn="base" latinLnBrk="0" hangingPunct="1">
                        <a:lnSpc>
                          <a:spcPct val="100000"/>
                        </a:lnSpc>
                        <a:spcBef>
                          <a:spcPct val="0"/>
                        </a:spcBef>
                        <a:spcAft>
                          <a:spcPct val="0"/>
                        </a:spcAft>
                        <a:buClr>
                          <a:srgbClr val="EEECE1"/>
                        </a:buClr>
                        <a:buSzPct val="75000"/>
                        <a:buFont typeface="Wingdings" pitchFamily="2" charset="2"/>
                        <a:buNone/>
                        <a:tabLst/>
                        <a:defRPr/>
                      </a:pPr>
                      <a:r>
                        <a:rPr kumimoji="1" lang="en-US" altLang="ja-JP" sz="1000" b="1" i="0" u="none" strike="noStrike" cap="none" normalizeH="0" baseline="0" dirty="0">
                          <a:ln>
                            <a:noFill/>
                          </a:ln>
                          <a:solidFill>
                            <a:schemeClr val="tx1"/>
                          </a:solidFill>
                          <a:effectLst/>
                          <a:latin typeface="ＭＳ Ｐゴシック" charset="-128"/>
                          <a:ea typeface="Meiryo UI" pitchFamily="50" charset="-128"/>
                          <a:cs typeface="Meiryo UI" pitchFamily="50" charset="-128"/>
                        </a:rPr>
                        <a:t>【</a:t>
                      </a:r>
                      <a:r>
                        <a:rPr kumimoji="1" lang="ja-JP" altLang="en-US" sz="1000" b="1" i="0" u="none" strike="noStrike" cap="none" normalizeH="0" baseline="0" dirty="0">
                          <a:ln>
                            <a:noFill/>
                          </a:ln>
                          <a:solidFill>
                            <a:schemeClr val="tx1"/>
                          </a:solidFill>
                          <a:effectLst/>
                          <a:latin typeface="ＭＳ Ｐゴシック" charset="-128"/>
                          <a:ea typeface="Meiryo UI" pitchFamily="50" charset="-128"/>
                          <a:cs typeface="Meiryo UI" pitchFamily="50" charset="-128"/>
                        </a:rPr>
                        <a:t>新たに設立した孫法人：</a:t>
                      </a:r>
                      <a:r>
                        <a:rPr kumimoji="1" lang="en-US"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rPr>
                        <a:t>1</a:t>
                      </a:r>
                      <a:r>
                        <a:rPr kumimoji="1" lang="ja-JP" altLang="en-US" sz="1000" b="1" i="0" u="none" strike="noStrike" cap="none" normalizeH="0" baseline="0" dirty="0">
                          <a:ln>
                            <a:noFill/>
                          </a:ln>
                          <a:solidFill>
                            <a:schemeClr val="tx1"/>
                          </a:solidFill>
                          <a:effectLst/>
                          <a:latin typeface="ＭＳ Ｐゴシック" charset="-128"/>
                          <a:ea typeface="Meiryo UI" pitchFamily="50" charset="-128"/>
                          <a:cs typeface="Meiryo UI" pitchFamily="50" charset="-128"/>
                        </a:rPr>
                        <a:t>法人</a:t>
                      </a:r>
                      <a:r>
                        <a:rPr kumimoji="1" lang="en-US" altLang="ja-JP" sz="1000" b="1" i="0" u="none" strike="noStrike" cap="none" normalizeH="0" baseline="0" dirty="0">
                          <a:ln>
                            <a:noFill/>
                          </a:ln>
                          <a:solidFill>
                            <a:schemeClr val="tx1"/>
                          </a:solidFill>
                          <a:effectLst/>
                          <a:latin typeface="ＭＳ Ｐゴシック" charset="-128"/>
                          <a:ea typeface="Meiryo UI" pitchFamily="50" charset="-128"/>
                          <a:cs typeface="Meiryo UI" pitchFamily="50" charset="-128"/>
                        </a:rPr>
                        <a:t>】</a:t>
                      </a:r>
                    </a:p>
                  </a:txBody>
                  <a:tcPr marL="90012" marR="90012" marT="46806" marB="46806" anchor="ctr" horzOverflow="overflow">
                    <a:solidFill>
                      <a:schemeClr val="accent1">
                        <a:lumMod val="20000"/>
                        <a:lumOff val="80000"/>
                      </a:schemeClr>
                    </a:solidFill>
                  </a:tcPr>
                </a:tc>
                <a:extLst>
                  <a:ext uri="{0D108BD9-81ED-4DB2-BD59-A6C34878D82A}">
                    <a16:rowId xmlns:a16="http://schemas.microsoft.com/office/drawing/2014/main" val="1465321100"/>
                  </a:ext>
                </a:extLst>
              </a:tr>
              <a:tr h="194043">
                <a:tc>
                  <a:txBody>
                    <a:bodyPr/>
                    <a:lstStyle/>
                    <a:p>
                      <a:pPr marL="0" marR="0" lvl="0" indent="0" algn="l" defTabSz="914400" rtl="0" eaLnBrk="1" fontAlgn="base" latinLnBrk="0" hangingPunct="1">
                        <a:lnSpc>
                          <a:spcPct val="100000"/>
                        </a:lnSpc>
                        <a:spcBef>
                          <a:spcPct val="0"/>
                        </a:spcBef>
                        <a:spcAft>
                          <a:spcPct val="0"/>
                        </a:spcAft>
                        <a:buClr>
                          <a:srgbClr val="EEECE1"/>
                        </a:buClr>
                        <a:buSzPct val="75000"/>
                        <a:buFont typeface="Wingdings" pitchFamily="2" charset="2"/>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itchFamily="50" charset="-128"/>
                        </a:rPr>
                        <a:t>保証協会コンピュータサービス</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rPr>
                        <a:t>㈱（</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rPr>
                        <a:t>H27.6</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rPr>
                        <a:t>）</a:t>
                      </a:r>
                    </a:p>
                  </a:txBody>
                  <a:tcPr marL="90012" marR="90012" marT="46806" marB="46806" anchor="ctr" horzOverflow="overflow">
                    <a:solidFill>
                      <a:schemeClr val="bg1"/>
                    </a:solidFill>
                  </a:tcPr>
                </a:tc>
                <a:extLst>
                  <a:ext uri="{0D108BD9-81ED-4DB2-BD59-A6C34878D82A}">
                    <a16:rowId xmlns:a16="http://schemas.microsoft.com/office/drawing/2014/main" val="2122291934"/>
                  </a:ext>
                </a:extLst>
              </a:tr>
            </a:tbl>
          </a:graphicData>
        </a:graphic>
      </p:graphicFrame>
      <p:sp>
        <p:nvSpPr>
          <p:cNvPr id="16" name="角丸四角形 4"/>
          <p:cNvSpPr>
            <a:spLocks noChangeArrowheads="1"/>
          </p:cNvSpPr>
          <p:nvPr/>
        </p:nvSpPr>
        <p:spPr bwMode="auto">
          <a:xfrm>
            <a:off x="3491882" y="5184195"/>
            <a:ext cx="2549689" cy="432000"/>
          </a:xfrm>
          <a:prstGeom prst="roundRect">
            <a:avLst>
              <a:gd name="adj" fmla="val 16667"/>
            </a:avLst>
          </a:prstGeom>
          <a:solidFill>
            <a:srgbClr val="0070C0"/>
          </a:solidFill>
          <a:ln w="19050" algn="ctr">
            <a:solidFill>
              <a:srgbClr val="002060"/>
            </a:solidFill>
            <a:round/>
            <a:headEnd/>
            <a:tailEnd/>
          </a:ln>
        </p:spPr>
        <p:txBody>
          <a:bodyPr wrap="none" lIns="0" tIns="36000" rIns="0" bIns="36000" anchor="ctr"/>
          <a:lstStyle/>
          <a:p>
            <a:pPr algn="ctr"/>
            <a:r>
              <a:rPr lang="ja-JP" altLang="en-US" sz="1100" b="1" dirty="0">
                <a:solidFill>
                  <a:prstClr val="white"/>
                </a:solidFill>
                <a:latin typeface="ＭＳ Ｐゴシック" charset="-128"/>
                <a:ea typeface="Meiryo UI" pitchFamily="50" charset="-128"/>
                <a:cs typeface="Meiryo UI" pitchFamily="50" charset="-128"/>
              </a:rPr>
              <a:t>新規設立（</a:t>
            </a:r>
            <a:r>
              <a:rPr lang="en-US" altLang="ja-JP" sz="11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100" b="1" dirty="0">
                <a:solidFill>
                  <a:prstClr val="white"/>
                </a:solidFill>
                <a:latin typeface="ＭＳ Ｐゴシック" charset="-128"/>
                <a:ea typeface="Meiryo UI" pitchFamily="50" charset="-128"/>
                <a:cs typeface="Meiryo UI" pitchFamily="50" charset="-128"/>
              </a:rPr>
              <a:t>法人）</a:t>
            </a:r>
            <a:endParaRPr lang="en-US" altLang="ja-JP" sz="1100" b="1" dirty="0">
              <a:solidFill>
                <a:prstClr val="white"/>
              </a:solidFill>
              <a:latin typeface="ＭＳ Ｐゴシック" charset="-128"/>
              <a:ea typeface="Meiryo UI" pitchFamily="50" charset="-128"/>
              <a:cs typeface="Meiryo UI" pitchFamily="50" charset="-128"/>
            </a:endParaRPr>
          </a:p>
        </p:txBody>
      </p:sp>
      <p:sp>
        <p:nvSpPr>
          <p:cNvPr id="4" name="スライド番号プレースホルダー 3">
            <a:extLst>
              <a:ext uri="{FF2B5EF4-FFF2-40B4-BE49-F238E27FC236}">
                <a16:creationId xmlns:a16="http://schemas.microsoft.com/office/drawing/2014/main" id="{C2FD9A68-7B23-499E-B842-B33C380C9D9D}"/>
              </a:ext>
            </a:extLst>
          </p:cNvPr>
          <p:cNvSpPr>
            <a:spLocks noGrp="1"/>
          </p:cNvSpPr>
          <p:nvPr>
            <p:ph type="sldNum" sz="quarter" idx="12"/>
          </p:nvPr>
        </p:nvSpPr>
        <p:spPr/>
        <p:txBody>
          <a:bodyPr/>
          <a:lstStyle/>
          <a:p>
            <a:fld id="{7791D223-6A27-4327-8087-FA06212A7E85}" type="slidenum">
              <a:rPr kumimoji="1" lang="ja-JP" altLang="en-US" sz="1600" smtClean="0">
                <a:solidFill>
                  <a:schemeClr val="tx1"/>
                </a:solidFill>
              </a:rPr>
              <a:t>33</a:t>
            </a:fld>
            <a:endParaRPr kumimoji="1" lang="ja-JP" altLang="en-US" sz="1600" dirty="0">
              <a:solidFill>
                <a:schemeClr val="tx1"/>
              </a:solidFill>
            </a:endParaRPr>
          </a:p>
        </p:txBody>
      </p:sp>
    </p:spTree>
    <p:extLst>
      <p:ext uri="{BB962C8B-B14F-4D97-AF65-F5344CB8AC3E}">
        <p14:creationId xmlns:p14="http://schemas.microsoft.com/office/powerpoint/2010/main" val="1989426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nvGraphicFramePr>
        <p:xfrm>
          <a:off x="3275856" y="3429000"/>
          <a:ext cx="162560" cy="281940"/>
        </p:xfrm>
        <a:graphic>
          <a:graphicData uri="http://schemas.openxmlformats.org/drawingml/2006/table">
            <a:tbl>
              <a:tblPr/>
              <a:tblGrid>
                <a:gridCol w="162560">
                  <a:extLst>
                    <a:ext uri="{9D8B030D-6E8A-4147-A177-3AD203B41FA5}">
                      <a16:colId xmlns:a16="http://schemas.microsoft.com/office/drawing/2014/main" val="20000"/>
                    </a:ext>
                  </a:extLst>
                </a:gridCol>
              </a:tblGrid>
              <a:tr h="274320">
                <a:tc>
                  <a:txBody>
                    <a:bodyPr/>
                    <a:lstStyle/>
                    <a:p>
                      <a:endParaRPr kumimoji="1" lang="ja-JP" altLang="en-US" sz="1400" dirty="0"/>
                    </a:p>
                  </a:txBody>
                  <a:tcPr marL="68580" marR="68580" marT="34290" marB="34290">
                    <a:lnL w="12700" cmpd="sng">
                      <a:noFill/>
                      <a:prstDash val="solid"/>
                    </a:lnL>
                    <a:lnR w="12700" cmpd="sng">
                      <a:noFill/>
                      <a:prstDash val="solid"/>
                    </a:lnR>
                    <a:lnT w="12700" cmpd="sng">
                      <a:noFill/>
                      <a:prstDash val="solid"/>
                    </a:lnT>
                    <a:lnB w="12700" cmpd="sng">
                      <a:noFill/>
                      <a:prstDash val="solid"/>
                    </a:lnB>
                  </a:tcPr>
                </a:tc>
                <a:extLst>
                  <a:ext uri="{0D108BD9-81ED-4DB2-BD59-A6C34878D82A}">
                    <a16:rowId xmlns:a16="http://schemas.microsoft.com/office/drawing/2014/main" val="10000"/>
                  </a:ext>
                </a:extLst>
              </a:tr>
            </a:tbl>
          </a:graphicData>
        </a:graphic>
      </p:graphicFrame>
      <p:sp>
        <p:nvSpPr>
          <p:cNvPr id="6" name="正方形/長方形 5">
            <a:extLst>
              <a:ext uri="{FF2B5EF4-FFF2-40B4-BE49-F238E27FC236}">
                <a16:creationId xmlns:a16="http://schemas.microsoft.com/office/drawing/2014/main" id="{A7A4786A-156E-4947-89F9-D5388FECFA35}"/>
              </a:ext>
            </a:extLst>
          </p:cNvPr>
          <p:cNvSpPr/>
          <p:nvPr/>
        </p:nvSpPr>
        <p:spPr>
          <a:xfrm>
            <a:off x="26497" y="44624"/>
            <a:ext cx="8333101" cy="369332"/>
          </a:xfrm>
          <a:prstGeom prst="rect">
            <a:avLst/>
          </a:prstGeom>
        </p:spPr>
        <p:txBody>
          <a:bodyPr wrap="square">
            <a:spAutoFit/>
          </a:bodyPr>
          <a:lstStyle/>
          <a:p>
            <a:pPr marL="252000" indent="-457200"/>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（３）出資法人等の改革</a:t>
            </a:r>
            <a:endParaRPr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8" name="直線コネクタ 7">
            <a:extLst>
              <a:ext uri="{FF2B5EF4-FFF2-40B4-BE49-F238E27FC236}">
                <a16:creationId xmlns:a16="http://schemas.microsoft.com/office/drawing/2014/main" id="{5EE881F9-43C5-4687-85FA-E5868C77BBCE}"/>
              </a:ext>
            </a:extLst>
          </p:cNvPr>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9" name="正方形/長方形 15">
            <a:extLst>
              <a:ext uri="{FF2B5EF4-FFF2-40B4-BE49-F238E27FC236}">
                <a16:creationId xmlns:a16="http://schemas.microsoft.com/office/drawing/2014/main" id="{ACFA58E3-20CD-43F4-B569-4DDE110FBAF6}"/>
              </a:ext>
            </a:extLst>
          </p:cNvPr>
          <p:cNvSpPr>
            <a:spLocks noChangeArrowheads="1"/>
          </p:cNvSpPr>
          <p:nvPr/>
        </p:nvSpPr>
        <p:spPr bwMode="auto">
          <a:xfrm>
            <a:off x="129991" y="636486"/>
            <a:ext cx="8784976" cy="5209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fontAlgn="base">
              <a:lnSpc>
                <a:spcPts val="1350"/>
              </a:lnSpc>
              <a:spcBef>
                <a:spcPct val="0"/>
              </a:spcBef>
              <a:spcAft>
                <a:spcPct val="0"/>
              </a:spcAft>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地方独立行政法人</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fontAlgn="base">
              <a:lnSpc>
                <a:spcPts val="1350"/>
              </a:lnSpc>
              <a:spcBef>
                <a:spcPct val="0"/>
              </a:spcBef>
              <a:spcAft>
                <a:spcPct val="0"/>
              </a:spcAft>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　引き続き、大阪市の法人との統合等をめざします。</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fontAlgn="base">
              <a:lnSpc>
                <a:spcPts val="1350"/>
              </a:lnSpc>
              <a:spcBef>
                <a:spcPct val="0"/>
              </a:spcBef>
              <a:spcAft>
                <a:spcPct val="0"/>
              </a:spcAft>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0" fontAlgn="base" hangingPunct="0">
              <a:lnSpc>
                <a:spcPts val="1275"/>
              </a:lnSpc>
              <a:spcBef>
                <a:spcPct val="0"/>
              </a:spcBef>
              <a:spcAft>
                <a:spcPct val="0"/>
              </a:spcAft>
              <a:defRPr/>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＜これまでの経過＞</a:t>
            </a:r>
            <a:endParaRPr lang="ja-JP" altLang="ja-JP" sz="1400" dirty="0">
              <a:latin typeface="Meiryo UI" panose="020B0604030504040204" pitchFamily="50" charset="-128"/>
              <a:ea typeface="Meiryo UI" panose="020B0604030504040204" pitchFamily="50" charset="-128"/>
              <a:cs typeface="Meiryo UI" panose="020B0604030504040204" pitchFamily="50" charset="-128"/>
            </a:endParaRPr>
          </a:p>
          <a:p>
            <a:pPr eaLnBrk="0" fontAlgn="base" hangingPunct="0">
              <a:lnSpc>
                <a:spcPts val="1275"/>
              </a:lnSpc>
              <a:spcBef>
                <a:spcPct val="0"/>
              </a:spcBef>
              <a:spcAft>
                <a:spcPct val="0"/>
              </a:spcAft>
              <a:defRPr/>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公立大学法人大阪　</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0" fontAlgn="base" hangingPunct="0">
              <a:lnSpc>
                <a:spcPts val="1275"/>
              </a:lnSpc>
              <a:spcBef>
                <a:spcPct val="0"/>
              </a:spcBef>
              <a:spcAft>
                <a:spcPct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［平成</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17</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月］公立大学法人大阪府立大学を設立</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0" fontAlgn="base" hangingPunct="0">
              <a:lnSpc>
                <a:spcPts val="1275"/>
              </a:lnSpc>
              <a:spcBef>
                <a:spcPct val="0"/>
              </a:spcBef>
              <a:spcAft>
                <a:spcPct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［平成</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31</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月］</a:t>
            </a:r>
            <a:r>
              <a:rPr lang="zh-CN" altLang="en-US" sz="1200" dirty="0">
                <a:latin typeface="Meiryo UI" panose="020B0604030504040204" pitchFamily="50" charset="-128"/>
                <a:ea typeface="Meiryo UI" panose="020B0604030504040204" pitchFamily="50" charset="-128"/>
                <a:cs typeface="Meiryo UI" panose="020B0604030504040204" pitchFamily="50" charset="-128"/>
              </a:rPr>
              <a:t>公立大学法人大阪府立大学</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と公立大学法人大阪</a:t>
            </a:r>
            <a:r>
              <a:rPr lang="zh-CN" altLang="en-US" sz="1200" dirty="0">
                <a:latin typeface="Meiryo UI" panose="020B0604030504040204" pitchFamily="50" charset="-128"/>
                <a:ea typeface="Meiryo UI" panose="020B0604030504040204" pitchFamily="50" charset="-128"/>
                <a:cs typeface="Meiryo UI" panose="020B0604030504040204" pitchFamily="50" charset="-128"/>
              </a:rPr>
              <a:t>市立大学</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とを法人統合し、</a:t>
            </a:r>
            <a:r>
              <a:rPr lang="zh-CN" altLang="en-US" sz="1200" dirty="0">
                <a:latin typeface="Meiryo UI" panose="020B0604030504040204" pitchFamily="50" charset="-128"/>
                <a:ea typeface="Meiryo UI" panose="020B0604030504040204" pitchFamily="50" charset="-128"/>
                <a:cs typeface="Meiryo UI" panose="020B0604030504040204" pitchFamily="50" charset="-128"/>
              </a:rPr>
              <a:t>公立大学法人大阪</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を設立</a:t>
            </a:r>
            <a:endParaRPr lang="en-US" altLang="ja-JP" sz="1200" strike="dblStrike" dirty="0">
              <a:latin typeface="Meiryo UI" panose="020B0604030504040204" pitchFamily="50" charset="-128"/>
              <a:ea typeface="Meiryo UI" panose="020B0604030504040204" pitchFamily="50" charset="-128"/>
              <a:cs typeface="Meiryo UI" panose="020B0604030504040204" pitchFamily="50" charset="-128"/>
            </a:endParaRPr>
          </a:p>
          <a:p>
            <a:pPr eaLnBrk="0" fontAlgn="base" hangingPunct="0">
              <a:lnSpc>
                <a:spcPts val="1275"/>
              </a:lnSpc>
              <a:spcBef>
                <a:spcPct val="0"/>
              </a:spcBef>
              <a:spcAft>
                <a:spcPct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［令和 </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 </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月］府立大学と市立大学とを大学統合し、大阪公立大学を開学</a:t>
            </a:r>
            <a:endParaRPr lang="en-US" altLang="ja-JP" sz="1200" strike="dblStrike" dirty="0">
              <a:latin typeface="Meiryo UI" panose="020B0604030504040204" pitchFamily="50" charset="-128"/>
              <a:ea typeface="Meiryo UI" panose="020B0604030504040204" pitchFamily="50" charset="-128"/>
              <a:cs typeface="Meiryo UI" panose="020B0604030504040204" pitchFamily="50" charset="-128"/>
            </a:endParaRPr>
          </a:p>
          <a:p>
            <a:pPr eaLnBrk="0" fontAlgn="base" hangingPunct="0">
              <a:lnSpc>
                <a:spcPts val="675"/>
              </a:lnSpc>
              <a:spcBef>
                <a:spcPct val="0"/>
              </a:spcBef>
              <a:spcAft>
                <a:spcPct val="0"/>
              </a:spcAft>
              <a:defRPr/>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0" fontAlgn="base" hangingPunct="0">
              <a:lnSpc>
                <a:spcPts val="675"/>
              </a:lnSpc>
              <a:spcBef>
                <a:spcPct val="0"/>
              </a:spcBef>
              <a:spcAft>
                <a:spcPct val="0"/>
              </a:spcAft>
              <a:defRPr/>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0" fontAlgn="base" hangingPunct="0">
              <a:lnSpc>
                <a:spcPts val="675"/>
              </a:lnSpc>
              <a:spcBef>
                <a:spcPct val="0"/>
              </a:spcBef>
              <a:spcAft>
                <a:spcPct val="0"/>
              </a:spcAft>
              <a:defRPr/>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0" fontAlgn="base" hangingPunct="0">
              <a:lnSpc>
                <a:spcPts val="1275"/>
              </a:lnSpc>
              <a:spcBef>
                <a:spcPct val="0"/>
              </a:spcBef>
              <a:spcAft>
                <a:spcPct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地方独立行政法人大阪府立病院機構</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0" fontAlgn="base" hangingPunct="0">
              <a:lnSpc>
                <a:spcPts val="1275"/>
              </a:lnSpc>
              <a:spcBef>
                <a:spcPct val="0"/>
              </a:spcBef>
              <a:spcAft>
                <a:spcPct val="0"/>
              </a:spcAft>
              <a:defRPr/>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［平成</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18</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月］　設立</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0" fontAlgn="base" hangingPunct="0">
              <a:lnSpc>
                <a:spcPts val="675"/>
              </a:lnSpc>
              <a:spcBef>
                <a:spcPct val="0"/>
              </a:spcBef>
              <a:spcAft>
                <a:spcPct val="0"/>
              </a:spcAft>
              <a:defRPr/>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0" fontAlgn="base" hangingPunct="0">
              <a:lnSpc>
                <a:spcPts val="675"/>
              </a:lnSpc>
              <a:spcBef>
                <a:spcPct val="0"/>
              </a:spcBef>
              <a:spcAft>
                <a:spcPct val="0"/>
              </a:spcAft>
              <a:defRPr/>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0" fontAlgn="base" hangingPunct="0">
              <a:lnSpc>
                <a:spcPts val="675"/>
              </a:lnSpc>
              <a:spcBef>
                <a:spcPct val="0"/>
              </a:spcBef>
              <a:spcAft>
                <a:spcPct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0" fontAlgn="base" hangingPunct="0">
              <a:lnSpc>
                <a:spcPts val="1275"/>
              </a:lnSpc>
              <a:spcBef>
                <a:spcPct val="0"/>
              </a:spcBef>
              <a:spcAft>
                <a:spcPct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地方独立行政法人大阪産業技術研究所</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0" fontAlgn="base" hangingPunct="0">
              <a:lnSpc>
                <a:spcPts val="1275"/>
              </a:lnSpc>
              <a:spcBef>
                <a:spcPct val="0"/>
              </a:spcBef>
              <a:spcAft>
                <a:spcPct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［平成</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24</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月］（地独）大阪府立産業技術総合研究所を設立</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0" fontAlgn="base" hangingPunct="0">
              <a:lnSpc>
                <a:spcPts val="1275"/>
              </a:lnSpc>
              <a:spcBef>
                <a:spcPct val="0"/>
              </a:spcBef>
              <a:spcAft>
                <a:spcPct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［平成</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29</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月］（地独）大阪府立産業技術総合研究所と（地独）大阪市立工業研究所とを法人統合し、</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0" fontAlgn="base" hangingPunct="0">
              <a:lnSpc>
                <a:spcPts val="1275"/>
              </a:lnSpc>
              <a:spcBef>
                <a:spcPct val="0"/>
              </a:spcBef>
              <a:spcAft>
                <a:spcPct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（地独）大阪産業技術研究所を設立</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0" fontAlgn="base" hangingPunct="0">
              <a:lnSpc>
                <a:spcPts val="675"/>
              </a:lnSpc>
              <a:spcBef>
                <a:spcPct val="0"/>
              </a:spcBef>
              <a:spcAft>
                <a:spcPct val="0"/>
              </a:spcAft>
              <a:defRPr/>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0" fontAlgn="base" hangingPunct="0">
              <a:lnSpc>
                <a:spcPts val="675"/>
              </a:lnSpc>
              <a:spcBef>
                <a:spcPct val="0"/>
              </a:spcBef>
              <a:spcAft>
                <a:spcPct val="0"/>
              </a:spcAft>
              <a:defRPr/>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0" fontAlgn="base" hangingPunct="0">
              <a:lnSpc>
                <a:spcPts val="675"/>
              </a:lnSpc>
              <a:spcBef>
                <a:spcPct val="0"/>
              </a:spcBef>
              <a:spcAft>
                <a:spcPct val="0"/>
              </a:spcAft>
              <a:defRPr/>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0" fontAlgn="base" hangingPunct="0">
              <a:lnSpc>
                <a:spcPts val="1275"/>
              </a:lnSpc>
              <a:spcBef>
                <a:spcPct val="0"/>
              </a:spcBef>
              <a:spcAft>
                <a:spcPct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地方独立行政法人大阪府立環境農林水産総合研究所</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0" fontAlgn="base" hangingPunct="0">
              <a:lnSpc>
                <a:spcPts val="1275"/>
              </a:lnSpc>
              <a:spcBef>
                <a:spcPct val="0"/>
              </a:spcBef>
              <a:spcAft>
                <a:spcPct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［平成</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24</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月］ 設立</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0" fontAlgn="base" hangingPunct="0">
              <a:lnSpc>
                <a:spcPts val="675"/>
              </a:lnSpc>
              <a:spcBef>
                <a:spcPct val="0"/>
              </a:spcBef>
              <a:spcAft>
                <a:spcPct val="0"/>
              </a:spcAft>
              <a:defRPr/>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0" fontAlgn="base" hangingPunct="0">
              <a:lnSpc>
                <a:spcPts val="675"/>
              </a:lnSpc>
              <a:spcBef>
                <a:spcPct val="0"/>
              </a:spcBef>
              <a:spcAft>
                <a:spcPct val="0"/>
              </a:spcAft>
              <a:defRPr/>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0" fontAlgn="base" hangingPunct="0">
              <a:lnSpc>
                <a:spcPts val="675"/>
              </a:lnSpc>
              <a:spcBef>
                <a:spcPct val="0"/>
              </a:spcBef>
              <a:spcAft>
                <a:spcPct val="0"/>
              </a:spcAft>
              <a:defRPr/>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0" fontAlgn="base" hangingPunct="0">
              <a:lnSpc>
                <a:spcPts val="1275"/>
              </a:lnSpc>
              <a:spcBef>
                <a:spcPct val="0"/>
              </a:spcBef>
              <a:spcAft>
                <a:spcPct val="0"/>
              </a:spcAft>
              <a:defRPr/>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地方独立行政法人大阪健康安全基盤研究所</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0" fontAlgn="base" hangingPunct="0">
              <a:lnSpc>
                <a:spcPts val="1275"/>
              </a:lnSpc>
              <a:spcBef>
                <a:spcPct val="0"/>
              </a:spcBef>
              <a:spcAft>
                <a:spcPct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［平成</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29</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月］ 設立（府立公衆衛生研究所と市立環境科学研究所衛生部門とを統合）</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0" fontAlgn="base" hangingPunct="0">
              <a:lnSpc>
                <a:spcPts val="1275"/>
              </a:lnSpc>
              <a:spcBef>
                <a:spcPct val="0"/>
              </a:spcBef>
              <a:spcAft>
                <a:spcPct val="0"/>
              </a:spcAft>
              <a:defRPr/>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0" fontAlgn="base" hangingPunct="0">
              <a:lnSpc>
                <a:spcPts val="1275"/>
              </a:lnSpc>
              <a:spcBef>
                <a:spcPct val="0"/>
              </a:spcBef>
              <a:spcAft>
                <a:spcPct val="0"/>
              </a:spcAft>
              <a:defRPr/>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0" fontAlgn="base" hangingPunct="0">
              <a:lnSpc>
                <a:spcPts val="1275"/>
              </a:lnSpc>
              <a:spcBef>
                <a:spcPct val="0"/>
              </a:spcBef>
              <a:spcAft>
                <a:spcPct val="0"/>
              </a:spcAft>
              <a:defRPr/>
            </a:pP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eaLnBrk="0" fontAlgn="base" hangingPunct="0">
              <a:lnSpc>
                <a:spcPts val="1275"/>
              </a:lnSpc>
              <a:spcBef>
                <a:spcPct val="0"/>
              </a:spcBef>
              <a:spcAft>
                <a:spcPct val="0"/>
              </a:spcAft>
              <a:defRPr/>
            </a:pP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＜現在の取組み状況＞</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eaLnBrk="0" fontAlgn="base" hangingPunct="0">
              <a:lnSpc>
                <a:spcPts val="1275"/>
              </a:lnSpc>
              <a:spcBef>
                <a:spcPct val="0"/>
              </a:spcBef>
              <a:spcAft>
                <a:spcPct val="0"/>
              </a:spcAft>
              <a:defRPr/>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（府市の地方独立行政法人の統合）</a:t>
            </a:r>
          </a:p>
          <a:p>
            <a:pPr eaLnBrk="0" fontAlgn="base" hangingPunct="0">
              <a:lnSpc>
                <a:spcPts val="1275"/>
              </a:lnSpc>
              <a:spcBef>
                <a:spcPct val="0"/>
              </a:spcBef>
              <a:spcAft>
                <a:spcPct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　市及び府・市法人と連携を図り、府立病院機構、市民病院機構の法人統合に向けて検討を進める。</a:t>
            </a:r>
          </a:p>
        </p:txBody>
      </p:sp>
      <p:sp>
        <p:nvSpPr>
          <p:cNvPr id="2" name="スライド番号プレースホルダー 1">
            <a:extLst>
              <a:ext uri="{FF2B5EF4-FFF2-40B4-BE49-F238E27FC236}">
                <a16:creationId xmlns:a16="http://schemas.microsoft.com/office/drawing/2014/main" id="{CD6DD635-FEB2-4B42-B3AB-7432B9F79A22}"/>
              </a:ext>
            </a:extLst>
          </p:cNvPr>
          <p:cNvSpPr>
            <a:spLocks noGrp="1"/>
          </p:cNvSpPr>
          <p:nvPr>
            <p:ph type="sldNum" sz="quarter" idx="12"/>
          </p:nvPr>
        </p:nvSpPr>
        <p:spPr/>
        <p:txBody>
          <a:bodyPr/>
          <a:lstStyle/>
          <a:p>
            <a:fld id="{7791D223-6A27-4327-8087-FA06212A7E85}" type="slidenum">
              <a:rPr lang="ja-JP" altLang="en-US" smtClean="0"/>
              <a:pPr/>
              <a:t>34</a:t>
            </a:fld>
            <a:endParaRPr lang="ja-JP" altLang="en-US" dirty="0"/>
          </a:p>
        </p:txBody>
      </p:sp>
    </p:spTree>
    <p:extLst>
      <p:ext uri="{BB962C8B-B14F-4D97-AF65-F5344CB8AC3E}">
        <p14:creationId xmlns:p14="http://schemas.microsoft.com/office/powerpoint/2010/main" val="2153055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正方形/長方形 1"/>
          <p:cNvSpPr>
            <a:spLocks noChangeArrowheads="1"/>
          </p:cNvSpPr>
          <p:nvPr/>
        </p:nvSpPr>
        <p:spPr bwMode="auto">
          <a:xfrm>
            <a:off x="269524" y="1380256"/>
            <a:ext cx="281731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fontAlgn="base">
              <a:spcBef>
                <a:spcPct val="0"/>
              </a:spcBef>
              <a:spcAft>
                <a:spcPct val="0"/>
              </a:spcAft>
            </a:pPr>
            <a:r>
              <a:rPr lang="ja-JP" altLang="en-US" sz="1400" dirty="0">
                <a:solidFill>
                  <a:prstClr val="black"/>
                </a:solidFill>
              </a:rPr>
              <a:t>　　</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公の施設の点検状況</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p:txBody>
      </p:sp>
      <p:grpSp>
        <p:nvGrpSpPr>
          <p:cNvPr id="2051" name="グループ化 2"/>
          <p:cNvGrpSpPr>
            <a:grpSpLocks/>
          </p:cNvGrpSpPr>
          <p:nvPr/>
        </p:nvGrpSpPr>
        <p:grpSpPr bwMode="auto">
          <a:xfrm>
            <a:off x="656567" y="1858019"/>
            <a:ext cx="8121081" cy="4721333"/>
            <a:chOff x="398576" y="1319344"/>
            <a:chExt cx="8551384" cy="3954218"/>
          </a:xfrm>
        </p:grpSpPr>
        <p:sp>
          <p:nvSpPr>
            <p:cNvPr id="5" name="正方形/長方形 4"/>
            <p:cNvSpPr/>
            <p:nvPr/>
          </p:nvSpPr>
          <p:spPr>
            <a:xfrm>
              <a:off x="416386" y="1678096"/>
              <a:ext cx="2322091" cy="34510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just">
                <a:lnSpc>
                  <a:spcPts val="1500"/>
                </a:lnSpc>
                <a:defRPr/>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○万国博覧会記念公園</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○男女共同参画・青少年センター</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○国際会議場</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上方演芸資料館</a:t>
              </a:r>
              <a:endParaRPr lang="ja-JP"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○江之子島文化芸術創造センター</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者交流促進センター</a:t>
              </a:r>
              <a:endParaRPr lang="ja-JP"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稲スポーツセンター</a:t>
              </a:r>
              <a:endParaRPr lang="ja-JP"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○福祉情報コミュニケーションセンター</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者自立センター</a:t>
              </a:r>
              <a:endParaRPr lang="ja-JP"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○砂川厚生福祉センター</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こんごう福祉センター</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○青少年海洋センター</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青少年海洋センター・ファミリー棟</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○母子・父子福祉センター</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修徳学院</a:t>
              </a:r>
              <a:endParaRPr lang="ja-JP"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子どもライフサポートセンター</a:t>
              </a:r>
              <a:endParaRPr lang="ja-JP"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女性自立支援センター（</a:t>
              </a:r>
              <a:r>
                <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寮）</a:t>
              </a:r>
              <a:endParaRPr lang="ja-JP"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中河内救命救急センター</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労働センター</a:t>
              </a:r>
              <a:endParaRPr lang="ja-JP"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高等職業技術専門校（</a:t>
              </a:r>
              <a:r>
                <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校）</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endParaRPr lang="ja-JP"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endParaRPr lang="ja-JP" altLang="ja-JP" sz="1000" kern="100" dirty="0">
                <a:solidFill>
                  <a:schemeClr val="tx1"/>
                </a:solidFill>
                <a:ea typeface="ＭＳ 明朝"/>
                <a:cs typeface="Times New Roman"/>
              </a:endParaRPr>
            </a:p>
            <a:p>
              <a:pPr algn="just">
                <a:lnSpc>
                  <a:spcPts val="1500"/>
                </a:lnSpc>
                <a:defRPr/>
              </a:pPr>
              <a:endParaRPr lang="ja-JP" altLang="ja-JP" sz="1000" kern="100" dirty="0">
                <a:solidFill>
                  <a:prstClr val="white"/>
                </a:solidFill>
                <a:ea typeface="ＭＳ 明朝"/>
                <a:cs typeface="Times New Roman"/>
              </a:endParaRPr>
            </a:p>
            <a:p>
              <a:pPr algn="ctr">
                <a:lnSpc>
                  <a:spcPts val="1500"/>
                </a:lnSpc>
                <a:defRPr/>
              </a:pPr>
              <a:r>
                <a:rPr lang="en-US" sz="1000" kern="100" dirty="0">
                  <a:solidFill>
                    <a:srgbClr val="000000"/>
                  </a:solidFill>
                  <a:latin typeface="ＭＳ ゴシック"/>
                  <a:ea typeface="ＭＳ 明朝"/>
                  <a:cs typeface="Times New Roman"/>
                </a:rPr>
                <a:t> </a:t>
              </a:r>
              <a:endParaRPr lang="ja-JP" altLang="en-US" sz="1000" kern="100" dirty="0">
                <a:solidFill>
                  <a:prstClr val="white"/>
                </a:solidFill>
                <a:ea typeface="ＭＳ 明朝"/>
                <a:cs typeface="Times New Roman"/>
              </a:endParaRPr>
            </a:p>
          </p:txBody>
        </p:sp>
        <p:sp>
          <p:nvSpPr>
            <p:cNvPr id="6" name="正方形/長方形 5"/>
            <p:cNvSpPr/>
            <p:nvPr/>
          </p:nvSpPr>
          <p:spPr>
            <a:xfrm>
              <a:off x="2548911" y="1662253"/>
              <a:ext cx="1946423" cy="35212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just">
                <a:lnSpc>
                  <a:spcPts val="1500"/>
                </a:lnSpc>
                <a:defRPr/>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○府民の森（</a:t>
              </a:r>
              <a:r>
                <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園地）</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○金剛登山道駐車場</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○花の文化園</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○農業公園</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○中央卸売市場</a:t>
              </a:r>
              <a:endParaRPr lang="ja-JP"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狭山池博物館</a:t>
              </a:r>
              <a:endParaRPr lang="ja-JP"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○府営公園（</a:t>
              </a:r>
              <a:r>
                <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19</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公園）</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○港湾施設</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門真スポーツセンター</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○体育会館</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○臨海スポーツセンター</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○漕艇センター</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少年自然の家</a:t>
              </a:r>
              <a:endParaRPr lang="ja-JP"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○中央図書館</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中之島図書館</a:t>
              </a:r>
              <a:endParaRPr lang="ja-JP"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○弥生文化博物館</a:t>
              </a:r>
            </a:p>
            <a:p>
              <a:pPr algn="just">
                <a:lnSpc>
                  <a:spcPts val="1500"/>
                </a:lnSpc>
                <a:defRPr/>
              </a:pPr>
              <a:r>
                <a:rPr lang="ja-JP"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近</a:t>
              </a:r>
              <a:r>
                <a:rPr lang="ja-JP" altLang="en-US" sz="1000" kern="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つ</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飛鳥博物館</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○近</a:t>
              </a:r>
              <a:r>
                <a:rPr lang="ja-JP" altLang="en-US" sz="1000" kern="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つ</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飛鳥風土記の丘</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＋府営住宅（</a:t>
              </a:r>
              <a:r>
                <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303</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団地）</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en-US"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公表時点</a:t>
              </a:r>
              <a:endParaRPr lang="en-US" altLang="ja-JP"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endParaRPr lang="en-US" altLang="ja-JP"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endParaRPr lang="en-US" altLang="ja-JP"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endParaRPr lang="en-US" altLang="ja-JP" sz="1000" kern="100" dirty="0">
                <a:solidFill>
                  <a:prstClr val="black"/>
                </a:solidFill>
                <a:ea typeface="ＭＳ ゴシック"/>
                <a:cs typeface="Times New Roman"/>
              </a:endParaRPr>
            </a:p>
            <a:p>
              <a:pPr algn="just">
                <a:lnSpc>
                  <a:spcPts val="1500"/>
                </a:lnSpc>
                <a:defRPr/>
              </a:pPr>
              <a:endParaRPr lang="en-US" altLang="ja-JP" sz="1000" kern="100" dirty="0">
                <a:solidFill>
                  <a:prstClr val="black"/>
                </a:solidFill>
                <a:ea typeface="ＭＳ ゴシック"/>
                <a:cs typeface="Times New Roman"/>
              </a:endParaRPr>
            </a:p>
            <a:p>
              <a:pPr algn="just">
                <a:lnSpc>
                  <a:spcPts val="1500"/>
                </a:lnSpc>
                <a:defRPr/>
              </a:pPr>
              <a:endParaRPr lang="ja-JP" altLang="ja-JP" sz="1000" kern="100" dirty="0">
                <a:solidFill>
                  <a:prstClr val="white"/>
                </a:solidFill>
                <a:ea typeface="ＭＳ 明朝"/>
                <a:cs typeface="Times New Roman"/>
              </a:endParaRPr>
            </a:p>
            <a:p>
              <a:pPr algn="just">
                <a:lnSpc>
                  <a:spcPts val="1500"/>
                </a:lnSpc>
                <a:defRPr/>
              </a:pPr>
              <a:endParaRPr lang="ja-JP" altLang="en-US" sz="1000" kern="100" dirty="0">
                <a:solidFill>
                  <a:prstClr val="white"/>
                </a:solidFill>
                <a:ea typeface="ＭＳ 明朝"/>
                <a:cs typeface="Times New Roman"/>
              </a:endParaRPr>
            </a:p>
          </p:txBody>
        </p:sp>
        <p:sp>
          <p:nvSpPr>
            <p:cNvPr id="7" name="角丸四角形 6"/>
            <p:cNvSpPr/>
            <p:nvPr/>
          </p:nvSpPr>
          <p:spPr>
            <a:xfrm>
              <a:off x="398576" y="1467691"/>
              <a:ext cx="3903757" cy="3805871"/>
            </a:xfrm>
            <a:prstGeom prst="roundRect">
              <a:avLst>
                <a:gd name="adj" fmla="val 9167"/>
              </a:avLst>
            </a:prstGeom>
            <a:noFill/>
            <a:ln w="381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a:solidFill>
                  <a:prstClr val="white"/>
                </a:solidFill>
              </a:endParaRPr>
            </a:p>
          </p:txBody>
        </p:sp>
        <p:sp>
          <p:nvSpPr>
            <p:cNvPr id="4" name="正方形/長方形 3"/>
            <p:cNvSpPr/>
            <p:nvPr/>
          </p:nvSpPr>
          <p:spPr>
            <a:xfrm>
              <a:off x="1648514" y="1320867"/>
              <a:ext cx="1326907" cy="27432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公の施設</a:t>
              </a:r>
              <a:endParaRPr lang="ja-JP" altLang="en-US" sz="1400" kern="10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角丸四角形 10"/>
            <p:cNvSpPr/>
            <p:nvPr/>
          </p:nvSpPr>
          <p:spPr>
            <a:xfrm>
              <a:off x="5125755" y="1467691"/>
              <a:ext cx="3824205" cy="3805871"/>
            </a:xfrm>
            <a:prstGeom prst="roundRect">
              <a:avLst>
                <a:gd name="adj" fmla="val 5190"/>
              </a:avLst>
            </a:prstGeom>
            <a:noFill/>
            <a:ln w="38100" cap="flat" cmpd="sng" algn="ctr">
              <a:solidFill>
                <a:srgbClr val="4F81BD">
                  <a:shade val="50000"/>
                </a:srgbClr>
              </a:solidFill>
              <a:prstDash val="solid"/>
            </a:ln>
            <a:effectLst>
              <a:outerShdw blurRad="50800" dist="38100" dir="2700000" algn="tl" rotWithShape="0">
                <a:prstClr val="black">
                  <a:alpha val="40000"/>
                </a:prstClr>
              </a:outerShdw>
            </a:effectLst>
          </p:spPr>
          <p:txBody>
            <a:bodyPr/>
            <a:lstStyle/>
            <a:p>
              <a:pPr indent="114300">
                <a:defRPr/>
              </a:pPr>
              <a:r>
                <a:rPr lang="en-US" sz="900" kern="100" dirty="0">
                  <a:solidFill>
                    <a:prstClr val="black"/>
                  </a:solidFill>
                  <a:latin typeface="ＭＳ ゴシック"/>
                  <a:ea typeface="ＭＳ 明朝"/>
                  <a:cs typeface="Times New Roman"/>
                </a:rPr>
                <a:t> </a:t>
              </a:r>
              <a:endParaRPr lang="ja-JP" altLang="en-US" sz="1050" kern="100" dirty="0">
                <a:solidFill>
                  <a:prstClr val="black"/>
                </a:solidFill>
                <a:latin typeface="Century"/>
                <a:ea typeface="ＭＳ 明朝"/>
                <a:cs typeface="Times New Roman"/>
              </a:endParaRPr>
            </a:p>
          </p:txBody>
        </p:sp>
        <p:sp>
          <p:nvSpPr>
            <p:cNvPr id="13" name="正方形/長方形 12"/>
            <p:cNvSpPr/>
            <p:nvPr/>
          </p:nvSpPr>
          <p:spPr>
            <a:xfrm>
              <a:off x="5652644" y="1319344"/>
              <a:ext cx="2802167" cy="274323"/>
            </a:xfrm>
            <a:prstGeom prst="rect">
              <a:avLst/>
            </a:prstGeom>
            <a:solidFill>
              <a:sysClr val="window" lastClr="FFFFFF"/>
            </a:solidFill>
            <a:ln w="25400" cap="flat" cmpd="sng" algn="ctr">
              <a:solidFill>
                <a:srgbClr val="4F81BD">
                  <a:shade val="50000"/>
                </a:srgbClr>
              </a:solidFill>
              <a:prstDash val="solid"/>
            </a:ln>
            <a:effectLst/>
          </p:spPr>
          <p:txBody>
            <a:bodyPr anchor="ctr"/>
            <a:lstStyle/>
            <a:p>
              <a:pPr algn="ctr">
                <a:defRPr/>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重点的に取組みを進める施設</a:t>
              </a:r>
            </a:p>
          </p:txBody>
        </p:sp>
        <p:sp>
          <p:nvSpPr>
            <p:cNvPr id="2062" name="右矢印 14"/>
            <p:cNvSpPr>
              <a:spLocks noChangeArrowheads="1"/>
            </p:cNvSpPr>
            <p:nvPr/>
          </p:nvSpPr>
          <p:spPr bwMode="auto">
            <a:xfrm>
              <a:off x="4499932" y="2535885"/>
              <a:ext cx="371437" cy="1617804"/>
            </a:xfrm>
            <a:prstGeom prst="rightArrow">
              <a:avLst>
                <a:gd name="adj1" fmla="val 47944"/>
                <a:gd name="adj2" fmla="val 50000"/>
              </a:avLst>
            </a:prstGeom>
            <a:solidFill>
              <a:srgbClr val="4F81BD"/>
            </a:solidFill>
            <a:ln w="25400" algn="ctr">
              <a:solidFill>
                <a:srgbClr val="385D8A"/>
              </a:solidFill>
              <a:miter lim="800000"/>
              <a:headEnd/>
              <a:tailEnd/>
            </a:ln>
          </p:spPr>
          <p:txBody>
            <a:bodyPr anchor="ctr"/>
            <a:lstStyle/>
            <a:p>
              <a:pPr fontAlgn="base">
                <a:spcBef>
                  <a:spcPct val="0"/>
                </a:spcBef>
                <a:spcAft>
                  <a:spcPct val="0"/>
                </a:spcAft>
              </a:pPr>
              <a:endParaRPr lang="ja-JP" altLang="en-US">
                <a:solidFill>
                  <a:prstClr val="black"/>
                </a:solidFill>
              </a:endParaRPr>
            </a:p>
          </p:txBody>
        </p:sp>
      </p:grpSp>
      <p:sp>
        <p:nvSpPr>
          <p:cNvPr id="2053" name="正方形/長方形 15"/>
          <p:cNvSpPr>
            <a:spLocks noChangeArrowheads="1"/>
          </p:cNvSpPr>
          <p:nvPr/>
        </p:nvSpPr>
        <p:spPr bwMode="auto">
          <a:xfrm>
            <a:off x="372219" y="568132"/>
            <a:ext cx="8577953" cy="762773"/>
          </a:xfrm>
          <a:prstGeom prst="rect">
            <a:avLst/>
          </a:prstGeom>
          <a:noFill/>
          <a:ln>
            <a:noFill/>
          </a:ln>
        </p:spPr>
        <p:txBody>
          <a:bodyPr wrap="square">
            <a:spAutoFit/>
          </a:bodyPr>
          <a:lstStyle/>
          <a:p>
            <a:pPr fontAlgn="base">
              <a:lnSpc>
                <a:spcPts val="1800"/>
              </a:lnSpc>
              <a:spcBef>
                <a:spcPct val="0"/>
              </a:spcBef>
              <a:spcAft>
                <a:spcPct val="0"/>
              </a:spcAft>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公の施設（</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68</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施設（府営住宅を除く）＋府営住宅</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303</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団地）について、これまでの取組みの進捗状況や社会情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fontAlgn="base">
              <a:lnSpc>
                <a:spcPts val="1800"/>
              </a:lnSpc>
              <a:spcBef>
                <a:spcPct val="0"/>
              </a:spcBef>
              <a:spcAft>
                <a:spcPct val="0"/>
              </a:spcAft>
            </a:pPr>
            <a:r>
              <a:rPr lang="en-US" altLang="ja-JP"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勢の変化を踏まえた点検を実施し、令和</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6</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年度については、</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23</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施設について重点的に取組みを進めていきます。</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fontAlgn="base">
              <a:lnSpc>
                <a:spcPts val="1800"/>
              </a:lnSpc>
              <a:spcBef>
                <a:spcPct val="0"/>
              </a:spcBef>
              <a:spcAft>
                <a:spcPct val="0"/>
              </a:spcAft>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その他の施設についても、「ファシリティマネジメント基本方針」に基づく総量最適化等の観点から、点検を行います。　</a:t>
            </a:r>
          </a:p>
        </p:txBody>
      </p:sp>
      <p:sp>
        <p:nvSpPr>
          <p:cNvPr id="23" name="正方形/長方形 22"/>
          <p:cNvSpPr/>
          <p:nvPr/>
        </p:nvSpPr>
        <p:spPr>
          <a:xfrm>
            <a:off x="170511" y="89338"/>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（４）公の施設の改革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8" name="直線コネクタ 17"/>
          <p:cNvCxnSpPr/>
          <p:nvPr/>
        </p:nvCxnSpPr>
        <p:spPr>
          <a:xfrm>
            <a:off x="179512" y="47725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17" name="正方形/長方形 16"/>
          <p:cNvSpPr/>
          <p:nvPr/>
        </p:nvSpPr>
        <p:spPr bwMode="auto">
          <a:xfrm>
            <a:off x="5463562" y="2362686"/>
            <a:ext cx="3023871" cy="3464713"/>
          </a:xfrm>
          <a:prstGeom prst="rect">
            <a:avLst/>
          </a:prstGeom>
          <a:noFill/>
          <a:ln w="25400" cap="flat" cmpd="sng" algn="ctr">
            <a:noFill/>
            <a:prstDash val="solid"/>
          </a:ln>
          <a:effectLst/>
        </p:spPr>
        <p:txBody>
          <a:bodyPr/>
          <a:lstStyle/>
          <a:p>
            <a:pPr>
              <a:lnSpc>
                <a:spcPts val="4000"/>
              </a:lnSpc>
              <a:defRPr/>
            </a:pPr>
            <a:r>
              <a:rPr lang="ja-JP" altLang="en-US" sz="1300" kern="100" dirty="0">
                <a:latin typeface="Meiryo UI" panose="020B0604030504040204" pitchFamily="50" charset="-128"/>
                <a:ea typeface="Meiryo UI" panose="020B0604030504040204" pitchFamily="50" charset="-128"/>
                <a:cs typeface="Meiryo UI" panose="020B0604030504040204" pitchFamily="50" charset="-128"/>
              </a:rPr>
              <a:t>○　青少年海洋センター</a:t>
            </a:r>
            <a:endParaRPr lang="en-US" altLang="ja-JP" sz="1300"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4000"/>
              </a:lnSpc>
              <a:defRPr/>
            </a:pPr>
            <a:r>
              <a:rPr lang="ja-JP" altLang="en-US" sz="1300" kern="100" dirty="0">
                <a:latin typeface="Meiryo UI" panose="020B0604030504040204" pitchFamily="50" charset="-128"/>
                <a:ea typeface="Meiryo UI" panose="020B0604030504040204" pitchFamily="50" charset="-128"/>
                <a:cs typeface="Meiryo UI" panose="020B0604030504040204" pitchFamily="50" charset="-128"/>
              </a:rPr>
              <a:t>○　青少年海洋センター・ファミリー棟</a:t>
            </a:r>
            <a:endParaRPr lang="en-US" altLang="ja-JP" sz="1300"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4000"/>
              </a:lnSpc>
              <a:defRPr/>
            </a:pPr>
            <a:r>
              <a:rPr lang="ja-JP" altLang="en-US" sz="13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300" kern="100" dirty="0">
                <a:latin typeface="Meiryo UI" panose="020B0604030504040204" pitchFamily="50" charset="-128"/>
                <a:ea typeface="Meiryo UI" panose="020B0604030504040204" pitchFamily="50" charset="-128"/>
                <a:cs typeface="Meiryo UI" panose="020B0604030504040204" pitchFamily="50" charset="-128"/>
              </a:rPr>
              <a:t>中河内救命救急センター</a:t>
            </a:r>
            <a:endParaRPr lang="en-US" altLang="ja-JP" sz="1300"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4000"/>
              </a:lnSpc>
              <a:defRPr/>
            </a:pPr>
            <a:r>
              <a:rPr lang="ja-JP" altLang="en-US" sz="1300" kern="100" dirty="0">
                <a:latin typeface="Meiryo UI" panose="020B0604030504040204" pitchFamily="50" charset="-128"/>
                <a:ea typeface="Meiryo UI" panose="020B0604030504040204" pitchFamily="50" charset="-128"/>
                <a:cs typeface="Meiryo UI" panose="020B0604030504040204" pitchFamily="50" charset="-128"/>
              </a:rPr>
              <a:t>○　中央卸売市場</a:t>
            </a:r>
            <a:endParaRPr lang="en-US" altLang="ja-JP" sz="1300" kern="1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4000"/>
              </a:lnSpc>
              <a:defRPr/>
            </a:pPr>
            <a:r>
              <a:rPr lang="ja-JP" altLang="en-US" sz="1300" kern="100" dirty="0">
                <a:latin typeface="Meiryo UI" panose="020B0604030504040204" pitchFamily="50" charset="-128"/>
                <a:ea typeface="Meiryo UI" panose="020B0604030504040204" pitchFamily="50" charset="-128"/>
                <a:cs typeface="Meiryo UI" panose="020B0604030504040204" pitchFamily="50" charset="-128"/>
              </a:rPr>
              <a:t>○　府営公園（</a:t>
            </a:r>
            <a:r>
              <a:rPr lang="en-US" altLang="ja-JP" sz="1300" kern="100" dirty="0">
                <a:latin typeface="Meiryo UI" panose="020B0604030504040204" pitchFamily="50" charset="-128"/>
                <a:ea typeface="Meiryo UI" panose="020B0604030504040204" pitchFamily="50" charset="-128"/>
                <a:cs typeface="Meiryo UI" panose="020B0604030504040204" pitchFamily="50" charset="-128"/>
              </a:rPr>
              <a:t>18</a:t>
            </a:r>
            <a:r>
              <a:rPr lang="ja-JP" altLang="en-US" sz="1300" kern="100" dirty="0">
                <a:latin typeface="Meiryo UI" panose="020B0604030504040204" pitchFamily="50" charset="-128"/>
                <a:ea typeface="Meiryo UI" panose="020B0604030504040204" pitchFamily="50" charset="-128"/>
                <a:cs typeface="Meiryo UI" panose="020B0604030504040204" pitchFamily="50" charset="-128"/>
              </a:rPr>
              <a:t>公園）</a:t>
            </a:r>
            <a:endParaRPr lang="en-US" altLang="ja-JP" sz="1300"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lvl="0">
              <a:lnSpc>
                <a:spcPts val="4000"/>
              </a:lnSpc>
              <a:defRPr/>
            </a:pPr>
            <a:r>
              <a:rPr lang="ja-JP" altLang="en-US" sz="1300" kern="100" dirty="0">
                <a:latin typeface="Meiryo UI" panose="020B0604030504040204" pitchFamily="50" charset="-128"/>
                <a:ea typeface="Meiryo UI" panose="020B0604030504040204" pitchFamily="50" charset="-128"/>
                <a:cs typeface="Meiryo UI" panose="020B0604030504040204" pitchFamily="50" charset="-128"/>
              </a:rPr>
              <a:t>○　弥生文化博物館</a:t>
            </a:r>
            <a:endParaRPr lang="en-US" altLang="ja-JP" sz="1300" kern="1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defRPr/>
            </a:pPr>
            <a:r>
              <a:rPr lang="ja-JP" altLang="en-US"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id="{0E60022C-6AAC-4A7C-BF18-514E0BF6455F}"/>
              </a:ext>
            </a:extLst>
          </p:cNvPr>
          <p:cNvSpPr>
            <a:spLocks noGrp="1"/>
          </p:cNvSpPr>
          <p:nvPr>
            <p:ph type="sldNum" sz="quarter" idx="12"/>
          </p:nvPr>
        </p:nvSpPr>
        <p:spPr/>
        <p:txBody>
          <a:bodyPr/>
          <a:lstStyle/>
          <a:p>
            <a:fld id="{7791D223-6A27-4327-8087-FA06212A7E85}" type="slidenum">
              <a:rPr lang="ja-JP" altLang="en-US" smtClean="0"/>
              <a:pPr/>
              <a:t>35</a:t>
            </a:fld>
            <a:endParaRPr lang="ja-JP" altLang="en-US" dirty="0"/>
          </a:p>
        </p:txBody>
      </p:sp>
    </p:spTree>
    <p:extLst>
      <p:ext uri="{BB962C8B-B14F-4D97-AF65-F5344CB8AC3E}">
        <p14:creationId xmlns:p14="http://schemas.microsoft.com/office/powerpoint/2010/main" val="347659583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5">
            <a:lumMod val="20000"/>
            <a:lumOff val="80000"/>
          </a:schemeClr>
        </a:solidFill>
        <a:ln w="9525">
          <a:solidFill>
            <a:schemeClr val="accent1"/>
          </a:solidFill>
        </a:ln>
      </a:spPr>
      <a:bodyPr lIns="72000" rIns="72000" rtlCol="0" anchor="t"/>
      <a:lstStyle>
        <a:defPPr algn="ctr">
          <a:defRPr kumimoji="1" sz="1050" b="1" dirty="0">
            <a:solidFill>
              <a:schemeClr val="tx1"/>
            </a:solidFill>
            <a:latin typeface="メイリオ" panose="020B0604030504040204" pitchFamily="50" charset="-128"/>
            <a:ea typeface="メイリオ"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txDef>
      <a:spPr>
        <a:solidFill>
          <a:schemeClr val="accent1">
            <a:lumMod val="40000"/>
            <a:lumOff val="60000"/>
          </a:schemeClr>
        </a:solidFill>
        <a:ln>
          <a:noFill/>
        </a:ln>
      </a:spPr>
      <a:bodyPr wrap="square" rtlCol="0">
        <a:noAutofit/>
      </a:bodyPr>
      <a:lstStyle>
        <a:defPPr>
          <a:defRPr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defRPr>
        </a:defPPr>
      </a:lstStyle>
      <a:style>
        <a:lnRef idx="2">
          <a:schemeClr val="accent1"/>
        </a:lnRef>
        <a:fillRef idx="1">
          <a:schemeClr val="lt1"/>
        </a:fillRef>
        <a:effectRef idx="0">
          <a:schemeClr val="accent1"/>
        </a:effectRef>
        <a:fontRef idx="minor">
          <a:schemeClr val="dk1"/>
        </a:fontRef>
      </a: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0</TotalTime>
  <Words>2872</Words>
  <Application>Microsoft Office PowerPoint</Application>
  <PresentationFormat>画面に合わせる (4:3)</PresentationFormat>
  <Paragraphs>303</Paragraphs>
  <Slides>9</Slides>
  <Notes>3</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9</vt:i4>
      </vt:variant>
    </vt:vector>
  </HeadingPairs>
  <TitlesOfParts>
    <vt:vector size="19" baseType="lpstr">
      <vt:lpstr>Meiryo UI</vt:lpstr>
      <vt:lpstr>ＭＳ Ｐゴシック</vt:lpstr>
      <vt:lpstr>ＭＳ ゴシック</vt:lpstr>
      <vt:lpstr>ＭＳ 明朝</vt:lpstr>
      <vt:lpstr>メイリオ</vt:lpstr>
      <vt:lpstr>Arial</vt:lpstr>
      <vt:lpstr>Calibri</vt:lpstr>
      <vt:lpstr>Century</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2024-02-05T01:16:48Z</dcterms:created>
  <dcterms:modified xsi:type="dcterms:W3CDTF">2024-02-07T08:34:08Z</dcterms:modified>
</cp:coreProperties>
</file>