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78" r:id="rId3"/>
    <p:sldId id="258" r:id="rId4"/>
    <p:sldId id="282" r:id="rId5"/>
    <p:sldId id="271" r:id="rId6"/>
    <p:sldId id="261" r:id="rId7"/>
    <p:sldId id="283" r:id="rId8"/>
    <p:sldId id="260" r:id="rId9"/>
    <p:sldId id="264" r:id="rId10"/>
    <p:sldId id="268" r:id="rId11"/>
    <p:sldId id="284" r:id="rId12"/>
    <p:sldId id="274" r:id="rId13"/>
    <p:sldId id="277" r:id="rId14"/>
    <p:sldId id="279" r:id="rId15"/>
    <p:sldId id="285" r:id="rId16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C68"/>
    <a:srgbClr val="2C2C2C"/>
    <a:srgbClr val="B886B9"/>
    <a:srgbClr val="3EC2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941" autoAdjust="0"/>
    <p:restoredTop sz="93712" autoAdjust="0"/>
  </p:normalViewPr>
  <p:slideViewPr>
    <p:cSldViewPr snapToGrid="0">
      <p:cViewPr varScale="1">
        <p:scale>
          <a:sx n="66" d="100"/>
          <a:sy n="66" d="100"/>
        </p:scale>
        <p:origin x="1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A86BE"/>
            </a:solidFill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5B-4B50-9132-E79713F399E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5B-4B50-9132-E79713F399E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5B-4B50-9132-E79713F399E2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5B-4B50-9132-E79713F399E2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45B-4B50-9132-E79713F399E2}"/>
              </c:ext>
            </c:extLst>
          </c:dPt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28</c:v>
                </c:pt>
                <c:pt idx="2">
                  <c:v>17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5B-4B50-9132-E79713F39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92389-2084-4452-B85F-FC39A4733DA9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D090-C6BA-45EE-AE84-FBF594C64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555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5C0D6-1F61-4034-8344-49811D933171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9A534-DDD2-4256-970A-9D7AB5C13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57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7472A-D106-4AC9-8CCF-E866A1E0C03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73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9A534-DDD2-4256-970A-9D7AB5C13AE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50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E982-66D2-4BC7-BE57-70733635D7C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79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3E982-66D2-4BC7-BE57-70733635D7C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85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205FF-1EEC-4770-93BD-7345C328F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727873F-0310-4F99-8BBC-449DC8B93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94E374-7A08-4F02-AC39-FED002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0DCD-AC75-4B69-B2E4-77F5FDB3805C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F05EE4-1F67-4A03-B8E7-E30A8CDE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470D16-3114-461A-8337-8391BF6A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88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6004C5-F6E2-4266-B7C0-6E00358E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813064-A10A-4152-8163-0CEB858BD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A4A5D3-1F50-43DA-B38B-24AE71D1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0DCD-AC75-4B69-B2E4-77F5FDB3805C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832D0D-A14B-4BD3-B7EE-3DEDB1D9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FF10F8-CFFA-47D3-8287-F20BBEC6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02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26D525B-30EF-46CA-8036-455C82C45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6F55D2-6ADF-4245-95C0-43E7FE16B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C36BB8-97C9-48AA-84B2-D66F962F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0DCD-AC75-4B69-B2E4-77F5FDB3805C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6213E6-D0C0-46F2-83AB-C1AAC56E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4DC4E4-1E9F-47D6-B076-865BFC2C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56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266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14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2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2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401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610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659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885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103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91" y="98743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56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0B6C9C-334B-4B7F-9ABE-1FFEEDD8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55E271-7498-4063-9B79-9F345BCB7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6A7DA9-C096-4DBC-A2D0-7AD428AD8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0DCD-AC75-4B69-B2E4-77F5FDB3805C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404E8B-A801-4E83-BB28-C6042A50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42D6EE-DB5C-42B3-9CD8-9E6BCB5C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185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91" y="987431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490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12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720-0221-454D-A8E9-23EB1BCAF929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05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C240C8-6BC5-42C3-92BA-718B753C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BBC629-83BC-4893-9969-B9449AE2B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679C28-55CA-40BF-BEE6-970489AD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0DCD-AC75-4B69-B2E4-77F5FDB3805C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C2ECAC-350A-4143-96CB-DEAC72B6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DF3659-EE49-4632-83FA-5B8A6CBE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1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EE6420-D9E2-4A0F-BC50-84A8885C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A217B1-5281-4E30-80FE-A61A99644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78AC795-012F-493E-9114-7DBFC0928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A8857E-9688-48BD-BD14-8734ABEF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0DCD-AC75-4B69-B2E4-77F5FDB3805C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0118CC-6724-41B4-9FC0-83A06008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2B1CF5-2287-4F75-B505-AEAE49BC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2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9B70FA-6559-458B-AD54-77C3C598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A34F78-91DD-4689-B2AB-43F5A6EDA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8F4377-70F1-40A1-8F16-42E612677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D8106F1-CADF-4633-A7CB-FABF46CD6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3AFA997-227C-4E9A-B4A3-9E5D3AC8F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4B29373-EC9E-4F0A-8920-8BA078F1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0DCD-AC75-4B69-B2E4-77F5FDB3805C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B584D71-E116-44DF-AA36-EFEA6E6F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AB96E-4386-43D1-A137-EFB36B6F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63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EE4E2-3D77-4B13-B3F7-097D4B16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5E3D031-4A77-47ED-A1AA-839D0D09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0DCD-AC75-4B69-B2E4-77F5FDB3805C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18A6A-DE50-496C-838B-E9B0BEE8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9729D0-6EED-40B8-834A-C95DB141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08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B85DC1-3359-4EAD-9EE8-F34CD565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0DCD-AC75-4B69-B2E4-77F5FDB3805C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560EAC8-BF42-4110-9B18-40A053D0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4E5381-36A6-4530-89A4-59BAEF4A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00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3375B2-9E79-4C1D-91C7-BCD17C5D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ABCA7D-4C07-4366-B13E-55631769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E4813F-2B48-4407-AEB2-C3AD66113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D2D7BA-C4F7-4A1F-8D05-69EA57DD9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0DCD-AC75-4B69-B2E4-77F5FDB3805C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AC7EE4-89DE-4649-88FD-2EDB1D62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CBEA37-EFEF-49E1-A30B-CC80B854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1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F272FE-6D36-4ADE-A512-A3023BF66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D41A3F0-C3F7-48FC-96FA-396B19DC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EFEE14-1E82-4553-9682-160781E10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DAD07E-C46B-40B3-A39C-6644902D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0DCD-AC75-4B69-B2E4-77F5FDB3805C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ABB1E5-E6F0-4C85-B93C-F8A6B19D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2F282C-3BF4-4767-A59A-CC16C205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75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195A03A-9C7E-4781-BF84-34B3B3F7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CEE117-CE3A-4AC9-A834-EB12BEB8F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93098D-F02D-468C-A8D9-516DEB6D9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C0DCD-AC75-4B69-B2E4-77F5FDB3805C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CACE06-F822-48C4-A58D-A69488C47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D9D3D2-51C3-4F0C-B3E1-1C3B4AEC9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F60F-0A06-4A73-B290-D7499C497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52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1720-0221-454D-A8E9-23EB1BCAF929}" type="datetimeFigureOut">
              <a:rPr kumimoji="1" lang="ja-JP" altLang="en-US" smtClean="0"/>
              <a:t>2023/8/7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9254-6A91-4D6B-B9A8-798024561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5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slide" Target="slide12.xml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png"/><Relationship Id="rId7" Type="http://schemas.openxmlformats.org/officeDocument/2006/relationships/slide" Target="slide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10" Type="http://schemas.openxmlformats.org/officeDocument/2006/relationships/image" Target="../media/image6.png"/><Relationship Id="rId4" Type="http://schemas.openxmlformats.org/officeDocument/2006/relationships/image" Target="../media/image30.png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www.pref.osaka.lg.jp/toukei/gcon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6.xml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0" Type="http://schemas.openxmlformats.org/officeDocument/2006/relationships/slide" Target="slide8.xml"/><Relationship Id="rId4" Type="http://schemas.openxmlformats.org/officeDocument/2006/relationships/image" Target="../media/image20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始め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66" y="1231202"/>
            <a:ext cx="11120068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6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="">
      <p:transition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円画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940" y="2666611"/>
            <a:ext cx="3540116" cy="3737555"/>
          </a:xfrm>
          <a:prstGeom prst="rect">
            <a:avLst/>
          </a:prstGeom>
        </p:spPr>
      </p:pic>
      <p:sp>
        <p:nvSpPr>
          <p:cNvPr id="72" name="(令和〇年〇月〇日･･･)フレーム"/>
          <p:cNvSpPr/>
          <p:nvPr/>
        </p:nvSpPr>
        <p:spPr>
          <a:xfrm>
            <a:off x="5460219" y="5916209"/>
            <a:ext cx="2266391" cy="432000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ja-JP" altLang="en-US">
              <a:solidFill>
                <a:srgbClr val="FFFFFF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73" name="青矢印(ポイント③)"/>
          <p:cNvCxnSpPr/>
          <p:nvPr/>
        </p:nvCxnSpPr>
        <p:spPr>
          <a:xfrm flipV="1">
            <a:off x="7737945" y="5938776"/>
            <a:ext cx="505438" cy="282538"/>
          </a:xfrm>
          <a:prstGeom prst="bentConnector2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グラフがもっとよくなるポイント③"/>
          <p:cNvGrpSpPr/>
          <p:nvPr/>
        </p:nvGrpSpPr>
        <p:grpSpPr>
          <a:xfrm>
            <a:off x="7921422" y="4596454"/>
            <a:ext cx="4137786" cy="1522945"/>
            <a:chOff x="7921422" y="4638658"/>
            <a:chExt cx="4137786" cy="1522945"/>
          </a:xfrm>
        </p:grpSpPr>
        <p:sp>
          <p:nvSpPr>
            <p:cNvPr id="75" name="書いていてとても・・・"/>
            <p:cNvSpPr txBox="1"/>
            <p:nvPr/>
          </p:nvSpPr>
          <p:spPr>
            <a:xfrm>
              <a:off x="8580790" y="5873603"/>
              <a:ext cx="3478418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書いていてとても分かりやすいですね。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6" name="わ"/>
            <p:cNvSpPr txBox="1"/>
            <p:nvPr/>
          </p:nvSpPr>
          <p:spPr>
            <a:xfrm>
              <a:off x="10082546" y="5760157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7" name="か"/>
            <p:cNvSpPr txBox="1"/>
            <p:nvPr/>
          </p:nvSpPr>
          <p:spPr>
            <a:xfrm>
              <a:off x="8582739" y="5760157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8" name="・調べた時期(年月日・場所・対象)を"/>
            <p:cNvSpPr txBox="1"/>
            <p:nvPr/>
          </p:nvSpPr>
          <p:spPr>
            <a:xfrm>
              <a:off x="8454432" y="5536285"/>
              <a:ext cx="3262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</a:t>
              </a:r>
              <a:r>
                <a:rPr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調べた時期（年月日・場所・対象</a:t>
              </a:r>
              <a:r>
                <a:rPr lang="en-US" altLang="ja-JP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r>
                <a:rPr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を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9" name="たいしょう"/>
            <p:cNvSpPr txBox="1"/>
            <p:nvPr/>
          </p:nvSpPr>
          <p:spPr>
            <a:xfrm>
              <a:off x="10775241" y="5402600"/>
              <a:ext cx="7114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たいしょう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0" name="ばしょ"/>
            <p:cNvSpPr txBox="1"/>
            <p:nvPr/>
          </p:nvSpPr>
          <p:spPr>
            <a:xfrm>
              <a:off x="10356430" y="5402600"/>
              <a:ext cx="54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ばしょ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1" name="ねんがっぴ"/>
            <p:cNvSpPr txBox="1"/>
            <p:nvPr/>
          </p:nvSpPr>
          <p:spPr>
            <a:xfrm>
              <a:off x="9646173" y="5402600"/>
              <a:ext cx="7296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ねんがっぴ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2" name="じき"/>
            <p:cNvSpPr txBox="1"/>
            <p:nvPr/>
          </p:nvSpPr>
          <p:spPr>
            <a:xfrm>
              <a:off x="9173734" y="5402600"/>
              <a:ext cx="50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じき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3" name="しら"/>
            <p:cNvSpPr txBox="1"/>
            <p:nvPr/>
          </p:nvSpPr>
          <p:spPr>
            <a:xfrm>
              <a:off x="8571477" y="5402600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しら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84" name="ポイント③グッド青画像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1422" y="5352011"/>
              <a:ext cx="654201" cy="679363"/>
            </a:xfrm>
            <a:prstGeom prst="rect">
              <a:avLst/>
            </a:prstGeom>
          </p:spPr>
        </p:pic>
        <p:sp>
          <p:nvSpPr>
            <p:cNvPr id="85" name="グラフがもっとよくなるポイント③フレーム"/>
            <p:cNvSpPr/>
            <p:nvPr/>
          </p:nvSpPr>
          <p:spPr>
            <a:xfrm>
              <a:off x="8129295" y="4638658"/>
              <a:ext cx="2038930" cy="609719"/>
            </a:xfrm>
            <a:prstGeom prst="wedgeRoundRectCallout">
              <a:avLst>
                <a:gd name="adj1" fmla="val -31552"/>
                <a:gd name="adj2" fmla="val 80720"/>
                <a:gd name="adj3" fmla="val 16667"/>
              </a:avLst>
            </a:prstGeom>
            <a:solidFill>
              <a:srgbClr val="D8F3F2">
                <a:alpha val="80000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86" name="ポイント③"/>
            <p:cNvSpPr txBox="1"/>
            <p:nvPr/>
          </p:nvSpPr>
          <p:spPr>
            <a:xfrm>
              <a:off x="8470418" y="4921838"/>
              <a:ext cx="1377724" cy="323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500" b="1" spc="300" smtClean="0">
                  <a:ln w="12700">
                    <a:solidFill>
                      <a:schemeClr val="tx1"/>
                    </a:solidFill>
                  </a:ln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ポイント③</a:t>
              </a:r>
              <a:endParaRPr lang="ja-JP" altLang="en-US" sz="1500" b="1" spc="300">
                <a:ln w="12700">
                  <a:solidFill>
                    <a:schemeClr val="tx1"/>
                  </a:solidFill>
                </a:ln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グラフがもっとよくなる③"/>
            <p:cNvSpPr txBox="1"/>
            <p:nvPr/>
          </p:nvSpPr>
          <p:spPr>
            <a:xfrm>
              <a:off x="8024910" y="4693268"/>
              <a:ext cx="226874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400" b="1" smtClean="0">
                  <a:solidFill>
                    <a:srgbClr val="525254"/>
                  </a:solidFill>
                  <a:latin typeface="Arial Black" panose="020B0A04020102020204" pitchFamily="34" charset="0"/>
                  <a:ea typeface="BIZ UDPゴシック" panose="020B0400000000000000" pitchFamily="50" charset="-128"/>
                </a:rPr>
                <a:t>グラフがもっとよくなる</a:t>
              </a:r>
              <a:endParaRPr lang="ja-JP" altLang="en-US" sz="1400" b="1">
                <a:solidFill>
                  <a:srgbClr val="525254"/>
                </a:solidFill>
                <a:latin typeface="Arial Black" panose="020B0A04020102020204" pitchFamily="34" charset="0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10" name="「３０％」フレーム"/>
          <p:cNvSpPr/>
          <p:nvPr/>
        </p:nvSpPr>
        <p:spPr>
          <a:xfrm flipV="1">
            <a:off x="4822659" y="3898646"/>
            <a:ext cx="632695" cy="32439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ja-JP" altLang="en-US">
              <a:solidFill>
                <a:srgbClr val="FFFFFF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138" name="青矢印(ポイント②)"/>
          <p:cNvCxnSpPr/>
          <p:nvPr/>
        </p:nvCxnSpPr>
        <p:spPr>
          <a:xfrm flipH="1" flipV="1">
            <a:off x="2747872" y="3129299"/>
            <a:ext cx="2037037" cy="848371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グラフがもっとよくなるポイント②"/>
          <p:cNvGrpSpPr/>
          <p:nvPr/>
        </p:nvGrpSpPr>
        <p:grpSpPr>
          <a:xfrm>
            <a:off x="347007" y="2678897"/>
            <a:ext cx="3487744" cy="1925123"/>
            <a:chOff x="-26959" y="2750343"/>
            <a:chExt cx="3487744" cy="1925123"/>
          </a:xfrm>
        </p:grpSpPr>
        <p:sp>
          <p:nvSpPr>
            <p:cNvPr id="117" name="分かりますね。"/>
            <p:cNvSpPr txBox="1"/>
            <p:nvPr/>
          </p:nvSpPr>
          <p:spPr>
            <a:xfrm>
              <a:off x="670308" y="4367689"/>
              <a:ext cx="140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分かりますね。</a:t>
              </a:r>
            </a:p>
          </p:txBody>
        </p:sp>
        <p:sp>
          <p:nvSpPr>
            <p:cNvPr id="118" name="わ"/>
            <p:cNvSpPr txBox="1"/>
            <p:nvPr/>
          </p:nvSpPr>
          <p:spPr>
            <a:xfrm>
              <a:off x="690895" y="4272937"/>
              <a:ext cx="32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3" name="割合が何を表しているのかが"/>
            <p:cNvSpPr txBox="1"/>
            <p:nvPr/>
          </p:nvSpPr>
          <p:spPr>
            <a:xfrm>
              <a:off x="652785" y="4054514"/>
              <a:ext cx="28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割合が</a:t>
              </a:r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何を表しているのかが</a:t>
              </a:r>
            </a:p>
          </p:txBody>
        </p:sp>
        <p:sp>
          <p:nvSpPr>
            <p:cNvPr id="124" name="あらわ"/>
            <p:cNvSpPr txBox="1"/>
            <p:nvPr/>
          </p:nvSpPr>
          <p:spPr>
            <a:xfrm>
              <a:off x="1616724" y="3944711"/>
              <a:ext cx="54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あらわ</a:t>
              </a:r>
            </a:p>
          </p:txBody>
        </p:sp>
        <p:sp>
          <p:nvSpPr>
            <p:cNvPr id="125" name="なに"/>
            <p:cNvSpPr txBox="1"/>
            <p:nvPr/>
          </p:nvSpPr>
          <p:spPr>
            <a:xfrm>
              <a:off x="1244483" y="3944711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なに</a:t>
              </a:r>
            </a:p>
          </p:txBody>
        </p:sp>
        <p:sp>
          <p:nvSpPr>
            <p:cNvPr id="127" name="わりあい"/>
            <p:cNvSpPr txBox="1"/>
            <p:nvPr/>
          </p:nvSpPr>
          <p:spPr>
            <a:xfrm>
              <a:off x="638430" y="3944572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わりあい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9" name="・項目名があることで、"/>
            <p:cNvSpPr txBox="1"/>
            <p:nvPr/>
          </p:nvSpPr>
          <p:spPr>
            <a:xfrm>
              <a:off x="537849" y="3699774"/>
              <a:ext cx="21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・項目名が</a:t>
              </a:r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あることで、</a:t>
              </a:r>
            </a:p>
          </p:txBody>
        </p:sp>
        <p:sp>
          <p:nvSpPr>
            <p:cNvPr id="132" name="こうもくめい"/>
            <p:cNvSpPr txBox="1"/>
            <p:nvPr/>
          </p:nvSpPr>
          <p:spPr>
            <a:xfrm>
              <a:off x="651437" y="3576523"/>
              <a:ext cx="7884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こうもくめい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34" name="ポイント②青グッド画像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6959" y="3502445"/>
              <a:ext cx="654201" cy="679363"/>
            </a:xfrm>
            <a:prstGeom prst="rect">
              <a:avLst/>
            </a:prstGeom>
          </p:spPr>
        </p:pic>
        <p:sp>
          <p:nvSpPr>
            <p:cNvPr id="135" name="グラフがもっとよくなるポイント②フレーム"/>
            <p:cNvSpPr/>
            <p:nvPr/>
          </p:nvSpPr>
          <p:spPr>
            <a:xfrm>
              <a:off x="215017" y="2750343"/>
              <a:ext cx="2038930" cy="609719"/>
            </a:xfrm>
            <a:prstGeom prst="wedgeRoundRectCallout">
              <a:avLst>
                <a:gd name="adj1" fmla="val -31552"/>
                <a:gd name="adj2" fmla="val 80720"/>
                <a:gd name="adj3" fmla="val 16667"/>
              </a:avLst>
            </a:prstGeom>
            <a:solidFill>
              <a:srgbClr val="D8F3F2">
                <a:alpha val="80000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36" name="ポイント②"/>
            <p:cNvSpPr txBox="1"/>
            <p:nvPr/>
          </p:nvSpPr>
          <p:spPr>
            <a:xfrm>
              <a:off x="556140" y="3033523"/>
              <a:ext cx="1377724" cy="323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500" b="1" spc="300" smtClean="0">
                  <a:ln w="12700">
                    <a:solidFill>
                      <a:schemeClr val="tx1"/>
                    </a:solidFill>
                  </a:ln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ポイント</a:t>
              </a:r>
              <a:r>
                <a:rPr lang="ja-JP" altLang="en-US" sz="1500" b="1" spc="300">
                  <a:ln w="12700">
                    <a:solidFill>
                      <a:schemeClr val="tx1"/>
                    </a:solidFill>
                  </a:ln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</a:t>
              </a:r>
            </a:p>
          </p:txBody>
        </p:sp>
        <p:sp>
          <p:nvSpPr>
            <p:cNvPr id="137" name="グラフがもっとよくなる②"/>
            <p:cNvSpPr txBox="1"/>
            <p:nvPr/>
          </p:nvSpPr>
          <p:spPr>
            <a:xfrm>
              <a:off x="110632" y="2804953"/>
              <a:ext cx="226874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400" b="1" smtClean="0">
                  <a:solidFill>
                    <a:srgbClr val="525254"/>
                  </a:solidFill>
                  <a:latin typeface="Arial Black" panose="020B0A04020102020204" pitchFamily="34" charset="0"/>
                  <a:ea typeface="BIZ UDPゴシック" panose="020B0400000000000000" pitchFamily="50" charset="-128"/>
                </a:rPr>
                <a:t>グラフがもっとよくなる</a:t>
              </a:r>
              <a:endParaRPr lang="ja-JP" altLang="en-US" sz="1400" b="1">
                <a:solidFill>
                  <a:srgbClr val="525254"/>
                </a:solidFill>
                <a:latin typeface="Arial Black" panose="020B0A04020102020204" pitchFamily="34" charset="0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97" name="「1年生100人の血液型の割合」フレーム"/>
          <p:cNvSpPr/>
          <p:nvPr/>
        </p:nvSpPr>
        <p:spPr>
          <a:xfrm>
            <a:off x="4851396" y="2707956"/>
            <a:ext cx="2283330" cy="289923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ja-JP" altLang="en-US">
              <a:solidFill>
                <a:srgbClr val="FFFFFF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98" name="青矢印(ポイント①)"/>
          <p:cNvCxnSpPr/>
          <p:nvPr/>
        </p:nvCxnSpPr>
        <p:spPr>
          <a:xfrm flipV="1">
            <a:off x="5170013" y="2245863"/>
            <a:ext cx="0" cy="43200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グラフがもっとよくなる①"/>
          <p:cNvGrpSpPr/>
          <p:nvPr/>
        </p:nvGrpSpPr>
        <p:grpSpPr>
          <a:xfrm>
            <a:off x="2503542" y="1636644"/>
            <a:ext cx="5614175" cy="824530"/>
            <a:chOff x="2443354" y="1460246"/>
            <a:chExt cx="5614175" cy="824530"/>
          </a:xfrm>
        </p:grpSpPr>
        <p:sp>
          <p:nvSpPr>
            <p:cNvPr id="100" name="分かりやすいですね。"/>
            <p:cNvSpPr txBox="1"/>
            <p:nvPr/>
          </p:nvSpPr>
          <p:spPr>
            <a:xfrm>
              <a:off x="5449550" y="1976999"/>
              <a:ext cx="208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分かりやすいですね。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1" name="わ"/>
            <p:cNvSpPr txBox="1"/>
            <p:nvPr/>
          </p:nvSpPr>
          <p:spPr>
            <a:xfrm>
              <a:off x="5444563" y="1878565"/>
              <a:ext cx="32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3" name="・グラフにタイトルがついていて"/>
            <p:cNvSpPr txBox="1"/>
            <p:nvPr/>
          </p:nvSpPr>
          <p:spPr>
            <a:xfrm>
              <a:off x="5321529" y="1647294"/>
              <a:ext cx="273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・グラフにタイトルがついて</a:t>
              </a:r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いて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4" name="ポイント①青グッド画像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82725" y="1460246"/>
              <a:ext cx="654201" cy="679363"/>
            </a:xfrm>
            <a:prstGeom prst="rect">
              <a:avLst/>
            </a:prstGeom>
          </p:spPr>
        </p:pic>
        <p:sp>
          <p:nvSpPr>
            <p:cNvPr id="105" name="グラフがもっとよくなるポイント①フレーム"/>
            <p:cNvSpPr/>
            <p:nvPr/>
          </p:nvSpPr>
          <p:spPr>
            <a:xfrm>
              <a:off x="2547739" y="1517492"/>
              <a:ext cx="2038930" cy="609719"/>
            </a:xfrm>
            <a:prstGeom prst="wedgeRoundRectCallout">
              <a:avLst>
                <a:gd name="adj1" fmla="val 62899"/>
                <a:gd name="adj2" fmla="val 17096"/>
                <a:gd name="adj3" fmla="val 16667"/>
              </a:avLst>
            </a:prstGeom>
            <a:solidFill>
              <a:srgbClr val="D8F3F2">
                <a:alpha val="80000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06" name="ポイント①"/>
            <p:cNvSpPr txBox="1"/>
            <p:nvPr/>
          </p:nvSpPr>
          <p:spPr>
            <a:xfrm>
              <a:off x="2888862" y="1800672"/>
              <a:ext cx="1377724" cy="323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500" b="1" spc="300" smtClean="0">
                  <a:ln w="12700">
                    <a:solidFill>
                      <a:schemeClr val="tx1"/>
                    </a:solidFill>
                  </a:ln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ポイント①</a:t>
              </a:r>
              <a:endParaRPr lang="ja-JP" altLang="en-US" sz="1500" b="1" spc="300">
                <a:ln w="12700">
                  <a:solidFill>
                    <a:schemeClr val="tx1"/>
                  </a:solidFill>
                </a:ln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9" name="グラフがもっとよくなる①"/>
            <p:cNvSpPr txBox="1"/>
            <p:nvPr/>
          </p:nvSpPr>
          <p:spPr>
            <a:xfrm>
              <a:off x="2443354" y="1572102"/>
              <a:ext cx="226874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1400" b="1" smtClean="0">
                  <a:solidFill>
                    <a:srgbClr val="525254"/>
                  </a:solidFill>
                  <a:latin typeface="Arial Black" panose="020B0A04020102020204" pitchFamily="34" charset="0"/>
                  <a:ea typeface="BIZ UDPゴシック" panose="020B0400000000000000" pitchFamily="50" charset="-128"/>
                </a:rPr>
                <a:t>グラフがもっとよくなる</a:t>
              </a:r>
              <a:endParaRPr lang="ja-JP" altLang="en-US" sz="1400" b="1">
                <a:solidFill>
                  <a:srgbClr val="525254"/>
                </a:solidFill>
                <a:latin typeface="Arial Black" panose="020B0A04020102020204" pitchFamily="34" charset="0"/>
                <a:ea typeface="BIZ UDPゴシック" panose="020B0400000000000000" pitchFamily="50" charset="-128"/>
              </a:endParaRPr>
            </a:p>
          </p:txBody>
        </p:sp>
      </p:grpSp>
      <p:cxnSp>
        <p:nvCxnSpPr>
          <p:cNvPr id="139" name="赤矢印(右)"/>
          <p:cNvCxnSpPr/>
          <p:nvPr/>
        </p:nvCxnSpPr>
        <p:spPr>
          <a:xfrm flipV="1">
            <a:off x="7221594" y="3394254"/>
            <a:ext cx="883136" cy="526623"/>
          </a:xfrm>
          <a:prstGeom prst="bentConnector3">
            <a:avLst>
              <a:gd name="adj1" fmla="val 99045"/>
            </a:avLst>
          </a:prstGeom>
          <a:ln w="57150">
            <a:solidFill>
              <a:srgbClr val="D154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d！(右)"/>
          <p:cNvGrpSpPr/>
          <p:nvPr/>
        </p:nvGrpSpPr>
        <p:grpSpPr>
          <a:xfrm>
            <a:off x="7962886" y="2265154"/>
            <a:ext cx="3754100" cy="1801311"/>
            <a:chOff x="7962886" y="2265154"/>
            <a:chExt cx="3754100" cy="1801311"/>
          </a:xfrm>
        </p:grpSpPr>
        <p:sp>
          <p:nvSpPr>
            <p:cNvPr id="148" name="・円の中心から線を引いていますね。"/>
            <p:cNvSpPr txBox="1"/>
            <p:nvPr/>
          </p:nvSpPr>
          <p:spPr>
            <a:xfrm>
              <a:off x="8404286" y="3758688"/>
              <a:ext cx="3312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・円の中心から線を引いていますね。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2" name="ひ"/>
            <p:cNvSpPr txBox="1"/>
            <p:nvPr/>
          </p:nvSpPr>
          <p:spPr>
            <a:xfrm>
              <a:off x="10043209" y="3650965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せん"/>
            <p:cNvSpPr txBox="1"/>
            <p:nvPr/>
          </p:nvSpPr>
          <p:spPr>
            <a:xfrm>
              <a:off x="9659814" y="3640391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9" name="ちゅうしん"/>
            <p:cNvSpPr txBox="1"/>
            <p:nvPr/>
          </p:nvSpPr>
          <p:spPr>
            <a:xfrm>
              <a:off x="8866894" y="3643447"/>
              <a:ext cx="7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ちゅうしん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0" name="えん"/>
            <p:cNvSpPr txBox="1"/>
            <p:nvPr/>
          </p:nvSpPr>
          <p:spPr>
            <a:xfrm>
              <a:off x="8505008" y="3653879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4" name="書かれていますね。"/>
            <p:cNvSpPr txBox="1"/>
            <p:nvPr/>
          </p:nvSpPr>
          <p:spPr>
            <a:xfrm>
              <a:off x="8404287" y="3368885"/>
              <a:ext cx="1952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書かれていますね。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1" name="か"/>
            <p:cNvSpPr txBox="1"/>
            <p:nvPr/>
          </p:nvSpPr>
          <p:spPr>
            <a:xfrm>
              <a:off x="8517040" y="3259040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2" name="・割合が大きい順に時計回りに"/>
            <p:cNvSpPr txBox="1"/>
            <p:nvPr/>
          </p:nvSpPr>
          <p:spPr>
            <a:xfrm>
              <a:off x="8404287" y="2979083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・割合が大きい順に時計回りに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0" name="とけいまわ"/>
            <p:cNvSpPr txBox="1"/>
            <p:nvPr/>
          </p:nvSpPr>
          <p:spPr>
            <a:xfrm>
              <a:off x="10117230" y="2852249"/>
              <a:ext cx="79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とけいまわ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じゅん"/>
            <p:cNvSpPr txBox="1"/>
            <p:nvPr/>
          </p:nvSpPr>
          <p:spPr>
            <a:xfrm>
              <a:off x="9692042" y="2853929"/>
              <a:ext cx="5080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4" name="おお"/>
            <p:cNvSpPr txBox="1"/>
            <p:nvPr/>
          </p:nvSpPr>
          <p:spPr>
            <a:xfrm>
              <a:off x="9087498" y="2853929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おお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6" name="わりあい"/>
            <p:cNvSpPr txBox="1"/>
            <p:nvPr/>
          </p:nvSpPr>
          <p:spPr>
            <a:xfrm>
              <a:off x="8501798" y="2853929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わりあい</a:t>
              </a:r>
            </a:p>
          </p:txBody>
        </p:sp>
        <p:pic>
          <p:nvPicPr>
            <p:cNvPr id="167" name="グッド赤画像(右)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2886" y="2862660"/>
              <a:ext cx="567288" cy="468000"/>
            </a:xfrm>
            <a:prstGeom prst="rect">
              <a:avLst/>
            </a:prstGeom>
          </p:spPr>
        </p:pic>
        <p:sp>
          <p:nvSpPr>
            <p:cNvPr id="168" name="Good！(右)フレーム"/>
            <p:cNvSpPr/>
            <p:nvPr/>
          </p:nvSpPr>
          <p:spPr>
            <a:xfrm>
              <a:off x="8330480" y="2265154"/>
              <a:ext cx="1131980" cy="375276"/>
            </a:xfrm>
            <a:prstGeom prst="wedgeRoundRectCallout">
              <a:avLst>
                <a:gd name="adj1" fmla="val -37833"/>
                <a:gd name="adj2" fmla="val 94913"/>
                <a:gd name="adj3" fmla="val 16667"/>
              </a:avLst>
            </a:prstGeom>
            <a:solidFill>
              <a:srgbClr val="FFDEE1">
                <a:alpha val="80000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69" name="Good！(右)"/>
            <p:cNvSpPr txBox="1"/>
            <p:nvPr/>
          </p:nvSpPr>
          <p:spPr>
            <a:xfrm>
              <a:off x="8344915" y="2267264"/>
              <a:ext cx="1089763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000" smtClean="0">
                  <a:solidFill>
                    <a:srgbClr val="525254"/>
                  </a:solidFill>
                  <a:latin typeface="Arial Black" panose="020B0A04020102020204" pitchFamily="34" charset="0"/>
                  <a:ea typeface="游ゴシック" panose="020B0400000000000000" pitchFamily="50" charset="-128"/>
                </a:rPr>
                <a:t>Good!</a:t>
              </a:r>
            </a:p>
          </p:txBody>
        </p:sp>
      </p:grpSp>
      <p:sp>
        <p:nvSpPr>
          <p:cNvPr id="211" name="数字フレーム"/>
          <p:cNvSpPr/>
          <p:nvPr/>
        </p:nvSpPr>
        <p:spPr>
          <a:xfrm>
            <a:off x="5463017" y="5176331"/>
            <a:ext cx="731468" cy="406345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rgbClr val="FFFFFF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212" name="赤矢印(左)"/>
          <p:cNvCxnSpPr/>
          <p:nvPr/>
        </p:nvCxnSpPr>
        <p:spPr>
          <a:xfrm flipH="1" flipV="1">
            <a:off x="2375736" y="5315565"/>
            <a:ext cx="3079618" cy="44831"/>
          </a:xfrm>
          <a:prstGeom prst="straightConnector1">
            <a:avLst/>
          </a:prstGeom>
          <a:ln w="57150">
            <a:solidFill>
              <a:srgbClr val="D154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3" name="Good！（左）"/>
          <p:cNvGrpSpPr/>
          <p:nvPr/>
        </p:nvGrpSpPr>
        <p:grpSpPr>
          <a:xfrm>
            <a:off x="809828" y="5048634"/>
            <a:ext cx="2732814" cy="1413917"/>
            <a:chOff x="104734" y="4966028"/>
            <a:chExt cx="2732814" cy="1413917"/>
          </a:xfrm>
        </p:grpSpPr>
        <p:sp>
          <p:nvSpPr>
            <p:cNvPr id="214" name="書かれていますね。"/>
            <p:cNvSpPr txBox="1"/>
            <p:nvPr/>
          </p:nvSpPr>
          <p:spPr>
            <a:xfrm>
              <a:off x="626499" y="6072168"/>
              <a:ext cx="19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書かれて</a:t>
              </a:r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いますね。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6" name="か"/>
            <p:cNvSpPr txBox="1"/>
            <p:nvPr/>
          </p:nvSpPr>
          <p:spPr>
            <a:xfrm>
              <a:off x="539362" y="5971873"/>
              <a:ext cx="50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7" name="・割合（〇％）がきちんと"/>
            <p:cNvSpPr txBox="1"/>
            <p:nvPr/>
          </p:nvSpPr>
          <p:spPr>
            <a:xfrm>
              <a:off x="497548" y="5748676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・割合</a:t>
              </a:r>
              <a:r>
                <a:rPr lang="en-US" altLang="ja-JP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〇％</a:t>
              </a:r>
              <a:r>
                <a:rPr lang="en-US" altLang="ja-JP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がきちんと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0" name="わりあい"/>
            <p:cNvSpPr txBox="1"/>
            <p:nvPr/>
          </p:nvSpPr>
          <p:spPr>
            <a:xfrm>
              <a:off x="609172" y="5634656"/>
              <a:ext cx="5883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わりあい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21" name="グッド赤画像(左)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734" y="5563534"/>
              <a:ext cx="567288" cy="468000"/>
            </a:xfrm>
            <a:prstGeom prst="rect">
              <a:avLst/>
            </a:prstGeom>
          </p:spPr>
        </p:pic>
        <p:sp>
          <p:nvSpPr>
            <p:cNvPr id="222" name="Good！(左)フレーム"/>
            <p:cNvSpPr/>
            <p:nvPr/>
          </p:nvSpPr>
          <p:spPr>
            <a:xfrm>
              <a:off x="472328" y="4966028"/>
              <a:ext cx="1131980" cy="375276"/>
            </a:xfrm>
            <a:prstGeom prst="wedgeRoundRectCallout">
              <a:avLst>
                <a:gd name="adj1" fmla="val -37833"/>
                <a:gd name="adj2" fmla="val 94913"/>
                <a:gd name="adj3" fmla="val 16667"/>
              </a:avLst>
            </a:prstGeom>
            <a:solidFill>
              <a:srgbClr val="FFDEE1">
                <a:alpha val="80000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23" name="Good！(左)"/>
            <p:cNvSpPr txBox="1"/>
            <p:nvPr/>
          </p:nvSpPr>
          <p:spPr>
            <a:xfrm>
              <a:off x="486763" y="4968138"/>
              <a:ext cx="1089763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000" smtClean="0">
                  <a:solidFill>
                    <a:srgbClr val="525254"/>
                  </a:solidFill>
                  <a:latin typeface="Arial Black" panose="020B0A04020102020204" pitchFamily="34" charset="0"/>
                  <a:ea typeface="游ゴシック" panose="020B0400000000000000" pitchFamily="50" charset="-128"/>
                </a:rPr>
                <a:t>Good!</a:t>
              </a:r>
            </a:p>
          </p:txBody>
        </p:sp>
      </p:grpSp>
      <p:pic>
        <p:nvPicPr>
          <p:cNvPr id="173" name="もずやん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47" y="207656"/>
            <a:ext cx="1152000" cy="1098305"/>
          </a:xfrm>
          <a:prstGeom prst="rect">
            <a:avLst/>
          </a:prstGeom>
        </p:spPr>
      </p:pic>
      <p:grpSp>
        <p:nvGrpSpPr>
          <p:cNvPr id="190" name="正解の①グラフを・・・"/>
          <p:cNvGrpSpPr/>
          <p:nvPr/>
        </p:nvGrpSpPr>
        <p:grpSpPr>
          <a:xfrm>
            <a:off x="2667878" y="523111"/>
            <a:ext cx="6267580" cy="606174"/>
            <a:chOff x="2669407" y="540208"/>
            <a:chExt cx="6267580" cy="606174"/>
          </a:xfrm>
        </p:grpSpPr>
        <p:sp>
          <p:nvSpPr>
            <p:cNvPr id="191" name="正解の①のグラフを詳しく見てみよう"/>
            <p:cNvSpPr txBox="1"/>
            <p:nvPr/>
          </p:nvSpPr>
          <p:spPr>
            <a:xfrm>
              <a:off x="2669407" y="684717"/>
              <a:ext cx="6267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 u="sng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正解</a:t>
              </a:r>
              <a:r>
                <a:rPr lang="ja-JP" altLang="en-US" sz="2400" u="sng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の①のグラフを詳しく</a:t>
              </a:r>
              <a:r>
                <a:rPr lang="ja-JP" altLang="en-US" sz="2400" u="sng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見て</a:t>
              </a:r>
              <a:r>
                <a:rPr lang="ja-JP" altLang="en-US" sz="2400" u="sng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みよう！</a:t>
              </a:r>
              <a:endParaRPr lang="ja-JP" altLang="en-US" sz="24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2" name="み"/>
            <p:cNvSpPr txBox="1"/>
            <p:nvPr/>
          </p:nvSpPr>
          <p:spPr>
            <a:xfrm>
              <a:off x="6724989" y="540208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3" name="くわ"/>
            <p:cNvSpPr txBox="1"/>
            <p:nvPr/>
          </p:nvSpPr>
          <p:spPr>
            <a:xfrm>
              <a:off x="5791469" y="540208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くわ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0" name="せいかい"/>
            <p:cNvSpPr txBox="1"/>
            <p:nvPr/>
          </p:nvSpPr>
          <p:spPr>
            <a:xfrm>
              <a:off x="2703238" y="540208"/>
              <a:ext cx="86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せいかい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" name="解説"/>
          <p:cNvGrpSpPr/>
          <p:nvPr/>
        </p:nvGrpSpPr>
        <p:grpSpPr>
          <a:xfrm>
            <a:off x="566670" y="409715"/>
            <a:ext cx="1854558" cy="913537"/>
            <a:chOff x="566670" y="409715"/>
            <a:chExt cx="1854558" cy="913537"/>
          </a:xfrm>
        </p:grpSpPr>
        <p:sp>
          <p:nvSpPr>
            <p:cNvPr id="2" name="解説フレーム"/>
            <p:cNvSpPr/>
            <p:nvPr/>
          </p:nvSpPr>
          <p:spPr>
            <a:xfrm>
              <a:off x="566670" y="409715"/>
              <a:ext cx="1854558" cy="9135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4800" b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" name="解説"/>
            <p:cNvSpPr txBox="1"/>
            <p:nvPr/>
          </p:nvSpPr>
          <p:spPr>
            <a:xfrm>
              <a:off x="840345" y="673958"/>
              <a:ext cx="1307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解説</a:t>
              </a:r>
            </a:p>
          </p:txBody>
        </p:sp>
        <p:sp>
          <p:nvSpPr>
            <p:cNvPr id="4" name="かいせつ"/>
            <p:cNvSpPr txBox="1"/>
            <p:nvPr/>
          </p:nvSpPr>
          <p:spPr>
            <a:xfrm>
              <a:off x="759165" y="494187"/>
              <a:ext cx="140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かいせつ</a:t>
              </a:r>
              <a:endPara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93" name="次へ"/>
          <p:cNvSpPr txBox="1"/>
          <p:nvPr/>
        </p:nvSpPr>
        <p:spPr>
          <a:xfrm>
            <a:off x="11276053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4" name="次へ進む画像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52733" y="194731"/>
            <a:ext cx="548211" cy="504000"/>
          </a:xfrm>
          <a:prstGeom prst="rect">
            <a:avLst/>
          </a:prstGeom>
        </p:spPr>
      </p:pic>
      <p:sp>
        <p:nvSpPr>
          <p:cNvPr id="95" name="前へ"/>
          <p:cNvSpPr txBox="1"/>
          <p:nvPr/>
        </p:nvSpPr>
        <p:spPr>
          <a:xfrm>
            <a:off x="10231140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6" name="前へ進む画像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2083" y="194731"/>
            <a:ext cx="515909" cy="504000"/>
          </a:xfrm>
          <a:prstGeom prst="rect">
            <a:avLst/>
          </a:prstGeom>
        </p:spPr>
      </p:pic>
      <p:sp>
        <p:nvSpPr>
          <p:cNvPr id="102" name="フレーム"/>
          <p:cNvSpPr/>
          <p:nvPr/>
        </p:nvSpPr>
        <p:spPr>
          <a:xfrm>
            <a:off x="10003815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7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8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6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3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1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8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10" grpId="0" animBg="1"/>
      <p:bldP spid="97" grpId="0" animBg="1"/>
      <p:bldP spid="2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★真ん中に合計を表示し、・・・"/>
          <p:cNvGrpSpPr/>
          <p:nvPr/>
        </p:nvGrpSpPr>
        <p:grpSpPr>
          <a:xfrm>
            <a:off x="6851294" y="2373628"/>
            <a:ext cx="5025059" cy="1628221"/>
            <a:chOff x="6851294" y="2373628"/>
            <a:chExt cx="5025059" cy="1628221"/>
          </a:xfrm>
        </p:grpSpPr>
        <p:sp>
          <p:nvSpPr>
            <p:cNvPr id="53" name="フレーム"/>
            <p:cNvSpPr/>
            <p:nvPr/>
          </p:nvSpPr>
          <p:spPr>
            <a:xfrm>
              <a:off x="6851294" y="2373628"/>
              <a:ext cx="5025059" cy="1628221"/>
            </a:xfrm>
            <a:prstGeom prst="roundRect">
              <a:avLst>
                <a:gd name="adj" fmla="val 14280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0" name="もっと結果が分かりやすく見えますね。"/>
            <p:cNvSpPr/>
            <p:nvPr/>
          </p:nvSpPr>
          <p:spPr>
            <a:xfrm>
              <a:off x="7442422" y="3575557"/>
              <a:ext cx="43141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914377"/>
              <a:r>
                <a:rPr lang="ja-JP" altLang="en-US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もっと結果が分かりやすく見えますね。</a:t>
              </a:r>
            </a:p>
          </p:txBody>
        </p:sp>
        <p:sp>
          <p:nvSpPr>
            <p:cNvPr id="149" name="み"/>
            <p:cNvSpPr txBox="1"/>
            <p:nvPr/>
          </p:nvSpPr>
          <p:spPr>
            <a:xfrm>
              <a:off x="10319252" y="3445151"/>
              <a:ext cx="36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3" name="わ"/>
            <p:cNvSpPr txBox="1"/>
            <p:nvPr/>
          </p:nvSpPr>
          <p:spPr>
            <a:xfrm>
              <a:off x="8897449" y="3445151"/>
              <a:ext cx="36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2" name="けっか"/>
            <p:cNvSpPr txBox="1"/>
            <p:nvPr/>
          </p:nvSpPr>
          <p:spPr>
            <a:xfrm>
              <a:off x="8149366" y="3445151"/>
              <a:ext cx="68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けっか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4" name="それぞれの項目に人数も表示すると"/>
            <p:cNvSpPr txBox="1"/>
            <p:nvPr/>
          </p:nvSpPr>
          <p:spPr>
            <a:xfrm>
              <a:off x="7437492" y="3120815"/>
              <a:ext cx="4053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それぞれの項目に人数も表示すると</a:t>
              </a:r>
              <a:endParaRPr lang="ja-JP" altLang="en-US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1" name="ひょうじ"/>
            <p:cNvSpPr txBox="1"/>
            <p:nvPr/>
          </p:nvSpPr>
          <p:spPr>
            <a:xfrm>
              <a:off x="10098925" y="2972574"/>
              <a:ext cx="72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ひょうじ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0" name="にんずう"/>
            <p:cNvSpPr txBox="1"/>
            <p:nvPr/>
          </p:nvSpPr>
          <p:spPr>
            <a:xfrm>
              <a:off x="9397577" y="2972574"/>
              <a:ext cx="72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にんずう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こうもく"/>
            <p:cNvSpPr txBox="1"/>
            <p:nvPr/>
          </p:nvSpPr>
          <p:spPr>
            <a:xfrm>
              <a:off x="8658849" y="2972574"/>
              <a:ext cx="72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こうもく</a:t>
              </a:r>
            </a:p>
          </p:txBody>
        </p:sp>
        <p:sp>
          <p:nvSpPr>
            <p:cNvPr id="116" name="真ん中に合計を表示し、"/>
            <p:cNvSpPr txBox="1"/>
            <p:nvPr/>
          </p:nvSpPr>
          <p:spPr>
            <a:xfrm>
              <a:off x="7452726" y="2613821"/>
              <a:ext cx="2905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真ん中に合計を表示し、</a:t>
              </a:r>
              <a:endParaRPr lang="ja-JP" altLang="en-US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8" name="ひょうじ"/>
            <p:cNvSpPr txBox="1"/>
            <p:nvPr/>
          </p:nvSpPr>
          <p:spPr>
            <a:xfrm>
              <a:off x="9336579" y="2453292"/>
              <a:ext cx="72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ひょうじ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7" name="ごうけい"/>
            <p:cNvSpPr txBox="1"/>
            <p:nvPr/>
          </p:nvSpPr>
          <p:spPr>
            <a:xfrm>
              <a:off x="8544429" y="2453292"/>
              <a:ext cx="72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ごうけい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6" name="なか"/>
            <p:cNvSpPr txBox="1"/>
            <p:nvPr/>
          </p:nvSpPr>
          <p:spPr>
            <a:xfrm>
              <a:off x="7961218" y="2453292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なか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5" name="ま"/>
            <p:cNvSpPr txBox="1"/>
            <p:nvPr/>
          </p:nvSpPr>
          <p:spPr>
            <a:xfrm>
              <a:off x="7442421" y="2453292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14" name="星画像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7532" y="2542108"/>
              <a:ext cx="396973" cy="410267"/>
            </a:xfrm>
            <a:prstGeom prst="rect">
              <a:avLst/>
            </a:prstGeom>
          </p:spPr>
        </p:pic>
      </p:grpSp>
      <p:sp>
        <p:nvSpPr>
          <p:cNvPr id="31" name="楕円大"/>
          <p:cNvSpPr/>
          <p:nvPr/>
        </p:nvSpPr>
        <p:spPr>
          <a:xfrm>
            <a:off x="6382888" y="4001849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rgbClr val="525254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" name="楕円小"/>
          <p:cNvSpPr/>
          <p:nvPr/>
        </p:nvSpPr>
        <p:spPr>
          <a:xfrm>
            <a:off x="6097468" y="4307074"/>
            <a:ext cx="252000" cy="25200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rgbClr val="525254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180" name="もずやん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786" y="370507"/>
            <a:ext cx="1119704" cy="1067515"/>
          </a:xfrm>
          <a:prstGeom prst="rect">
            <a:avLst/>
          </a:prstGeom>
        </p:spPr>
      </p:pic>
      <p:grpSp>
        <p:nvGrpSpPr>
          <p:cNvPr id="7" name="こんな工夫の仕方もあるよ！"/>
          <p:cNvGrpSpPr/>
          <p:nvPr/>
        </p:nvGrpSpPr>
        <p:grpSpPr>
          <a:xfrm>
            <a:off x="2669323" y="521053"/>
            <a:ext cx="6092532" cy="660535"/>
            <a:chOff x="2669323" y="521053"/>
            <a:chExt cx="6092532" cy="660535"/>
          </a:xfrm>
        </p:grpSpPr>
        <p:sp>
          <p:nvSpPr>
            <p:cNvPr id="129" name="こんな工夫の仕方もあるよ！"/>
            <p:cNvSpPr txBox="1"/>
            <p:nvPr/>
          </p:nvSpPr>
          <p:spPr>
            <a:xfrm>
              <a:off x="2669323" y="658368"/>
              <a:ext cx="6092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800" u="sng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こんな工夫の仕方もあるよ！</a:t>
              </a:r>
              <a:endParaRPr lang="ja-JP" altLang="en-US" sz="28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2" name="しかた"/>
            <p:cNvSpPr txBox="1"/>
            <p:nvPr/>
          </p:nvSpPr>
          <p:spPr>
            <a:xfrm>
              <a:off x="5491386" y="521053"/>
              <a:ext cx="900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しかた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0" name="くふう"/>
            <p:cNvSpPr txBox="1"/>
            <p:nvPr/>
          </p:nvSpPr>
          <p:spPr>
            <a:xfrm>
              <a:off x="4076886" y="531346"/>
              <a:ext cx="900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くふう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" name="解説"/>
          <p:cNvGrpSpPr/>
          <p:nvPr/>
        </p:nvGrpSpPr>
        <p:grpSpPr>
          <a:xfrm>
            <a:off x="566670" y="409715"/>
            <a:ext cx="1854558" cy="913537"/>
            <a:chOff x="566670" y="409715"/>
            <a:chExt cx="1854558" cy="913537"/>
          </a:xfrm>
        </p:grpSpPr>
        <p:sp>
          <p:nvSpPr>
            <p:cNvPr id="2" name="解説フレーム"/>
            <p:cNvSpPr/>
            <p:nvPr/>
          </p:nvSpPr>
          <p:spPr>
            <a:xfrm>
              <a:off x="566670" y="409715"/>
              <a:ext cx="1854558" cy="9135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4800" b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" name="解説"/>
            <p:cNvSpPr txBox="1"/>
            <p:nvPr/>
          </p:nvSpPr>
          <p:spPr>
            <a:xfrm>
              <a:off x="840345" y="673958"/>
              <a:ext cx="1307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解説</a:t>
              </a:r>
            </a:p>
          </p:txBody>
        </p:sp>
        <p:sp>
          <p:nvSpPr>
            <p:cNvPr id="4" name="かいせつ"/>
            <p:cNvSpPr txBox="1"/>
            <p:nvPr/>
          </p:nvSpPr>
          <p:spPr>
            <a:xfrm>
              <a:off x="759165" y="494187"/>
              <a:ext cx="140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かいせつ</a:t>
              </a:r>
              <a:endPara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3" name="次へ"/>
          <p:cNvSpPr txBox="1"/>
          <p:nvPr/>
        </p:nvSpPr>
        <p:spPr>
          <a:xfrm>
            <a:off x="11276053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4" name="次へ進む画像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52733" y="194731"/>
            <a:ext cx="548211" cy="504000"/>
          </a:xfrm>
          <a:prstGeom prst="rect">
            <a:avLst/>
          </a:prstGeom>
        </p:spPr>
      </p:pic>
      <p:sp>
        <p:nvSpPr>
          <p:cNvPr id="35" name="前へ"/>
          <p:cNvSpPr txBox="1"/>
          <p:nvPr/>
        </p:nvSpPr>
        <p:spPr>
          <a:xfrm>
            <a:off x="10231140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6" name="前へ進む画像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2083" y="194731"/>
            <a:ext cx="515909" cy="504000"/>
          </a:xfrm>
          <a:prstGeom prst="rect">
            <a:avLst/>
          </a:prstGeom>
        </p:spPr>
      </p:pic>
      <p:sp>
        <p:nvSpPr>
          <p:cNvPr id="37" name="フレーム"/>
          <p:cNvSpPr/>
          <p:nvPr/>
        </p:nvSpPr>
        <p:spPr>
          <a:xfrm>
            <a:off x="10003815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084" y="1706658"/>
            <a:ext cx="5358848" cy="4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9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例のような・・・"/>
          <p:cNvGrpSpPr/>
          <p:nvPr/>
        </p:nvGrpSpPr>
        <p:grpSpPr>
          <a:xfrm>
            <a:off x="6214240" y="4582956"/>
            <a:ext cx="3644759" cy="1309472"/>
            <a:chOff x="6271973" y="4479928"/>
            <a:chExt cx="3644759" cy="1309472"/>
          </a:xfrm>
        </p:grpSpPr>
        <p:sp>
          <p:nvSpPr>
            <p:cNvPr id="99" name="質問票の順と同じ順に並べよう！"/>
            <p:cNvSpPr/>
            <p:nvPr/>
          </p:nvSpPr>
          <p:spPr>
            <a:xfrm>
              <a:off x="6588412" y="5450846"/>
              <a:ext cx="33283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質問票</a:t>
              </a:r>
              <a:r>
                <a:rPr lang="ja-JP" altLang="en-US" sz="16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の順と同じ順に</a:t>
              </a:r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並べよう！</a:t>
              </a:r>
              <a:endParaRPr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1" name="なら"/>
            <p:cNvSpPr txBox="1"/>
            <p:nvPr/>
          </p:nvSpPr>
          <p:spPr>
            <a:xfrm>
              <a:off x="8668282" y="5365439"/>
              <a:ext cx="41077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なら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9" name="じゅん"/>
            <p:cNvSpPr txBox="1"/>
            <p:nvPr/>
          </p:nvSpPr>
          <p:spPr>
            <a:xfrm>
              <a:off x="8232731" y="5347016"/>
              <a:ext cx="46809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じゅん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0" name="おな"/>
            <p:cNvSpPr txBox="1"/>
            <p:nvPr/>
          </p:nvSpPr>
          <p:spPr>
            <a:xfrm>
              <a:off x="7862017" y="5365439"/>
              <a:ext cx="41077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おな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8" name="じゅん"/>
            <p:cNvSpPr txBox="1"/>
            <p:nvPr/>
          </p:nvSpPr>
          <p:spPr>
            <a:xfrm>
              <a:off x="7428625" y="5364258"/>
              <a:ext cx="46809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じゅん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7" name="しつもんひょう"/>
            <p:cNvSpPr txBox="1"/>
            <p:nvPr/>
          </p:nvSpPr>
          <p:spPr>
            <a:xfrm>
              <a:off x="6572077" y="5354556"/>
              <a:ext cx="900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しつもんひょう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5" name="質問に対する回答の場合"/>
            <p:cNvSpPr/>
            <p:nvPr/>
          </p:nvSpPr>
          <p:spPr>
            <a:xfrm>
              <a:off x="6565207" y="5031290"/>
              <a:ext cx="262143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質問</a:t>
              </a:r>
              <a:r>
                <a:rPr lang="ja-JP" altLang="en-US" sz="16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に対する</a:t>
              </a:r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回答の場合、</a:t>
              </a:r>
              <a:endParaRPr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6" name="ばあい"/>
            <p:cNvSpPr txBox="1"/>
            <p:nvPr/>
          </p:nvSpPr>
          <p:spPr>
            <a:xfrm>
              <a:off x="8501990" y="4924757"/>
              <a:ext cx="49871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5" name="かいとう"/>
            <p:cNvSpPr txBox="1"/>
            <p:nvPr/>
          </p:nvSpPr>
          <p:spPr>
            <a:xfrm>
              <a:off x="7801806" y="4916440"/>
              <a:ext cx="6156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かいとう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4" name="たい"/>
            <p:cNvSpPr txBox="1"/>
            <p:nvPr/>
          </p:nvSpPr>
          <p:spPr>
            <a:xfrm>
              <a:off x="7186866" y="4925478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3" name="しつもん"/>
            <p:cNvSpPr txBox="1"/>
            <p:nvPr/>
          </p:nvSpPr>
          <p:spPr>
            <a:xfrm>
              <a:off x="6582068" y="4922600"/>
              <a:ext cx="5612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しつもん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24" name="例のような"/>
            <p:cNvSpPr txBox="1"/>
            <p:nvPr/>
          </p:nvSpPr>
          <p:spPr>
            <a:xfrm>
              <a:off x="6565207" y="4569640"/>
              <a:ext cx="1278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例のような</a:t>
              </a:r>
              <a:endPara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1" name="れい"/>
            <p:cNvSpPr txBox="1"/>
            <p:nvPr/>
          </p:nvSpPr>
          <p:spPr>
            <a:xfrm>
              <a:off x="6588412" y="4496631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れい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pic>
          <p:nvPicPr>
            <p:cNvPr id="323" name="ポイント画像(右)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1973" y="4479928"/>
              <a:ext cx="392903" cy="506735"/>
            </a:xfrm>
            <a:prstGeom prst="rect">
              <a:avLst/>
            </a:prstGeom>
          </p:spPr>
        </p:pic>
      </p:grpSp>
      <p:grpSp>
        <p:nvGrpSpPr>
          <p:cNvPr id="16" name="円（右）"/>
          <p:cNvGrpSpPr/>
          <p:nvPr/>
        </p:nvGrpSpPr>
        <p:grpSpPr>
          <a:xfrm>
            <a:off x="6356104" y="1790030"/>
            <a:ext cx="2616971" cy="2724249"/>
            <a:chOff x="6413837" y="1687002"/>
            <a:chExt cx="2616971" cy="2724249"/>
          </a:xfrm>
        </p:grpSpPr>
        <p:sp>
          <p:nvSpPr>
            <p:cNvPr id="117" name="フレーム（右）"/>
            <p:cNvSpPr/>
            <p:nvPr/>
          </p:nvSpPr>
          <p:spPr>
            <a:xfrm>
              <a:off x="6627977" y="2132639"/>
              <a:ext cx="2283405" cy="2278612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46" name="円（無回答）"/>
            <p:cNvSpPr/>
            <p:nvPr/>
          </p:nvSpPr>
          <p:spPr>
            <a:xfrm rot="5186143">
              <a:off x="6694150" y="2197491"/>
              <a:ext cx="2153658" cy="2153679"/>
            </a:xfrm>
            <a:prstGeom prst="pie">
              <a:avLst>
                <a:gd name="adj1" fmla="val 7945164"/>
                <a:gd name="adj2" fmla="val 10994535"/>
              </a:avLst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10％（右円）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7117474" y="2517746"/>
              <a:ext cx="710435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１０％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無回答"/>
            <p:cNvSpPr txBox="1"/>
            <p:nvPr/>
          </p:nvSpPr>
          <p:spPr>
            <a:xfrm>
              <a:off x="7053909" y="2317707"/>
              <a:ext cx="760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無回答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5" name="円（わるい）"/>
            <p:cNvSpPr/>
            <p:nvPr/>
          </p:nvSpPr>
          <p:spPr>
            <a:xfrm rot="20935460">
              <a:off x="6690321" y="2191159"/>
              <a:ext cx="2153679" cy="2153657"/>
            </a:xfrm>
            <a:prstGeom prst="pie">
              <a:avLst>
                <a:gd name="adj1" fmla="val 9800830"/>
                <a:gd name="adj2" fmla="val 13760659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8" name="20％（右円）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6752786" y="3087162"/>
              <a:ext cx="710435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２０％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7" name="わるい"/>
            <p:cNvSpPr txBox="1"/>
            <p:nvPr/>
          </p:nvSpPr>
          <p:spPr>
            <a:xfrm>
              <a:off x="6724917" y="2869908"/>
              <a:ext cx="74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わるい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0" name="どちらでもない円"/>
            <p:cNvSpPr/>
            <p:nvPr/>
          </p:nvSpPr>
          <p:spPr>
            <a:xfrm rot="20935460">
              <a:off x="6690320" y="2188885"/>
              <a:ext cx="2153679" cy="2153657"/>
            </a:xfrm>
            <a:prstGeom prst="pie">
              <a:avLst>
                <a:gd name="adj1" fmla="val 2271852"/>
                <a:gd name="adj2" fmla="val 9803817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どちらでもない"/>
            <p:cNvSpPr txBox="1"/>
            <p:nvPr/>
          </p:nvSpPr>
          <p:spPr>
            <a:xfrm>
              <a:off x="7383500" y="3487969"/>
              <a:ext cx="980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どちらでもない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2" name="40％（右円）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7456169" y="3883142"/>
              <a:ext cx="710435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 noProof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</a:t>
              </a: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8" name="円（よい）"/>
            <p:cNvSpPr/>
            <p:nvPr/>
          </p:nvSpPr>
          <p:spPr>
            <a:xfrm rot="15986143">
              <a:off x="6692851" y="2192719"/>
              <a:ext cx="2153658" cy="2153679"/>
            </a:xfrm>
            <a:prstGeom prst="pie">
              <a:avLst>
                <a:gd name="adj1" fmla="val 181298"/>
                <a:gd name="adj2" fmla="val 7165221"/>
              </a:avLst>
            </a:prstGeom>
            <a:solidFill>
              <a:srgbClr val="FE5C68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E5C68"/>
                </a:solidFill>
              </a:endParaRPr>
            </a:p>
          </p:txBody>
        </p:sp>
        <p:sp>
          <p:nvSpPr>
            <p:cNvPr id="136" name="30％（右円）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7944048" y="2872965"/>
              <a:ext cx="710435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</a:t>
              </a: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5" name="よい"/>
            <p:cNvSpPr txBox="1"/>
            <p:nvPr/>
          </p:nvSpPr>
          <p:spPr>
            <a:xfrm>
              <a:off x="8018113" y="2677297"/>
              <a:ext cx="5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よい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4" name="円（外)右"/>
            <p:cNvSpPr/>
            <p:nvPr/>
          </p:nvSpPr>
          <p:spPr>
            <a:xfrm>
              <a:off x="6694138" y="2191159"/>
              <a:ext cx="2153679" cy="215365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②順番に意味がある場合"/>
            <p:cNvSpPr txBox="1"/>
            <p:nvPr/>
          </p:nvSpPr>
          <p:spPr>
            <a:xfrm>
              <a:off x="6413837" y="1780117"/>
              <a:ext cx="26169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noProof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</a:t>
              </a: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順番に意味がある場合</a:t>
              </a: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7" name="ばあい"/>
            <p:cNvSpPr txBox="1"/>
            <p:nvPr/>
          </p:nvSpPr>
          <p:spPr>
            <a:xfrm>
              <a:off x="8406667" y="1687002"/>
              <a:ext cx="57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ばあい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1" name="いみ"/>
            <p:cNvSpPr txBox="1"/>
            <p:nvPr/>
          </p:nvSpPr>
          <p:spPr>
            <a:xfrm>
              <a:off x="7375502" y="1687002"/>
              <a:ext cx="468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いみ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0" name="じゅんばん"/>
            <p:cNvSpPr txBox="1"/>
            <p:nvPr/>
          </p:nvSpPr>
          <p:spPr>
            <a:xfrm>
              <a:off x="6625379" y="1687002"/>
              <a:ext cx="6826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じゅんばん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8" name="「その他」の項目があれば・・・"/>
          <p:cNvGrpSpPr/>
          <p:nvPr/>
        </p:nvGrpSpPr>
        <p:grpSpPr>
          <a:xfrm>
            <a:off x="2404125" y="4635397"/>
            <a:ext cx="2986358" cy="1381188"/>
            <a:chOff x="2461858" y="4532369"/>
            <a:chExt cx="2986358" cy="1381188"/>
          </a:xfrm>
        </p:grpSpPr>
        <p:sp>
          <p:nvSpPr>
            <p:cNvPr id="308" name="一番最後に書こう！"/>
            <p:cNvSpPr txBox="1"/>
            <p:nvPr/>
          </p:nvSpPr>
          <p:spPr>
            <a:xfrm>
              <a:off x="2899521" y="5451892"/>
              <a:ext cx="2213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一番最後に書こう！</a:t>
              </a:r>
              <a:endPara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49" name="か"/>
            <p:cNvSpPr txBox="1"/>
            <p:nvPr/>
          </p:nvSpPr>
          <p:spPr>
            <a:xfrm>
              <a:off x="4039948" y="5396849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13" name="いちばんさいご"/>
            <p:cNvSpPr txBox="1"/>
            <p:nvPr/>
          </p:nvSpPr>
          <p:spPr>
            <a:xfrm>
              <a:off x="2885753" y="5401095"/>
              <a:ext cx="106322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いちばんさいご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07" name="数が多くても"/>
            <p:cNvSpPr txBox="1"/>
            <p:nvPr/>
          </p:nvSpPr>
          <p:spPr>
            <a:xfrm>
              <a:off x="2876517" y="5022628"/>
              <a:ext cx="1536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数が多くても</a:t>
              </a:r>
              <a:endPara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12" name="おお"/>
            <p:cNvSpPr txBox="1"/>
            <p:nvPr/>
          </p:nvSpPr>
          <p:spPr>
            <a:xfrm>
              <a:off x="3332310" y="4983562"/>
              <a:ext cx="43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おお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11" name="かず"/>
            <p:cNvSpPr txBox="1"/>
            <p:nvPr/>
          </p:nvSpPr>
          <p:spPr>
            <a:xfrm>
              <a:off x="2850402" y="4985465"/>
              <a:ext cx="43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かず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06" name="「その他」の項目があれば、"/>
            <p:cNvSpPr txBox="1"/>
            <p:nvPr/>
          </p:nvSpPr>
          <p:spPr>
            <a:xfrm>
              <a:off x="2799116" y="4606916"/>
              <a:ext cx="2649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「その他」の項目があれば、</a:t>
              </a:r>
              <a:endPara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10" name="こうもく"/>
            <p:cNvSpPr txBox="1"/>
            <p:nvPr/>
          </p:nvSpPr>
          <p:spPr>
            <a:xfrm>
              <a:off x="3872673" y="4573277"/>
              <a:ext cx="60601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こうもく</a:t>
              </a:r>
            </a:p>
          </p:txBody>
        </p:sp>
        <p:sp>
          <p:nvSpPr>
            <p:cNvPr id="309" name="た"/>
            <p:cNvSpPr txBox="1"/>
            <p:nvPr/>
          </p:nvSpPr>
          <p:spPr>
            <a:xfrm>
              <a:off x="3333715" y="4573277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た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pic>
          <p:nvPicPr>
            <p:cNvPr id="305" name="ポイント画像(左)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1858" y="4532369"/>
              <a:ext cx="392903" cy="506735"/>
            </a:xfrm>
            <a:prstGeom prst="rect">
              <a:avLst/>
            </a:prstGeom>
          </p:spPr>
        </p:pic>
      </p:grpSp>
      <p:sp>
        <p:nvSpPr>
          <p:cNvPr id="131" name="円（その他）"/>
          <p:cNvSpPr/>
          <p:nvPr/>
        </p:nvSpPr>
        <p:spPr>
          <a:xfrm rot="9690694">
            <a:off x="2886011" y="2301736"/>
            <a:ext cx="2153679" cy="2153658"/>
          </a:xfrm>
          <a:prstGeom prst="pie">
            <a:avLst>
              <a:gd name="adj1" fmla="val 1341628"/>
              <a:gd name="adj2" fmla="val 6490287"/>
            </a:avLst>
          </a:prstGeom>
          <a:solidFill>
            <a:srgbClr val="B886B9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5" name="円（左）"/>
          <p:cNvGrpSpPr/>
          <p:nvPr/>
        </p:nvGrpSpPr>
        <p:grpSpPr>
          <a:xfrm>
            <a:off x="2538076" y="1800941"/>
            <a:ext cx="2853543" cy="2719642"/>
            <a:chOff x="2595809" y="1697913"/>
            <a:chExt cx="2853543" cy="2719642"/>
          </a:xfrm>
        </p:grpSpPr>
        <p:sp>
          <p:nvSpPr>
            <p:cNvPr id="116" name="フレーム（左）"/>
            <p:cNvSpPr/>
            <p:nvPr/>
          </p:nvSpPr>
          <p:spPr>
            <a:xfrm>
              <a:off x="2877582" y="2138943"/>
              <a:ext cx="2283405" cy="2278612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26" name="30％（その他）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3279010" y="2691312"/>
              <a:ext cx="743571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３０</a:t>
              </a: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5" name="その他"/>
            <p:cNvSpPr txBox="1"/>
            <p:nvPr/>
          </p:nvSpPr>
          <p:spPr>
            <a:xfrm>
              <a:off x="3249689" y="2453761"/>
              <a:ext cx="7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その他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0" name="円（Ｃ）"/>
            <p:cNvSpPr/>
            <p:nvPr/>
          </p:nvSpPr>
          <p:spPr>
            <a:xfrm rot="5186143">
              <a:off x="2943755" y="2203795"/>
              <a:ext cx="2153658" cy="2153679"/>
            </a:xfrm>
            <a:prstGeom prst="pie">
              <a:avLst>
                <a:gd name="adj1" fmla="val 2761906"/>
                <a:gd name="adj2" fmla="val 5862784"/>
              </a:avLst>
            </a:prstGeom>
            <a:solidFill>
              <a:srgbClr val="3EC2BF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１０％（C）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2950220" y="3409171"/>
              <a:ext cx="710435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</a:t>
              </a:r>
              <a:r>
                <a:rPr lang="ja-JP" altLang="en-US" sz="1600" b="1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</a:t>
              </a: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3" name="C"/>
            <p:cNvSpPr txBox="1"/>
            <p:nvPr/>
          </p:nvSpPr>
          <p:spPr>
            <a:xfrm>
              <a:off x="3024287" y="3213503"/>
              <a:ext cx="5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ja-JP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C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9" name="円（B）"/>
            <p:cNvSpPr/>
            <p:nvPr/>
          </p:nvSpPr>
          <p:spPr>
            <a:xfrm rot="20935460">
              <a:off x="2939926" y="2197463"/>
              <a:ext cx="2153679" cy="2153657"/>
            </a:xfrm>
            <a:prstGeom prst="pie">
              <a:avLst>
                <a:gd name="adj1" fmla="val 2973346"/>
                <a:gd name="adj2" fmla="val 858681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20％（B）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3746966" y="3782870"/>
              <a:ext cx="710435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</a:t>
              </a:r>
              <a:r>
                <a:rPr lang="ja-JP" altLang="en-US" sz="1600" b="1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</a:t>
              </a: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1" name="B"/>
            <p:cNvSpPr txBox="1"/>
            <p:nvPr/>
          </p:nvSpPr>
          <p:spPr>
            <a:xfrm>
              <a:off x="3777468" y="3575365"/>
              <a:ext cx="5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ja-JP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2" name="円 A"/>
            <p:cNvSpPr/>
            <p:nvPr/>
          </p:nvSpPr>
          <p:spPr>
            <a:xfrm rot="15986143">
              <a:off x="2942456" y="2199023"/>
              <a:ext cx="2153658" cy="2153679"/>
            </a:xfrm>
            <a:prstGeom prst="pie">
              <a:avLst>
                <a:gd name="adj1" fmla="val 181298"/>
                <a:gd name="adj2" fmla="val 7904757"/>
              </a:avLst>
            </a:prstGeom>
            <a:solidFill>
              <a:srgbClr val="FE5C68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E5C68"/>
                </a:solidFill>
              </a:endParaRPr>
            </a:p>
          </p:txBody>
        </p:sp>
        <p:sp>
          <p:nvSpPr>
            <p:cNvPr id="120" name="４０％（A）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4243403" y="2975824"/>
              <a:ext cx="710435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４０％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9" name="A"/>
            <p:cNvSpPr txBox="1"/>
            <p:nvPr/>
          </p:nvSpPr>
          <p:spPr>
            <a:xfrm>
              <a:off x="4317468" y="2780156"/>
              <a:ext cx="5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ja-JP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8" name="円（外)左"/>
            <p:cNvSpPr/>
            <p:nvPr/>
          </p:nvSpPr>
          <p:spPr>
            <a:xfrm>
              <a:off x="2943743" y="2197463"/>
              <a:ext cx="2153679" cy="215365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その他フレーム"/>
            <p:cNvSpPr/>
            <p:nvPr/>
          </p:nvSpPr>
          <p:spPr>
            <a:xfrm>
              <a:off x="3277711" y="2442017"/>
              <a:ext cx="691978" cy="319522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①「その他」の項目がある場合"/>
            <p:cNvSpPr txBox="1"/>
            <p:nvPr/>
          </p:nvSpPr>
          <p:spPr>
            <a:xfrm>
              <a:off x="2595809" y="1800763"/>
              <a:ext cx="28535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</a:t>
              </a: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「その他」の項目がある場合</a:t>
              </a: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5" name="ばあい"/>
            <p:cNvSpPr txBox="1"/>
            <p:nvPr/>
          </p:nvSpPr>
          <p:spPr>
            <a:xfrm>
              <a:off x="4872216" y="1697913"/>
              <a:ext cx="57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ばあい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9" name="こうもく"/>
            <p:cNvSpPr txBox="1"/>
            <p:nvPr/>
          </p:nvSpPr>
          <p:spPr>
            <a:xfrm>
              <a:off x="3849522" y="1697913"/>
              <a:ext cx="57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こうもく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8" name="た"/>
            <p:cNvSpPr txBox="1"/>
            <p:nvPr/>
          </p:nvSpPr>
          <p:spPr>
            <a:xfrm>
              <a:off x="3223211" y="1697913"/>
              <a:ext cx="57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た</a:t>
              </a:r>
              <a:endPara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86" name="もずや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434" y="436613"/>
            <a:ext cx="1119704" cy="1067515"/>
          </a:xfrm>
          <a:prstGeom prst="rect">
            <a:avLst/>
          </a:prstGeom>
        </p:spPr>
      </p:pic>
      <p:grpSp>
        <p:nvGrpSpPr>
          <p:cNvPr id="11" name="基本は、大きい順から時計回りだよ。"/>
          <p:cNvGrpSpPr/>
          <p:nvPr/>
        </p:nvGrpSpPr>
        <p:grpSpPr>
          <a:xfrm>
            <a:off x="3199246" y="984338"/>
            <a:ext cx="4725007" cy="465557"/>
            <a:chOff x="3199246" y="984338"/>
            <a:chExt cx="4725007" cy="465557"/>
          </a:xfrm>
        </p:grpSpPr>
        <p:sp>
          <p:nvSpPr>
            <p:cNvPr id="94" name="（基本は、大きい順から時計回りだよ。）"/>
            <p:cNvSpPr txBox="1"/>
            <p:nvPr/>
          </p:nvSpPr>
          <p:spPr>
            <a:xfrm>
              <a:off x="3199246" y="1012724"/>
              <a:ext cx="4725007" cy="437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i="0" u="sng" strike="noStrike" kern="1200" normalizeH="0" baseline="0" noProof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（基本は、大きい順から時計回りだよ。）</a:t>
              </a:r>
              <a:endParaRPr kumimoji="1" lang="en-US" altLang="ja-JP" i="0" u="sng" strike="noStrike" kern="1200" normalizeH="0" baseline="0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7" name="じゅん"/>
            <p:cNvSpPr txBox="1"/>
            <p:nvPr/>
          </p:nvSpPr>
          <p:spPr>
            <a:xfrm>
              <a:off x="5053773" y="984338"/>
              <a:ext cx="54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じゅん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6" name="おお"/>
            <p:cNvSpPr txBox="1"/>
            <p:nvPr/>
          </p:nvSpPr>
          <p:spPr>
            <a:xfrm>
              <a:off x="4308601" y="984751"/>
              <a:ext cx="46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おお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5" name="きほん"/>
            <p:cNvSpPr txBox="1"/>
            <p:nvPr/>
          </p:nvSpPr>
          <p:spPr>
            <a:xfrm>
              <a:off x="3365669" y="988223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きほん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8" name="とけいまわ"/>
            <p:cNvSpPr txBox="1"/>
            <p:nvPr/>
          </p:nvSpPr>
          <p:spPr>
            <a:xfrm>
              <a:off x="5887341" y="984338"/>
              <a:ext cx="9180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とけいまわ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7" name="円グラフを作成する時は・・・"/>
          <p:cNvGrpSpPr/>
          <p:nvPr/>
        </p:nvGrpSpPr>
        <p:grpSpPr>
          <a:xfrm>
            <a:off x="2432711" y="465318"/>
            <a:ext cx="6696193" cy="661562"/>
            <a:chOff x="2404829" y="595880"/>
            <a:chExt cx="6696193" cy="661562"/>
          </a:xfrm>
        </p:grpSpPr>
        <p:sp>
          <p:nvSpPr>
            <p:cNvPr id="141" name="円グラフを作成する時は次のことにも注意しよう！"/>
            <p:cNvSpPr txBox="1"/>
            <p:nvPr/>
          </p:nvSpPr>
          <p:spPr>
            <a:xfrm>
              <a:off x="2404829" y="657278"/>
              <a:ext cx="669619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i="0" u="none" strike="noStrike" kern="1200" normalizeH="0" baseline="0" noProof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円グラフを作成する時は次のことにも注意しよう！</a:t>
              </a:r>
              <a:endParaRPr kumimoji="1" lang="en-US" altLang="ja-JP" sz="2200" i="0" u="none" strike="noStrike" kern="1200" normalizeH="0" baseline="0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4" name="ちゅうい"/>
            <p:cNvSpPr txBox="1"/>
            <p:nvPr/>
          </p:nvSpPr>
          <p:spPr>
            <a:xfrm>
              <a:off x="7204354" y="595880"/>
              <a:ext cx="792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ちゅうい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3" name="つぎ"/>
            <p:cNvSpPr txBox="1"/>
            <p:nvPr/>
          </p:nvSpPr>
          <p:spPr>
            <a:xfrm>
              <a:off x="5586262" y="595880"/>
              <a:ext cx="468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2" name="とき"/>
            <p:cNvSpPr txBox="1"/>
            <p:nvPr/>
          </p:nvSpPr>
          <p:spPr>
            <a:xfrm>
              <a:off x="5009005" y="595880"/>
              <a:ext cx="468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とき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7" name="さくせい"/>
            <p:cNvSpPr txBox="1"/>
            <p:nvPr/>
          </p:nvSpPr>
          <p:spPr>
            <a:xfrm>
              <a:off x="3849522" y="595880"/>
              <a:ext cx="792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さくせい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6" name="えん"/>
            <p:cNvSpPr txBox="1"/>
            <p:nvPr/>
          </p:nvSpPr>
          <p:spPr>
            <a:xfrm>
              <a:off x="2406971" y="595880"/>
              <a:ext cx="468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" name="参考①"/>
          <p:cNvGrpSpPr/>
          <p:nvPr/>
        </p:nvGrpSpPr>
        <p:grpSpPr>
          <a:xfrm>
            <a:off x="549567" y="488375"/>
            <a:ext cx="1854558" cy="913537"/>
            <a:chOff x="549567" y="488375"/>
            <a:chExt cx="1854558" cy="913537"/>
          </a:xfrm>
        </p:grpSpPr>
        <p:sp>
          <p:nvSpPr>
            <p:cNvPr id="2" name="参考①フレーム"/>
            <p:cNvSpPr/>
            <p:nvPr/>
          </p:nvSpPr>
          <p:spPr>
            <a:xfrm>
              <a:off x="549567" y="488375"/>
              <a:ext cx="1854558" cy="9135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" name="参考①"/>
            <p:cNvSpPr txBox="1"/>
            <p:nvPr/>
          </p:nvSpPr>
          <p:spPr>
            <a:xfrm>
              <a:off x="644612" y="726735"/>
              <a:ext cx="1664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参考①</a:t>
              </a: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4" name="さんこう"/>
            <p:cNvSpPr txBox="1"/>
            <p:nvPr/>
          </p:nvSpPr>
          <p:spPr>
            <a:xfrm>
              <a:off x="619956" y="545486"/>
              <a:ext cx="115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さんこう</a:t>
              </a: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87" name="次へ"/>
          <p:cNvSpPr txBox="1"/>
          <p:nvPr/>
        </p:nvSpPr>
        <p:spPr>
          <a:xfrm>
            <a:off x="11276053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8" name="次へ進む画像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52733" y="194731"/>
            <a:ext cx="548211" cy="504000"/>
          </a:xfrm>
          <a:prstGeom prst="rect">
            <a:avLst/>
          </a:prstGeom>
        </p:spPr>
      </p:pic>
      <p:sp>
        <p:nvSpPr>
          <p:cNvPr id="89" name="前へ"/>
          <p:cNvSpPr txBox="1"/>
          <p:nvPr/>
        </p:nvSpPr>
        <p:spPr>
          <a:xfrm>
            <a:off x="10231140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2" name="前へ進む画像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2083" y="194731"/>
            <a:ext cx="515909" cy="504000"/>
          </a:xfrm>
          <a:prstGeom prst="rect">
            <a:avLst/>
          </a:prstGeom>
        </p:spPr>
      </p:pic>
      <p:sp>
        <p:nvSpPr>
          <p:cNvPr id="93" name="フレーム"/>
          <p:cNvSpPr/>
          <p:nvPr/>
        </p:nvSpPr>
        <p:spPr>
          <a:xfrm>
            <a:off x="10003815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立体グラフの注意点"/>
          <p:cNvGrpSpPr/>
          <p:nvPr/>
        </p:nvGrpSpPr>
        <p:grpSpPr>
          <a:xfrm>
            <a:off x="2057231" y="5164312"/>
            <a:ext cx="9242140" cy="1514096"/>
            <a:chOff x="2057231" y="5164312"/>
            <a:chExt cx="9242140" cy="1514096"/>
          </a:xfrm>
        </p:grpSpPr>
        <p:sp>
          <p:nvSpPr>
            <p:cNvPr id="56" name="注意点フレーム"/>
            <p:cNvSpPr/>
            <p:nvPr/>
          </p:nvSpPr>
          <p:spPr>
            <a:xfrm>
              <a:off x="2057231" y="5164312"/>
              <a:ext cx="9242140" cy="1514096"/>
            </a:xfrm>
            <a:prstGeom prst="rect">
              <a:avLst/>
            </a:prstGeom>
            <a:solidFill>
              <a:srgbClr val="FFDEE1">
                <a:alpha val="56078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正確な値が分からなかったり・・・"/>
            <p:cNvSpPr txBox="1"/>
            <p:nvPr/>
          </p:nvSpPr>
          <p:spPr>
            <a:xfrm>
              <a:off x="2658628" y="6255463"/>
              <a:ext cx="57610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6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正確な値がわからなかったり、比較</a:t>
              </a:r>
              <a:r>
                <a:rPr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しづらくなります。</a:t>
              </a:r>
              <a:endPara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9" name="ひかく"/>
            <p:cNvSpPr txBox="1"/>
            <p:nvPr/>
          </p:nvSpPr>
          <p:spPr>
            <a:xfrm>
              <a:off x="5921577" y="6141634"/>
              <a:ext cx="57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ひかく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8" name="あたい"/>
            <p:cNvSpPr txBox="1"/>
            <p:nvPr/>
          </p:nvSpPr>
          <p:spPr>
            <a:xfrm>
              <a:off x="3343987" y="6138835"/>
              <a:ext cx="50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あたい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7" name="せいかく"/>
            <p:cNvSpPr txBox="1"/>
            <p:nvPr/>
          </p:nvSpPr>
          <p:spPr>
            <a:xfrm>
              <a:off x="2640430" y="6138835"/>
              <a:ext cx="68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せいかく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9" name="立体的なグラフは、かっこよく・・・"/>
            <p:cNvSpPr txBox="1"/>
            <p:nvPr/>
          </p:nvSpPr>
          <p:spPr>
            <a:xfrm>
              <a:off x="2658627" y="5825689"/>
              <a:ext cx="85054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立体的なグラフは、かっこよく見えますが、手前にあるものが大きく見えてしまうので、</a:t>
              </a:r>
              <a:endParaRPr kumimoji="1"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6" name="み"/>
            <p:cNvSpPr txBox="1"/>
            <p:nvPr/>
          </p:nvSpPr>
          <p:spPr>
            <a:xfrm>
              <a:off x="9145019" y="5700205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5" name="おお"/>
            <p:cNvSpPr txBox="1"/>
            <p:nvPr/>
          </p:nvSpPr>
          <p:spPr>
            <a:xfrm>
              <a:off x="8521909" y="5702093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おお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4" name="てまえ"/>
            <p:cNvSpPr txBox="1"/>
            <p:nvPr/>
          </p:nvSpPr>
          <p:spPr>
            <a:xfrm>
              <a:off x="6834879" y="5703192"/>
              <a:ext cx="5273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てまえ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3" name="み"/>
            <p:cNvSpPr txBox="1"/>
            <p:nvPr/>
          </p:nvSpPr>
          <p:spPr>
            <a:xfrm>
              <a:off x="5543611" y="5700205"/>
              <a:ext cx="41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2" name="りったいてき"/>
            <p:cNvSpPr txBox="1"/>
            <p:nvPr/>
          </p:nvSpPr>
          <p:spPr>
            <a:xfrm>
              <a:off x="2658627" y="5700624"/>
              <a:ext cx="86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りったいてき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8" name="立体グラフの注意点"/>
            <p:cNvSpPr txBox="1"/>
            <p:nvPr/>
          </p:nvSpPr>
          <p:spPr>
            <a:xfrm>
              <a:off x="2709904" y="5303935"/>
              <a:ext cx="2720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立体グラフの注意点</a:t>
              </a:r>
              <a:endParaRPr kumimoji="1" lang="ja-JP" altLang="en-US" u="sng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1" name="ちゅういてん"/>
            <p:cNvSpPr txBox="1"/>
            <p:nvPr/>
          </p:nvSpPr>
          <p:spPr>
            <a:xfrm>
              <a:off x="4465709" y="5183846"/>
              <a:ext cx="90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ちゅういてん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3" name="りったい"/>
            <p:cNvSpPr txBox="1"/>
            <p:nvPr/>
          </p:nvSpPr>
          <p:spPr>
            <a:xfrm>
              <a:off x="2726535" y="5178756"/>
              <a:ext cx="68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りったい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7" name="注意点画像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35" t="13673" r="11093" b="9756"/>
            <a:stretch/>
          </p:blipFill>
          <p:spPr>
            <a:xfrm>
              <a:off x="2252543" y="5183841"/>
              <a:ext cx="496753" cy="496754"/>
            </a:xfrm>
            <a:prstGeom prst="rect">
              <a:avLst/>
            </a:prstGeom>
          </p:spPr>
        </p:pic>
      </p:grpSp>
      <p:pic>
        <p:nvPicPr>
          <p:cNvPr id="5" name="泣きもず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17" y="5339951"/>
            <a:ext cx="1292464" cy="1298561"/>
          </a:xfrm>
          <a:prstGeom prst="rect">
            <a:avLst/>
          </a:prstGeom>
        </p:spPr>
      </p:pic>
      <p:pic>
        <p:nvPicPr>
          <p:cNvPr id="53" name="円画像(右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371" y="2176347"/>
            <a:ext cx="3098907" cy="2689572"/>
          </a:xfrm>
          <a:prstGeom prst="rect">
            <a:avLst/>
          </a:prstGeom>
        </p:spPr>
      </p:pic>
      <p:grpSp>
        <p:nvGrpSpPr>
          <p:cNvPr id="24" name="A型の方が多いのに・・・"/>
          <p:cNvGrpSpPr/>
          <p:nvPr/>
        </p:nvGrpSpPr>
        <p:grpSpPr>
          <a:xfrm>
            <a:off x="8981278" y="2902868"/>
            <a:ext cx="2936530" cy="942333"/>
            <a:chOff x="8971513" y="2937332"/>
            <a:chExt cx="2936530" cy="942333"/>
          </a:xfrm>
        </p:grpSpPr>
        <p:sp>
          <p:nvSpPr>
            <p:cNvPr id="93" name="吹き出し"/>
            <p:cNvSpPr/>
            <p:nvPr/>
          </p:nvSpPr>
          <p:spPr>
            <a:xfrm>
              <a:off x="8971513" y="2937332"/>
              <a:ext cx="2735806" cy="942333"/>
            </a:xfrm>
            <a:prstGeom prst="wedgeRoundRectCallout">
              <a:avLst>
                <a:gd name="adj1" fmla="val -62606"/>
                <a:gd name="adj2" fmla="val -25817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O型の方が多く見える！？"/>
            <p:cNvSpPr txBox="1"/>
            <p:nvPr/>
          </p:nvSpPr>
          <p:spPr>
            <a:xfrm>
              <a:off x="9068337" y="3541111"/>
              <a:ext cx="28397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O</a:t>
              </a:r>
              <a:r>
                <a:rPr kumimoji="1"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型の方が多く見える！？</a:t>
              </a:r>
              <a:endParaRPr kumimoji="1"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3" name="み"/>
            <p:cNvSpPr txBox="1"/>
            <p:nvPr/>
          </p:nvSpPr>
          <p:spPr>
            <a:xfrm>
              <a:off x="10423672" y="3397310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2" name="おお"/>
            <p:cNvSpPr txBox="1"/>
            <p:nvPr/>
          </p:nvSpPr>
          <p:spPr>
            <a:xfrm>
              <a:off x="10029059" y="3397310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おお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1" name="ほう"/>
            <p:cNvSpPr txBox="1"/>
            <p:nvPr/>
          </p:nvSpPr>
          <p:spPr>
            <a:xfrm>
              <a:off x="9686999" y="3398331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ほう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0" name="がた"/>
            <p:cNvSpPr txBox="1"/>
            <p:nvPr/>
          </p:nvSpPr>
          <p:spPr>
            <a:xfrm>
              <a:off x="9239242" y="3398331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4" name="A型の方が多いのに"/>
            <p:cNvSpPr txBox="1"/>
            <p:nvPr/>
          </p:nvSpPr>
          <p:spPr>
            <a:xfrm>
              <a:off x="9095212" y="3100243"/>
              <a:ext cx="2214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</a:t>
              </a:r>
              <a:r>
                <a:rPr kumimoji="1" lang="ja-JP" altLang="en-US" sz="16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型の方が多いのに</a:t>
              </a:r>
              <a:endParaRPr kumimoji="1" lang="ja-JP" altLang="en-US" sz="16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8" name="おお"/>
            <p:cNvSpPr txBox="1"/>
            <p:nvPr/>
          </p:nvSpPr>
          <p:spPr>
            <a:xfrm>
              <a:off x="10044049" y="2961520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おお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6" name="がた"/>
            <p:cNvSpPr txBox="1"/>
            <p:nvPr/>
          </p:nvSpPr>
          <p:spPr>
            <a:xfrm>
              <a:off x="9224252" y="2962541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7" name="ほう"/>
            <p:cNvSpPr txBox="1"/>
            <p:nvPr/>
          </p:nvSpPr>
          <p:spPr>
            <a:xfrm>
              <a:off x="9642029" y="2962541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ほう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54" name="円画像(左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547" y="2176297"/>
            <a:ext cx="2899345" cy="2556526"/>
          </a:xfrm>
          <a:prstGeom prst="rect">
            <a:avLst/>
          </a:prstGeom>
        </p:spPr>
      </p:pic>
      <p:sp>
        <p:nvSpPr>
          <p:cNvPr id="105" name="矢印"/>
          <p:cNvSpPr/>
          <p:nvPr/>
        </p:nvSpPr>
        <p:spPr>
          <a:xfrm>
            <a:off x="5009881" y="3022293"/>
            <a:ext cx="981200" cy="70348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次の円グラフを立体グラフで表してみたよ。"/>
          <p:cNvGrpSpPr/>
          <p:nvPr/>
        </p:nvGrpSpPr>
        <p:grpSpPr>
          <a:xfrm>
            <a:off x="2982430" y="1359187"/>
            <a:ext cx="5539479" cy="521440"/>
            <a:chOff x="2982430" y="1359187"/>
            <a:chExt cx="5539479" cy="521440"/>
          </a:xfrm>
        </p:grpSpPr>
        <p:sp>
          <p:nvSpPr>
            <p:cNvPr id="91" name="次の円グラフを立体グラフで表してみたよ。"/>
            <p:cNvSpPr txBox="1"/>
            <p:nvPr/>
          </p:nvSpPr>
          <p:spPr>
            <a:xfrm>
              <a:off x="2982430" y="1511295"/>
              <a:ext cx="5539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次の円</a:t>
              </a:r>
              <a:r>
                <a:rPr kumimoji="1" lang="ja-JP" altLang="en-US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グラフを立体グラフで表してみたよ。</a:t>
              </a:r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0" name="あらわ"/>
            <p:cNvSpPr txBox="1"/>
            <p:nvPr/>
          </p:nvSpPr>
          <p:spPr>
            <a:xfrm>
              <a:off x="6535663" y="1359187"/>
              <a:ext cx="54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あらわ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9" name="りったい"/>
            <p:cNvSpPr txBox="1"/>
            <p:nvPr/>
          </p:nvSpPr>
          <p:spPr>
            <a:xfrm>
              <a:off x="4864679" y="1372987"/>
              <a:ext cx="7775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りったい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8" name="えん"/>
            <p:cNvSpPr txBox="1"/>
            <p:nvPr/>
          </p:nvSpPr>
          <p:spPr>
            <a:xfrm>
              <a:off x="3564282" y="1374652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7" name="つぎ"/>
            <p:cNvSpPr txBox="1"/>
            <p:nvPr/>
          </p:nvSpPr>
          <p:spPr>
            <a:xfrm>
              <a:off x="2995493" y="1372987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89" name="もずやん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197" y="291672"/>
            <a:ext cx="1119704" cy="1067515"/>
          </a:xfrm>
          <a:prstGeom prst="rect">
            <a:avLst/>
          </a:prstGeom>
        </p:spPr>
      </p:pic>
      <p:grpSp>
        <p:nvGrpSpPr>
          <p:cNvPr id="7" name="見え方が違うグラフについて"/>
          <p:cNvGrpSpPr/>
          <p:nvPr/>
        </p:nvGrpSpPr>
        <p:grpSpPr>
          <a:xfrm>
            <a:off x="2754022" y="516461"/>
            <a:ext cx="4753233" cy="714704"/>
            <a:chOff x="2754022" y="516461"/>
            <a:chExt cx="4753233" cy="714704"/>
          </a:xfrm>
        </p:grpSpPr>
        <p:sp>
          <p:nvSpPr>
            <p:cNvPr id="11" name="見え方が違うグラフについて"/>
            <p:cNvSpPr txBox="1"/>
            <p:nvPr/>
          </p:nvSpPr>
          <p:spPr>
            <a:xfrm>
              <a:off x="2764369" y="584834"/>
              <a:ext cx="47428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40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見え方が違うグラフについて</a:t>
              </a:r>
              <a:endParaRPr kumimoji="1" lang="en-US" altLang="ja-JP" sz="2400" i="0" u="none" strike="noStrike" kern="1200" normalizeH="0" baseline="0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" name="ちが"/>
            <p:cNvSpPr txBox="1"/>
            <p:nvPr/>
          </p:nvSpPr>
          <p:spPr>
            <a:xfrm>
              <a:off x="4206881" y="516461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ちが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かた"/>
            <p:cNvSpPr txBox="1"/>
            <p:nvPr/>
          </p:nvSpPr>
          <p:spPr>
            <a:xfrm>
              <a:off x="3485347" y="516461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かた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" name="み"/>
            <p:cNvSpPr txBox="1"/>
            <p:nvPr/>
          </p:nvSpPr>
          <p:spPr>
            <a:xfrm>
              <a:off x="2754022" y="516461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" name="参考②"/>
          <p:cNvGrpSpPr/>
          <p:nvPr/>
        </p:nvGrpSpPr>
        <p:grpSpPr>
          <a:xfrm>
            <a:off x="566670" y="409715"/>
            <a:ext cx="1854558" cy="913537"/>
            <a:chOff x="566670" y="409715"/>
            <a:chExt cx="1854558" cy="913537"/>
          </a:xfrm>
        </p:grpSpPr>
        <p:sp>
          <p:nvSpPr>
            <p:cNvPr id="8" name="参考②フレーム"/>
            <p:cNvSpPr/>
            <p:nvPr/>
          </p:nvSpPr>
          <p:spPr>
            <a:xfrm>
              <a:off x="566670" y="409715"/>
              <a:ext cx="1854558" cy="9135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" name="参考②"/>
            <p:cNvSpPr txBox="1"/>
            <p:nvPr/>
          </p:nvSpPr>
          <p:spPr>
            <a:xfrm>
              <a:off x="661715" y="648075"/>
              <a:ext cx="1664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参考</a:t>
              </a:r>
              <a:r>
                <a:rPr lang="ja-JP" altLang="en-US" sz="3200" b="1" noProof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</a:t>
              </a: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" name="さんこう"/>
            <p:cNvSpPr txBox="1"/>
            <p:nvPr/>
          </p:nvSpPr>
          <p:spPr>
            <a:xfrm>
              <a:off x="637059" y="466826"/>
              <a:ext cx="115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さんこう</a:t>
              </a: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79" name="次へ"/>
          <p:cNvSpPr txBox="1"/>
          <p:nvPr/>
        </p:nvSpPr>
        <p:spPr>
          <a:xfrm>
            <a:off x="11276053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0" name="次へ進む画像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52733" y="194731"/>
            <a:ext cx="548211" cy="504000"/>
          </a:xfrm>
          <a:prstGeom prst="rect">
            <a:avLst/>
          </a:prstGeom>
        </p:spPr>
      </p:pic>
      <p:sp>
        <p:nvSpPr>
          <p:cNvPr id="81" name="前へ"/>
          <p:cNvSpPr txBox="1"/>
          <p:nvPr/>
        </p:nvSpPr>
        <p:spPr>
          <a:xfrm>
            <a:off x="10231140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2" name="前へ進む画像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2083" y="194731"/>
            <a:ext cx="515909" cy="504000"/>
          </a:xfrm>
          <a:prstGeom prst="rect">
            <a:avLst/>
          </a:prstGeom>
        </p:spPr>
      </p:pic>
      <p:sp>
        <p:nvSpPr>
          <p:cNvPr id="83" name="フレーム"/>
          <p:cNvSpPr/>
          <p:nvPr/>
        </p:nvSpPr>
        <p:spPr>
          <a:xfrm>
            <a:off x="10003815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9F02C92-47A1-9B3E-B06C-277ABD0BC95B}"/>
              </a:ext>
            </a:extLst>
          </p:cNvPr>
          <p:cNvGrpSpPr/>
          <p:nvPr/>
        </p:nvGrpSpPr>
        <p:grpSpPr>
          <a:xfrm>
            <a:off x="-5471161" y="-11567160"/>
            <a:ext cx="23134321" cy="23134320"/>
            <a:chOff x="-2316480" y="-8016240"/>
            <a:chExt cx="16032481" cy="16032480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E23999D1-BFF2-AFB6-BC1E-93CEBB4A5306}"/>
                </a:ext>
              </a:extLst>
            </p:cNvPr>
            <p:cNvSpPr/>
            <p:nvPr/>
          </p:nvSpPr>
          <p:spPr>
            <a:xfrm>
              <a:off x="-2316480" y="-8016240"/>
              <a:ext cx="16032480" cy="16032480"/>
            </a:xfrm>
            <a:prstGeom prst="ellipse">
              <a:avLst/>
            </a:prstGeom>
            <a:solidFill>
              <a:schemeClr val="accent3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EC473C71-6BB5-2FD1-9D6F-E46B879F2A26}"/>
                </a:ext>
              </a:extLst>
            </p:cNvPr>
            <p:cNvSpPr/>
            <p:nvPr/>
          </p:nvSpPr>
          <p:spPr>
            <a:xfrm>
              <a:off x="-2316478" y="-8016238"/>
              <a:ext cx="16032479" cy="8016239"/>
            </a:xfrm>
            <a:custGeom>
              <a:avLst/>
              <a:gdLst>
                <a:gd name="connsiteX0" fmla="*/ 8016239 w 16032479"/>
                <a:gd name="connsiteY0" fmla="*/ 0 h 8016239"/>
                <a:gd name="connsiteX1" fmla="*/ 16032479 w 16032479"/>
                <a:gd name="connsiteY1" fmla="*/ 8016239 h 8016239"/>
                <a:gd name="connsiteX2" fmla="*/ 0 w 16032479"/>
                <a:gd name="connsiteY2" fmla="*/ 8016239 h 8016239"/>
                <a:gd name="connsiteX3" fmla="*/ 8016239 w 16032479"/>
                <a:gd name="connsiteY3" fmla="*/ 0 h 80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2479" h="8016239">
                  <a:moveTo>
                    <a:pt x="8016239" y="0"/>
                  </a:moveTo>
                  <a:cubicBezTo>
                    <a:pt x="12443486" y="0"/>
                    <a:pt x="16032479" y="3588992"/>
                    <a:pt x="16032479" y="8016239"/>
                  </a:cubicBezTo>
                  <a:lnTo>
                    <a:pt x="0" y="8016239"/>
                  </a:lnTo>
                  <a:cubicBezTo>
                    <a:pt x="0" y="3588992"/>
                    <a:pt x="3588992" y="0"/>
                    <a:pt x="8016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D2852BC-D89C-84D2-797E-DD9B6F0F6F89}"/>
              </a:ext>
            </a:extLst>
          </p:cNvPr>
          <p:cNvGrpSpPr/>
          <p:nvPr/>
        </p:nvGrpSpPr>
        <p:grpSpPr>
          <a:xfrm>
            <a:off x="-5471161" y="-11567160"/>
            <a:ext cx="23134321" cy="23134320"/>
            <a:chOff x="-2316480" y="-8016240"/>
            <a:chExt cx="16032481" cy="16032480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D5136B24-CF4D-A440-C3DB-EE35191762D7}"/>
                </a:ext>
              </a:extLst>
            </p:cNvPr>
            <p:cNvSpPr/>
            <p:nvPr/>
          </p:nvSpPr>
          <p:spPr>
            <a:xfrm>
              <a:off x="-2316480" y="-8016240"/>
              <a:ext cx="16032480" cy="16032480"/>
            </a:xfrm>
            <a:prstGeom prst="ellipse">
              <a:avLst/>
            </a:prstGeom>
            <a:solidFill>
              <a:schemeClr val="accent3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FD7BE2C5-E3F9-64E4-1F73-7CAC9327C313}"/>
                </a:ext>
              </a:extLst>
            </p:cNvPr>
            <p:cNvSpPr/>
            <p:nvPr/>
          </p:nvSpPr>
          <p:spPr>
            <a:xfrm>
              <a:off x="-2316478" y="-8016238"/>
              <a:ext cx="16032479" cy="8016239"/>
            </a:xfrm>
            <a:custGeom>
              <a:avLst/>
              <a:gdLst>
                <a:gd name="connsiteX0" fmla="*/ 8016239 w 16032479"/>
                <a:gd name="connsiteY0" fmla="*/ 0 h 8016239"/>
                <a:gd name="connsiteX1" fmla="*/ 16032479 w 16032479"/>
                <a:gd name="connsiteY1" fmla="*/ 8016239 h 8016239"/>
                <a:gd name="connsiteX2" fmla="*/ 0 w 16032479"/>
                <a:gd name="connsiteY2" fmla="*/ 8016239 h 8016239"/>
                <a:gd name="connsiteX3" fmla="*/ 8016239 w 16032479"/>
                <a:gd name="connsiteY3" fmla="*/ 0 h 80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2479" h="8016239">
                  <a:moveTo>
                    <a:pt x="8016239" y="0"/>
                  </a:moveTo>
                  <a:cubicBezTo>
                    <a:pt x="12443486" y="0"/>
                    <a:pt x="16032479" y="3588992"/>
                    <a:pt x="16032479" y="8016239"/>
                  </a:cubicBezTo>
                  <a:lnTo>
                    <a:pt x="0" y="8016239"/>
                  </a:lnTo>
                  <a:cubicBezTo>
                    <a:pt x="0" y="3588992"/>
                    <a:pt x="3588992" y="0"/>
                    <a:pt x="8016239" y="0"/>
                  </a:cubicBezTo>
                  <a:close/>
                </a:path>
              </a:pathLst>
            </a:custGeom>
            <a:solidFill>
              <a:schemeClr val="bg2">
                <a:lumMod val="8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2E23CAF-1789-06DB-8C6F-DF3D97A077AA}"/>
              </a:ext>
            </a:extLst>
          </p:cNvPr>
          <p:cNvGrpSpPr/>
          <p:nvPr/>
        </p:nvGrpSpPr>
        <p:grpSpPr>
          <a:xfrm>
            <a:off x="-5471161" y="-11567160"/>
            <a:ext cx="23134321" cy="23134320"/>
            <a:chOff x="-2316480" y="-8016240"/>
            <a:chExt cx="16032481" cy="16032480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29AC7662-82F0-6BDE-F382-6FCD8C7BE9BA}"/>
                </a:ext>
              </a:extLst>
            </p:cNvPr>
            <p:cNvSpPr/>
            <p:nvPr/>
          </p:nvSpPr>
          <p:spPr>
            <a:xfrm>
              <a:off x="-2316480" y="-8016240"/>
              <a:ext cx="16032480" cy="16032480"/>
            </a:xfrm>
            <a:prstGeom prst="ellipse">
              <a:avLst/>
            </a:prstGeom>
            <a:solidFill>
              <a:schemeClr val="accent3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DEF22B2E-713E-6247-BF31-07F796E1034B}"/>
                </a:ext>
              </a:extLst>
            </p:cNvPr>
            <p:cNvSpPr/>
            <p:nvPr/>
          </p:nvSpPr>
          <p:spPr>
            <a:xfrm>
              <a:off x="-2316478" y="-8016238"/>
              <a:ext cx="16032479" cy="8016239"/>
            </a:xfrm>
            <a:custGeom>
              <a:avLst/>
              <a:gdLst>
                <a:gd name="connsiteX0" fmla="*/ 8016239 w 16032479"/>
                <a:gd name="connsiteY0" fmla="*/ 0 h 8016239"/>
                <a:gd name="connsiteX1" fmla="*/ 16032479 w 16032479"/>
                <a:gd name="connsiteY1" fmla="*/ 8016239 h 8016239"/>
                <a:gd name="connsiteX2" fmla="*/ 0 w 16032479"/>
                <a:gd name="connsiteY2" fmla="*/ 8016239 h 8016239"/>
                <a:gd name="connsiteX3" fmla="*/ 8016239 w 16032479"/>
                <a:gd name="connsiteY3" fmla="*/ 0 h 80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2479" h="8016239">
                  <a:moveTo>
                    <a:pt x="8016239" y="0"/>
                  </a:moveTo>
                  <a:cubicBezTo>
                    <a:pt x="12443486" y="0"/>
                    <a:pt x="16032479" y="3588992"/>
                    <a:pt x="16032479" y="8016239"/>
                  </a:cubicBezTo>
                  <a:lnTo>
                    <a:pt x="0" y="8016239"/>
                  </a:lnTo>
                  <a:cubicBezTo>
                    <a:pt x="0" y="3588992"/>
                    <a:pt x="3588992" y="0"/>
                    <a:pt x="8016239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2AFDF9B-1F12-2AB3-5052-3D9DDC416324}"/>
              </a:ext>
            </a:extLst>
          </p:cNvPr>
          <p:cNvGrpSpPr/>
          <p:nvPr/>
        </p:nvGrpSpPr>
        <p:grpSpPr>
          <a:xfrm>
            <a:off x="-7495904" y="-11567160"/>
            <a:ext cx="23134321" cy="23134320"/>
            <a:chOff x="-2316480" y="-8016240"/>
            <a:chExt cx="16032481" cy="16032480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A49C9750-C319-45E7-49E0-AB415B88B4C1}"/>
                </a:ext>
              </a:extLst>
            </p:cNvPr>
            <p:cNvSpPr/>
            <p:nvPr/>
          </p:nvSpPr>
          <p:spPr>
            <a:xfrm>
              <a:off x="-2316480" y="-8016240"/>
              <a:ext cx="16032480" cy="16032480"/>
            </a:xfrm>
            <a:prstGeom prst="ellipse">
              <a:avLst/>
            </a:prstGeom>
            <a:solidFill>
              <a:schemeClr val="accent3">
                <a:lumMod val="75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4217DDEF-C7C6-4533-6653-1FBCABB2557D}"/>
                </a:ext>
              </a:extLst>
            </p:cNvPr>
            <p:cNvSpPr/>
            <p:nvPr/>
          </p:nvSpPr>
          <p:spPr>
            <a:xfrm>
              <a:off x="-2316478" y="-8016238"/>
              <a:ext cx="16032479" cy="8016239"/>
            </a:xfrm>
            <a:custGeom>
              <a:avLst/>
              <a:gdLst>
                <a:gd name="connsiteX0" fmla="*/ 8016239 w 16032479"/>
                <a:gd name="connsiteY0" fmla="*/ 0 h 8016239"/>
                <a:gd name="connsiteX1" fmla="*/ 16032479 w 16032479"/>
                <a:gd name="connsiteY1" fmla="*/ 8016239 h 8016239"/>
                <a:gd name="connsiteX2" fmla="*/ 0 w 16032479"/>
                <a:gd name="connsiteY2" fmla="*/ 8016239 h 8016239"/>
                <a:gd name="connsiteX3" fmla="*/ 8016239 w 16032479"/>
                <a:gd name="connsiteY3" fmla="*/ 0 h 80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2479" h="8016239">
                  <a:moveTo>
                    <a:pt x="8016239" y="0"/>
                  </a:moveTo>
                  <a:cubicBezTo>
                    <a:pt x="12443486" y="0"/>
                    <a:pt x="16032479" y="3588992"/>
                    <a:pt x="16032479" y="8016239"/>
                  </a:cubicBezTo>
                  <a:lnTo>
                    <a:pt x="0" y="8016239"/>
                  </a:lnTo>
                  <a:cubicBezTo>
                    <a:pt x="0" y="3588992"/>
                    <a:pt x="3588992" y="0"/>
                    <a:pt x="801623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6" name="画面を終了したいとき"/>
          <p:cNvGrpSpPr/>
          <p:nvPr/>
        </p:nvGrpSpPr>
        <p:grpSpPr bwMode="gray">
          <a:xfrm>
            <a:off x="12261415" y="184832"/>
            <a:ext cx="4120930" cy="2880000"/>
            <a:chOff x="11319427" y="105197"/>
            <a:chExt cx="4120930" cy="2880000"/>
          </a:xfrm>
        </p:grpSpPr>
        <p:pic>
          <p:nvPicPr>
            <p:cNvPr id="27" name="画面終了画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grpSp>
          <p:nvGrpSpPr>
            <p:cNvPr id="28" name="グループ化 27"/>
            <p:cNvGrpSpPr/>
            <p:nvPr/>
          </p:nvGrpSpPr>
          <p:grpSpPr bwMode="gray"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29" name="人物画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0" name="人物画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sp>
        <p:nvSpPr>
          <p:cNvPr id="38" name="グラコン募集要領"/>
          <p:cNvSpPr/>
          <p:nvPr/>
        </p:nvSpPr>
        <p:spPr>
          <a:xfrm>
            <a:off x="2657840" y="5160378"/>
            <a:ext cx="687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4"/>
              </a:rPr>
              <a:t>大阪府／大阪府統計グラフコンクール </a:t>
            </a:r>
            <a:r>
              <a:rPr lang="en-US" altLang="ja-JP" sz="200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4"/>
              </a:rPr>
              <a:t>(osaka.lg.jp)</a:t>
            </a:r>
            <a:endParaRPr lang="ja-JP" altLang="en-US" sz="2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9" name="統計グラフコンクールへ応募しよう！"/>
          <p:cNvGrpSpPr/>
          <p:nvPr/>
        </p:nvGrpSpPr>
        <p:grpSpPr>
          <a:xfrm>
            <a:off x="2244000" y="3840949"/>
            <a:ext cx="7781438" cy="1202715"/>
            <a:chOff x="2501433" y="3181350"/>
            <a:chExt cx="7781438" cy="1202715"/>
          </a:xfrm>
        </p:grpSpPr>
        <p:pic>
          <p:nvPicPr>
            <p:cNvPr id="40" name="もずやん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16012" y="3181350"/>
              <a:ext cx="1266859" cy="1202715"/>
            </a:xfrm>
            <a:prstGeom prst="rect">
              <a:avLst/>
            </a:prstGeom>
          </p:spPr>
        </p:pic>
        <p:sp>
          <p:nvSpPr>
            <p:cNvPr id="41" name="統計グラフコンクールへ応募しよう！"/>
            <p:cNvSpPr txBox="1"/>
            <p:nvPr/>
          </p:nvSpPr>
          <p:spPr>
            <a:xfrm>
              <a:off x="2515633" y="3645401"/>
              <a:ext cx="65913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統計</a:t>
              </a:r>
              <a:r>
                <a:rPr lang="ja-JP" altLang="en-US" sz="280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グラフコンクールへ応募しよう！</a:t>
              </a:r>
              <a:endParaRPr kumimoji="1" lang="en-US" altLang="ja-JP" sz="2800" i="0" u="none" strike="noStrike" kern="1200" normalizeH="0" baseline="0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2" name="おうぼ"/>
            <p:cNvSpPr txBox="1"/>
            <p:nvPr/>
          </p:nvSpPr>
          <p:spPr>
            <a:xfrm>
              <a:off x="6719682" y="3567054"/>
              <a:ext cx="82515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おうぼ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3" name="とうけい"/>
            <p:cNvSpPr txBox="1"/>
            <p:nvPr/>
          </p:nvSpPr>
          <p:spPr>
            <a:xfrm>
              <a:off x="2501433" y="3569468"/>
              <a:ext cx="972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とうけい</a:t>
              </a:r>
            </a:p>
          </p:txBody>
        </p:sp>
      </p:grpSp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3151" y="5308488"/>
            <a:ext cx="411311" cy="50400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00" y="3344089"/>
            <a:ext cx="7704000" cy="205440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00" y="5883976"/>
            <a:ext cx="7704000" cy="205440"/>
          </a:xfrm>
          <a:prstGeom prst="rect">
            <a:avLst/>
          </a:prstGeom>
        </p:spPr>
      </p:pic>
      <p:grpSp>
        <p:nvGrpSpPr>
          <p:cNvPr id="47" name="グループ化 46"/>
          <p:cNvGrpSpPr/>
          <p:nvPr/>
        </p:nvGrpSpPr>
        <p:grpSpPr>
          <a:xfrm>
            <a:off x="3771942" y="3696418"/>
            <a:ext cx="4353257" cy="529111"/>
            <a:chOff x="3421481" y="3354479"/>
            <a:chExt cx="4545333" cy="529111"/>
          </a:xfrm>
        </p:grpSpPr>
        <p:sp>
          <p:nvSpPr>
            <p:cNvPr id="48" name="テキスト ボックス 47"/>
            <p:cNvSpPr txBox="1"/>
            <p:nvPr/>
          </p:nvSpPr>
          <p:spPr>
            <a:xfrm>
              <a:off x="3604594" y="3500924"/>
              <a:ext cx="41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例年６</a:t>
              </a:r>
              <a:r>
                <a:rPr kumimoji="1" lang="ja-JP" altLang="en-US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月頃から応募が始まるよ</a:t>
              </a:r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49" name="直線コネクタ 48"/>
            <p:cNvCxnSpPr/>
            <p:nvPr/>
          </p:nvCxnSpPr>
          <p:spPr>
            <a:xfrm>
              <a:off x="3421481" y="3487590"/>
              <a:ext cx="228126" cy="39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V="1">
              <a:off x="7699776" y="3487590"/>
              <a:ext cx="267038" cy="39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とうけい"/>
            <p:cNvSpPr txBox="1"/>
            <p:nvPr/>
          </p:nvSpPr>
          <p:spPr>
            <a:xfrm>
              <a:off x="3595529" y="3354479"/>
              <a:ext cx="7517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れいねん</a:t>
              </a:r>
              <a:endParaRPr lang="ja-JP" altLang="en-US" sz="105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2" name="とうけい"/>
            <p:cNvSpPr txBox="1"/>
            <p:nvPr/>
          </p:nvSpPr>
          <p:spPr>
            <a:xfrm>
              <a:off x="4418028" y="3354479"/>
              <a:ext cx="7517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がつごろ</a:t>
              </a:r>
              <a:endParaRPr lang="ja-JP" altLang="en-US" sz="105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3" name="とうけい"/>
            <p:cNvSpPr txBox="1"/>
            <p:nvPr/>
          </p:nvSpPr>
          <p:spPr>
            <a:xfrm>
              <a:off x="5636761" y="3354479"/>
              <a:ext cx="64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おうぼ</a:t>
              </a:r>
              <a:endParaRPr lang="ja-JP" altLang="en-US" sz="105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4" name="とうけい"/>
            <p:cNvSpPr txBox="1"/>
            <p:nvPr/>
          </p:nvSpPr>
          <p:spPr>
            <a:xfrm>
              <a:off x="6478088" y="3354479"/>
              <a:ext cx="46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はじ</a:t>
              </a:r>
              <a:endParaRPr lang="ja-JP" altLang="en-US" sz="105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13750" decel="86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13750" decel="8625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0800000">
                                      <p:cBhvr>
                                        <p:cTn id="8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accel="13750" decel="8625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0800000">
                                      <p:cBhvr>
                                        <p:cTn id="1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accel="13750" decel="8625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0800000">
                                      <p:cBhvr>
                                        <p:cTn id="12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5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35182 -0.0057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8899D588-4BBE-4D5B-9943-D39427C919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411767"/>
              </p:ext>
            </p:extLst>
          </p:nvPr>
        </p:nvGraphicFramePr>
        <p:xfrm>
          <a:off x="2305319" y="1869839"/>
          <a:ext cx="6882915" cy="448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E42000B-A2BF-45D5-8F28-26C53EDF3515}"/>
              </a:ext>
            </a:extLst>
          </p:cNvPr>
          <p:cNvSpPr txBox="1"/>
          <p:nvPr/>
        </p:nvSpPr>
        <p:spPr>
          <a:xfrm>
            <a:off x="6226273" y="3517891"/>
            <a:ext cx="1051395" cy="104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noProof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noProof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４７％</a:t>
            </a:r>
            <a:endParaRPr kumimoji="1" lang="en-US" altLang="ja-JP" sz="2800" b="1" i="0" u="none" strike="noStrike" kern="1200" cap="none" spc="0" normalizeH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1C56835-64FF-4FB6-9774-F5E9386FC803}"/>
              </a:ext>
            </a:extLst>
          </p:cNvPr>
          <p:cNvSpPr txBox="1"/>
          <p:nvPr/>
        </p:nvSpPr>
        <p:spPr>
          <a:xfrm>
            <a:off x="4532860" y="4333859"/>
            <a:ext cx="1074099" cy="104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noProof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noProof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２８％</a:t>
            </a:r>
            <a:endParaRPr kumimoji="1" lang="en-US" altLang="ja-JP" sz="2400" b="1" i="0" u="none" strike="noStrike" kern="1200" cap="none" spc="0" normalizeH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8A6AE0F-02EF-49AA-99D0-EE2FFBC41B2B}"/>
              </a:ext>
            </a:extLst>
          </p:cNvPr>
          <p:cNvSpPr txBox="1"/>
          <p:nvPr/>
        </p:nvSpPr>
        <p:spPr>
          <a:xfrm>
            <a:off x="4040321" y="2829500"/>
            <a:ext cx="1029588" cy="104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en-US" altLang="ja-JP" sz="2400" b="1" smtClean="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</a:t>
            </a:r>
          </a:p>
          <a:p>
            <a:pPr algn="ctr">
              <a:lnSpc>
                <a:spcPct val="140000"/>
              </a:lnSpc>
              <a:defRPr/>
            </a:pPr>
            <a:r>
              <a:rPr lang="ja-JP" altLang="en-US" sz="2400" b="1" smtClean="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１７％</a:t>
            </a:r>
            <a:endParaRPr lang="en-US" altLang="ja-JP" sz="2400" b="1">
              <a:solidFill>
                <a:srgbClr val="2C2C2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B0DEDC8-2F77-4C71-925B-303B3469DC3A}"/>
              </a:ext>
            </a:extLst>
          </p:cNvPr>
          <p:cNvSpPr txBox="1"/>
          <p:nvPr/>
        </p:nvSpPr>
        <p:spPr>
          <a:xfrm>
            <a:off x="5069909" y="1975387"/>
            <a:ext cx="73299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ja-JP" altLang="en-US" sz="2400" b="1" smtClean="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2400" b="1" smtClean="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</a:t>
            </a:r>
          </a:p>
          <a:p>
            <a:pPr algn="ctr">
              <a:lnSpc>
                <a:spcPct val="140000"/>
              </a:lnSpc>
              <a:defRPr/>
            </a:pPr>
            <a:r>
              <a:rPr lang="ja-JP" altLang="en-US" sz="2400" b="1" smtClean="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８％</a:t>
            </a:r>
            <a:endParaRPr lang="en-US" altLang="ja-JP" sz="2400" b="1">
              <a:solidFill>
                <a:srgbClr val="2C2C2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6" name="棒グラフの作り方"/>
          <p:cNvGrpSpPr/>
          <p:nvPr/>
        </p:nvGrpSpPr>
        <p:grpSpPr>
          <a:xfrm>
            <a:off x="6789608" y="821643"/>
            <a:ext cx="5134940" cy="1048196"/>
            <a:chOff x="6881049" y="2115597"/>
            <a:chExt cx="5134940" cy="1048196"/>
          </a:xfrm>
        </p:grpSpPr>
        <p:sp>
          <p:nvSpPr>
            <p:cNvPr id="28" name="棒グラフの作り方">
              <a:extLst>
                <a:ext uri="{FF2B5EF4-FFF2-40B4-BE49-F238E27FC236}">
                  <a16:creationId xmlns:a16="http://schemas.microsoft.com/office/drawing/2014/main" id="{3969B2D1-B6DC-4DD3-A102-E4E5F0D4DE55}"/>
                </a:ext>
              </a:extLst>
            </p:cNvPr>
            <p:cNvSpPr txBox="1"/>
            <p:nvPr/>
          </p:nvSpPr>
          <p:spPr>
            <a:xfrm>
              <a:off x="6881049" y="2332796"/>
              <a:ext cx="51349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4800" b="1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円</a:t>
              </a:r>
              <a:r>
                <a:rPr kumimoji="1" lang="ja-JP" altLang="en-US" sz="48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グラフの作り方</a:t>
              </a:r>
              <a:endParaRPr kumimoji="1" lang="en-US" altLang="ja-JP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かた"/>
            <p:cNvSpPr txBox="1"/>
            <p:nvPr/>
          </p:nvSpPr>
          <p:spPr>
            <a:xfrm>
              <a:off x="11294353" y="2121505"/>
              <a:ext cx="6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かた</a:t>
              </a: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1" name="つく"/>
            <p:cNvSpPr txBox="1"/>
            <p:nvPr/>
          </p:nvSpPr>
          <p:spPr>
            <a:xfrm>
              <a:off x="10025512" y="2115597"/>
              <a:ext cx="6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つく</a:t>
              </a: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2" name="ぼう"/>
            <p:cNvSpPr txBox="1"/>
            <p:nvPr/>
          </p:nvSpPr>
          <p:spPr>
            <a:xfrm>
              <a:off x="6993593" y="2115597"/>
              <a:ext cx="6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えん</a:t>
              </a: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3" name="chiisanaomochabak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541.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5815" y="381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0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Graphic spid="9" grpId="0">
        <p:bldAsOne/>
      </p:bldGraphic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もずや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747" y="5215928"/>
            <a:ext cx="1438781" cy="1371719"/>
          </a:xfrm>
          <a:prstGeom prst="rect">
            <a:avLst/>
          </a:prstGeom>
        </p:spPr>
      </p:pic>
      <p:sp>
        <p:nvSpPr>
          <p:cNvPr id="70" name="楕円小"/>
          <p:cNvSpPr/>
          <p:nvPr/>
        </p:nvSpPr>
        <p:spPr>
          <a:xfrm>
            <a:off x="9752284" y="6091330"/>
            <a:ext cx="252000" cy="25200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rgbClr val="525254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71" name="楕円大"/>
          <p:cNvSpPr/>
          <p:nvPr/>
        </p:nvSpPr>
        <p:spPr>
          <a:xfrm>
            <a:off x="9324604" y="5800718"/>
            <a:ext cx="360000" cy="360000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ja-JP" altLang="en-US">
              <a:solidFill>
                <a:srgbClr val="525254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6" name="ポイント"/>
          <p:cNvGrpSpPr/>
          <p:nvPr/>
        </p:nvGrpSpPr>
        <p:grpSpPr>
          <a:xfrm>
            <a:off x="2949265" y="4412762"/>
            <a:ext cx="6278992" cy="2187764"/>
            <a:chOff x="2949265" y="4412762"/>
            <a:chExt cx="6278992" cy="2187764"/>
          </a:xfrm>
        </p:grpSpPr>
        <p:sp>
          <p:nvSpPr>
            <p:cNvPr id="74" name="フレーム"/>
            <p:cNvSpPr/>
            <p:nvPr/>
          </p:nvSpPr>
          <p:spPr>
            <a:xfrm>
              <a:off x="2949265" y="4412762"/>
              <a:ext cx="6278992" cy="2187764"/>
            </a:xfrm>
            <a:prstGeom prst="roundRect">
              <a:avLst>
                <a:gd name="adj" fmla="val 14280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85" name="★割合(〇%)が大きい順番に時計回りで書こう！"/>
            <p:cNvSpPr txBox="1"/>
            <p:nvPr/>
          </p:nvSpPr>
          <p:spPr>
            <a:xfrm>
              <a:off x="3250218" y="5978292"/>
              <a:ext cx="5940000" cy="46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914377">
                <a:lnSpc>
                  <a:spcPct val="150000"/>
                </a:lnSpc>
                <a:defRPr/>
              </a:pP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★</a:t>
              </a: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割合（〇％）が大きい順番に時計回りで書こう！</a:t>
              </a:r>
              <a:endParaRPr lang="en-US" altLang="ja-JP" sz="2000" dirty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7" name="か"/>
            <p:cNvSpPr txBox="1"/>
            <p:nvPr/>
          </p:nvSpPr>
          <p:spPr>
            <a:xfrm>
              <a:off x="8050354" y="5947763"/>
              <a:ext cx="32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2" name="とけいまわ"/>
            <p:cNvSpPr txBox="1"/>
            <p:nvPr/>
          </p:nvSpPr>
          <p:spPr>
            <a:xfrm>
              <a:off x="6739827" y="5947763"/>
              <a:ext cx="93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とけいまわ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6" name="じゅんばん"/>
            <p:cNvSpPr txBox="1"/>
            <p:nvPr/>
          </p:nvSpPr>
          <p:spPr>
            <a:xfrm>
              <a:off x="5878483" y="5947763"/>
              <a:ext cx="79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じゅんばん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4" name="おお"/>
            <p:cNvSpPr txBox="1"/>
            <p:nvPr/>
          </p:nvSpPr>
          <p:spPr>
            <a:xfrm>
              <a:off x="5114184" y="5947763"/>
              <a:ext cx="46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おお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3" name="わりあい"/>
            <p:cNvSpPr txBox="1"/>
            <p:nvPr/>
          </p:nvSpPr>
          <p:spPr>
            <a:xfrm>
              <a:off x="3492350" y="5947763"/>
              <a:ext cx="75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わりあい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5" name="★項目名と割合(〇％)を書こう！"/>
            <p:cNvSpPr txBox="1"/>
            <p:nvPr/>
          </p:nvSpPr>
          <p:spPr>
            <a:xfrm>
              <a:off x="3250217" y="5484702"/>
              <a:ext cx="442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914377">
                <a:lnSpc>
                  <a:spcPct val="150000"/>
                </a:lnSpc>
                <a:defRPr/>
              </a:pP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★</a:t>
              </a: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項目名と割合（〇％）を書こう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endParaRPr lang="en-US" altLang="ja-JP" sz="2000" dirty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6" name="か"/>
            <p:cNvSpPr txBox="1"/>
            <p:nvPr/>
          </p:nvSpPr>
          <p:spPr>
            <a:xfrm>
              <a:off x="6423041" y="5446965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7" name="わりあい"/>
            <p:cNvSpPr txBox="1"/>
            <p:nvPr/>
          </p:nvSpPr>
          <p:spPr>
            <a:xfrm>
              <a:off x="4641618" y="5446965"/>
              <a:ext cx="75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わりあい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8" name="こうもくめい"/>
            <p:cNvSpPr txBox="1"/>
            <p:nvPr/>
          </p:nvSpPr>
          <p:spPr>
            <a:xfrm>
              <a:off x="3555561" y="5446965"/>
              <a:ext cx="97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こうもくめい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9" name="★円の中心から線を書こう！"/>
            <p:cNvSpPr txBox="1"/>
            <p:nvPr/>
          </p:nvSpPr>
          <p:spPr>
            <a:xfrm>
              <a:off x="3250218" y="4991113"/>
              <a:ext cx="3816000" cy="46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914377">
                <a:lnSpc>
                  <a:spcPct val="150000"/>
                </a:lnSpc>
                <a:defRPr/>
              </a:pP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★</a:t>
              </a: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円の中心から線を書こう！</a:t>
              </a:r>
              <a:endParaRPr lang="en-US" altLang="ja-JP" sz="2000" dirty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6" name="か"/>
            <p:cNvSpPr txBox="1"/>
            <p:nvPr/>
          </p:nvSpPr>
          <p:spPr>
            <a:xfrm>
              <a:off x="5880580" y="4958196"/>
              <a:ext cx="2947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</a:p>
          </p:txBody>
        </p:sp>
        <p:sp>
          <p:nvSpPr>
            <p:cNvPr id="100" name="せん"/>
            <p:cNvSpPr txBox="1"/>
            <p:nvPr/>
          </p:nvSpPr>
          <p:spPr>
            <a:xfrm>
              <a:off x="5222427" y="4958196"/>
              <a:ext cx="46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せん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1" name="ちゅうしん"/>
            <p:cNvSpPr txBox="1"/>
            <p:nvPr/>
          </p:nvSpPr>
          <p:spPr>
            <a:xfrm>
              <a:off x="4069180" y="4958196"/>
              <a:ext cx="75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ちゅうしん</a:t>
              </a:r>
              <a:endParaRPr lang="en-US" altLang="ja-JP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2" name="えん"/>
            <p:cNvSpPr txBox="1"/>
            <p:nvPr/>
          </p:nvSpPr>
          <p:spPr>
            <a:xfrm>
              <a:off x="3529970" y="4958196"/>
              <a:ext cx="46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3" name="★コンパスを使ってきれいな円を書こう！"/>
            <p:cNvSpPr txBox="1"/>
            <p:nvPr/>
          </p:nvSpPr>
          <p:spPr>
            <a:xfrm>
              <a:off x="3250218" y="4497524"/>
              <a:ext cx="550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914377">
                <a:lnSpc>
                  <a:spcPct val="150000"/>
                </a:lnSpc>
                <a:defRPr/>
              </a:pP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★コンパス</a:t>
              </a: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を使ってきれいな円を書こう！</a:t>
              </a:r>
              <a:endParaRPr lang="en-US" altLang="ja-JP" sz="2000" dirty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5" name="か"/>
            <p:cNvSpPr txBox="1"/>
            <p:nvPr/>
          </p:nvSpPr>
          <p:spPr>
            <a:xfrm>
              <a:off x="7570129" y="4466113"/>
              <a:ext cx="2947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</a:p>
          </p:txBody>
        </p:sp>
        <p:sp>
          <p:nvSpPr>
            <p:cNvPr id="106" name="えん"/>
            <p:cNvSpPr txBox="1"/>
            <p:nvPr/>
          </p:nvSpPr>
          <p:spPr>
            <a:xfrm>
              <a:off x="6895043" y="4458894"/>
              <a:ext cx="468000" cy="22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7" name="つか"/>
            <p:cNvSpPr txBox="1"/>
            <p:nvPr/>
          </p:nvSpPr>
          <p:spPr>
            <a:xfrm>
              <a:off x="4924218" y="4466113"/>
              <a:ext cx="46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つか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08" name="円グラフを作る時のポイント"/>
          <p:cNvSpPr txBox="1"/>
          <p:nvPr/>
        </p:nvSpPr>
        <p:spPr>
          <a:xfrm>
            <a:off x="3005304" y="3811882"/>
            <a:ext cx="546464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24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円グラフ</a:t>
            </a:r>
            <a:r>
              <a:rPr lang="ja-JP" altLang="en-US" sz="24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を作る時のポイント</a:t>
            </a:r>
          </a:p>
        </p:txBody>
      </p:sp>
      <p:sp>
        <p:nvSpPr>
          <p:cNvPr id="109" name="とき"/>
          <p:cNvSpPr txBox="1"/>
          <p:nvPr/>
        </p:nvSpPr>
        <p:spPr>
          <a:xfrm>
            <a:off x="5956417" y="3669039"/>
            <a:ext cx="49044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とき</a:t>
            </a:r>
          </a:p>
        </p:txBody>
      </p:sp>
      <p:sp>
        <p:nvSpPr>
          <p:cNvPr id="110" name="つく"/>
          <p:cNvSpPr txBox="1"/>
          <p:nvPr/>
        </p:nvSpPr>
        <p:spPr>
          <a:xfrm>
            <a:off x="5096654" y="3669039"/>
            <a:ext cx="49044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つく</a:t>
            </a:r>
          </a:p>
        </p:txBody>
      </p:sp>
      <p:sp>
        <p:nvSpPr>
          <p:cNvPr id="111" name="えん"/>
          <p:cNvSpPr txBox="1"/>
          <p:nvPr/>
        </p:nvSpPr>
        <p:spPr>
          <a:xfrm>
            <a:off x="3005825" y="3669039"/>
            <a:ext cx="49044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105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えん</a:t>
            </a:r>
            <a:endParaRPr lang="ja-JP" altLang="en-US" sz="105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5" name="ポイント画像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379">
            <a:off x="1840306" y="3530232"/>
            <a:ext cx="1075411" cy="1075411"/>
          </a:xfrm>
          <a:prstGeom prst="rect">
            <a:avLst/>
          </a:prstGeom>
        </p:spPr>
      </p:pic>
      <p:grpSp>
        <p:nvGrpSpPr>
          <p:cNvPr id="16" name="使用例"/>
          <p:cNvGrpSpPr/>
          <p:nvPr/>
        </p:nvGrpSpPr>
        <p:grpSpPr>
          <a:xfrm>
            <a:off x="2461204" y="2132818"/>
            <a:ext cx="7200000" cy="1216127"/>
            <a:chOff x="2461204" y="2132818"/>
            <a:chExt cx="7200000" cy="1216127"/>
          </a:xfrm>
        </p:grpSpPr>
        <p:sp>
          <p:nvSpPr>
            <p:cNvPr id="36" name="使用例囲み"/>
            <p:cNvSpPr/>
            <p:nvPr/>
          </p:nvSpPr>
          <p:spPr>
            <a:xfrm>
              <a:off x="2461204" y="2492733"/>
              <a:ext cx="7200000" cy="856212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8" name="など"/>
            <p:cNvSpPr txBox="1"/>
            <p:nvPr/>
          </p:nvSpPr>
          <p:spPr>
            <a:xfrm>
              <a:off x="8833590" y="2783195"/>
              <a:ext cx="60685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など</a:t>
              </a:r>
              <a:endPara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7" name="・血液型の割合"/>
            <p:cNvSpPr txBox="1"/>
            <p:nvPr/>
          </p:nvSpPr>
          <p:spPr>
            <a:xfrm>
              <a:off x="6815217" y="2754646"/>
              <a:ext cx="2015014" cy="50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・血液型の割合</a:t>
              </a:r>
              <a:endPara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75" name="わりあい"/>
            <p:cNvSpPr txBox="1"/>
            <p:nvPr/>
          </p:nvSpPr>
          <p:spPr>
            <a:xfrm>
              <a:off x="6143812" y="2693528"/>
              <a:ext cx="7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わりあい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76" name="けつえきがた"/>
            <p:cNvSpPr txBox="1"/>
            <p:nvPr/>
          </p:nvSpPr>
          <p:spPr>
            <a:xfrm>
              <a:off x="6965916" y="2692458"/>
              <a:ext cx="10027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けつえきがた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4" name="・アンケート結果の項目ごとの割合"/>
            <p:cNvSpPr txBox="1"/>
            <p:nvPr/>
          </p:nvSpPr>
          <p:spPr>
            <a:xfrm>
              <a:off x="2461204" y="2750899"/>
              <a:ext cx="4402608" cy="507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　・アンケート結果の項目ごと</a:t>
              </a:r>
              <a:r>
                <a:rPr kumimoji="1" lang="ja-JP" altLang="en-US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の割合</a:t>
              </a:r>
              <a:endPara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77" name="わりあい"/>
            <p:cNvSpPr txBox="1"/>
            <p:nvPr/>
          </p:nvSpPr>
          <p:spPr>
            <a:xfrm>
              <a:off x="8093250" y="2692458"/>
              <a:ext cx="7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わりあい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74" name="こうもく"/>
            <p:cNvSpPr txBox="1"/>
            <p:nvPr/>
          </p:nvSpPr>
          <p:spPr>
            <a:xfrm>
              <a:off x="4804098" y="2693073"/>
              <a:ext cx="72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こうもく</a:t>
              </a:r>
            </a:p>
          </p:txBody>
        </p:sp>
        <p:sp>
          <p:nvSpPr>
            <p:cNvPr id="173" name="けっか"/>
            <p:cNvSpPr txBox="1"/>
            <p:nvPr/>
          </p:nvSpPr>
          <p:spPr>
            <a:xfrm>
              <a:off x="4055606" y="2693073"/>
              <a:ext cx="64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けっか</a:t>
              </a:r>
            </a:p>
          </p:txBody>
        </p:sp>
        <p:sp>
          <p:nvSpPr>
            <p:cNvPr id="89" name="使用例"/>
            <p:cNvSpPr txBox="1"/>
            <p:nvPr/>
          </p:nvSpPr>
          <p:spPr>
            <a:xfrm>
              <a:off x="5353780" y="2252215"/>
              <a:ext cx="15840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200" u="sng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lang="ja-JP" altLang="en-US" sz="2200" u="sng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使 用 例</a:t>
              </a:r>
              <a:r>
                <a:rPr lang="en-US" altLang="ja-JP" sz="2200" u="sng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  <a:endParaRPr lang="ja-JP" altLang="en-US" sz="2200" u="sng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0" name="しようれい"/>
            <p:cNvSpPr txBox="1"/>
            <p:nvPr/>
          </p:nvSpPr>
          <p:spPr>
            <a:xfrm>
              <a:off x="5491970" y="2132818"/>
              <a:ext cx="13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しようれい</a:t>
              </a:r>
            </a:p>
          </p:txBody>
        </p:sp>
      </p:grpSp>
      <p:grpSp>
        <p:nvGrpSpPr>
          <p:cNvPr id="28" name="円全体を100％として、・・・"/>
          <p:cNvGrpSpPr/>
          <p:nvPr/>
        </p:nvGrpSpPr>
        <p:grpSpPr>
          <a:xfrm>
            <a:off x="1869920" y="1525606"/>
            <a:ext cx="9480537" cy="596667"/>
            <a:chOff x="1465760" y="1686104"/>
            <a:chExt cx="8349689" cy="596666"/>
          </a:xfrm>
        </p:grpSpPr>
        <p:sp>
          <p:nvSpPr>
            <p:cNvPr id="8" name="円全体を100％として、各項目の・・・"/>
            <p:cNvSpPr txBox="1"/>
            <p:nvPr/>
          </p:nvSpPr>
          <p:spPr>
            <a:xfrm>
              <a:off x="1471464" y="1821106"/>
              <a:ext cx="834398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914377"/>
              <a:r>
                <a:rPr lang="ja-JP" altLang="en-US" sz="2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円全体を</a:t>
              </a:r>
              <a:r>
                <a:rPr lang="en-US" altLang="ja-JP" sz="2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100%</a:t>
              </a:r>
              <a:r>
                <a:rPr lang="ja-JP" altLang="en-US" sz="2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として、</a:t>
              </a:r>
              <a:r>
                <a:rPr lang="ja-JP" altLang="en-US" sz="2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各項目の割合を比べる</a:t>
              </a:r>
              <a:r>
                <a:rPr kumimoji="1" lang="ja-JP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グラフ</a:t>
              </a: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です。</a:t>
              </a:r>
            </a:p>
          </p:txBody>
        </p:sp>
        <p:sp>
          <p:nvSpPr>
            <p:cNvPr id="14" name="くら"/>
            <p:cNvSpPr txBox="1"/>
            <p:nvPr/>
          </p:nvSpPr>
          <p:spPr>
            <a:xfrm>
              <a:off x="7013700" y="1686104"/>
              <a:ext cx="475588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1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くら</a:t>
              </a:r>
              <a:endParaRPr kumimoji="1" lang="ja-JP" altLang="en-US" sz="1051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2" name="わりあい"/>
            <p:cNvSpPr txBox="1"/>
            <p:nvPr/>
          </p:nvSpPr>
          <p:spPr>
            <a:xfrm>
              <a:off x="6101965" y="1686104"/>
              <a:ext cx="760941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1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わりあい</a:t>
              </a:r>
              <a:endParaRPr kumimoji="1" lang="ja-JP" altLang="en-US" sz="1051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" name="かくこうもく"/>
            <p:cNvSpPr txBox="1"/>
            <p:nvPr/>
          </p:nvSpPr>
          <p:spPr>
            <a:xfrm>
              <a:off x="4828671" y="1686104"/>
              <a:ext cx="1046294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1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かくこうもく</a:t>
              </a:r>
              <a:endParaRPr kumimoji="1" lang="ja-JP" altLang="en-US" sz="1051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" name="えんぜんたい"/>
            <p:cNvSpPr txBox="1"/>
            <p:nvPr/>
          </p:nvSpPr>
          <p:spPr>
            <a:xfrm>
              <a:off x="1465760" y="1686104"/>
              <a:ext cx="1046294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1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えんぜんたい</a:t>
              </a:r>
              <a:endParaRPr kumimoji="1" lang="ja-JP" altLang="en-US" sz="1051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cxnSp>
        <p:nvCxnSpPr>
          <p:cNvPr id="17" name="カギ線コネクタ 16"/>
          <p:cNvCxnSpPr/>
          <p:nvPr/>
        </p:nvCxnSpPr>
        <p:spPr>
          <a:xfrm>
            <a:off x="1328171" y="1407960"/>
            <a:ext cx="499947" cy="499419"/>
          </a:xfrm>
          <a:prstGeom prst="bentConnector3">
            <a:avLst>
              <a:gd name="adj1" fmla="val 1055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円グラフ"/>
          <p:cNvGrpSpPr/>
          <p:nvPr/>
        </p:nvGrpSpPr>
        <p:grpSpPr>
          <a:xfrm>
            <a:off x="669703" y="475533"/>
            <a:ext cx="2975020" cy="913537"/>
            <a:chOff x="669703" y="475533"/>
            <a:chExt cx="2975020" cy="913537"/>
          </a:xfrm>
        </p:grpSpPr>
        <p:sp>
          <p:nvSpPr>
            <p:cNvPr id="2" name="円グラフ囲み"/>
            <p:cNvSpPr/>
            <p:nvPr/>
          </p:nvSpPr>
          <p:spPr>
            <a:xfrm>
              <a:off x="669703" y="475533"/>
              <a:ext cx="2975020" cy="9135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4" name="えん"/>
            <p:cNvSpPr txBox="1"/>
            <p:nvPr/>
          </p:nvSpPr>
          <p:spPr>
            <a:xfrm>
              <a:off x="1101143" y="558707"/>
              <a:ext cx="61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えん</a:t>
              </a: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3" name="円グラフ"/>
            <p:cNvSpPr txBox="1"/>
            <p:nvPr/>
          </p:nvSpPr>
          <p:spPr>
            <a:xfrm>
              <a:off x="1126901" y="712596"/>
              <a:ext cx="2170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円グラフ</a:t>
              </a: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65" name="次へ"/>
          <p:cNvSpPr txBox="1"/>
          <p:nvPr/>
        </p:nvSpPr>
        <p:spPr>
          <a:xfrm>
            <a:off x="11302179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8" name="次へ進む画像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78859" y="194731"/>
            <a:ext cx="548211" cy="504000"/>
          </a:xfrm>
          <a:prstGeom prst="rect">
            <a:avLst/>
          </a:prstGeom>
        </p:spPr>
      </p:pic>
      <p:sp>
        <p:nvSpPr>
          <p:cNvPr id="82" name="前へ"/>
          <p:cNvSpPr txBox="1"/>
          <p:nvPr/>
        </p:nvSpPr>
        <p:spPr>
          <a:xfrm>
            <a:off x="10257266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3" name="前へ進む画像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8209" y="194731"/>
            <a:ext cx="515909" cy="504000"/>
          </a:xfrm>
          <a:prstGeom prst="rect">
            <a:avLst/>
          </a:prstGeom>
        </p:spPr>
      </p:pic>
      <p:sp>
        <p:nvSpPr>
          <p:cNvPr id="84" name="フレーム"/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>
            <a:off x="3172754" y="4954773"/>
            <a:ext cx="55287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6817" y="4502315"/>
            <a:ext cx="639818" cy="612000"/>
          </a:xfrm>
          <a:prstGeom prst="rect">
            <a:avLst/>
          </a:prstGeom>
        </p:spPr>
      </p:pic>
      <p:cxnSp>
        <p:nvCxnSpPr>
          <p:cNvPr id="61" name="直線コネクタ 60"/>
          <p:cNvCxnSpPr/>
          <p:nvPr/>
        </p:nvCxnSpPr>
        <p:spPr>
          <a:xfrm>
            <a:off x="3172754" y="5443790"/>
            <a:ext cx="3820567" cy="0"/>
          </a:xfrm>
          <a:prstGeom prst="line">
            <a:avLst/>
          </a:prstGeom>
          <a:ln w="38100">
            <a:solidFill>
              <a:srgbClr val="D86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図 61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7499" y="4996465"/>
            <a:ext cx="639818" cy="612000"/>
          </a:xfrm>
          <a:prstGeom prst="rect">
            <a:avLst/>
          </a:prstGeom>
        </p:spPr>
      </p:pic>
      <p:cxnSp>
        <p:nvCxnSpPr>
          <p:cNvPr id="63" name="直線コネクタ 62"/>
          <p:cNvCxnSpPr/>
          <p:nvPr/>
        </p:nvCxnSpPr>
        <p:spPr>
          <a:xfrm>
            <a:off x="3172754" y="5926097"/>
            <a:ext cx="4366081" cy="11284"/>
          </a:xfrm>
          <a:prstGeom prst="line">
            <a:avLst/>
          </a:prstGeom>
          <a:ln w="38100">
            <a:solidFill>
              <a:srgbClr val="62B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7786" y="5485412"/>
            <a:ext cx="639818" cy="612000"/>
          </a:xfrm>
          <a:prstGeom prst="rect">
            <a:avLst/>
          </a:prstGeom>
        </p:spPr>
      </p:pic>
      <p:cxnSp>
        <p:nvCxnSpPr>
          <p:cNvPr id="66" name="直線コネクタ 65"/>
          <p:cNvCxnSpPr/>
          <p:nvPr/>
        </p:nvCxnSpPr>
        <p:spPr>
          <a:xfrm>
            <a:off x="3172754" y="6438827"/>
            <a:ext cx="5864707" cy="0"/>
          </a:xfrm>
          <a:prstGeom prst="line">
            <a:avLst/>
          </a:prstGeom>
          <a:ln w="38100">
            <a:solidFill>
              <a:srgbClr val="AD8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図 66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0176" y="5982864"/>
            <a:ext cx="63981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75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75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※項目名を書く場所が・・・"/>
          <p:cNvGrpSpPr/>
          <p:nvPr/>
        </p:nvGrpSpPr>
        <p:grpSpPr>
          <a:xfrm>
            <a:off x="7064482" y="5922151"/>
            <a:ext cx="2487699" cy="662949"/>
            <a:chOff x="7144628" y="5918784"/>
            <a:chExt cx="2487699" cy="662949"/>
          </a:xfrm>
        </p:grpSpPr>
        <p:sp>
          <p:nvSpPr>
            <p:cNvPr id="232" name="凡例(※)を使おう！"/>
            <p:cNvSpPr txBox="1"/>
            <p:nvPr/>
          </p:nvSpPr>
          <p:spPr>
            <a:xfrm>
              <a:off x="7351826" y="6304734"/>
              <a:ext cx="1650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凡例（</a:t>
              </a:r>
              <a:r>
                <a:rPr lang="en-US" altLang="ja-JP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）を使おう！</a:t>
              </a:r>
              <a:endParaRPr lang="en-US" altLang="ja-JP" sz="120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4" name="つか"/>
            <p:cNvSpPr txBox="1"/>
            <p:nvPr/>
          </p:nvSpPr>
          <p:spPr>
            <a:xfrm>
              <a:off x="8173821" y="6232734"/>
              <a:ext cx="360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つか</a:t>
              </a:r>
              <a:endParaRPr kumimoji="1" lang="ja-JP" altLang="en-US" sz="600" b="1"/>
            </a:p>
          </p:txBody>
        </p:sp>
        <p:sp>
          <p:nvSpPr>
            <p:cNvPr id="183" name="はんれい"/>
            <p:cNvSpPr txBox="1"/>
            <p:nvPr/>
          </p:nvSpPr>
          <p:spPr>
            <a:xfrm>
              <a:off x="7351337" y="6232734"/>
              <a:ext cx="507331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600" b="1" smtClean="0"/>
                <a:t>はんれい</a:t>
              </a:r>
              <a:endParaRPr kumimoji="1" lang="ja-JP" altLang="en-US" sz="600" b="1"/>
            </a:p>
          </p:txBody>
        </p:sp>
        <p:sp>
          <p:nvSpPr>
            <p:cNvPr id="231" name="※項目名を書く場所がない場合は"/>
            <p:cNvSpPr txBox="1"/>
            <p:nvPr/>
          </p:nvSpPr>
          <p:spPr>
            <a:xfrm>
              <a:off x="7144628" y="5994151"/>
              <a:ext cx="2487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ja-JP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kumimoji="1"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項目名を書く場所がない場合は</a:t>
              </a:r>
              <a:endPara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2" name="ばあい"/>
            <p:cNvSpPr txBox="1"/>
            <p:nvPr/>
          </p:nvSpPr>
          <p:spPr>
            <a:xfrm>
              <a:off x="8975033" y="5925951"/>
              <a:ext cx="504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ばあい</a:t>
              </a:r>
              <a:endParaRPr kumimoji="1" lang="ja-JP" altLang="en-US" sz="600" b="1"/>
            </a:p>
          </p:txBody>
        </p:sp>
        <p:sp>
          <p:nvSpPr>
            <p:cNvPr id="181" name="ばしょ"/>
            <p:cNvSpPr txBox="1"/>
            <p:nvPr/>
          </p:nvSpPr>
          <p:spPr>
            <a:xfrm>
              <a:off x="8231011" y="5922223"/>
              <a:ext cx="468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600" b="1"/>
                <a:t>ばしょ</a:t>
              </a:r>
              <a:endParaRPr kumimoji="1" lang="ja-JP" altLang="en-US" sz="600" b="1"/>
            </a:p>
          </p:txBody>
        </p:sp>
        <p:sp>
          <p:nvSpPr>
            <p:cNvPr id="180" name="か"/>
            <p:cNvSpPr txBox="1"/>
            <p:nvPr/>
          </p:nvSpPr>
          <p:spPr>
            <a:xfrm>
              <a:off x="7902053" y="5918784"/>
              <a:ext cx="360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か</a:t>
              </a:r>
              <a:endParaRPr kumimoji="1" lang="ja-JP" altLang="en-US" sz="600" b="1"/>
            </a:p>
          </p:txBody>
        </p:sp>
        <p:sp>
          <p:nvSpPr>
            <p:cNvPr id="179" name="こうもくめい"/>
            <p:cNvSpPr txBox="1"/>
            <p:nvPr/>
          </p:nvSpPr>
          <p:spPr>
            <a:xfrm>
              <a:off x="7276688" y="5926683"/>
              <a:ext cx="684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こうもくめい</a:t>
              </a:r>
              <a:endParaRPr kumimoji="1" lang="ja-JP" altLang="en-US" sz="600" b="1"/>
            </a:p>
          </p:txBody>
        </p:sp>
      </p:grpSp>
      <p:grpSp>
        <p:nvGrpSpPr>
          <p:cNvPr id="32" name="凡例吹き出し"/>
          <p:cNvGrpSpPr/>
          <p:nvPr/>
        </p:nvGrpSpPr>
        <p:grpSpPr>
          <a:xfrm>
            <a:off x="9830469" y="4503740"/>
            <a:ext cx="2128864" cy="951034"/>
            <a:chOff x="10004495" y="4497074"/>
            <a:chExt cx="2128864" cy="951034"/>
          </a:xfrm>
        </p:grpSpPr>
        <p:sp>
          <p:nvSpPr>
            <p:cNvPr id="243" name="※凡例吹き出し"/>
            <p:cNvSpPr/>
            <p:nvPr/>
          </p:nvSpPr>
          <p:spPr>
            <a:xfrm>
              <a:off x="10013847" y="4511504"/>
              <a:ext cx="2101779" cy="936604"/>
            </a:xfrm>
            <a:prstGeom prst="wedgeRoundRectCallout">
              <a:avLst>
                <a:gd name="adj1" fmla="val -59384"/>
                <a:gd name="adj2" fmla="val -23552"/>
                <a:gd name="adj3" fmla="val 16667"/>
              </a:avLst>
            </a:prstGeom>
            <a:solidFill>
              <a:srgbClr val="FFDEE1">
                <a:alpha val="56078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説明するものです。"/>
            <p:cNvSpPr txBox="1"/>
            <p:nvPr/>
          </p:nvSpPr>
          <p:spPr>
            <a:xfrm>
              <a:off x="10029941" y="5150795"/>
              <a:ext cx="1473174" cy="289441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説明するものです。</a:t>
              </a:r>
              <a:endParaRPr lang="ja-JP" altLang="en-US" sz="105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3" name="せつめい"/>
            <p:cNvSpPr txBox="1"/>
            <p:nvPr/>
          </p:nvSpPr>
          <p:spPr>
            <a:xfrm>
              <a:off x="10023355" y="5071576"/>
              <a:ext cx="617840" cy="241798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smtClean="0"/>
                <a:t>せつめい</a:t>
              </a:r>
              <a:endParaRPr kumimoji="1" lang="ja-JP" altLang="en-US" sz="600" b="1"/>
            </a:p>
          </p:txBody>
        </p:sp>
        <p:sp>
          <p:nvSpPr>
            <p:cNvPr id="245" name="色などが何を表しているのかを"/>
            <p:cNvSpPr txBox="1"/>
            <p:nvPr/>
          </p:nvSpPr>
          <p:spPr>
            <a:xfrm>
              <a:off x="10009359" y="4868630"/>
              <a:ext cx="2124000" cy="289441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色などが何を表しているのかを</a:t>
              </a:r>
              <a:endParaRPr lang="ja-JP" altLang="en-US" sz="105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2" name="あらわ"/>
            <p:cNvSpPr txBox="1"/>
            <p:nvPr/>
          </p:nvSpPr>
          <p:spPr>
            <a:xfrm>
              <a:off x="10825681" y="4785331"/>
              <a:ext cx="491355" cy="241798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smtClean="0"/>
                <a:t>あらわ</a:t>
              </a:r>
              <a:endParaRPr kumimoji="1" lang="ja-JP" altLang="en-US" sz="600" b="1"/>
            </a:p>
          </p:txBody>
        </p:sp>
        <p:sp>
          <p:nvSpPr>
            <p:cNvPr id="251" name="なに"/>
            <p:cNvSpPr txBox="1"/>
            <p:nvPr/>
          </p:nvSpPr>
          <p:spPr>
            <a:xfrm>
              <a:off x="10528038" y="4785331"/>
              <a:ext cx="435444" cy="241798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smtClean="0"/>
                <a:t>なに</a:t>
              </a:r>
              <a:endParaRPr kumimoji="1" lang="ja-JP" altLang="en-US" sz="600" b="1"/>
            </a:p>
          </p:txBody>
        </p:sp>
        <p:sp>
          <p:nvSpPr>
            <p:cNvPr id="249" name="いろ"/>
            <p:cNvSpPr txBox="1"/>
            <p:nvPr/>
          </p:nvSpPr>
          <p:spPr>
            <a:xfrm>
              <a:off x="10004495" y="4785331"/>
              <a:ext cx="435444" cy="241798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smtClean="0"/>
                <a:t>いろ</a:t>
              </a:r>
              <a:endParaRPr kumimoji="1" lang="ja-JP" altLang="en-US" sz="600" b="1"/>
            </a:p>
          </p:txBody>
        </p:sp>
        <p:sp>
          <p:nvSpPr>
            <p:cNvPr id="244" name="※「凡例」"/>
            <p:cNvSpPr txBox="1"/>
            <p:nvPr/>
          </p:nvSpPr>
          <p:spPr>
            <a:xfrm>
              <a:off x="10071244" y="4570923"/>
              <a:ext cx="900000" cy="289441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11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sz="1100" b="1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「凡例」</a:t>
              </a:r>
              <a:endParaRPr lang="ja-JP" altLang="en-US" sz="1100" b="1" u="sng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48" name="はんれい"/>
            <p:cNvSpPr txBox="1"/>
            <p:nvPr/>
          </p:nvSpPr>
          <p:spPr>
            <a:xfrm>
              <a:off x="10318163" y="4497074"/>
              <a:ext cx="576000" cy="204311"/>
            </a:xfrm>
            <a:prstGeom prst="wedgeRoundRect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はんれい</a:t>
              </a:r>
              <a:endParaRPr kumimoji="1" lang="ja-JP" altLang="en-US" sz="600" b="1"/>
            </a:p>
          </p:txBody>
        </p:sp>
      </p:grpSp>
      <p:pic>
        <p:nvPicPr>
          <p:cNvPr id="23" name="凡例画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242" y="4574505"/>
            <a:ext cx="558605" cy="809504"/>
          </a:xfrm>
          <a:prstGeom prst="rect">
            <a:avLst/>
          </a:prstGeom>
        </p:spPr>
      </p:pic>
      <p:pic>
        <p:nvPicPr>
          <p:cNvPr id="20" name="作業手順⑥円画像(右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889" y="4194387"/>
            <a:ext cx="1658256" cy="1639966"/>
          </a:xfrm>
          <a:prstGeom prst="rect">
            <a:avLst/>
          </a:prstGeom>
        </p:spPr>
      </p:pic>
      <p:sp>
        <p:nvSpPr>
          <p:cNvPr id="242" name="または"/>
          <p:cNvSpPr txBox="1"/>
          <p:nvPr/>
        </p:nvSpPr>
        <p:spPr>
          <a:xfrm>
            <a:off x="6485246" y="4942932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2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または</a:t>
            </a:r>
            <a:endParaRPr kumimoji="1" lang="en-US" altLang="ja-JP" sz="120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5" name="⑥項目名を書こう！"/>
          <p:cNvGrpSpPr/>
          <p:nvPr/>
        </p:nvGrpSpPr>
        <p:grpSpPr>
          <a:xfrm>
            <a:off x="4740343" y="5922151"/>
            <a:ext cx="1653262" cy="353906"/>
            <a:chOff x="4753043" y="5922151"/>
            <a:chExt cx="1653262" cy="353906"/>
          </a:xfrm>
        </p:grpSpPr>
        <p:sp>
          <p:nvSpPr>
            <p:cNvPr id="146" name="⑥項目名を書こう！"/>
            <p:cNvSpPr txBox="1"/>
            <p:nvPr/>
          </p:nvSpPr>
          <p:spPr>
            <a:xfrm>
              <a:off x="4753043" y="5999058"/>
              <a:ext cx="16532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⑥</a:t>
              </a:r>
              <a:r>
                <a:rPr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項目名を書こう</a:t>
              </a:r>
              <a:r>
                <a:rPr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endParaRPr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4" name="か"/>
            <p:cNvSpPr txBox="1"/>
            <p:nvPr/>
          </p:nvSpPr>
          <p:spPr>
            <a:xfrm>
              <a:off x="5571219" y="5922151"/>
              <a:ext cx="360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か</a:t>
              </a:r>
              <a:endParaRPr kumimoji="1" lang="ja-JP" altLang="en-US" sz="600" b="1"/>
            </a:p>
          </p:txBody>
        </p:sp>
        <p:sp>
          <p:nvSpPr>
            <p:cNvPr id="173" name="こうもくめい"/>
            <p:cNvSpPr txBox="1"/>
            <p:nvPr/>
          </p:nvSpPr>
          <p:spPr>
            <a:xfrm>
              <a:off x="4881788" y="5922151"/>
              <a:ext cx="720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こうもくめい</a:t>
              </a:r>
              <a:endParaRPr kumimoji="1" lang="ja-JP" altLang="en-US" sz="600" b="1"/>
            </a:p>
          </p:txBody>
        </p:sp>
      </p:grpSp>
      <p:pic>
        <p:nvPicPr>
          <p:cNvPr id="17" name="作業手順⑥円画像(左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802" y="4192008"/>
            <a:ext cx="1665651" cy="1639966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4880217" y="3973551"/>
            <a:ext cx="580136" cy="339675"/>
            <a:chOff x="4880217" y="3973551"/>
            <a:chExt cx="580136" cy="339675"/>
          </a:xfrm>
        </p:grpSpPr>
        <p:cxnSp>
          <p:nvCxnSpPr>
            <p:cNvPr id="221" name="D線"/>
            <p:cNvCxnSpPr/>
            <p:nvPr/>
          </p:nvCxnSpPr>
          <p:spPr>
            <a:xfrm>
              <a:off x="5155673" y="4097226"/>
              <a:ext cx="304680" cy="216000"/>
            </a:xfrm>
            <a:prstGeom prst="bentConnector3">
              <a:avLst>
                <a:gd name="adj1" fmla="val 9578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9" name="D"/>
            <p:cNvSpPr txBox="1"/>
            <p:nvPr/>
          </p:nvSpPr>
          <p:spPr>
            <a:xfrm>
              <a:off x="4880217" y="3973551"/>
              <a:ext cx="454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D</a:t>
              </a:r>
              <a:endParaRPr kumimoji="1" lang="ja-JP" altLang="en-US" sz="11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16" name="C"/>
          <p:cNvSpPr txBox="1"/>
          <p:nvPr/>
        </p:nvSpPr>
        <p:spPr>
          <a:xfrm>
            <a:off x="4831380" y="4587606"/>
            <a:ext cx="45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</a:t>
            </a:r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5" name="B"/>
          <p:cNvSpPr txBox="1"/>
          <p:nvPr/>
        </p:nvSpPr>
        <p:spPr>
          <a:xfrm>
            <a:off x="5275149" y="5125276"/>
            <a:ext cx="45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</a:t>
            </a:r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4" name="A"/>
          <p:cNvSpPr txBox="1"/>
          <p:nvPr/>
        </p:nvSpPr>
        <p:spPr>
          <a:xfrm>
            <a:off x="5796523" y="4574505"/>
            <a:ext cx="45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6" name="作成手順⑤吹き出し"/>
          <p:cNvGrpSpPr/>
          <p:nvPr/>
        </p:nvGrpSpPr>
        <p:grpSpPr>
          <a:xfrm>
            <a:off x="426160" y="4188299"/>
            <a:ext cx="1452609" cy="501055"/>
            <a:chOff x="417889" y="4142881"/>
            <a:chExt cx="1452609" cy="501055"/>
          </a:xfrm>
        </p:grpSpPr>
        <p:sp>
          <p:nvSpPr>
            <p:cNvPr id="206" name="作業手順⑤吹き出し"/>
            <p:cNvSpPr/>
            <p:nvPr/>
          </p:nvSpPr>
          <p:spPr>
            <a:xfrm>
              <a:off x="445989" y="4142881"/>
              <a:ext cx="1391388" cy="501055"/>
            </a:xfrm>
            <a:prstGeom prst="wedgeRoundRectCallout">
              <a:avLst>
                <a:gd name="adj1" fmla="val 58624"/>
                <a:gd name="adj2" fmla="val 36831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見やすくなるよ！"/>
            <p:cNvSpPr txBox="1"/>
            <p:nvPr/>
          </p:nvSpPr>
          <p:spPr>
            <a:xfrm>
              <a:off x="417889" y="4386142"/>
              <a:ext cx="1101042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90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見やすくなるよ！</a:t>
              </a:r>
              <a:endParaRPr lang="ja-JP" altLang="en-US" sz="90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8" name="み"/>
            <p:cNvSpPr txBox="1"/>
            <p:nvPr/>
          </p:nvSpPr>
          <p:spPr>
            <a:xfrm>
              <a:off x="464580" y="4369489"/>
              <a:ext cx="144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み</a:t>
              </a:r>
              <a:endParaRPr kumimoji="1" lang="ja-JP" altLang="en-US" sz="400" b="1"/>
            </a:p>
          </p:txBody>
        </p:sp>
        <p:sp>
          <p:nvSpPr>
            <p:cNvPr id="207" name="項目ごとに色分けすると"/>
            <p:cNvSpPr txBox="1"/>
            <p:nvPr/>
          </p:nvSpPr>
          <p:spPr>
            <a:xfrm>
              <a:off x="425161" y="4171889"/>
              <a:ext cx="1445337" cy="25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90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項目ごとに色分けすると</a:t>
              </a:r>
              <a:endParaRPr lang="en-US" altLang="ja-JP" sz="900" b="1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7" name="いろわ"/>
            <p:cNvSpPr txBox="1"/>
            <p:nvPr/>
          </p:nvSpPr>
          <p:spPr>
            <a:xfrm>
              <a:off x="1004264" y="4142881"/>
              <a:ext cx="398278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いろわ</a:t>
              </a:r>
              <a:endParaRPr kumimoji="1" lang="ja-JP" altLang="en-US" sz="400" b="1"/>
            </a:p>
          </p:txBody>
        </p:sp>
        <p:sp>
          <p:nvSpPr>
            <p:cNvPr id="212" name="こうもく"/>
            <p:cNvSpPr txBox="1"/>
            <p:nvPr/>
          </p:nvSpPr>
          <p:spPr>
            <a:xfrm>
              <a:off x="445988" y="4145402"/>
              <a:ext cx="396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こうもく</a:t>
              </a:r>
              <a:endParaRPr kumimoji="1" lang="ja-JP" altLang="en-US" sz="400" b="1"/>
            </a:p>
          </p:txBody>
        </p:sp>
      </p:grpSp>
      <p:grpSp>
        <p:nvGrpSpPr>
          <p:cNvPr id="9" name="⑤各項目に割合(〇％)を書こう！"/>
          <p:cNvGrpSpPr/>
          <p:nvPr/>
        </p:nvGrpSpPr>
        <p:grpSpPr>
          <a:xfrm>
            <a:off x="1506163" y="5922151"/>
            <a:ext cx="2497677" cy="353906"/>
            <a:chOff x="1468063" y="5922151"/>
            <a:chExt cx="2497677" cy="353906"/>
          </a:xfrm>
        </p:grpSpPr>
        <p:sp>
          <p:nvSpPr>
            <p:cNvPr id="135" name="⑤各項目に割合(〇％)を書こう！"/>
            <p:cNvSpPr txBox="1"/>
            <p:nvPr/>
          </p:nvSpPr>
          <p:spPr>
            <a:xfrm>
              <a:off x="1468063" y="5999058"/>
              <a:ext cx="24976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⑤各項目に割合（〇％）を書こう！</a:t>
              </a:r>
              <a:endParaRPr kumimoji="1" lang="en-US" altLang="ja-JP" sz="120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2" name="か"/>
            <p:cNvSpPr txBox="1"/>
            <p:nvPr/>
          </p:nvSpPr>
          <p:spPr>
            <a:xfrm>
              <a:off x="3226010" y="5922151"/>
              <a:ext cx="195733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smtClean="0"/>
                <a:t>か</a:t>
              </a:r>
              <a:endParaRPr kumimoji="1" lang="ja-JP" altLang="en-US" sz="600" b="1"/>
            </a:p>
          </p:txBody>
        </p:sp>
        <p:sp>
          <p:nvSpPr>
            <p:cNvPr id="171" name="わりあい"/>
            <p:cNvSpPr txBox="1"/>
            <p:nvPr/>
          </p:nvSpPr>
          <p:spPr>
            <a:xfrm>
              <a:off x="2219552" y="5922151"/>
              <a:ext cx="504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わりあい</a:t>
              </a:r>
              <a:endParaRPr kumimoji="1" lang="ja-JP" altLang="en-US" sz="600" b="1"/>
            </a:p>
          </p:txBody>
        </p:sp>
        <p:sp>
          <p:nvSpPr>
            <p:cNvPr id="170" name="かくこうもく"/>
            <p:cNvSpPr txBox="1"/>
            <p:nvPr/>
          </p:nvSpPr>
          <p:spPr>
            <a:xfrm>
              <a:off x="1595991" y="5922151"/>
              <a:ext cx="648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かくこうもく</a:t>
              </a:r>
              <a:endParaRPr kumimoji="1" lang="ja-JP" altLang="en-US" sz="600" b="1"/>
            </a:p>
          </p:txBody>
        </p:sp>
      </p:grpSp>
      <p:pic>
        <p:nvPicPr>
          <p:cNvPr id="213" name="作業手順⑤円画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325" y="4196948"/>
            <a:ext cx="1658256" cy="1639966"/>
          </a:xfrm>
          <a:prstGeom prst="rect">
            <a:avLst/>
          </a:prstGeom>
        </p:spPr>
      </p:pic>
      <p:sp>
        <p:nvSpPr>
          <p:cNvPr id="140" name="４０％"/>
          <p:cNvSpPr txBox="1"/>
          <p:nvPr/>
        </p:nvSpPr>
        <p:spPr>
          <a:xfrm>
            <a:off x="2856930" y="4839525"/>
            <a:ext cx="57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４０％</a:t>
            </a:r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1" name="３０％"/>
          <p:cNvSpPr txBox="1"/>
          <p:nvPr/>
        </p:nvSpPr>
        <p:spPr>
          <a:xfrm>
            <a:off x="2365910" y="5373536"/>
            <a:ext cx="57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kumimoji="1" lang="ja-JP" altLang="en-US" sz="11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０％</a:t>
            </a:r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2" name="２０％"/>
          <p:cNvSpPr txBox="1"/>
          <p:nvPr/>
        </p:nvSpPr>
        <p:spPr>
          <a:xfrm>
            <a:off x="1945426" y="4798965"/>
            <a:ext cx="57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kumimoji="1" lang="ja-JP" altLang="en-US" sz="11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０％</a:t>
            </a:r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3" name="１０％"/>
          <p:cNvSpPr txBox="1"/>
          <p:nvPr/>
        </p:nvSpPr>
        <p:spPr>
          <a:xfrm>
            <a:off x="2262277" y="4358546"/>
            <a:ext cx="546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kumimoji="1" lang="ja-JP" altLang="en-US" sz="11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０％</a:t>
            </a:r>
            <a:endParaRPr kumimoji="1" lang="ja-JP" altLang="en-US" sz="11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3" name="作業手順④円画像"/>
          <p:cNvPicPr>
            <a:picLocks noChangeAspect="1"/>
          </p:cNvPicPr>
          <p:nvPr/>
        </p:nvPicPr>
        <p:blipFill rotWithShape="1">
          <a:blip r:embed="rId6"/>
          <a:srcRect l="14187" b="16017"/>
          <a:stretch/>
        </p:blipFill>
        <p:spPr>
          <a:xfrm>
            <a:off x="8847081" y="1481780"/>
            <a:ext cx="1676640" cy="1644050"/>
          </a:xfrm>
          <a:prstGeom prst="rect">
            <a:avLst/>
          </a:prstGeom>
        </p:spPr>
      </p:pic>
      <p:grpSp>
        <p:nvGrpSpPr>
          <p:cNvPr id="8" name="この作業を繰り返そう！"/>
          <p:cNvGrpSpPr/>
          <p:nvPr/>
        </p:nvGrpSpPr>
        <p:grpSpPr>
          <a:xfrm>
            <a:off x="8754701" y="3611743"/>
            <a:ext cx="2408688" cy="337257"/>
            <a:chOff x="8754701" y="3611743"/>
            <a:chExt cx="2408688" cy="337257"/>
          </a:xfrm>
        </p:grpSpPr>
        <p:sp>
          <p:nvSpPr>
            <p:cNvPr id="124" name="この作業を繰り返そう！"/>
            <p:cNvSpPr txBox="1"/>
            <p:nvPr/>
          </p:nvSpPr>
          <p:spPr>
            <a:xfrm>
              <a:off x="8754701" y="3672001"/>
              <a:ext cx="24086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～この作業を繰り返そう！～</a:t>
              </a:r>
              <a:endParaRPr kumimoji="1" lang="en-US" altLang="ja-JP" sz="1200" b="1" u="sng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4" name="かえ"/>
            <p:cNvSpPr txBox="1"/>
            <p:nvPr/>
          </p:nvSpPr>
          <p:spPr>
            <a:xfrm>
              <a:off x="10132990" y="3611743"/>
              <a:ext cx="360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600" b="1" smtClean="0"/>
                <a:t>かえ</a:t>
              </a:r>
              <a:endParaRPr kumimoji="1" lang="ja-JP" altLang="en-US" sz="600" b="1"/>
            </a:p>
          </p:txBody>
        </p:sp>
        <p:sp>
          <p:nvSpPr>
            <p:cNvPr id="273" name="く"/>
            <p:cNvSpPr txBox="1"/>
            <p:nvPr/>
          </p:nvSpPr>
          <p:spPr>
            <a:xfrm>
              <a:off x="9830469" y="3611743"/>
              <a:ext cx="206075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600" b="1" smtClean="0"/>
                <a:t>く</a:t>
              </a:r>
              <a:endParaRPr kumimoji="1" lang="ja-JP" altLang="en-US" sz="600" b="1"/>
            </a:p>
          </p:txBody>
        </p:sp>
        <p:sp>
          <p:nvSpPr>
            <p:cNvPr id="272" name="さぎょう"/>
            <p:cNvSpPr txBox="1"/>
            <p:nvPr/>
          </p:nvSpPr>
          <p:spPr>
            <a:xfrm>
              <a:off x="9270689" y="3611743"/>
              <a:ext cx="518135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600" b="1"/>
                <a:t>さぎょう</a:t>
              </a:r>
              <a:endParaRPr kumimoji="1" lang="ja-JP" altLang="en-US" sz="600" b="1"/>
            </a:p>
          </p:txBody>
        </p:sp>
      </p:grpSp>
      <p:grpSp>
        <p:nvGrpSpPr>
          <p:cNvPr id="7" name="④2つ目の項目の角度に線を引こう！"/>
          <p:cNvGrpSpPr/>
          <p:nvPr/>
        </p:nvGrpSpPr>
        <p:grpSpPr>
          <a:xfrm>
            <a:off x="8538697" y="3238602"/>
            <a:ext cx="2740685" cy="355973"/>
            <a:chOff x="8538697" y="3238602"/>
            <a:chExt cx="2740685" cy="355973"/>
          </a:xfrm>
        </p:grpSpPr>
        <p:sp>
          <p:nvSpPr>
            <p:cNvPr id="90" name="④２つ目の項目の"/>
            <p:cNvSpPr txBox="1"/>
            <p:nvPr/>
          </p:nvSpPr>
          <p:spPr>
            <a:xfrm>
              <a:off x="8538697" y="3317576"/>
              <a:ext cx="2740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④</a:t>
              </a:r>
              <a:r>
                <a:rPr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２つ目の項目</a:t>
              </a:r>
              <a:r>
                <a:rPr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の角度に線を引こう</a:t>
              </a:r>
              <a:r>
                <a:rPr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endParaRPr lang="en-US" altLang="ja-JP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1" name="ひ"/>
            <p:cNvSpPr txBox="1"/>
            <p:nvPr/>
          </p:nvSpPr>
          <p:spPr>
            <a:xfrm>
              <a:off x="10545670" y="3238602"/>
              <a:ext cx="239074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ひ</a:t>
              </a:r>
              <a:endParaRPr kumimoji="1" lang="ja-JP" altLang="en-US" sz="600" b="1"/>
            </a:p>
          </p:txBody>
        </p:sp>
        <p:sp>
          <p:nvSpPr>
            <p:cNvPr id="270" name="せん"/>
            <p:cNvSpPr txBox="1"/>
            <p:nvPr/>
          </p:nvSpPr>
          <p:spPr>
            <a:xfrm>
              <a:off x="10194509" y="3238602"/>
              <a:ext cx="355001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せん</a:t>
              </a:r>
              <a:endParaRPr kumimoji="1" lang="ja-JP" altLang="en-US" sz="600" b="1"/>
            </a:p>
          </p:txBody>
        </p:sp>
        <p:sp>
          <p:nvSpPr>
            <p:cNvPr id="269" name="かくど"/>
            <p:cNvSpPr txBox="1"/>
            <p:nvPr/>
          </p:nvSpPr>
          <p:spPr>
            <a:xfrm>
              <a:off x="9752601" y="3238602"/>
              <a:ext cx="450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かくど</a:t>
              </a:r>
              <a:endParaRPr kumimoji="1" lang="ja-JP" altLang="en-US" sz="600" b="1"/>
            </a:p>
          </p:txBody>
        </p:sp>
        <p:sp>
          <p:nvSpPr>
            <p:cNvPr id="267" name="め"/>
            <p:cNvSpPr txBox="1"/>
            <p:nvPr/>
          </p:nvSpPr>
          <p:spPr>
            <a:xfrm>
              <a:off x="8963052" y="3238602"/>
              <a:ext cx="334535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め</a:t>
              </a:r>
              <a:endParaRPr kumimoji="1" lang="ja-JP" altLang="en-US" sz="600" b="1"/>
            </a:p>
          </p:txBody>
        </p:sp>
        <p:sp>
          <p:nvSpPr>
            <p:cNvPr id="268" name="こうもく"/>
            <p:cNvSpPr txBox="1"/>
            <p:nvPr/>
          </p:nvSpPr>
          <p:spPr>
            <a:xfrm>
              <a:off x="9242359" y="3238602"/>
              <a:ext cx="551761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こうもく</a:t>
              </a:r>
              <a:endParaRPr kumimoji="1" lang="ja-JP" altLang="en-US" sz="600" b="1"/>
            </a:p>
          </p:txBody>
        </p:sp>
      </p:grpSp>
      <p:grpSp>
        <p:nvGrpSpPr>
          <p:cNvPr id="289" name="円の中心と分度器の中心を・・・"/>
          <p:cNvGrpSpPr/>
          <p:nvPr/>
        </p:nvGrpSpPr>
        <p:grpSpPr>
          <a:xfrm>
            <a:off x="9891474" y="1495310"/>
            <a:ext cx="1239338" cy="523210"/>
            <a:chOff x="5059894" y="1490126"/>
            <a:chExt cx="1239338" cy="523210"/>
          </a:xfrm>
        </p:grpSpPr>
        <p:sp>
          <p:nvSpPr>
            <p:cNvPr id="290" name="作業手順④フレーム(左)"/>
            <p:cNvSpPr/>
            <p:nvPr/>
          </p:nvSpPr>
          <p:spPr>
            <a:xfrm>
              <a:off x="5105492" y="1498932"/>
              <a:ext cx="1155717" cy="484284"/>
            </a:xfrm>
            <a:prstGeom prst="roundRect">
              <a:avLst>
                <a:gd name="adj" fmla="val 183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円の中心と分度器の中心を合わせる。"/>
            <p:cNvSpPr txBox="1"/>
            <p:nvPr/>
          </p:nvSpPr>
          <p:spPr>
            <a:xfrm>
              <a:off x="5072728" y="1505505"/>
              <a:ext cx="122650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90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円の中心と分度器の中心を合わせる。</a:t>
              </a:r>
              <a:endParaRPr lang="en-US" altLang="ja-JP" sz="900" b="1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92" name="ちゅうしん"/>
            <p:cNvSpPr txBox="1"/>
            <p:nvPr/>
          </p:nvSpPr>
          <p:spPr>
            <a:xfrm>
              <a:off x="5245192" y="1490126"/>
              <a:ext cx="46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ちゅうしん</a:t>
              </a:r>
              <a:endParaRPr kumimoji="1" lang="ja-JP" altLang="en-US" sz="400" b="1"/>
            </a:p>
          </p:txBody>
        </p:sp>
        <p:sp>
          <p:nvSpPr>
            <p:cNvPr id="293" name="ぶんどき"/>
            <p:cNvSpPr txBox="1"/>
            <p:nvPr/>
          </p:nvSpPr>
          <p:spPr>
            <a:xfrm>
              <a:off x="5661410" y="1490126"/>
              <a:ext cx="490299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ぶんどき</a:t>
              </a:r>
              <a:endParaRPr kumimoji="1" lang="ja-JP" altLang="en-US" sz="400" b="1"/>
            </a:p>
          </p:txBody>
        </p:sp>
        <p:sp>
          <p:nvSpPr>
            <p:cNvPr id="294" name="あ"/>
            <p:cNvSpPr txBox="1"/>
            <p:nvPr/>
          </p:nvSpPr>
          <p:spPr>
            <a:xfrm>
              <a:off x="5512887" y="1701517"/>
              <a:ext cx="187727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" b="1"/>
                <a:t>あ</a:t>
              </a:r>
              <a:endParaRPr kumimoji="1" lang="ja-JP" altLang="en-US" sz="400" b="1"/>
            </a:p>
          </p:txBody>
        </p:sp>
        <p:sp>
          <p:nvSpPr>
            <p:cNvPr id="295" name="えん"/>
            <p:cNvSpPr txBox="1"/>
            <p:nvPr/>
          </p:nvSpPr>
          <p:spPr>
            <a:xfrm>
              <a:off x="5079167" y="1490126"/>
              <a:ext cx="306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えん</a:t>
              </a:r>
              <a:endParaRPr kumimoji="1" lang="ja-JP" altLang="en-US" sz="400" b="1"/>
            </a:p>
          </p:txBody>
        </p:sp>
        <p:sp>
          <p:nvSpPr>
            <p:cNvPr id="296" name="ちゅうしん"/>
            <p:cNvSpPr txBox="1"/>
            <p:nvPr/>
          </p:nvSpPr>
          <p:spPr>
            <a:xfrm>
              <a:off x="5059894" y="1703206"/>
              <a:ext cx="468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ちゅうしん</a:t>
              </a:r>
              <a:endParaRPr kumimoji="1" lang="ja-JP" altLang="en-US" sz="400" b="1"/>
            </a:p>
          </p:txBody>
        </p:sp>
      </p:grpSp>
      <p:grpSp>
        <p:nvGrpSpPr>
          <p:cNvPr id="297" name="線を引く時のポイント②"/>
          <p:cNvGrpSpPr/>
          <p:nvPr/>
        </p:nvGrpSpPr>
        <p:grpSpPr>
          <a:xfrm>
            <a:off x="9638540" y="1169287"/>
            <a:ext cx="1592397" cy="366185"/>
            <a:chOff x="4861257" y="1164857"/>
            <a:chExt cx="1592397" cy="366185"/>
          </a:xfrm>
        </p:grpSpPr>
        <p:sp>
          <p:nvSpPr>
            <p:cNvPr id="298" name="線を引く時のポイント②"/>
            <p:cNvSpPr txBox="1"/>
            <p:nvPr/>
          </p:nvSpPr>
          <p:spPr>
            <a:xfrm>
              <a:off x="5013654" y="1230960"/>
              <a:ext cx="14400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9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線を引く時のポイント</a:t>
              </a:r>
              <a:r>
                <a:rPr lang="ja-JP" altLang="en-US" sz="900" b="1" u="sng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</a:t>
              </a:r>
              <a:endParaRPr lang="en-US" altLang="ja-JP" sz="900" b="1" u="sng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99" name="とき"/>
            <p:cNvSpPr txBox="1"/>
            <p:nvPr/>
          </p:nvSpPr>
          <p:spPr>
            <a:xfrm>
              <a:off x="5482694" y="1201440"/>
              <a:ext cx="324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b="1" smtClean="0"/>
                <a:t>とき</a:t>
              </a:r>
              <a:endParaRPr kumimoji="1" lang="ja-JP" altLang="en-US" sz="500" b="1"/>
            </a:p>
          </p:txBody>
        </p:sp>
        <p:sp>
          <p:nvSpPr>
            <p:cNvPr id="300" name="ひ"/>
            <p:cNvSpPr txBox="1"/>
            <p:nvPr/>
          </p:nvSpPr>
          <p:spPr>
            <a:xfrm>
              <a:off x="5246072" y="1201440"/>
              <a:ext cx="324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b="1" smtClean="0"/>
                <a:t>ひ</a:t>
              </a:r>
              <a:endParaRPr kumimoji="1" lang="ja-JP" altLang="en-US" sz="500" b="1"/>
            </a:p>
          </p:txBody>
        </p:sp>
        <p:sp>
          <p:nvSpPr>
            <p:cNvPr id="301" name="せん"/>
            <p:cNvSpPr txBox="1"/>
            <p:nvPr/>
          </p:nvSpPr>
          <p:spPr>
            <a:xfrm>
              <a:off x="5011541" y="1201440"/>
              <a:ext cx="324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b="1" smtClean="0"/>
                <a:t>せん</a:t>
              </a:r>
              <a:endParaRPr kumimoji="1" lang="ja-JP" altLang="en-US" sz="500" b="1"/>
            </a:p>
          </p:txBody>
        </p:sp>
        <p:pic>
          <p:nvPicPr>
            <p:cNvPr id="302" name="④ポイント②画像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1257" y="1164857"/>
              <a:ext cx="239312" cy="308645"/>
            </a:xfrm>
            <a:prstGeom prst="rect">
              <a:avLst/>
            </a:prstGeom>
          </p:spPr>
        </p:pic>
      </p:grpSp>
      <p:cxnSp>
        <p:nvCxnSpPr>
          <p:cNvPr id="97" name="④矢印(上)"/>
          <p:cNvCxnSpPr/>
          <p:nvPr/>
        </p:nvCxnSpPr>
        <p:spPr>
          <a:xfrm flipH="1">
            <a:off x="9742380" y="2015795"/>
            <a:ext cx="256293" cy="2342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3" name="線を引く時のポイント①"/>
          <p:cNvGrpSpPr/>
          <p:nvPr/>
        </p:nvGrpSpPr>
        <p:grpSpPr>
          <a:xfrm>
            <a:off x="10681718" y="2446869"/>
            <a:ext cx="1451641" cy="734912"/>
            <a:chOff x="6856691" y="593435"/>
            <a:chExt cx="1451641" cy="734912"/>
          </a:xfrm>
        </p:grpSpPr>
        <p:sp>
          <p:nvSpPr>
            <p:cNvPr id="304" name="作業手順④フレーム(右)"/>
            <p:cNvSpPr/>
            <p:nvPr/>
          </p:nvSpPr>
          <p:spPr>
            <a:xfrm>
              <a:off x="6892016" y="600600"/>
              <a:ext cx="1398583" cy="684000"/>
            </a:xfrm>
            <a:prstGeom prst="roundRect">
              <a:avLst>
                <a:gd name="adj" fmla="val 1838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ひとつ前の②で引いた・・・"/>
            <p:cNvSpPr txBox="1"/>
            <p:nvPr/>
          </p:nvSpPr>
          <p:spPr>
            <a:xfrm>
              <a:off x="6878562" y="612766"/>
              <a:ext cx="1429770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ja-JP" altLang="en-US" sz="90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ひとつ前の③で引いた線と分度器の０度の線を合わせる。</a:t>
              </a:r>
              <a:endParaRPr lang="en-US" altLang="ja-JP" sz="900" b="1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06" name="あ"/>
            <p:cNvSpPr txBox="1"/>
            <p:nvPr/>
          </p:nvSpPr>
          <p:spPr>
            <a:xfrm>
              <a:off x="6856691" y="999105"/>
              <a:ext cx="324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00" b="1"/>
                <a:t>あ</a:t>
              </a:r>
              <a:endParaRPr kumimoji="1" lang="ja-JP" altLang="en-US" sz="400" b="1"/>
            </a:p>
          </p:txBody>
        </p:sp>
        <p:sp>
          <p:nvSpPr>
            <p:cNvPr id="307" name="せん"/>
            <p:cNvSpPr txBox="1"/>
            <p:nvPr/>
          </p:nvSpPr>
          <p:spPr>
            <a:xfrm>
              <a:off x="7883667" y="793434"/>
              <a:ext cx="306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せん</a:t>
              </a:r>
              <a:endParaRPr kumimoji="1" lang="ja-JP" altLang="en-US" sz="400" b="1"/>
            </a:p>
          </p:txBody>
        </p:sp>
        <p:sp>
          <p:nvSpPr>
            <p:cNvPr id="308" name="ど"/>
            <p:cNvSpPr txBox="1"/>
            <p:nvPr/>
          </p:nvSpPr>
          <p:spPr>
            <a:xfrm>
              <a:off x="7705121" y="793434"/>
              <a:ext cx="144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ど</a:t>
              </a:r>
              <a:endParaRPr kumimoji="1" lang="ja-JP" altLang="en-US" sz="400" b="1"/>
            </a:p>
          </p:txBody>
        </p:sp>
        <p:sp>
          <p:nvSpPr>
            <p:cNvPr id="309" name="ぶんどき"/>
            <p:cNvSpPr txBox="1"/>
            <p:nvPr/>
          </p:nvSpPr>
          <p:spPr>
            <a:xfrm>
              <a:off x="7115052" y="793434"/>
              <a:ext cx="504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ぶんどき</a:t>
              </a:r>
              <a:endParaRPr kumimoji="1" lang="ja-JP" altLang="en-US" sz="400" b="1"/>
            </a:p>
          </p:txBody>
        </p:sp>
        <p:sp>
          <p:nvSpPr>
            <p:cNvPr id="310" name="せん"/>
            <p:cNvSpPr txBox="1"/>
            <p:nvPr/>
          </p:nvSpPr>
          <p:spPr>
            <a:xfrm>
              <a:off x="6876948" y="798945"/>
              <a:ext cx="306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せん</a:t>
              </a:r>
              <a:endParaRPr kumimoji="1" lang="ja-JP" altLang="en-US" sz="400" b="1"/>
            </a:p>
          </p:txBody>
        </p:sp>
        <p:sp>
          <p:nvSpPr>
            <p:cNvPr id="311" name="ひ"/>
            <p:cNvSpPr txBox="1"/>
            <p:nvPr/>
          </p:nvSpPr>
          <p:spPr>
            <a:xfrm>
              <a:off x="7737957" y="593435"/>
              <a:ext cx="324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ひ</a:t>
              </a:r>
              <a:endParaRPr kumimoji="1" lang="ja-JP" altLang="en-US" sz="400" b="1"/>
            </a:p>
          </p:txBody>
        </p:sp>
        <p:sp>
          <p:nvSpPr>
            <p:cNvPr id="312" name="まえ"/>
            <p:cNvSpPr txBox="1"/>
            <p:nvPr/>
          </p:nvSpPr>
          <p:spPr>
            <a:xfrm>
              <a:off x="7243627" y="593962"/>
              <a:ext cx="306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まえ</a:t>
              </a:r>
              <a:endParaRPr kumimoji="1" lang="ja-JP" altLang="en-US" sz="400" b="1"/>
            </a:p>
          </p:txBody>
        </p:sp>
      </p:grpSp>
      <p:grpSp>
        <p:nvGrpSpPr>
          <p:cNvPr id="313" name="線を引く時のポイント①"/>
          <p:cNvGrpSpPr/>
          <p:nvPr/>
        </p:nvGrpSpPr>
        <p:grpSpPr>
          <a:xfrm>
            <a:off x="10506448" y="2121713"/>
            <a:ext cx="1592397" cy="366185"/>
            <a:chOff x="4861257" y="1164857"/>
            <a:chExt cx="1592397" cy="366185"/>
          </a:xfrm>
        </p:grpSpPr>
        <p:sp>
          <p:nvSpPr>
            <p:cNvPr id="314" name="線を引く時のポイント①"/>
            <p:cNvSpPr txBox="1"/>
            <p:nvPr/>
          </p:nvSpPr>
          <p:spPr>
            <a:xfrm>
              <a:off x="5013654" y="1230960"/>
              <a:ext cx="14400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9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線を引く時のポイント②</a:t>
              </a:r>
              <a:endParaRPr lang="en-US" altLang="ja-JP" sz="900" b="1" u="sng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15" name="とき"/>
            <p:cNvSpPr txBox="1"/>
            <p:nvPr/>
          </p:nvSpPr>
          <p:spPr>
            <a:xfrm>
              <a:off x="5470254" y="1201440"/>
              <a:ext cx="324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b="1" smtClean="0"/>
                <a:t>とき</a:t>
              </a:r>
              <a:endParaRPr kumimoji="1" lang="ja-JP" altLang="en-US" sz="500" b="1"/>
            </a:p>
          </p:txBody>
        </p:sp>
        <p:sp>
          <p:nvSpPr>
            <p:cNvPr id="316" name="ひ"/>
            <p:cNvSpPr txBox="1"/>
            <p:nvPr/>
          </p:nvSpPr>
          <p:spPr>
            <a:xfrm>
              <a:off x="5246072" y="1201440"/>
              <a:ext cx="324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b="1" smtClean="0"/>
                <a:t>ひ</a:t>
              </a:r>
              <a:endParaRPr kumimoji="1" lang="ja-JP" altLang="en-US" sz="500" b="1"/>
            </a:p>
          </p:txBody>
        </p:sp>
        <p:sp>
          <p:nvSpPr>
            <p:cNvPr id="317" name="せん"/>
            <p:cNvSpPr txBox="1"/>
            <p:nvPr/>
          </p:nvSpPr>
          <p:spPr>
            <a:xfrm>
              <a:off x="5011541" y="1201440"/>
              <a:ext cx="324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b="1" smtClean="0"/>
                <a:t>せん</a:t>
              </a:r>
              <a:endParaRPr kumimoji="1" lang="ja-JP" altLang="en-US" sz="500" b="1"/>
            </a:p>
          </p:txBody>
        </p:sp>
        <p:pic>
          <p:nvPicPr>
            <p:cNvPr id="318" name="④ポイント①画像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1257" y="1164857"/>
              <a:ext cx="239312" cy="308645"/>
            </a:xfrm>
            <a:prstGeom prst="rect">
              <a:avLst/>
            </a:prstGeom>
          </p:spPr>
        </p:pic>
      </p:grpSp>
      <p:cxnSp>
        <p:nvCxnSpPr>
          <p:cNvPr id="96" name="④矢印(下)"/>
          <p:cNvCxnSpPr/>
          <p:nvPr/>
        </p:nvCxnSpPr>
        <p:spPr>
          <a:xfrm flipH="1" flipV="1">
            <a:off x="10193765" y="2979426"/>
            <a:ext cx="487953" cy="502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作業手順④星"/>
          <p:cNvSpPr/>
          <p:nvPr/>
        </p:nvSpPr>
        <p:spPr>
          <a:xfrm>
            <a:off x="8787360" y="2579922"/>
            <a:ext cx="72000" cy="720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作業手順④中心●"/>
          <p:cNvSpPr/>
          <p:nvPr/>
        </p:nvSpPr>
        <p:spPr>
          <a:xfrm>
            <a:off x="9634380" y="2258669"/>
            <a:ext cx="108000" cy="108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6" name="作業手順④直線"/>
          <p:cNvCxnSpPr/>
          <p:nvPr/>
        </p:nvCxnSpPr>
        <p:spPr>
          <a:xfrm flipH="1">
            <a:off x="8943300" y="2313816"/>
            <a:ext cx="739445" cy="2788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4" name="作業手順④鉛筆画像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179662">
            <a:off x="8773414" y="1883853"/>
            <a:ext cx="232996" cy="666598"/>
          </a:xfrm>
          <a:prstGeom prst="rect">
            <a:avLst/>
          </a:prstGeom>
        </p:spPr>
      </p:pic>
      <p:grpSp>
        <p:nvGrpSpPr>
          <p:cNvPr id="12" name="③1つ目の項目の・・・"/>
          <p:cNvGrpSpPr/>
          <p:nvPr/>
        </p:nvGrpSpPr>
        <p:grpSpPr>
          <a:xfrm>
            <a:off x="5477978" y="3240655"/>
            <a:ext cx="2734536" cy="356307"/>
            <a:chOff x="5600324" y="3187597"/>
            <a:chExt cx="2734536" cy="367481"/>
          </a:xfrm>
        </p:grpSpPr>
        <p:sp>
          <p:nvSpPr>
            <p:cNvPr id="266" name="ひ"/>
            <p:cNvSpPr txBox="1"/>
            <p:nvPr/>
          </p:nvSpPr>
          <p:spPr>
            <a:xfrm>
              <a:off x="7583092" y="3198726"/>
              <a:ext cx="27225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ひ</a:t>
              </a:r>
              <a:endParaRPr kumimoji="1" lang="ja-JP" altLang="en-US" sz="600" b="1"/>
            </a:p>
          </p:txBody>
        </p:sp>
        <p:sp>
          <p:nvSpPr>
            <p:cNvPr id="265" name="せん"/>
            <p:cNvSpPr txBox="1"/>
            <p:nvPr/>
          </p:nvSpPr>
          <p:spPr>
            <a:xfrm>
              <a:off x="7244913" y="3197246"/>
              <a:ext cx="360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せん</a:t>
              </a:r>
              <a:endParaRPr kumimoji="1" lang="ja-JP" altLang="en-US" sz="600" b="1"/>
            </a:p>
          </p:txBody>
        </p:sp>
        <p:sp>
          <p:nvSpPr>
            <p:cNvPr id="264" name="かくど"/>
            <p:cNvSpPr txBox="1"/>
            <p:nvPr/>
          </p:nvSpPr>
          <p:spPr>
            <a:xfrm>
              <a:off x="6802813" y="3193315"/>
              <a:ext cx="450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かくど</a:t>
              </a:r>
              <a:endParaRPr kumimoji="1" lang="ja-JP" altLang="en-US" sz="600" b="1"/>
            </a:p>
          </p:txBody>
        </p:sp>
        <p:sp>
          <p:nvSpPr>
            <p:cNvPr id="60" name="③１つ目の項目の"/>
            <p:cNvSpPr txBox="1"/>
            <p:nvPr/>
          </p:nvSpPr>
          <p:spPr>
            <a:xfrm>
              <a:off x="5600324" y="3269392"/>
              <a:ext cx="2734536" cy="28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③</a:t>
              </a:r>
              <a:r>
                <a:rPr lang="en-US" altLang="ja-JP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つ目の項目</a:t>
              </a:r>
              <a:r>
                <a:rPr lang="ja-JP" altLang="en-US" sz="12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の角度に線を引こう</a:t>
              </a:r>
              <a:r>
                <a:rPr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endParaRPr lang="en-US" altLang="ja-JP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63" name="こうもく"/>
            <p:cNvSpPr txBox="1"/>
            <p:nvPr/>
          </p:nvSpPr>
          <p:spPr>
            <a:xfrm>
              <a:off x="6297342" y="3187597"/>
              <a:ext cx="523444" cy="14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こうもく</a:t>
              </a:r>
              <a:endParaRPr kumimoji="1" lang="ja-JP" altLang="en-US" sz="600" b="1"/>
            </a:p>
          </p:txBody>
        </p:sp>
        <p:sp>
          <p:nvSpPr>
            <p:cNvPr id="262" name="め"/>
            <p:cNvSpPr txBox="1"/>
            <p:nvPr/>
          </p:nvSpPr>
          <p:spPr>
            <a:xfrm>
              <a:off x="6042204" y="3193750"/>
              <a:ext cx="193272" cy="14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smtClean="0"/>
                <a:t>め</a:t>
              </a:r>
              <a:endParaRPr kumimoji="1" lang="ja-JP" altLang="en-US" sz="600" b="1"/>
            </a:p>
          </p:txBody>
        </p:sp>
      </p:grpSp>
      <p:grpSp>
        <p:nvGrpSpPr>
          <p:cNvPr id="26" name="作成手順③吹き出し"/>
          <p:cNvGrpSpPr/>
          <p:nvPr/>
        </p:nvGrpSpPr>
        <p:grpSpPr>
          <a:xfrm>
            <a:off x="7425800" y="2730472"/>
            <a:ext cx="1101048" cy="526032"/>
            <a:chOff x="7156728" y="2721049"/>
            <a:chExt cx="1101048" cy="526032"/>
          </a:xfrm>
        </p:grpSpPr>
        <p:sp>
          <p:nvSpPr>
            <p:cNvPr id="113" name="作業手順③吹き出し"/>
            <p:cNvSpPr/>
            <p:nvPr/>
          </p:nvSpPr>
          <p:spPr>
            <a:xfrm>
              <a:off x="7196876" y="2724731"/>
              <a:ext cx="1045303" cy="478909"/>
            </a:xfrm>
            <a:prstGeom prst="wedgeRoundRectCallout">
              <a:avLst>
                <a:gd name="adj1" fmla="val -64205"/>
                <a:gd name="adj2" fmla="val 19103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目印があると線が引きやすいよ！"/>
            <p:cNvSpPr txBox="1"/>
            <p:nvPr/>
          </p:nvSpPr>
          <p:spPr>
            <a:xfrm>
              <a:off x="7156728" y="2739250"/>
              <a:ext cx="110104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90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目印があると線が</a:t>
              </a:r>
              <a:endParaRPr lang="en-US" altLang="ja-JP" sz="900" b="1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dist">
                <a:lnSpc>
                  <a:spcPct val="150000"/>
                </a:lnSpc>
              </a:pPr>
              <a:r>
                <a:rPr lang="ja-JP" altLang="en-US" sz="90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引きやすいよ</a:t>
              </a:r>
              <a:r>
                <a:rPr lang="ja-JP" altLang="en-US" sz="9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endParaRPr lang="en-US" altLang="ja-JP" sz="900" b="1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5" name="めじるし"/>
            <p:cNvSpPr txBox="1"/>
            <p:nvPr/>
          </p:nvSpPr>
          <p:spPr>
            <a:xfrm>
              <a:off x="7169906" y="2721049"/>
              <a:ext cx="396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00" b="1"/>
                <a:t>めじるし</a:t>
              </a:r>
              <a:endParaRPr kumimoji="1" lang="en-US" altLang="ja-JP" sz="400" b="1" smtClean="0"/>
            </a:p>
          </p:txBody>
        </p:sp>
        <p:sp>
          <p:nvSpPr>
            <p:cNvPr id="126" name="せん"/>
            <p:cNvSpPr txBox="1"/>
            <p:nvPr/>
          </p:nvSpPr>
          <p:spPr>
            <a:xfrm>
              <a:off x="7849486" y="2721537"/>
              <a:ext cx="288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00" b="1" smtClean="0"/>
                <a:t>せん</a:t>
              </a:r>
              <a:endParaRPr kumimoji="1" lang="en-US" altLang="ja-JP" sz="400" b="1" smtClean="0"/>
            </a:p>
          </p:txBody>
        </p:sp>
        <p:sp>
          <p:nvSpPr>
            <p:cNvPr id="127" name="ひ"/>
            <p:cNvSpPr txBox="1"/>
            <p:nvPr/>
          </p:nvSpPr>
          <p:spPr>
            <a:xfrm>
              <a:off x="7186109" y="2938548"/>
              <a:ext cx="180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ひ</a:t>
              </a:r>
              <a:endParaRPr kumimoji="1" lang="en-US" altLang="ja-JP" sz="400" b="1" smtClean="0"/>
            </a:p>
          </p:txBody>
        </p:sp>
      </p:grpSp>
      <p:pic>
        <p:nvPicPr>
          <p:cNvPr id="18" name="作業手順③円画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5241" y="1525405"/>
            <a:ext cx="1651648" cy="1636028"/>
          </a:xfrm>
          <a:prstGeom prst="rect">
            <a:avLst/>
          </a:prstGeom>
        </p:spPr>
      </p:pic>
      <p:sp>
        <p:nvSpPr>
          <p:cNvPr id="108" name="③星"/>
          <p:cNvSpPr/>
          <p:nvPr/>
        </p:nvSpPr>
        <p:spPr>
          <a:xfrm>
            <a:off x="7206197" y="3029672"/>
            <a:ext cx="72000" cy="7200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円の中心と分度器の中心を・・・"/>
          <p:cNvGrpSpPr/>
          <p:nvPr/>
        </p:nvGrpSpPr>
        <p:grpSpPr>
          <a:xfrm>
            <a:off x="5202716" y="1591659"/>
            <a:ext cx="1239338" cy="523210"/>
            <a:chOff x="5059894" y="1490126"/>
            <a:chExt cx="1239338" cy="523210"/>
          </a:xfrm>
        </p:grpSpPr>
        <p:sp>
          <p:nvSpPr>
            <p:cNvPr id="82" name="作業手順③フレーム(左)"/>
            <p:cNvSpPr/>
            <p:nvPr/>
          </p:nvSpPr>
          <p:spPr>
            <a:xfrm>
              <a:off x="5105492" y="1498932"/>
              <a:ext cx="1155717" cy="484284"/>
            </a:xfrm>
            <a:prstGeom prst="roundRect">
              <a:avLst>
                <a:gd name="adj" fmla="val 183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の中心と分度器の中心を合わせる。"/>
            <p:cNvSpPr txBox="1"/>
            <p:nvPr/>
          </p:nvSpPr>
          <p:spPr>
            <a:xfrm>
              <a:off x="5072728" y="1505505"/>
              <a:ext cx="122650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90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円の中心と分度器の中心を合わせる。</a:t>
              </a:r>
              <a:endParaRPr lang="en-US" altLang="ja-JP" sz="900" b="1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9" name="ちゅうしん"/>
            <p:cNvSpPr txBox="1"/>
            <p:nvPr/>
          </p:nvSpPr>
          <p:spPr>
            <a:xfrm>
              <a:off x="5245192" y="1490126"/>
              <a:ext cx="4680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ちゅうしん</a:t>
              </a:r>
              <a:endParaRPr kumimoji="1" lang="ja-JP" altLang="en-US" sz="400" b="1"/>
            </a:p>
          </p:txBody>
        </p:sp>
        <p:sp>
          <p:nvSpPr>
            <p:cNvPr id="130" name="ぶんどき"/>
            <p:cNvSpPr txBox="1"/>
            <p:nvPr/>
          </p:nvSpPr>
          <p:spPr>
            <a:xfrm>
              <a:off x="5661410" y="1490126"/>
              <a:ext cx="490299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ぶんどき</a:t>
              </a:r>
              <a:endParaRPr kumimoji="1" lang="ja-JP" altLang="en-US" sz="400" b="1"/>
            </a:p>
          </p:txBody>
        </p:sp>
        <p:sp>
          <p:nvSpPr>
            <p:cNvPr id="132" name="あ"/>
            <p:cNvSpPr txBox="1"/>
            <p:nvPr/>
          </p:nvSpPr>
          <p:spPr>
            <a:xfrm>
              <a:off x="5512887" y="1701517"/>
              <a:ext cx="187727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" b="1"/>
                <a:t>あ</a:t>
              </a:r>
              <a:endParaRPr kumimoji="1" lang="ja-JP" altLang="en-US" sz="400" b="1"/>
            </a:p>
          </p:txBody>
        </p:sp>
        <p:sp>
          <p:nvSpPr>
            <p:cNvPr id="226" name="えん"/>
            <p:cNvSpPr txBox="1"/>
            <p:nvPr/>
          </p:nvSpPr>
          <p:spPr>
            <a:xfrm>
              <a:off x="5079167" y="1490126"/>
              <a:ext cx="306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えん</a:t>
              </a:r>
              <a:endParaRPr kumimoji="1" lang="ja-JP" altLang="en-US" sz="400" b="1"/>
            </a:p>
          </p:txBody>
        </p:sp>
        <p:sp>
          <p:nvSpPr>
            <p:cNvPr id="227" name="ちゅうしん"/>
            <p:cNvSpPr txBox="1"/>
            <p:nvPr/>
          </p:nvSpPr>
          <p:spPr>
            <a:xfrm>
              <a:off x="5059894" y="1703206"/>
              <a:ext cx="468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ちゅうしん</a:t>
              </a:r>
              <a:endParaRPr kumimoji="1" lang="ja-JP" altLang="en-US" sz="400" b="1"/>
            </a:p>
          </p:txBody>
        </p:sp>
      </p:grpSp>
      <p:grpSp>
        <p:nvGrpSpPr>
          <p:cNvPr id="31" name="線を引く時のポイント②"/>
          <p:cNvGrpSpPr/>
          <p:nvPr/>
        </p:nvGrpSpPr>
        <p:grpSpPr>
          <a:xfrm>
            <a:off x="4949782" y="1265636"/>
            <a:ext cx="1592397" cy="366185"/>
            <a:chOff x="4861257" y="1164857"/>
            <a:chExt cx="1592397" cy="366185"/>
          </a:xfrm>
        </p:grpSpPr>
        <p:sp>
          <p:nvSpPr>
            <p:cNvPr id="199" name="線を引く時のポイント②"/>
            <p:cNvSpPr txBox="1"/>
            <p:nvPr/>
          </p:nvSpPr>
          <p:spPr>
            <a:xfrm>
              <a:off x="5013654" y="1230960"/>
              <a:ext cx="14400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9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線を引く時のポイント①</a:t>
              </a:r>
              <a:endParaRPr lang="en-US" altLang="ja-JP" sz="900" b="1" u="sng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02" name="とき"/>
            <p:cNvSpPr txBox="1"/>
            <p:nvPr/>
          </p:nvSpPr>
          <p:spPr>
            <a:xfrm>
              <a:off x="5482694" y="1201440"/>
              <a:ext cx="324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b="1" smtClean="0"/>
                <a:t>とき</a:t>
              </a:r>
              <a:endParaRPr kumimoji="1" lang="ja-JP" altLang="en-US" sz="500" b="1"/>
            </a:p>
          </p:txBody>
        </p:sp>
        <p:sp>
          <p:nvSpPr>
            <p:cNvPr id="201" name="ひ"/>
            <p:cNvSpPr txBox="1"/>
            <p:nvPr/>
          </p:nvSpPr>
          <p:spPr>
            <a:xfrm>
              <a:off x="5246072" y="1201440"/>
              <a:ext cx="324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b="1" smtClean="0"/>
                <a:t>ひ</a:t>
              </a:r>
              <a:endParaRPr kumimoji="1" lang="ja-JP" altLang="en-US" sz="500" b="1"/>
            </a:p>
          </p:txBody>
        </p:sp>
        <p:sp>
          <p:nvSpPr>
            <p:cNvPr id="200" name="せん"/>
            <p:cNvSpPr txBox="1"/>
            <p:nvPr/>
          </p:nvSpPr>
          <p:spPr>
            <a:xfrm>
              <a:off x="5011541" y="1201440"/>
              <a:ext cx="324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b="1" smtClean="0"/>
                <a:t>せん</a:t>
              </a:r>
              <a:endParaRPr kumimoji="1" lang="ja-JP" altLang="en-US" sz="500" b="1"/>
            </a:p>
          </p:txBody>
        </p:sp>
        <p:pic>
          <p:nvPicPr>
            <p:cNvPr id="198" name="③ポイント②画像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1257" y="1164857"/>
              <a:ext cx="239312" cy="308645"/>
            </a:xfrm>
            <a:prstGeom prst="rect">
              <a:avLst/>
            </a:prstGeom>
          </p:spPr>
        </p:pic>
      </p:grpSp>
      <p:cxnSp>
        <p:nvCxnSpPr>
          <p:cNvPr id="79" name="③矢印(下)"/>
          <p:cNvCxnSpPr/>
          <p:nvPr/>
        </p:nvCxnSpPr>
        <p:spPr>
          <a:xfrm>
            <a:off x="6409627" y="2080967"/>
            <a:ext cx="234495" cy="2253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線を引く時のポイント①"/>
          <p:cNvGrpSpPr/>
          <p:nvPr/>
        </p:nvGrpSpPr>
        <p:grpSpPr>
          <a:xfrm>
            <a:off x="6856691" y="593435"/>
            <a:ext cx="1451641" cy="691165"/>
            <a:chOff x="6856691" y="593435"/>
            <a:chExt cx="1451641" cy="691165"/>
          </a:xfrm>
        </p:grpSpPr>
        <p:sp>
          <p:nvSpPr>
            <p:cNvPr id="78" name="作業手順③フレーム(右)"/>
            <p:cNvSpPr/>
            <p:nvPr/>
          </p:nvSpPr>
          <p:spPr>
            <a:xfrm>
              <a:off x="6892016" y="600600"/>
              <a:ext cx="1398583" cy="684000"/>
            </a:xfrm>
            <a:prstGeom prst="roundRect">
              <a:avLst>
                <a:gd name="adj" fmla="val 1838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ひとつ前の②で引いた・・・"/>
            <p:cNvSpPr txBox="1"/>
            <p:nvPr/>
          </p:nvSpPr>
          <p:spPr>
            <a:xfrm>
              <a:off x="6878562" y="612766"/>
              <a:ext cx="1429770" cy="64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ja-JP" altLang="en-US" sz="90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ひとつ前の②で引いた線と分度器の０度の線を合わせる。</a:t>
              </a:r>
              <a:endParaRPr lang="en-US" altLang="ja-JP" sz="900" b="1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9" name="あ"/>
            <p:cNvSpPr txBox="1"/>
            <p:nvPr/>
          </p:nvSpPr>
          <p:spPr>
            <a:xfrm>
              <a:off x="6856691" y="999105"/>
              <a:ext cx="324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00" b="1"/>
                <a:t>あ</a:t>
              </a:r>
              <a:endParaRPr kumimoji="1" lang="ja-JP" altLang="en-US" sz="400" b="1"/>
            </a:p>
          </p:txBody>
        </p:sp>
        <p:sp>
          <p:nvSpPr>
            <p:cNvPr id="134" name="せん"/>
            <p:cNvSpPr txBox="1"/>
            <p:nvPr/>
          </p:nvSpPr>
          <p:spPr>
            <a:xfrm>
              <a:off x="7883667" y="793434"/>
              <a:ext cx="306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せん</a:t>
              </a:r>
              <a:endParaRPr kumimoji="1" lang="ja-JP" altLang="en-US" sz="400" b="1"/>
            </a:p>
          </p:txBody>
        </p:sp>
        <p:sp>
          <p:nvSpPr>
            <p:cNvPr id="148" name="ど"/>
            <p:cNvSpPr txBox="1"/>
            <p:nvPr/>
          </p:nvSpPr>
          <p:spPr>
            <a:xfrm>
              <a:off x="7705121" y="793434"/>
              <a:ext cx="144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ど</a:t>
              </a:r>
              <a:endParaRPr kumimoji="1" lang="ja-JP" altLang="en-US" sz="400" b="1"/>
            </a:p>
          </p:txBody>
        </p:sp>
        <p:sp>
          <p:nvSpPr>
            <p:cNvPr id="147" name="ぶんどき"/>
            <p:cNvSpPr txBox="1"/>
            <p:nvPr/>
          </p:nvSpPr>
          <p:spPr>
            <a:xfrm>
              <a:off x="7115052" y="793434"/>
              <a:ext cx="504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ぶんどき</a:t>
              </a:r>
              <a:endParaRPr kumimoji="1" lang="ja-JP" altLang="en-US" sz="400" b="1"/>
            </a:p>
          </p:txBody>
        </p:sp>
        <p:sp>
          <p:nvSpPr>
            <p:cNvPr id="150" name="せん"/>
            <p:cNvSpPr txBox="1"/>
            <p:nvPr/>
          </p:nvSpPr>
          <p:spPr>
            <a:xfrm>
              <a:off x="6876948" y="798945"/>
              <a:ext cx="306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せん</a:t>
              </a:r>
              <a:endParaRPr kumimoji="1" lang="ja-JP" altLang="en-US" sz="400" b="1"/>
            </a:p>
          </p:txBody>
        </p:sp>
        <p:sp>
          <p:nvSpPr>
            <p:cNvPr id="145" name="ひ"/>
            <p:cNvSpPr txBox="1"/>
            <p:nvPr/>
          </p:nvSpPr>
          <p:spPr>
            <a:xfrm>
              <a:off x="7737957" y="593435"/>
              <a:ext cx="324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ひ</a:t>
              </a:r>
              <a:endParaRPr kumimoji="1" lang="ja-JP" altLang="en-US" sz="400" b="1"/>
            </a:p>
          </p:txBody>
        </p:sp>
        <p:sp>
          <p:nvSpPr>
            <p:cNvPr id="133" name="まえ"/>
            <p:cNvSpPr txBox="1"/>
            <p:nvPr/>
          </p:nvSpPr>
          <p:spPr>
            <a:xfrm>
              <a:off x="7243627" y="593962"/>
              <a:ext cx="306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まえ</a:t>
              </a:r>
              <a:endParaRPr kumimoji="1" lang="ja-JP" altLang="en-US" sz="400" b="1"/>
            </a:p>
          </p:txBody>
        </p:sp>
      </p:grpSp>
      <p:grpSp>
        <p:nvGrpSpPr>
          <p:cNvPr id="283" name="線を引く時のポイント①"/>
          <p:cNvGrpSpPr/>
          <p:nvPr/>
        </p:nvGrpSpPr>
        <p:grpSpPr>
          <a:xfrm>
            <a:off x="6681421" y="268279"/>
            <a:ext cx="1592397" cy="366185"/>
            <a:chOff x="4861257" y="1164857"/>
            <a:chExt cx="1592397" cy="366185"/>
          </a:xfrm>
        </p:grpSpPr>
        <p:sp>
          <p:nvSpPr>
            <p:cNvPr id="285" name="線を引く時のポイント①"/>
            <p:cNvSpPr txBox="1"/>
            <p:nvPr/>
          </p:nvSpPr>
          <p:spPr>
            <a:xfrm>
              <a:off x="5013654" y="1230960"/>
              <a:ext cx="14400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9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線を引く時のポイント</a:t>
              </a:r>
              <a:r>
                <a:rPr lang="ja-JP" altLang="en-US" sz="900" b="1" u="sng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</a:t>
              </a:r>
              <a:endParaRPr lang="en-US" altLang="ja-JP" sz="900" b="1" u="sng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8" name="とき"/>
            <p:cNvSpPr txBox="1"/>
            <p:nvPr/>
          </p:nvSpPr>
          <p:spPr>
            <a:xfrm>
              <a:off x="5470254" y="1201440"/>
              <a:ext cx="324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b="1" smtClean="0"/>
                <a:t>とき</a:t>
              </a:r>
              <a:endParaRPr kumimoji="1" lang="ja-JP" altLang="en-US" sz="500" b="1"/>
            </a:p>
          </p:txBody>
        </p:sp>
        <p:sp>
          <p:nvSpPr>
            <p:cNvPr id="287" name="ひ"/>
            <p:cNvSpPr txBox="1"/>
            <p:nvPr/>
          </p:nvSpPr>
          <p:spPr>
            <a:xfrm>
              <a:off x="5246072" y="1201440"/>
              <a:ext cx="324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b="1" smtClean="0"/>
                <a:t>ひ</a:t>
              </a:r>
              <a:endParaRPr kumimoji="1" lang="ja-JP" altLang="en-US" sz="500" b="1"/>
            </a:p>
          </p:txBody>
        </p:sp>
        <p:sp>
          <p:nvSpPr>
            <p:cNvPr id="286" name="せん"/>
            <p:cNvSpPr txBox="1"/>
            <p:nvPr/>
          </p:nvSpPr>
          <p:spPr>
            <a:xfrm>
              <a:off x="5011541" y="1201440"/>
              <a:ext cx="324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500" b="1" smtClean="0"/>
                <a:t>せん</a:t>
              </a:r>
              <a:endParaRPr kumimoji="1" lang="ja-JP" altLang="en-US" sz="500" b="1"/>
            </a:p>
          </p:txBody>
        </p:sp>
        <p:pic>
          <p:nvPicPr>
            <p:cNvPr id="284" name="③ポイント①画像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1257" y="1164857"/>
              <a:ext cx="239312" cy="308645"/>
            </a:xfrm>
            <a:prstGeom prst="rect">
              <a:avLst/>
            </a:prstGeom>
          </p:spPr>
        </p:pic>
      </p:grpSp>
      <p:cxnSp>
        <p:nvCxnSpPr>
          <p:cNvPr id="76" name="③矢印(上)"/>
          <p:cNvCxnSpPr/>
          <p:nvPr/>
        </p:nvCxnSpPr>
        <p:spPr>
          <a:xfrm flipH="1">
            <a:off x="6717571" y="1277228"/>
            <a:ext cx="174445" cy="2351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作業手順③中心●"/>
          <p:cNvSpPr/>
          <p:nvPr/>
        </p:nvSpPr>
        <p:spPr>
          <a:xfrm>
            <a:off x="6666952" y="2281689"/>
            <a:ext cx="108000" cy="108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3" name="作業手順③直線(太い)"/>
          <p:cNvCxnSpPr/>
          <p:nvPr/>
        </p:nvCxnSpPr>
        <p:spPr>
          <a:xfrm>
            <a:off x="6742362" y="2373305"/>
            <a:ext cx="442957" cy="606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作業手順③直線（細）"/>
          <p:cNvCxnSpPr/>
          <p:nvPr/>
        </p:nvCxnSpPr>
        <p:spPr>
          <a:xfrm>
            <a:off x="6717351" y="1536462"/>
            <a:ext cx="0" cy="792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8" name="作業手順③鉛筆画像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7260000">
            <a:off x="7281873" y="2202156"/>
            <a:ext cx="259867" cy="743475"/>
          </a:xfrm>
          <a:prstGeom prst="rect">
            <a:avLst/>
          </a:prstGeom>
        </p:spPr>
      </p:pic>
      <p:grpSp>
        <p:nvGrpSpPr>
          <p:cNvPr id="3" name="②12時の位置から中心に・・・"/>
          <p:cNvGrpSpPr/>
          <p:nvPr/>
        </p:nvGrpSpPr>
        <p:grpSpPr>
          <a:xfrm>
            <a:off x="2856930" y="3233807"/>
            <a:ext cx="2402727" cy="587634"/>
            <a:chOff x="2605876" y="3193431"/>
            <a:chExt cx="2402727" cy="592637"/>
          </a:xfrm>
        </p:grpSpPr>
        <p:sp>
          <p:nvSpPr>
            <p:cNvPr id="37" name="向かってまっすぐ線を引こう！"/>
            <p:cNvSpPr txBox="1"/>
            <p:nvPr/>
          </p:nvSpPr>
          <p:spPr>
            <a:xfrm>
              <a:off x="2775094" y="3539282"/>
              <a:ext cx="2233509" cy="24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向かってまっすぐ</a:t>
              </a:r>
              <a:r>
                <a:rPr kumimoji="1"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線を引こう！</a:t>
              </a:r>
              <a:endPara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61" name="ひ"/>
            <p:cNvSpPr txBox="1"/>
            <p:nvPr/>
          </p:nvSpPr>
          <p:spPr>
            <a:xfrm>
              <a:off x="4270019" y="3469517"/>
              <a:ext cx="195733" cy="145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smtClean="0"/>
                <a:t>ひ</a:t>
              </a:r>
              <a:endParaRPr kumimoji="1" lang="ja-JP" altLang="en-US" sz="600" b="1"/>
            </a:p>
          </p:txBody>
        </p:sp>
        <p:sp>
          <p:nvSpPr>
            <p:cNvPr id="260" name="せん"/>
            <p:cNvSpPr txBox="1"/>
            <p:nvPr/>
          </p:nvSpPr>
          <p:spPr>
            <a:xfrm>
              <a:off x="3920877" y="3468341"/>
              <a:ext cx="360000" cy="145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せん</a:t>
              </a:r>
              <a:endParaRPr kumimoji="1" lang="ja-JP" altLang="en-US" sz="600" b="1"/>
            </a:p>
          </p:txBody>
        </p:sp>
        <p:sp>
          <p:nvSpPr>
            <p:cNvPr id="259" name="む"/>
            <p:cNvSpPr txBox="1"/>
            <p:nvPr/>
          </p:nvSpPr>
          <p:spPr>
            <a:xfrm>
              <a:off x="2814206" y="3470020"/>
              <a:ext cx="222708" cy="145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smtClean="0"/>
                <a:t>む</a:t>
              </a:r>
              <a:endParaRPr kumimoji="1" lang="ja-JP" altLang="en-US" sz="600" b="1"/>
            </a:p>
          </p:txBody>
        </p:sp>
        <p:sp>
          <p:nvSpPr>
            <p:cNvPr id="35" name="②12時の位置から中心に"/>
            <p:cNvSpPr txBox="1"/>
            <p:nvPr/>
          </p:nvSpPr>
          <p:spPr>
            <a:xfrm>
              <a:off x="2605876" y="3270065"/>
              <a:ext cx="1917416" cy="24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</a:t>
              </a:r>
              <a:r>
                <a:rPr lang="en-US" altLang="ja-JP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時の位置から</a:t>
              </a:r>
              <a:r>
                <a:rPr kumimoji="1"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中心に</a:t>
              </a:r>
              <a:endParaRPr kumimoji="1" lang="en-US" altLang="ja-JP" sz="120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8" name="ちゅうしん"/>
            <p:cNvSpPr txBox="1"/>
            <p:nvPr/>
          </p:nvSpPr>
          <p:spPr>
            <a:xfrm>
              <a:off x="3838644" y="3198281"/>
              <a:ext cx="576000" cy="145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ちゅうしん</a:t>
              </a:r>
              <a:endParaRPr kumimoji="1" lang="ja-JP" altLang="en-US" sz="600" b="1"/>
            </a:p>
          </p:txBody>
        </p:sp>
        <p:sp>
          <p:nvSpPr>
            <p:cNvPr id="223" name="いち"/>
            <p:cNvSpPr txBox="1"/>
            <p:nvPr/>
          </p:nvSpPr>
          <p:spPr>
            <a:xfrm>
              <a:off x="3321808" y="3193431"/>
              <a:ext cx="432000" cy="145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いち</a:t>
              </a:r>
              <a:endParaRPr kumimoji="1" lang="ja-JP" altLang="en-US" sz="600" b="1"/>
            </a:p>
          </p:txBody>
        </p:sp>
        <p:sp>
          <p:nvSpPr>
            <p:cNvPr id="225" name="じ"/>
            <p:cNvSpPr txBox="1"/>
            <p:nvPr/>
          </p:nvSpPr>
          <p:spPr>
            <a:xfrm>
              <a:off x="3038214" y="3199178"/>
              <a:ext cx="222708" cy="145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smtClean="0"/>
                <a:t>じ</a:t>
              </a:r>
              <a:endParaRPr kumimoji="1" lang="ja-JP" altLang="en-US" sz="600" b="1"/>
            </a:p>
          </p:txBody>
        </p:sp>
      </p:grpSp>
      <p:sp>
        <p:nvSpPr>
          <p:cNvPr id="29" name="作業手順②中心●"/>
          <p:cNvSpPr/>
          <p:nvPr/>
        </p:nvSpPr>
        <p:spPr>
          <a:xfrm>
            <a:off x="3804363" y="2266699"/>
            <a:ext cx="108000" cy="108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作業手順②円"/>
          <p:cNvSpPr/>
          <p:nvPr/>
        </p:nvSpPr>
        <p:spPr>
          <a:xfrm>
            <a:off x="3029273" y="1531042"/>
            <a:ext cx="1620000" cy="162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作業手順②直線"/>
          <p:cNvCxnSpPr/>
          <p:nvPr/>
        </p:nvCxnSpPr>
        <p:spPr>
          <a:xfrm flipH="1">
            <a:off x="3860697" y="1523422"/>
            <a:ext cx="0" cy="828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中心はコンパスの針の・・・"/>
          <p:cNvGrpSpPr/>
          <p:nvPr/>
        </p:nvGrpSpPr>
        <p:grpSpPr>
          <a:xfrm>
            <a:off x="4076168" y="2336062"/>
            <a:ext cx="1365535" cy="522239"/>
            <a:chOff x="3925625" y="2283392"/>
            <a:chExt cx="1365535" cy="522239"/>
          </a:xfrm>
        </p:grpSpPr>
        <p:sp>
          <p:nvSpPr>
            <p:cNvPr id="11" name="作業手順②吹き出し"/>
            <p:cNvSpPr/>
            <p:nvPr/>
          </p:nvSpPr>
          <p:spPr>
            <a:xfrm>
              <a:off x="3938644" y="2283392"/>
              <a:ext cx="1299215" cy="522239"/>
            </a:xfrm>
            <a:prstGeom prst="wedgeRoundRectCallout">
              <a:avLst>
                <a:gd name="adj1" fmla="val -62283"/>
                <a:gd name="adj2" fmla="val -42526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跡がある部分だよ！"/>
            <p:cNvSpPr txBox="1"/>
            <p:nvPr/>
          </p:nvSpPr>
          <p:spPr>
            <a:xfrm>
              <a:off x="3944421" y="2526973"/>
              <a:ext cx="1224000" cy="264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90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跡が</a:t>
              </a:r>
              <a:r>
                <a:rPr lang="ja-JP" altLang="en-US" sz="900" b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ある部分だ</a:t>
              </a:r>
              <a:r>
                <a:rPr lang="ja-JP" altLang="en-US" sz="90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よ！</a:t>
              </a:r>
              <a:endParaRPr lang="ja-JP" altLang="en-US" sz="900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8" name="ぶぶん"/>
            <p:cNvSpPr txBox="1"/>
            <p:nvPr/>
          </p:nvSpPr>
          <p:spPr>
            <a:xfrm>
              <a:off x="4404500" y="2505138"/>
              <a:ext cx="396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00" b="1" smtClean="0"/>
                <a:t>ぶぶん</a:t>
              </a:r>
              <a:endParaRPr kumimoji="1" lang="ja-JP" altLang="en-US" sz="400" b="1"/>
            </a:p>
          </p:txBody>
        </p:sp>
        <p:sp>
          <p:nvSpPr>
            <p:cNvPr id="277" name="あと"/>
            <p:cNvSpPr txBox="1"/>
            <p:nvPr/>
          </p:nvSpPr>
          <p:spPr>
            <a:xfrm>
              <a:off x="3959768" y="2509948"/>
              <a:ext cx="329808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" b="1" smtClean="0"/>
                <a:t>あと</a:t>
              </a:r>
              <a:endParaRPr kumimoji="1" lang="ja-JP" altLang="en-US" sz="400" b="1"/>
            </a:p>
          </p:txBody>
        </p:sp>
        <p:sp>
          <p:nvSpPr>
            <p:cNvPr id="30" name="中心はコンパスの針の"/>
            <p:cNvSpPr txBox="1"/>
            <p:nvPr/>
          </p:nvSpPr>
          <p:spPr>
            <a:xfrm>
              <a:off x="3943012" y="2311589"/>
              <a:ext cx="134814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900" b="1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中心はコンパスの針の</a:t>
              </a:r>
              <a:endParaRPr lang="en-US" altLang="ja-JP" sz="900" b="1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6" name="はり"/>
            <p:cNvSpPr txBox="1"/>
            <p:nvPr/>
          </p:nvSpPr>
          <p:spPr>
            <a:xfrm>
              <a:off x="4861130" y="2288916"/>
              <a:ext cx="288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" b="1" smtClean="0"/>
                <a:t>はり</a:t>
              </a:r>
              <a:endParaRPr kumimoji="1" lang="ja-JP" altLang="en-US" sz="400" b="1"/>
            </a:p>
          </p:txBody>
        </p:sp>
        <p:sp>
          <p:nvSpPr>
            <p:cNvPr id="275" name="ちゅうしん"/>
            <p:cNvSpPr txBox="1"/>
            <p:nvPr/>
          </p:nvSpPr>
          <p:spPr>
            <a:xfrm>
              <a:off x="3925625" y="2288916"/>
              <a:ext cx="468000" cy="1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" b="1" smtClean="0"/>
                <a:t>ちゅうしん</a:t>
              </a:r>
              <a:endParaRPr kumimoji="1" lang="ja-JP" altLang="en-US" sz="400" b="1"/>
            </a:p>
          </p:txBody>
        </p:sp>
      </p:grpSp>
      <p:pic>
        <p:nvPicPr>
          <p:cNvPr id="138" name="作成手順②鉛筆画像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7260000">
            <a:off x="4133777" y="1343912"/>
            <a:ext cx="259867" cy="743475"/>
          </a:xfrm>
          <a:prstGeom prst="rect">
            <a:avLst/>
          </a:prstGeom>
        </p:spPr>
      </p:pic>
      <p:sp>
        <p:nvSpPr>
          <p:cNvPr id="224" name="１２時"/>
          <p:cNvSpPr txBox="1"/>
          <p:nvPr/>
        </p:nvSpPr>
        <p:spPr>
          <a:xfrm>
            <a:off x="3632340" y="1240934"/>
            <a:ext cx="468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900" b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900" b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</a:t>
            </a:r>
            <a:endParaRPr lang="en-US" altLang="ja-JP" sz="900" b="1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2" name="①コンパスを使って・・・"/>
          <p:cNvGrpSpPr/>
          <p:nvPr/>
        </p:nvGrpSpPr>
        <p:grpSpPr>
          <a:xfrm>
            <a:off x="632999" y="3244403"/>
            <a:ext cx="1872001" cy="576900"/>
            <a:chOff x="513265" y="3186164"/>
            <a:chExt cx="1917970" cy="581396"/>
          </a:xfrm>
        </p:grpSpPr>
        <p:sp>
          <p:nvSpPr>
            <p:cNvPr id="139" name="きれいな円を書こう！"/>
            <p:cNvSpPr txBox="1"/>
            <p:nvPr/>
          </p:nvSpPr>
          <p:spPr>
            <a:xfrm>
              <a:off x="658522" y="3517459"/>
              <a:ext cx="1772713" cy="250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きれいな円を書こう！</a:t>
              </a:r>
              <a:endPara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7" name="か"/>
            <p:cNvSpPr txBox="1"/>
            <p:nvPr/>
          </p:nvSpPr>
          <p:spPr>
            <a:xfrm>
              <a:off x="1667929" y="3448002"/>
              <a:ext cx="190767" cy="186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smtClean="0"/>
                <a:t>か</a:t>
              </a:r>
              <a:endParaRPr kumimoji="1" lang="ja-JP" altLang="en-US" sz="600" b="1"/>
            </a:p>
          </p:txBody>
        </p:sp>
        <p:sp>
          <p:nvSpPr>
            <p:cNvPr id="256" name="えん"/>
            <p:cNvSpPr txBox="1"/>
            <p:nvPr/>
          </p:nvSpPr>
          <p:spPr>
            <a:xfrm>
              <a:off x="1296636" y="3453705"/>
              <a:ext cx="360000" cy="14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えん</a:t>
              </a:r>
              <a:endParaRPr kumimoji="1" lang="ja-JP" altLang="en-US" sz="600" b="1"/>
            </a:p>
          </p:txBody>
        </p:sp>
        <p:sp>
          <p:nvSpPr>
            <p:cNvPr id="5" name="①コンパスを使って"/>
            <p:cNvSpPr txBox="1"/>
            <p:nvPr/>
          </p:nvSpPr>
          <p:spPr>
            <a:xfrm>
              <a:off x="513265" y="3257429"/>
              <a:ext cx="1659781" cy="250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①コンパスを使って</a:t>
              </a:r>
              <a:endParaRPr kumimoji="1" lang="en-US" altLang="ja-JP" sz="120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5" name="つか"/>
            <p:cNvSpPr txBox="1"/>
            <p:nvPr/>
          </p:nvSpPr>
          <p:spPr>
            <a:xfrm>
              <a:off x="1497651" y="3186164"/>
              <a:ext cx="360000" cy="14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b="1" smtClean="0"/>
                <a:t>つか</a:t>
              </a:r>
              <a:endParaRPr kumimoji="1" lang="ja-JP" altLang="en-US" sz="600" b="1"/>
            </a:p>
          </p:txBody>
        </p:sp>
      </p:grpSp>
      <p:sp>
        <p:nvSpPr>
          <p:cNvPr id="6" name="作成手順①円"/>
          <p:cNvSpPr/>
          <p:nvPr/>
        </p:nvSpPr>
        <p:spPr>
          <a:xfrm>
            <a:off x="701524" y="1542995"/>
            <a:ext cx="1620000" cy="162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作業手順①中心●"/>
          <p:cNvSpPr/>
          <p:nvPr/>
        </p:nvSpPr>
        <p:spPr>
          <a:xfrm>
            <a:off x="1518931" y="2376417"/>
            <a:ext cx="108000" cy="108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パス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74194">
            <a:off x="942904" y="1087373"/>
            <a:ext cx="1138401" cy="1154090"/>
          </a:xfrm>
          <a:prstGeom prst="rect">
            <a:avLst/>
          </a:prstGeom>
        </p:spPr>
      </p:pic>
      <p:grpSp>
        <p:nvGrpSpPr>
          <p:cNvPr id="21" name="作成手順"/>
          <p:cNvGrpSpPr/>
          <p:nvPr/>
        </p:nvGrpSpPr>
        <p:grpSpPr>
          <a:xfrm>
            <a:off x="271859" y="196148"/>
            <a:ext cx="2507812" cy="913537"/>
            <a:chOff x="271859" y="196148"/>
            <a:chExt cx="2507812" cy="913537"/>
          </a:xfrm>
        </p:grpSpPr>
        <p:sp>
          <p:nvSpPr>
            <p:cNvPr id="13" name="作成手順囲み"/>
            <p:cNvSpPr/>
            <p:nvPr/>
          </p:nvSpPr>
          <p:spPr>
            <a:xfrm>
              <a:off x="271859" y="196148"/>
              <a:ext cx="2507812" cy="9135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5" name="作成手順"/>
            <p:cNvSpPr txBox="1"/>
            <p:nvPr/>
          </p:nvSpPr>
          <p:spPr>
            <a:xfrm>
              <a:off x="372656" y="414172"/>
              <a:ext cx="2281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作成手順</a:t>
              </a:r>
              <a:endPara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4" name="さくせいてじゅん"/>
            <p:cNvSpPr txBox="1"/>
            <p:nvPr/>
          </p:nvSpPr>
          <p:spPr>
            <a:xfrm>
              <a:off x="413615" y="232574"/>
              <a:ext cx="2240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さくせいてじゅん</a:t>
              </a: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03" name="次へ"/>
          <p:cNvSpPr txBox="1"/>
          <p:nvPr/>
        </p:nvSpPr>
        <p:spPr>
          <a:xfrm>
            <a:off x="11302179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18" name="次へ進む画像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78859" y="194731"/>
            <a:ext cx="548211" cy="504000"/>
          </a:xfrm>
          <a:prstGeom prst="rect">
            <a:avLst/>
          </a:prstGeom>
        </p:spPr>
      </p:pic>
      <p:sp>
        <p:nvSpPr>
          <p:cNvPr id="219" name="前へ"/>
          <p:cNvSpPr txBox="1"/>
          <p:nvPr/>
        </p:nvSpPr>
        <p:spPr>
          <a:xfrm>
            <a:off x="10257266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20" name="前へ進む画像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8209" y="194731"/>
            <a:ext cx="515909" cy="504000"/>
          </a:xfrm>
          <a:prstGeom prst="rect">
            <a:avLst/>
          </a:prstGeom>
        </p:spPr>
      </p:pic>
      <p:sp>
        <p:nvSpPr>
          <p:cNvPr id="222" name="フレーム"/>
          <p:cNvSpPr/>
          <p:nvPr/>
        </p:nvSpPr>
        <p:spPr>
          <a:xfrm>
            <a:off x="10029941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56 -0.02616 L 0.00325 0.04375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75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1.48148E-6 L -0.0164 -0.04954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75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25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8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250"/>
                            </p:stCondLst>
                            <p:childTnLst>
                              <p:par>
                                <p:cTn id="139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7037E-7 L 0.03776 -0.02176 " pathEditMode="relative" rAng="0" ptsTypes="AA">
                                      <p:cBhvr>
                                        <p:cTn id="150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250"/>
                            </p:stCondLst>
                            <p:childTnLst>
                              <p:par>
                                <p:cTn id="152" presetID="50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8750"/>
                            </p:stCondLst>
                            <p:childTnLst>
                              <p:par>
                                <p:cTn id="15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2750"/>
                            </p:stCondLst>
                            <p:childTnLst>
                              <p:par>
                                <p:cTn id="189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9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575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6750"/>
                            </p:stCondLst>
                            <p:childTnLst>
                              <p:par>
                                <p:cTn id="20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227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025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1250"/>
                            </p:stCondLst>
                            <p:childTnLst>
                              <p:par>
                                <p:cTn id="246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16" grpId="0"/>
      <p:bldP spid="215" grpId="0"/>
      <p:bldP spid="214" grpId="0"/>
      <p:bldP spid="140" grpId="0"/>
      <p:bldP spid="141" grpId="0"/>
      <p:bldP spid="142" grpId="0"/>
      <p:bldP spid="143" grpId="0"/>
      <p:bldP spid="109" grpId="0" animBg="1"/>
      <p:bldP spid="92" grpId="0" animBg="1"/>
      <p:bldP spid="108" grpId="0" animBg="1"/>
      <p:bldP spid="62" grpId="0" animBg="1"/>
      <p:bldP spid="29" grpId="0" animBg="1"/>
      <p:bldP spid="28" grpId="0" animBg="1"/>
      <p:bldP spid="224" grpId="0"/>
      <p:bldP spid="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(※割合の合計ﾊ100％になるよ。）"/>
          <p:cNvGrpSpPr/>
          <p:nvPr/>
        </p:nvGrpSpPr>
        <p:grpSpPr>
          <a:xfrm>
            <a:off x="5761223" y="6146348"/>
            <a:ext cx="4024006" cy="476703"/>
            <a:chOff x="5761223" y="6146348"/>
            <a:chExt cx="4024006" cy="476703"/>
          </a:xfrm>
        </p:grpSpPr>
        <p:sp>
          <p:nvSpPr>
            <p:cNvPr id="77" name="※割合の合計は100％になるよ。"/>
            <p:cNvSpPr txBox="1"/>
            <p:nvPr/>
          </p:nvSpPr>
          <p:spPr>
            <a:xfrm>
              <a:off x="5761223" y="6253719"/>
              <a:ext cx="4024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lang="en-US" altLang="ja-JP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割合の合計は</a:t>
              </a:r>
              <a:r>
                <a:rPr lang="en-US" altLang="ja-JP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100</a:t>
              </a:r>
              <a:r>
                <a:rPr lang="ja-JP" altLang="en-US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％になるよ。）</a:t>
              </a:r>
              <a:endParaRPr lang="ja-JP" altLang="en-US" u="sng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8" name="わりあい"/>
            <p:cNvSpPr txBox="1"/>
            <p:nvPr/>
          </p:nvSpPr>
          <p:spPr>
            <a:xfrm>
              <a:off x="6126404" y="6146348"/>
              <a:ext cx="68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わりあい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9" name="ごうけい"/>
            <p:cNvSpPr txBox="1"/>
            <p:nvPr/>
          </p:nvSpPr>
          <p:spPr>
            <a:xfrm>
              <a:off x="6850916" y="6150939"/>
              <a:ext cx="68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ごうけい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cxnSp>
        <p:nvCxnSpPr>
          <p:cNvPr id="96" name="赤矢印"/>
          <p:cNvCxnSpPr/>
          <p:nvPr/>
        </p:nvCxnSpPr>
        <p:spPr>
          <a:xfrm>
            <a:off x="5080560" y="6135040"/>
            <a:ext cx="762194" cy="330946"/>
          </a:xfrm>
          <a:prstGeom prst="bentConnector3">
            <a:avLst>
              <a:gd name="adj1" fmla="val 3076"/>
            </a:avLst>
          </a:prstGeom>
          <a:ln w="57150">
            <a:solidFill>
              <a:srgbClr val="D154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641011"/>
              </p:ext>
            </p:extLst>
          </p:nvPr>
        </p:nvGraphicFramePr>
        <p:xfrm>
          <a:off x="2490649" y="3968551"/>
          <a:ext cx="8127999" cy="215413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78567">
                  <a:extLst>
                    <a:ext uri="{9D8B030D-6E8A-4147-A177-3AD203B41FA5}">
                      <a16:colId xmlns:a16="http://schemas.microsoft.com/office/drawing/2014/main" val="1974266669"/>
                    </a:ext>
                  </a:extLst>
                </a:gridCol>
                <a:gridCol w="1712358">
                  <a:extLst>
                    <a:ext uri="{9D8B030D-6E8A-4147-A177-3AD203B41FA5}">
                      <a16:colId xmlns:a16="http://schemas.microsoft.com/office/drawing/2014/main" val="1096747112"/>
                    </a:ext>
                  </a:extLst>
                </a:gridCol>
                <a:gridCol w="1712358">
                  <a:extLst>
                    <a:ext uri="{9D8B030D-6E8A-4147-A177-3AD203B41FA5}">
                      <a16:colId xmlns:a16="http://schemas.microsoft.com/office/drawing/2014/main" val="717124078"/>
                    </a:ext>
                  </a:extLst>
                </a:gridCol>
                <a:gridCol w="1712358">
                  <a:extLst>
                    <a:ext uri="{9D8B030D-6E8A-4147-A177-3AD203B41FA5}">
                      <a16:colId xmlns:a16="http://schemas.microsoft.com/office/drawing/2014/main" val="2795933868"/>
                    </a:ext>
                  </a:extLst>
                </a:gridCol>
                <a:gridCol w="1712358">
                  <a:extLst>
                    <a:ext uri="{9D8B030D-6E8A-4147-A177-3AD203B41FA5}">
                      <a16:colId xmlns:a16="http://schemas.microsoft.com/office/drawing/2014/main" val="420385372"/>
                    </a:ext>
                  </a:extLst>
                </a:gridCol>
              </a:tblGrid>
              <a:tr h="6784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血 液 型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en-US" altLang="ja-JP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A</a:t>
                      </a:r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型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B</a:t>
                      </a:r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O</a:t>
                      </a:r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AB</a:t>
                      </a:r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33100"/>
                  </a:ext>
                </a:extLst>
              </a:tr>
              <a:tr h="63221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人 数</a:t>
                      </a:r>
                      <a:r>
                        <a:rPr kumimoji="1" lang="ja-JP" altLang="en-US" sz="160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（人）</a:t>
                      </a:r>
                      <a:endParaRPr kumimoji="1" lang="ja-JP" altLang="en-US" sz="16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z="2000" smtClean="0"/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000" smtClean="0"/>
                        <a:t>４０</a:t>
                      </a:r>
                      <a:endParaRPr kumimoji="1" lang="ja-JP" altLang="en-US" sz="200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z="2000" smtClean="0"/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000" smtClean="0"/>
                        <a:t>２０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z="2000" smtClean="0"/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000" smtClean="0"/>
                        <a:t>３０</a:t>
                      </a:r>
                      <a:endParaRPr kumimoji="1" lang="ja-JP" altLang="en-US" sz="200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z="2000" smtClean="0"/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000" smtClean="0"/>
                        <a:t>１０</a:t>
                      </a:r>
                      <a:endParaRPr kumimoji="1" lang="ja-JP" altLang="en-US" sz="200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987699"/>
                  </a:ext>
                </a:extLst>
              </a:tr>
              <a:tr h="84351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割 合</a:t>
                      </a:r>
                      <a:r>
                        <a:rPr kumimoji="1" lang="ja-JP" altLang="en-US" sz="160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（％）</a:t>
                      </a:r>
                      <a:endParaRPr kumimoji="1" lang="ja-JP" altLang="en-US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b="1" u="sng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b="1" u="sng" smtClean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b="1" u="sng" smtClean="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b="1" u="sng" smtClean="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137865"/>
                  </a:ext>
                </a:extLst>
              </a:tr>
            </a:tbl>
          </a:graphicData>
        </a:graphic>
      </p:graphicFrame>
      <p:sp>
        <p:nvSpPr>
          <p:cNvPr id="8" name="割合計算囲み"/>
          <p:cNvSpPr/>
          <p:nvPr/>
        </p:nvSpPr>
        <p:spPr>
          <a:xfrm>
            <a:off x="3818420" y="5334140"/>
            <a:ext cx="6732000" cy="720000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割合計算式（AB型）"/>
          <p:cNvSpPr txBox="1"/>
          <p:nvPr/>
        </p:nvSpPr>
        <p:spPr>
          <a:xfrm>
            <a:off x="8888404" y="5375145"/>
            <a:ext cx="1692000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/>
              <a:t>10÷100×100</a:t>
            </a:r>
            <a:endParaRPr lang="en-US" altLang="ja-JP"/>
          </a:p>
          <a:p>
            <a:r>
              <a:rPr lang="ja-JP" altLang="en-US"/>
              <a:t>　＝ </a:t>
            </a:r>
            <a:r>
              <a:rPr lang="ja-JP" altLang="en-US" sz="2000" b="1" u="sng" smtClean="0"/>
              <a:t>１０</a:t>
            </a:r>
            <a:endParaRPr lang="ja-JP" altLang="en-US" sz="2000" b="1" u="sng"/>
          </a:p>
        </p:txBody>
      </p:sp>
      <p:sp>
        <p:nvSpPr>
          <p:cNvPr id="66" name="割合計算式（O型）"/>
          <p:cNvSpPr txBox="1"/>
          <p:nvPr/>
        </p:nvSpPr>
        <p:spPr>
          <a:xfrm>
            <a:off x="7215884" y="5375145"/>
            <a:ext cx="1692000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/>
              <a:t>30÷100×100</a:t>
            </a:r>
            <a:endParaRPr lang="en-US" altLang="ja-JP"/>
          </a:p>
          <a:p>
            <a:r>
              <a:rPr lang="ja-JP" altLang="en-US"/>
              <a:t>　＝ </a:t>
            </a:r>
            <a:r>
              <a:rPr lang="ja-JP" altLang="en-US" sz="2000" b="1" u="sng" smtClean="0"/>
              <a:t>３０</a:t>
            </a:r>
            <a:endParaRPr lang="ja-JP" altLang="en-US" sz="2000" b="1" u="sng"/>
          </a:p>
        </p:txBody>
      </p:sp>
      <p:sp>
        <p:nvSpPr>
          <p:cNvPr id="57" name="割合計算式（B型）"/>
          <p:cNvSpPr txBox="1"/>
          <p:nvPr/>
        </p:nvSpPr>
        <p:spPr>
          <a:xfrm>
            <a:off x="5511809" y="5375145"/>
            <a:ext cx="1692000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/>
              <a:t>20÷100×100</a:t>
            </a:r>
            <a:endParaRPr lang="en-US" altLang="ja-JP"/>
          </a:p>
          <a:p>
            <a:r>
              <a:rPr lang="ja-JP" altLang="en-US"/>
              <a:t>　＝ </a:t>
            </a:r>
            <a:r>
              <a:rPr lang="ja-JP" altLang="en-US" sz="2000" b="1" u="sng" smtClean="0"/>
              <a:t>２０</a:t>
            </a:r>
            <a:endParaRPr lang="ja-JP" altLang="en-US" sz="2000" b="1" u="sng"/>
          </a:p>
        </p:txBody>
      </p:sp>
      <p:sp>
        <p:nvSpPr>
          <p:cNvPr id="4" name="割合計算式（A型）"/>
          <p:cNvSpPr txBox="1"/>
          <p:nvPr/>
        </p:nvSpPr>
        <p:spPr>
          <a:xfrm>
            <a:off x="3783983" y="5375977"/>
            <a:ext cx="1692000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/>
              <a:t>40÷100×100</a:t>
            </a:r>
          </a:p>
          <a:p>
            <a:r>
              <a:rPr lang="ja-JP" altLang="en-US"/>
              <a:t>　＝ </a:t>
            </a:r>
            <a:r>
              <a:rPr lang="ja-JP" altLang="en-US" sz="2000" b="1" u="sng" smtClean="0"/>
              <a:t>４０</a:t>
            </a:r>
            <a:endParaRPr lang="ja-JP" altLang="en-US" sz="2000" b="1" u="sng"/>
          </a:p>
        </p:txBody>
      </p:sp>
      <p:sp>
        <p:nvSpPr>
          <p:cNvPr id="65" name="わりあい"/>
          <p:cNvSpPr txBox="1"/>
          <p:nvPr/>
        </p:nvSpPr>
        <p:spPr>
          <a:xfrm>
            <a:off x="2554829" y="5487522"/>
            <a:ext cx="75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わりあい</a:t>
            </a:r>
            <a:endParaRPr lang="ja-JP" altLang="en-US" sz="800" b="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4" name="にんずう"/>
          <p:cNvSpPr txBox="1"/>
          <p:nvPr/>
        </p:nvSpPr>
        <p:spPr>
          <a:xfrm>
            <a:off x="2578221" y="4732589"/>
            <a:ext cx="72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にんずう</a:t>
            </a:r>
            <a:endParaRPr lang="ja-JP" altLang="en-US" sz="800" b="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3" name="がた（AB）"/>
          <p:cNvSpPr txBox="1"/>
          <p:nvPr/>
        </p:nvSpPr>
        <p:spPr>
          <a:xfrm>
            <a:off x="9785229" y="4071480"/>
            <a:ext cx="4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がた</a:t>
            </a:r>
            <a:endParaRPr lang="ja-JP" altLang="en-US" sz="800" b="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2" name="がた（O）"/>
          <p:cNvSpPr txBox="1"/>
          <p:nvPr/>
        </p:nvSpPr>
        <p:spPr>
          <a:xfrm>
            <a:off x="7986637" y="4071480"/>
            <a:ext cx="4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がた</a:t>
            </a:r>
            <a:endParaRPr lang="ja-JP" altLang="en-US" sz="800" b="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1" name="がた（B）"/>
          <p:cNvSpPr txBox="1"/>
          <p:nvPr/>
        </p:nvSpPr>
        <p:spPr>
          <a:xfrm>
            <a:off x="6268947" y="4072257"/>
            <a:ext cx="4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がた</a:t>
            </a:r>
            <a:endParaRPr lang="ja-JP" altLang="en-US" sz="800" b="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0" name="がた（A）"/>
          <p:cNvSpPr txBox="1"/>
          <p:nvPr/>
        </p:nvSpPr>
        <p:spPr>
          <a:xfrm>
            <a:off x="4553305" y="4071480"/>
            <a:ext cx="4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がた</a:t>
            </a:r>
            <a:endParaRPr lang="ja-JP" altLang="en-US" sz="800" b="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けつえきがた"/>
          <p:cNvSpPr txBox="1"/>
          <p:nvPr/>
        </p:nvSpPr>
        <p:spPr>
          <a:xfrm>
            <a:off x="2642592" y="4076321"/>
            <a:ext cx="996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けつえきがた</a:t>
            </a:r>
            <a:endParaRPr lang="ja-JP" altLang="en-US" sz="800" b="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計算してみたよ！"/>
          <p:cNvGrpSpPr/>
          <p:nvPr/>
        </p:nvGrpSpPr>
        <p:grpSpPr>
          <a:xfrm>
            <a:off x="208765" y="5415409"/>
            <a:ext cx="2247738" cy="472509"/>
            <a:chOff x="208765" y="5415409"/>
            <a:chExt cx="2247738" cy="472509"/>
          </a:xfrm>
        </p:grpSpPr>
        <p:sp>
          <p:nvSpPr>
            <p:cNvPr id="97" name="三角"/>
            <p:cNvSpPr/>
            <p:nvPr/>
          </p:nvSpPr>
          <p:spPr>
            <a:xfrm rot="5400000">
              <a:off x="2204503" y="5635918"/>
              <a:ext cx="252000" cy="252000"/>
            </a:xfrm>
            <a:prstGeom prst="triangle">
              <a:avLst>
                <a:gd name="adj" fmla="val 100000"/>
              </a:avLst>
            </a:prstGeom>
            <a:solidFill>
              <a:srgbClr val="FE5C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" name="直線"/>
            <p:cNvCxnSpPr/>
            <p:nvPr/>
          </p:nvCxnSpPr>
          <p:spPr>
            <a:xfrm>
              <a:off x="248474" y="5867446"/>
              <a:ext cx="2052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計算してみたよ！"/>
            <p:cNvSpPr txBox="1"/>
            <p:nvPr/>
          </p:nvSpPr>
          <p:spPr>
            <a:xfrm>
              <a:off x="211146" y="5518300"/>
              <a:ext cx="2087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計算してみたよ！</a:t>
              </a:r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8" name="けいさん"/>
            <p:cNvSpPr txBox="1"/>
            <p:nvPr/>
          </p:nvSpPr>
          <p:spPr>
            <a:xfrm>
              <a:off x="208765" y="5415409"/>
              <a:ext cx="68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けいさん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0" name="割合(%)の出し方"/>
          <p:cNvGrpSpPr/>
          <p:nvPr/>
        </p:nvGrpSpPr>
        <p:grpSpPr>
          <a:xfrm>
            <a:off x="2647023" y="1591275"/>
            <a:ext cx="6865943" cy="1276034"/>
            <a:chOff x="2647023" y="1591275"/>
            <a:chExt cx="6865943" cy="1276034"/>
          </a:xfrm>
        </p:grpSpPr>
        <p:sp>
          <p:nvSpPr>
            <p:cNvPr id="36" name="割合の出し方囲み"/>
            <p:cNvSpPr/>
            <p:nvPr/>
          </p:nvSpPr>
          <p:spPr>
            <a:xfrm>
              <a:off x="2647023" y="1934143"/>
              <a:ext cx="6865943" cy="93316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100"/>
            <p:cNvSpPr txBox="1"/>
            <p:nvPr/>
          </p:nvSpPr>
          <p:spPr>
            <a:xfrm>
              <a:off x="8181597" y="2290655"/>
              <a:ext cx="1086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１００</a:t>
              </a:r>
              <a:endParaRPr lang="ja-JP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8" name="×"/>
            <p:cNvSpPr txBox="1"/>
            <p:nvPr/>
          </p:nvSpPr>
          <p:spPr>
            <a:xfrm>
              <a:off x="7459958" y="2245941"/>
              <a:ext cx="694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40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×</a:t>
              </a:r>
              <a:endParaRPr lang="ja-JP" alt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5" name="フレーム（全体の数）"/>
            <p:cNvSpPr/>
            <p:nvPr/>
          </p:nvSpPr>
          <p:spPr>
            <a:xfrm>
              <a:off x="5842629" y="2200762"/>
              <a:ext cx="1590787" cy="552024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全体の数"/>
            <p:cNvSpPr txBox="1"/>
            <p:nvPr/>
          </p:nvSpPr>
          <p:spPr>
            <a:xfrm>
              <a:off x="5918023" y="2354999"/>
              <a:ext cx="14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全体の数</a:t>
              </a:r>
              <a:endParaRPr lang="ja-JP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6" name="かず"/>
            <p:cNvSpPr txBox="1"/>
            <p:nvPr/>
          </p:nvSpPr>
          <p:spPr>
            <a:xfrm>
              <a:off x="6905691" y="2230999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かず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4" name="ぜんたい"/>
            <p:cNvSpPr txBox="1"/>
            <p:nvPr/>
          </p:nvSpPr>
          <p:spPr>
            <a:xfrm>
              <a:off x="5932313" y="2230999"/>
              <a:ext cx="75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ぜんたい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÷"/>
            <p:cNvSpPr txBox="1"/>
            <p:nvPr/>
          </p:nvSpPr>
          <p:spPr>
            <a:xfrm>
              <a:off x="5120087" y="2244489"/>
              <a:ext cx="500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40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÷</a:t>
              </a:r>
              <a:endParaRPr lang="ja-JP" alt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4" name="フレーム（各項目の数）"/>
            <p:cNvSpPr/>
            <p:nvPr/>
          </p:nvSpPr>
          <p:spPr>
            <a:xfrm>
              <a:off x="2902072" y="2200762"/>
              <a:ext cx="1908000" cy="55822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各項目の数"/>
            <p:cNvSpPr txBox="1"/>
            <p:nvPr/>
          </p:nvSpPr>
          <p:spPr>
            <a:xfrm>
              <a:off x="3028072" y="2365963"/>
              <a:ext cx="165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各項目の数</a:t>
              </a:r>
              <a:endParaRPr lang="ja-JP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3" name="かず"/>
            <p:cNvSpPr txBox="1"/>
            <p:nvPr/>
          </p:nvSpPr>
          <p:spPr>
            <a:xfrm>
              <a:off x="4255554" y="2230999"/>
              <a:ext cx="43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かず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2" name="かくこうもく"/>
            <p:cNvSpPr txBox="1"/>
            <p:nvPr/>
          </p:nvSpPr>
          <p:spPr>
            <a:xfrm>
              <a:off x="3030716" y="2230999"/>
              <a:ext cx="104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かくこうもく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" name="割合(%)の出し方フレーム"/>
            <p:cNvSpPr/>
            <p:nvPr/>
          </p:nvSpPr>
          <p:spPr>
            <a:xfrm>
              <a:off x="3265000" y="1591275"/>
              <a:ext cx="2679054" cy="5253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割合(%)の出し方"/>
            <p:cNvSpPr txBox="1"/>
            <p:nvPr/>
          </p:nvSpPr>
          <p:spPr>
            <a:xfrm>
              <a:off x="3345311" y="1713383"/>
              <a:ext cx="25606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000" b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割合（％）の出し方</a:t>
              </a:r>
              <a:endParaRPr lang="ja-JP" altLang="en-US"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1" name="かた"/>
            <p:cNvSpPr txBox="1"/>
            <p:nvPr/>
          </p:nvSpPr>
          <p:spPr>
            <a:xfrm>
              <a:off x="5434492" y="1600272"/>
              <a:ext cx="45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+mn-ea"/>
                </a:rPr>
                <a:t>かた</a:t>
              </a:r>
              <a:endParaRPr lang="ja-JP" altLang="en-US" sz="900" b="1">
                <a:solidFill>
                  <a:srgbClr val="525254"/>
                </a:solidFill>
                <a:latin typeface="+mn-ea"/>
              </a:endParaRPr>
            </a:p>
          </p:txBody>
        </p:sp>
        <p:sp>
          <p:nvSpPr>
            <p:cNvPr id="40" name="だ"/>
            <p:cNvSpPr txBox="1"/>
            <p:nvPr/>
          </p:nvSpPr>
          <p:spPr>
            <a:xfrm>
              <a:off x="4945063" y="1600272"/>
              <a:ext cx="2319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+mn-ea"/>
                </a:rPr>
                <a:t>だ</a:t>
              </a:r>
              <a:endParaRPr lang="ja-JP" altLang="en-US" sz="900" b="1">
                <a:solidFill>
                  <a:srgbClr val="525254"/>
                </a:solidFill>
                <a:latin typeface="+mn-ea"/>
              </a:endParaRPr>
            </a:p>
          </p:txBody>
        </p:sp>
        <p:sp>
          <p:nvSpPr>
            <p:cNvPr id="39" name="わりあい"/>
            <p:cNvSpPr txBox="1"/>
            <p:nvPr/>
          </p:nvSpPr>
          <p:spPr>
            <a:xfrm>
              <a:off x="3344036" y="1600272"/>
              <a:ext cx="756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+mn-ea"/>
                </a:rPr>
                <a:t>わりあい</a:t>
              </a:r>
              <a:endParaRPr lang="ja-JP" altLang="en-US" sz="900" b="1">
                <a:solidFill>
                  <a:srgbClr val="525254"/>
                </a:solidFill>
                <a:latin typeface="+mn-ea"/>
              </a:endParaRPr>
            </a:p>
          </p:txBody>
        </p:sp>
      </p:grpSp>
      <p:grpSp>
        <p:nvGrpSpPr>
          <p:cNvPr id="9" name="例でいうと、学校のみんな・・・"/>
          <p:cNvGrpSpPr/>
          <p:nvPr/>
        </p:nvGrpSpPr>
        <p:grpSpPr>
          <a:xfrm>
            <a:off x="5876408" y="2986133"/>
            <a:ext cx="2412000" cy="814393"/>
            <a:chOff x="5876408" y="2986133"/>
            <a:chExt cx="2412000" cy="814393"/>
          </a:xfrm>
        </p:grpSpPr>
        <p:sp>
          <p:nvSpPr>
            <p:cNvPr id="31" name="吹き出し(右)"/>
            <p:cNvSpPr/>
            <p:nvPr/>
          </p:nvSpPr>
          <p:spPr>
            <a:xfrm>
              <a:off x="5876408" y="2986133"/>
              <a:ext cx="2412000" cy="814393"/>
            </a:xfrm>
            <a:prstGeom prst="wedgeRoundRectCallout">
              <a:avLst>
                <a:gd name="adj1" fmla="val -21207"/>
                <a:gd name="adj2" fmla="val -75701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１００人のことです。"/>
            <p:cNvSpPr txBox="1"/>
            <p:nvPr/>
          </p:nvSpPr>
          <p:spPr>
            <a:xfrm>
              <a:off x="5919374" y="3429272"/>
              <a:ext cx="1836000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ja-JP" sz="14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lang="ja-JP" altLang="en-US" sz="14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０人</a:t>
              </a:r>
              <a:r>
                <a:rPr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のことです。</a:t>
              </a:r>
              <a:endPara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6" name="にん"/>
            <p:cNvSpPr txBox="1"/>
            <p:nvPr/>
          </p:nvSpPr>
          <p:spPr>
            <a:xfrm>
              <a:off x="6325542" y="3383154"/>
              <a:ext cx="396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2" name="例でいうと、学校のみんな"/>
            <p:cNvSpPr txBox="1"/>
            <p:nvPr/>
          </p:nvSpPr>
          <p:spPr>
            <a:xfrm>
              <a:off x="5944054" y="3046899"/>
              <a:ext cx="2297792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14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例でいうと</a:t>
              </a:r>
              <a:r>
                <a:rPr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、学校のみんな</a:t>
              </a:r>
              <a:endParaRPr lang="en-US" altLang="ja-JP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5" name="がっこう"/>
            <p:cNvSpPr txBox="1"/>
            <p:nvPr/>
          </p:nvSpPr>
          <p:spPr>
            <a:xfrm>
              <a:off x="6952947" y="3011290"/>
              <a:ext cx="588061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がっこう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4" name="れい"/>
            <p:cNvSpPr txBox="1"/>
            <p:nvPr/>
          </p:nvSpPr>
          <p:spPr>
            <a:xfrm>
              <a:off x="5929542" y="3007474"/>
              <a:ext cx="396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れい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7" name="例でいうと、A型・B型・・・"/>
          <p:cNvGrpSpPr/>
          <p:nvPr/>
        </p:nvGrpSpPr>
        <p:grpSpPr>
          <a:xfrm>
            <a:off x="2490649" y="2988273"/>
            <a:ext cx="3254483" cy="818360"/>
            <a:chOff x="2490649" y="2988273"/>
            <a:chExt cx="3254483" cy="818360"/>
          </a:xfrm>
        </p:grpSpPr>
        <p:sp>
          <p:nvSpPr>
            <p:cNvPr id="29" name="吹き出し（左）"/>
            <p:cNvSpPr/>
            <p:nvPr/>
          </p:nvSpPr>
          <p:spPr>
            <a:xfrm>
              <a:off x="2490649" y="2988273"/>
              <a:ext cx="3254483" cy="818360"/>
            </a:xfrm>
            <a:prstGeom prst="wedgeRoundRectCallout">
              <a:avLst>
                <a:gd name="adj1" fmla="val -19887"/>
                <a:gd name="adj2" fmla="val -76014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それぞれの回答人数のことです。"/>
            <p:cNvSpPr txBox="1"/>
            <p:nvPr/>
          </p:nvSpPr>
          <p:spPr>
            <a:xfrm>
              <a:off x="2554829" y="3425890"/>
              <a:ext cx="2952000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14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それぞれの回答人数</a:t>
              </a:r>
              <a:r>
                <a:rPr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のことです。</a:t>
              </a:r>
              <a:endPara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3" name="かいとうにんずう"/>
            <p:cNvSpPr txBox="1"/>
            <p:nvPr/>
          </p:nvSpPr>
          <p:spPr>
            <a:xfrm>
              <a:off x="3491512" y="3379987"/>
              <a:ext cx="98087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かいとうにんずう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0" name="例でいうと、A型・B型・・・"/>
            <p:cNvSpPr txBox="1"/>
            <p:nvPr/>
          </p:nvSpPr>
          <p:spPr>
            <a:xfrm>
              <a:off x="2554829" y="3051769"/>
              <a:ext cx="3161112" cy="36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kumimoji="1"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例でいうと、</a:t>
              </a:r>
              <a:r>
                <a:rPr kumimoji="1" lang="en-US" altLang="ja-JP" sz="14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</a:t>
              </a:r>
              <a:r>
                <a:rPr kumimoji="1" lang="ja-JP" altLang="en-US" sz="14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型･</a:t>
              </a:r>
              <a:r>
                <a:rPr kumimoji="1" lang="en-US" altLang="ja-JP" sz="14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</a:t>
              </a:r>
              <a:r>
                <a:rPr kumimoji="1" lang="ja-JP" altLang="en-US" sz="14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型･</a:t>
              </a:r>
              <a:r>
                <a:rPr kumimoji="1" lang="en-US" altLang="ja-JP" sz="14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O</a:t>
              </a:r>
              <a:r>
                <a:rPr kumimoji="1" lang="ja-JP" altLang="en-US" sz="14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型･</a:t>
              </a:r>
              <a:r>
                <a:rPr kumimoji="1" lang="en-US" altLang="ja-JP" sz="14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AB</a:t>
              </a:r>
              <a:r>
                <a:rPr kumimoji="1" lang="ja-JP" altLang="en-US" sz="1400" b="1" u="sng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型の</a:t>
              </a:r>
              <a:endParaRPr kumimoji="1" lang="en-US" altLang="ja-JP" sz="1400" b="1" u="sng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2" name="がた（AB)"/>
            <p:cNvSpPr txBox="1"/>
            <p:nvPr/>
          </p:nvSpPr>
          <p:spPr>
            <a:xfrm>
              <a:off x="5136537" y="3007474"/>
              <a:ext cx="396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1" name="がた（Ｏ）"/>
            <p:cNvSpPr txBox="1"/>
            <p:nvPr/>
          </p:nvSpPr>
          <p:spPr>
            <a:xfrm>
              <a:off x="4570068" y="3007474"/>
              <a:ext cx="396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0" name="がた（B）"/>
            <p:cNvSpPr txBox="1"/>
            <p:nvPr/>
          </p:nvSpPr>
          <p:spPr>
            <a:xfrm>
              <a:off x="4109888" y="3007474"/>
              <a:ext cx="396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9" name="がた（A）"/>
            <p:cNvSpPr txBox="1"/>
            <p:nvPr/>
          </p:nvSpPr>
          <p:spPr>
            <a:xfrm>
              <a:off x="3698241" y="3007474"/>
              <a:ext cx="396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8" name="れい"/>
            <p:cNvSpPr txBox="1"/>
            <p:nvPr/>
          </p:nvSpPr>
          <p:spPr>
            <a:xfrm>
              <a:off x="2548160" y="3007474"/>
              <a:ext cx="396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れい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85" name="もずや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599" y="314560"/>
            <a:ext cx="1159861" cy="1105800"/>
          </a:xfrm>
          <a:prstGeom prst="rect">
            <a:avLst/>
          </a:prstGeom>
        </p:spPr>
      </p:pic>
      <p:grpSp>
        <p:nvGrpSpPr>
          <p:cNvPr id="5" name="円グラフを作成するための「割合(%)の・・・"/>
          <p:cNvGrpSpPr/>
          <p:nvPr/>
        </p:nvGrpSpPr>
        <p:grpSpPr>
          <a:xfrm>
            <a:off x="3147089" y="275423"/>
            <a:ext cx="5616000" cy="1126119"/>
            <a:chOff x="3147089" y="275423"/>
            <a:chExt cx="5616000" cy="1126119"/>
          </a:xfrm>
        </p:grpSpPr>
        <p:sp>
          <p:nvSpPr>
            <p:cNvPr id="84" name="計算方法について紹介するよ！"/>
            <p:cNvSpPr txBox="1"/>
            <p:nvPr/>
          </p:nvSpPr>
          <p:spPr>
            <a:xfrm>
              <a:off x="3157705" y="801378"/>
              <a:ext cx="434758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i="0" u="none" strike="noStrike" kern="1200" normalizeH="0" baseline="0" noProof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計算方法について紹介するよ！</a:t>
              </a:r>
              <a:endParaRPr kumimoji="1" lang="en-US" altLang="ja-JP" sz="2200" i="0" u="none" strike="noStrike" kern="1200" normalizeH="0" baseline="0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6" name="しょうかい"/>
            <p:cNvSpPr txBox="1"/>
            <p:nvPr/>
          </p:nvSpPr>
          <p:spPr>
            <a:xfrm>
              <a:off x="5497542" y="769800"/>
              <a:ext cx="82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しょうかい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5" name="けいさんほうほう"/>
            <p:cNvSpPr txBox="1"/>
            <p:nvPr/>
          </p:nvSpPr>
          <p:spPr>
            <a:xfrm>
              <a:off x="3155688" y="769800"/>
              <a:ext cx="140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けいさんほうほう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0" name="円グラフを作成するための「割合(%)」の"/>
            <p:cNvSpPr txBox="1"/>
            <p:nvPr/>
          </p:nvSpPr>
          <p:spPr>
            <a:xfrm>
              <a:off x="3147089" y="299368"/>
              <a:ext cx="5616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i="0" u="none" strike="noStrike" kern="1200" normalizeH="0" baseline="0" noProof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円グラフを作成するための「割合（％）」の</a:t>
              </a:r>
              <a:endParaRPr kumimoji="1" lang="en-US" altLang="ja-JP" sz="2200" i="0" u="none" strike="noStrike" kern="1200" normalizeH="0" baseline="0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4" name="わりあい"/>
            <p:cNvSpPr txBox="1"/>
            <p:nvPr/>
          </p:nvSpPr>
          <p:spPr>
            <a:xfrm>
              <a:off x="6792446" y="277861"/>
              <a:ext cx="810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わりあい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3" name="さくせい"/>
            <p:cNvSpPr txBox="1"/>
            <p:nvPr/>
          </p:nvSpPr>
          <p:spPr>
            <a:xfrm>
              <a:off x="4653059" y="275423"/>
              <a:ext cx="810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さくせい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2" name="えん"/>
            <p:cNvSpPr txBox="1"/>
            <p:nvPr/>
          </p:nvSpPr>
          <p:spPr>
            <a:xfrm>
              <a:off x="3155688" y="275423"/>
              <a:ext cx="432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80" name="計算方法①"/>
          <p:cNvGrpSpPr/>
          <p:nvPr/>
        </p:nvGrpSpPr>
        <p:grpSpPr>
          <a:xfrm>
            <a:off x="436348" y="364279"/>
            <a:ext cx="2507812" cy="913537"/>
            <a:chOff x="271859" y="196148"/>
            <a:chExt cx="2507812" cy="913537"/>
          </a:xfrm>
        </p:grpSpPr>
        <p:sp>
          <p:nvSpPr>
            <p:cNvPr id="81" name="計算方法囲み"/>
            <p:cNvSpPr/>
            <p:nvPr/>
          </p:nvSpPr>
          <p:spPr>
            <a:xfrm>
              <a:off x="271859" y="196148"/>
              <a:ext cx="2507812" cy="9135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2" name="計算方法①"/>
            <p:cNvSpPr txBox="1"/>
            <p:nvPr/>
          </p:nvSpPr>
          <p:spPr>
            <a:xfrm>
              <a:off x="388942" y="504770"/>
              <a:ext cx="22812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計算方法①</a:t>
              </a: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3" name="けいさんほうほう"/>
            <p:cNvSpPr txBox="1"/>
            <p:nvPr/>
          </p:nvSpPr>
          <p:spPr>
            <a:xfrm>
              <a:off x="387046" y="274051"/>
              <a:ext cx="187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けいさんほうほう</a:t>
              </a: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92" name="次へ"/>
          <p:cNvSpPr txBox="1"/>
          <p:nvPr/>
        </p:nvSpPr>
        <p:spPr>
          <a:xfrm>
            <a:off x="11276053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3" name="次へ進む画像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52733" y="194731"/>
            <a:ext cx="548211" cy="504000"/>
          </a:xfrm>
          <a:prstGeom prst="rect">
            <a:avLst/>
          </a:prstGeom>
        </p:spPr>
      </p:pic>
      <p:sp>
        <p:nvSpPr>
          <p:cNvPr id="94" name="前へ"/>
          <p:cNvSpPr txBox="1"/>
          <p:nvPr/>
        </p:nvSpPr>
        <p:spPr>
          <a:xfrm>
            <a:off x="10231140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5" name="前へ進む画像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2083" y="194731"/>
            <a:ext cx="515909" cy="504000"/>
          </a:xfrm>
          <a:prstGeom prst="rect">
            <a:avLst/>
          </a:prstGeom>
        </p:spPr>
      </p:pic>
      <p:sp>
        <p:nvSpPr>
          <p:cNvPr id="99" name="フレーム"/>
          <p:cNvSpPr/>
          <p:nvPr/>
        </p:nvSpPr>
        <p:spPr>
          <a:xfrm>
            <a:off x="10003815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1" grpId="0"/>
      <p:bldP spid="66" grpId="0"/>
      <p:bldP spid="5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(※角度の合計は360度になるよ。）"/>
          <p:cNvGrpSpPr/>
          <p:nvPr/>
        </p:nvGrpSpPr>
        <p:grpSpPr>
          <a:xfrm>
            <a:off x="5761223" y="6146348"/>
            <a:ext cx="4024006" cy="476703"/>
            <a:chOff x="5761223" y="6146348"/>
            <a:chExt cx="4024006" cy="476703"/>
          </a:xfrm>
        </p:grpSpPr>
        <p:sp>
          <p:nvSpPr>
            <p:cNvPr id="77" name="(※角度の合計は360度になるよ。)"/>
            <p:cNvSpPr txBox="1"/>
            <p:nvPr/>
          </p:nvSpPr>
          <p:spPr>
            <a:xfrm>
              <a:off x="5761223" y="6253719"/>
              <a:ext cx="4024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</a:t>
              </a:r>
              <a:r>
                <a:rPr lang="en-US" altLang="ja-JP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u="sng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角度</a:t>
              </a:r>
              <a:r>
                <a:rPr lang="ja-JP" altLang="en-US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の合計は</a:t>
              </a:r>
              <a:r>
                <a:rPr lang="en-US" altLang="ja-JP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360</a:t>
              </a:r>
              <a:r>
                <a:rPr lang="ja-JP" altLang="en-US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度になるよ。）</a:t>
              </a:r>
              <a:endParaRPr lang="ja-JP" altLang="en-US" u="sng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0" name="ど"/>
            <p:cNvSpPr txBox="1"/>
            <p:nvPr/>
          </p:nvSpPr>
          <p:spPr>
            <a:xfrm>
              <a:off x="8048072" y="6146348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ど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9" name="ごうけい"/>
            <p:cNvSpPr txBox="1"/>
            <p:nvPr/>
          </p:nvSpPr>
          <p:spPr>
            <a:xfrm>
              <a:off x="6850916" y="6150939"/>
              <a:ext cx="68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ごうけい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8" name="かくど"/>
            <p:cNvSpPr txBox="1"/>
            <p:nvPr/>
          </p:nvSpPr>
          <p:spPr>
            <a:xfrm>
              <a:off x="6126404" y="6146348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かくど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cxnSp>
        <p:nvCxnSpPr>
          <p:cNvPr id="96" name="赤矢印"/>
          <p:cNvCxnSpPr/>
          <p:nvPr/>
        </p:nvCxnSpPr>
        <p:spPr>
          <a:xfrm>
            <a:off x="5080560" y="6135040"/>
            <a:ext cx="762194" cy="330946"/>
          </a:xfrm>
          <a:prstGeom prst="bentConnector3">
            <a:avLst>
              <a:gd name="adj1" fmla="val 3076"/>
            </a:avLst>
          </a:prstGeom>
          <a:ln w="57150">
            <a:solidFill>
              <a:srgbClr val="D154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171785"/>
              </p:ext>
            </p:extLst>
          </p:nvPr>
        </p:nvGraphicFramePr>
        <p:xfrm>
          <a:off x="2490649" y="3968551"/>
          <a:ext cx="8127999" cy="215413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78567">
                  <a:extLst>
                    <a:ext uri="{9D8B030D-6E8A-4147-A177-3AD203B41FA5}">
                      <a16:colId xmlns:a16="http://schemas.microsoft.com/office/drawing/2014/main" val="1974266669"/>
                    </a:ext>
                  </a:extLst>
                </a:gridCol>
                <a:gridCol w="1712358">
                  <a:extLst>
                    <a:ext uri="{9D8B030D-6E8A-4147-A177-3AD203B41FA5}">
                      <a16:colId xmlns:a16="http://schemas.microsoft.com/office/drawing/2014/main" val="1096747112"/>
                    </a:ext>
                  </a:extLst>
                </a:gridCol>
                <a:gridCol w="1712358">
                  <a:extLst>
                    <a:ext uri="{9D8B030D-6E8A-4147-A177-3AD203B41FA5}">
                      <a16:colId xmlns:a16="http://schemas.microsoft.com/office/drawing/2014/main" val="717124078"/>
                    </a:ext>
                  </a:extLst>
                </a:gridCol>
                <a:gridCol w="1712358">
                  <a:extLst>
                    <a:ext uri="{9D8B030D-6E8A-4147-A177-3AD203B41FA5}">
                      <a16:colId xmlns:a16="http://schemas.microsoft.com/office/drawing/2014/main" val="2795933868"/>
                    </a:ext>
                  </a:extLst>
                </a:gridCol>
                <a:gridCol w="1712358">
                  <a:extLst>
                    <a:ext uri="{9D8B030D-6E8A-4147-A177-3AD203B41FA5}">
                      <a16:colId xmlns:a16="http://schemas.microsoft.com/office/drawing/2014/main" val="420385372"/>
                    </a:ext>
                  </a:extLst>
                </a:gridCol>
              </a:tblGrid>
              <a:tr h="6784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血 液 型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en-US" altLang="ja-JP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A</a:t>
                      </a:r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型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B</a:t>
                      </a:r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O</a:t>
                      </a:r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AB</a:t>
                      </a:r>
                      <a:r>
                        <a:rPr kumimoji="1" lang="ja-JP" altLang="en-US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33100"/>
                  </a:ext>
                </a:extLst>
              </a:tr>
              <a:tr h="63221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割 合</a:t>
                      </a:r>
                      <a:r>
                        <a:rPr kumimoji="1" lang="ja-JP" altLang="en-US" sz="160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（％）</a:t>
                      </a:r>
                      <a:endParaRPr kumimoji="1" lang="ja-JP" altLang="en-US" sz="160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z="2000" smtClean="0"/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000" smtClean="0"/>
                        <a:t>４０</a:t>
                      </a:r>
                      <a:endParaRPr kumimoji="1" lang="ja-JP" altLang="en-US" sz="200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z="2000" smtClean="0"/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000" smtClean="0"/>
                        <a:t>２０</a:t>
                      </a:r>
                      <a:endParaRPr kumimoji="1" lang="ja-JP" altLang="en-US" sz="200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z="2000" smtClean="0"/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000" smtClean="0"/>
                        <a:t>３０</a:t>
                      </a:r>
                      <a:endParaRPr kumimoji="1" lang="ja-JP" altLang="en-US" sz="200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z="2000" smtClean="0"/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2000" smtClean="0"/>
                        <a:t>１０</a:t>
                      </a:r>
                      <a:endParaRPr kumimoji="1" lang="ja-JP" altLang="en-US" sz="200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987699"/>
                  </a:ext>
                </a:extLst>
              </a:tr>
              <a:tr h="84351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en-US" altLang="ja-JP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角 度</a:t>
                      </a:r>
                      <a:r>
                        <a:rPr kumimoji="1" lang="ja-JP" altLang="en-US" sz="160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（度）</a:t>
                      </a:r>
                      <a:endParaRPr kumimoji="1" lang="ja-JP" altLang="en-US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b="1" u="sng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b="1" u="sng" smtClean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b="1" u="sng" smtClean="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b="1" u="sng" smtClean="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137865"/>
                  </a:ext>
                </a:extLst>
              </a:tr>
            </a:tbl>
          </a:graphicData>
        </a:graphic>
      </p:graphicFrame>
      <p:sp>
        <p:nvSpPr>
          <p:cNvPr id="8" name="角度計算囲み"/>
          <p:cNvSpPr/>
          <p:nvPr/>
        </p:nvSpPr>
        <p:spPr>
          <a:xfrm>
            <a:off x="3818420" y="5334140"/>
            <a:ext cx="6732000" cy="720000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角度計算(AB)"/>
          <p:cNvSpPr txBox="1"/>
          <p:nvPr/>
        </p:nvSpPr>
        <p:spPr>
          <a:xfrm>
            <a:off x="8916653" y="5377220"/>
            <a:ext cx="1692000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/>
              <a:t>10×360÷100</a:t>
            </a:r>
            <a:endParaRPr lang="en-US" altLang="ja-JP"/>
          </a:p>
          <a:p>
            <a:r>
              <a:rPr lang="ja-JP" altLang="en-US"/>
              <a:t> </a:t>
            </a:r>
            <a:r>
              <a:rPr lang="ja-JP" altLang="en-US" smtClean="0"/>
              <a:t>  ＝ </a:t>
            </a:r>
            <a:r>
              <a:rPr lang="ja-JP" altLang="en-US" sz="2000" b="1" u="sng" smtClean="0"/>
              <a:t>３６</a:t>
            </a:r>
            <a:endParaRPr lang="ja-JP" altLang="en-US" sz="2000" b="1" u="sng"/>
          </a:p>
        </p:txBody>
      </p:sp>
      <p:sp>
        <p:nvSpPr>
          <p:cNvPr id="106" name="角度計算（O）"/>
          <p:cNvSpPr txBox="1"/>
          <p:nvPr/>
        </p:nvSpPr>
        <p:spPr>
          <a:xfrm>
            <a:off x="7209670" y="5377220"/>
            <a:ext cx="1692000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/>
              <a:t>30×360÷100</a:t>
            </a:r>
            <a:endParaRPr lang="en-US" altLang="ja-JP"/>
          </a:p>
          <a:p>
            <a:r>
              <a:rPr lang="ja-JP" altLang="en-US"/>
              <a:t> </a:t>
            </a:r>
            <a:r>
              <a:rPr lang="ja-JP" altLang="en-US" smtClean="0"/>
              <a:t> ＝ </a:t>
            </a:r>
            <a:r>
              <a:rPr lang="ja-JP" altLang="en-US" sz="2000" b="1" u="sng" smtClean="0"/>
              <a:t>１０８</a:t>
            </a:r>
            <a:endParaRPr lang="ja-JP" altLang="en-US" sz="2000" b="1" u="sng"/>
          </a:p>
        </p:txBody>
      </p:sp>
      <p:sp>
        <p:nvSpPr>
          <p:cNvPr id="104" name="角度計算（A）"/>
          <p:cNvSpPr txBox="1"/>
          <p:nvPr/>
        </p:nvSpPr>
        <p:spPr>
          <a:xfrm>
            <a:off x="3795706" y="5377220"/>
            <a:ext cx="1692000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/>
              <a:t>40×360</a:t>
            </a:r>
            <a:r>
              <a:rPr lang="en-US" altLang="ja-JP"/>
              <a:t>÷</a:t>
            </a:r>
            <a:r>
              <a:rPr lang="en-US" altLang="ja-JP" smtClean="0"/>
              <a:t>100</a:t>
            </a:r>
            <a:endParaRPr lang="en-US" altLang="ja-JP"/>
          </a:p>
          <a:p>
            <a:r>
              <a:rPr lang="ja-JP" altLang="en-US"/>
              <a:t> </a:t>
            </a:r>
            <a:r>
              <a:rPr lang="ja-JP" altLang="en-US" smtClean="0"/>
              <a:t> ＝ </a:t>
            </a:r>
            <a:r>
              <a:rPr lang="ja-JP" altLang="en-US" sz="2000" b="1" u="sng"/>
              <a:t>１４４</a:t>
            </a:r>
          </a:p>
        </p:txBody>
      </p:sp>
      <p:sp>
        <p:nvSpPr>
          <p:cNvPr id="105" name="角度計算（B）"/>
          <p:cNvSpPr txBox="1"/>
          <p:nvPr/>
        </p:nvSpPr>
        <p:spPr>
          <a:xfrm>
            <a:off x="5502688" y="5377220"/>
            <a:ext cx="1692000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/>
              <a:t>2</a:t>
            </a:r>
            <a:r>
              <a:rPr lang="en-US" altLang="ja-JP" smtClean="0"/>
              <a:t>0×360÷100</a:t>
            </a:r>
            <a:endParaRPr lang="en-US" altLang="ja-JP"/>
          </a:p>
          <a:p>
            <a:r>
              <a:rPr lang="ja-JP" altLang="en-US"/>
              <a:t> </a:t>
            </a:r>
            <a:r>
              <a:rPr lang="ja-JP" altLang="en-US" smtClean="0"/>
              <a:t>  ＝ </a:t>
            </a:r>
            <a:r>
              <a:rPr lang="ja-JP" altLang="en-US" sz="2000" b="1" u="sng"/>
              <a:t>７２</a:t>
            </a:r>
          </a:p>
        </p:txBody>
      </p:sp>
      <p:sp>
        <p:nvSpPr>
          <p:cNvPr id="65" name="かくど"/>
          <p:cNvSpPr txBox="1"/>
          <p:nvPr/>
        </p:nvSpPr>
        <p:spPr>
          <a:xfrm>
            <a:off x="2619224" y="5487522"/>
            <a:ext cx="6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かくど</a:t>
            </a:r>
            <a:endParaRPr lang="ja-JP" altLang="en-US" sz="800" b="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4" name="わりあい"/>
          <p:cNvSpPr txBox="1"/>
          <p:nvPr/>
        </p:nvSpPr>
        <p:spPr>
          <a:xfrm>
            <a:off x="2578221" y="4732589"/>
            <a:ext cx="72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わりあい</a:t>
            </a:r>
            <a:endParaRPr lang="ja-JP" altLang="en-US" sz="800" b="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3" name="がた（AB）"/>
          <p:cNvSpPr txBox="1"/>
          <p:nvPr/>
        </p:nvSpPr>
        <p:spPr>
          <a:xfrm>
            <a:off x="9785229" y="4071480"/>
            <a:ext cx="4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がた</a:t>
            </a:r>
            <a:endParaRPr lang="ja-JP" altLang="en-US" sz="800" b="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2" name="がた（O）"/>
          <p:cNvSpPr txBox="1"/>
          <p:nvPr/>
        </p:nvSpPr>
        <p:spPr>
          <a:xfrm>
            <a:off x="7986637" y="4071480"/>
            <a:ext cx="4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がた</a:t>
            </a:r>
            <a:endParaRPr lang="ja-JP" altLang="en-US" sz="800" b="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1" name="がた（B）"/>
          <p:cNvSpPr txBox="1"/>
          <p:nvPr/>
        </p:nvSpPr>
        <p:spPr>
          <a:xfrm>
            <a:off x="6268947" y="4072257"/>
            <a:ext cx="4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がた</a:t>
            </a:r>
            <a:endParaRPr lang="ja-JP" altLang="en-US" sz="800" b="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0" name="がた（A）"/>
          <p:cNvSpPr txBox="1"/>
          <p:nvPr/>
        </p:nvSpPr>
        <p:spPr>
          <a:xfrm>
            <a:off x="4553305" y="4071480"/>
            <a:ext cx="46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がた</a:t>
            </a:r>
            <a:endParaRPr lang="ja-JP" altLang="en-US" sz="800" b="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けつえきがた"/>
          <p:cNvSpPr txBox="1"/>
          <p:nvPr/>
        </p:nvSpPr>
        <p:spPr>
          <a:xfrm>
            <a:off x="2642592" y="4076321"/>
            <a:ext cx="996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 sz="800" b="1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けつえきがた</a:t>
            </a:r>
            <a:endParaRPr lang="ja-JP" altLang="en-US" sz="800" b="1">
              <a:solidFill>
                <a:srgbClr val="52525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計算してみたよ！"/>
          <p:cNvGrpSpPr/>
          <p:nvPr/>
        </p:nvGrpSpPr>
        <p:grpSpPr>
          <a:xfrm>
            <a:off x="208765" y="5415409"/>
            <a:ext cx="2236015" cy="472509"/>
            <a:chOff x="208765" y="5415409"/>
            <a:chExt cx="2236015" cy="472509"/>
          </a:xfrm>
        </p:grpSpPr>
        <p:sp>
          <p:nvSpPr>
            <p:cNvPr id="97" name="三角"/>
            <p:cNvSpPr/>
            <p:nvPr/>
          </p:nvSpPr>
          <p:spPr>
            <a:xfrm rot="5400000">
              <a:off x="2192780" y="5635918"/>
              <a:ext cx="252000" cy="252000"/>
            </a:xfrm>
            <a:prstGeom prst="triangle">
              <a:avLst>
                <a:gd name="adj" fmla="val 100000"/>
              </a:avLst>
            </a:prstGeom>
            <a:solidFill>
              <a:srgbClr val="FE5C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" name="直線"/>
            <p:cNvCxnSpPr/>
            <p:nvPr/>
          </p:nvCxnSpPr>
          <p:spPr>
            <a:xfrm>
              <a:off x="248474" y="5867446"/>
              <a:ext cx="205200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計算してみたよ！"/>
            <p:cNvSpPr txBox="1"/>
            <p:nvPr/>
          </p:nvSpPr>
          <p:spPr>
            <a:xfrm>
              <a:off x="211146" y="5518300"/>
              <a:ext cx="2087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計算してみたよ！</a:t>
              </a:r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8" name="けいさん"/>
            <p:cNvSpPr txBox="1"/>
            <p:nvPr/>
          </p:nvSpPr>
          <p:spPr>
            <a:xfrm>
              <a:off x="208765" y="5415409"/>
              <a:ext cx="68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けいさん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" name="角度の出し方"/>
          <p:cNvGrpSpPr/>
          <p:nvPr/>
        </p:nvGrpSpPr>
        <p:grpSpPr>
          <a:xfrm>
            <a:off x="2647023" y="1591275"/>
            <a:ext cx="6865943" cy="1276034"/>
            <a:chOff x="2647023" y="1591275"/>
            <a:chExt cx="6865943" cy="1276034"/>
          </a:xfrm>
        </p:grpSpPr>
        <p:sp>
          <p:nvSpPr>
            <p:cNvPr id="36" name="角度の出し方囲み"/>
            <p:cNvSpPr/>
            <p:nvPr/>
          </p:nvSpPr>
          <p:spPr>
            <a:xfrm>
              <a:off x="2647023" y="1934143"/>
              <a:ext cx="6865943" cy="93316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１００"/>
            <p:cNvSpPr txBox="1"/>
            <p:nvPr/>
          </p:nvSpPr>
          <p:spPr>
            <a:xfrm>
              <a:off x="8180764" y="2290655"/>
              <a:ext cx="1086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１００</a:t>
              </a:r>
              <a:endParaRPr lang="ja-JP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÷"/>
            <p:cNvSpPr txBox="1"/>
            <p:nvPr/>
          </p:nvSpPr>
          <p:spPr>
            <a:xfrm>
              <a:off x="7547509" y="2256597"/>
              <a:ext cx="500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40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÷</a:t>
              </a:r>
              <a:endParaRPr lang="ja-JP" alt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5" name="360度囲み"/>
            <p:cNvSpPr/>
            <p:nvPr/>
          </p:nvSpPr>
          <p:spPr>
            <a:xfrm>
              <a:off x="5971103" y="2200762"/>
              <a:ext cx="1362855" cy="552024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360（度）"/>
            <p:cNvSpPr txBox="1"/>
            <p:nvPr/>
          </p:nvSpPr>
          <p:spPr>
            <a:xfrm>
              <a:off x="6045968" y="2290655"/>
              <a:ext cx="1287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３６０</a:t>
              </a:r>
              <a:r>
                <a:rPr lang="ja-JP" altLang="en-US" sz="160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（度）</a:t>
              </a:r>
              <a:endParaRPr lang="ja-JP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2" name="ど"/>
            <p:cNvSpPr txBox="1"/>
            <p:nvPr/>
          </p:nvSpPr>
          <p:spPr>
            <a:xfrm>
              <a:off x="6756242" y="2240927"/>
              <a:ext cx="468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ど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8" name="×"/>
            <p:cNvSpPr txBox="1"/>
            <p:nvPr/>
          </p:nvSpPr>
          <p:spPr>
            <a:xfrm>
              <a:off x="4997607" y="2256597"/>
              <a:ext cx="694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40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×</a:t>
              </a:r>
              <a:endParaRPr lang="ja-JP" alt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4" name="割合の数字囲み"/>
            <p:cNvSpPr/>
            <p:nvPr/>
          </p:nvSpPr>
          <p:spPr>
            <a:xfrm>
              <a:off x="2902072" y="2200762"/>
              <a:ext cx="1908000" cy="55822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割合の数字"/>
            <p:cNvSpPr txBox="1"/>
            <p:nvPr/>
          </p:nvSpPr>
          <p:spPr>
            <a:xfrm>
              <a:off x="3028072" y="2365963"/>
              <a:ext cx="165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割合の数字</a:t>
              </a:r>
              <a:endParaRPr lang="ja-JP" alt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3" name="すうじ"/>
            <p:cNvSpPr txBox="1"/>
            <p:nvPr/>
          </p:nvSpPr>
          <p:spPr>
            <a:xfrm>
              <a:off x="3972215" y="2230999"/>
              <a:ext cx="64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すうじ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2" name="わりあい"/>
            <p:cNvSpPr txBox="1"/>
            <p:nvPr/>
          </p:nvSpPr>
          <p:spPr>
            <a:xfrm>
              <a:off x="3017837" y="2230999"/>
              <a:ext cx="75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8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わりあい</a:t>
              </a:r>
              <a:endParaRPr lang="ja-JP" altLang="en-US" sz="8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" name="角度の出し方フレーム"/>
            <p:cNvSpPr/>
            <p:nvPr/>
          </p:nvSpPr>
          <p:spPr>
            <a:xfrm>
              <a:off x="3265000" y="1591275"/>
              <a:ext cx="2679054" cy="5253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角度（度）の出し方"/>
            <p:cNvSpPr txBox="1"/>
            <p:nvPr/>
          </p:nvSpPr>
          <p:spPr>
            <a:xfrm>
              <a:off x="3345311" y="1713383"/>
              <a:ext cx="25606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000" b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角度（</a:t>
              </a:r>
              <a:r>
                <a:rPr lang="ja-JP" altLang="en-US" sz="2000" b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  <a:r>
                <a:rPr lang="ja-JP" altLang="en-US" sz="2000" b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）の出し方</a:t>
              </a:r>
              <a:endParaRPr lang="ja-JP" altLang="en-US" sz="2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1" name="かた"/>
            <p:cNvSpPr txBox="1"/>
            <p:nvPr/>
          </p:nvSpPr>
          <p:spPr>
            <a:xfrm>
              <a:off x="5434492" y="1600272"/>
              <a:ext cx="45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+mn-ea"/>
                </a:rPr>
                <a:t>かた</a:t>
              </a:r>
              <a:endParaRPr lang="ja-JP" altLang="en-US" sz="900" b="1">
                <a:solidFill>
                  <a:srgbClr val="525254"/>
                </a:solidFill>
                <a:latin typeface="+mn-ea"/>
              </a:endParaRPr>
            </a:p>
          </p:txBody>
        </p:sp>
        <p:sp>
          <p:nvSpPr>
            <p:cNvPr id="40" name="だ"/>
            <p:cNvSpPr txBox="1"/>
            <p:nvPr/>
          </p:nvSpPr>
          <p:spPr>
            <a:xfrm>
              <a:off x="4945063" y="1600272"/>
              <a:ext cx="2319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+mn-ea"/>
                </a:rPr>
                <a:t>だ</a:t>
              </a:r>
              <a:endParaRPr lang="ja-JP" altLang="en-US" sz="900" b="1">
                <a:solidFill>
                  <a:srgbClr val="525254"/>
                </a:solidFill>
                <a:latin typeface="+mn-ea"/>
              </a:endParaRPr>
            </a:p>
          </p:txBody>
        </p:sp>
        <p:sp>
          <p:nvSpPr>
            <p:cNvPr id="39" name="かくど"/>
            <p:cNvSpPr txBox="1"/>
            <p:nvPr/>
          </p:nvSpPr>
          <p:spPr>
            <a:xfrm>
              <a:off x="3344036" y="1600272"/>
              <a:ext cx="68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+mn-ea"/>
                </a:rPr>
                <a:t>かくど</a:t>
              </a:r>
            </a:p>
          </p:txBody>
        </p:sp>
      </p:grpSp>
      <p:grpSp>
        <p:nvGrpSpPr>
          <p:cNvPr id="10" name="円の1周は360度です。"/>
          <p:cNvGrpSpPr/>
          <p:nvPr/>
        </p:nvGrpSpPr>
        <p:grpSpPr>
          <a:xfrm>
            <a:off x="5927924" y="2986134"/>
            <a:ext cx="2335156" cy="481134"/>
            <a:chOff x="5927924" y="2986134"/>
            <a:chExt cx="2335156" cy="481134"/>
          </a:xfrm>
        </p:grpSpPr>
        <p:sp>
          <p:nvSpPr>
            <p:cNvPr id="31" name="吹き出し(右)"/>
            <p:cNvSpPr/>
            <p:nvPr/>
          </p:nvSpPr>
          <p:spPr>
            <a:xfrm>
              <a:off x="5927924" y="2986134"/>
              <a:ext cx="2335156" cy="481134"/>
            </a:xfrm>
            <a:prstGeom prst="wedgeRoundRectCallout">
              <a:avLst>
                <a:gd name="adj1" fmla="val -21709"/>
                <a:gd name="adj2" fmla="val -92757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の1周は360度です。"/>
            <p:cNvSpPr txBox="1"/>
            <p:nvPr/>
          </p:nvSpPr>
          <p:spPr>
            <a:xfrm>
              <a:off x="5944054" y="3046899"/>
              <a:ext cx="2297792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円の</a:t>
              </a:r>
              <a:r>
                <a:rPr lang="en-US" altLang="ja-JP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周は</a:t>
              </a:r>
              <a:r>
                <a:rPr lang="en-US" altLang="ja-JP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360</a:t>
              </a:r>
              <a:r>
                <a:rPr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度です。</a:t>
              </a:r>
              <a:endParaRPr lang="en-US" altLang="ja-JP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1" name="ど"/>
            <p:cNvSpPr txBox="1"/>
            <p:nvPr/>
          </p:nvSpPr>
          <p:spPr>
            <a:xfrm>
              <a:off x="7299327" y="3003326"/>
              <a:ext cx="468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ど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5" name="しゅう"/>
            <p:cNvSpPr txBox="1"/>
            <p:nvPr/>
          </p:nvSpPr>
          <p:spPr>
            <a:xfrm>
              <a:off x="6426585" y="3003326"/>
              <a:ext cx="468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しゅう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4" name="えん"/>
            <p:cNvSpPr txBox="1"/>
            <p:nvPr/>
          </p:nvSpPr>
          <p:spPr>
            <a:xfrm>
              <a:off x="5929542" y="3007474"/>
              <a:ext cx="39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9" name="例でいうと、参考①で・・・"/>
          <p:cNvGrpSpPr/>
          <p:nvPr/>
        </p:nvGrpSpPr>
        <p:grpSpPr>
          <a:xfrm>
            <a:off x="2490649" y="2988273"/>
            <a:ext cx="3254483" cy="853115"/>
            <a:chOff x="2490649" y="2988273"/>
            <a:chExt cx="3254483" cy="853115"/>
          </a:xfrm>
        </p:grpSpPr>
        <p:sp>
          <p:nvSpPr>
            <p:cNvPr id="29" name="吹き出し（左）"/>
            <p:cNvSpPr/>
            <p:nvPr/>
          </p:nvSpPr>
          <p:spPr>
            <a:xfrm>
              <a:off x="2490649" y="2988273"/>
              <a:ext cx="3254483" cy="818360"/>
            </a:xfrm>
            <a:prstGeom prst="wedgeRoundRectCallout">
              <a:avLst>
                <a:gd name="adj1" fmla="val -19887"/>
                <a:gd name="adj2" fmla="val -76014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のことです。"/>
            <p:cNvSpPr txBox="1"/>
            <p:nvPr/>
          </p:nvSpPr>
          <p:spPr>
            <a:xfrm>
              <a:off x="2554829" y="3425890"/>
              <a:ext cx="126359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のことです。</a:t>
              </a:r>
              <a:endPara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0" name="例でいうと、参考①で計算した割合"/>
            <p:cNvSpPr txBox="1"/>
            <p:nvPr/>
          </p:nvSpPr>
          <p:spPr>
            <a:xfrm>
              <a:off x="2554829" y="3051769"/>
              <a:ext cx="316111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kumimoji="1" lang="ja-JP" altLang="en-US" sz="14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例でいうと、</a:t>
              </a:r>
              <a:r>
                <a:rPr lang="ja-JP" altLang="en-US" sz="1400" b="1" u="sng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参考①で計算した割合</a:t>
              </a:r>
              <a:endParaRPr kumimoji="1" lang="en-US" altLang="ja-JP" sz="1400" b="1" u="sng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2" name="わりあい"/>
            <p:cNvSpPr txBox="1"/>
            <p:nvPr/>
          </p:nvSpPr>
          <p:spPr>
            <a:xfrm>
              <a:off x="5090433" y="3007474"/>
              <a:ext cx="61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わりあい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1" name="けいさん"/>
            <p:cNvSpPr txBox="1"/>
            <p:nvPr/>
          </p:nvSpPr>
          <p:spPr>
            <a:xfrm>
              <a:off x="4354914" y="3007474"/>
              <a:ext cx="61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けいさん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9" name="さんこう"/>
            <p:cNvSpPr txBox="1"/>
            <p:nvPr/>
          </p:nvSpPr>
          <p:spPr>
            <a:xfrm>
              <a:off x="3606033" y="3007474"/>
              <a:ext cx="612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さんこう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8" name="れい"/>
            <p:cNvSpPr txBox="1"/>
            <p:nvPr/>
          </p:nvSpPr>
          <p:spPr>
            <a:xfrm>
              <a:off x="2548160" y="3007474"/>
              <a:ext cx="396000" cy="14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7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れい</a:t>
              </a:r>
              <a:endParaRPr lang="ja-JP" altLang="en-US" sz="7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92" name="もずや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599" y="314560"/>
            <a:ext cx="1159861" cy="1105800"/>
          </a:xfrm>
          <a:prstGeom prst="rect">
            <a:avLst/>
          </a:prstGeom>
        </p:spPr>
      </p:pic>
      <p:grpSp>
        <p:nvGrpSpPr>
          <p:cNvPr id="4" name="円フラフを作成するための「角度(度)」の・・・"/>
          <p:cNvGrpSpPr/>
          <p:nvPr/>
        </p:nvGrpSpPr>
        <p:grpSpPr>
          <a:xfrm>
            <a:off x="3147089" y="275423"/>
            <a:ext cx="5616000" cy="1126119"/>
            <a:chOff x="3147089" y="275423"/>
            <a:chExt cx="5616000" cy="1126119"/>
          </a:xfrm>
        </p:grpSpPr>
        <p:sp>
          <p:nvSpPr>
            <p:cNvPr id="84" name="計算方法について紹介するよ！"/>
            <p:cNvSpPr txBox="1"/>
            <p:nvPr/>
          </p:nvSpPr>
          <p:spPr>
            <a:xfrm>
              <a:off x="3157705" y="801378"/>
              <a:ext cx="434758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i="0" u="none" strike="noStrike" kern="1200" normalizeH="0" baseline="0" noProof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計算方法について紹介するよ！</a:t>
              </a:r>
              <a:endParaRPr kumimoji="1" lang="en-US" altLang="ja-JP" sz="2200" i="0" u="none" strike="noStrike" kern="1200" normalizeH="0" baseline="0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6" name="しょうかい"/>
            <p:cNvSpPr txBox="1"/>
            <p:nvPr/>
          </p:nvSpPr>
          <p:spPr>
            <a:xfrm>
              <a:off x="5497542" y="769800"/>
              <a:ext cx="82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しょうかい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5" name="けいさんほうほう"/>
            <p:cNvSpPr txBox="1"/>
            <p:nvPr/>
          </p:nvSpPr>
          <p:spPr>
            <a:xfrm>
              <a:off x="3155688" y="769800"/>
              <a:ext cx="140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けいさんほうほう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0" name="円グラフを作成するための「角度(度)」の"/>
            <p:cNvSpPr txBox="1"/>
            <p:nvPr/>
          </p:nvSpPr>
          <p:spPr>
            <a:xfrm>
              <a:off x="3147089" y="299368"/>
              <a:ext cx="5616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200" i="0" u="none" strike="noStrike" kern="1200" normalizeH="0" baseline="0" noProof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円グラフを作成するための「角度（</a:t>
              </a:r>
              <a:r>
                <a:rPr lang="ja-JP" altLang="en-US" sz="220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度</a:t>
              </a:r>
              <a:r>
                <a:rPr kumimoji="1" lang="ja-JP" altLang="en-US" sz="2200" i="0" u="none" strike="noStrike" kern="1200" normalizeH="0" baseline="0" noProof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）」の</a:t>
              </a:r>
              <a:endParaRPr kumimoji="1" lang="en-US" altLang="ja-JP" sz="2200" i="0" u="none" strike="noStrike" kern="1200" normalizeH="0" baseline="0" noProof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4" name="かくど"/>
            <p:cNvSpPr txBox="1"/>
            <p:nvPr/>
          </p:nvSpPr>
          <p:spPr>
            <a:xfrm>
              <a:off x="6921236" y="277861"/>
              <a:ext cx="68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かくど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3" name="さくせい"/>
            <p:cNvSpPr txBox="1"/>
            <p:nvPr/>
          </p:nvSpPr>
          <p:spPr>
            <a:xfrm>
              <a:off x="4653059" y="275423"/>
              <a:ext cx="810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さくせい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2" name="えん"/>
            <p:cNvSpPr txBox="1"/>
            <p:nvPr/>
          </p:nvSpPr>
          <p:spPr>
            <a:xfrm>
              <a:off x="3155688" y="275423"/>
              <a:ext cx="432000" cy="21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80" name="計算方法②"/>
          <p:cNvGrpSpPr/>
          <p:nvPr/>
        </p:nvGrpSpPr>
        <p:grpSpPr>
          <a:xfrm>
            <a:off x="436348" y="364279"/>
            <a:ext cx="2507812" cy="913537"/>
            <a:chOff x="271859" y="196148"/>
            <a:chExt cx="2507812" cy="913537"/>
          </a:xfrm>
        </p:grpSpPr>
        <p:sp>
          <p:nvSpPr>
            <p:cNvPr id="81" name="計算方法囲み"/>
            <p:cNvSpPr/>
            <p:nvPr/>
          </p:nvSpPr>
          <p:spPr>
            <a:xfrm>
              <a:off x="271859" y="196148"/>
              <a:ext cx="2507812" cy="9135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2" name="計算方法②"/>
            <p:cNvSpPr txBox="1"/>
            <p:nvPr/>
          </p:nvSpPr>
          <p:spPr>
            <a:xfrm>
              <a:off x="388942" y="504770"/>
              <a:ext cx="22812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計算方法</a:t>
              </a:r>
              <a:r>
                <a:rPr lang="ja-JP" altLang="en-US" sz="2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</a:t>
              </a:r>
              <a:endPara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3" name="けいさんほうほう"/>
            <p:cNvSpPr txBox="1"/>
            <p:nvPr/>
          </p:nvSpPr>
          <p:spPr>
            <a:xfrm>
              <a:off x="387046" y="274051"/>
              <a:ext cx="187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けいさんほうほう</a:t>
              </a: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85" name="次へ"/>
          <p:cNvSpPr txBox="1"/>
          <p:nvPr/>
        </p:nvSpPr>
        <p:spPr>
          <a:xfrm>
            <a:off x="11276053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1" name="次へ進む画像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52733" y="194731"/>
            <a:ext cx="548211" cy="504000"/>
          </a:xfrm>
          <a:prstGeom prst="rect">
            <a:avLst/>
          </a:prstGeom>
        </p:spPr>
      </p:pic>
      <p:sp>
        <p:nvSpPr>
          <p:cNvPr id="93" name="前へ"/>
          <p:cNvSpPr txBox="1"/>
          <p:nvPr/>
        </p:nvSpPr>
        <p:spPr>
          <a:xfrm>
            <a:off x="10231140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4" name="前へ進む画像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2083" y="194731"/>
            <a:ext cx="515909" cy="504000"/>
          </a:xfrm>
          <a:prstGeom prst="rect">
            <a:avLst/>
          </a:prstGeom>
        </p:spPr>
      </p:pic>
      <p:sp>
        <p:nvSpPr>
          <p:cNvPr id="95" name="フレーム"/>
          <p:cNvSpPr/>
          <p:nvPr/>
        </p:nvSpPr>
        <p:spPr>
          <a:xfrm>
            <a:off x="10003815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7" grpId="0"/>
      <p:bldP spid="106" grpId="0"/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黒板画像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05" y="2600679"/>
            <a:ext cx="8111792" cy="3384486"/>
          </a:xfrm>
          <a:prstGeom prst="rect">
            <a:avLst/>
          </a:prstGeom>
        </p:spPr>
      </p:pic>
      <p:grpSp>
        <p:nvGrpSpPr>
          <p:cNvPr id="9" name="AB型"/>
          <p:cNvGrpSpPr/>
          <p:nvPr/>
        </p:nvGrpSpPr>
        <p:grpSpPr>
          <a:xfrm>
            <a:off x="8310852" y="3901607"/>
            <a:ext cx="1548000" cy="1088643"/>
            <a:chOff x="8310852" y="3901607"/>
            <a:chExt cx="1548000" cy="1088643"/>
          </a:xfrm>
        </p:grpSpPr>
        <p:sp>
          <p:nvSpPr>
            <p:cNvPr id="57" name="AB型フレーム"/>
            <p:cNvSpPr/>
            <p:nvPr/>
          </p:nvSpPr>
          <p:spPr>
            <a:xfrm>
              <a:off x="8310852" y="3921304"/>
              <a:ext cx="1548000" cy="1068946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6" name="（10人）AB型"/>
            <p:cNvSpPr txBox="1"/>
            <p:nvPr/>
          </p:nvSpPr>
          <p:spPr>
            <a:xfrm>
              <a:off x="8386835" y="4471372"/>
              <a:ext cx="13760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１０人</a:t>
              </a:r>
              <a:r>
                <a:rPr lang="en-US" altLang="ja-JP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ja-JP" altLang="en-US" sz="20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8" name="AB型"/>
            <p:cNvSpPr txBox="1"/>
            <p:nvPr/>
          </p:nvSpPr>
          <p:spPr>
            <a:xfrm>
              <a:off x="8539024" y="4027385"/>
              <a:ext cx="1092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AB</a:t>
              </a:r>
              <a:r>
                <a:rPr lang="ja-JP" altLang="en-US" sz="2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</a:t>
              </a:r>
            </a:p>
          </p:txBody>
        </p:sp>
        <p:sp>
          <p:nvSpPr>
            <p:cNvPr id="73" name="がた（AB型）"/>
            <p:cNvSpPr txBox="1"/>
            <p:nvPr/>
          </p:nvSpPr>
          <p:spPr>
            <a:xfrm>
              <a:off x="9141495" y="3901607"/>
              <a:ext cx="50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7" name="O型"/>
          <p:cNvGrpSpPr/>
          <p:nvPr/>
        </p:nvGrpSpPr>
        <p:grpSpPr>
          <a:xfrm>
            <a:off x="6382950" y="3901607"/>
            <a:ext cx="1548000" cy="1088643"/>
            <a:chOff x="6382950" y="3901607"/>
            <a:chExt cx="1548000" cy="1088643"/>
          </a:xfrm>
        </p:grpSpPr>
        <p:sp>
          <p:nvSpPr>
            <p:cNvPr id="14" name="O型フレーム"/>
            <p:cNvSpPr/>
            <p:nvPr/>
          </p:nvSpPr>
          <p:spPr>
            <a:xfrm>
              <a:off x="6382950" y="3921304"/>
              <a:ext cx="1548000" cy="1068946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75" name="（30人）O型"/>
            <p:cNvSpPr txBox="1"/>
            <p:nvPr/>
          </p:nvSpPr>
          <p:spPr>
            <a:xfrm>
              <a:off x="6468935" y="4471372"/>
              <a:ext cx="13760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３０人</a:t>
              </a:r>
              <a:r>
                <a:rPr lang="en-US" altLang="ja-JP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ja-JP" altLang="en-US" sz="20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7" name="O型"/>
            <p:cNvSpPr txBox="1"/>
            <p:nvPr/>
          </p:nvSpPr>
          <p:spPr>
            <a:xfrm>
              <a:off x="6665076" y="4027385"/>
              <a:ext cx="866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O</a:t>
              </a:r>
              <a:r>
                <a:rPr lang="ja-JP" altLang="en-US" sz="2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</a:t>
              </a:r>
            </a:p>
          </p:txBody>
        </p:sp>
        <p:sp>
          <p:nvSpPr>
            <p:cNvPr id="72" name="がた（O型）"/>
            <p:cNvSpPr txBox="1"/>
            <p:nvPr/>
          </p:nvSpPr>
          <p:spPr>
            <a:xfrm>
              <a:off x="7036846" y="3901607"/>
              <a:ext cx="50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4" name="B型"/>
          <p:cNvGrpSpPr/>
          <p:nvPr/>
        </p:nvGrpSpPr>
        <p:grpSpPr>
          <a:xfrm>
            <a:off x="4455048" y="3901607"/>
            <a:ext cx="1548000" cy="1071491"/>
            <a:chOff x="4455048" y="3901607"/>
            <a:chExt cx="1548000" cy="1071491"/>
          </a:xfrm>
        </p:grpSpPr>
        <p:sp>
          <p:nvSpPr>
            <p:cNvPr id="13" name="B型フレーム"/>
            <p:cNvSpPr/>
            <p:nvPr/>
          </p:nvSpPr>
          <p:spPr>
            <a:xfrm>
              <a:off x="4455048" y="3904152"/>
              <a:ext cx="1548000" cy="1068946"/>
            </a:xfrm>
            <a:prstGeom prst="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74" name="（20人）B型"/>
            <p:cNvSpPr txBox="1"/>
            <p:nvPr/>
          </p:nvSpPr>
          <p:spPr>
            <a:xfrm>
              <a:off x="4541033" y="4471372"/>
              <a:ext cx="13760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２０人</a:t>
              </a:r>
              <a:r>
                <a:rPr lang="en-US" altLang="ja-JP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ja-JP" altLang="en-US" sz="20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6" name="B型"/>
            <p:cNvSpPr txBox="1"/>
            <p:nvPr/>
          </p:nvSpPr>
          <p:spPr>
            <a:xfrm>
              <a:off x="4811179" y="4027385"/>
              <a:ext cx="776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</a:t>
              </a:r>
              <a:r>
                <a:rPr lang="ja-JP" altLang="en-US" sz="2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</a:t>
              </a:r>
            </a:p>
          </p:txBody>
        </p:sp>
        <p:sp>
          <p:nvSpPr>
            <p:cNvPr id="71" name="がた（B型）"/>
            <p:cNvSpPr txBox="1"/>
            <p:nvPr/>
          </p:nvSpPr>
          <p:spPr>
            <a:xfrm>
              <a:off x="5097878" y="3901607"/>
              <a:ext cx="50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" name="A型"/>
          <p:cNvGrpSpPr/>
          <p:nvPr/>
        </p:nvGrpSpPr>
        <p:grpSpPr>
          <a:xfrm>
            <a:off x="2527146" y="3901607"/>
            <a:ext cx="1548000" cy="1073469"/>
            <a:chOff x="2527146" y="3901607"/>
            <a:chExt cx="1548000" cy="1073469"/>
          </a:xfrm>
        </p:grpSpPr>
        <p:sp>
          <p:nvSpPr>
            <p:cNvPr id="12" name="A型フレーム"/>
            <p:cNvSpPr/>
            <p:nvPr/>
          </p:nvSpPr>
          <p:spPr>
            <a:xfrm>
              <a:off x="2527146" y="3906130"/>
              <a:ext cx="1548000" cy="1068946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6" name="（40人）A型"/>
            <p:cNvSpPr txBox="1"/>
            <p:nvPr/>
          </p:nvSpPr>
          <p:spPr>
            <a:xfrm>
              <a:off x="2649064" y="4471372"/>
              <a:ext cx="13760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４０人</a:t>
              </a:r>
              <a:r>
                <a:rPr lang="en-US" altLang="ja-JP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ja-JP" altLang="en-US" sz="20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A型"/>
            <p:cNvSpPr txBox="1"/>
            <p:nvPr/>
          </p:nvSpPr>
          <p:spPr>
            <a:xfrm>
              <a:off x="2936008" y="4027385"/>
              <a:ext cx="798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 sz="2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</a:t>
              </a:r>
              <a:r>
                <a:rPr lang="ja-JP" altLang="en-US" sz="2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</a:t>
              </a:r>
            </a:p>
          </p:txBody>
        </p:sp>
        <p:sp>
          <p:nvSpPr>
            <p:cNvPr id="70" name="がた（A型）"/>
            <p:cNvSpPr txBox="1"/>
            <p:nvPr/>
          </p:nvSpPr>
          <p:spPr>
            <a:xfrm>
              <a:off x="3226443" y="3901607"/>
              <a:ext cx="50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がた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0" name="1年生のみんな100人に・・・"/>
          <p:cNvGrpSpPr/>
          <p:nvPr/>
        </p:nvGrpSpPr>
        <p:grpSpPr>
          <a:xfrm>
            <a:off x="3018586" y="3084658"/>
            <a:ext cx="6365468" cy="515579"/>
            <a:chOff x="3018586" y="3084658"/>
            <a:chExt cx="6365468" cy="515579"/>
          </a:xfrm>
        </p:grpSpPr>
        <p:sp>
          <p:nvSpPr>
            <p:cNvPr id="8" name="1年生のみんな100人に・・・"/>
            <p:cNvSpPr txBox="1"/>
            <p:nvPr/>
          </p:nvSpPr>
          <p:spPr>
            <a:xfrm>
              <a:off x="3018586" y="3230905"/>
              <a:ext cx="6365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en-US" altLang="ja-JP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年生</a:t>
              </a:r>
              <a:r>
                <a:rPr lang="ja-JP" altLang="en-US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のみんな１００人に血液型を聞いてみた結果</a:t>
              </a:r>
              <a:endParaRPr lang="ja-JP" altLang="en-US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2" name="けっか"/>
            <p:cNvSpPr txBox="1"/>
            <p:nvPr/>
          </p:nvSpPr>
          <p:spPr>
            <a:xfrm>
              <a:off x="8670214" y="3084658"/>
              <a:ext cx="68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けっか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1" name="き"/>
            <p:cNvSpPr txBox="1"/>
            <p:nvPr/>
          </p:nvSpPr>
          <p:spPr>
            <a:xfrm>
              <a:off x="7305441" y="3084658"/>
              <a:ext cx="2966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0" name="けつえきがた"/>
            <p:cNvSpPr txBox="1"/>
            <p:nvPr/>
          </p:nvSpPr>
          <p:spPr>
            <a:xfrm>
              <a:off x="6142151" y="3084658"/>
              <a:ext cx="10482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けつえきがた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9" name="にん"/>
            <p:cNvSpPr txBox="1"/>
            <p:nvPr/>
          </p:nvSpPr>
          <p:spPr>
            <a:xfrm>
              <a:off x="5553968" y="3084658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</a:p>
          </p:txBody>
        </p:sp>
        <p:sp>
          <p:nvSpPr>
            <p:cNvPr id="51" name="ねんせい"/>
            <p:cNvSpPr txBox="1"/>
            <p:nvPr/>
          </p:nvSpPr>
          <p:spPr>
            <a:xfrm>
              <a:off x="3226443" y="3084658"/>
              <a:ext cx="70303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b="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ねんせい</a:t>
              </a:r>
              <a:endParaRPr lang="ja-JP" altLang="en-US" sz="900" b="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" name="（例）"/>
          <p:cNvSpPr txBox="1"/>
          <p:nvPr/>
        </p:nvSpPr>
        <p:spPr>
          <a:xfrm>
            <a:off x="2448758" y="2715326"/>
            <a:ext cx="71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377"/>
            <a:r>
              <a:rPr lang="ja-JP" altLang="en-US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（例）</a:t>
            </a:r>
          </a:p>
        </p:txBody>
      </p:sp>
      <p:pic>
        <p:nvPicPr>
          <p:cNvPr id="61" name="もずや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709" y="820571"/>
            <a:ext cx="1438781" cy="1371719"/>
          </a:xfrm>
          <a:prstGeom prst="rect">
            <a:avLst/>
          </a:prstGeom>
        </p:spPr>
      </p:pic>
      <p:grpSp>
        <p:nvGrpSpPr>
          <p:cNvPr id="2" name="ポイントや作り方・・・"/>
          <p:cNvGrpSpPr/>
          <p:nvPr/>
        </p:nvGrpSpPr>
        <p:grpSpPr>
          <a:xfrm>
            <a:off x="3298418" y="926521"/>
            <a:ext cx="5370075" cy="1253240"/>
            <a:chOff x="3298418" y="926521"/>
            <a:chExt cx="5370075" cy="1253240"/>
          </a:xfrm>
        </p:grpSpPr>
        <p:sp>
          <p:nvSpPr>
            <p:cNvPr id="63" name="次の例を円グラフにしてみたよ！"/>
            <p:cNvSpPr txBox="1"/>
            <p:nvPr/>
          </p:nvSpPr>
          <p:spPr>
            <a:xfrm>
              <a:off x="3298418" y="1718096"/>
              <a:ext cx="5370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次の例</a:t>
              </a:r>
              <a:r>
                <a:rPr lang="ja-JP" altLang="en-US" sz="2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を</a:t>
              </a:r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円</a:t>
              </a:r>
              <a:r>
                <a:rPr lang="ja-JP" altLang="en-US" sz="2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グラフにして</a:t>
              </a:r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みたよ！</a:t>
              </a:r>
            </a:p>
          </p:txBody>
        </p:sp>
        <p:sp>
          <p:nvSpPr>
            <p:cNvPr id="69" name="えん"/>
            <p:cNvSpPr txBox="1"/>
            <p:nvPr/>
          </p:nvSpPr>
          <p:spPr>
            <a:xfrm>
              <a:off x="4738977" y="1581810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5" name="れい"/>
            <p:cNvSpPr txBox="1"/>
            <p:nvPr/>
          </p:nvSpPr>
          <p:spPr>
            <a:xfrm>
              <a:off x="4039201" y="1581810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れい</a:t>
              </a:r>
            </a:p>
          </p:txBody>
        </p:sp>
        <p:sp>
          <p:nvSpPr>
            <p:cNvPr id="64" name="つぎ"/>
            <p:cNvSpPr txBox="1"/>
            <p:nvPr/>
          </p:nvSpPr>
          <p:spPr>
            <a:xfrm>
              <a:off x="3299097" y="1581810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</a:p>
          </p:txBody>
        </p:sp>
        <p:sp>
          <p:nvSpPr>
            <p:cNvPr id="78" name="ポイントや作り方は分かったかな？"/>
            <p:cNvSpPr txBox="1"/>
            <p:nvPr/>
          </p:nvSpPr>
          <p:spPr>
            <a:xfrm>
              <a:off x="3300244" y="1067110"/>
              <a:ext cx="5368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ポイントや作り方は</a:t>
              </a:r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分かったかな？</a:t>
              </a:r>
            </a:p>
          </p:txBody>
        </p:sp>
        <p:sp>
          <p:nvSpPr>
            <p:cNvPr id="79" name="わ"/>
            <p:cNvSpPr txBox="1"/>
            <p:nvPr/>
          </p:nvSpPr>
          <p:spPr>
            <a:xfrm>
              <a:off x="6159950" y="926521"/>
              <a:ext cx="50542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</a:p>
          </p:txBody>
        </p:sp>
        <p:sp>
          <p:nvSpPr>
            <p:cNvPr id="81" name="かた"/>
            <p:cNvSpPr txBox="1"/>
            <p:nvPr/>
          </p:nvSpPr>
          <p:spPr>
            <a:xfrm>
              <a:off x="5482854" y="926521"/>
              <a:ext cx="50542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かた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0" name="つく"/>
            <p:cNvSpPr txBox="1"/>
            <p:nvPr/>
          </p:nvSpPr>
          <p:spPr>
            <a:xfrm>
              <a:off x="4844953" y="926521"/>
              <a:ext cx="50542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つく</a:t>
              </a:r>
              <a:endParaRPr lang="ja-JP" altLang="en-US" sz="1051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42" name="次へ"/>
          <p:cNvSpPr txBox="1"/>
          <p:nvPr/>
        </p:nvSpPr>
        <p:spPr>
          <a:xfrm>
            <a:off x="11276053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3" name="次へ進む画像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52733" y="194731"/>
            <a:ext cx="548211" cy="504000"/>
          </a:xfrm>
          <a:prstGeom prst="rect">
            <a:avLst/>
          </a:prstGeom>
        </p:spPr>
      </p:pic>
      <p:sp>
        <p:nvSpPr>
          <p:cNvPr id="44" name="前へ"/>
          <p:cNvSpPr txBox="1"/>
          <p:nvPr/>
        </p:nvSpPr>
        <p:spPr>
          <a:xfrm>
            <a:off x="10231140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5" name="前へ進む画像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2083" y="194731"/>
            <a:ext cx="515909" cy="504000"/>
          </a:xfrm>
          <a:prstGeom prst="rect">
            <a:avLst/>
          </a:prstGeom>
        </p:spPr>
      </p:pic>
      <p:sp>
        <p:nvSpPr>
          <p:cNvPr id="46" name="フレーム"/>
          <p:cNvSpPr/>
          <p:nvPr/>
        </p:nvSpPr>
        <p:spPr>
          <a:xfrm>
            <a:off x="10003815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もずや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122" y="5156803"/>
            <a:ext cx="1159861" cy="1105800"/>
          </a:xfrm>
          <a:prstGeom prst="rect">
            <a:avLst/>
          </a:prstGeom>
        </p:spPr>
      </p:pic>
      <p:grpSp>
        <p:nvGrpSpPr>
          <p:cNvPr id="10" name="正しいと思うグラフが分かったら・・・"/>
          <p:cNvGrpSpPr/>
          <p:nvPr/>
        </p:nvGrpSpPr>
        <p:grpSpPr>
          <a:xfrm>
            <a:off x="2847759" y="5025947"/>
            <a:ext cx="6120363" cy="1271914"/>
            <a:chOff x="2847759" y="5025947"/>
            <a:chExt cx="6120363" cy="1271914"/>
          </a:xfrm>
        </p:grpSpPr>
        <p:sp>
          <p:nvSpPr>
            <p:cNvPr id="209" name="次に進んで答え合わせをしよう！"/>
            <p:cNvSpPr txBox="1"/>
            <p:nvPr/>
          </p:nvSpPr>
          <p:spPr>
            <a:xfrm>
              <a:off x="2847759" y="5836196"/>
              <a:ext cx="6120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次に進んで答え合わせをしよう！</a:t>
              </a:r>
            </a:p>
          </p:txBody>
        </p:sp>
        <p:sp>
          <p:nvSpPr>
            <p:cNvPr id="215" name="あ"/>
            <p:cNvSpPr txBox="1"/>
            <p:nvPr/>
          </p:nvSpPr>
          <p:spPr>
            <a:xfrm>
              <a:off x="5773479" y="5672191"/>
              <a:ext cx="320927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</a:t>
              </a:r>
            </a:p>
          </p:txBody>
        </p:sp>
        <p:sp>
          <p:nvSpPr>
            <p:cNvPr id="211" name="こた"/>
            <p:cNvSpPr txBox="1"/>
            <p:nvPr/>
          </p:nvSpPr>
          <p:spPr>
            <a:xfrm>
              <a:off x="4875764" y="5672192"/>
              <a:ext cx="486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</a:p>
          </p:txBody>
        </p:sp>
        <p:sp>
          <p:nvSpPr>
            <p:cNvPr id="216" name="すす"/>
            <p:cNvSpPr txBox="1"/>
            <p:nvPr/>
          </p:nvSpPr>
          <p:spPr>
            <a:xfrm>
              <a:off x="3676955" y="5672192"/>
              <a:ext cx="486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すす</a:t>
              </a:r>
            </a:p>
          </p:txBody>
        </p:sp>
        <p:sp>
          <p:nvSpPr>
            <p:cNvPr id="210" name="つぎ"/>
            <p:cNvSpPr txBox="1"/>
            <p:nvPr/>
          </p:nvSpPr>
          <p:spPr>
            <a:xfrm>
              <a:off x="2849932" y="5672192"/>
              <a:ext cx="486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</a:p>
          </p:txBody>
        </p:sp>
        <p:sp>
          <p:nvSpPr>
            <p:cNvPr id="200" name="正しいと思うグラフが分かったら"/>
            <p:cNvSpPr txBox="1"/>
            <p:nvPr/>
          </p:nvSpPr>
          <p:spPr>
            <a:xfrm>
              <a:off x="3019582" y="5184006"/>
              <a:ext cx="5630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正しいと思うグラフが分かったら</a:t>
              </a:r>
            </a:p>
          </p:txBody>
        </p:sp>
        <p:sp>
          <p:nvSpPr>
            <p:cNvPr id="205" name="わ"/>
            <p:cNvSpPr txBox="1"/>
            <p:nvPr/>
          </p:nvSpPr>
          <p:spPr>
            <a:xfrm>
              <a:off x="6768409" y="5025947"/>
              <a:ext cx="306179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</a:p>
          </p:txBody>
        </p:sp>
        <p:sp>
          <p:nvSpPr>
            <p:cNvPr id="204" name="おも"/>
            <p:cNvSpPr txBox="1"/>
            <p:nvPr/>
          </p:nvSpPr>
          <p:spPr>
            <a:xfrm>
              <a:off x="4478590" y="5025947"/>
              <a:ext cx="486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おも</a:t>
              </a:r>
            </a:p>
          </p:txBody>
        </p:sp>
        <p:sp>
          <p:nvSpPr>
            <p:cNvPr id="203" name="ただ"/>
            <p:cNvSpPr txBox="1"/>
            <p:nvPr/>
          </p:nvSpPr>
          <p:spPr>
            <a:xfrm>
              <a:off x="3019582" y="5025947"/>
              <a:ext cx="486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ただ</a:t>
              </a:r>
            </a:p>
          </p:txBody>
        </p:sp>
      </p:grpSp>
      <p:grpSp>
        <p:nvGrpSpPr>
          <p:cNvPr id="6" name="③"/>
          <p:cNvGrpSpPr/>
          <p:nvPr/>
        </p:nvGrpSpPr>
        <p:grpSpPr>
          <a:xfrm>
            <a:off x="8274583" y="1420495"/>
            <a:ext cx="2916889" cy="3430835"/>
            <a:chOff x="8274583" y="1420495"/>
            <a:chExt cx="2916889" cy="3430835"/>
          </a:xfrm>
        </p:grpSpPr>
        <p:sp>
          <p:nvSpPr>
            <p:cNvPr id="235" name="③フレーム"/>
            <p:cNvSpPr/>
            <p:nvPr/>
          </p:nvSpPr>
          <p:spPr>
            <a:xfrm>
              <a:off x="8279528" y="1811236"/>
              <a:ext cx="2830739" cy="3040094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99" name="③令和〇年〇月〇日・・・"/>
            <p:cNvSpPr txBox="1"/>
            <p:nvPr/>
          </p:nvSpPr>
          <p:spPr>
            <a:xfrm>
              <a:off x="9329319" y="4453151"/>
              <a:ext cx="1862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令和〇年〇月〇日　△△小学校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１年生</a:t>
              </a:r>
              <a:r>
                <a:rPr lang="en-US" altLang="ja-JP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100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 アンケート調べ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3" name="円（AB）"/>
            <p:cNvSpPr/>
            <p:nvPr/>
          </p:nvSpPr>
          <p:spPr>
            <a:xfrm rot="9690694">
              <a:off x="8597997" y="2152382"/>
              <a:ext cx="2153679" cy="2153658"/>
            </a:xfrm>
            <a:prstGeom prst="pie">
              <a:avLst>
                <a:gd name="adj1" fmla="val 4196333"/>
                <a:gd name="adj2" fmla="val 6490287"/>
              </a:avLst>
            </a:prstGeom>
            <a:solidFill>
              <a:srgbClr val="B886B9"/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AB型③"/>
            <p:cNvSpPr txBox="1"/>
            <p:nvPr/>
          </p:nvSpPr>
          <p:spPr>
            <a:xfrm>
              <a:off x="9065107" y="2259263"/>
              <a:ext cx="639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ja-JP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AB</a:t>
              </a:r>
              <a:r>
                <a:rPr lang="ja-JP" altLang="en-US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2" name="円（B）"/>
            <p:cNvSpPr/>
            <p:nvPr/>
          </p:nvSpPr>
          <p:spPr>
            <a:xfrm rot="5186143">
              <a:off x="8598008" y="2157469"/>
              <a:ext cx="2153658" cy="2153679"/>
            </a:xfrm>
            <a:prstGeom prst="pie">
              <a:avLst>
                <a:gd name="adj1" fmla="val 4315846"/>
                <a:gd name="adj2" fmla="val 8706663"/>
              </a:avLst>
            </a:prstGeom>
            <a:solidFill>
              <a:srgbClr val="3EC2BF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B型③"/>
            <p:cNvSpPr txBox="1"/>
            <p:nvPr/>
          </p:nvSpPr>
          <p:spPr>
            <a:xfrm>
              <a:off x="8669925" y="2844246"/>
              <a:ext cx="5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ja-JP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</a:t>
              </a:r>
              <a:r>
                <a:rPr lang="ja-JP" altLang="en-US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1" name="円（O）"/>
            <p:cNvSpPr/>
            <p:nvPr/>
          </p:nvSpPr>
          <p:spPr>
            <a:xfrm rot="20935460">
              <a:off x="8594179" y="2151137"/>
              <a:ext cx="2153679" cy="2153657"/>
            </a:xfrm>
            <a:prstGeom prst="pie">
              <a:avLst>
                <a:gd name="adj1" fmla="val 3672853"/>
                <a:gd name="adj2" fmla="val 10186234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O型③"/>
            <p:cNvSpPr txBox="1"/>
            <p:nvPr/>
          </p:nvSpPr>
          <p:spPr>
            <a:xfrm>
              <a:off x="9334251" y="3566638"/>
              <a:ext cx="5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ja-JP" sz="140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O</a:t>
              </a:r>
              <a:r>
                <a:rPr lang="ja-JP" altLang="en-US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4" name="円（A）"/>
            <p:cNvSpPr/>
            <p:nvPr/>
          </p:nvSpPr>
          <p:spPr>
            <a:xfrm rot="15986143">
              <a:off x="8596709" y="2164420"/>
              <a:ext cx="2153658" cy="2153679"/>
            </a:xfrm>
            <a:prstGeom prst="pie">
              <a:avLst>
                <a:gd name="adj1" fmla="val 181298"/>
                <a:gd name="adj2" fmla="val 8638551"/>
              </a:avLst>
            </a:prstGeom>
            <a:solidFill>
              <a:srgbClr val="FE5C68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A型③"/>
            <p:cNvSpPr txBox="1"/>
            <p:nvPr/>
          </p:nvSpPr>
          <p:spPr>
            <a:xfrm>
              <a:off x="10035662" y="2848031"/>
              <a:ext cx="5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ja-JP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</a:t>
              </a:r>
              <a:r>
                <a:rPr lang="ja-JP" altLang="en-US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0" name="③円（外）"/>
            <p:cNvSpPr/>
            <p:nvPr/>
          </p:nvSpPr>
          <p:spPr>
            <a:xfrm>
              <a:off x="8597996" y="2162860"/>
              <a:ext cx="2153679" cy="215365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③「1年生100人の血液型の割合」"/>
            <p:cNvSpPr txBox="1"/>
            <p:nvPr/>
          </p:nvSpPr>
          <p:spPr>
            <a:xfrm>
              <a:off x="8832523" y="1864408"/>
              <a:ext cx="180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「１年生</a:t>
              </a:r>
              <a:r>
                <a:rPr lang="en-US" altLang="ja-JP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100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人の血液型の割合」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36" name="③"/>
            <p:cNvSpPr txBox="1"/>
            <p:nvPr/>
          </p:nvSpPr>
          <p:spPr>
            <a:xfrm>
              <a:off x="8274583" y="1420495"/>
              <a:ext cx="502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③</a:t>
              </a:r>
            </a:p>
          </p:txBody>
        </p:sp>
      </p:grpSp>
      <p:grpSp>
        <p:nvGrpSpPr>
          <p:cNvPr id="7" name="②"/>
          <p:cNvGrpSpPr/>
          <p:nvPr/>
        </p:nvGrpSpPr>
        <p:grpSpPr>
          <a:xfrm>
            <a:off x="4700994" y="1413125"/>
            <a:ext cx="2834952" cy="3438205"/>
            <a:chOff x="4700994" y="1413125"/>
            <a:chExt cx="2834952" cy="3438205"/>
          </a:xfrm>
        </p:grpSpPr>
        <p:sp>
          <p:nvSpPr>
            <p:cNvPr id="232" name="②フレーム"/>
            <p:cNvSpPr/>
            <p:nvPr/>
          </p:nvSpPr>
          <p:spPr>
            <a:xfrm>
              <a:off x="4700994" y="1816172"/>
              <a:ext cx="2830739" cy="3035158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94" name="②令和〇年〇月〇日・・・"/>
            <p:cNvSpPr txBox="1"/>
            <p:nvPr/>
          </p:nvSpPr>
          <p:spPr>
            <a:xfrm>
              <a:off x="5673793" y="4426035"/>
              <a:ext cx="1862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令和〇年〇月〇日　△△小学校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１年生</a:t>
              </a:r>
              <a:r>
                <a:rPr lang="en-US" altLang="ja-JP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100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 アンケート調べ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66" name="円（AB）"/>
            <p:cNvSpPr/>
            <p:nvPr/>
          </p:nvSpPr>
          <p:spPr>
            <a:xfrm rot="8911860">
              <a:off x="5478224" y="2272174"/>
              <a:ext cx="705199" cy="918928"/>
            </a:xfrm>
            <a:custGeom>
              <a:avLst/>
              <a:gdLst>
                <a:gd name="connsiteX0" fmla="*/ 1446216 w 2153679"/>
                <a:gd name="connsiteY0" fmla="*/ 2088326 h 2153659"/>
                <a:gd name="connsiteX1" fmla="*/ 741017 w 2153679"/>
                <a:gd name="connsiteY1" fmla="*/ 2099956 h 2153659"/>
                <a:gd name="connsiteX2" fmla="*/ 1076840 w 2153679"/>
                <a:gd name="connsiteY2" fmla="*/ 1076830 h 2153659"/>
                <a:gd name="connsiteX3" fmla="*/ 1446216 w 2153679"/>
                <a:gd name="connsiteY3" fmla="*/ 2088326 h 2153659"/>
                <a:gd name="connsiteX0" fmla="*/ 705199 w 705199"/>
                <a:gd name="connsiteY0" fmla="*/ 853595 h 918928"/>
                <a:gd name="connsiteX1" fmla="*/ 0 w 705199"/>
                <a:gd name="connsiteY1" fmla="*/ 865225 h 918928"/>
                <a:gd name="connsiteX2" fmla="*/ 525753 w 705199"/>
                <a:gd name="connsiteY2" fmla="*/ 0 h 918928"/>
                <a:gd name="connsiteX3" fmla="*/ 705199 w 705199"/>
                <a:gd name="connsiteY3" fmla="*/ 853595 h 918928"/>
                <a:gd name="connsiteX0" fmla="*/ 705199 w 705199"/>
                <a:gd name="connsiteY0" fmla="*/ 853595 h 918928"/>
                <a:gd name="connsiteX1" fmla="*/ 0 w 705199"/>
                <a:gd name="connsiteY1" fmla="*/ 865225 h 918928"/>
                <a:gd name="connsiteX2" fmla="*/ 525753 w 705199"/>
                <a:gd name="connsiteY2" fmla="*/ 0 h 918928"/>
                <a:gd name="connsiteX3" fmla="*/ 705199 w 705199"/>
                <a:gd name="connsiteY3" fmla="*/ 853595 h 918928"/>
                <a:gd name="connsiteX0" fmla="*/ 705199 w 705199"/>
                <a:gd name="connsiteY0" fmla="*/ 853595 h 918928"/>
                <a:gd name="connsiteX1" fmla="*/ 0 w 705199"/>
                <a:gd name="connsiteY1" fmla="*/ 865225 h 918928"/>
                <a:gd name="connsiteX2" fmla="*/ 525753 w 705199"/>
                <a:gd name="connsiteY2" fmla="*/ 0 h 918928"/>
                <a:gd name="connsiteX3" fmla="*/ 705199 w 705199"/>
                <a:gd name="connsiteY3" fmla="*/ 853595 h 918928"/>
                <a:gd name="connsiteX0" fmla="*/ 705199 w 705199"/>
                <a:gd name="connsiteY0" fmla="*/ 853595 h 918928"/>
                <a:gd name="connsiteX1" fmla="*/ 0 w 705199"/>
                <a:gd name="connsiteY1" fmla="*/ 865225 h 918928"/>
                <a:gd name="connsiteX2" fmla="*/ 525753 w 705199"/>
                <a:gd name="connsiteY2" fmla="*/ 0 h 918928"/>
                <a:gd name="connsiteX3" fmla="*/ 705199 w 705199"/>
                <a:gd name="connsiteY3" fmla="*/ 853595 h 918928"/>
                <a:gd name="connsiteX0" fmla="*/ 705199 w 705199"/>
                <a:gd name="connsiteY0" fmla="*/ 853595 h 918928"/>
                <a:gd name="connsiteX1" fmla="*/ 0 w 705199"/>
                <a:gd name="connsiteY1" fmla="*/ 865225 h 918928"/>
                <a:gd name="connsiteX2" fmla="*/ 525753 w 705199"/>
                <a:gd name="connsiteY2" fmla="*/ 0 h 918928"/>
                <a:gd name="connsiteX3" fmla="*/ 705199 w 705199"/>
                <a:gd name="connsiteY3" fmla="*/ 853595 h 918928"/>
                <a:gd name="connsiteX0" fmla="*/ 705199 w 705199"/>
                <a:gd name="connsiteY0" fmla="*/ 853595 h 918928"/>
                <a:gd name="connsiteX1" fmla="*/ 0 w 705199"/>
                <a:gd name="connsiteY1" fmla="*/ 865225 h 918928"/>
                <a:gd name="connsiteX2" fmla="*/ 525753 w 705199"/>
                <a:gd name="connsiteY2" fmla="*/ 0 h 918928"/>
                <a:gd name="connsiteX3" fmla="*/ 705199 w 705199"/>
                <a:gd name="connsiteY3" fmla="*/ 853595 h 918928"/>
                <a:gd name="connsiteX0" fmla="*/ 705199 w 705199"/>
                <a:gd name="connsiteY0" fmla="*/ 853595 h 918928"/>
                <a:gd name="connsiteX1" fmla="*/ 0 w 705199"/>
                <a:gd name="connsiteY1" fmla="*/ 865225 h 918928"/>
                <a:gd name="connsiteX2" fmla="*/ 525753 w 705199"/>
                <a:gd name="connsiteY2" fmla="*/ 0 h 918928"/>
                <a:gd name="connsiteX3" fmla="*/ 705199 w 705199"/>
                <a:gd name="connsiteY3" fmla="*/ 853595 h 91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199" h="918928">
                  <a:moveTo>
                    <a:pt x="705199" y="853595"/>
                  </a:moveTo>
                  <a:cubicBezTo>
                    <a:pt x="478103" y="936524"/>
                    <a:pt x="229707" y="940621"/>
                    <a:pt x="0" y="865225"/>
                  </a:cubicBezTo>
                  <a:lnTo>
                    <a:pt x="525753" y="0"/>
                  </a:lnTo>
                  <a:cubicBezTo>
                    <a:pt x="628525" y="478691"/>
                    <a:pt x="599413" y="353668"/>
                    <a:pt x="705199" y="853595"/>
                  </a:cubicBezTo>
                  <a:close/>
                </a:path>
              </a:pathLst>
            </a:custGeom>
            <a:solidFill>
              <a:srgbClr val="B886B9"/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10%（②AB型）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5363773" y="2479917"/>
              <a:ext cx="685431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600" b="1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9" name="AB型②"/>
            <p:cNvSpPr txBox="1"/>
            <p:nvPr/>
          </p:nvSpPr>
          <p:spPr>
            <a:xfrm>
              <a:off x="5337995" y="2295140"/>
              <a:ext cx="639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ja-JP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AB</a:t>
              </a:r>
              <a:r>
                <a:rPr lang="ja-JP" altLang="en-US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65" name="円（B）"/>
            <p:cNvSpPr/>
            <p:nvPr/>
          </p:nvSpPr>
          <p:spPr>
            <a:xfrm rot="4407309">
              <a:off x="4854846" y="2754384"/>
              <a:ext cx="1217284" cy="845953"/>
            </a:xfrm>
            <a:custGeom>
              <a:avLst/>
              <a:gdLst>
                <a:gd name="connsiteX0" fmla="*/ 1410828 w 2153659"/>
                <a:gd name="connsiteY0" fmla="*/ 2100571 h 2153679"/>
                <a:gd name="connsiteX1" fmla="*/ 193544 w 2153659"/>
                <a:gd name="connsiteY1" fmla="*/ 1692774 h 2153679"/>
                <a:gd name="connsiteX2" fmla="*/ 1076830 w 2153659"/>
                <a:gd name="connsiteY2" fmla="*/ 1076840 h 2153679"/>
                <a:gd name="connsiteX3" fmla="*/ 1410828 w 2153659"/>
                <a:gd name="connsiteY3" fmla="*/ 2100571 h 2153679"/>
                <a:gd name="connsiteX0" fmla="*/ 1217284 w 1217284"/>
                <a:gd name="connsiteY0" fmla="*/ 792764 h 845953"/>
                <a:gd name="connsiteX1" fmla="*/ 0 w 1217284"/>
                <a:gd name="connsiteY1" fmla="*/ 384967 h 845953"/>
                <a:gd name="connsiteX2" fmla="*/ 785611 w 1217284"/>
                <a:gd name="connsiteY2" fmla="*/ 0 h 845953"/>
                <a:gd name="connsiteX3" fmla="*/ 1217284 w 1217284"/>
                <a:gd name="connsiteY3" fmla="*/ 792764 h 845953"/>
                <a:gd name="connsiteX0" fmla="*/ 1217284 w 1217284"/>
                <a:gd name="connsiteY0" fmla="*/ 792764 h 845953"/>
                <a:gd name="connsiteX1" fmla="*/ 0 w 1217284"/>
                <a:gd name="connsiteY1" fmla="*/ 384967 h 845953"/>
                <a:gd name="connsiteX2" fmla="*/ 785611 w 1217284"/>
                <a:gd name="connsiteY2" fmla="*/ 0 h 845953"/>
                <a:gd name="connsiteX3" fmla="*/ 1217284 w 1217284"/>
                <a:gd name="connsiteY3" fmla="*/ 792764 h 845953"/>
                <a:gd name="connsiteX0" fmla="*/ 1217284 w 1217284"/>
                <a:gd name="connsiteY0" fmla="*/ 792764 h 845953"/>
                <a:gd name="connsiteX1" fmla="*/ 0 w 1217284"/>
                <a:gd name="connsiteY1" fmla="*/ 384967 h 845953"/>
                <a:gd name="connsiteX2" fmla="*/ 785611 w 1217284"/>
                <a:gd name="connsiteY2" fmla="*/ 0 h 845953"/>
                <a:gd name="connsiteX3" fmla="*/ 1217284 w 1217284"/>
                <a:gd name="connsiteY3" fmla="*/ 792764 h 84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284" h="845953">
                  <a:moveTo>
                    <a:pt x="1217284" y="792764"/>
                  </a:moveTo>
                  <a:cubicBezTo>
                    <a:pt x="765993" y="940003"/>
                    <a:pt x="271522" y="774353"/>
                    <a:pt x="0" y="384967"/>
                  </a:cubicBezTo>
                  <a:lnTo>
                    <a:pt x="785611" y="0"/>
                  </a:lnTo>
                  <a:cubicBezTo>
                    <a:pt x="1215139" y="787116"/>
                    <a:pt x="975296" y="337670"/>
                    <a:pt x="1217284" y="792764"/>
                  </a:cubicBezTo>
                  <a:close/>
                </a:path>
              </a:pathLst>
            </a:custGeom>
            <a:solidFill>
              <a:srgbClr val="3EC2BF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20％（②B型）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5078883" y="3076050"/>
              <a:ext cx="710435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２０</a:t>
              </a: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1" name="B型②"/>
            <p:cNvSpPr txBox="1"/>
            <p:nvPr/>
          </p:nvSpPr>
          <p:spPr>
            <a:xfrm>
              <a:off x="5152950" y="2880382"/>
              <a:ext cx="5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ja-JP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</a:t>
              </a:r>
              <a:r>
                <a:rPr lang="ja-JP" altLang="en-US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64" name="円（O）"/>
            <p:cNvSpPr/>
            <p:nvPr/>
          </p:nvSpPr>
          <p:spPr>
            <a:xfrm rot="20156626">
              <a:off x="5321074" y="3203072"/>
              <a:ext cx="1565706" cy="1183911"/>
            </a:xfrm>
            <a:custGeom>
              <a:avLst/>
              <a:gdLst>
                <a:gd name="connsiteX0" fmla="*/ 1595373 w 2153679"/>
                <a:gd name="connsiteY0" fmla="*/ 2020591 h 2153657"/>
                <a:gd name="connsiteX1" fmla="*/ 613381 w 2153679"/>
                <a:gd name="connsiteY1" fmla="*/ 2048821 h 2153657"/>
                <a:gd name="connsiteX2" fmla="*/ 17117 w 2153679"/>
                <a:gd name="connsiteY2" fmla="*/ 1268064 h 2153657"/>
                <a:gd name="connsiteX3" fmla="*/ 1076840 w 2153679"/>
                <a:gd name="connsiteY3" fmla="*/ 1076829 h 2153657"/>
                <a:gd name="connsiteX4" fmla="*/ 1595373 w 2153679"/>
                <a:gd name="connsiteY4" fmla="*/ 2020591 h 2153657"/>
                <a:gd name="connsiteX0" fmla="*/ 1578256 w 1578256"/>
                <a:gd name="connsiteY0" fmla="*/ 1058242 h 1191308"/>
                <a:gd name="connsiteX1" fmla="*/ 596264 w 1578256"/>
                <a:gd name="connsiteY1" fmla="*/ 1086472 h 1191308"/>
                <a:gd name="connsiteX2" fmla="*/ 0 w 1578256"/>
                <a:gd name="connsiteY2" fmla="*/ 305715 h 1191308"/>
                <a:gd name="connsiteX3" fmla="*/ 841049 w 1578256"/>
                <a:gd name="connsiteY3" fmla="*/ 0 h 1191308"/>
                <a:gd name="connsiteX4" fmla="*/ 1578256 w 1578256"/>
                <a:gd name="connsiteY4" fmla="*/ 1058242 h 1191308"/>
                <a:gd name="connsiteX0" fmla="*/ 1578256 w 1578256"/>
                <a:gd name="connsiteY0" fmla="*/ 1058242 h 1191308"/>
                <a:gd name="connsiteX1" fmla="*/ 596264 w 1578256"/>
                <a:gd name="connsiteY1" fmla="*/ 1086472 h 1191308"/>
                <a:gd name="connsiteX2" fmla="*/ 0 w 1578256"/>
                <a:gd name="connsiteY2" fmla="*/ 305715 h 1191308"/>
                <a:gd name="connsiteX3" fmla="*/ 841049 w 1578256"/>
                <a:gd name="connsiteY3" fmla="*/ 0 h 1191308"/>
                <a:gd name="connsiteX4" fmla="*/ 1578256 w 1578256"/>
                <a:gd name="connsiteY4" fmla="*/ 1058242 h 1191308"/>
                <a:gd name="connsiteX0" fmla="*/ 1565706 w 1565706"/>
                <a:gd name="connsiteY0" fmla="*/ 1055785 h 1180706"/>
                <a:gd name="connsiteX1" fmla="*/ 596264 w 1565706"/>
                <a:gd name="connsiteY1" fmla="*/ 1086472 h 1180706"/>
                <a:gd name="connsiteX2" fmla="*/ 0 w 1565706"/>
                <a:gd name="connsiteY2" fmla="*/ 305715 h 1180706"/>
                <a:gd name="connsiteX3" fmla="*/ 841049 w 1565706"/>
                <a:gd name="connsiteY3" fmla="*/ 0 h 1180706"/>
                <a:gd name="connsiteX4" fmla="*/ 1565706 w 1565706"/>
                <a:gd name="connsiteY4" fmla="*/ 1055785 h 1180706"/>
                <a:gd name="connsiteX0" fmla="*/ 1565706 w 1565706"/>
                <a:gd name="connsiteY0" fmla="*/ 1055785 h 1180706"/>
                <a:gd name="connsiteX1" fmla="*/ 596264 w 1565706"/>
                <a:gd name="connsiteY1" fmla="*/ 1086472 h 1180706"/>
                <a:gd name="connsiteX2" fmla="*/ 0 w 1565706"/>
                <a:gd name="connsiteY2" fmla="*/ 305715 h 1180706"/>
                <a:gd name="connsiteX3" fmla="*/ 841049 w 1565706"/>
                <a:gd name="connsiteY3" fmla="*/ 0 h 1180706"/>
                <a:gd name="connsiteX4" fmla="*/ 1565706 w 1565706"/>
                <a:gd name="connsiteY4" fmla="*/ 1055785 h 1180706"/>
                <a:gd name="connsiteX0" fmla="*/ 1565706 w 1565706"/>
                <a:gd name="connsiteY0" fmla="*/ 1058990 h 1183911"/>
                <a:gd name="connsiteX1" fmla="*/ 596264 w 1565706"/>
                <a:gd name="connsiteY1" fmla="*/ 1089677 h 1183911"/>
                <a:gd name="connsiteX2" fmla="*/ 0 w 1565706"/>
                <a:gd name="connsiteY2" fmla="*/ 308920 h 1183911"/>
                <a:gd name="connsiteX3" fmla="*/ 857966 w 1565706"/>
                <a:gd name="connsiteY3" fmla="*/ 0 h 1183911"/>
                <a:gd name="connsiteX4" fmla="*/ 1565706 w 1565706"/>
                <a:gd name="connsiteY4" fmla="*/ 1058990 h 1183911"/>
                <a:gd name="connsiteX0" fmla="*/ 1565706 w 1565706"/>
                <a:gd name="connsiteY0" fmla="*/ 1058990 h 1183911"/>
                <a:gd name="connsiteX1" fmla="*/ 596264 w 1565706"/>
                <a:gd name="connsiteY1" fmla="*/ 1089677 h 1183911"/>
                <a:gd name="connsiteX2" fmla="*/ 0 w 1565706"/>
                <a:gd name="connsiteY2" fmla="*/ 308920 h 1183911"/>
                <a:gd name="connsiteX3" fmla="*/ 857966 w 1565706"/>
                <a:gd name="connsiteY3" fmla="*/ 0 h 1183911"/>
                <a:gd name="connsiteX4" fmla="*/ 1565706 w 1565706"/>
                <a:gd name="connsiteY4" fmla="*/ 1058990 h 1183911"/>
                <a:gd name="connsiteX0" fmla="*/ 1565706 w 1565706"/>
                <a:gd name="connsiteY0" fmla="*/ 1058990 h 1183911"/>
                <a:gd name="connsiteX1" fmla="*/ 596264 w 1565706"/>
                <a:gd name="connsiteY1" fmla="*/ 1089677 h 1183911"/>
                <a:gd name="connsiteX2" fmla="*/ 0 w 1565706"/>
                <a:gd name="connsiteY2" fmla="*/ 308920 h 1183911"/>
                <a:gd name="connsiteX3" fmla="*/ 857966 w 1565706"/>
                <a:gd name="connsiteY3" fmla="*/ 0 h 1183911"/>
                <a:gd name="connsiteX4" fmla="*/ 1565706 w 1565706"/>
                <a:gd name="connsiteY4" fmla="*/ 1058990 h 1183911"/>
                <a:gd name="connsiteX0" fmla="*/ 1565706 w 1565706"/>
                <a:gd name="connsiteY0" fmla="*/ 1058990 h 1183911"/>
                <a:gd name="connsiteX1" fmla="*/ 596264 w 1565706"/>
                <a:gd name="connsiteY1" fmla="*/ 1089677 h 1183911"/>
                <a:gd name="connsiteX2" fmla="*/ 0 w 1565706"/>
                <a:gd name="connsiteY2" fmla="*/ 308920 h 1183911"/>
                <a:gd name="connsiteX3" fmla="*/ 857966 w 1565706"/>
                <a:gd name="connsiteY3" fmla="*/ 0 h 1183911"/>
                <a:gd name="connsiteX4" fmla="*/ 1565706 w 1565706"/>
                <a:gd name="connsiteY4" fmla="*/ 1058990 h 11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5706" h="1183911">
                  <a:moveTo>
                    <a:pt x="1565706" y="1058990"/>
                  </a:moveTo>
                  <a:cubicBezTo>
                    <a:pt x="1261986" y="1225860"/>
                    <a:pt x="857215" y="1214689"/>
                    <a:pt x="596264" y="1089677"/>
                  </a:cubicBezTo>
                  <a:cubicBezTo>
                    <a:pt x="335313" y="964665"/>
                    <a:pt x="61544" y="649954"/>
                    <a:pt x="0" y="308920"/>
                  </a:cubicBezTo>
                  <a:lnTo>
                    <a:pt x="857966" y="0"/>
                  </a:lnTo>
                  <a:cubicBezTo>
                    <a:pt x="1072894" y="332598"/>
                    <a:pt x="1343274" y="731438"/>
                    <a:pt x="1565706" y="1058990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30％（②O型）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5785953" y="3725004"/>
              <a:ext cx="710435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３０</a:t>
              </a: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7" name="O型②"/>
            <p:cNvSpPr txBox="1"/>
            <p:nvPr/>
          </p:nvSpPr>
          <p:spPr>
            <a:xfrm>
              <a:off x="5860020" y="3529336"/>
              <a:ext cx="5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ja-JP" sz="140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O</a:t>
              </a:r>
              <a:r>
                <a:rPr lang="ja-JP" altLang="en-US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67" name="円（A)"/>
            <p:cNvSpPr/>
            <p:nvPr/>
          </p:nvSpPr>
          <p:spPr>
            <a:xfrm rot="15207309">
              <a:off x="5574141" y="2381187"/>
              <a:ext cx="1946243" cy="1298100"/>
            </a:xfrm>
            <a:custGeom>
              <a:avLst/>
              <a:gdLst>
                <a:gd name="connsiteX0" fmla="*/ 2152161 w 2153658"/>
                <a:gd name="connsiteY0" fmla="*/ 1133602 h 2153679"/>
                <a:gd name="connsiteX1" fmla="*/ 1382690 w 2153658"/>
                <a:gd name="connsiteY1" fmla="*/ 2109327 h 2153679"/>
                <a:gd name="connsiteX2" fmla="*/ 205919 w 2153658"/>
                <a:gd name="connsiteY2" fmla="*/ 1710152 h 2153679"/>
                <a:gd name="connsiteX3" fmla="*/ 1076829 w 2153658"/>
                <a:gd name="connsiteY3" fmla="*/ 1076840 h 2153679"/>
                <a:gd name="connsiteX4" fmla="*/ 2152161 w 2153658"/>
                <a:gd name="connsiteY4" fmla="*/ 1133602 h 2153679"/>
                <a:gd name="connsiteX0" fmla="*/ 1946242 w 1946242"/>
                <a:gd name="connsiteY0" fmla="*/ 277957 h 1298100"/>
                <a:gd name="connsiteX1" fmla="*/ 1176771 w 1946242"/>
                <a:gd name="connsiteY1" fmla="*/ 1253682 h 1298100"/>
                <a:gd name="connsiteX2" fmla="*/ 0 w 1946242"/>
                <a:gd name="connsiteY2" fmla="*/ 854507 h 1298100"/>
                <a:gd name="connsiteX3" fmla="*/ 971179 w 1946242"/>
                <a:gd name="connsiteY3" fmla="*/ 0 h 1298100"/>
                <a:gd name="connsiteX4" fmla="*/ 1946242 w 1946242"/>
                <a:gd name="connsiteY4" fmla="*/ 277957 h 1298100"/>
                <a:gd name="connsiteX0" fmla="*/ 1946242 w 1946242"/>
                <a:gd name="connsiteY0" fmla="*/ 277957 h 1298100"/>
                <a:gd name="connsiteX1" fmla="*/ 1176771 w 1946242"/>
                <a:gd name="connsiteY1" fmla="*/ 1253682 h 1298100"/>
                <a:gd name="connsiteX2" fmla="*/ 0 w 1946242"/>
                <a:gd name="connsiteY2" fmla="*/ 854507 h 1298100"/>
                <a:gd name="connsiteX3" fmla="*/ 971179 w 1946242"/>
                <a:gd name="connsiteY3" fmla="*/ 0 h 1298100"/>
                <a:gd name="connsiteX4" fmla="*/ 1946242 w 1946242"/>
                <a:gd name="connsiteY4" fmla="*/ 277957 h 1298100"/>
                <a:gd name="connsiteX0" fmla="*/ 1946242 w 1946242"/>
                <a:gd name="connsiteY0" fmla="*/ 277957 h 1298100"/>
                <a:gd name="connsiteX1" fmla="*/ 1176771 w 1946242"/>
                <a:gd name="connsiteY1" fmla="*/ 1253682 h 1298100"/>
                <a:gd name="connsiteX2" fmla="*/ 0 w 1946242"/>
                <a:gd name="connsiteY2" fmla="*/ 854507 h 1298100"/>
                <a:gd name="connsiteX3" fmla="*/ 971179 w 1946242"/>
                <a:gd name="connsiteY3" fmla="*/ 0 h 1298100"/>
                <a:gd name="connsiteX4" fmla="*/ 1946242 w 1946242"/>
                <a:gd name="connsiteY4" fmla="*/ 277957 h 129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242" h="1298100">
                  <a:moveTo>
                    <a:pt x="1946242" y="277957"/>
                  </a:moveTo>
                  <a:cubicBezTo>
                    <a:pt x="1922206" y="733312"/>
                    <a:pt x="1613975" y="1124163"/>
                    <a:pt x="1176771" y="1253682"/>
                  </a:cubicBezTo>
                  <a:cubicBezTo>
                    <a:pt x="739563" y="1383202"/>
                    <a:pt x="268177" y="1223302"/>
                    <a:pt x="0" y="854507"/>
                  </a:cubicBezTo>
                  <a:lnTo>
                    <a:pt x="971179" y="0"/>
                  </a:lnTo>
                  <a:lnTo>
                    <a:pt x="1946242" y="277957"/>
                  </a:lnTo>
                  <a:close/>
                </a:path>
              </a:pathLst>
            </a:custGeom>
            <a:solidFill>
              <a:srgbClr val="FE5C68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40％（②A型）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6237638" y="2811111"/>
              <a:ext cx="710435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４０％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5" name="A型②"/>
            <p:cNvSpPr txBox="1"/>
            <p:nvPr/>
          </p:nvSpPr>
          <p:spPr>
            <a:xfrm>
              <a:off x="6311703" y="2615443"/>
              <a:ext cx="5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ja-JP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</a:t>
              </a:r>
              <a:r>
                <a:rPr lang="ja-JP" altLang="en-US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63" name="②円（外）"/>
            <p:cNvSpPr/>
            <p:nvPr/>
          </p:nvSpPr>
          <p:spPr>
            <a:xfrm rot="20821166">
              <a:off x="5090300" y="2171403"/>
              <a:ext cx="2153679" cy="2153659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②「1年生100人の血液型の割合」"/>
            <p:cNvSpPr txBox="1"/>
            <p:nvPr/>
          </p:nvSpPr>
          <p:spPr>
            <a:xfrm>
              <a:off x="5337638" y="1837540"/>
              <a:ext cx="180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「１年生</a:t>
              </a:r>
              <a:r>
                <a:rPr lang="en-US" altLang="ja-JP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100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人の血液型の割合」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33" name="②"/>
            <p:cNvSpPr txBox="1"/>
            <p:nvPr/>
          </p:nvSpPr>
          <p:spPr>
            <a:xfrm>
              <a:off x="4700994" y="1413125"/>
              <a:ext cx="502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</a:t>
              </a:r>
            </a:p>
          </p:txBody>
        </p:sp>
      </p:grpSp>
      <p:grpSp>
        <p:nvGrpSpPr>
          <p:cNvPr id="8" name="①"/>
          <p:cNvGrpSpPr/>
          <p:nvPr/>
        </p:nvGrpSpPr>
        <p:grpSpPr>
          <a:xfrm>
            <a:off x="1126178" y="1410069"/>
            <a:ext cx="2831966" cy="3441261"/>
            <a:chOff x="1126178" y="1410069"/>
            <a:chExt cx="2831966" cy="3441261"/>
          </a:xfrm>
        </p:grpSpPr>
        <p:sp>
          <p:nvSpPr>
            <p:cNvPr id="121" name="①フレーム"/>
            <p:cNvSpPr/>
            <p:nvPr/>
          </p:nvSpPr>
          <p:spPr>
            <a:xfrm>
              <a:off x="1127405" y="1819152"/>
              <a:ext cx="2830739" cy="3032178"/>
            </a:xfrm>
            <a:prstGeom prst="rect">
              <a:avLst/>
            </a:prstGeom>
            <a:noFill/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88" name="①令和〇年〇月〇日・・・"/>
            <p:cNvSpPr txBox="1"/>
            <p:nvPr/>
          </p:nvSpPr>
          <p:spPr>
            <a:xfrm>
              <a:off x="2074544" y="4457881"/>
              <a:ext cx="1862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令和〇年〇月〇日　△△小学校</a:t>
              </a:r>
              <a:endParaRPr lang="en-US" altLang="ja-JP" sz="900" smtClean="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１年生</a:t>
              </a:r>
              <a:r>
                <a:rPr lang="en-US" altLang="ja-JP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100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 アンケート調べ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2" name="円（AB）"/>
            <p:cNvSpPr/>
            <p:nvPr/>
          </p:nvSpPr>
          <p:spPr>
            <a:xfrm rot="9690694">
              <a:off x="1441906" y="2206264"/>
              <a:ext cx="2153679" cy="2153658"/>
            </a:xfrm>
            <a:prstGeom prst="pie">
              <a:avLst>
                <a:gd name="adj1" fmla="val 4196333"/>
                <a:gd name="adj2" fmla="val 6490287"/>
              </a:avLst>
            </a:prstGeom>
            <a:solidFill>
              <a:srgbClr val="B886B9"/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10%（①AB型）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1940181" y="2468521"/>
              <a:ext cx="685431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600" b="1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5" name="AB型①"/>
            <p:cNvSpPr txBox="1"/>
            <p:nvPr/>
          </p:nvSpPr>
          <p:spPr>
            <a:xfrm>
              <a:off x="1914403" y="2245107"/>
              <a:ext cx="639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ja-JP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AB</a:t>
              </a:r>
              <a:r>
                <a:rPr lang="ja-JP" altLang="en-US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1" name="円（B）"/>
            <p:cNvSpPr/>
            <p:nvPr/>
          </p:nvSpPr>
          <p:spPr>
            <a:xfrm rot="5186143">
              <a:off x="1441917" y="2211350"/>
              <a:ext cx="2153658" cy="2153679"/>
            </a:xfrm>
            <a:prstGeom prst="pie">
              <a:avLst>
                <a:gd name="adj1" fmla="val 4315846"/>
                <a:gd name="adj2" fmla="val 8706663"/>
              </a:avLst>
            </a:prstGeom>
            <a:solidFill>
              <a:srgbClr val="3EC2BF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20％（①B型）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1511668" y="2984524"/>
              <a:ext cx="710435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２０</a:t>
              </a: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3" name="B型①"/>
            <p:cNvSpPr txBox="1"/>
            <p:nvPr/>
          </p:nvSpPr>
          <p:spPr>
            <a:xfrm>
              <a:off x="1585735" y="2788856"/>
              <a:ext cx="5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ja-JP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B</a:t>
              </a:r>
              <a:r>
                <a:rPr lang="ja-JP" altLang="en-US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0" name="円（O）"/>
            <p:cNvSpPr/>
            <p:nvPr/>
          </p:nvSpPr>
          <p:spPr>
            <a:xfrm rot="20935460">
              <a:off x="1438088" y="2205019"/>
              <a:ext cx="2153679" cy="2153657"/>
            </a:xfrm>
            <a:prstGeom prst="pie">
              <a:avLst>
                <a:gd name="adj1" fmla="val 3672853"/>
                <a:gd name="adj2" fmla="val 10186234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30％(①O型)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2040297" y="3777130"/>
              <a:ext cx="710435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３０</a:t>
              </a: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1" name="O型①"/>
            <p:cNvSpPr txBox="1"/>
            <p:nvPr/>
          </p:nvSpPr>
          <p:spPr>
            <a:xfrm>
              <a:off x="2114364" y="3581462"/>
              <a:ext cx="5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ja-JP" sz="140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O</a:t>
              </a:r>
              <a:r>
                <a:rPr lang="ja-JP" altLang="en-US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3" name="円（A）"/>
            <p:cNvSpPr/>
            <p:nvPr/>
          </p:nvSpPr>
          <p:spPr>
            <a:xfrm rot="15986143">
              <a:off x="1454686" y="2206578"/>
              <a:ext cx="2153658" cy="2153679"/>
            </a:xfrm>
            <a:prstGeom prst="pie">
              <a:avLst>
                <a:gd name="adj1" fmla="val 181298"/>
                <a:gd name="adj2" fmla="val 8638551"/>
              </a:avLst>
            </a:prstGeom>
            <a:solidFill>
              <a:srgbClr val="FE5C68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E5C68"/>
                </a:solidFill>
              </a:endParaRPr>
            </a:p>
          </p:txBody>
        </p:sp>
        <p:sp>
          <p:nvSpPr>
            <p:cNvPr id="80" name="40％（①A型）">
              <a:extLst>
                <a:ext uri="{FF2B5EF4-FFF2-40B4-BE49-F238E27FC236}">
                  <a16:creationId xmlns:a16="http://schemas.microsoft.com/office/drawing/2014/main" id="{BE42000B-A2BF-45D5-8F28-26C53EDF3515}"/>
                </a:ext>
              </a:extLst>
            </p:cNvPr>
            <p:cNvSpPr txBox="1"/>
            <p:nvPr/>
          </p:nvSpPr>
          <p:spPr>
            <a:xfrm>
              <a:off x="2741565" y="2983380"/>
              <a:ext cx="710435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noProof="0" smtClean="0">
                  <a:ln>
                    <a:noFill/>
                  </a:ln>
                  <a:solidFill>
                    <a:srgbClr val="2C2C2C"/>
                  </a:solidFill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４０％</a:t>
              </a:r>
              <a:endParaRPr kumimoji="1" lang="en-US" altLang="ja-JP" b="1" i="0" u="none" strike="noStrike" kern="1200" cap="none" spc="0" normalizeH="0" noProof="0" dirty="0">
                <a:ln>
                  <a:noFill/>
                </a:ln>
                <a:solidFill>
                  <a:srgbClr val="2C2C2C"/>
                </a:solidFill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" name="A型①"/>
            <p:cNvSpPr txBox="1"/>
            <p:nvPr/>
          </p:nvSpPr>
          <p:spPr>
            <a:xfrm>
              <a:off x="2815630" y="2787712"/>
              <a:ext cx="5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ja-JP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</a:t>
              </a:r>
              <a:r>
                <a:rPr lang="ja-JP" altLang="en-US" sz="1400" smtClean="0">
                  <a:solidFill>
                    <a:srgbClr val="2C2C2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型</a:t>
              </a:r>
              <a:endParaRPr kumimoji="1" lang="ja-JP" altLang="en-US" sz="1400">
                <a:solidFill>
                  <a:srgbClr val="2C2C2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49" name="①円（外）"/>
            <p:cNvSpPr/>
            <p:nvPr/>
          </p:nvSpPr>
          <p:spPr>
            <a:xfrm>
              <a:off x="1441905" y="2205019"/>
              <a:ext cx="2153679" cy="2153658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①「1年生100人の血液型の割合」"/>
            <p:cNvSpPr txBox="1"/>
            <p:nvPr/>
          </p:nvSpPr>
          <p:spPr>
            <a:xfrm>
              <a:off x="1649193" y="1839339"/>
              <a:ext cx="180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「１年生</a:t>
              </a:r>
              <a:r>
                <a:rPr lang="en-US" altLang="ja-JP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100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人の血液型の割合」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2" name="①"/>
            <p:cNvSpPr txBox="1"/>
            <p:nvPr/>
          </p:nvSpPr>
          <p:spPr>
            <a:xfrm>
              <a:off x="1126178" y="1410069"/>
              <a:ext cx="499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①</a:t>
              </a:r>
            </a:p>
          </p:txBody>
        </p:sp>
      </p:grpSp>
      <p:grpSp>
        <p:nvGrpSpPr>
          <p:cNvPr id="9" name="どの番号のグラフが正しいかな？"/>
          <p:cNvGrpSpPr/>
          <p:nvPr/>
        </p:nvGrpSpPr>
        <p:grpSpPr>
          <a:xfrm>
            <a:off x="3060360" y="596786"/>
            <a:ext cx="6071287" cy="615242"/>
            <a:chOff x="3060360" y="596786"/>
            <a:chExt cx="6071287" cy="615242"/>
          </a:xfrm>
        </p:grpSpPr>
        <p:sp>
          <p:nvSpPr>
            <p:cNvPr id="199" name="どの番号のグラフが正しいかな？"/>
            <p:cNvSpPr txBox="1"/>
            <p:nvPr/>
          </p:nvSpPr>
          <p:spPr>
            <a:xfrm>
              <a:off x="3060360" y="750363"/>
              <a:ext cx="6071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どの番号のグラフが正しいかな？</a:t>
              </a:r>
            </a:p>
          </p:txBody>
        </p:sp>
        <p:sp>
          <p:nvSpPr>
            <p:cNvPr id="202" name="ただ"/>
            <p:cNvSpPr txBox="1"/>
            <p:nvPr/>
          </p:nvSpPr>
          <p:spPr>
            <a:xfrm>
              <a:off x="6635651" y="596786"/>
              <a:ext cx="540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ただ</a:t>
              </a:r>
            </a:p>
          </p:txBody>
        </p:sp>
        <p:sp>
          <p:nvSpPr>
            <p:cNvPr id="201" name="ばんごう"/>
            <p:cNvSpPr txBox="1"/>
            <p:nvPr/>
          </p:nvSpPr>
          <p:spPr>
            <a:xfrm>
              <a:off x="3894507" y="596786"/>
              <a:ext cx="86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ばんごう</a:t>
              </a:r>
            </a:p>
          </p:txBody>
        </p:sp>
      </p:grpSp>
      <p:sp>
        <p:nvSpPr>
          <p:cNvPr id="78" name="次へ"/>
          <p:cNvSpPr txBox="1"/>
          <p:nvPr/>
        </p:nvSpPr>
        <p:spPr>
          <a:xfrm>
            <a:off x="11276053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9" name="次へ進む画像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52733" y="194731"/>
            <a:ext cx="548211" cy="504000"/>
          </a:xfrm>
          <a:prstGeom prst="rect">
            <a:avLst/>
          </a:prstGeom>
        </p:spPr>
      </p:pic>
      <p:sp>
        <p:nvSpPr>
          <p:cNvPr id="90" name="前へ"/>
          <p:cNvSpPr txBox="1"/>
          <p:nvPr/>
        </p:nvSpPr>
        <p:spPr>
          <a:xfrm>
            <a:off x="10231140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0" name="前へ進む画像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2083" y="194731"/>
            <a:ext cx="515909" cy="504000"/>
          </a:xfrm>
          <a:prstGeom prst="rect">
            <a:avLst/>
          </a:prstGeom>
        </p:spPr>
      </p:pic>
      <p:sp>
        <p:nvSpPr>
          <p:cNvPr id="103" name="フレーム"/>
          <p:cNvSpPr/>
          <p:nvPr/>
        </p:nvSpPr>
        <p:spPr>
          <a:xfrm>
            <a:off x="10003815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答えは合ってはかな？・・・"/>
          <p:cNvGrpSpPr/>
          <p:nvPr/>
        </p:nvGrpSpPr>
        <p:grpSpPr>
          <a:xfrm>
            <a:off x="5267902" y="6213062"/>
            <a:ext cx="6818009" cy="478990"/>
            <a:chOff x="5267902" y="6213062"/>
            <a:chExt cx="6818009" cy="478990"/>
          </a:xfrm>
        </p:grpSpPr>
        <p:sp>
          <p:nvSpPr>
            <p:cNvPr id="119" name="三角"/>
            <p:cNvSpPr/>
            <p:nvPr/>
          </p:nvSpPr>
          <p:spPr>
            <a:xfrm rot="5400000">
              <a:off x="11833911" y="6440052"/>
              <a:ext cx="252000" cy="252000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8" name="直線"/>
            <p:cNvCxnSpPr/>
            <p:nvPr/>
          </p:nvCxnSpPr>
          <p:spPr>
            <a:xfrm>
              <a:off x="5267902" y="6669750"/>
              <a:ext cx="6624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答えは合ってたかな？次は正解の③番・・・"/>
            <p:cNvSpPr txBox="1"/>
            <p:nvPr/>
          </p:nvSpPr>
          <p:spPr>
            <a:xfrm>
              <a:off x="5321579" y="6345901"/>
              <a:ext cx="6512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4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答えは合ってたかな？次は正解の①番のグラフの解説を見てみよう！</a:t>
              </a:r>
              <a:endParaRPr lang="ja-JP" altLang="en-US" sz="14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1" name="み"/>
            <p:cNvSpPr txBox="1"/>
            <p:nvPr/>
          </p:nvSpPr>
          <p:spPr>
            <a:xfrm>
              <a:off x="10497297" y="6213062"/>
              <a:ext cx="288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み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2" name="かいせつ"/>
            <p:cNvSpPr txBox="1"/>
            <p:nvPr/>
          </p:nvSpPr>
          <p:spPr>
            <a:xfrm>
              <a:off x="9802839" y="6213062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かいせつ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3" name="ばん"/>
            <p:cNvSpPr txBox="1"/>
            <p:nvPr/>
          </p:nvSpPr>
          <p:spPr>
            <a:xfrm>
              <a:off x="8600974" y="6213062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ばん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4" name="せいかい"/>
            <p:cNvSpPr txBox="1"/>
            <p:nvPr/>
          </p:nvSpPr>
          <p:spPr>
            <a:xfrm>
              <a:off x="7765687" y="6213062"/>
              <a:ext cx="61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せいかい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5" name="つぎ"/>
            <p:cNvSpPr txBox="1"/>
            <p:nvPr/>
          </p:nvSpPr>
          <p:spPr>
            <a:xfrm>
              <a:off x="7355097" y="6213062"/>
              <a:ext cx="396000" cy="220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つぎ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6" name="あ"/>
            <p:cNvSpPr txBox="1"/>
            <p:nvPr/>
          </p:nvSpPr>
          <p:spPr>
            <a:xfrm>
              <a:off x="5916664" y="6213062"/>
              <a:ext cx="3586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あ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7" name="こた"/>
            <p:cNvSpPr txBox="1"/>
            <p:nvPr/>
          </p:nvSpPr>
          <p:spPr>
            <a:xfrm>
              <a:off x="5314774" y="6213062"/>
              <a:ext cx="396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525254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こた</a:t>
              </a:r>
              <a:endPara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srgbClr val="525254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" name="③のグラフは・・・"/>
          <p:cNvGrpSpPr/>
          <p:nvPr/>
        </p:nvGrpSpPr>
        <p:grpSpPr>
          <a:xfrm>
            <a:off x="8822141" y="4353559"/>
            <a:ext cx="2412000" cy="1800000"/>
            <a:chOff x="8822141" y="4353559"/>
            <a:chExt cx="2412000" cy="1800000"/>
          </a:xfrm>
        </p:grpSpPr>
        <p:pic>
          <p:nvPicPr>
            <p:cNvPr id="164" name="③×画像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22141" y="4353559"/>
              <a:ext cx="2412000" cy="1800000"/>
            </a:xfrm>
            <a:prstGeom prst="rect">
              <a:avLst/>
            </a:prstGeom>
          </p:spPr>
        </p:pic>
        <p:sp>
          <p:nvSpPr>
            <p:cNvPr id="166" name="③白背景"/>
            <p:cNvSpPr/>
            <p:nvPr/>
          </p:nvSpPr>
          <p:spPr>
            <a:xfrm>
              <a:off x="8958392" y="4479921"/>
              <a:ext cx="2137736" cy="1673638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69" name="書かれていません。"/>
            <p:cNvSpPr txBox="1"/>
            <p:nvPr/>
          </p:nvSpPr>
          <p:spPr>
            <a:xfrm>
              <a:off x="8942221" y="5406323"/>
              <a:ext cx="21700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書かれていません</a:t>
              </a: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。</a:t>
              </a:r>
            </a:p>
          </p:txBody>
        </p:sp>
        <p:sp>
          <p:nvSpPr>
            <p:cNvPr id="171" name="か"/>
            <p:cNvSpPr txBox="1"/>
            <p:nvPr/>
          </p:nvSpPr>
          <p:spPr>
            <a:xfrm>
              <a:off x="8935653" y="5370445"/>
              <a:ext cx="4573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2" name="割合（〇％）が"/>
            <p:cNvSpPr txBox="1"/>
            <p:nvPr/>
          </p:nvSpPr>
          <p:spPr>
            <a:xfrm>
              <a:off x="9186207" y="4968294"/>
              <a:ext cx="1834543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割合（〇％）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</a:t>
              </a:r>
              <a:endParaRPr lang="ja-JP" altLang="en-US" sz="20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3" name="わりあい"/>
            <p:cNvSpPr txBox="1"/>
            <p:nvPr/>
          </p:nvSpPr>
          <p:spPr>
            <a:xfrm>
              <a:off x="9168171" y="4949178"/>
              <a:ext cx="7310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わりあい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7" name="③のグラフは"/>
            <p:cNvSpPr txBox="1"/>
            <p:nvPr/>
          </p:nvSpPr>
          <p:spPr>
            <a:xfrm>
              <a:off x="9053548" y="4530391"/>
              <a:ext cx="1872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③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</a:t>
              </a: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グラフは</a:t>
              </a:r>
            </a:p>
          </p:txBody>
        </p:sp>
      </p:grpSp>
      <p:pic>
        <p:nvPicPr>
          <p:cNvPr id="13" name="③画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979" y="1239185"/>
            <a:ext cx="2844000" cy="3088111"/>
          </a:xfrm>
          <a:prstGeom prst="rect">
            <a:avLst/>
          </a:prstGeom>
        </p:spPr>
      </p:pic>
      <p:grpSp>
        <p:nvGrpSpPr>
          <p:cNvPr id="3" name="②のグラフは・・・"/>
          <p:cNvGrpSpPr/>
          <p:nvPr/>
        </p:nvGrpSpPr>
        <p:grpSpPr>
          <a:xfrm>
            <a:off x="4778315" y="4353559"/>
            <a:ext cx="2716170" cy="1800000"/>
            <a:chOff x="4778315" y="4353559"/>
            <a:chExt cx="2716170" cy="1800000"/>
          </a:xfrm>
        </p:grpSpPr>
        <p:pic>
          <p:nvPicPr>
            <p:cNvPr id="130" name="②×画像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0554" y="4353559"/>
              <a:ext cx="2412000" cy="1800000"/>
            </a:xfrm>
            <a:prstGeom prst="rect">
              <a:avLst/>
            </a:prstGeom>
          </p:spPr>
        </p:pic>
        <p:sp>
          <p:nvSpPr>
            <p:cNvPr id="132" name="②白背景"/>
            <p:cNvSpPr/>
            <p:nvPr/>
          </p:nvSpPr>
          <p:spPr>
            <a:xfrm>
              <a:off x="5006806" y="4479921"/>
              <a:ext cx="2137736" cy="1673638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38" name="中心がずれています。"/>
            <p:cNvSpPr txBox="1"/>
            <p:nvPr/>
          </p:nvSpPr>
          <p:spPr>
            <a:xfrm>
              <a:off x="4794485" y="5191910"/>
              <a:ext cx="2700000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 u="sng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中心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がずれています。</a:t>
              </a:r>
              <a:endParaRPr lang="ja-JP" altLang="en-US" sz="20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7" name="ちゅうしん"/>
            <p:cNvSpPr txBox="1"/>
            <p:nvPr/>
          </p:nvSpPr>
          <p:spPr>
            <a:xfrm>
              <a:off x="4778315" y="5148636"/>
              <a:ext cx="756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ちゅうしん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3" name="②のグラフは"/>
            <p:cNvSpPr txBox="1"/>
            <p:nvPr/>
          </p:nvSpPr>
          <p:spPr>
            <a:xfrm>
              <a:off x="5132102" y="4668068"/>
              <a:ext cx="1872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②</a:t>
              </a:r>
              <a:r>
                <a:rPr lang="ja-JP" altLang="en-US" sz="20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</a:t>
              </a:r>
              <a:r>
                <a:rPr lang="ja-JP" altLang="en-US" sz="20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グラフは</a:t>
              </a:r>
            </a:p>
          </p:txBody>
        </p:sp>
      </p:grpSp>
      <p:pic>
        <p:nvPicPr>
          <p:cNvPr id="12" name="②画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559" y="1255589"/>
            <a:ext cx="2731251" cy="3038467"/>
          </a:xfrm>
          <a:prstGeom prst="rect">
            <a:avLst/>
          </a:prstGeom>
        </p:spPr>
      </p:pic>
      <p:grpSp>
        <p:nvGrpSpPr>
          <p:cNvPr id="2" name="正解"/>
          <p:cNvGrpSpPr/>
          <p:nvPr/>
        </p:nvGrpSpPr>
        <p:grpSpPr>
          <a:xfrm>
            <a:off x="1172621" y="4271169"/>
            <a:ext cx="2123946" cy="1882390"/>
            <a:chOff x="1172621" y="4271169"/>
            <a:chExt cx="2123946" cy="1882390"/>
          </a:xfrm>
        </p:grpSpPr>
        <p:pic>
          <p:nvPicPr>
            <p:cNvPr id="161" name="〇画像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51" t="27326" r="26740" b="29544"/>
            <a:stretch/>
          </p:blipFill>
          <p:spPr>
            <a:xfrm>
              <a:off x="1172621" y="4271169"/>
              <a:ext cx="2071159" cy="1858268"/>
            </a:xfrm>
            <a:prstGeom prst="rect">
              <a:avLst/>
            </a:prstGeom>
          </p:spPr>
        </p:pic>
        <p:sp>
          <p:nvSpPr>
            <p:cNvPr id="162" name="①白背景"/>
            <p:cNvSpPr/>
            <p:nvPr/>
          </p:nvSpPr>
          <p:spPr>
            <a:xfrm>
              <a:off x="1195758" y="4327885"/>
              <a:ext cx="2100809" cy="1825674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ja-JP" altLang="en-US">
                <a:solidFill>
                  <a:srgbClr val="FFFFFF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58" name="正解"/>
            <p:cNvSpPr txBox="1"/>
            <p:nvPr/>
          </p:nvSpPr>
          <p:spPr>
            <a:xfrm>
              <a:off x="1468773" y="4856408"/>
              <a:ext cx="1478856" cy="68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>
                <a:lnSpc>
                  <a:spcPct val="150000"/>
                </a:lnSpc>
              </a:pPr>
              <a:r>
                <a:rPr lang="ja-JP" altLang="en-US" sz="28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正解</a:t>
              </a:r>
              <a:endParaRPr lang="ja-JP" altLang="en-US" sz="28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0" name="かい"/>
            <p:cNvSpPr txBox="1"/>
            <p:nvPr/>
          </p:nvSpPr>
          <p:spPr>
            <a:xfrm>
              <a:off x="2425743" y="4856408"/>
              <a:ext cx="449445" cy="214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</a:t>
              </a:r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9" name="せい"/>
            <p:cNvSpPr txBox="1"/>
            <p:nvPr/>
          </p:nvSpPr>
          <p:spPr>
            <a:xfrm>
              <a:off x="1505557" y="4863010"/>
              <a:ext cx="449445" cy="214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900" smtClean="0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</a:t>
              </a:r>
              <a:endParaRPr lang="ja-JP" altLang="en-US" sz="900">
                <a:solidFill>
                  <a:srgbClr val="5252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11" name="①画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93" y="1253432"/>
            <a:ext cx="2642696" cy="3069279"/>
          </a:xfrm>
          <a:prstGeom prst="rect">
            <a:avLst/>
          </a:prstGeom>
        </p:spPr>
      </p:pic>
      <p:pic>
        <p:nvPicPr>
          <p:cNvPr id="136" name="もずやん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3249" y="155128"/>
            <a:ext cx="1152000" cy="1098305"/>
          </a:xfrm>
          <a:prstGeom prst="rect">
            <a:avLst/>
          </a:prstGeom>
        </p:spPr>
      </p:pic>
      <p:grpSp>
        <p:nvGrpSpPr>
          <p:cNvPr id="127" name="答えを見てみよう！"/>
          <p:cNvGrpSpPr/>
          <p:nvPr/>
        </p:nvGrpSpPr>
        <p:grpSpPr>
          <a:xfrm>
            <a:off x="4308903" y="403646"/>
            <a:ext cx="3570611" cy="592957"/>
            <a:chOff x="4308903" y="403646"/>
            <a:chExt cx="3570611" cy="592957"/>
          </a:xfrm>
        </p:grpSpPr>
        <p:sp>
          <p:nvSpPr>
            <p:cNvPr id="128" name="答えを見てみよう！"/>
            <p:cNvSpPr txBox="1"/>
            <p:nvPr/>
          </p:nvSpPr>
          <p:spPr>
            <a:xfrm>
              <a:off x="4312486" y="534938"/>
              <a:ext cx="356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2400" u="sng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答えを見てみよう！</a:t>
              </a:r>
            </a:p>
          </p:txBody>
        </p:sp>
        <p:sp>
          <p:nvSpPr>
            <p:cNvPr id="135" name="み"/>
            <p:cNvSpPr txBox="1"/>
            <p:nvPr/>
          </p:nvSpPr>
          <p:spPr>
            <a:xfrm>
              <a:off x="5464502" y="403646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</a:p>
          </p:txBody>
        </p:sp>
        <p:sp>
          <p:nvSpPr>
            <p:cNvPr id="134" name="こた"/>
            <p:cNvSpPr txBox="1"/>
            <p:nvPr/>
          </p:nvSpPr>
          <p:spPr>
            <a:xfrm>
              <a:off x="4308903" y="403646"/>
              <a:ext cx="504000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377"/>
              <a:r>
                <a:rPr lang="ja-JP" altLang="en-US" sz="1051">
                  <a:solidFill>
                    <a:srgbClr val="52525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</a:p>
          </p:txBody>
        </p:sp>
      </p:grpSp>
      <p:sp>
        <p:nvSpPr>
          <p:cNvPr id="50" name="次へ"/>
          <p:cNvSpPr txBox="1"/>
          <p:nvPr/>
        </p:nvSpPr>
        <p:spPr>
          <a:xfrm>
            <a:off x="11276053" y="684309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1" name="次へ進む画像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8" t="1675" r="595" b="4623"/>
          <a:stretch/>
        </p:blipFill>
        <p:spPr>
          <a:xfrm>
            <a:off x="11352733" y="194731"/>
            <a:ext cx="548211" cy="504000"/>
          </a:xfrm>
          <a:prstGeom prst="rect">
            <a:avLst/>
          </a:prstGeom>
        </p:spPr>
      </p:pic>
      <p:sp>
        <p:nvSpPr>
          <p:cNvPr id="52" name="前へ"/>
          <p:cNvSpPr txBox="1"/>
          <p:nvPr/>
        </p:nvSpPr>
        <p:spPr>
          <a:xfrm>
            <a:off x="10231140" y="685083"/>
            <a:ext cx="70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4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前へ</a:t>
            </a:r>
            <a:endParaRPr kumimoji="1" lang="ja-JP" altLang="en-US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3" name="前へ進む画像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2083" y="194731"/>
            <a:ext cx="515909" cy="504000"/>
          </a:xfrm>
          <a:prstGeom prst="rect">
            <a:avLst/>
          </a:prstGeom>
        </p:spPr>
      </p:pic>
      <p:sp>
        <p:nvSpPr>
          <p:cNvPr id="54" name="フレーム"/>
          <p:cNvSpPr/>
          <p:nvPr/>
        </p:nvSpPr>
        <p:spPr>
          <a:xfrm>
            <a:off x="10003815" y="8445"/>
            <a:ext cx="2151732" cy="109871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テーマ">
  <a:themeElements>
    <a:clrScheme name="ユーザー定義 1">
      <a:dk1>
        <a:srgbClr val="525254"/>
      </a:dk1>
      <a:lt1>
        <a:srgbClr val="FFFFFF"/>
      </a:lt1>
      <a:dk2>
        <a:srgbClr val="222222"/>
      </a:dk2>
      <a:lt2>
        <a:srgbClr val="FFFFFF"/>
      </a:lt2>
      <a:accent1>
        <a:srgbClr val="E3FF3B"/>
      </a:accent1>
      <a:accent2>
        <a:srgbClr val="FE5C68"/>
      </a:accent2>
      <a:accent3>
        <a:srgbClr val="343E5A"/>
      </a:accent3>
      <a:accent4>
        <a:srgbClr val="3EC2BF"/>
      </a:accent4>
      <a:accent5>
        <a:srgbClr val="B886B9"/>
      </a:accent5>
      <a:accent6>
        <a:srgbClr val="3F3F3F"/>
      </a:accent6>
      <a:hlink>
        <a:srgbClr val="0070C0"/>
      </a:hlink>
      <a:folHlink>
        <a:srgbClr val="C7C7C7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95000"/>
            <a:lumOff val="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ユーザー定義 15">
      <a:dk1>
        <a:srgbClr val="525254"/>
      </a:dk1>
      <a:lt1>
        <a:srgbClr val="FFFFFF"/>
      </a:lt1>
      <a:dk2>
        <a:srgbClr val="222222"/>
      </a:dk2>
      <a:lt2>
        <a:srgbClr val="FFFFFF"/>
      </a:lt2>
      <a:accent1>
        <a:srgbClr val="E3FF3B"/>
      </a:accent1>
      <a:accent2>
        <a:srgbClr val="FE5C68"/>
      </a:accent2>
      <a:accent3>
        <a:srgbClr val="343E5A"/>
      </a:accent3>
      <a:accent4>
        <a:srgbClr val="3EC2BF"/>
      </a:accent4>
      <a:accent5>
        <a:srgbClr val="B886B9"/>
      </a:accent5>
      <a:accent6>
        <a:srgbClr val="3F3F3F"/>
      </a:accent6>
      <a:hlink>
        <a:srgbClr val="0070C0"/>
      </a:hlink>
      <a:folHlink>
        <a:srgbClr val="0070C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1630</Words>
  <Application>Microsoft Office PowerPoint</Application>
  <PresentationFormat>ワイド画面</PresentationFormat>
  <Paragraphs>615</Paragraphs>
  <Slides>14</Slides>
  <Notes>4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BIZ UDPゴシック</vt:lpstr>
      <vt:lpstr>游ゴシック</vt:lpstr>
      <vt:lpstr>游ゴシック Light</vt:lpstr>
      <vt:lpstr>Arial</vt:lpstr>
      <vt:lpstr>Arial Black</vt:lpstr>
      <vt:lpstr>3_Office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2023-08-07T06:14:38Z</dcterms:created>
  <dcterms:modified xsi:type="dcterms:W3CDTF">2023-08-07T06:15:56Z</dcterms:modified>
</cp:coreProperties>
</file>