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4" r:id="rId3"/>
    <p:sldId id="262" r:id="rId4"/>
    <p:sldId id="260" r:id="rId5"/>
    <p:sldId id="261" r:id="rId6"/>
    <p:sldId id="264" r:id="rId7"/>
    <p:sldId id="266" r:id="rId8"/>
    <p:sldId id="267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63" r:id="rId17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00632-0955-43D2-B183-E8CFE2D77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F6AB87-BDB2-44E4-8147-CE9A51D82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2A9F4AD-0F94-4043-B29B-6429660BF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106C01-4067-42D0-A9B0-6B0936B35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4F9BC7-214E-4B50-9CD0-6880F5C22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075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1EE2ED-272E-47AD-9805-E3906B565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B8200F6-7A23-4CC1-8F5F-CC4F98467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992DDC-04E5-46C5-A9DA-45CB2D3B5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990D5-2649-4918-940A-2C63FA784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3D71F8-B7A2-4FB1-B0E0-CCE148B15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22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1A5A8D8-1D33-4768-A86D-B5CF1D8F9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5730FB-3A0E-4F6E-A7EE-6013587CA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D45D07-DECA-4D33-8B49-908781535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4A4114-881E-4C48-94F4-5280776B8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3A9EAE1-E616-49E8-84B1-2899C0BB7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78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B6050A-F1EF-4225-989C-E27E224D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82AF988-5D18-4516-BCD8-EBAB3FA07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698131-1848-444D-84ED-367FEA20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84FBBAF-01CF-48E0-AA7C-1BE8EB78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072B810-9AD1-4FE9-81AB-15C6A8A7E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6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34B349-3F03-419D-8278-4BA3455D2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EDF7BC-1543-462E-8CC8-B1FE6785F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4FAD5-9D1A-41FC-B8CA-EBBED565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F94B77-D83D-4916-8789-CF67D3838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B84EAE-1EF5-4888-96BE-0986D4833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3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8D86F0-5C22-4488-808B-E9F553F6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3A75FE-0845-49D9-9FF9-D195AD613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94BFEFF-501D-4654-ACF4-03342AADC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2763CEA-09D8-49A6-855A-09869721D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9DF0A9-BE40-4B26-B001-93FBD6AF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992E25-0CBE-42C6-81B6-238B1F06E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47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094509-9900-424D-B7D0-B844F648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354EFAA-C083-4CBA-A0DF-961EAA3E79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AAA6E4C-A491-4558-8F12-4FC26EB2F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0A0E28E-CAFC-445E-871C-776398191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DCB5CFB-4A99-42DD-9817-893F7A20EE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53569B-8B04-46D1-87D2-ACA085A2D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FB58872-656A-4674-A9EE-4C135294E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962403-DDDF-4608-98BA-E29658A1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93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1F85CD-6263-4D26-8170-D8924E35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A4189E-C65A-427F-B08B-780BF6214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0270ED-A996-4373-B7E0-3E547724F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13B922-6841-46A2-86F7-5E4DA11C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16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2D7032F-ADC5-4796-85F2-A692F808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C05A23A-B2B0-4837-95FF-4E254A600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4459BC-6D5E-495E-BAD4-C773ACCC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3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13186F-B386-4FC1-B3DF-56A455B9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5112B-7680-4311-832C-5AAD03D2B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A21617D-00C1-423D-8B24-E5F0460B6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E0181F4-9037-4987-B0CA-9088B338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BCF448-7374-4FC9-A0AA-F392D7BE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69D83D9-1479-4D00-928D-D90B3D6B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739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EA015-4DB8-44A0-9CC6-603AE8B0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3DBADD1-8D31-4A41-9511-CC81FD405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BA5E317-9091-40AB-9535-4D3F3C954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71DE0A-33C2-431F-B388-B945CEA68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482F650-899A-4A1F-84AA-1E61A751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A9AFDA-3BB9-48D2-ABE8-CB71A65D1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43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>
                <a:alpha val="0"/>
              </a:srgbClr>
            </a:gs>
            <a:gs pos="90210">
              <a:srgbClr val="FFCCFF"/>
            </a:gs>
            <a:gs pos="100000">
              <a:srgbClr val="FFCCFF"/>
            </a:gs>
            <a:gs pos="100000">
              <a:srgbClr val="FFCCFF">
                <a:alpha val="22000"/>
                <a:lumMod val="0"/>
                <a:lumOff val="100000"/>
              </a:srgb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F9EE792-A696-431D-9434-E353EEE75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9782C7-430D-4F70-BCA0-B617C0A3D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383F6F8-76DA-4A72-A59C-1C5CD6FF4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16519-DEF8-4853-9EC9-C650FB752CB2}" type="datetimeFigureOut">
              <a:rPr kumimoji="1" lang="ja-JP" altLang="en-US" smtClean="0"/>
              <a:t>2025/3/18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BD920F-1854-4CE6-BE3C-5EC8B6C09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FE3B7F-003B-4E4F-A307-0C77AA6F4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CD958-B937-44AC-94BC-4C0098105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873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F18EA3-21E6-4449-848B-D7F221637A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養護教諭の行う統計指導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B8F2E88-2C9A-405D-964C-916ADE8E3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大阪市立中大江小学校　養護教諭</a:t>
            </a:r>
            <a:r>
              <a:rPr lang="ja-JP" altLang="en-US"/>
              <a:t>　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7627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10B70D-6B33-4CBC-AEEE-6EBC1617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7" y="1456509"/>
            <a:ext cx="11134107" cy="356900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たくさんのデータがあるので</a:t>
            </a:r>
            <a:br>
              <a:rPr kumimoji="1" lang="en-US" altLang="ja-JP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</a:br>
            <a:r>
              <a:rPr kumimoji="1" lang="ja-JP" altLang="en-US" sz="4800" b="1" dirty="0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様々な健康課題に対しての指導が可能！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CE7B296-5CF9-4A05-BA63-E48422F61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551" y="3951515"/>
            <a:ext cx="2526013" cy="23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83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AF36E9-C75A-45E3-A3F3-CA6B39A43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統計指導のポイント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C83805-DC8E-4BD4-A4D7-4502B04D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9245"/>
            <a:ext cx="10515600" cy="331796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☆子どもたちが解決するべきもしくは必要なテーマになっている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☆データをそのものを読むだけではなく、データの特徴から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背後の現実世界を考え、発見や予測、</a:t>
            </a:r>
            <a:r>
              <a:rPr lang="ja-JP" altLang="en-US" dirty="0"/>
              <a:t>意思決定につなげる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☆子どもたちが主導する部分と教師が主導する部分を用意する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62B4B9-260F-4251-94A7-1D2032691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321" y="150223"/>
            <a:ext cx="1954479" cy="17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74E335-8B28-4A4A-9C56-84BDED8DF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指導例①　病気の予防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8E9CA3-FCA5-418D-A1B9-6E4F17316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発育測定時の保健指導（２０分程度）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必要データやグラフ　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保健室来室数　内科的保健室来室の理由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授業の展開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保健室来室人数のグラフや理由のグラフを見ながら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１番来室理由で多いものについて、その理由や予防方法を考える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F13C845-F33C-49F7-8D1A-4BBB28993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68" y="1371601"/>
            <a:ext cx="3147180" cy="292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6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110CEA-C76A-429F-8605-610023E3C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指導例②　基本的な生活習慣指導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968111-4C33-422C-98F4-D5E4645EE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発育測定時の保健指導（２０分程度）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必要なデータやグラフ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６年生の学年毎の身長の平均値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日本全国の子どもの年齢別平均身長の値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授業の展開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６年間の身長の変化についてデータや表を見ながら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小学校の間は身長が伸びる時期であることに気づかせる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そのうえで、身長が伸びるために必要な睡眠・食事・運動などの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生活習慣の大切さについての指導を行う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088D2F0-AA86-4DAC-B9C5-9CE6FFF94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45" y="1690688"/>
            <a:ext cx="2940884" cy="296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04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EDACE9-9533-4DF8-BF2A-CCAE0FC67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指導例③　けがの予防について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106E52-4136-415C-B3FE-33488DD8E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dirty="0"/>
              <a:t>委員会活動（４５分）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必要なデータやグラフ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けがによる来室人数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けがした場所、けがの部位、けがの理由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授業の展開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けがした場所や、部位、理由と来室人数から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ケガが多いシチュエーションを予測する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問題行動による事故が起きやすいシチュエーションを選び、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ケガを防ぐために注意喚起のポスターを作成し、校内掲示を行う</a:t>
            </a:r>
            <a:endParaRPr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2EB1017-A889-4662-A245-167A5E633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1" y="1690687"/>
            <a:ext cx="3781460" cy="329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3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C3ADB-DE70-47C1-AF81-8CF5D8799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生きる力　まなびの、その先へ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D9053C-04AE-4BA1-A697-2288E598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75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これからの社会が、どんなに変化して予測困難な時代になっても、自ら課題を見付け、自ら学び、自ら考え、判断して行動し、それぞれに思い描く幸せを実現してほしい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子どもたちがもつ心身の健康課題も多種多様になっていく中で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健康に関する知識を持ち、その知識をもって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自らが健康課題の解決に向かって行動できるようになることが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多くの養護教諭の願いだと考えます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541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E82C97-2F0F-45D3-8084-7EBA01BF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参考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7137CE-A84D-4B1B-A3C0-B33C3A5F0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latinLnBrk="1">
              <a:buNone/>
            </a:pPr>
            <a:r>
              <a:rPr lang="ja-JP" altLang="en-US" dirty="0"/>
              <a:t>・川上貴　「小学校における統計授業づくり」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　令和６年度　統計研修、総務省統計研究研修所</a:t>
            </a: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・竹内光悦　「中学校における統計授業づくり」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　令和６年度　統計研修、総務省統計研究研修所</a:t>
            </a: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・文部科学省ホームページ（</a:t>
            </a:r>
            <a:r>
              <a:rPr lang="en-US" altLang="ja-JP" dirty="0"/>
              <a:t>https://www.mext.go.jp/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　</a:t>
            </a:r>
            <a:br>
              <a:rPr lang="en-US" altLang="ja-JP" dirty="0"/>
            </a:br>
            <a:r>
              <a:rPr lang="ja-JP" altLang="en-US" dirty="0"/>
              <a:t>　</a:t>
            </a:r>
            <a:r>
              <a:rPr lang="ja-JP" altLang="en-US" dirty="0">
                <a:latin typeface="+mn-ea"/>
              </a:rPr>
              <a:t>「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平成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29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・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30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・</a:t>
            </a:r>
            <a:r>
              <a:rPr lang="en-US" altLang="ja-JP" dirty="0">
                <a:solidFill>
                  <a:srgbClr val="222222"/>
                </a:solidFill>
                <a:latin typeface="+mn-ea"/>
              </a:rPr>
              <a:t>31</a:t>
            </a:r>
            <a:r>
              <a:rPr lang="ja-JP" altLang="en-US" dirty="0">
                <a:solidFill>
                  <a:srgbClr val="222222"/>
                </a:solidFill>
                <a:latin typeface="+mn-ea"/>
              </a:rPr>
              <a:t>年改訂学習指導要領（本文、解説）」</a:t>
            </a:r>
            <a:endParaRPr lang="en-US" altLang="ja-JP" dirty="0">
              <a:solidFill>
                <a:srgbClr val="222222"/>
              </a:solidFill>
              <a:latin typeface="+mn-ea"/>
            </a:endParaRPr>
          </a:p>
          <a:p>
            <a:pPr latinLnBrk="1"/>
            <a:endParaRPr lang="en-US" altLang="ja-JP" dirty="0">
              <a:solidFill>
                <a:srgbClr val="222222"/>
              </a:solidFill>
              <a:ea typeface="ＭＳ Ｐゴシック" panose="020B0600070205080204" pitchFamily="50" charset="-128"/>
            </a:endParaRPr>
          </a:p>
          <a:p>
            <a:pPr marL="0" indent="0" latinLnBrk="1">
              <a:buNone/>
            </a:pPr>
            <a:r>
              <a:rPr lang="ja-JP" altLang="en-US" dirty="0"/>
              <a:t>・⽂部科学省初等中等教育局教育課程課</a:t>
            </a:r>
            <a:endParaRPr lang="en-US" altLang="ja-JP" dirty="0"/>
          </a:p>
          <a:p>
            <a:pPr marL="0" indent="0" latinLnBrk="1">
              <a:buNone/>
            </a:pPr>
            <a:r>
              <a:rPr lang="ja-JP" altLang="en-US" dirty="0"/>
              <a:t>「</a:t>
            </a:r>
            <a:r>
              <a:rPr lang="en-US" altLang="ja-JP" dirty="0"/>
              <a:t>STEAM</a:t>
            </a:r>
            <a:r>
              <a:rPr lang="ja-JP" altLang="en-US" dirty="0"/>
              <a:t>教育等の教科等横断的 な学習の推進について」</a:t>
            </a: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endParaRPr lang="en-US" altLang="ja-JP" dirty="0"/>
          </a:p>
          <a:p>
            <a:pPr marL="0" indent="0" latinLnBrk="1">
              <a:buNone/>
            </a:pPr>
            <a:endParaRPr lang="ja-JP" altLang="en-US" dirty="0">
              <a:solidFill>
                <a:srgbClr val="222222"/>
              </a:solidFill>
              <a:ea typeface="ＭＳ Ｐゴシック" panose="020B0600070205080204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813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C47839-8C5F-470C-B60F-A4AFA1921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6832"/>
          </a:xfrm>
        </p:spPr>
        <p:txBody>
          <a:bodyPr/>
          <a:lstStyle/>
          <a:p>
            <a:r>
              <a:rPr lang="ja-JP" altLang="en-US" sz="3200" dirty="0"/>
              <a:t>令和６年度統計研修「教育関係者向けセミナー」での</a:t>
            </a:r>
            <a:br>
              <a:rPr lang="en-US" altLang="ja-JP" sz="3200" dirty="0"/>
            </a:br>
            <a:r>
              <a:rPr lang="ja-JP" altLang="en-US" sz="3200" dirty="0"/>
              <a:t>学びを活かした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新学習指導要領に沿って進める</a:t>
            </a:r>
            <a:br>
              <a:rPr lang="en-US" altLang="ja-JP" dirty="0"/>
            </a:br>
            <a:r>
              <a:rPr lang="ja-JP" altLang="en-US" dirty="0"/>
              <a:t>保健指導や保健教育のあり方について</a:t>
            </a:r>
            <a:br>
              <a:rPr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47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0FD935-C4A6-4E5D-B9D5-816830A39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平成２９年度学習指導要領改訂①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F5A7A9-84A7-4AE3-A936-2F8015E48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720" y="1825625"/>
            <a:ext cx="74371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sz="4000" dirty="0"/>
              <a:t>生きる力　学びのその先へ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・学びにむかう力、人間性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・知識及び技能</a:t>
            </a:r>
            <a:endParaRPr lang="en-US" altLang="ja-JP" sz="4000" dirty="0"/>
          </a:p>
          <a:p>
            <a:pPr marL="0" indent="0">
              <a:buNone/>
            </a:pPr>
            <a:r>
              <a:rPr lang="ja-JP" altLang="en-US" sz="4000" dirty="0"/>
              <a:t>・思考力・判断力・表現力など</a:t>
            </a:r>
            <a:endParaRPr lang="en-US" altLang="ja-JP" sz="4000" dirty="0"/>
          </a:p>
          <a:p>
            <a:pPr marL="0" indent="0">
              <a:buNone/>
            </a:pPr>
            <a:endParaRPr lang="en-US" altLang="ja-JP" sz="4000" dirty="0"/>
          </a:p>
          <a:p>
            <a:pPr marL="0" indent="0">
              <a:buNone/>
            </a:pPr>
            <a:endParaRPr kumimoji="1" lang="en-US" altLang="ja-JP" sz="4000" dirty="0"/>
          </a:p>
          <a:p>
            <a:pPr marL="0" indent="0">
              <a:buNone/>
            </a:pPr>
            <a:endParaRPr kumimoji="1" lang="ja-JP" altLang="en-US" sz="4000" dirty="0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5FAF8E7C-434A-4B0C-ABB2-4CBC14C72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3954" y="1633299"/>
            <a:ext cx="4359642" cy="48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9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4256E0-54F4-4900-9B4E-70487AC3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平成２９年度学習指導要領の改訂②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510DE0C-537B-4F66-B1DF-D094027E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教育内容の主な改善事項として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・言語能力の確実な育成　　　　　　　・体験学習の充実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>
                <a:solidFill>
                  <a:srgbClr val="FF0000"/>
                </a:solidFill>
              </a:rPr>
              <a:t>・理数教育の充実</a:t>
            </a:r>
            <a:r>
              <a:rPr kumimoji="1" lang="ja-JP" altLang="en-US" dirty="0"/>
              <a:t>　　　　　　　　　　・外国語活動の充実　　　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・伝統や</a:t>
            </a:r>
            <a:r>
              <a:rPr lang="ja-JP" altLang="en-US" dirty="0"/>
              <a:t>文化に関する教育の充実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・道徳教育の充実　　　　　　　　　　　　　　など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42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8B7125-8037-4AA3-8509-6EA00A1D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理数教育の充実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08BC78-467D-43F5-987E-9B73B4996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3200" dirty="0"/>
              <a:t>必要なデータを収集・分析し、その傾向を踏まえて課題を解決するための統計教育の充実</a:t>
            </a:r>
            <a:endParaRPr lang="en-US" altLang="ja-JP" sz="32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データを活用し、意思決定につながる問題解決の方法として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統計的な方法や考え方を体得する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（令和２年　新学習指導要領下での算数・数学教育の円滑な実施に向けた緊急提言　統計教育の実効性の向上に焦点をあてて）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5AF0A24E-30B6-4254-87BB-561C77D16FA5}"/>
              </a:ext>
            </a:extLst>
          </p:cNvPr>
          <p:cNvSpPr/>
          <p:nvPr/>
        </p:nvSpPr>
        <p:spPr>
          <a:xfrm>
            <a:off x="5151120" y="29397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6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389EDD-8B0D-454D-A8C9-C6EF8774F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平成２９年学習指導要領改訂③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E37350-1986-432C-8567-C559EA27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7743" cy="43513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ja-JP" altLang="en-US" sz="3200" dirty="0"/>
              <a:t>学習の基盤となる資質・能力や、現代的な諸課題に対応して求められる資質・能力を育成するため、</a:t>
            </a:r>
            <a:endParaRPr lang="en-US" altLang="ja-JP" sz="3200" dirty="0"/>
          </a:p>
          <a:p>
            <a:pPr marL="0" indent="0" algn="ctr">
              <a:buNone/>
            </a:pPr>
            <a:r>
              <a:rPr lang="ja-JP" altLang="en-US" sz="3200" b="1" dirty="0"/>
              <a:t>教科等横断的な視点</a:t>
            </a:r>
            <a:r>
              <a:rPr lang="ja-JP" altLang="en-US" sz="3200" dirty="0"/>
              <a:t>から教育課程の編成を図ることが明記</a:t>
            </a:r>
            <a:endParaRPr lang="en-US" altLang="ja-JP" sz="3200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sz="3600" dirty="0"/>
              <a:t>令和３年</a:t>
            </a:r>
            <a:endParaRPr lang="en-US" altLang="ja-JP" sz="3600" dirty="0"/>
          </a:p>
          <a:p>
            <a:pPr marL="0" indent="0" algn="ctr">
              <a:buNone/>
            </a:pPr>
            <a:r>
              <a:rPr lang="en-US" altLang="ja-JP" sz="3600" dirty="0"/>
              <a:t>STEAM</a:t>
            </a:r>
            <a:r>
              <a:rPr lang="ja-JP" altLang="en-US" sz="3600" dirty="0"/>
              <a:t>教育等の教科等横断的 な学習の推進について</a:t>
            </a:r>
            <a:endParaRPr lang="en-US" altLang="ja-JP" sz="3600" dirty="0"/>
          </a:p>
          <a:p>
            <a:pPr marL="0" indent="0" algn="ctr">
              <a:buNone/>
            </a:pPr>
            <a:endParaRPr lang="en-US" altLang="ja-JP" dirty="0"/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BFE1BCDE-0CA8-41E3-BF8C-3EE30585C627}"/>
              </a:ext>
            </a:extLst>
          </p:cNvPr>
          <p:cNvSpPr/>
          <p:nvPr/>
        </p:nvSpPr>
        <p:spPr>
          <a:xfrm>
            <a:off x="5611368" y="331752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0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3F09B-067B-468A-9EB6-F10C1EC9D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/>
              <a:t>STEAM</a:t>
            </a:r>
            <a:r>
              <a:rPr kumimoji="1" lang="ja-JP" altLang="en-US" dirty="0"/>
              <a:t>教育とは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C3D416-9407-47F1-AADF-02021AFFE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5204"/>
            <a:ext cx="5181600" cy="3692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dirty="0"/>
              <a:t>S</a:t>
            </a:r>
            <a:r>
              <a:rPr kumimoji="1" lang="ja-JP" altLang="en-US" sz="3600" dirty="0"/>
              <a:t>＝</a:t>
            </a:r>
            <a:r>
              <a:rPr kumimoji="1" lang="en-US" altLang="ja-JP" sz="3600" dirty="0"/>
              <a:t>Science</a:t>
            </a:r>
          </a:p>
          <a:p>
            <a:pPr marL="0" indent="0">
              <a:buNone/>
            </a:pPr>
            <a:r>
              <a:rPr lang="en-US" altLang="ja-JP" sz="3600" dirty="0"/>
              <a:t>T=Technology</a:t>
            </a:r>
          </a:p>
          <a:p>
            <a:pPr marL="0" indent="0">
              <a:buNone/>
            </a:pPr>
            <a:r>
              <a:rPr lang="en-US" altLang="ja-JP" sz="3600" dirty="0"/>
              <a:t>E=Engineering</a:t>
            </a:r>
            <a:r>
              <a:rPr lang="ja-JP" altLang="en-US" sz="3600" dirty="0"/>
              <a:t>　</a:t>
            </a:r>
            <a:endParaRPr lang="en-US" altLang="ja-JP" sz="3600" dirty="0"/>
          </a:p>
          <a:p>
            <a:pPr marL="0" indent="0">
              <a:buNone/>
            </a:pPr>
            <a:r>
              <a:rPr lang="en-US" altLang="ja-JP" sz="3600" dirty="0"/>
              <a:t>A=Arts or Liberal Arts</a:t>
            </a:r>
          </a:p>
          <a:p>
            <a:pPr marL="0" indent="0">
              <a:buNone/>
            </a:pPr>
            <a:r>
              <a:rPr lang="en-US" altLang="ja-JP" sz="3600" dirty="0"/>
              <a:t>M=Mathematics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394140-F0C4-4522-8C49-7DE12106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4696" y="1825625"/>
            <a:ext cx="55891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文理の枠を超え</a:t>
            </a:r>
            <a:endParaRPr lang="en-US" altLang="ja-JP" dirty="0"/>
          </a:p>
          <a:p>
            <a:pPr marL="0" indent="0" algn="ctr">
              <a:buNone/>
            </a:pPr>
            <a:r>
              <a:rPr lang="ja-JP" altLang="en-US" dirty="0"/>
              <a:t>各教科での学習を実社会での問題発⾒・解決にいかしていくための教科横断的な教育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537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2DA0FE-B5CD-4E4F-8A2D-59FFB5848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573" y="390525"/>
            <a:ext cx="9458739" cy="23876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保健室には</a:t>
            </a:r>
            <a:br>
              <a:rPr kumimoji="1" lang="en-US" altLang="ja-JP" dirty="0"/>
            </a:br>
            <a:r>
              <a:rPr kumimoji="1" lang="ja-JP" altLang="en-US" dirty="0"/>
              <a:t>様々なデータがある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BFA89EE-5A0C-4BB6-BC69-4CC633762B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508" y="4079875"/>
            <a:ext cx="10491252" cy="2387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kumimoji="1" lang="ja-JP" altLang="en-US" sz="3900" dirty="0"/>
              <a:t>ゆえに、</a:t>
            </a:r>
            <a:endParaRPr kumimoji="1" lang="en-US" altLang="ja-JP" sz="3900" dirty="0"/>
          </a:p>
          <a:p>
            <a:r>
              <a:rPr kumimoji="1" lang="ja-JP" altLang="en-US" sz="3800" dirty="0"/>
              <a:t>保健室のデータを用いた統計教育について</a:t>
            </a:r>
            <a:endParaRPr kumimoji="1" lang="en-US" altLang="ja-JP" sz="3800" dirty="0"/>
          </a:p>
          <a:p>
            <a:r>
              <a:rPr kumimoji="1" lang="ja-JP" altLang="en-US" sz="3800" dirty="0"/>
              <a:t>教科横断的な学習として</a:t>
            </a:r>
            <a:endParaRPr kumimoji="1" lang="en-US" altLang="ja-JP" sz="3800" dirty="0"/>
          </a:p>
          <a:p>
            <a:r>
              <a:rPr kumimoji="1" lang="ja-JP" altLang="en-US" sz="3800" dirty="0"/>
              <a:t>保健指導や保健学習の機会に取り組むことができる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386DA4E-1422-49DE-B3E5-B2C181667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88" y="404814"/>
            <a:ext cx="2598622" cy="31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8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802768-CC54-4281-93A5-87D5C4E85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sz="4800" b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保健室にあるデータ</a:t>
            </a: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8428237-8AFD-40A4-9CAF-6A7C5F3A644E}"/>
              </a:ext>
            </a:extLst>
          </p:cNvPr>
          <p:cNvSpPr/>
          <p:nvPr/>
        </p:nvSpPr>
        <p:spPr>
          <a:xfrm>
            <a:off x="838199" y="1825625"/>
            <a:ext cx="275976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毎日の来室者数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9A3352B-B242-4AED-AEC9-574F0FCB8336}"/>
              </a:ext>
            </a:extLst>
          </p:cNvPr>
          <p:cNvSpPr/>
          <p:nvPr/>
        </p:nvSpPr>
        <p:spPr>
          <a:xfrm>
            <a:off x="153913" y="3007571"/>
            <a:ext cx="242514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来室理由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3972D6-FB14-48E6-A1BD-E9B20D556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213" y="826971"/>
            <a:ext cx="2753139" cy="91440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ja-JP" altLang="en-US" sz="2000" dirty="0"/>
              <a:t>けがした場所</a:t>
            </a:r>
            <a:endParaRPr kumimoji="1" lang="ja-JP" altLang="en-US" sz="20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E23E518-AC9C-4CA1-B565-1E80731B5733}"/>
              </a:ext>
            </a:extLst>
          </p:cNvPr>
          <p:cNvSpPr/>
          <p:nvPr/>
        </p:nvSpPr>
        <p:spPr>
          <a:xfrm>
            <a:off x="1850794" y="3719034"/>
            <a:ext cx="266368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けがした部位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9DB64FE-9CCD-4A7F-9580-C2732B5B669A}"/>
              </a:ext>
            </a:extLst>
          </p:cNvPr>
          <p:cNvSpPr/>
          <p:nvPr/>
        </p:nvSpPr>
        <p:spPr>
          <a:xfrm>
            <a:off x="95417" y="4635733"/>
            <a:ext cx="238539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けがした理由</a:t>
            </a: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D52107BF-C2BF-4E8C-948B-AE5635FB19FD}"/>
              </a:ext>
            </a:extLst>
          </p:cNvPr>
          <p:cNvSpPr/>
          <p:nvPr/>
        </p:nvSpPr>
        <p:spPr>
          <a:xfrm>
            <a:off x="4333460" y="1961993"/>
            <a:ext cx="2673626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月別の来室者数</a:t>
            </a: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D15154D7-64DC-40F1-9676-5A2B7DE272A0}"/>
              </a:ext>
            </a:extLst>
          </p:cNvPr>
          <p:cNvSpPr/>
          <p:nvPr/>
        </p:nvSpPr>
        <p:spPr>
          <a:xfrm>
            <a:off x="8259415" y="1791632"/>
            <a:ext cx="3309731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クラス別の来室者数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9843AA2-F8D9-4B58-8AB5-514C30617863}"/>
              </a:ext>
            </a:extLst>
          </p:cNvPr>
          <p:cNvSpPr/>
          <p:nvPr/>
        </p:nvSpPr>
        <p:spPr>
          <a:xfrm>
            <a:off x="7956932" y="5440788"/>
            <a:ext cx="240527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欠席者数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494F9047-38ED-4E28-9CAA-A2D72B06F057}"/>
              </a:ext>
            </a:extLst>
          </p:cNvPr>
          <p:cNvSpPr/>
          <p:nvPr/>
        </p:nvSpPr>
        <p:spPr>
          <a:xfrm>
            <a:off x="7782998" y="3007571"/>
            <a:ext cx="2753139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欠席者の理由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FF168A6-0C7A-4AF0-A4B5-8B2C3F28A21A}"/>
              </a:ext>
            </a:extLst>
          </p:cNvPr>
          <p:cNvSpPr/>
          <p:nvPr/>
        </p:nvSpPr>
        <p:spPr>
          <a:xfrm>
            <a:off x="1850794" y="5612444"/>
            <a:ext cx="266368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健康診断の結果</a:t>
            </a: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F76ADFC8-62B3-4ED0-98F8-FBC322AAC6E1}"/>
              </a:ext>
            </a:extLst>
          </p:cNvPr>
          <p:cNvSpPr/>
          <p:nvPr/>
        </p:nvSpPr>
        <p:spPr>
          <a:xfrm>
            <a:off x="9159567" y="4269826"/>
            <a:ext cx="2663687" cy="823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発育測定の結果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2D75630-9A93-4745-8F9D-BA0C4D7DF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943" y="3009917"/>
            <a:ext cx="2997823" cy="348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ワイド画面</PresentationFormat>
  <Paragraphs>129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2" baseType="lpstr">
      <vt:lpstr>BIZ UDP明朝 Medium</vt:lpstr>
      <vt:lpstr>HGP創英角ｺﾞｼｯｸUB</vt:lpstr>
      <vt:lpstr>游ゴシック</vt:lpstr>
      <vt:lpstr>游ゴシック Light</vt:lpstr>
      <vt:lpstr>Arial</vt:lpstr>
      <vt:lpstr>Office テーマ</vt:lpstr>
      <vt:lpstr>養護教諭の行う統計指導</vt:lpstr>
      <vt:lpstr>令和６年度統計研修「教育関係者向けセミナー」での 学びを活かした  新学習指導要領に沿って進める 保健指導や保健教育のあり方について </vt:lpstr>
      <vt:lpstr>平成２９年度学習指導要領改訂①</vt:lpstr>
      <vt:lpstr>平成２９年度学習指導要領の改訂②</vt:lpstr>
      <vt:lpstr>理数教育の充実</vt:lpstr>
      <vt:lpstr>平成２９年学習指導要領改訂③</vt:lpstr>
      <vt:lpstr>STEAM教育とは</vt:lpstr>
      <vt:lpstr>保健室には 様々なデータがある</vt:lpstr>
      <vt:lpstr>保健室にあるデータ</vt:lpstr>
      <vt:lpstr>たくさんのデータがあるので 様々な健康課題に対しての指導が可能！</vt:lpstr>
      <vt:lpstr>統計指導のポイント</vt:lpstr>
      <vt:lpstr>指導例①　病気の予防</vt:lpstr>
      <vt:lpstr>指導例②　基本的な生活習慣指導</vt:lpstr>
      <vt:lpstr>指導例③　けがの予防について</vt:lpstr>
      <vt:lpstr>生きる力　まなびの、その先へ</vt:lpstr>
      <vt:lpstr>参考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2025-03-18T07:26:24Z</dcterms:created>
  <dcterms:modified xsi:type="dcterms:W3CDTF">2025-03-18T07:26:29Z</dcterms:modified>
  <cp:contentStatus/>
</cp:coreProperties>
</file>