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4.xml" ContentType="application/vnd.ms-office.chartex+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Ex5.xml" ContentType="application/vnd.ms-office.chartex+xml"/>
  <Override PartName="/ppt/charts/style14.xml" ContentType="application/vnd.ms-office.chartstyle+xml"/>
  <Override PartName="/ppt/charts/colors14.xml" ContentType="application/vnd.ms-office.chartcolorstyle+xml"/>
  <Override PartName="/ppt/charts/chart10.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71" r:id="rId12"/>
    <p:sldId id="272" r:id="rId13"/>
    <p:sldId id="265" r:id="rId14"/>
    <p:sldId id="267" r:id="rId15"/>
    <p:sldId id="269" r:id="rId16"/>
    <p:sldId id="268" r:id="rId17"/>
    <p:sldId id="270" r:id="rId18"/>
    <p:sldId id="273" r:id="rId19"/>
    <p:sldId id="274" r:id="rId20"/>
    <p:sldId id="275" r:id="rId21"/>
    <p:sldId id="276" r:id="rId22"/>
    <p:sldId id="279"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4" r:id="rId37"/>
    <p:sldId id="292" r:id="rId38"/>
    <p:sldId id="293" r:id="rId3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21" autoAdjust="0"/>
    <p:restoredTop sz="94660"/>
  </p:normalViewPr>
  <p:slideViewPr>
    <p:cSldViewPr snapToGrid="0">
      <p:cViewPr varScale="1">
        <p:scale>
          <a:sx n="66" d="100"/>
          <a:sy n="66" d="100"/>
        </p:scale>
        <p:origin x="13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0.xml"/><Relationship Id="rId1" Type="http://schemas.microsoft.com/office/2011/relationships/chartStyle" Target="style10.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2.xml"/><Relationship Id="rId1" Type="http://schemas.microsoft.com/office/2011/relationships/chartStyle" Target="style1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______4.xlsx"/></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______5.xlsx"/></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______10.xlsx"/></Relationships>
</file>

<file path=ppt/charts/_rels/chartEx4.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______12.xlsx"/></Relationships>
</file>

<file path=ppt/charts/_rels/chartEx5.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Microsoft_Excel_______1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A</a:t>
            </a:r>
            <a:r>
              <a:rPr lang="ja-JP" altLang="en-US" dirty="0"/>
              <a:t>中学校のテストの平均</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国語</c:v>
                </c:pt>
              </c:strCache>
            </c:strRef>
          </c:tx>
          <c:spPr>
            <a:solidFill>
              <a:schemeClr val="accent1"/>
            </a:solidFill>
            <a:ln>
              <a:noFill/>
            </a:ln>
            <a:effectLst/>
          </c:spPr>
          <c:invertIfNegative val="0"/>
          <c:cat>
            <c:strRef>
              <c:f>Sheet1!$A$2</c:f>
              <c:strCache>
                <c:ptCount val="1"/>
                <c:pt idx="0">
                  <c:v>A中学校</c:v>
                </c:pt>
              </c:strCache>
            </c:strRef>
          </c:cat>
          <c:val>
            <c:numRef>
              <c:f>Sheet1!$B$2</c:f>
              <c:numCache>
                <c:formatCode>General</c:formatCode>
                <c:ptCount val="1"/>
                <c:pt idx="0">
                  <c:v>76</c:v>
                </c:pt>
              </c:numCache>
            </c:numRef>
          </c:val>
          <c:extLst>
            <c:ext xmlns:c16="http://schemas.microsoft.com/office/drawing/2014/chart" uri="{C3380CC4-5D6E-409C-BE32-E72D297353CC}">
              <c16:uniqueId val="{00000000-3ED5-4673-A5FD-D121A4B4E345}"/>
            </c:ext>
          </c:extLst>
        </c:ser>
        <c:ser>
          <c:idx val="1"/>
          <c:order val="1"/>
          <c:tx>
            <c:strRef>
              <c:f>Sheet1!$C$1</c:f>
              <c:strCache>
                <c:ptCount val="1"/>
                <c:pt idx="0">
                  <c:v>社会</c:v>
                </c:pt>
              </c:strCache>
            </c:strRef>
          </c:tx>
          <c:spPr>
            <a:solidFill>
              <a:schemeClr val="accent2"/>
            </a:solidFill>
            <a:ln>
              <a:noFill/>
            </a:ln>
            <a:effectLst/>
          </c:spPr>
          <c:invertIfNegative val="0"/>
          <c:cat>
            <c:strRef>
              <c:f>Sheet1!$A$2</c:f>
              <c:strCache>
                <c:ptCount val="1"/>
                <c:pt idx="0">
                  <c:v>A中学校</c:v>
                </c:pt>
              </c:strCache>
            </c:strRef>
          </c:cat>
          <c:val>
            <c:numRef>
              <c:f>Sheet1!$C$2</c:f>
              <c:numCache>
                <c:formatCode>General</c:formatCode>
                <c:ptCount val="1"/>
                <c:pt idx="0">
                  <c:v>67</c:v>
                </c:pt>
              </c:numCache>
            </c:numRef>
          </c:val>
          <c:extLst>
            <c:ext xmlns:c16="http://schemas.microsoft.com/office/drawing/2014/chart" uri="{C3380CC4-5D6E-409C-BE32-E72D297353CC}">
              <c16:uniqueId val="{00000001-3ED5-4673-A5FD-D121A4B4E345}"/>
            </c:ext>
          </c:extLst>
        </c:ser>
        <c:ser>
          <c:idx val="2"/>
          <c:order val="2"/>
          <c:tx>
            <c:strRef>
              <c:f>Sheet1!$D$1</c:f>
              <c:strCache>
                <c:ptCount val="1"/>
                <c:pt idx="0">
                  <c:v>数学</c:v>
                </c:pt>
              </c:strCache>
            </c:strRef>
          </c:tx>
          <c:spPr>
            <a:solidFill>
              <a:schemeClr val="accent3"/>
            </a:solidFill>
            <a:ln>
              <a:noFill/>
            </a:ln>
            <a:effectLst/>
          </c:spPr>
          <c:invertIfNegative val="0"/>
          <c:cat>
            <c:strRef>
              <c:f>Sheet1!$A$2</c:f>
              <c:strCache>
                <c:ptCount val="1"/>
                <c:pt idx="0">
                  <c:v>A中学校</c:v>
                </c:pt>
              </c:strCache>
            </c:strRef>
          </c:cat>
          <c:val>
            <c:numRef>
              <c:f>Sheet1!$D$2</c:f>
              <c:numCache>
                <c:formatCode>General</c:formatCode>
                <c:ptCount val="1"/>
                <c:pt idx="0">
                  <c:v>66</c:v>
                </c:pt>
              </c:numCache>
            </c:numRef>
          </c:val>
          <c:extLst>
            <c:ext xmlns:c16="http://schemas.microsoft.com/office/drawing/2014/chart" uri="{C3380CC4-5D6E-409C-BE32-E72D297353CC}">
              <c16:uniqueId val="{00000002-3ED5-4673-A5FD-D121A4B4E345}"/>
            </c:ext>
          </c:extLst>
        </c:ser>
        <c:ser>
          <c:idx val="3"/>
          <c:order val="3"/>
          <c:tx>
            <c:strRef>
              <c:f>Sheet1!$E$1</c:f>
              <c:strCache>
                <c:ptCount val="1"/>
                <c:pt idx="0">
                  <c:v>理科</c:v>
                </c:pt>
              </c:strCache>
            </c:strRef>
          </c:tx>
          <c:spPr>
            <a:solidFill>
              <a:schemeClr val="accent4"/>
            </a:solidFill>
            <a:ln>
              <a:noFill/>
            </a:ln>
            <a:effectLst/>
          </c:spPr>
          <c:invertIfNegative val="0"/>
          <c:cat>
            <c:strRef>
              <c:f>Sheet1!$A$2</c:f>
              <c:strCache>
                <c:ptCount val="1"/>
                <c:pt idx="0">
                  <c:v>A中学校</c:v>
                </c:pt>
              </c:strCache>
            </c:strRef>
          </c:cat>
          <c:val>
            <c:numRef>
              <c:f>Sheet1!$E$2</c:f>
              <c:numCache>
                <c:formatCode>General</c:formatCode>
                <c:ptCount val="1"/>
                <c:pt idx="0">
                  <c:v>69</c:v>
                </c:pt>
              </c:numCache>
            </c:numRef>
          </c:val>
          <c:extLst>
            <c:ext xmlns:c16="http://schemas.microsoft.com/office/drawing/2014/chart" uri="{C3380CC4-5D6E-409C-BE32-E72D297353CC}">
              <c16:uniqueId val="{00000003-3ED5-4673-A5FD-D121A4B4E345}"/>
            </c:ext>
          </c:extLst>
        </c:ser>
        <c:ser>
          <c:idx val="4"/>
          <c:order val="4"/>
          <c:tx>
            <c:strRef>
              <c:f>Sheet1!$F$1</c:f>
              <c:strCache>
                <c:ptCount val="1"/>
                <c:pt idx="0">
                  <c:v>英語</c:v>
                </c:pt>
              </c:strCache>
            </c:strRef>
          </c:tx>
          <c:spPr>
            <a:solidFill>
              <a:schemeClr val="accent5"/>
            </a:solidFill>
            <a:ln>
              <a:noFill/>
            </a:ln>
            <a:effectLst/>
          </c:spPr>
          <c:invertIfNegative val="0"/>
          <c:cat>
            <c:strRef>
              <c:f>Sheet1!$A$2</c:f>
              <c:strCache>
                <c:ptCount val="1"/>
                <c:pt idx="0">
                  <c:v>A中学校</c:v>
                </c:pt>
              </c:strCache>
            </c:strRef>
          </c:cat>
          <c:val>
            <c:numRef>
              <c:f>Sheet1!$F$2</c:f>
              <c:numCache>
                <c:formatCode>General</c:formatCode>
                <c:ptCount val="1"/>
                <c:pt idx="0">
                  <c:v>81</c:v>
                </c:pt>
              </c:numCache>
            </c:numRef>
          </c:val>
          <c:extLst>
            <c:ext xmlns:c16="http://schemas.microsoft.com/office/drawing/2014/chart" uri="{C3380CC4-5D6E-409C-BE32-E72D297353CC}">
              <c16:uniqueId val="{00000004-3ED5-4673-A5FD-D121A4B4E345}"/>
            </c:ext>
          </c:extLst>
        </c:ser>
        <c:dLbls>
          <c:showLegendKey val="0"/>
          <c:showVal val="0"/>
          <c:showCatName val="0"/>
          <c:showSerName val="0"/>
          <c:showPercent val="0"/>
          <c:showBubbleSize val="0"/>
        </c:dLbls>
        <c:gapWidth val="219"/>
        <c:overlap val="-27"/>
        <c:axId val="128752704"/>
        <c:axId val="123635840"/>
      </c:barChart>
      <c:catAx>
        <c:axId val="12875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3635840"/>
        <c:crosses val="autoZero"/>
        <c:auto val="1"/>
        <c:lblAlgn val="ctr"/>
        <c:lblOffset val="100"/>
        <c:noMultiLvlLbl val="0"/>
      </c:catAx>
      <c:valAx>
        <c:axId val="12363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75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甲子園出場校の部員数の棒グラフ</a:t>
            </a:r>
          </a:p>
        </c:rich>
      </c:tx>
      <c:overlay val="0"/>
      <c:spPr>
        <a:noFill/>
        <a:ln>
          <a:noFill/>
        </a:ln>
        <a:effectLst/>
      </c:spPr>
      <c:txPr>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Sheet1!$D$1</c:f>
              <c:strCache>
                <c:ptCount val="1"/>
                <c:pt idx="0">
                  <c:v>系列1</c:v>
                </c:pt>
              </c:strCache>
            </c:strRef>
          </c:tx>
          <c:spPr>
            <a:solidFill>
              <a:schemeClr val="accent1"/>
            </a:solidFill>
            <a:ln w="19050">
              <a:solidFill>
                <a:schemeClr val="lt1"/>
              </a:solidFill>
            </a:ln>
            <a:effectLst/>
          </c:spPr>
          <c:invertIfNegative val="0"/>
          <c:dLbls>
            <c:delete val="1"/>
          </c:dLbls>
          <c:cat>
            <c:multiLvlStrRef>
              <c:f>Sheet1!$A$2:$C$50</c:f>
              <c:multiLvlStrCache>
                <c:ptCount val="49"/>
                <c:lvl>
                  <c:pt idx="0">
                    <c:v>クラーク国際</c:v>
                  </c:pt>
                  <c:pt idx="1">
                    <c:v>北海</c:v>
                  </c:pt>
                  <c:pt idx="2">
                    <c:v>八戸学院光星</c:v>
                  </c:pt>
                  <c:pt idx="3">
                    <c:v>花巻東</c:v>
                  </c:pt>
                  <c:pt idx="4">
                    <c:v>明桜</c:v>
                  </c:pt>
                  <c:pt idx="5">
                    <c:v>仙台育英</c:v>
                  </c:pt>
                  <c:pt idx="6">
                    <c:v>日大山形</c:v>
                  </c:pt>
                  <c:pt idx="7">
                    <c:v>聖光学院</c:v>
                  </c:pt>
                  <c:pt idx="8">
                    <c:v>土浦日大</c:v>
                  </c:pt>
                  <c:pt idx="9">
                    <c:v>文星芸大付</c:v>
                  </c:pt>
                  <c:pt idx="10">
                    <c:v>前橋商</c:v>
                  </c:pt>
                  <c:pt idx="11">
                    <c:v>浦和学院</c:v>
                  </c:pt>
                  <c:pt idx="12">
                    <c:v>専大松戸</c:v>
                  </c:pt>
                  <c:pt idx="13">
                    <c:v>共栄学園</c:v>
                  </c:pt>
                  <c:pt idx="14">
                    <c:v>日大三</c:v>
                  </c:pt>
                  <c:pt idx="15">
                    <c:v>慶応義塾</c:v>
                  </c:pt>
                  <c:pt idx="16">
                    <c:v>東海大甲府</c:v>
                  </c:pt>
                  <c:pt idx="17">
                    <c:v>上田西</c:v>
                  </c:pt>
                  <c:pt idx="18">
                    <c:v>東京学館新潟</c:v>
                  </c:pt>
                  <c:pt idx="19">
                    <c:v>富山商</c:v>
                  </c:pt>
                  <c:pt idx="20">
                    <c:v>星稜</c:v>
                  </c:pt>
                  <c:pt idx="21">
                    <c:v>北陸</c:v>
                  </c:pt>
                  <c:pt idx="22">
                    <c:v>大垣日大</c:v>
                  </c:pt>
                  <c:pt idx="23">
                    <c:v>愛工大名電</c:v>
                  </c:pt>
                  <c:pt idx="24">
                    <c:v>浜松開誠館</c:v>
                  </c:pt>
                  <c:pt idx="25">
                    <c:v>いなべ総合</c:v>
                  </c:pt>
                  <c:pt idx="26">
                    <c:v>近江</c:v>
                  </c:pt>
                  <c:pt idx="27">
                    <c:v>立命館宇治</c:v>
                  </c:pt>
                  <c:pt idx="28">
                    <c:v>履正社</c:v>
                  </c:pt>
                  <c:pt idx="29">
                    <c:v>社</c:v>
                  </c:pt>
                  <c:pt idx="30">
                    <c:v>智弁学園</c:v>
                  </c:pt>
                  <c:pt idx="31">
                    <c:v>市和歌山</c:v>
                  </c:pt>
                  <c:pt idx="32">
                    <c:v>鳥取商</c:v>
                  </c:pt>
                  <c:pt idx="33">
                    <c:v>立正大淞南</c:v>
                  </c:pt>
                  <c:pt idx="34">
                    <c:v>おかやま山陽</c:v>
                  </c:pt>
                  <c:pt idx="35">
                    <c:v>広陵</c:v>
                  </c:pt>
                  <c:pt idx="36">
                    <c:v>宇部鴻城</c:v>
                  </c:pt>
                  <c:pt idx="37">
                    <c:v>徳島商</c:v>
                  </c:pt>
                  <c:pt idx="38">
                    <c:v>英明</c:v>
                  </c:pt>
                  <c:pt idx="39">
                    <c:v>川之江</c:v>
                  </c:pt>
                  <c:pt idx="40">
                    <c:v>高知中央</c:v>
                  </c:pt>
                  <c:pt idx="41">
                    <c:v>九国大付</c:v>
                  </c:pt>
                  <c:pt idx="42">
                    <c:v>鳥栖工</c:v>
                  </c:pt>
                  <c:pt idx="43">
                    <c:v>創成館</c:v>
                  </c:pt>
                  <c:pt idx="44">
                    <c:v>東海大星翔</c:v>
                  </c:pt>
                  <c:pt idx="45">
                    <c:v>明豊</c:v>
                  </c:pt>
                  <c:pt idx="46">
                    <c:v>宮崎学園</c:v>
                  </c:pt>
                  <c:pt idx="47">
                    <c:v>神村学園</c:v>
                  </c:pt>
                  <c:pt idx="48">
                    <c:v>沖縄尚学</c:v>
                  </c:pt>
                </c:lvl>
                <c:lvl>
                  <c:pt idx="0">
                    <c:v>北北海道</c:v>
                  </c:pt>
                  <c:pt idx="1">
                    <c:v>南北海道</c:v>
                  </c:pt>
                  <c:pt idx="2">
                    <c:v>青森</c:v>
                  </c:pt>
                  <c:pt idx="3">
                    <c:v>岩手</c:v>
                  </c:pt>
                  <c:pt idx="4">
                    <c:v>秋田</c:v>
                  </c:pt>
                  <c:pt idx="5">
                    <c:v>宮城</c:v>
                  </c:pt>
                  <c:pt idx="6">
                    <c:v>山形</c:v>
                  </c:pt>
                  <c:pt idx="7">
                    <c:v>福島</c:v>
                  </c:pt>
                  <c:pt idx="8">
                    <c:v>茨城</c:v>
                  </c:pt>
                  <c:pt idx="9">
                    <c:v>栃木</c:v>
                  </c:pt>
                  <c:pt idx="10">
                    <c:v>群馬</c:v>
                  </c:pt>
                  <c:pt idx="11">
                    <c:v>埼玉</c:v>
                  </c:pt>
                  <c:pt idx="12">
                    <c:v>千葉</c:v>
                  </c:pt>
                  <c:pt idx="13">
                    <c:v>東東京</c:v>
                  </c:pt>
                  <c:pt idx="14">
                    <c:v>西東京</c:v>
                  </c:pt>
                  <c:pt idx="15">
                    <c:v>神奈川</c:v>
                  </c:pt>
                  <c:pt idx="16">
                    <c:v>山梨</c:v>
                  </c:pt>
                  <c:pt idx="17">
                    <c:v>長野</c:v>
                  </c:pt>
                  <c:pt idx="18">
                    <c:v>新潟</c:v>
                  </c:pt>
                  <c:pt idx="19">
                    <c:v>富山</c:v>
                  </c:pt>
                  <c:pt idx="20">
                    <c:v>石川</c:v>
                  </c:pt>
                  <c:pt idx="21">
                    <c:v>福井</c:v>
                  </c:pt>
                  <c:pt idx="22">
                    <c:v>岐阜</c:v>
                  </c:pt>
                  <c:pt idx="23">
                    <c:v>愛知</c:v>
                  </c:pt>
                  <c:pt idx="24">
                    <c:v>静岡</c:v>
                  </c:pt>
                  <c:pt idx="25">
                    <c:v>三重</c:v>
                  </c:pt>
                  <c:pt idx="26">
                    <c:v>滋賀</c:v>
                  </c:pt>
                  <c:pt idx="27">
                    <c:v>京都</c:v>
                  </c:pt>
                  <c:pt idx="28">
                    <c:v>大阪</c:v>
                  </c:pt>
                  <c:pt idx="29">
                    <c:v>兵庫</c:v>
                  </c:pt>
                  <c:pt idx="30">
                    <c:v>奈良</c:v>
                  </c:pt>
                  <c:pt idx="31">
                    <c:v>和歌山</c:v>
                  </c:pt>
                  <c:pt idx="32">
                    <c:v>鳥取</c:v>
                  </c:pt>
                  <c:pt idx="33">
                    <c:v>島根</c:v>
                  </c:pt>
                  <c:pt idx="34">
                    <c:v>岡山</c:v>
                  </c:pt>
                  <c:pt idx="35">
                    <c:v>広島</c:v>
                  </c:pt>
                  <c:pt idx="36">
                    <c:v>山口</c:v>
                  </c:pt>
                  <c:pt idx="37">
                    <c:v>徳島</c:v>
                  </c:pt>
                  <c:pt idx="38">
                    <c:v>香川</c:v>
                  </c:pt>
                  <c:pt idx="39">
                    <c:v>愛媛</c:v>
                  </c:pt>
                  <c:pt idx="40">
                    <c:v>高知</c:v>
                  </c:pt>
                  <c:pt idx="41">
                    <c:v>福岡</c:v>
                  </c:pt>
                  <c:pt idx="42">
                    <c:v>佐賀</c:v>
                  </c:pt>
                  <c:pt idx="43">
                    <c:v>長崎</c:v>
                  </c:pt>
                  <c:pt idx="44">
                    <c:v>熊本</c:v>
                  </c:pt>
                  <c:pt idx="45">
                    <c:v>大分</c:v>
                  </c:pt>
                  <c:pt idx="46">
                    <c:v>宮崎</c:v>
                  </c:pt>
                  <c:pt idx="47">
                    <c:v>鹿児島</c:v>
                  </c:pt>
                  <c:pt idx="48">
                    <c:v>沖縄</c:v>
                  </c:pt>
                </c:lvl>
                <c:lvl>
                  <c:pt idx="0">
                    <c:v>北海道</c:v>
                  </c:pt>
                  <c:pt idx="1">
                    <c:v>北海道</c:v>
                  </c:pt>
                  <c:pt idx="2">
                    <c:v>東北</c:v>
                  </c:pt>
                  <c:pt idx="3">
                    <c:v>東北</c:v>
                  </c:pt>
                  <c:pt idx="4">
                    <c:v>東北</c:v>
                  </c:pt>
                  <c:pt idx="5">
                    <c:v>東北</c:v>
                  </c:pt>
                  <c:pt idx="6">
                    <c:v>東北</c:v>
                  </c:pt>
                  <c:pt idx="7">
                    <c:v>東北</c:v>
                  </c:pt>
                  <c:pt idx="8">
                    <c:v>関東</c:v>
                  </c:pt>
                  <c:pt idx="9">
                    <c:v>関東</c:v>
                  </c:pt>
                  <c:pt idx="10">
                    <c:v>関東</c:v>
                  </c:pt>
                  <c:pt idx="11">
                    <c:v>関東</c:v>
                  </c:pt>
                  <c:pt idx="12">
                    <c:v>関東</c:v>
                  </c:pt>
                  <c:pt idx="13">
                    <c:v>関東</c:v>
                  </c:pt>
                  <c:pt idx="14">
                    <c:v>関東</c:v>
                  </c:pt>
                  <c:pt idx="15">
                    <c:v>関東</c:v>
                  </c:pt>
                  <c:pt idx="16">
                    <c:v>関東</c:v>
                  </c:pt>
                  <c:pt idx="17">
                    <c:v>関東</c:v>
                  </c:pt>
                  <c:pt idx="18">
                    <c:v>北陸</c:v>
                  </c:pt>
                  <c:pt idx="19">
                    <c:v>北陸</c:v>
                  </c:pt>
                  <c:pt idx="20">
                    <c:v>北陸</c:v>
                  </c:pt>
                  <c:pt idx="21">
                    <c:v>北陸</c:v>
                  </c:pt>
                  <c:pt idx="22">
                    <c:v>中部</c:v>
                  </c:pt>
                  <c:pt idx="23">
                    <c:v>中部</c:v>
                  </c:pt>
                  <c:pt idx="24">
                    <c:v>中部</c:v>
                  </c:pt>
                  <c:pt idx="25">
                    <c:v>中部</c:v>
                  </c:pt>
                  <c:pt idx="26">
                    <c:v>近畿</c:v>
                  </c:pt>
                  <c:pt idx="27">
                    <c:v>近畿</c:v>
                  </c:pt>
                  <c:pt idx="28">
                    <c:v>近畿</c:v>
                  </c:pt>
                  <c:pt idx="29">
                    <c:v>近畿</c:v>
                  </c:pt>
                  <c:pt idx="30">
                    <c:v>近畿</c:v>
                  </c:pt>
                  <c:pt idx="31">
                    <c:v>近畿</c:v>
                  </c:pt>
                  <c:pt idx="32">
                    <c:v>中国</c:v>
                  </c:pt>
                  <c:pt idx="33">
                    <c:v>中国</c:v>
                  </c:pt>
                  <c:pt idx="34">
                    <c:v>中国</c:v>
                  </c:pt>
                  <c:pt idx="35">
                    <c:v>中国</c:v>
                  </c:pt>
                  <c:pt idx="36">
                    <c:v>中国</c:v>
                  </c:pt>
                  <c:pt idx="37">
                    <c:v>四国</c:v>
                  </c:pt>
                  <c:pt idx="38">
                    <c:v>四国</c:v>
                  </c:pt>
                  <c:pt idx="39">
                    <c:v>四国</c:v>
                  </c:pt>
                  <c:pt idx="40">
                    <c:v>四国</c:v>
                  </c:pt>
                  <c:pt idx="41">
                    <c:v>九州・沖縄</c:v>
                  </c:pt>
                  <c:pt idx="42">
                    <c:v>九州・沖縄</c:v>
                  </c:pt>
                  <c:pt idx="43">
                    <c:v>九州・沖縄</c:v>
                  </c:pt>
                  <c:pt idx="44">
                    <c:v>九州・沖縄</c:v>
                  </c:pt>
                  <c:pt idx="45">
                    <c:v>九州・沖縄</c:v>
                  </c:pt>
                  <c:pt idx="46">
                    <c:v>九州・沖縄</c:v>
                  </c:pt>
                  <c:pt idx="47">
                    <c:v>九州・沖縄</c:v>
                  </c:pt>
                  <c:pt idx="48">
                    <c:v>九州・沖縄</c:v>
                  </c:pt>
                </c:lvl>
              </c:multiLvlStrCache>
            </c:multiLvlStrRef>
          </c:cat>
          <c:val>
            <c:numRef>
              <c:f>Sheet1!$D$2:$D$50</c:f>
              <c:numCache>
                <c:formatCode>General</c:formatCode>
                <c:ptCount val="49"/>
                <c:pt idx="0">
                  <c:v>45</c:v>
                </c:pt>
                <c:pt idx="1">
                  <c:v>59</c:v>
                </c:pt>
                <c:pt idx="2">
                  <c:v>149</c:v>
                </c:pt>
                <c:pt idx="3">
                  <c:v>105</c:v>
                </c:pt>
                <c:pt idx="4">
                  <c:v>98</c:v>
                </c:pt>
                <c:pt idx="5">
                  <c:v>74</c:v>
                </c:pt>
                <c:pt idx="6">
                  <c:v>72</c:v>
                </c:pt>
                <c:pt idx="7">
                  <c:v>116</c:v>
                </c:pt>
                <c:pt idx="8">
                  <c:v>81</c:v>
                </c:pt>
                <c:pt idx="9">
                  <c:v>90</c:v>
                </c:pt>
                <c:pt idx="10">
                  <c:v>69</c:v>
                </c:pt>
                <c:pt idx="11">
                  <c:v>112</c:v>
                </c:pt>
                <c:pt idx="12">
                  <c:v>57</c:v>
                </c:pt>
                <c:pt idx="13">
                  <c:v>62</c:v>
                </c:pt>
                <c:pt idx="14">
                  <c:v>67</c:v>
                </c:pt>
                <c:pt idx="15">
                  <c:v>105</c:v>
                </c:pt>
                <c:pt idx="16">
                  <c:v>99</c:v>
                </c:pt>
                <c:pt idx="17">
                  <c:v>81</c:v>
                </c:pt>
                <c:pt idx="18">
                  <c:v>85</c:v>
                </c:pt>
                <c:pt idx="19">
                  <c:v>68</c:v>
                </c:pt>
                <c:pt idx="20">
                  <c:v>84</c:v>
                </c:pt>
                <c:pt idx="21">
                  <c:v>55</c:v>
                </c:pt>
                <c:pt idx="22">
                  <c:v>52</c:v>
                </c:pt>
                <c:pt idx="23">
                  <c:v>52</c:v>
                </c:pt>
                <c:pt idx="24">
                  <c:v>70</c:v>
                </c:pt>
                <c:pt idx="25">
                  <c:v>56</c:v>
                </c:pt>
                <c:pt idx="26">
                  <c:v>102</c:v>
                </c:pt>
                <c:pt idx="27">
                  <c:v>101</c:v>
                </c:pt>
                <c:pt idx="28">
                  <c:v>79</c:v>
                </c:pt>
                <c:pt idx="29">
                  <c:v>60</c:v>
                </c:pt>
                <c:pt idx="30">
                  <c:v>58</c:v>
                </c:pt>
                <c:pt idx="31">
                  <c:v>69</c:v>
                </c:pt>
                <c:pt idx="32">
                  <c:v>39</c:v>
                </c:pt>
                <c:pt idx="33">
                  <c:v>85</c:v>
                </c:pt>
                <c:pt idx="34">
                  <c:v>94</c:v>
                </c:pt>
                <c:pt idx="35">
                  <c:v>145</c:v>
                </c:pt>
                <c:pt idx="36">
                  <c:v>65</c:v>
                </c:pt>
                <c:pt idx="37">
                  <c:v>45</c:v>
                </c:pt>
                <c:pt idx="38">
                  <c:v>38</c:v>
                </c:pt>
                <c:pt idx="39">
                  <c:v>44</c:v>
                </c:pt>
                <c:pt idx="40">
                  <c:v>87</c:v>
                </c:pt>
                <c:pt idx="41">
                  <c:v>59</c:v>
                </c:pt>
                <c:pt idx="42">
                  <c:v>58</c:v>
                </c:pt>
                <c:pt idx="43">
                  <c:v>121</c:v>
                </c:pt>
                <c:pt idx="44">
                  <c:v>86</c:v>
                </c:pt>
                <c:pt idx="45">
                  <c:v>91</c:v>
                </c:pt>
                <c:pt idx="46">
                  <c:v>42</c:v>
                </c:pt>
                <c:pt idx="47">
                  <c:v>50</c:v>
                </c:pt>
                <c:pt idx="48">
                  <c:v>71</c:v>
                </c:pt>
              </c:numCache>
            </c:numRef>
          </c:val>
          <c:extLst>
            <c:ext xmlns:c16="http://schemas.microsoft.com/office/drawing/2014/chart" uri="{C3380CC4-5D6E-409C-BE32-E72D297353CC}">
              <c16:uniqueId val="{00000000-B5F3-451B-911B-88D844802876}"/>
            </c:ext>
          </c:extLst>
        </c:ser>
        <c:dLbls>
          <c:showLegendKey val="0"/>
          <c:showVal val="0"/>
          <c:showCatName val="1"/>
          <c:showSerName val="0"/>
          <c:showPercent val="0"/>
          <c:showBubbleSize val="0"/>
        </c:dLbls>
        <c:gapWidth val="100"/>
        <c:axId val="1062231551"/>
        <c:axId val="32220896"/>
      </c:barChart>
      <c:catAx>
        <c:axId val="1062231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ja-JP"/>
          </a:p>
        </c:txPr>
        <c:crossAx val="32220896"/>
        <c:crosses val="autoZero"/>
        <c:auto val="1"/>
        <c:lblAlgn val="ctr"/>
        <c:lblOffset val="100"/>
        <c:noMultiLvlLbl val="0"/>
      </c:catAx>
      <c:valAx>
        <c:axId val="3222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ja-JP"/>
          </a:p>
        </c:txPr>
        <c:crossAx val="10622315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A</a:t>
            </a:r>
            <a:r>
              <a:rPr lang="ja-JP" altLang="en-US" dirty="0"/>
              <a:t>中学校のテストの平均</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国語</c:v>
                </c:pt>
              </c:strCache>
            </c:strRef>
          </c:tx>
          <c:spPr>
            <a:solidFill>
              <a:schemeClr val="tx1"/>
            </a:solidFill>
            <a:ln>
              <a:noFill/>
            </a:ln>
            <a:effectLst/>
          </c:spPr>
          <c:invertIfNegative val="0"/>
          <c:cat>
            <c:strRef>
              <c:f>Sheet1!$A$2</c:f>
              <c:strCache>
                <c:ptCount val="1"/>
                <c:pt idx="0">
                  <c:v>A中学校</c:v>
                </c:pt>
              </c:strCache>
            </c:strRef>
          </c:cat>
          <c:val>
            <c:numRef>
              <c:f>Sheet1!$B$2</c:f>
              <c:numCache>
                <c:formatCode>General</c:formatCode>
                <c:ptCount val="1"/>
                <c:pt idx="0">
                  <c:v>76</c:v>
                </c:pt>
              </c:numCache>
            </c:numRef>
          </c:val>
          <c:extLst>
            <c:ext xmlns:c16="http://schemas.microsoft.com/office/drawing/2014/chart" uri="{C3380CC4-5D6E-409C-BE32-E72D297353CC}">
              <c16:uniqueId val="{00000000-3ED5-4673-A5FD-D121A4B4E345}"/>
            </c:ext>
          </c:extLst>
        </c:ser>
        <c:ser>
          <c:idx val="1"/>
          <c:order val="1"/>
          <c:tx>
            <c:strRef>
              <c:f>Sheet1!$C$1</c:f>
              <c:strCache>
                <c:ptCount val="1"/>
                <c:pt idx="0">
                  <c:v>社会</c:v>
                </c:pt>
              </c:strCache>
            </c:strRef>
          </c:tx>
          <c:spPr>
            <a:solidFill>
              <a:schemeClr val="tx1"/>
            </a:solidFill>
            <a:ln>
              <a:noFill/>
            </a:ln>
            <a:effectLst/>
          </c:spPr>
          <c:invertIfNegative val="0"/>
          <c:cat>
            <c:strRef>
              <c:f>Sheet1!$A$2</c:f>
              <c:strCache>
                <c:ptCount val="1"/>
                <c:pt idx="0">
                  <c:v>A中学校</c:v>
                </c:pt>
              </c:strCache>
            </c:strRef>
          </c:cat>
          <c:val>
            <c:numRef>
              <c:f>Sheet1!$C$2</c:f>
              <c:numCache>
                <c:formatCode>General</c:formatCode>
                <c:ptCount val="1"/>
                <c:pt idx="0">
                  <c:v>67</c:v>
                </c:pt>
              </c:numCache>
            </c:numRef>
          </c:val>
          <c:extLst>
            <c:ext xmlns:c16="http://schemas.microsoft.com/office/drawing/2014/chart" uri="{C3380CC4-5D6E-409C-BE32-E72D297353CC}">
              <c16:uniqueId val="{00000001-3ED5-4673-A5FD-D121A4B4E345}"/>
            </c:ext>
          </c:extLst>
        </c:ser>
        <c:ser>
          <c:idx val="2"/>
          <c:order val="2"/>
          <c:tx>
            <c:strRef>
              <c:f>Sheet1!$D$1</c:f>
              <c:strCache>
                <c:ptCount val="1"/>
                <c:pt idx="0">
                  <c:v>数学</c:v>
                </c:pt>
              </c:strCache>
            </c:strRef>
          </c:tx>
          <c:spPr>
            <a:solidFill>
              <a:schemeClr val="tx1"/>
            </a:solidFill>
            <a:ln>
              <a:noFill/>
            </a:ln>
            <a:effectLst/>
          </c:spPr>
          <c:invertIfNegative val="0"/>
          <c:cat>
            <c:strRef>
              <c:f>Sheet1!$A$2</c:f>
              <c:strCache>
                <c:ptCount val="1"/>
                <c:pt idx="0">
                  <c:v>A中学校</c:v>
                </c:pt>
              </c:strCache>
            </c:strRef>
          </c:cat>
          <c:val>
            <c:numRef>
              <c:f>Sheet1!$D$2</c:f>
              <c:numCache>
                <c:formatCode>General</c:formatCode>
                <c:ptCount val="1"/>
                <c:pt idx="0">
                  <c:v>66</c:v>
                </c:pt>
              </c:numCache>
            </c:numRef>
          </c:val>
          <c:extLst>
            <c:ext xmlns:c16="http://schemas.microsoft.com/office/drawing/2014/chart" uri="{C3380CC4-5D6E-409C-BE32-E72D297353CC}">
              <c16:uniqueId val="{00000002-3ED5-4673-A5FD-D121A4B4E345}"/>
            </c:ext>
          </c:extLst>
        </c:ser>
        <c:ser>
          <c:idx val="3"/>
          <c:order val="3"/>
          <c:tx>
            <c:strRef>
              <c:f>Sheet1!$E$1</c:f>
              <c:strCache>
                <c:ptCount val="1"/>
                <c:pt idx="0">
                  <c:v>理科</c:v>
                </c:pt>
              </c:strCache>
            </c:strRef>
          </c:tx>
          <c:spPr>
            <a:solidFill>
              <a:schemeClr val="tx1"/>
            </a:solidFill>
            <a:ln>
              <a:noFill/>
            </a:ln>
            <a:effectLst/>
          </c:spPr>
          <c:invertIfNegative val="0"/>
          <c:cat>
            <c:strRef>
              <c:f>Sheet1!$A$2</c:f>
              <c:strCache>
                <c:ptCount val="1"/>
                <c:pt idx="0">
                  <c:v>A中学校</c:v>
                </c:pt>
              </c:strCache>
            </c:strRef>
          </c:cat>
          <c:val>
            <c:numRef>
              <c:f>Sheet1!$E$2</c:f>
              <c:numCache>
                <c:formatCode>General</c:formatCode>
                <c:ptCount val="1"/>
                <c:pt idx="0">
                  <c:v>69</c:v>
                </c:pt>
              </c:numCache>
            </c:numRef>
          </c:val>
          <c:extLst>
            <c:ext xmlns:c16="http://schemas.microsoft.com/office/drawing/2014/chart" uri="{C3380CC4-5D6E-409C-BE32-E72D297353CC}">
              <c16:uniqueId val="{00000003-3ED5-4673-A5FD-D121A4B4E345}"/>
            </c:ext>
          </c:extLst>
        </c:ser>
        <c:ser>
          <c:idx val="4"/>
          <c:order val="4"/>
          <c:tx>
            <c:strRef>
              <c:f>Sheet1!$F$1</c:f>
              <c:strCache>
                <c:ptCount val="1"/>
                <c:pt idx="0">
                  <c:v>英語</c:v>
                </c:pt>
              </c:strCache>
            </c:strRef>
          </c:tx>
          <c:spPr>
            <a:solidFill>
              <a:schemeClr val="accent1"/>
            </a:solidFill>
            <a:ln>
              <a:noFill/>
            </a:ln>
            <a:effectLst/>
          </c:spPr>
          <c:invertIfNegative val="0"/>
          <c:cat>
            <c:strRef>
              <c:f>Sheet1!$A$2</c:f>
              <c:strCache>
                <c:ptCount val="1"/>
                <c:pt idx="0">
                  <c:v>A中学校</c:v>
                </c:pt>
              </c:strCache>
            </c:strRef>
          </c:cat>
          <c:val>
            <c:numRef>
              <c:f>Sheet1!$F$2</c:f>
              <c:numCache>
                <c:formatCode>General</c:formatCode>
                <c:ptCount val="1"/>
                <c:pt idx="0">
                  <c:v>81</c:v>
                </c:pt>
              </c:numCache>
            </c:numRef>
          </c:val>
          <c:extLst>
            <c:ext xmlns:c16="http://schemas.microsoft.com/office/drawing/2014/chart" uri="{C3380CC4-5D6E-409C-BE32-E72D297353CC}">
              <c16:uniqueId val="{00000004-3ED5-4673-A5FD-D121A4B4E345}"/>
            </c:ext>
          </c:extLst>
        </c:ser>
        <c:dLbls>
          <c:showLegendKey val="0"/>
          <c:showVal val="0"/>
          <c:showCatName val="0"/>
          <c:showSerName val="0"/>
          <c:showPercent val="0"/>
          <c:showBubbleSize val="0"/>
        </c:dLbls>
        <c:gapWidth val="219"/>
        <c:overlap val="-27"/>
        <c:axId val="128752704"/>
        <c:axId val="123635840"/>
      </c:barChart>
      <c:catAx>
        <c:axId val="12875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3635840"/>
        <c:crosses val="autoZero"/>
        <c:auto val="1"/>
        <c:lblAlgn val="ctr"/>
        <c:lblOffset val="100"/>
        <c:noMultiLvlLbl val="0"/>
      </c:catAx>
      <c:valAx>
        <c:axId val="12363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75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A</a:t>
            </a:r>
            <a:r>
              <a:rPr lang="ja-JP" altLang="en-US" dirty="0"/>
              <a:t>～</a:t>
            </a:r>
            <a:r>
              <a:rPr lang="en-US" altLang="ja-JP" dirty="0"/>
              <a:t>D</a:t>
            </a:r>
            <a:r>
              <a:rPr lang="ja-JP" altLang="en-US" dirty="0"/>
              <a:t>中学校の</a:t>
            </a:r>
            <a:r>
              <a:rPr lang="en-US" altLang="ja-JP" dirty="0"/>
              <a:t>5</a:t>
            </a:r>
            <a:r>
              <a:rPr lang="ja-JP" altLang="en-US" dirty="0"/>
              <a:t>教科の平均点比較</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国語</c:v>
                </c:pt>
              </c:strCache>
            </c:strRef>
          </c:tx>
          <c:spPr>
            <a:solidFill>
              <a:schemeClr val="accent1"/>
            </a:solidFill>
            <a:ln>
              <a:noFill/>
            </a:ln>
            <a:effectLst/>
          </c:spPr>
          <c:invertIfNegative val="0"/>
          <c:cat>
            <c:strRef>
              <c:f>Sheet1!$A$2:$A$5</c:f>
              <c:strCache>
                <c:ptCount val="4"/>
                <c:pt idx="0">
                  <c:v>A中学校</c:v>
                </c:pt>
                <c:pt idx="1">
                  <c:v>B中学校</c:v>
                </c:pt>
                <c:pt idx="2">
                  <c:v>C中学校</c:v>
                </c:pt>
                <c:pt idx="3">
                  <c:v>D中学校</c:v>
                </c:pt>
              </c:strCache>
            </c:strRef>
          </c:cat>
          <c:val>
            <c:numRef>
              <c:f>Sheet1!$B$2:$B$5</c:f>
              <c:numCache>
                <c:formatCode>General</c:formatCode>
                <c:ptCount val="4"/>
                <c:pt idx="0">
                  <c:v>71</c:v>
                </c:pt>
                <c:pt idx="1">
                  <c:v>66</c:v>
                </c:pt>
                <c:pt idx="2">
                  <c:v>70</c:v>
                </c:pt>
                <c:pt idx="3">
                  <c:v>75</c:v>
                </c:pt>
              </c:numCache>
            </c:numRef>
          </c:val>
          <c:extLst>
            <c:ext xmlns:c16="http://schemas.microsoft.com/office/drawing/2014/chart" uri="{C3380CC4-5D6E-409C-BE32-E72D297353CC}">
              <c16:uniqueId val="{00000000-8A7E-4603-9C18-39C6B0975145}"/>
            </c:ext>
          </c:extLst>
        </c:ser>
        <c:ser>
          <c:idx val="1"/>
          <c:order val="1"/>
          <c:tx>
            <c:strRef>
              <c:f>Sheet1!$C$1</c:f>
              <c:strCache>
                <c:ptCount val="1"/>
                <c:pt idx="0">
                  <c:v>社会</c:v>
                </c:pt>
              </c:strCache>
            </c:strRef>
          </c:tx>
          <c:spPr>
            <a:solidFill>
              <a:schemeClr val="accent2"/>
            </a:solidFill>
            <a:ln>
              <a:noFill/>
            </a:ln>
            <a:effectLst/>
          </c:spPr>
          <c:invertIfNegative val="0"/>
          <c:cat>
            <c:strRef>
              <c:f>Sheet1!$A$2:$A$5</c:f>
              <c:strCache>
                <c:ptCount val="4"/>
                <c:pt idx="0">
                  <c:v>A中学校</c:v>
                </c:pt>
                <c:pt idx="1">
                  <c:v>B中学校</c:v>
                </c:pt>
                <c:pt idx="2">
                  <c:v>C中学校</c:v>
                </c:pt>
                <c:pt idx="3">
                  <c:v>D中学校</c:v>
                </c:pt>
              </c:strCache>
            </c:strRef>
          </c:cat>
          <c:val>
            <c:numRef>
              <c:f>Sheet1!$C$2:$C$5</c:f>
              <c:numCache>
                <c:formatCode>General</c:formatCode>
                <c:ptCount val="4"/>
                <c:pt idx="0">
                  <c:v>67</c:v>
                </c:pt>
                <c:pt idx="1">
                  <c:v>62</c:v>
                </c:pt>
                <c:pt idx="2">
                  <c:v>70</c:v>
                </c:pt>
                <c:pt idx="3">
                  <c:v>77</c:v>
                </c:pt>
              </c:numCache>
            </c:numRef>
          </c:val>
          <c:extLst>
            <c:ext xmlns:c16="http://schemas.microsoft.com/office/drawing/2014/chart" uri="{C3380CC4-5D6E-409C-BE32-E72D297353CC}">
              <c16:uniqueId val="{00000001-8A7E-4603-9C18-39C6B0975145}"/>
            </c:ext>
          </c:extLst>
        </c:ser>
        <c:ser>
          <c:idx val="2"/>
          <c:order val="2"/>
          <c:tx>
            <c:strRef>
              <c:f>Sheet1!$D$1</c:f>
              <c:strCache>
                <c:ptCount val="1"/>
                <c:pt idx="0">
                  <c:v>数学</c:v>
                </c:pt>
              </c:strCache>
            </c:strRef>
          </c:tx>
          <c:spPr>
            <a:solidFill>
              <a:schemeClr val="accent3"/>
            </a:solidFill>
            <a:ln>
              <a:noFill/>
            </a:ln>
            <a:effectLst/>
          </c:spPr>
          <c:invertIfNegative val="0"/>
          <c:cat>
            <c:strRef>
              <c:f>Sheet1!$A$2:$A$5</c:f>
              <c:strCache>
                <c:ptCount val="4"/>
                <c:pt idx="0">
                  <c:v>A中学校</c:v>
                </c:pt>
                <c:pt idx="1">
                  <c:v>B中学校</c:v>
                </c:pt>
                <c:pt idx="2">
                  <c:v>C中学校</c:v>
                </c:pt>
                <c:pt idx="3">
                  <c:v>D中学校</c:v>
                </c:pt>
              </c:strCache>
            </c:strRef>
          </c:cat>
          <c:val>
            <c:numRef>
              <c:f>Sheet1!$D$2:$D$5</c:f>
              <c:numCache>
                <c:formatCode>General</c:formatCode>
                <c:ptCount val="4"/>
                <c:pt idx="0">
                  <c:v>66</c:v>
                </c:pt>
                <c:pt idx="1">
                  <c:v>60</c:v>
                </c:pt>
                <c:pt idx="2">
                  <c:v>78</c:v>
                </c:pt>
                <c:pt idx="3">
                  <c:v>55</c:v>
                </c:pt>
              </c:numCache>
            </c:numRef>
          </c:val>
          <c:extLst>
            <c:ext xmlns:c16="http://schemas.microsoft.com/office/drawing/2014/chart" uri="{C3380CC4-5D6E-409C-BE32-E72D297353CC}">
              <c16:uniqueId val="{00000002-8A7E-4603-9C18-39C6B0975145}"/>
            </c:ext>
          </c:extLst>
        </c:ser>
        <c:ser>
          <c:idx val="3"/>
          <c:order val="3"/>
          <c:tx>
            <c:strRef>
              <c:f>Sheet1!$E$1</c:f>
              <c:strCache>
                <c:ptCount val="1"/>
                <c:pt idx="0">
                  <c:v>理科</c:v>
                </c:pt>
              </c:strCache>
            </c:strRef>
          </c:tx>
          <c:spPr>
            <a:solidFill>
              <a:schemeClr val="accent4"/>
            </a:solidFill>
            <a:ln>
              <a:noFill/>
            </a:ln>
            <a:effectLst/>
          </c:spPr>
          <c:invertIfNegative val="0"/>
          <c:cat>
            <c:strRef>
              <c:f>Sheet1!$A$2:$A$5</c:f>
              <c:strCache>
                <c:ptCount val="4"/>
                <c:pt idx="0">
                  <c:v>A中学校</c:v>
                </c:pt>
                <c:pt idx="1">
                  <c:v>B中学校</c:v>
                </c:pt>
                <c:pt idx="2">
                  <c:v>C中学校</c:v>
                </c:pt>
                <c:pt idx="3">
                  <c:v>D中学校</c:v>
                </c:pt>
              </c:strCache>
            </c:strRef>
          </c:cat>
          <c:val>
            <c:numRef>
              <c:f>Sheet1!$E$2:$E$5</c:f>
              <c:numCache>
                <c:formatCode>General</c:formatCode>
                <c:ptCount val="4"/>
                <c:pt idx="0">
                  <c:v>69</c:v>
                </c:pt>
                <c:pt idx="1">
                  <c:v>64</c:v>
                </c:pt>
                <c:pt idx="2">
                  <c:v>71</c:v>
                </c:pt>
                <c:pt idx="3">
                  <c:v>55</c:v>
                </c:pt>
              </c:numCache>
            </c:numRef>
          </c:val>
          <c:extLst>
            <c:ext xmlns:c16="http://schemas.microsoft.com/office/drawing/2014/chart" uri="{C3380CC4-5D6E-409C-BE32-E72D297353CC}">
              <c16:uniqueId val="{00000003-8A7E-4603-9C18-39C6B0975145}"/>
            </c:ext>
          </c:extLst>
        </c:ser>
        <c:ser>
          <c:idx val="4"/>
          <c:order val="4"/>
          <c:tx>
            <c:strRef>
              <c:f>Sheet1!$F$1</c:f>
              <c:strCache>
                <c:ptCount val="1"/>
                <c:pt idx="0">
                  <c:v>英語</c:v>
                </c:pt>
              </c:strCache>
            </c:strRef>
          </c:tx>
          <c:spPr>
            <a:solidFill>
              <a:schemeClr val="accent5"/>
            </a:solidFill>
            <a:ln>
              <a:noFill/>
            </a:ln>
            <a:effectLst/>
          </c:spPr>
          <c:invertIfNegative val="0"/>
          <c:cat>
            <c:strRef>
              <c:f>Sheet1!$A$2:$A$5</c:f>
              <c:strCache>
                <c:ptCount val="4"/>
                <c:pt idx="0">
                  <c:v>A中学校</c:v>
                </c:pt>
                <c:pt idx="1">
                  <c:v>B中学校</c:v>
                </c:pt>
                <c:pt idx="2">
                  <c:v>C中学校</c:v>
                </c:pt>
                <c:pt idx="3">
                  <c:v>D中学校</c:v>
                </c:pt>
              </c:strCache>
            </c:strRef>
          </c:cat>
          <c:val>
            <c:numRef>
              <c:f>Sheet1!$F$2:$F$5</c:f>
              <c:numCache>
                <c:formatCode>General</c:formatCode>
                <c:ptCount val="4"/>
                <c:pt idx="0">
                  <c:v>81</c:v>
                </c:pt>
                <c:pt idx="1">
                  <c:v>66</c:v>
                </c:pt>
                <c:pt idx="2">
                  <c:v>72</c:v>
                </c:pt>
                <c:pt idx="3">
                  <c:v>79</c:v>
                </c:pt>
              </c:numCache>
            </c:numRef>
          </c:val>
          <c:extLst>
            <c:ext xmlns:c16="http://schemas.microsoft.com/office/drawing/2014/chart" uri="{C3380CC4-5D6E-409C-BE32-E72D297353CC}">
              <c16:uniqueId val="{00000005-8A7E-4603-9C18-39C6B0975145}"/>
            </c:ext>
          </c:extLst>
        </c:ser>
        <c:dLbls>
          <c:showLegendKey val="0"/>
          <c:showVal val="0"/>
          <c:showCatName val="0"/>
          <c:showSerName val="0"/>
          <c:showPercent val="0"/>
          <c:showBubbleSize val="0"/>
        </c:dLbls>
        <c:gapWidth val="150"/>
        <c:overlap val="100"/>
        <c:axId val="133288896"/>
        <c:axId val="1902723792"/>
      </c:barChart>
      <c:catAx>
        <c:axId val="1332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02723792"/>
        <c:crosses val="autoZero"/>
        <c:auto val="1"/>
        <c:lblAlgn val="ctr"/>
        <c:lblOffset val="100"/>
        <c:noMultiLvlLbl val="0"/>
      </c:catAx>
      <c:valAx>
        <c:axId val="1902723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328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北欧4か国の国土面積と割合（単位：㎢）</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87-4B94-975F-4E32B45A0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87-4B94-975F-4E32B45A09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87-4B94-975F-4E32B45A09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87-4B94-975F-4E32B45A09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スウェーデン</c:v>
                </c:pt>
                <c:pt idx="1">
                  <c:v>デンマーク</c:v>
                </c:pt>
                <c:pt idx="2">
                  <c:v>ノルウェー</c:v>
                </c:pt>
                <c:pt idx="3">
                  <c:v>フィンランド</c:v>
                </c:pt>
              </c:strCache>
            </c:strRef>
          </c:cat>
          <c:val>
            <c:numRef>
              <c:f>Sheet1!$B$2:$B$5</c:f>
              <c:numCache>
                <c:formatCode>General</c:formatCode>
                <c:ptCount val="4"/>
                <c:pt idx="0">
                  <c:v>438574</c:v>
                </c:pt>
                <c:pt idx="1">
                  <c:v>42934</c:v>
                </c:pt>
                <c:pt idx="2">
                  <c:v>323772</c:v>
                </c:pt>
                <c:pt idx="3">
                  <c:v>336872</c:v>
                </c:pt>
              </c:numCache>
            </c:numRef>
          </c:val>
          <c:extLst>
            <c:ext xmlns:c16="http://schemas.microsoft.com/office/drawing/2014/chart" uri="{C3380CC4-5D6E-409C-BE32-E72D297353CC}">
              <c16:uniqueId val="{00000000-2E92-41EB-BAD0-7D014D8210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大阪府の教員数の推移（学校基本調査速報を参考に作り直したもの）</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areaChart>
        <c:grouping val="stacked"/>
        <c:varyColors val="0"/>
        <c:ser>
          <c:idx val="0"/>
          <c:order val="0"/>
          <c:tx>
            <c:strRef>
              <c:f>Sheet1!$B$1</c:f>
              <c:strCache>
                <c:ptCount val="1"/>
                <c:pt idx="0">
                  <c:v>幼稚園</c:v>
                </c:pt>
              </c:strCache>
            </c:strRef>
          </c:tx>
          <c:spPr>
            <a:solidFill>
              <a:schemeClr val="accent1"/>
            </a:solidFill>
            <a:ln>
              <a:noFill/>
            </a:ln>
            <a:effectLst/>
          </c:spPr>
          <c:cat>
            <c:strRef>
              <c:f>Sheet1!$A$2:$A$15</c:f>
              <c:strCache>
                <c:ptCount val="14"/>
                <c:pt idx="0">
                  <c:v>昭和30年</c:v>
                </c:pt>
                <c:pt idx="1">
                  <c:v>昭和35年</c:v>
                </c:pt>
                <c:pt idx="2">
                  <c:v>昭和40年</c:v>
                </c:pt>
                <c:pt idx="3">
                  <c:v>昭和45年</c:v>
                </c:pt>
                <c:pt idx="4">
                  <c:v>昭和50年</c:v>
                </c:pt>
                <c:pt idx="5">
                  <c:v>昭和55年</c:v>
                </c:pt>
                <c:pt idx="6">
                  <c:v>昭和60年</c:v>
                </c:pt>
                <c:pt idx="7">
                  <c:v>平成2年</c:v>
                </c:pt>
                <c:pt idx="8">
                  <c:v>平成7年</c:v>
                </c:pt>
                <c:pt idx="9">
                  <c:v>平成12年</c:v>
                </c:pt>
                <c:pt idx="10">
                  <c:v>平成17年</c:v>
                </c:pt>
                <c:pt idx="11">
                  <c:v>平成22年</c:v>
                </c:pt>
                <c:pt idx="12">
                  <c:v>平成27年</c:v>
                </c:pt>
                <c:pt idx="13">
                  <c:v>令和4年</c:v>
                </c:pt>
              </c:strCache>
            </c:strRef>
          </c:cat>
          <c:val>
            <c:numRef>
              <c:f>Sheet1!$B$2:$B$15</c:f>
              <c:numCache>
                <c:formatCode>General</c:formatCode>
                <c:ptCount val="14"/>
                <c:pt idx="0">
                  <c:v>2500</c:v>
                </c:pt>
                <c:pt idx="1">
                  <c:v>2500</c:v>
                </c:pt>
                <c:pt idx="2">
                  <c:v>3000</c:v>
                </c:pt>
                <c:pt idx="3">
                  <c:v>5000</c:v>
                </c:pt>
                <c:pt idx="4">
                  <c:v>7500</c:v>
                </c:pt>
                <c:pt idx="5">
                  <c:v>8500</c:v>
                </c:pt>
                <c:pt idx="6">
                  <c:v>8000</c:v>
                </c:pt>
                <c:pt idx="7">
                  <c:v>8000</c:v>
                </c:pt>
                <c:pt idx="8">
                  <c:v>8500</c:v>
                </c:pt>
                <c:pt idx="9">
                  <c:v>8500</c:v>
                </c:pt>
                <c:pt idx="10">
                  <c:v>8700</c:v>
                </c:pt>
                <c:pt idx="11">
                  <c:v>8500</c:v>
                </c:pt>
                <c:pt idx="12">
                  <c:v>6000</c:v>
                </c:pt>
                <c:pt idx="13">
                  <c:v>6000</c:v>
                </c:pt>
              </c:numCache>
            </c:numRef>
          </c:val>
          <c:extLst>
            <c:ext xmlns:c16="http://schemas.microsoft.com/office/drawing/2014/chart" uri="{C3380CC4-5D6E-409C-BE32-E72D297353CC}">
              <c16:uniqueId val="{00000000-023F-4523-A7C7-951AF1EB4E5C}"/>
            </c:ext>
          </c:extLst>
        </c:ser>
        <c:ser>
          <c:idx val="1"/>
          <c:order val="1"/>
          <c:tx>
            <c:strRef>
              <c:f>Sheet1!$C$1</c:f>
              <c:strCache>
                <c:ptCount val="1"/>
                <c:pt idx="0">
                  <c:v>小学校</c:v>
                </c:pt>
              </c:strCache>
            </c:strRef>
          </c:tx>
          <c:spPr>
            <a:solidFill>
              <a:schemeClr val="accent2"/>
            </a:solidFill>
            <a:ln>
              <a:noFill/>
            </a:ln>
            <a:effectLst/>
          </c:spPr>
          <c:cat>
            <c:strRef>
              <c:f>Sheet1!$A$2:$A$15</c:f>
              <c:strCache>
                <c:ptCount val="14"/>
                <c:pt idx="0">
                  <c:v>昭和30年</c:v>
                </c:pt>
                <c:pt idx="1">
                  <c:v>昭和35年</c:v>
                </c:pt>
                <c:pt idx="2">
                  <c:v>昭和40年</c:v>
                </c:pt>
                <c:pt idx="3">
                  <c:v>昭和45年</c:v>
                </c:pt>
                <c:pt idx="4">
                  <c:v>昭和50年</c:v>
                </c:pt>
                <c:pt idx="5">
                  <c:v>昭和55年</c:v>
                </c:pt>
                <c:pt idx="6">
                  <c:v>昭和60年</c:v>
                </c:pt>
                <c:pt idx="7">
                  <c:v>平成2年</c:v>
                </c:pt>
                <c:pt idx="8">
                  <c:v>平成7年</c:v>
                </c:pt>
                <c:pt idx="9">
                  <c:v>平成12年</c:v>
                </c:pt>
                <c:pt idx="10">
                  <c:v>平成17年</c:v>
                </c:pt>
                <c:pt idx="11">
                  <c:v>平成22年</c:v>
                </c:pt>
                <c:pt idx="12">
                  <c:v>平成27年</c:v>
                </c:pt>
                <c:pt idx="13">
                  <c:v>令和4年</c:v>
                </c:pt>
              </c:strCache>
            </c:strRef>
          </c:cat>
          <c:val>
            <c:numRef>
              <c:f>Sheet1!$C$2:$C$15</c:f>
              <c:numCache>
                <c:formatCode>General</c:formatCode>
                <c:ptCount val="14"/>
                <c:pt idx="0">
                  <c:v>14000</c:v>
                </c:pt>
                <c:pt idx="1">
                  <c:v>16000</c:v>
                </c:pt>
                <c:pt idx="2">
                  <c:v>15000</c:v>
                </c:pt>
                <c:pt idx="3">
                  <c:v>20000</c:v>
                </c:pt>
                <c:pt idx="4">
                  <c:v>30000</c:v>
                </c:pt>
                <c:pt idx="5">
                  <c:v>33000</c:v>
                </c:pt>
                <c:pt idx="6">
                  <c:v>29000</c:v>
                </c:pt>
                <c:pt idx="7">
                  <c:v>27000</c:v>
                </c:pt>
                <c:pt idx="8">
                  <c:v>25000</c:v>
                </c:pt>
                <c:pt idx="9">
                  <c:v>24500</c:v>
                </c:pt>
                <c:pt idx="10">
                  <c:v>25000</c:v>
                </c:pt>
                <c:pt idx="11">
                  <c:v>27000</c:v>
                </c:pt>
                <c:pt idx="12">
                  <c:v>27500</c:v>
                </c:pt>
                <c:pt idx="13">
                  <c:v>28700</c:v>
                </c:pt>
              </c:numCache>
            </c:numRef>
          </c:val>
          <c:extLst>
            <c:ext xmlns:c16="http://schemas.microsoft.com/office/drawing/2014/chart" uri="{C3380CC4-5D6E-409C-BE32-E72D297353CC}">
              <c16:uniqueId val="{00000001-023F-4523-A7C7-951AF1EB4E5C}"/>
            </c:ext>
          </c:extLst>
        </c:ser>
        <c:ser>
          <c:idx val="2"/>
          <c:order val="2"/>
          <c:tx>
            <c:strRef>
              <c:f>Sheet1!$D$1</c:f>
              <c:strCache>
                <c:ptCount val="1"/>
                <c:pt idx="0">
                  <c:v>中学校</c:v>
                </c:pt>
              </c:strCache>
            </c:strRef>
          </c:tx>
          <c:spPr>
            <a:solidFill>
              <a:schemeClr val="accent3"/>
            </a:solidFill>
            <a:ln w="25400">
              <a:noFill/>
            </a:ln>
            <a:effectLst/>
          </c:spPr>
          <c:cat>
            <c:strRef>
              <c:f>Sheet1!$A$2:$A$15</c:f>
              <c:strCache>
                <c:ptCount val="14"/>
                <c:pt idx="0">
                  <c:v>昭和30年</c:v>
                </c:pt>
                <c:pt idx="1">
                  <c:v>昭和35年</c:v>
                </c:pt>
                <c:pt idx="2">
                  <c:v>昭和40年</c:v>
                </c:pt>
                <c:pt idx="3">
                  <c:v>昭和45年</c:v>
                </c:pt>
                <c:pt idx="4">
                  <c:v>昭和50年</c:v>
                </c:pt>
                <c:pt idx="5">
                  <c:v>昭和55年</c:v>
                </c:pt>
                <c:pt idx="6">
                  <c:v>昭和60年</c:v>
                </c:pt>
                <c:pt idx="7">
                  <c:v>平成2年</c:v>
                </c:pt>
                <c:pt idx="8">
                  <c:v>平成7年</c:v>
                </c:pt>
                <c:pt idx="9">
                  <c:v>平成12年</c:v>
                </c:pt>
                <c:pt idx="10">
                  <c:v>平成17年</c:v>
                </c:pt>
                <c:pt idx="11">
                  <c:v>平成22年</c:v>
                </c:pt>
                <c:pt idx="12">
                  <c:v>平成27年</c:v>
                </c:pt>
                <c:pt idx="13">
                  <c:v>令和4年</c:v>
                </c:pt>
              </c:strCache>
            </c:strRef>
          </c:cat>
          <c:val>
            <c:numRef>
              <c:f>Sheet1!$D$2:$D$15</c:f>
              <c:numCache>
                <c:formatCode>General</c:formatCode>
                <c:ptCount val="14"/>
                <c:pt idx="0">
                  <c:v>8000</c:v>
                </c:pt>
                <c:pt idx="1">
                  <c:v>7500</c:v>
                </c:pt>
                <c:pt idx="2">
                  <c:v>11500</c:v>
                </c:pt>
                <c:pt idx="3">
                  <c:v>12000</c:v>
                </c:pt>
                <c:pt idx="4">
                  <c:v>15000</c:v>
                </c:pt>
                <c:pt idx="5">
                  <c:v>18000</c:v>
                </c:pt>
                <c:pt idx="6">
                  <c:v>21000</c:v>
                </c:pt>
                <c:pt idx="7">
                  <c:v>20000</c:v>
                </c:pt>
                <c:pt idx="8">
                  <c:v>18000</c:v>
                </c:pt>
                <c:pt idx="9">
                  <c:v>15500</c:v>
                </c:pt>
                <c:pt idx="10">
                  <c:v>15000</c:v>
                </c:pt>
                <c:pt idx="11">
                  <c:v>16000</c:v>
                </c:pt>
                <c:pt idx="12">
                  <c:v>18000</c:v>
                </c:pt>
                <c:pt idx="13">
                  <c:v>17000</c:v>
                </c:pt>
              </c:numCache>
            </c:numRef>
          </c:val>
          <c:extLst>
            <c:ext xmlns:c16="http://schemas.microsoft.com/office/drawing/2014/chart" uri="{C3380CC4-5D6E-409C-BE32-E72D297353CC}">
              <c16:uniqueId val="{00000002-023F-4523-A7C7-951AF1EB4E5C}"/>
            </c:ext>
          </c:extLst>
        </c:ser>
        <c:ser>
          <c:idx val="3"/>
          <c:order val="3"/>
          <c:tx>
            <c:strRef>
              <c:f>Sheet1!$E$1</c:f>
              <c:strCache>
                <c:ptCount val="1"/>
                <c:pt idx="0">
                  <c:v>高等学校</c:v>
                </c:pt>
              </c:strCache>
            </c:strRef>
          </c:tx>
          <c:spPr>
            <a:solidFill>
              <a:schemeClr val="accent4"/>
            </a:solidFill>
            <a:ln w="25400">
              <a:noFill/>
            </a:ln>
            <a:effectLst/>
          </c:spPr>
          <c:cat>
            <c:strRef>
              <c:f>Sheet1!$A$2:$A$15</c:f>
              <c:strCache>
                <c:ptCount val="14"/>
                <c:pt idx="0">
                  <c:v>昭和30年</c:v>
                </c:pt>
                <c:pt idx="1">
                  <c:v>昭和35年</c:v>
                </c:pt>
                <c:pt idx="2">
                  <c:v>昭和40年</c:v>
                </c:pt>
                <c:pt idx="3">
                  <c:v>昭和45年</c:v>
                </c:pt>
                <c:pt idx="4">
                  <c:v>昭和50年</c:v>
                </c:pt>
                <c:pt idx="5">
                  <c:v>昭和55年</c:v>
                </c:pt>
                <c:pt idx="6">
                  <c:v>昭和60年</c:v>
                </c:pt>
                <c:pt idx="7">
                  <c:v>平成2年</c:v>
                </c:pt>
                <c:pt idx="8">
                  <c:v>平成7年</c:v>
                </c:pt>
                <c:pt idx="9">
                  <c:v>平成12年</c:v>
                </c:pt>
                <c:pt idx="10">
                  <c:v>平成17年</c:v>
                </c:pt>
                <c:pt idx="11">
                  <c:v>平成22年</c:v>
                </c:pt>
                <c:pt idx="12">
                  <c:v>平成27年</c:v>
                </c:pt>
                <c:pt idx="13">
                  <c:v>令和4年</c:v>
                </c:pt>
              </c:strCache>
            </c:strRef>
          </c:cat>
          <c:val>
            <c:numRef>
              <c:f>Sheet1!$E$2:$E$15</c:f>
              <c:numCache>
                <c:formatCode>General</c:formatCode>
                <c:ptCount val="14"/>
                <c:pt idx="0">
                  <c:v>6000</c:v>
                </c:pt>
                <c:pt idx="1">
                  <c:v>7000</c:v>
                </c:pt>
                <c:pt idx="2">
                  <c:v>11500</c:v>
                </c:pt>
                <c:pt idx="3">
                  <c:v>12000</c:v>
                </c:pt>
                <c:pt idx="4">
                  <c:v>14000</c:v>
                </c:pt>
                <c:pt idx="5">
                  <c:v>17000</c:v>
                </c:pt>
                <c:pt idx="6">
                  <c:v>20000</c:v>
                </c:pt>
                <c:pt idx="7">
                  <c:v>20000</c:v>
                </c:pt>
                <c:pt idx="8">
                  <c:v>18200</c:v>
                </c:pt>
                <c:pt idx="9">
                  <c:v>15500</c:v>
                </c:pt>
                <c:pt idx="10">
                  <c:v>15000</c:v>
                </c:pt>
                <c:pt idx="11">
                  <c:v>15000</c:v>
                </c:pt>
                <c:pt idx="12">
                  <c:v>15000</c:v>
                </c:pt>
                <c:pt idx="13">
                  <c:v>14000</c:v>
                </c:pt>
              </c:numCache>
            </c:numRef>
          </c:val>
          <c:extLst>
            <c:ext xmlns:c16="http://schemas.microsoft.com/office/drawing/2014/chart" uri="{C3380CC4-5D6E-409C-BE32-E72D297353CC}">
              <c16:uniqueId val="{00000005-023F-4523-A7C7-951AF1EB4E5C}"/>
            </c:ext>
          </c:extLst>
        </c:ser>
        <c:dLbls>
          <c:showLegendKey val="0"/>
          <c:showVal val="0"/>
          <c:showCatName val="0"/>
          <c:showSerName val="0"/>
          <c:showPercent val="0"/>
          <c:showBubbleSize val="0"/>
        </c:dLbls>
        <c:axId val="837957840"/>
        <c:axId val="122174192"/>
      </c:areaChart>
      <c:catAx>
        <c:axId val="83795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2174192"/>
        <c:crosses val="autoZero"/>
        <c:auto val="1"/>
        <c:lblAlgn val="ctr"/>
        <c:lblOffset val="100"/>
        <c:noMultiLvlLbl val="0"/>
      </c:catAx>
      <c:valAx>
        <c:axId val="12217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37957840"/>
        <c:crosses val="autoZero"/>
        <c:crossBetween val="midCat"/>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2022年阪神タイガースの貯金推移</c:v>
                </c:pt>
              </c:strCache>
            </c:strRef>
          </c:tx>
          <c:spPr>
            <a:ln w="28575" cap="rnd">
              <a:solidFill>
                <a:schemeClr val="accent1"/>
              </a:solidFill>
              <a:round/>
            </a:ln>
            <a:effectLst/>
          </c:spPr>
          <c:marker>
            <c:symbol val="none"/>
          </c:marker>
          <c:cat>
            <c:numRef>
              <c:f>Sheet1!$A$2:$A$144</c:f>
              <c:numCache>
                <c:formatCode>m"月"d"日"</c:formatCode>
                <c:ptCount val="143"/>
                <c:pt idx="0">
                  <c:v>45010</c:v>
                </c:pt>
                <c:pt idx="1">
                  <c:v>45011</c:v>
                </c:pt>
                <c:pt idx="2">
                  <c:v>45012</c:v>
                </c:pt>
                <c:pt idx="3">
                  <c:v>45014</c:v>
                </c:pt>
                <c:pt idx="4">
                  <c:v>45015</c:v>
                </c:pt>
                <c:pt idx="5">
                  <c:v>45016</c:v>
                </c:pt>
                <c:pt idx="6">
                  <c:v>45017</c:v>
                </c:pt>
                <c:pt idx="7">
                  <c:v>45018</c:v>
                </c:pt>
                <c:pt idx="8">
                  <c:v>45019</c:v>
                </c:pt>
                <c:pt idx="9">
                  <c:v>45021</c:v>
                </c:pt>
                <c:pt idx="10">
                  <c:v>45022</c:v>
                </c:pt>
                <c:pt idx="11">
                  <c:v>45024</c:v>
                </c:pt>
                <c:pt idx="12">
                  <c:v>45025</c:v>
                </c:pt>
                <c:pt idx="13">
                  <c:v>45026</c:v>
                </c:pt>
                <c:pt idx="14">
                  <c:v>45028</c:v>
                </c:pt>
                <c:pt idx="15">
                  <c:v>45029</c:v>
                </c:pt>
                <c:pt idx="16">
                  <c:v>45030</c:v>
                </c:pt>
                <c:pt idx="17">
                  <c:v>45031</c:v>
                </c:pt>
                <c:pt idx="18">
                  <c:v>45032</c:v>
                </c:pt>
                <c:pt idx="19">
                  <c:v>45033</c:v>
                </c:pt>
                <c:pt idx="20">
                  <c:v>45035</c:v>
                </c:pt>
                <c:pt idx="21">
                  <c:v>45036</c:v>
                </c:pt>
                <c:pt idx="22">
                  <c:v>45037</c:v>
                </c:pt>
                <c:pt idx="23">
                  <c:v>45038</c:v>
                </c:pt>
                <c:pt idx="24">
                  <c:v>45039</c:v>
                </c:pt>
                <c:pt idx="25">
                  <c:v>45040</c:v>
                </c:pt>
                <c:pt idx="26">
                  <c:v>45043</c:v>
                </c:pt>
                <c:pt idx="27">
                  <c:v>45044</c:v>
                </c:pt>
                <c:pt idx="28">
                  <c:v>45045</c:v>
                </c:pt>
                <c:pt idx="29">
                  <c:v>45046</c:v>
                </c:pt>
                <c:pt idx="30">
                  <c:v>45047</c:v>
                </c:pt>
                <c:pt idx="31">
                  <c:v>45049</c:v>
                </c:pt>
                <c:pt idx="32">
                  <c:v>45050</c:v>
                </c:pt>
                <c:pt idx="33">
                  <c:v>45051</c:v>
                </c:pt>
                <c:pt idx="34">
                  <c:v>45052</c:v>
                </c:pt>
                <c:pt idx="35">
                  <c:v>45053</c:v>
                </c:pt>
                <c:pt idx="36">
                  <c:v>45054</c:v>
                </c:pt>
                <c:pt idx="37">
                  <c:v>45056</c:v>
                </c:pt>
                <c:pt idx="38">
                  <c:v>45057</c:v>
                </c:pt>
                <c:pt idx="39">
                  <c:v>45060</c:v>
                </c:pt>
                <c:pt idx="40">
                  <c:v>45061</c:v>
                </c:pt>
                <c:pt idx="41">
                  <c:v>45063</c:v>
                </c:pt>
                <c:pt idx="42">
                  <c:v>45064</c:v>
                </c:pt>
                <c:pt idx="43">
                  <c:v>45065</c:v>
                </c:pt>
                <c:pt idx="44">
                  <c:v>45066</c:v>
                </c:pt>
                <c:pt idx="45">
                  <c:v>45067</c:v>
                </c:pt>
                <c:pt idx="46">
                  <c:v>45068</c:v>
                </c:pt>
                <c:pt idx="47">
                  <c:v>45070</c:v>
                </c:pt>
                <c:pt idx="48">
                  <c:v>45071</c:v>
                </c:pt>
                <c:pt idx="49">
                  <c:v>45072</c:v>
                </c:pt>
                <c:pt idx="50">
                  <c:v>45073</c:v>
                </c:pt>
                <c:pt idx="51">
                  <c:v>45074</c:v>
                </c:pt>
                <c:pt idx="52">
                  <c:v>45075</c:v>
                </c:pt>
                <c:pt idx="53">
                  <c:v>45077</c:v>
                </c:pt>
                <c:pt idx="54">
                  <c:v>45078</c:v>
                </c:pt>
                <c:pt idx="55">
                  <c:v>45079</c:v>
                </c:pt>
                <c:pt idx="56">
                  <c:v>45080</c:v>
                </c:pt>
                <c:pt idx="57">
                  <c:v>45081</c:v>
                </c:pt>
                <c:pt idx="58">
                  <c:v>45082</c:v>
                </c:pt>
                <c:pt idx="59">
                  <c:v>45084</c:v>
                </c:pt>
                <c:pt idx="60">
                  <c:v>45085</c:v>
                </c:pt>
                <c:pt idx="61">
                  <c:v>45086</c:v>
                </c:pt>
                <c:pt idx="62">
                  <c:v>45087</c:v>
                </c:pt>
                <c:pt idx="63">
                  <c:v>45088</c:v>
                </c:pt>
                <c:pt idx="64">
                  <c:v>45089</c:v>
                </c:pt>
                <c:pt idx="65">
                  <c:v>45094</c:v>
                </c:pt>
                <c:pt idx="66">
                  <c:v>45095</c:v>
                </c:pt>
                <c:pt idx="67">
                  <c:v>45096</c:v>
                </c:pt>
                <c:pt idx="68">
                  <c:v>45098</c:v>
                </c:pt>
                <c:pt idx="69">
                  <c:v>45099</c:v>
                </c:pt>
                <c:pt idx="70">
                  <c:v>45100</c:v>
                </c:pt>
                <c:pt idx="71">
                  <c:v>45101</c:v>
                </c:pt>
                <c:pt idx="72">
                  <c:v>45102</c:v>
                </c:pt>
                <c:pt idx="73">
                  <c:v>45103</c:v>
                </c:pt>
                <c:pt idx="74">
                  <c:v>45105</c:v>
                </c:pt>
                <c:pt idx="75">
                  <c:v>45106</c:v>
                </c:pt>
                <c:pt idx="76">
                  <c:v>45107</c:v>
                </c:pt>
                <c:pt idx="77">
                  <c:v>45108</c:v>
                </c:pt>
                <c:pt idx="78">
                  <c:v>45109</c:v>
                </c:pt>
                <c:pt idx="79">
                  <c:v>45110</c:v>
                </c:pt>
                <c:pt idx="80">
                  <c:v>45113</c:v>
                </c:pt>
                <c:pt idx="81">
                  <c:v>45114</c:v>
                </c:pt>
                <c:pt idx="82">
                  <c:v>45115</c:v>
                </c:pt>
                <c:pt idx="83">
                  <c:v>45119</c:v>
                </c:pt>
                <c:pt idx="84">
                  <c:v>45120</c:v>
                </c:pt>
                <c:pt idx="85">
                  <c:v>45121</c:v>
                </c:pt>
                <c:pt idx="86">
                  <c:v>45122</c:v>
                </c:pt>
                <c:pt idx="87">
                  <c:v>45123</c:v>
                </c:pt>
                <c:pt idx="88">
                  <c:v>45124</c:v>
                </c:pt>
                <c:pt idx="89">
                  <c:v>45126</c:v>
                </c:pt>
                <c:pt idx="90">
                  <c:v>45127</c:v>
                </c:pt>
                <c:pt idx="91">
                  <c:v>45129</c:v>
                </c:pt>
                <c:pt idx="92">
                  <c:v>45130</c:v>
                </c:pt>
                <c:pt idx="93">
                  <c:v>45131</c:v>
                </c:pt>
                <c:pt idx="94">
                  <c:v>45136</c:v>
                </c:pt>
                <c:pt idx="95">
                  <c:v>45137</c:v>
                </c:pt>
                <c:pt idx="96">
                  <c:v>45138</c:v>
                </c:pt>
                <c:pt idx="97">
                  <c:v>45140</c:v>
                </c:pt>
                <c:pt idx="98">
                  <c:v>45141</c:v>
                </c:pt>
                <c:pt idx="99">
                  <c:v>45142</c:v>
                </c:pt>
                <c:pt idx="100">
                  <c:v>45143</c:v>
                </c:pt>
                <c:pt idx="101">
                  <c:v>45144</c:v>
                </c:pt>
                <c:pt idx="102">
                  <c:v>45145</c:v>
                </c:pt>
                <c:pt idx="103">
                  <c:v>45147</c:v>
                </c:pt>
                <c:pt idx="104">
                  <c:v>45148</c:v>
                </c:pt>
                <c:pt idx="105">
                  <c:v>45149</c:v>
                </c:pt>
                <c:pt idx="106">
                  <c:v>45150</c:v>
                </c:pt>
                <c:pt idx="107">
                  <c:v>45151</c:v>
                </c:pt>
                <c:pt idx="108">
                  <c:v>45152</c:v>
                </c:pt>
                <c:pt idx="109">
                  <c:v>45154</c:v>
                </c:pt>
                <c:pt idx="110">
                  <c:v>45155</c:v>
                </c:pt>
                <c:pt idx="111">
                  <c:v>45156</c:v>
                </c:pt>
                <c:pt idx="112">
                  <c:v>45157</c:v>
                </c:pt>
                <c:pt idx="113">
                  <c:v>45158</c:v>
                </c:pt>
                <c:pt idx="114">
                  <c:v>45159</c:v>
                </c:pt>
                <c:pt idx="115">
                  <c:v>45161</c:v>
                </c:pt>
                <c:pt idx="116">
                  <c:v>45162</c:v>
                </c:pt>
                <c:pt idx="117">
                  <c:v>45163</c:v>
                </c:pt>
                <c:pt idx="118">
                  <c:v>45164</c:v>
                </c:pt>
                <c:pt idx="119">
                  <c:v>45165</c:v>
                </c:pt>
                <c:pt idx="120">
                  <c:v>45166</c:v>
                </c:pt>
                <c:pt idx="121">
                  <c:v>45168</c:v>
                </c:pt>
                <c:pt idx="122">
                  <c:v>45169</c:v>
                </c:pt>
                <c:pt idx="123">
                  <c:v>45170</c:v>
                </c:pt>
                <c:pt idx="124">
                  <c:v>45171</c:v>
                </c:pt>
                <c:pt idx="125">
                  <c:v>45172</c:v>
                </c:pt>
                <c:pt idx="126">
                  <c:v>45173</c:v>
                </c:pt>
                <c:pt idx="127">
                  <c:v>45175</c:v>
                </c:pt>
                <c:pt idx="128">
                  <c:v>45176</c:v>
                </c:pt>
                <c:pt idx="129">
                  <c:v>45178</c:v>
                </c:pt>
                <c:pt idx="130">
                  <c:v>45179</c:v>
                </c:pt>
                <c:pt idx="131">
                  <c:v>45180</c:v>
                </c:pt>
                <c:pt idx="132">
                  <c:v>45181</c:v>
                </c:pt>
                <c:pt idx="133">
                  <c:v>45182</c:v>
                </c:pt>
                <c:pt idx="134">
                  <c:v>45183</c:v>
                </c:pt>
                <c:pt idx="135">
                  <c:v>45186</c:v>
                </c:pt>
                <c:pt idx="136">
                  <c:v>45187</c:v>
                </c:pt>
                <c:pt idx="137">
                  <c:v>45189</c:v>
                </c:pt>
                <c:pt idx="138">
                  <c:v>45190</c:v>
                </c:pt>
                <c:pt idx="139">
                  <c:v>45192</c:v>
                </c:pt>
                <c:pt idx="140">
                  <c:v>45196</c:v>
                </c:pt>
                <c:pt idx="141">
                  <c:v>45197</c:v>
                </c:pt>
                <c:pt idx="142">
                  <c:v>45201</c:v>
                </c:pt>
              </c:numCache>
            </c:numRef>
          </c:cat>
          <c:val>
            <c:numRef>
              <c:f>Sheet1!$B$2:$B$144</c:f>
              <c:numCache>
                <c:formatCode>General</c:formatCode>
                <c:ptCount val="143"/>
                <c:pt idx="0">
                  <c:v>-1</c:v>
                </c:pt>
                <c:pt idx="1">
                  <c:v>-2</c:v>
                </c:pt>
                <c:pt idx="2">
                  <c:v>-3</c:v>
                </c:pt>
                <c:pt idx="3">
                  <c:v>-4</c:v>
                </c:pt>
                <c:pt idx="4">
                  <c:v>-5</c:v>
                </c:pt>
                <c:pt idx="5">
                  <c:v>-6</c:v>
                </c:pt>
                <c:pt idx="6">
                  <c:v>-7</c:v>
                </c:pt>
                <c:pt idx="7">
                  <c:v>-8</c:v>
                </c:pt>
                <c:pt idx="8">
                  <c:v>-9</c:v>
                </c:pt>
                <c:pt idx="9">
                  <c:v>-8</c:v>
                </c:pt>
                <c:pt idx="10">
                  <c:v>-9</c:v>
                </c:pt>
                <c:pt idx="11">
                  <c:v>-9</c:v>
                </c:pt>
                <c:pt idx="12">
                  <c:v>-10</c:v>
                </c:pt>
                <c:pt idx="13">
                  <c:v>-11</c:v>
                </c:pt>
                <c:pt idx="14">
                  <c:v>-12</c:v>
                </c:pt>
                <c:pt idx="15">
                  <c:v>-13</c:v>
                </c:pt>
                <c:pt idx="16">
                  <c:v>-14</c:v>
                </c:pt>
                <c:pt idx="17">
                  <c:v>-13</c:v>
                </c:pt>
                <c:pt idx="18">
                  <c:v>-12</c:v>
                </c:pt>
                <c:pt idx="19">
                  <c:v>-13</c:v>
                </c:pt>
                <c:pt idx="20">
                  <c:v>-14</c:v>
                </c:pt>
                <c:pt idx="21">
                  <c:v>-15</c:v>
                </c:pt>
                <c:pt idx="22">
                  <c:v>-16</c:v>
                </c:pt>
                <c:pt idx="23">
                  <c:v>-15</c:v>
                </c:pt>
                <c:pt idx="24">
                  <c:v>-16</c:v>
                </c:pt>
                <c:pt idx="25">
                  <c:v>-15</c:v>
                </c:pt>
                <c:pt idx="26">
                  <c:v>-14</c:v>
                </c:pt>
                <c:pt idx="27">
                  <c:v>-13</c:v>
                </c:pt>
                <c:pt idx="28">
                  <c:v>-12</c:v>
                </c:pt>
                <c:pt idx="29">
                  <c:v>-11</c:v>
                </c:pt>
                <c:pt idx="30">
                  <c:v>-10</c:v>
                </c:pt>
                <c:pt idx="31">
                  <c:v>-11</c:v>
                </c:pt>
                <c:pt idx="32">
                  <c:v>-12</c:v>
                </c:pt>
                <c:pt idx="33">
                  <c:v>-11</c:v>
                </c:pt>
                <c:pt idx="34">
                  <c:v>-12</c:v>
                </c:pt>
                <c:pt idx="35">
                  <c:v>-13</c:v>
                </c:pt>
                <c:pt idx="36">
                  <c:v>-12</c:v>
                </c:pt>
                <c:pt idx="37">
                  <c:v>-13</c:v>
                </c:pt>
                <c:pt idx="38">
                  <c:v>-14</c:v>
                </c:pt>
                <c:pt idx="39">
                  <c:v>-13</c:v>
                </c:pt>
                <c:pt idx="40">
                  <c:v>-12</c:v>
                </c:pt>
                <c:pt idx="41">
                  <c:v>-13</c:v>
                </c:pt>
                <c:pt idx="42">
                  <c:v>-12</c:v>
                </c:pt>
                <c:pt idx="43">
                  <c:v>-13</c:v>
                </c:pt>
                <c:pt idx="44">
                  <c:v>-14</c:v>
                </c:pt>
                <c:pt idx="45">
                  <c:v>-13</c:v>
                </c:pt>
                <c:pt idx="46">
                  <c:v>-12</c:v>
                </c:pt>
                <c:pt idx="47">
                  <c:v>-11</c:v>
                </c:pt>
                <c:pt idx="48">
                  <c:v>-12</c:v>
                </c:pt>
                <c:pt idx="49">
                  <c:v>-13</c:v>
                </c:pt>
                <c:pt idx="50">
                  <c:v>-12</c:v>
                </c:pt>
                <c:pt idx="51">
                  <c:v>-11</c:v>
                </c:pt>
                <c:pt idx="52">
                  <c:v>-12</c:v>
                </c:pt>
                <c:pt idx="53">
                  <c:v>-13</c:v>
                </c:pt>
                <c:pt idx="54">
                  <c:v>-12</c:v>
                </c:pt>
                <c:pt idx="55">
                  <c:v>-11</c:v>
                </c:pt>
                <c:pt idx="56">
                  <c:v>-10</c:v>
                </c:pt>
                <c:pt idx="57">
                  <c:v>-9</c:v>
                </c:pt>
                <c:pt idx="58">
                  <c:v>-8</c:v>
                </c:pt>
                <c:pt idx="59">
                  <c:v>-7</c:v>
                </c:pt>
                <c:pt idx="60">
                  <c:v>-8</c:v>
                </c:pt>
                <c:pt idx="61">
                  <c:v>-9</c:v>
                </c:pt>
                <c:pt idx="62">
                  <c:v>-8</c:v>
                </c:pt>
                <c:pt idx="63">
                  <c:v>-7</c:v>
                </c:pt>
                <c:pt idx="64">
                  <c:v>-6</c:v>
                </c:pt>
                <c:pt idx="65">
                  <c:v>-5</c:v>
                </c:pt>
                <c:pt idx="66">
                  <c:v>-4</c:v>
                </c:pt>
                <c:pt idx="67">
                  <c:v>-5</c:v>
                </c:pt>
                <c:pt idx="68">
                  <c:v>-6</c:v>
                </c:pt>
                <c:pt idx="69">
                  <c:v>-7</c:v>
                </c:pt>
                <c:pt idx="70">
                  <c:v>-7</c:v>
                </c:pt>
                <c:pt idx="71">
                  <c:v>-6</c:v>
                </c:pt>
                <c:pt idx="72">
                  <c:v>-5</c:v>
                </c:pt>
                <c:pt idx="73">
                  <c:v>-4</c:v>
                </c:pt>
                <c:pt idx="74">
                  <c:v>-5</c:v>
                </c:pt>
                <c:pt idx="75">
                  <c:v>-6</c:v>
                </c:pt>
                <c:pt idx="76">
                  <c:v>-7</c:v>
                </c:pt>
                <c:pt idx="77">
                  <c:v>-8</c:v>
                </c:pt>
                <c:pt idx="78">
                  <c:v>-7</c:v>
                </c:pt>
                <c:pt idx="79">
                  <c:v>-6</c:v>
                </c:pt>
                <c:pt idx="80">
                  <c:v>-5</c:v>
                </c:pt>
                <c:pt idx="81">
                  <c:v>-6</c:v>
                </c:pt>
                <c:pt idx="82">
                  <c:v>-5</c:v>
                </c:pt>
                <c:pt idx="83">
                  <c:v>-6</c:v>
                </c:pt>
                <c:pt idx="84">
                  <c:v>-5</c:v>
                </c:pt>
                <c:pt idx="85">
                  <c:v>-4</c:v>
                </c:pt>
                <c:pt idx="86">
                  <c:v>-3</c:v>
                </c:pt>
                <c:pt idx="87">
                  <c:v>-4</c:v>
                </c:pt>
                <c:pt idx="88">
                  <c:v>-3</c:v>
                </c:pt>
                <c:pt idx="89">
                  <c:v>-2</c:v>
                </c:pt>
                <c:pt idx="90">
                  <c:v>-3</c:v>
                </c:pt>
                <c:pt idx="91">
                  <c:v>-2</c:v>
                </c:pt>
                <c:pt idx="92">
                  <c:v>-1</c:v>
                </c:pt>
                <c:pt idx="93">
                  <c:v>0</c:v>
                </c:pt>
                <c:pt idx="94">
                  <c:v>1</c:v>
                </c:pt>
                <c:pt idx="95">
                  <c:v>2</c:v>
                </c:pt>
                <c:pt idx="96">
                  <c:v>1</c:v>
                </c:pt>
                <c:pt idx="97">
                  <c:v>2</c:v>
                </c:pt>
                <c:pt idx="98">
                  <c:v>3</c:v>
                </c:pt>
                <c:pt idx="99">
                  <c:v>2</c:v>
                </c:pt>
                <c:pt idx="100">
                  <c:v>3</c:v>
                </c:pt>
                <c:pt idx="101">
                  <c:v>2</c:v>
                </c:pt>
                <c:pt idx="102">
                  <c:v>3</c:v>
                </c:pt>
                <c:pt idx="103">
                  <c:v>2</c:v>
                </c:pt>
                <c:pt idx="104">
                  <c:v>1</c:v>
                </c:pt>
                <c:pt idx="105">
                  <c:v>0</c:v>
                </c:pt>
                <c:pt idx="106">
                  <c:v>-1</c:v>
                </c:pt>
                <c:pt idx="107">
                  <c:v>-2</c:v>
                </c:pt>
                <c:pt idx="108">
                  <c:v>-3</c:v>
                </c:pt>
                <c:pt idx="109">
                  <c:v>-4</c:v>
                </c:pt>
                <c:pt idx="110">
                  <c:v>-5</c:v>
                </c:pt>
                <c:pt idx="111">
                  <c:v>-4</c:v>
                </c:pt>
                <c:pt idx="112">
                  <c:v>-3</c:v>
                </c:pt>
                <c:pt idx="113">
                  <c:v>-2</c:v>
                </c:pt>
                <c:pt idx="114">
                  <c:v>-1</c:v>
                </c:pt>
                <c:pt idx="115">
                  <c:v>-2</c:v>
                </c:pt>
                <c:pt idx="116">
                  <c:v>-3</c:v>
                </c:pt>
                <c:pt idx="117">
                  <c:v>-2</c:v>
                </c:pt>
                <c:pt idx="118">
                  <c:v>-3</c:v>
                </c:pt>
                <c:pt idx="119">
                  <c:v>-2</c:v>
                </c:pt>
                <c:pt idx="120">
                  <c:v>-3</c:v>
                </c:pt>
                <c:pt idx="121">
                  <c:v>-2</c:v>
                </c:pt>
                <c:pt idx="122">
                  <c:v>-1</c:v>
                </c:pt>
                <c:pt idx="123">
                  <c:v>0</c:v>
                </c:pt>
                <c:pt idx="124">
                  <c:v>0</c:v>
                </c:pt>
                <c:pt idx="125">
                  <c:v>-1</c:v>
                </c:pt>
                <c:pt idx="126">
                  <c:v>-2</c:v>
                </c:pt>
                <c:pt idx="127">
                  <c:v>-3</c:v>
                </c:pt>
                <c:pt idx="128">
                  <c:v>-2</c:v>
                </c:pt>
                <c:pt idx="129">
                  <c:v>-3</c:v>
                </c:pt>
                <c:pt idx="130">
                  <c:v>-4</c:v>
                </c:pt>
                <c:pt idx="131">
                  <c:v>-3</c:v>
                </c:pt>
                <c:pt idx="132">
                  <c:v>-2</c:v>
                </c:pt>
                <c:pt idx="133">
                  <c:v>-3</c:v>
                </c:pt>
                <c:pt idx="134">
                  <c:v>-2</c:v>
                </c:pt>
                <c:pt idx="135">
                  <c:v>-3</c:v>
                </c:pt>
                <c:pt idx="136">
                  <c:v>-4</c:v>
                </c:pt>
                <c:pt idx="137">
                  <c:v>-5</c:v>
                </c:pt>
                <c:pt idx="138">
                  <c:v>-6</c:v>
                </c:pt>
                <c:pt idx="139">
                  <c:v>-5</c:v>
                </c:pt>
                <c:pt idx="140">
                  <c:v>-4</c:v>
                </c:pt>
                <c:pt idx="141">
                  <c:v>-3</c:v>
                </c:pt>
                <c:pt idx="142">
                  <c:v>-3</c:v>
                </c:pt>
              </c:numCache>
            </c:numRef>
          </c:val>
          <c:smooth val="0"/>
          <c:extLst>
            <c:ext xmlns:c16="http://schemas.microsoft.com/office/drawing/2014/chart" uri="{C3380CC4-5D6E-409C-BE32-E72D297353CC}">
              <c16:uniqueId val="{00000000-1438-468E-A833-0A7E0AEFE453}"/>
            </c:ext>
          </c:extLst>
        </c:ser>
        <c:dLbls>
          <c:showLegendKey val="0"/>
          <c:showVal val="0"/>
          <c:showCatName val="0"/>
          <c:showSerName val="0"/>
          <c:showPercent val="0"/>
          <c:showBubbleSize val="0"/>
        </c:dLbls>
        <c:smooth val="0"/>
        <c:axId val="131342608"/>
        <c:axId val="29568112"/>
      </c:lineChart>
      <c:dateAx>
        <c:axId val="131342608"/>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9568112"/>
        <c:crosses val="autoZero"/>
        <c:auto val="1"/>
        <c:lblOffset val="100"/>
        <c:baseTimeUnit val="days"/>
      </c:dateAx>
      <c:valAx>
        <c:axId val="2956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134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大阪府高校野球における部員数と秋春勝利数における散布図（</a:t>
            </a:r>
            <a:r>
              <a:rPr lang="en-US" altLang="ja-JP" dirty="0"/>
              <a:t>2022-2023</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Sheet1!$B$1</c:f>
              <c:strCache>
                <c:ptCount val="1"/>
                <c:pt idx="0">
                  <c:v>部員数</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Sheet1!$A$2:$A$146</c:f>
              <c:numCache>
                <c:formatCode>General</c:formatCode>
                <c:ptCount val="145"/>
                <c:pt idx="0">
                  <c:v>13</c:v>
                </c:pt>
                <c:pt idx="1">
                  <c:v>11</c:v>
                </c:pt>
                <c:pt idx="2">
                  <c:v>11</c:v>
                </c:pt>
                <c:pt idx="3">
                  <c:v>6</c:v>
                </c:pt>
                <c:pt idx="4">
                  <c:v>10</c:v>
                </c:pt>
                <c:pt idx="5">
                  <c:v>8</c:v>
                </c:pt>
                <c:pt idx="6">
                  <c:v>7</c:v>
                </c:pt>
                <c:pt idx="7">
                  <c:v>6</c:v>
                </c:pt>
                <c:pt idx="8">
                  <c:v>10</c:v>
                </c:pt>
                <c:pt idx="9">
                  <c:v>6</c:v>
                </c:pt>
                <c:pt idx="10">
                  <c:v>5</c:v>
                </c:pt>
                <c:pt idx="11">
                  <c:v>5</c:v>
                </c:pt>
                <c:pt idx="12">
                  <c:v>5</c:v>
                </c:pt>
                <c:pt idx="13">
                  <c:v>4</c:v>
                </c:pt>
                <c:pt idx="14">
                  <c:v>4</c:v>
                </c:pt>
                <c:pt idx="15">
                  <c:v>3</c:v>
                </c:pt>
                <c:pt idx="16">
                  <c:v>5</c:v>
                </c:pt>
                <c:pt idx="17">
                  <c:v>6</c:v>
                </c:pt>
                <c:pt idx="18">
                  <c:v>5</c:v>
                </c:pt>
                <c:pt idx="19">
                  <c:v>4</c:v>
                </c:pt>
                <c:pt idx="20">
                  <c:v>6</c:v>
                </c:pt>
                <c:pt idx="21">
                  <c:v>5</c:v>
                </c:pt>
                <c:pt idx="22">
                  <c:v>4</c:v>
                </c:pt>
                <c:pt idx="23">
                  <c:v>5</c:v>
                </c:pt>
                <c:pt idx="24">
                  <c:v>6</c:v>
                </c:pt>
                <c:pt idx="25">
                  <c:v>5</c:v>
                </c:pt>
                <c:pt idx="26">
                  <c:v>4</c:v>
                </c:pt>
                <c:pt idx="27">
                  <c:v>4</c:v>
                </c:pt>
                <c:pt idx="28">
                  <c:v>3</c:v>
                </c:pt>
                <c:pt idx="29">
                  <c:v>3</c:v>
                </c:pt>
                <c:pt idx="30">
                  <c:v>3</c:v>
                </c:pt>
                <c:pt idx="31">
                  <c:v>3</c:v>
                </c:pt>
                <c:pt idx="32">
                  <c:v>2</c:v>
                </c:pt>
                <c:pt idx="33">
                  <c:v>2</c:v>
                </c:pt>
                <c:pt idx="34">
                  <c:v>2</c:v>
                </c:pt>
                <c:pt idx="35">
                  <c:v>2</c:v>
                </c:pt>
                <c:pt idx="36">
                  <c:v>2</c:v>
                </c:pt>
                <c:pt idx="37">
                  <c:v>2</c:v>
                </c:pt>
                <c:pt idx="38">
                  <c:v>4</c:v>
                </c:pt>
                <c:pt idx="39">
                  <c:v>3</c:v>
                </c:pt>
                <c:pt idx="40">
                  <c:v>3</c:v>
                </c:pt>
                <c:pt idx="41">
                  <c:v>2</c:v>
                </c:pt>
                <c:pt idx="42">
                  <c:v>2</c:v>
                </c:pt>
                <c:pt idx="43">
                  <c:v>2</c:v>
                </c:pt>
                <c:pt idx="44">
                  <c:v>2</c:v>
                </c:pt>
                <c:pt idx="45">
                  <c:v>2</c:v>
                </c:pt>
                <c:pt idx="46">
                  <c:v>2</c:v>
                </c:pt>
                <c:pt idx="47">
                  <c:v>2</c:v>
                </c:pt>
                <c:pt idx="48">
                  <c:v>2</c:v>
                </c:pt>
                <c:pt idx="49">
                  <c:v>2</c:v>
                </c:pt>
                <c:pt idx="50">
                  <c:v>2</c:v>
                </c:pt>
                <c:pt idx="51">
                  <c:v>2</c:v>
                </c:pt>
                <c:pt idx="52">
                  <c:v>2</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7</c:v>
                </c:pt>
              </c:numCache>
            </c:numRef>
          </c:xVal>
          <c:yVal>
            <c:numRef>
              <c:f>Sheet1!$B$2:$B$146</c:f>
              <c:numCache>
                <c:formatCode>General</c:formatCode>
                <c:ptCount val="145"/>
                <c:pt idx="0">
                  <c:v>64</c:v>
                </c:pt>
                <c:pt idx="1">
                  <c:v>110</c:v>
                </c:pt>
                <c:pt idx="2">
                  <c:v>57</c:v>
                </c:pt>
                <c:pt idx="3">
                  <c:v>83</c:v>
                </c:pt>
                <c:pt idx="4">
                  <c:v>60</c:v>
                </c:pt>
                <c:pt idx="5">
                  <c:v>86</c:v>
                </c:pt>
                <c:pt idx="6">
                  <c:v>145</c:v>
                </c:pt>
                <c:pt idx="7">
                  <c:v>70</c:v>
                </c:pt>
                <c:pt idx="8">
                  <c:v>74</c:v>
                </c:pt>
                <c:pt idx="9">
                  <c:v>73</c:v>
                </c:pt>
                <c:pt idx="10">
                  <c:v>87</c:v>
                </c:pt>
                <c:pt idx="11">
                  <c:v>98</c:v>
                </c:pt>
                <c:pt idx="12">
                  <c:v>48</c:v>
                </c:pt>
                <c:pt idx="13">
                  <c:v>63</c:v>
                </c:pt>
                <c:pt idx="14">
                  <c:v>55</c:v>
                </c:pt>
                <c:pt idx="15">
                  <c:v>37</c:v>
                </c:pt>
                <c:pt idx="16">
                  <c:v>99</c:v>
                </c:pt>
                <c:pt idx="17">
                  <c:v>39</c:v>
                </c:pt>
                <c:pt idx="18">
                  <c:v>33</c:v>
                </c:pt>
                <c:pt idx="19">
                  <c:v>27</c:v>
                </c:pt>
                <c:pt idx="20">
                  <c:v>60</c:v>
                </c:pt>
                <c:pt idx="21">
                  <c:v>109</c:v>
                </c:pt>
                <c:pt idx="22">
                  <c:v>71</c:v>
                </c:pt>
                <c:pt idx="23">
                  <c:v>43</c:v>
                </c:pt>
                <c:pt idx="24">
                  <c:v>54</c:v>
                </c:pt>
                <c:pt idx="25">
                  <c:v>81</c:v>
                </c:pt>
                <c:pt idx="26">
                  <c:v>42</c:v>
                </c:pt>
                <c:pt idx="27">
                  <c:v>94</c:v>
                </c:pt>
                <c:pt idx="28">
                  <c:v>50</c:v>
                </c:pt>
                <c:pt idx="29">
                  <c:v>61</c:v>
                </c:pt>
                <c:pt idx="30">
                  <c:v>28</c:v>
                </c:pt>
                <c:pt idx="31">
                  <c:v>48</c:v>
                </c:pt>
                <c:pt idx="32">
                  <c:v>30</c:v>
                </c:pt>
                <c:pt idx="33">
                  <c:v>45</c:v>
                </c:pt>
                <c:pt idx="34">
                  <c:v>40</c:v>
                </c:pt>
                <c:pt idx="35">
                  <c:v>18</c:v>
                </c:pt>
                <c:pt idx="36">
                  <c:v>17</c:v>
                </c:pt>
                <c:pt idx="37">
                  <c:v>40</c:v>
                </c:pt>
                <c:pt idx="38">
                  <c:v>27</c:v>
                </c:pt>
                <c:pt idx="39">
                  <c:v>35</c:v>
                </c:pt>
                <c:pt idx="40">
                  <c:v>31</c:v>
                </c:pt>
                <c:pt idx="41">
                  <c:v>103</c:v>
                </c:pt>
                <c:pt idx="42">
                  <c:v>39</c:v>
                </c:pt>
                <c:pt idx="43">
                  <c:v>43</c:v>
                </c:pt>
                <c:pt idx="44">
                  <c:v>51</c:v>
                </c:pt>
                <c:pt idx="45">
                  <c:v>34</c:v>
                </c:pt>
                <c:pt idx="46">
                  <c:v>28</c:v>
                </c:pt>
                <c:pt idx="47">
                  <c:v>29</c:v>
                </c:pt>
                <c:pt idx="48">
                  <c:v>33</c:v>
                </c:pt>
                <c:pt idx="49">
                  <c:v>20</c:v>
                </c:pt>
                <c:pt idx="50">
                  <c:v>34</c:v>
                </c:pt>
                <c:pt idx="51">
                  <c:v>36</c:v>
                </c:pt>
                <c:pt idx="52">
                  <c:v>26</c:v>
                </c:pt>
                <c:pt idx="53">
                  <c:v>33</c:v>
                </c:pt>
                <c:pt idx="54">
                  <c:v>33</c:v>
                </c:pt>
                <c:pt idx="55">
                  <c:v>14</c:v>
                </c:pt>
                <c:pt idx="56">
                  <c:v>17</c:v>
                </c:pt>
                <c:pt idx="57">
                  <c:v>44</c:v>
                </c:pt>
                <c:pt idx="58">
                  <c:v>31</c:v>
                </c:pt>
                <c:pt idx="59">
                  <c:v>32</c:v>
                </c:pt>
                <c:pt idx="60">
                  <c:v>19</c:v>
                </c:pt>
                <c:pt idx="61">
                  <c:v>45</c:v>
                </c:pt>
                <c:pt idx="62">
                  <c:v>65</c:v>
                </c:pt>
                <c:pt idx="63">
                  <c:v>23</c:v>
                </c:pt>
                <c:pt idx="64">
                  <c:v>33</c:v>
                </c:pt>
                <c:pt idx="65">
                  <c:v>35</c:v>
                </c:pt>
                <c:pt idx="66">
                  <c:v>22</c:v>
                </c:pt>
                <c:pt idx="67">
                  <c:v>27</c:v>
                </c:pt>
                <c:pt idx="68">
                  <c:v>28</c:v>
                </c:pt>
                <c:pt idx="69">
                  <c:v>17</c:v>
                </c:pt>
                <c:pt idx="70">
                  <c:v>29</c:v>
                </c:pt>
                <c:pt idx="71">
                  <c:v>28</c:v>
                </c:pt>
                <c:pt idx="72">
                  <c:v>37</c:v>
                </c:pt>
                <c:pt idx="73">
                  <c:v>51</c:v>
                </c:pt>
                <c:pt idx="74">
                  <c:v>23</c:v>
                </c:pt>
                <c:pt idx="75">
                  <c:v>47</c:v>
                </c:pt>
                <c:pt idx="76">
                  <c:v>32</c:v>
                </c:pt>
                <c:pt idx="77">
                  <c:v>60</c:v>
                </c:pt>
                <c:pt idx="78">
                  <c:v>57</c:v>
                </c:pt>
                <c:pt idx="79">
                  <c:v>22</c:v>
                </c:pt>
                <c:pt idx="80">
                  <c:v>28</c:v>
                </c:pt>
                <c:pt idx="81">
                  <c:v>33</c:v>
                </c:pt>
                <c:pt idx="82">
                  <c:v>20</c:v>
                </c:pt>
                <c:pt idx="83">
                  <c:v>31</c:v>
                </c:pt>
                <c:pt idx="84">
                  <c:v>29</c:v>
                </c:pt>
                <c:pt idx="85">
                  <c:v>27</c:v>
                </c:pt>
                <c:pt idx="86">
                  <c:v>23</c:v>
                </c:pt>
                <c:pt idx="87">
                  <c:v>20</c:v>
                </c:pt>
                <c:pt idx="88">
                  <c:v>55</c:v>
                </c:pt>
                <c:pt idx="89">
                  <c:v>18</c:v>
                </c:pt>
                <c:pt idx="90">
                  <c:v>45</c:v>
                </c:pt>
                <c:pt idx="91">
                  <c:v>18</c:v>
                </c:pt>
                <c:pt idx="92">
                  <c:v>35</c:v>
                </c:pt>
                <c:pt idx="93">
                  <c:v>25</c:v>
                </c:pt>
                <c:pt idx="94">
                  <c:v>20</c:v>
                </c:pt>
                <c:pt idx="95">
                  <c:v>46</c:v>
                </c:pt>
                <c:pt idx="96">
                  <c:v>20</c:v>
                </c:pt>
                <c:pt idx="97">
                  <c:v>36</c:v>
                </c:pt>
                <c:pt idx="98">
                  <c:v>34</c:v>
                </c:pt>
                <c:pt idx="99">
                  <c:v>30</c:v>
                </c:pt>
                <c:pt idx="100">
                  <c:v>20</c:v>
                </c:pt>
                <c:pt idx="101">
                  <c:v>26</c:v>
                </c:pt>
                <c:pt idx="102">
                  <c:v>30</c:v>
                </c:pt>
                <c:pt idx="103">
                  <c:v>51</c:v>
                </c:pt>
                <c:pt idx="104">
                  <c:v>31</c:v>
                </c:pt>
                <c:pt idx="105">
                  <c:v>19</c:v>
                </c:pt>
                <c:pt idx="106">
                  <c:v>16</c:v>
                </c:pt>
                <c:pt idx="107">
                  <c:v>94</c:v>
                </c:pt>
                <c:pt idx="108">
                  <c:v>45</c:v>
                </c:pt>
                <c:pt idx="109">
                  <c:v>20</c:v>
                </c:pt>
                <c:pt idx="110">
                  <c:v>15</c:v>
                </c:pt>
                <c:pt idx="111">
                  <c:v>10</c:v>
                </c:pt>
                <c:pt idx="112">
                  <c:v>28</c:v>
                </c:pt>
                <c:pt idx="113">
                  <c:v>20</c:v>
                </c:pt>
                <c:pt idx="114">
                  <c:v>12</c:v>
                </c:pt>
                <c:pt idx="115">
                  <c:v>25</c:v>
                </c:pt>
                <c:pt idx="116">
                  <c:v>40</c:v>
                </c:pt>
                <c:pt idx="117">
                  <c:v>18</c:v>
                </c:pt>
                <c:pt idx="118">
                  <c:v>26</c:v>
                </c:pt>
                <c:pt idx="119">
                  <c:v>17</c:v>
                </c:pt>
                <c:pt idx="120">
                  <c:v>15</c:v>
                </c:pt>
                <c:pt idx="121">
                  <c:v>24</c:v>
                </c:pt>
                <c:pt idx="122">
                  <c:v>22</c:v>
                </c:pt>
                <c:pt idx="123">
                  <c:v>15</c:v>
                </c:pt>
                <c:pt idx="124">
                  <c:v>22</c:v>
                </c:pt>
                <c:pt idx="125">
                  <c:v>10</c:v>
                </c:pt>
                <c:pt idx="126">
                  <c:v>12</c:v>
                </c:pt>
                <c:pt idx="127">
                  <c:v>17</c:v>
                </c:pt>
                <c:pt idx="128">
                  <c:v>12</c:v>
                </c:pt>
                <c:pt idx="129">
                  <c:v>14</c:v>
                </c:pt>
                <c:pt idx="130">
                  <c:v>20</c:v>
                </c:pt>
                <c:pt idx="131">
                  <c:v>15</c:v>
                </c:pt>
                <c:pt idx="132">
                  <c:v>15</c:v>
                </c:pt>
                <c:pt idx="133">
                  <c:v>16</c:v>
                </c:pt>
                <c:pt idx="134">
                  <c:v>18</c:v>
                </c:pt>
                <c:pt idx="135">
                  <c:v>15</c:v>
                </c:pt>
                <c:pt idx="136">
                  <c:v>19</c:v>
                </c:pt>
                <c:pt idx="137">
                  <c:v>12</c:v>
                </c:pt>
                <c:pt idx="138">
                  <c:v>16</c:v>
                </c:pt>
                <c:pt idx="139">
                  <c:v>17</c:v>
                </c:pt>
                <c:pt idx="140">
                  <c:v>13</c:v>
                </c:pt>
                <c:pt idx="141">
                  <c:v>14</c:v>
                </c:pt>
                <c:pt idx="142">
                  <c:v>13</c:v>
                </c:pt>
                <c:pt idx="143">
                  <c:v>13</c:v>
                </c:pt>
                <c:pt idx="144">
                  <c:v>131</c:v>
                </c:pt>
              </c:numCache>
            </c:numRef>
          </c:yVal>
          <c:smooth val="0"/>
          <c:extLst>
            <c:ext xmlns:c16="http://schemas.microsoft.com/office/drawing/2014/chart" uri="{C3380CC4-5D6E-409C-BE32-E72D297353CC}">
              <c16:uniqueId val="{00000000-46D4-4237-B5DC-9D7A070AC5E3}"/>
            </c:ext>
          </c:extLst>
        </c:ser>
        <c:dLbls>
          <c:showLegendKey val="0"/>
          <c:showVal val="0"/>
          <c:showCatName val="0"/>
          <c:showSerName val="0"/>
          <c:showPercent val="0"/>
          <c:showBubbleSize val="0"/>
        </c:dLbls>
        <c:axId val="1972619200"/>
        <c:axId val="34475904"/>
      </c:scatterChart>
      <c:valAx>
        <c:axId val="1972619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4475904"/>
        <c:crosses val="autoZero"/>
        <c:crossBetween val="midCat"/>
      </c:valAx>
      <c:valAx>
        <c:axId val="3447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7261920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大阪府高校野球における部員数と秋春勝利数における散布図（</a:t>
            </a:r>
            <a:r>
              <a:rPr lang="en-US" altLang="ja-JP" dirty="0"/>
              <a:t>2022-2023</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Sheet1!$B$1</c:f>
              <c:strCache>
                <c:ptCount val="1"/>
                <c:pt idx="0">
                  <c:v>部員数</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Sheet1!$A$2:$A$146</c:f>
              <c:numCache>
                <c:formatCode>General</c:formatCode>
                <c:ptCount val="145"/>
                <c:pt idx="0">
                  <c:v>13</c:v>
                </c:pt>
                <c:pt idx="1">
                  <c:v>11</c:v>
                </c:pt>
                <c:pt idx="2">
                  <c:v>11</c:v>
                </c:pt>
                <c:pt idx="3">
                  <c:v>6</c:v>
                </c:pt>
                <c:pt idx="4">
                  <c:v>10</c:v>
                </c:pt>
                <c:pt idx="5">
                  <c:v>8</c:v>
                </c:pt>
                <c:pt idx="6">
                  <c:v>7</c:v>
                </c:pt>
                <c:pt idx="7">
                  <c:v>6</c:v>
                </c:pt>
                <c:pt idx="8">
                  <c:v>10</c:v>
                </c:pt>
                <c:pt idx="9">
                  <c:v>6</c:v>
                </c:pt>
                <c:pt idx="10">
                  <c:v>5</c:v>
                </c:pt>
                <c:pt idx="11">
                  <c:v>5</c:v>
                </c:pt>
                <c:pt idx="12">
                  <c:v>5</c:v>
                </c:pt>
                <c:pt idx="13">
                  <c:v>4</c:v>
                </c:pt>
                <c:pt idx="14">
                  <c:v>4</c:v>
                </c:pt>
                <c:pt idx="15">
                  <c:v>3</c:v>
                </c:pt>
                <c:pt idx="16">
                  <c:v>5</c:v>
                </c:pt>
                <c:pt idx="17">
                  <c:v>6</c:v>
                </c:pt>
                <c:pt idx="18">
                  <c:v>5</c:v>
                </c:pt>
                <c:pt idx="19">
                  <c:v>4</c:v>
                </c:pt>
                <c:pt idx="20">
                  <c:v>6</c:v>
                </c:pt>
                <c:pt idx="21">
                  <c:v>5</c:v>
                </c:pt>
                <c:pt idx="22">
                  <c:v>4</c:v>
                </c:pt>
                <c:pt idx="23">
                  <c:v>5</c:v>
                </c:pt>
                <c:pt idx="24">
                  <c:v>6</c:v>
                </c:pt>
                <c:pt idx="25">
                  <c:v>5</c:v>
                </c:pt>
                <c:pt idx="26">
                  <c:v>4</c:v>
                </c:pt>
                <c:pt idx="27">
                  <c:v>4</c:v>
                </c:pt>
                <c:pt idx="28">
                  <c:v>3</c:v>
                </c:pt>
                <c:pt idx="29">
                  <c:v>3</c:v>
                </c:pt>
                <c:pt idx="30">
                  <c:v>3</c:v>
                </c:pt>
                <c:pt idx="31">
                  <c:v>3</c:v>
                </c:pt>
                <c:pt idx="32">
                  <c:v>2</c:v>
                </c:pt>
                <c:pt idx="33">
                  <c:v>2</c:v>
                </c:pt>
                <c:pt idx="34">
                  <c:v>2</c:v>
                </c:pt>
                <c:pt idx="35">
                  <c:v>2</c:v>
                </c:pt>
                <c:pt idx="36">
                  <c:v>2</c:v>
                </c:pt>
                <c:pt idx="37">
                  <c:v>2</c:v>
                </c:pt>
                <c:pt idx="38">
                  <c:v>4</c:v>
                </c:pt>
                <c:pt idx="39">
                  <c:v>3</c:v>
                </c:pt>
                <c:pt idx="40">
                  <c:v>3</c:v>
                </c:pt>
                <c:pt idx="41">
                  <c:v>2</c:v>
                </c:pt>
                <c:pt idx="42">
                  <c:v>2</c:v>
                </c:pt>
                <c:pt idx="43">
                  <c:v>2</c:v>
                </c:pt>
                <c:pt idx="44">
                  <c:v>2</c:v>
                </c:pt>
                <c:pt idx="45">
                  <c:v>2</c:v>
                </c:pt>
                <c:pt idx="46">
                  <c:v>2</c:v>
                </c:pt>
                <c:pt idx="47">
                  <c:v>2</c:v>
                </c:pt>
                <c:pt idx="48">
                  <c:v>2</c:v>
                </c:pt>
                <c:pt idx="49">
                  <c:v>2</c:v>
                </c:pt>
                <c:pt idx="50">
                  <c:v>2</c:v>
                </c:pt>
                <c:pt idx="51">
                  <c:v>2</c:v>
                </c:pt>
                <c:pt idx="52">
                  <c:v>2</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7</c:v>
                </c:pt>
              </c:numCache>
            </c:numRef>
          </c:xVal>
          <c:yVal>
            <c:numRef>
              <c:f>Sheet1!$B$2:$B$146</c:f>
              <c:numCache>
                <c:formatCode>General</c:formatCode>
                <c:ptCount val="145"/>
                <c:pt idx="0">
                  <c:v>64</c:v>
                </c:pt>
                <c:pt idx="1">
                  <c:v>110</c:v>
                </c:pt>
                <c:pt idx="2">
                  <c:v>57</c:v>
                </c:pt>
                <c:pt idx="3">
                  <c:v>83</c:v>
                </c:pt>
                <c:pt idx="4">
                  <c:v>60</c:v>
                </c:pt>
                <c:pt idx="5">
                  <c:v>86</c:v>
                </c:pt>
                <c:pt idx="6">
                  <c:v>145</c:v>
                </c:pt>
                <c:pt idx="7">
                  <c:v>70</c:v>
                </c:pt>
                <c:pt idx="8">
                  <c:v>74</c:v>
                </c:pt>
                <c:pt idx="9">
                  <c:v>73</c:v>
                </c:pt>
                <c:pt idx="10">
                  <c:v>87</c:v>
                </c:pt>
                <c:pt idx="11">
                  <c:v>98</c:v>
                </c:pt>
                <c:pt idx="12">
                  <c:v>48</c:v>
                </c:pt>
                <c:pt idx="13">
                  <c:v>63</c:v>
                </c:pt>
                <c:pt idx="14">
                  <c:v>55</c:v>
                </c:pt>
                <c:pt idx="15">
                  <c:v>37</c:v>
                </c:pt>
                <c:pt idx="16">
                  <c:v>99</c:v>
                </c:pt>
                <c:pt idx="17">
                  <c:v>39</c:v>
                </c:pt>
                <c:pt idx="18">
                  <c:v>33</c:v>
                </c:pt>
                <c:pt idx="19">
                  <c:v>27</c:v>
                </c:pt>
                <c:pt idx="20">
                  <c:v>60</c:v>
                </c:pt>
                <c:pt idx="21">
                  <c:v>109</c:v>
                </c:pt>
                <c:pt idx="22">
                  <c:v>71</c:v>
                </c:pt>
                <c:pt idx="23">
                  <c:v>43</c:v>
                </c:pt>
                <c:pt idx="24">
                  <c:v>54</c:v>
                </c:pt>
                <c:pt idx="25">
                  <c:v>81</c:v>
                </c:pt>
                <c:pt idx="26">
                  <c:v>42</c:v>
                </c:pt>
                <c:pt idx="27">
                  <c:v>94</c:v>
                </c:pt>
                <c:pt idx="28">
                  <c:v>50</c:v>
                </c:pt>
                <c:pt idx="29">
                  <c:v>61</c:v>
                </c:pt>
                <c:pt idx="30">
                  <c:v>28</c:v>
                </c:pt>
                <c:pt idx="31">
                  <c:v>48</c:v>
                </c:pt>
                <c:pt idx="32">
                  <c:v>30</c:v>
                </c:pt>
                <c:pt idx="33">
                  <c:v>45</c:v>
                </c:pt>
                <c:pt idx="34">
                  <c:v>40</c:v>
                </c:pt>
                <c:pt idx="35">
                  <c:v>18</c:v>
                </c:pt>
                <c:pt idx="36">
                  <c:v>17</c:v>
                </c:pt>
                <c:pt idx="37">
                  <c:v>40</c:v>
                </c:pt>
                <c:pt idx="38">
                  <c:v>27</c:v>
                </c:pt>
                <c:pt idx="39">
                  <c:v>35</c:v>
                </c:pt>
                <c:pt idx="40">
                  <c:v>31</c:v>
                </c:pt>
                <c:pt idx="41">
                  <c:v>103</c:v>
                </c:pt>
                <c:pt idx="42">
                  <c:v>39</c:v>
                </c:pt>
                <c:pt idx="43">
                  <c:v>43</c:v>
                </c:pt>
                <c:pt idx="44">
                  <c:v>51</c:v>
                </c:pt>
                <c:pt idx="45">
                  <c:v>34</c:v>
                </c:pt>
                <c:pt idx="46">
                  <c:v>28</c:v>
                </c:pt>
                <c:pt idx="47">
                  <c:v>29</c:v>
                </c:pt>
                <c:pt idx="48">
                  <c:v>33</c:v>
                </c:pt>
                <c:pt idx="49">
                  <c:v>20</c:v>
                </c:pt>
                <c:pt idx="50">
                  <c:v>34</c:v>
                </c:pt>
                <c:pt idx="51">
                  <c:v>36</c:v>
                </c:pt>
                <c:pt idx="52">
                  <c:v>26</c:v>
                </c:pt>
                <c:pt idx="53">
                  <c:v>33</c:v>
                </c:pt>
                <c:pt idx="54">
                  <c:v>33</c:v>
                </c:pt>
                <c:pt idx="55">
                  <c:v>14</c:v>
                </c:pt>
                <c:pt idx="56">
                  <c:v>17</c:v>
                </c:pt>
                <c:pt idx="57">
                  <c:v>44</c:v>
                </c:pt>
                <c:pt idx="58">
                  <c:v>31</c:v>
                </c:pt>
                <c:pt idx="59">
                  <c:v>32</c:v>
                </c:pt>
                <c:pt idx="60">
                  <c:v>19</c:v>
                </c:pt>
                <c:pt idx="61">
                  <c:v>45</c:v>
                </c:pt>
                <c:pt idx="62">
                  <c:v>65</c:v>
                </c:pt>
                <c:pt idx="63">
                  <c:v>23</c:v>
                </c:pt>
                <c:pt idx="64">
                  <c:v>33</c:v>
                </c:pt>
                <c:pt idx="65">
                  <c:v>35</c:v>
                </c:pt>
                <c:pt idx="66">
                  <c:v>22</c:v>
                </c:pt>
                <c:pt idx="67">
                  <c:v>27</c:v>
                </c:pt>
                <c:pt idx="68">
                  <c:v>28</c:v>
                </c:pt>
                <c:pt idx="69">
                  <c:v>17</c:v>
                </c:pt>
                <c:pt idx="70">
                  <c:v>29</c:v>
                </c:pt>
                <c:pt idx="71">
                  <c:v>28</c:v>
                </c:pt>
                <c:pt idx="72">
                  <c:v>37</c:v>
                </c:pt>
                <c:pt idx="73">
                  <c:v>51</c:v>
                </c:pt>
                <c:pt idx="74">
                  <c:v>23</c:v>
                </c:pt>
                <c:pt idx="75">
                  <c:v>47</c:v>
                </c:pt>
                <c:pt idx="76">
                  <c:v>32</c:v>
                </c:pt>
                <c:pt idx="77">
                  <c:v>60</c:v>
                </c:pt>
                <c:pt idx="78">
                  <c:v>57</c:v>
                </c:pt>
                <c:pt idx="79">
                  <c:v>22</c:v>
                </c:pt>
                <c:pt idx="80">
                  <c:v>28</c:v>
                </c:pt>
                <c:pt idx="81">
                  <c:v>33</c:v>
                </c:pt>
                <c:pt idx="82">
                  <c:v>20</c:v>
                </c:pt>
                <c:pt idx="83">
                  <c:v>31</c:v>
                </c:pt>
                <c:pt idx="84">
                  <c:v>29</c:v>
                </c:pt>
                <c:pt idx="85">
                  <c:v>27</c:v>
                </c:pt>
                <c:pt idx="86">
                  <c:v>23</c:v>
                </c:pt>
                <c:pt idx="87">
                  <c:v>20</c:v>
                </c:pt>
                <c:pt idx="88">
                  <c:v>55</c:v>
                </c:pt>
                <c:pt idx="89">
                  <c:v>18</c:v>
                </c:pt>
                <c:pt idx="90">
                  <c:v>45</c:v>
                </c:pt>
                <c:pt idx="91">
                  <c:v>18</c:v>
                </c:pt>
                <c:pt idx="92">
                  <c:v>35</c:v>
                </c:pt>
                <c:pt idx="93">
                  <c:v>25</c:v>
                </c:pt>
                <c:pt idx="94">
                  <c:v>20</c:v>
                </c:pt>
                <c:pt idx="95">
                  <c:v>46</c:v>
                </c:pt>
                <c:pt idx="96">
                  <c:v>20</c:v>
                </c:pt>
                <c:pt idx="97">
                  <c:v>36</c:v>
                </c:pt>
                <c:pt idx="98">
                  <c:v>34</c:v>
                </c:pt>
                <c:pt idx="99">
                  <c:v>30</c:v>
                </c:pt>
                <c:pt idx="100">
                  <c:v>20</c:v>
                </c:pt>
                <c:pt idx="101">
                  <c:v>26</c:v>
                </c:pt>
                <c:pt idx="102">
                  <c:v>30</c:v>
                </c:pt>
                <c:pt idx="103">
                  <c:v>51</c:v>
                </c:pt>
                <c:pt idx="104">
                  <c:v>31</c:v>
                </c:pt>
                <c:pt idx="105">
                  <c:v>19</c:v>
                </c:pt>
                <c:pt idx="106">
                  <c:v>16</c:v>
                </c:pt>
                <c:pt idx="107">
                  <c:v>94</c:v>
                </c:pt>
                <c:pt idx="108">
                  <c:v>45</c:v>
                </c:pt>
                <c:pt idx="109">
                  <c:v>20</c:v>
                </c:pt>
                <c:pt idx="110">
                  <c:v>15</c:v>
                </c:pt>
                <c:pt idx="111">
                  <c:v>10</c:v>
                </c:pt>
                <c:pt idx="112">
                  <c:v>28</c:v>
                </c:pt>
                <c:pt idx="113">
                  <c:v>20</c:v>
                </c:pt>
                <c:pt idx="114">
                  <c:v>12</c:v>
                </c:pt>
                <c:pt idx="115">
                  <c:v>25</c:v>
                </c:pt>
                <c:pt idx="116">
                  <c:v>40</c:v>
                </c:pt>
                <c:pt idx="117">
                  <c:v>18</c:v>
                </c:pt>
                <c:pt idx="118">
                  <c:v>26</c:v>
                </c:pt>
                <c:pt idx="119">
                  <c:v>17</c:v>
                </c:pt>
                <c:pt idx="120">
                  <c:v>15</c:v>
                </c:pt>
                <c:pt idx="121">
                  <c:v>24</c:v>
                </c:pt>
                <c:pt idx="122">
                  <c:v>22</c:v>
                </c:pt>
                <c:pt idx="123">
                  <c:v>15</c:v>
                </c:pt>
                <c:pt idx="124">
                  <c:v>22</c:v>
                </c:pt>
                <c:pt idx="125">
                  <c:v>10</c:v>
                </c:pt>
                <c:pt idx="126">
                  <c:v>12</c:v>
                </c:pt>
                <c:pt idx="127">
                  <c:v>17</c:v>
                </c:pt>
                <c:pt idx="128">
                  <c:v>12</c:v>
                </c:pt>
                <c:pt idx="129">
                  <c:v>14</c:v>
                </c:pt>
                <c:pt idx="130">
                  <c:v>20</c:v>
                </c:pt>
                <c:pt idx="131">
                  <c:v>15</c:v>
                </c:pt>
                <c:pt idx="132">
                  <c:v>15</c:v>
                </c:pt>
                <c:pt idx="133">
                  <c:v>16</c:v>
                </c:pt>
                <c:pt idx="134">
                  <c:v>18</c:v>
                </c:pt>
                <c:pt idx="135">
                  <c:v>15</c:v>
                </c:pt>
                <c:pt idx="136">
                  <c:v>19</c:v>
                </c:pt>
                <c:pt idx="137">
                  <c:v>12</c:v>
                </c:pt>
                <c:pt idx="138">
                  <c:v>16</c:v>
                </c:pt>
                <c:pt idx="139">
                  <c:v>17</c:v>
                </c:pt>
                <c:pt idx="140">
                  <c:v>13</c:v>
                </c:pt>
                <c:pt idx="141">
                  <c:v>14</c:v>
                </c:pt>
                <c:pt idx="142">
                  <c:v>13</c:v>
                </c:pt>
                <c:pt idx="143">
                  <c:v>13</c:v>
                </c:pt>
                <c:pt idx="144">
                  <c:v>131</c:v>
                </c:pt>
              </c:numCache>
            </c:numRef>
          </c:yVal>
          <c:smooth val="0"/>
          <c:extLst>
            <c:ext xmlns:c16="http://schemas.microsoft.com/office/drawing/2014/chart" uri="{C3380CC4-5D6E-409C-BE32-E72D297353CC}">
              <c16:uniqueId val="{00000000-46D4-4237-B5DC-9D7A070AC5E3}"/>
            </c:ext>
          </c:extLst>
        </c:ser>
        <c:dLbls>
          <c:showLegendKey val="0"/>
          <c:showVal val="0"/>
          <c:showCatName val="0"/>
          <c:showSerName val="0"/>
          <c:showPercent val="0"/>
          <c:showBubbleSize val="0"/>
        </c:dLbls>
        <c:axId val="1972619200"/>
        <c:axId val="34475904"/>
      </c:scatterChart>
      <c:valAx>
        <c:axId val="1972619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4475904"/>
        <c:crosses val="autoZero"/>
        <c:crossBetween val="midCat"/>
      </c:valAx>
      <c:valAx>
        <c:axId val="3447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7261920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大阪府高校野球における部員数と秋春勝利数における散布図（</a:t>
            </a:r>
            <a:r>
              <a:rPr lang="en-US" altLang="ja-JP" dirty="0"/>
              <a:t>2022-2023</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Sheet1!$B$1</c:f>
              <c:strCache>
                <c:ptCount val="1"/>
                <c:pt idx="0">
                  <c:v>部員数</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Sheet1!$A$2:$A$146</c:f>
              <c:numCache>
                <c:formatCode>General</c:formatCode>
                <c:ptCount val="145"/>
                <c:pt idx="0">
                  <c:v>13</c:v>
                </c:pt>
                <c:pt idx="1">
                  <c:v>11</c:v>
                </c:pt>
                <c:pt idx="2">
                  <c:v>11</c:v>
                </c:pt>
                <c:pt idx="3">
                  <c:v>6</c:v>
                </c:pt>
                <c:pt idx="4">
                  <c:v>10</c:v>
                </c:pt>
                <c:pt idx="5">
                  <c:v>8</c:v>
                </c:pt>
                <c:pt idx="6">
                  <c:v>7</c:v>
                </c:pt>
                <c:pt idx="7">
                  <c:v>6</c:v>
                </c:pt>
                <c:pt idx="8">
                  <c:v>10</c:v>
                </c:pt>
                <c:pt idx="9">
                  <c:v>6</c:v>
                </c:pt>
                <c:pt idx="10">
                  <c:v>5</c:v>
                </c:pt>
                <c:pt idx="11">
                  <c:v>5</c:v>
                </c:pt>
                <c:pt idx="12">
                  <c:v>5</c:v>
                </c:pt>
                <c:pt idx="13">
                  <c:v>4</c:v>
                </c:pt>
                <c:pt idx="14">
                  <c:v>4</c:v>
                </c:pt>
                <c:pt idx="15">
                  <c:v>3</c:v>
                </c:pt>
                <c:pt idx="16">
                  <c:v>5</c:v>
                </c:pt>
                <c:pt idx="17">
                  <c:v>6</c:v>
                </c:pt>
                <c:pt idx="18">
                  <c:v>5</c:v>
                </c:pt>
                <c:pt idx="19">
                  <c:v>4</c:v>
                </c:pt>
                <c:pt idx="20">
                  <c:v>6</c:v>
                </c:pt>
                <c:pt idx="21">
                  <c:v>5</c:v>
                </c:pt>
                <c:pt idx="22">
                  <c:v>4</c:v>
                </c:pt>
                <c:pt idx="23">
                  <c:v>5</c:v>
                </c:pt>
                <c:pt idx="24">
                  <c:v>6</c:v>
                </c:pt>
                <c:pt idx="25">
                  <c:v>5</c:v>
                </c:pt>
                <c:pt idx="26">
                  <c:v>4</c:v>
                </c:pt>
                <c:pt idx="27">
                  <c:v>4</c:v>
                </c:pt>
                <c:pt idx="28">
                  <c:v>3</c:v>
                </c:pt>
                <c:pt idx="29">
                  <c:v>3</c:v>
                </c:pt>
                <c:pt idx="30">
                  <c:v>3</c:v>
                </c:pt>
                <c:pt idx="31">
                  <c:v>3</c:v>
                </c:pt>
                <c:pt idx="32">
                  <c:v>2</c:v>
                </c:pt>
                <c:pt idx="33">
                  <c:v>2</c:v>
                </c:pt>
                <c:pt idx="34">
                  <c:v>2</c:v>
                </c:pt>
                <c:pt idx="35">
                  <c:v>2</c:v>
                </c:pt>
                <c:pt idx="36">
                  <c:v>2</c:v>
                </c:pt>
                <c:pt idx="37">
                  <c:v>2</c:v>
                </c:pt>
                <c:pt idx="38">
                  <c:v>4</c:v>
                </c:pt>
                <c:pt idx="39">
                  <c:v>3</c:v>
                </c:pt>
                <c:pt idx="40">
                  <c:v>3</c:v>
                </c:pt>
                <c:pt idx="41">
                  <c:v>2</c:v>
                </c:pt>
                <c:pt idx="42">
                  <c:v>2</c:v>
                </c:pt>
                <c:pt idx="43">
                  <c:v>2</c:v>
                </c:pt>
                <c:pt idx="44">
                  <c:v>2</c:v>
                </c:pt>
                <c:pt idx="45">
                  <c:v>2</c:v>
                </c:pt>
                <c:pt idx="46">
                  <c:v>2</c:v>
                </c:pt>
                <c:pt idx="47">
                  <c:v>2</c:v>
                </c:pt>
                <c:pt idx="48">
                  <c:v>2</c:v>
                </c:pt>
                <c:pt idx="49">
                  <c:v>2</c:v>
                </c:pt>
                <c:pt idx="50">
                  <c:v>2</c:v>
                </c:pt>
                <c:pt idx="51">
                  <c:v>2</c:v>
                </c:pt>
                <c:pt idx="52">
                  <c:v>2</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7</c:v>
                </c:pt>
              </c:numCache>
            </c:numRef>
          </c:xVal>
          <c:yVal>
            <c:numRef>
              <c:f>Sheet1!$B$2:$B$146</c:f>
              <c:numCache>
                <c:formatCode>General</c:formatCode>
                <c:ptCount val="145"/>
                <c:pt idx="0">
                  <c:v>64</c:v>
                </c:pt>
                <c:pt idx="1">
                  <c:v>110</c:v>
                </c:pt>
                <c:pt idx="2">
                  <c:v>57</c:v>
                </c:pt>
                <c:pt idx="3">
                  <c:v>83</c:v>
                </c:pt>
                <c:pt idx="4">
                  <c:v>60</c:v>
                </c:pt>
                <c:pt idx="5">
                  <c:v>86</c:v>
                </c:pt>
                <c:pt idx="6">
                  <c:v>145</c:v>
                </c:pt>
                <c:pt idx="7">
                  <c:v>70</c:v>
                </c:pt>
                <c:pt idx="8">
                  <c:v>74</c:v>
                </c:pt>
                <c:pt idx="9">
                  <c:v>73</c:v>
                </c:pt>
                <c:pt idx="10">
                  <c:v>87</c:v>
                </c:pt>
                <c:pt idx="11">
                  <c:v>98</c:v>
                </c:pt>
                <c:pt idx="12">
                  <c:v>48</c:v>
                </c:pt>
                <c:pt idx="13">
                  <c:v>63</c:v>
                </c:pt>
                <c:pt idx="14">
                  <c:v>55</c:v>
                </c:pt>
                <c:pt idx="15">
                  <c:v>37</c:v>
                </c:pt>
                <c:pt idx="16">
                  <c:v>99</c:v>
                </c:pt>
                <c:pt idx="17">
                  <c:v>39</c:v>
                </c:pt>
                <c:pt idx="18">
                  <c:v>33</c:v>
                </c:pt>
                <c:pt idx="19">
                  <c:v>27</c:v>
                </c:pt>
                <c:pt idx="20">
                  <c:v>60</c:v>
                </c:pt>
                <c:pt idx="21">
                  <c:v>109</c:v>
                </c:pt>
                <c:pt idx="22">
                  <c:v>71</c:v>
                </c:pt>
                <c:pt idx="23">
                  <c:v>43</c:v>
                </c:pt>
                <c:pt idx="24">
                  <c:v>54</c:v>
                </c:pt>
                <c:pt idx="25">
                  <c:v>81</c:v>
                </c:pt>
                <c:pt idx="26">
                  <c:v>42</c:v>
                </c:pt>
                <c:pt idx="27">
                  <c:v>94</c:v>
                </c:pt>
                <c:pt idx="28">
                  <c:v>50</c:v>
                </c:pt>
                <c:pt idx="29">
                  <c:v>61</c:v>
                </c:pt>
                <c:pt idx="30">
                  <c:v>28</c:v>
                </c:pt>
                <c:pt idx="31">
                  <c:v>48</c:v>
                </c:pt>
                <c:pt idx="32">
                  <c:v>30</c:v>
                </c:pt>
                <c:pt idx="33">
                  <c:v>45</c:v>
                </c:pt>
                <c:pt idx="34">
                  <c:v>40</c:v>
                </c:pt>
                <c:pt idx="35">
                  <c:v>18</c:v>
                </c:pt>
                <c:pt idx="36">
                  <c:v>17</c:v>
                </c:pt>
                <c:pt idx="37">
                  <c:v>40</c:v>
                </c:pt>
                <c:pt idx="38">
                  <c:v>27</c:v>
                </c:pt>
                <c:pt idx="39">
                  <c:v>35</c:v>
                </c:pt>
                <c:pt idx="40">
                  <c:v>31</c:v>
                </c:pt>
                <c:pt idx="41">
                  <c:v>103</c:v>
                </c:pt>
                <c:pt idx="42">
                  <c:v>39</c:v>
                </c:pt>
                <c:pt idx="43">
                  <c:v>43</c:v>
                </c:pt>
                <c:pt idx="44">
                  <c:v>51</c:v>
                </c:pt>
                <c:pt idx="45">
                  <c:v>34</c:v>
                </c:pt>
                <c:pt idx="46">
                  <c:v>28</c:v>
                </c:pt>
                <c:pt idx="47">
                  <c:v>29</c:v>
                </c:pt>
                <c:pt idx="48">
                  <c:v>33</c:v>
                </c:pt>
                <c:pt idx="49">
                  <c:v>20</c:v>
                </c:pt>
                <c:pt idx="50">
                  <c:v>34</c:v>
                </c:pt>
                <c:pt idx="51">
                  <c:v>36</c:v>
                </c:pt>
                <c:pt idx="52">
                  <c:v>26</c:v>
                </c:pt>
                <c:pt idx="53">
                  <c:v>33</c:v>
                </c:pt>
                <c:pt idx="54">
                  <c:v>33</c:v>
                </c:pt>
                <c:pt idx="55">
                  <c:v>14</c:v>
                </c:pt>
                <c:pt idx="56">
                  <c:v>17</c:v>
                </c:pt>
                <c:pt idx="57">
                  <c:v>44</c:v>
                </c:pt>
                <c:pt idx="58">
                  <c:v>31</c:v>
                </c:pt>
                <c:pt idx="59">
                  <c:v>32</c:v>
                </c:pt>
                <c:pt idx="60">
                  <c:v>19</c:v>
                </c:pt>
                <c:pt idx="61">
                  <c:v>45</c:v>
                </c:pt>
                <c:pt idx="62">
                  <c:v>65</c:v>
                </c:pt>
                <c:pt idx="63">
                  <c:v>23</c:v>
                </c:pt>
                <c:pt idx="64">
                  <c:v>33</c:v>
                </c:pt>
                <c:pt idx="65">
                  <c:v>35</c:v>
                </c:pt>
                <c:pt idx="66">
                  <c:v>22</c:v>
                </c:pt>
                <c:pt idx="67">
                  <c:v>27</c:v>
                </c:pt>
                <c:pt idx="68">
                  <c:v>28</c:v>
                </c:pt>
                <c:pt idx="69">
                  <c:v>17</c:v>
                </c:pt>
                <c:pt idx="70">
                  <c:v>29</c:v>
                </c:pt>
                <c:pt idx="71">
                  <c:v>28</c:v>
                </c:pt>
                <c:pt idx="72">
                  <c:v>37</c:v>
                </c:pt>
                <c:pt idx="73">
                  <c:v>51</c:v>
                </c:pt>
                <c:pt idx="74">
                  <c:v>23</c:v>
                </c:pt>
                <c:pt idx="75">
                  <c:v>47</c:v>
                </c:pt>
                <c:pt idx="76">
                  <c:v>32</c:v>
                </c:pt>
                <c:pt idx="77">
                  <c:v>60</c:v>
                </c:pt>
                <c:pt idx="78">
                  <c:v>57</c:v>
                </c:pt>
                <c:pt idx="79">
                  <c:v>22</c:v>
                </c:pt>
                <c:pt idx="80">
                  <c:v>28</c:v>
                </c:pt>
                <c:pt idx="81">
                  <c:v>33</c:v>
                </c:pt>
                <c:pt idx="82">
                  <c:v>20</c:v>
                </c:pt>
                <c:pt idx="83">
                  <c:v>31</c:v>
                </c:pt>
                <c:pt idx="84">
                  <c:v>29</c:v>
                </c:pt>
                <c:pt idx="85">
                  <c:v>27</c:v>
                </c:pt>
                <c:pt idx="86">
                  <c:v>23</c:v>
                </c:pt>
                <c:pt idx="87">
                  <c:v>20</c:v>
                </c:pt>
                <c:pt idx="88">
                  <c:v>55</c:v>
                </c:pt>
                <c:pt idx="89">
                  <c:v>18</c:v>
                </c:pt>
                <c:pt idx="90">
                  <c:v>45</c:v>
                </c:pt>
                <c:pt idx="91">
                  <c:v>18</c:v>
                </c:pt>
                <c:pt idx="92">
                  <c:v>35</c:v>
                </c:pt>
                <c:pt idx="93">
                  <c:v>25</c:v>
                </c:pt>
                <c:pt idx="94">
                  <c:v>20</c:v>
                </c:pt>
                <c:pt idx="95">
                  <c:v>46</c:v>
                </c:pt>
                <c:pt idx="96">
                  <c:v>20</c:v>
                </c:pt>
                <c:pt idx="97">
                  <c:v>36</c:v>
                </c:pt>
                <c:pt idx="98">
                  <c:v>34</c:v>
                </c:pt>
                <c:pt idx="99">
                  <c:v>30</c:v>
                </c:pt>
                <c:pt idx="100">
                  <c:v>20</c:v>
                </c:pt>
                <c:pt idx="101">
                  <c:v>26</c:v>
                </c:pt>
                <c:pt idx="102">
                  <c:v>30</c:v>
                </c:pt>
                <c:pt idx="103">
                  <c:v>51</c:v>
                </c:pt>
                <c:pt idx="104">
                  <c:v>31</c:v>
                </c:pt>
                <c:pt idx="105">
                  <c:v>19</c:v>
                </c:pt>
                <c:pt idx="106">
                  <c:v>16</c:v>
                </c:pt>
                <c:pt idx="107">
                  <c:v>94</c:v>
                </c:pt>
                <c:pt idx="108">
                  <c:v>45</c:v>
                </c:pt>
                <c:pt idx="109">
                  <c:v>20</c:v>
                </c:pt>
                <c:pt idx="110">
                  <c:v>15</c:v>
                </c:pt>
                <c:pt idx="111">
                  <c:v>10</c:v>
                </c:pt>
                <c:pt idx="112">
                  <c:v>28</c:v>
                </c:pt>
                <c:pt idx="113">
                  <c:v>20</c:v>
                </c:pt>
                <c:pt idx="114">
                  <c:v>12</c:v>
                </c:pt>
                <c:pt idx="115">
                  <c:v>25</c:v>
                </c:pt>
                <c:pt idx="116">
                  <c:v>40</c:v>
                </c:pt>
                <c:pt idx="117">
                  <c:v>18</c:v>
                </c:pt>
                <c:pt idx="118">
                  <c:v>26</c:v>
                </c:pt>
                <c:pt idx="119">
                  <c:v>17</c:v>
                </c:pt>
                <c:pt idx="120">
                  <c:v>15</c:v>
                </c:pt>
                <c:pt idx="121">
                  <c:v>24</c:v>
                </c:pt>
                <c:pt idx="122">
                  <c:v>22</c:v>
                </c:pt>
                <c:pt idx="123">
                  <c:v>15</c:v>
                </c:pt>
                <c:pt idx="124">
                  <c:v>22</c:v>
                </c:pt>
                <c:pt idx="125">
                  <c:v>10</c:v>
                </c:pt>
                <c:pt idx="126">
                  <c:v>12</c:v>
                </c:pt>
                <c:pt idx="127">
                  <c:v>17</c:v>
                </c:pt>
                <c:pt idx="128">
                  <c:v>12</c:v>
                </c:pt>
                <c:pt idx="129">
                  <c:v>14</c:v>
                </c:pt>
                <c:pt idx="130">
                  <c:v>20</c:v>
                </c:pt>
                <c:pt idx="131">
                  <c:v>15</c:v>
                </c:pt>
                <c:pt idx="132">
                  <c:v>15</c:v>
                </c:pt>
                <c:pt idx="133">
                  <c:v>16</c:v>
                </c:pt>
                <c:pt idx="134">
                  <c:v>18</c:v>
                </c:pt>
                <c:pt idx="135">
                  <c:v>15</c:v>
                </c:pt>
                <c:pt idx="136">
                  <c:v>19</c:v>
                </c:pt>
                <c:pt idx="137">
                  <c:v>12</c:v>
                </c:pt>
                <c:pt idx="138">
                  <c:v>16</c:v>
                </c:pt>
                <c:pt idx="139">
                  <c:v>17</c:v>
                </c:pt>
                <c:pt idx="140">
                  <c:v>13</c:v>
                </c:pt>
                <c:pt idx="141">
                  <c:v>14</c:v>
                </c:pt>
                <c:pt idx="142">
                  <c:v>13</c:v>
                </c:pt>
                <c:pt idx="143">
                  <c:v>13</c:v>
                </c:pt>
                <c:pt idx="144">
                  <c:v>131</c:v>
                </c:pt>
              </c:numCache>
            </c:numRef>
          </c:yVal>
          <c:smooth val="0"/>
          <c:extLst>
            <c:ext xmlns:c16="http://schemas.microsoft.com/office/drawing/2014/chart" uri="{C3380CC4-5D6E-409C-BE32-E72D297353CC}">
              <c16:uniqueId val="{00000000-46D4-4237-B5DC-9D7A070AC5E3}"/>
            </c:ext>
          </c:extLst>
        </c:ser>
        <c:dLbls>
          <c:showLegendKey val="0"/>
          <c:showVal val="0"/>
          <c:showCatName val="0"/>
          <c:showSerName val="0"/>
          <c:showPercent val="0"/>
          <c:showBubbleSize val="0"/>
        </c:dLbls>
        <c:axId val="1972619200"/>
        <c:axId val="34475904"/>
      </c:scatterChart>
      <c:valAx>
        <c:axId val="1972619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4475904"/>
        <c:crosses val="autoZero"/>
        <c:crossBetween val="midCat"/>
      </c:valAx>
      <c:valAx>
        <c:axId val="3447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7261920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Sheet1!$A$2:$B$48</cx:f>
        <cx:lvl ptCount="47">
          <cx:pt idx="0">北海道</cx:pt>
          <cx:pt idx="1">青森</cx:pt>
          <cx:pt idx="2">岩手</cx:pt>
          <cx:pt idx="3">秋田</cx:pt>
          <cx:pt idx="4">宮城</cx:pt>
          <cx:pt idx="5">山形</cx:pt>
          <cx:pt idx="6">福島</cx:pt>
          <cx:pt idx="7">茨城</cx:pt>
          <cx:pt idx="8">栃木</cx:pt>
          <cx:pt idx="9">群馬</cx:pt>
          <cx:pt idx="10">埼玉</cx:pt>
          <cx:pt idx="11">千葉</cx:pt>
          <cx:pt idx="12">東京</cx:pt>
          <cx:pt idx="13">神奈川</cx:pt>
          <cx:pt idx="14">山梨</cx:pt>
          <cx:pt idx="15">長野</cx:pt>
          <cx:pt idx="16">新潟</cx:pt>
          <cx:pt idx="17">富山</cx:pt>
          <cx:pt idx="18">石川</cx:pt>
          <cx:pt idx="19">福井</cx:pt>
          <cx:pt idx="20">岐阜</cx:pt>
          <cx:pt idx="21">愛知</cx:pt>
          <cx:pt idx="22">静岡</cx:pt>
          <cx:pt idx="23">三重</cx:pt>
          <cx:pt idx="24">滋賀</cx:pt>
          <cx:pt idx="25">京都</cx:pt>
          <cx:pt idx="26">大阪</cx:pt>
          <cx:pt idx="27">兵庫</cx:pt>
          <cx:pt idx="28">奈良</cx:pt>
          <cx:pt idx="29">和歌山</cx:pt>
          <cx:pt idx="30">鳥取</cx:pt>
          <cx:pt idx="31">島根</cx:pt>
          <cx:pt idx="32">岡山</cx:pt>
          <cx:pt idx="33">広島</cx:pt>
          <cx:pt idx="34">山口</cx:pt>
          <cx:pt idx="35">徳島</cx:pt>
          <cx:pt idx="36">香川</cx:pt>
          <cx:pt idx="37">愛媛</cx:pt>
          <cx:pt idx="38">高知</cx:pt>
          <cx:pt idx="39">福岡</cx:pt>
          <cx:pt idx="40">佐賀</cx:pt>
          <cx:pt idx="41">長崎</cx:pt>
          <cx:pt idx="42">熊本</cx:pt>
          <cx:pt idx="43">大分</cx:pt>
          <cx:pt idx="44">宮崎</cx:pt>
          <cx:pt idx="45">鹿児島</cx:pt>
          <cx:pt idx="46">沖縄</cx:pt>
        </cx:lvl>
        <cx:lvl ptCount="47">
          <cx:pt idx="0">北海道</cx:pt>
          <cx:pt idx="1">東北</cx:pt>
          <cx:pt idx="2">東北</cx:pt>
          <cx:pt idx="3">東北</cx:pt>
          <cx:pt idx="4">東北</cx:pt>
          <cx:pt idx="5">東北</cx:pt>
          <cx:pt idx="6">東北</cx:pt>
          <cx:pt idx="7">関東</cx:pt>
          <cx:pt idx="8">関東</cx:pt>
          <cx:pt idx="9">関東</cx:pt>
          <cx:pt idx="10">関東</cx:pt>
          <cx:pt idx="11">関東</cx:pt>
          <cx:pt idx="12">関東</cx:pt>
          <cx:pt idx="13">関東</cx:pt>
          <cx:pt idx="14">関東</cx:pt>
          <cx:pt idx="15">関東</cx:pt>
          <cx:pt idx="16">北陸</cx:pt>
          <cx:pt idx="17">北陸</cx:pt>
          <cx:pt idx="18">北陸</cx:pt>
          <cx:pt idx="19">北陸</cx:pt>
          <cx:pt idx="20">中部</cx:pt>
          <cx:pt idx="21">中部</cx:pt>
          <cx:pt idx="22">中部</cx:pt>
          <cx:pt idx="23">中部</cx:pt>
          <cx:pt idx="24">近畿</cx:pt>
          <cx:pt idx="25">近畿</cx:pt>
          <cx:pt idx="26">近畿</cx:pt>
          <cx:pt idx="27">近畿</cx:pt>
          <cx:pt idx="28">近畿</cx:pt>
          <cx:pt idx="29">近畿</cx:pt>
          <cx:pt idx="30">中国</cx:pt>
          <cx:pt idx="31">中国</cx:pt>
          <cx:pt idx="32">中国</cx:pt>
          <cx:pt idx="33">中国</cx:pt>
          <cx:pt idx="34">中国</cx:pt>
          <cx:pt idx="35">四国</cx:pt>
          <cx:pt idx="36">四国</cx:pt>
          <cx:pt idx="37">四国</cx:pt>
          <cx:pt idx="38">四国</cx:pt>
          <cx:pt idx="39">九州・沖縄</cx:pt>
          <cx:pt idx="40">九州・沖縄</cx:pt>
          <cx:pt idx="41">九州・沖縄</cx:pt>
          <cx:pt idx="42">九州・沖縄</cx:pt>
          <cx:pt idx="43">九州・沖縄</cx:pt>
          <cx:pt idx="44">九州・沖縄</cx:pt>
          <cx:pt idx="45">九州・沖縄</cx:pt>
          <cx:pt idx="46">九州・沖縄</cx:pt>
        </cx:lvl>
      </cx:strDim>
      <cx:numDim type="size">
        <cx:f>Sheet1!$C$2:$C$48</cx:f>
        <cx:lvl ptCount="47" formatCode="G/標準">
          <cx:pt idx="0">83424</cx:pt>
          <cx:pt idx="1">9646</cx:pt>
          <cx:pt idx="2">15275</cx:pt>
          <cx:pt idx="3">11638</cx:pt>
          <cx:pt idx="4">7282</cx:pt>
          <cx:pt idx="5">9323</cx:pt>
          <cx:pt idx="6">13784</cx:pt>
          <cx:pt idx="7">6097</cx:pt>
          <cx:pt idx="8">6408</cx:pt>
          <cx:pt idx="9">6362</cx:pt>
          <cx:pt idx="10">3798</cx:pt>
          <cx:pt idx="11">5158</cx:pt>
          <cx:pt idx="12">2191</cx:pt>
          <cx:pt idx="13">2416</cx:pt>
          <cx:pt idx="14">4465</cx:pt>
          <cx:pt idx="15">13562</cx:pt>
          <cx:pt idx="16">12584</cx:pt>
          <cx:pt idx="17">4248</cx:pt>
          <cx:pt idx="18">4186</cx:pt>
          <cx:pt idx="19">4190</cx:pt>
          <cx:pt idx="20">10621</cx:pt>
          <cx:pt idx="21">5172</cx:pt>
          <cx:pt idx="22">7777</cx:pt>
          <cx:pt idx="23">5774</cx:pt>
          <cx:pt idx="24">4017</cx:pt>
          <cx:pt idx="25">4612</cx:pt>
          <cx:pt idx="26">1905</cx:pt>
          <cx:pt idx="27">8401</cx:pt>
          <cx:pt idx="28">3691</cx:pt>
          <cx:pt idx="29">4725</cx:pt>
          <cx:pt idx="30">3507</cx:pt>
          <cx:pt idx="31">6708</cx:pt>
          <cx:pt idx="32">7115</cx:pt>
          <cx:pt idx="33">8479</cx:pt>
          <cx:pt idx="34">6112</cx:pt>
          <cx:pt idx="35">4147</cx:pt>
          <cx:pt idx="36">1877</cx:pt>
          <cx:pt idx="37">5676</cx:pt>
          <cx:pt idx="38">7104</cx:pt>
          <cx:pt idx="39">4986</cx:pt>
          <cx:pt idx="40">2441</cx:pt>
          <cx:pt idx="41">4132</cx:pt>
          <cx:pt idx="42">7409</cx:pt>
          <cx:pt idx="43">6341</cx:pt>
          <cx:pt idx="44">7735</cx:pt>
          <cx:pt idx="45">9187</cx:pt>
          <cx:pt idx="46">2281</cx:pt>
        </cx:lvl>
      </cx:numDim>
    </cx:data>
  </cx:chartData>
  <cx:chart>
    <cx:title pos="t" align="ctr" overlay="0">
      <cx:tx>
        <cx:txData>
          <cx:v>都道府県別面積</cx:v>
        </cx:txData>
      </cx:tx>
      <cx:txPr>
        <a:bodyPr spcFirstLastPara="1" vertOverflow="ellipsis" horzOverflow="overflow" wrap="square" lIns="0" tIns="0" rIns="0" bIns="0" anchor="ctr" anchorCtr="1"/>
        <a:lstStyle/>
        <a:p>
          <a:pPr algn="ctr" rtl="0">
            <a:defRPr/>
          </a:pP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都道府県別面積</a:t>
          </a:r>
        </a:p>
      </cx:txPr>
    </cx:title>
    <cx:plotArea>
      <cx:plotAreaRegion>
        <cx:series layoutId="sunburst" uniqueId="{09D3E9A3-D5AA-48A2-8651-AFD31B58A281}">
          <cx:tx>
            <cx:txData>
              <cx:f>Sheet1!$C$1</cx:f>
              <cx:v>系列1</cx:v>
            </cx:txData>
          </cx:tx>
          <cx:dataLabels/>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Sheet1!$A$2:$B$48</cx:f>
        <cx:lvl ptCount="47">
          <cx:pt idx="0">北海道</cx:pt>
          <cx:pt idx="1">青森</cx:pt>
          <cx:pt idx="2">岩手</cx:pt>
          <cx:pt idx="3">秋田</cx:pt>
          <cx:pt idx="4">宮城</cx:pt>
          <cx:pt idx="5">山形</cx:pt>
          <cx:pt idx="6">福島</cx:pt>
          <cx:pt idx="7">茨城</cx:pt>
          <cx:pt idx="8">栃木</cx:pt>
          <cx:pt idx="9">群馬</cx:pt>
          <cx:pt idx="10">埼玉</cx:pt>
          <cx:pt idx="11">千葉</cx:pt>
          <cx:pt idx="12">東京</cx:pt>
          <cx:pt idx="13">神奈川</cx:pt>
          <cx:pt idx="14">山梨</cx:pt>
          <cx:pt idx="15">長野</cx:pt>
          <cx:pt idx="16">新潟</cx:pt>
          <cx:pt idx="17">富山</cx:pt>
          <cx:pt idx="18">石川</cx:pt>
          <cx:pt idx="19">福井</cx:pt>
          <cx:pt idx="20">岐阜</cx:pt>
          <cx:pt idx="21">愛知</cx:pt>
          <cx:pt idx="22">静岡</cx:pt>
          <cx:pt idx="23">三重</cx:pt>
          <cx:pt idx="24">滋賀</cx:pt>
          <cx:pt idx="25">京都</cx:pt>
          <cx:pt idx="26">大阪</cx:pt>
          <cx:pt idx="27">兵庫</cx:pt>
          <cx:pt idx="28">奈良</cx:pt>
          <cx:pt idx="29">和歌山</cx:pt>
          <cx:pt idx="30">鳥取</cx:pt>
          <cx:pt idx="31">島根</cx:pt>
          <cx:pt idx="32">岡山</cx:pt>
          <cx:pt idx="33">広島</cx:pt>
          <cx:pt idx="34">山口</cx:pt>
          <cx:pt idx="35">徳島</cx:pt>
          <cx:pt idx="36">香川</cx:pt>
          <cx:pt idx="37">愛媛</cx:pt>
          <cx:pt idx="38">高知</cx:pt>
          <cx:pt idx="39">福岡</cx:pt>
          <cx:pt idx="40">佐賀</cx:pt>
          <cx:pt idx="41">長崎</cx:pt>
          <cx:pt idx="42">熊本</cx:pt>
          <cx:pt idx="43">大分</cx:pt>
          <cx:pt idx="44">宮崎</cx:pt>
          <cx:pt idx="45">鹿児島</cx:pt>
          <cx:pt idx="46">沖縄</cx:pt>
        </cx:lvl>
        <cx:lvl ptCount="47">
          <cx:pt idx="0">北海道</cx:pt>
          <cx:pt idx="1">東北</cx:pt>
          <cx:pt idx="2">東北</cx:pt>
          <cx:pt idx="3">東北</cx:pt>
          <cx:pt idx="4">東北</cx:pt>
          <cx:pt idx="5">東北</cx:pt>
          <cx:pt idx="6">東北</cx:pt>
          <cx:pt idx="7">関東</cx:pt>
          <cx:pt idx="8">関東</cx:pt>
          <cx:pt idx="9">関東</cx:pt>
          <cx:pt idx="10">関東</cx:pt>
          <cx:pt idx="11">関東</cx:pt>
          <cx:pt idx="12">関東</cx:pt>
          <cx:pt idx="13">関東</cx:pt>
          <cx:pt idx="14">関東</cx:pt>
          <cx:pt idx="15">関東</cx:pt>
          <cx:pt idx="16">北陸</cx:pt>
          <cx:pt idx="17">北陸</cx:pt>
          <cx:pt idx="18">北陸</cx:pt>
          <cx:pt idx="19">北陸</cx:pt>
          <cx:pt idx="20">中部</cx:pt>
          <cx:pt idx="21">中部</cx:pt>
          <cx:pt idx="22">中部</cx:pt>
          <cx:pt idx="23">中部</cx:pt>
          <cx:pt idx="24">近畿</cx:pt>
          <cx:pt idx="25">近畿</cx:pt>
          <cx:pt idx="26">近畿</cx:pt>
          <cx:pt idx="27">近畿</cx:pt>
          <cx:pt idx="28">近畿</cx:pt>
          <cx:pt idx="29">近畿</cx:pt>
          <cx:pt idx="30">中国</cx:pt>
          <cx:pt idx="31">中国</cx:pt>
          <cx:pt idx="32">中国</cx:pt>
          <cx:pt idx="33">中国</cx:pt>
          <cx:pt idx="34">中国</cx:pt>
          <cx:pt idx="35">四国</cx:pt>
          <cx:pt idx="36">四国</cx:pt>
          <cx:pt idx="37">四国</cx:pt>
          <cx:pt idx="38">四国</cx:pt>
          <cx:pt idx="39">九州・沖縄</cx:pt>
          <cx:pt idx="40">九州・沖縄</cx:pt>
          <cx:pt idx="41">九州・沖縄</cx:pt>
          <cx:pt idx="42">九州・沖縄</cx:pt>
          <cx:pt idx="43">九州・沖縄</cx:pt>
          <cx:pt idx="44">九州・沖縄</cx:pt>
          <cx:pt idx="45">九州・沖縄</cx:pt>
          <cx:pt idx="46">九州・沖縄</cx:pt>
        </cx:lvl>
      </cx:strDim>
      <cx:numDim type="size">
        <cx:f>Sheet1!$C$2:$C$48</cx:f>
        <cx:lvl ptCount="47" formatCode="G/標準">
          <cx:pt idx="0">83424</cx:pt>
          <cx:pt idx="1">9646</cx:pt>
          <cx:pt idx="2">15275</cx:pt>
          <cx:pt idx="3">11638</cx:pt>
          <cx:pt idx="4">7282</cx:pt>
          <cx:pt idx="5">9323</cx:pt>
          <cx:pt idx="6">13784</cx:pt>
          <cx:pt idx="7">6097</cx:pt>
          <cx:pt idx="8">6408</cx:pt>
          <cx:pt idx="9">6362</cx:pt>
          <cx:pt idx="10">3798</cx:pt>
          <cx:pt idx="11">5158</cx:pt>
          <cx:pt idx="12">2191</cx:pt>
          <cx:pt idx="13">2416</cx:pt>
          <cx:pt idx="14">4465</cx:pt>
          <cx:pt idx="15">13562</cx:pt>
          <cx:pt idx="16">12584</cx:pt>
          <cx:pt idx="17">4248</cx:pt>
          <cx:pt idx="18">4186</cx:pt>
          <cx:pt idx="19">4190</cx:pt>
          <cx:pt idx="20">10621</cx:pt>
          <cx:pt idx="21">5172</cx:pt>
          <cx:pt idx="22">7777</cx:pt>
          <cx:pt idx="23">5774</cx:pt>
          <cx:pt idx="24">4017</cx:pt>
          <cx:pt idx="25">4612</cx:pt>
          <cx:pt idx="26">1905</cx:pt>
          <cx:pt idx="27">8401</cx:pt>
          <cx:pt idx="28">3691</cx:pt>
          <cx:pt idx="29">4725</cx:pt>
          <cx:pt idx="30">3507</cx:pt>
          <cx:pt idx="31">6708</cx:pt>
          <cx:pt idx="32">7115</cx:pt>
          <cx:pt idx="33">8479</cx:pt>
          <cx:pt idx="34">6112</cx:pt>
          <cx:pt idx="35">4147</cx:pt>
          <cx:pt idx="36">1877</cx:pt>
          <cx:pt idx="37">5676</cx:pt>
          <cx:pt idx="38">7104</cx:pt>
          <cx:pt idx="39">4986</cx:pt>
          <cx:pt idx="40">2441</cx:pt>
          <cx:pt idx="41">4132</cx:pt>
          <cx:pt idx="42">7409</cx:pt>
          <cx:pt idx="43">6341</cx:pt>
          <cx:pt idx="44">7735</cx:pt>
          <cx:pt idx="45">9187</cx:pt>
          <cx:pt idx="46">2281</cx:pt>
        </cx:lvl>
      </cx:numDim>
    </cx:data>
  </cx:chartData>
  <cx:chart>
    <cx:title pos="t" align="ctr" overlay="0">
      <cx:tx>
        <cx:txData>
          <cx:v>都道府県別面積</cx:v>
        </cx:txData>
      </cx:tx>
      <cx:txPr>
        <a:bodyPr spcFirstLastPara="1" vertOverflow="ellipsis" horzOverflow="overflow" wrap="square" lIns="0" tIns="0" rIns="0" bIns="0" anchor="ctr" anchorCtr="1"/>
        <a:lstStyle/>
        <a:p>
          <a:pPr algn="ctr" rtl="0">
            <a:defRPr/>
          </a:pP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都道府県別面積</a:t>
          </a:r>
        </a:p>
      </cx:txPr>
    </cx:title>
    <cx:plotArea>
      <cx:plotAreaRegion>
        <cx:series layoutId="treemap" uniqueId="{BFAD73B8-DCB5-49A4-A142-6AF2316EC2B0}">
          <cx:tx>
            <cx:txData>
              <cx:f>Sheet1!$C$1</cx:f>
              <cx:v>系列1</cx:v>
            </cx:txData>
          </cx:tx>
          <cx:dataLabels/>
          <cx:dataId val="0"/>
          <cx:layoutPr/>
        </cx:series>
      </cx:plotAreaRegion>
    </cx:plotArea>
    <cx:legend pos="t"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Sheet1!$A$2:$A$160</cx:f>
        <cx:lvl ptCount="159" formatCode="G/標準">
          <cx:pt idx="0">110</cx:pt>
          <cx:pt idx="1">64</cx:pt>
          <cx:pt idx="2">57</cx:pt>
          <cx:pt idx="3">83</cx:pt>
          <cx:pt idx="4">60</cx:pt>
          <cx:pt idx="5">86</cx:pt>
          <cx:pt idx="6">145</cx:pt>
          <cx:pt idx="7">70</cx:pt>
          <cx:pt idx="8">74</cx:pt>
          <cx:pt idx="9">73</cx:pt>
          <cx:pt idx="10">87</cx:pt>
          <cx:pt idx="11">98</cx:pt>
          <cx:pt idx="12">48</cx:pt>
          <cx:pt idx="13">63</cx:pt>
          <cx:pt idx="14">55</cx:pt>
          <cx:pt idx="15">37</cx:pt>
          <cx:pt idx="16">81</cx:pt>
          <cx:pt idx="17">63</cx:pt>
          <cx:pt idx="18">131</cx:pt>
          <cx:pt idx="19">46</cx:pt>
          <cx:pt idx="20">99</cx:pt>
          <cx:pt idx="21">39</cx:pt>
          <cx:pt idx="22">33</cx:pt>
          <cx:pt idx="23">27</cx:pt>
          <cx:pt idx="24">60</cx:pt>
          <cx:pt idx="25">109</cx:pt>
          <cx:pt idx="26">71</cx:pt>
          <cx:pt idx="27">43</cx:pt>
          <cx:pt idx="28">54</cx:pt>
          <cx:pt idx="29">81</cx:pt>
          <cx:pt idx="30">42</cx:pt>
          <cx:pt idx="31">94</cx:pt>
          <cx:pt idx="32">84</cx:pt>
          <cx:pt idx="33">75</cx:pt>
          <cx:pt idx="34">36</cx:pt>
          <cx:pt idx="35">23</cx:pt>
          <cx:pt idx="36">50</cx:pt>
          <cx:pt idx="37">61</cx:pt>
          <cx:pt idx="38">28</cx:pt>
          <cx:pt idx="39">48</cx:pt>
          <cx:pt idx="40">30</cx:pt>
          <cx:pt idx="41">45</cx:pt>
          <cx:pt idx="42">40</cx:pt>
          <cx:pt idx="43">18</cx:pt>
          <cx:pt idx="44">17</cx:pt>
          <cx:pt idx="45">40</cx:pt>
          <cx:pt idx="46">27</cx:pt>
          <cx:pt idx="47">35</cx:pt>
          <cx:pt idx="48">31</cx:pt>
          <cx:pt idx="49">103</cx:pt>
          <cx:pt idx="50">39</cx:pt>
          <cx:pt idx="51">43</cx:pt>
          <cx:pt idx="52">51</cx:pt>
          <cx:pt idx="53">34</cx:pt>
          <cx:pt idx="54">28</cx:pt>
          <cx:pt idx="55">29</cx:pt>
          <cx:pt idx="56">33</cx:pt>
          <cx:pt idx="57">20</cx:pt>
          <cx:pt idx="58">34</cx:pt>
          <cx:pt idx="59">26</cx:pt>
          <cx:pt idx="60">26</cx:pt>
          <cx:pt idx="61">33</cx:pt>
          <cx:pt idx="62">33</cx:pt>
          <cx:pt idx="63">14</cx:pt>
          <cx:pt idx="64">17</cx:pt>
          <cx:pt idx="65">44</cx:pt>
          <cx:pt idx="66">31</cx:pt>
          <cx:pt idx="67">32</cx:pt>
          <cx:pt idx="68">19</cx:pt>
          <cx:pt idx="69">45</cx:pt>
          <cx:pt idx="70">65</cx:pt>
          <cx:pt idx="71">23</cx:pt>
          <cx:pt idx="72">15</cx:pt>
          <cx:pt idx="73">39</cx:pt>
          <cx:pt idx="74">29</cx:pt>
          <cx:pt idx="75">20</cx:pt>
          <cx:pt idx="76">33</cx:pt>
          <cx:pt idx="77">35</cx:pt>
          <cx:pt idx="78">22</cx:pt>
          <cx:pt idx="79">27</cx:pt>
          <cx:pt idx="80">28</cx:pt>
          <cx:pt idx="81">17</cx:pt>
          <cx:pt idx="82">29</cx:pt>
          <cx:pt idx="83">28</cx:pt>
          <cx:pt idx="84">37</cx:pt>
          <cx:pt idx="85">51</cx:pt>
          <cx:pt idx="86">23</cx:pt>
          <cx:pt idx="87">47</cx:pt>
          <cx:pt idx="88">32</cx:pt>
          <cx:pt idx="89">60</cx:pt>
          <cx:pt idx="90">57</cx:pt>
          <cx:pt idx="91">22</cx:pt>
          <cx:pt idx="92">28</cx:pt>
          <cx:pt idx="93">33</cx:pt>
          <cx:pt idx="94">20</cx:pt>
          <cx:pt idx="95">31</cx:pt>
          <cx:pt idx="96">29</cx:pt>
          <cx:pt idx="97">27</cx:pt>
          <cx:pt idx="98">23</cx:pt>
          <cx:pt idx="99">20</cx:pt>
          <cx:pt idx="100">55</cx:pt>
          <cx:pt idx="101">18</cx:pt>
          <cx:pt idx="102">45</cx:pt>
          <cx:pt idx="103">18</cx:pt>
          <cx:pt idx="104">35</cx:pt>
          <cx:pt idx="105">25</cx:pt>
          <cx:pt idx="106">20</cx:pt>
          <cx:pt idx="107">46</cx:pt>
          <cx:pt idx="108">20</cx:pt>
          <cx:pt idx="109">36</cx:pt>
          <cx:pt idx="110">34</cx:pt>
          <cx:pt idx="111">30</cx:pt>
          <cx:pt idx="112">20</cx:pt>
          <cx:pt idx="113">26</cx:pt>
          <cx:pt idx="114">30</cx:pt>
          <cx:pt idx="115">51</cx:pt>
          <cx:pt idx="116">31</cx:pt>
          <cx:pt idx="117">19</cx:pt>
          <cx:pt idx="118">16</cx:pt>
          <cx:pt idx="119">94</cx:pt>
          <cx:pt idx="120">45</cx:pt>
          <cx:pt idx="121">20</cx:pt>
          <cx:pt idx="122">15</cx:pt>
          <cx:pt idx="123">10</cx:pt>
          <cx:pt idx="124">28</cx:pt>
          <cx:pt idx="125">20</cx:pt>
          <cx:pt idx="126">12</cx:pt>
          <cx:pt idx="127">25</cx:pt>
          <cx:pt idx="128">40</cx:pt>
          <cx:pt idx="129">18</cx:pt>
          <cx:pt idx="130">26</cx:pt>
          <cx:pt idx="131">17</cx:pt>
          <cx:pt idx="132">15</cx:pt>
          <cx:pt idx="133">24</cx:pt>
          <cx:pt idx="134">22</cx:pt>
          <cx:pt idx="135">15</cx:pt>
          <cx:pt idx="136">22</cx:pt>
          <cx:pt idx="137">10</cx:pt>
          <cx:pt idx="138">12</cx:pt>
          <cx:pt idx="139">17</cx:pt>
          <cx:pt idx="140">12</cx:pt>
          <cx:pt idx="141">14</cx:pt>
          <cx:pt idx="142">20</cx:pt>
          <cx:pt idx="143">15</cx:pt>
          <cx:pt idx="144">15</cx:pt>
          <cx:pt idx="145">16</cx:pt>
          <cx:pt idx="146">18</cx:pt>
          <cx:pt idx="147">15</cx:pt>
          <cx:pt idx="148">19</cx:pt>
          <cx:pt idx="149">12</cx:pt>
          <cx:pt idx="150">16</cx:pt>
          <cx:pt idx="151">17</cx:pt>
          <cx:pt idx="152">13</cx:pt>
          <cx:pt idx="153">14</cx:pt>
          <cx:pt idx="154">13</cx:pt>
          <cx:pt idx="155">13</cx:pt>
          <cx:pt idx="156">19</cx:pt>
          <cx:pt idx="157">20</cx:pt>
          <cx:pt idx="158">14</cx:pt>
        </cx:lvl>
      </cx:numDim>
    </cx:data>
  </cx:chartData>
  <cx:chart>
    <cx:title pos="t" align="ctr" overlay="0">
      <cx:tx>
        <cx:txData>
          <cx:v>大阪府高校野球部の部員数</cx:v>
        </cx:txData>
      </cx:tx>
      <cx:txPr>
        <a:bodyPr spcFirstLastPara="1" vertOverflow="ellipsis" horzOverflow="overflow" wrap="square" lIns="0" tIns="0" rIns="0" bIns="0" anchor="ctr" anchorCtr="1"/>
        <a:lstStyle/>
        <a:p>
          <a:pPr algn="ctr" rtl="0">
            <a:defRPr/>
          </a:pP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大阪府高校野球部の部員数</a:t>
          </a:r>
        </a:p>
      </cx:txPr>
    </cx:title>
    <cx:plotArea>
      <cx:plotAreaRegion>
        <cx:series layoutId="clusteredColumn" uniqueId="{0FC56902-67A5-44DF-BF04-1B97E6C3B73B}">
          <cx:tx>
            <cx:txData>
              <cx:f>Sheet1!$A$1</cx:f>
              <cx:v>部員数</cx:v>
            </cx:txData>
          </cx:tx>
          <cx:dataId val="0"/>
          <cx:layoutPr>
            <cx:binning intervalClosed="r" underflow="20">
              <cx:binSize val="10"/>
            </cx:binning>
          </cx:layoutPr>
        </cx:series>
      </cx:plotAreaRegion>
      <cx:axis id="0">
        <cx:catScaling gapWidth="0"/>
        <cx:majorTickMarks type="in"/>
        <cx:tickLabels/>
      </cx:axis>
      <cx:axis id="1">
        <cx:valScaling/>
        <cx:majorGridlines/>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Sheet1!$A$2:$A$758</cx:f>
        <cx:lvl ptCount="757">
          <cx:pt idx="0">大阪駅</cx:pt>
          <cx:pt idx="1">大阪駅</cx:pt>
          <cx:pt idx="2">大阪駅</cx:pt>
          <cx:pt idx="3">大阪駅</cx:pt>
          <cx:pt idx="4">大阪駅</cx:pt>
          <cx:pt idx="5">福島駅</cx:pt>
          <cx:pt idx="6">福島駅</cx:pt>
          <cx:pt idx="7">福島駅</cx:pt>
          <cx:pt idx="8">福島駅</cx:pt>
          <cx:pt idx="9">福島駅</cx:pt>
          <cx:pt idx="10">福島駅</cx:pt>
          <cx:pt idx="11">福島駅</cx:pt>
          <cx:pt idx="12">福島駅</cx:pt>
          <cx:pt idx="13">福島駅</cx:pt>
          <cx:pt idx="14">福島駅</cx:pt>
          <cx:pt idx="15">福島駅</cx:pt>
          <cx:pt idx="16">福島駅</cx:pt>
          <cx:pt idx="17">福島駅</cx:pt>
          <cx:pt idx="18">福島駅</cx:pt>
          <cx:pt idx="19">福島駅</cx:pt>
          <cx:pt idx="20">福島駅</cx:pt>
          <cx:pt idx="21">福島駅</cx:pt>
          <cx:pt idx="22">福島駅</cx:pt>
          <cx:pt idx="23">福島駅</cx:pt>
          <cx:pt idx="24">福島駅</cx:pt>
          <cx:pt idx="25">福島駅</cx:pt>
          <cx:pt idx="26">福島駅</cx:pt>
          <cx:pt idx="27">福島駅</cx:pt>
          <cx:pt idx="28">福島駅</cx:pt>
          <cx:pt idx="29">福島駅</cx:pt>
          <cx:pt idx="30">福島駅</cx:pt>
          <cx:pt idx="31">福島駅</cx:pt>
          <cx:pt idx="32">福島駅</cx:pt>
          <cx:pt idx="33">福島駅</cx:pt>
          <cx:pt idx="34">福島駅</cx:pt>
          <cx:pt idx="35">福島駅</cx:pt>
          <cx:pt idx="36">福島駅</cx:pt>
          <cx:pt idx="37">福島駅</cx:pt>
          <cx:pt idx="38">福島駅</cx:pt>
          <cx:pt idx="39">福島駅</cx:pt>
          <cx:pt idx="40">福島駅</cx:pt>
          <cx:pt idx="41">福島駅</cx:pt>
          <cx:pt idx="42">福島駅</cx:pt>
          <cx:pt idx="43">福島駅</cx:pt>
          <cx:pt idx="44">福島駅</cx:pt>
          <cx:pt idx="45">福島駅</cx:pt>
          <cx:pt idx="46">福島駅</cx:pt>
          <cx:pt idx="47">福島駅</cx:pt>
          <cx:pt idx="48">福島駅</cx:pt>
          <cx:pt idx="49">福島駅</cx:pt>
          <cx:pt idx="50">福島駅</cx:pt>
          <cx:pt idx="51">福島駅</cx:pt>
          <cx:pt idx="52">福島駅</cx:pt>
          <cx:pt idx="53">福島駅</cx:pt>
          <cx:pt idx="54">福島駅</cx:pt>
          <cx:pt idx="55">福島駅</cx:pt>
          <cx:pt idx="56">福島駅</cx:pt>
          <cx:pt idx="57">福島駅</cx:pt>
          <cx:pt idx="58">福島駅</cx:pt>
          <cx:pt idx="59">野田駅</cx:pt>
          <cx:pt idx="60">野田駅</cx:pt>
          <cx:pt idx="61">野田駅</cx:pt>
          <cx:pt idx="62">野田駅</cx:pt>
          <cx:pt idx="63">野田駅</cx:pt>
          <cx:pt idx="64">野田駅</cx:pt>
          <cx:pt idx="65">野田駅</cx:pt>
          <cx:pt idx="66">野田駅</cx:pt>
          <cx:pt idx="67">野田駅</cx:pt>
          <cx:pt idx="68">野田駅</cx:pt>
          <cx:pt idx="69">野田駅</cx:pt>
          <cx:pt idx="70">野田駅</cx:pt>
          <cx:pt idx="71">野田駅</cx:pt>
          <cx:pt idx="72">野田駅</cx:pt>
          <cx:pt idx="73">野田駅</cx:pt>
          <cx:pt idx="74">野田駅</cx:pt>
          <cx:pt idx="75">野田駅</cx:pt>
          <cx:pt idx="76">野田駅</cx:pt>
          <cx:pt idx="77">野田駅</cx:pt>
          <cx:pt idx="78">野田駅</cx:pt>
          <cx:pt idx="79">野田駅</cx:pt>
          <cx:pt idx="80">野田駅</cx:pt>
          <cx:pt idx="81">野田駅</cx:pt>
          <cx:pt idx="82">野田駅</cx:pt>
          <cx:pt idx="83">野田駅</cx:pt>
          <cx:pt idx="84">野田駅</cx:pt>
          <cx:pt idx="85">野田駅</cx:pt>
          <cx:pt idx="86">野田駅</cx:pt>
          <cx:pt idx="87">野田駅</cx:pt>
          <cx:pt idx="88">野田駅</cx:pt>
          <cx:pt idx="89">野田駅</cx:pt>
          <cx:pt idx="90">野田駅</cx:pt>
          <cx:pt idx="91">野田駅</cx:pt>
          <cx:pt idx="92">野田駅</cx:pt>
          <cx:pt idx="93">野田駅</cx:pt>
          <cx:pt idx="94">野田駅</cx:pt>
          <cx:pt idx="95">野田駅</cx:pt>
          <cx:pt idx="96">野田駅</cx:pt>
          <cx:pt idx="97">野田駅</cx:pt>
          <cx:pt idx="98">野田駅</cx:pt>
          <cx:pt idx="99">野田駅</cx:pt>
          <cx:pt idx="100">野田駅</cx:pt>
          <cx:pt idx="101">野田駅</cx:pt>
          <cx:pt idx="102">野田駅</cx:pt>
          <cx:pt idx="103">野田駅</cx:pt>
          <cx:pt idx="104">野田駅</cx:pt>
          <cx:pt idx="105">野田駅</cx:pt>
          <cx:pt idx="106">野田駅</cx:pt>
          <cx:pt idx="107">野田駅</cx:pt>
          <cx:pt idx="108">野田駅</cx:pt>
          <cx:pt idx="109">野田駅</cx:pt>
          <cx:pt idx="110">野田駅</cx:pt>
          <cx:pt idx="111">野田駅</cx:pt>
          <cx:pt idx="112">野田駅</cx:pt>
          <cx:pt idx="113">野田駅</cx:pt>
          <cx:pt idx="114">野田駅</cx:pt>
          <cx:pt idx="115">野田駅</cx:pt>
          <cx:pt idx="116">野田駅</cx:pt>
          <cx:pt idx="117">野田駅</cx:pt>
          <cx:pt idx="118">野田駅</cx:pt>
          <cx:pt idx="119">野田駅</cx:pt>
          <cx:pt idx="120">野田駅</cx:pt>
          <cx:pt idx="121">野田駅</cx:pt>
          <cx:pt idx="122">野田駅</cx:pt>
          <cx:pt idx="123">西九条駅</cx:pt>
          <cx:pt idx="124">西九条駅</cx:pt>
          <cx:pt idx="125">西九条駅</cx:pt>
          <cx:pt idx="126">西九条駅</cx:pt>
          <cx:pt idx="127">西九条駅</cx:pt>
          <cx:pt idx="128">西九条駅</cx:pt>
          <cx:pt idx="129">西九条駅</cx:pt>
          <cx:pt idx="130">西九条駅</cx:pt>
          <cx:pt idx="131">西九条駅</cx:pt>
          <cx:pt idx="132">西九条駅</cx:pt>
          <cx:pt idx="133">西九条駅</cx:pt>
          <cx:pt idx="134">西九条駅</cx:pt>
          <cx:pt idx="135">弁天町駅</cx:pt>
          <cx:pt idx="136">弁天町駅</cx:pt>
          <cx:pt idx="137">弁天町駅</cx:pt>
          <cx:pt idx="138">弁天町駅</cx:pt>
          <cx:pt idx="139">弁天町駅</cx:pt>
          <cx:pt idx="140">弁天町駅</cx:pt>
          <cx:pt idx="141">弁天町駅</cx:pt>
          <cx:pt idx="142">弁天町駅</cx:pt>
          <cx:pt idx="143">弁天町駅</cx:pt>
          <cx:pt idx="144">弁天町駅</cx:pt>
          <cx:pt idx="145">弁天町駅</cx:pt>
          <cx:pt idx="146">弁天町駅</cx:pt>
          <cx:pt idx="147">弁天町駅</cx:pt>
          <cx:pt idx="148">弁天町駅</cx:pt>
          <cx:pt idx="149">弁天町駅</cx:pt>
          <cx:pt idx="150">弁天町駅</cx:pt>
          <cx:pt idx="151">弁天町駅</cx:pt>
          <cx:pt idx="152">弁天町駅</cx:pt>
          <cx:pt idx="153">弁天町駅</cx:pt>
          <cx:pt idx="154">弁天町駅</cx:pt>
          <cx:pt idx="155">弁天町駅</cx:pt>
          <cx:pt idx="156">弁天町駅</cx:pt>
          <cx:pt idx="157">弁天町駅</cx:pt>
          <cx:pt idx="158">弁天町駅</cx:pt>
          <cx:pt idx="159">弁天町駅</cx:pt>
          <cx:pt idx="160">弁天町駅</cx:pt>
          <cx:pt idx="161">弁天町駅</cx:pt>
          <cx:pt idx="162">弁天町駅</cx:pt>
          <cx:pt idx="163">弁天町駅</cx:pt>
          <cx:pt idx="164">弁天町駅</cx:pt>
          <cx:pt idx="165">弁天町駅</cx:pt>
          <cx:pt idx="166">弁天町駅</cx:pt>
          <cx:pt idx="167">弁天町駅</cx:pt>
          <cx:pt idx="168">弁天町駅</cx:pt>
          <cx:pt idx="169">弁天町駅</cx:pt>
          <cx:pt idx="170">弁天町駅</cx:pt>
          <cx:pt idx="171">弁天町駅</cx:pt>
          <cx:pt idx="172">弁天町駅</cx:pt>
          <cx:pt idx="173">弁天町駅</cx:pt>
          <cx:pt idx="174">弁天町駅</cx:pt>
          <cx:pt idx="175">弁天町駅</cx:pt>
          <cx:pt idx="176">弁天町駅</cx:pt>
          <cx:pt idx="177">弁天町駅</cx:pt>
          <cx:pt idx="178">弁天町駅</cx:pt>
          <cx:pt idx="179">弁天町駅</cx:pt>
          <cx:pt idx="180">弁天町駅</cx:pt>
          <cx:pt idx="181">弁天町駅</cx:pt>
          <cx:pt idx="182">弁天町駅</cx:pt>
          <cx:pt idx="183">弁天町駅</cx:pt>
          <cx:pt idx="184">弁天町駅</cx:pt>
          <cx:pt idx="185">弁天町駅</cx:pt>
          <cx:pt idx="186">弁天町駅</cx:pt>
          <cx:pt idx="187">弁天町駅</cx:pt>
          <cx:pt idx="188">弁天町駅</cx:pt>
          <cx:pt idx="189">弁天町駅</cx:pt>
          <cx:pt idx="190">弁天町駅</cx:pt>
          <cx:pt idx="191">弁天町駅</cx:pt>
          <cx:pt idx="192">弁天町駅</cx:pt>
          <cx:pt idx="193">弁天町駅</cx:pt>
          <cx:pt idx="194">弁天町駅</cx:pt>
          <cx:pt idx="195">大正駅</cx:pt>
          <cx:pt idx="196">大正駅</cx:pt>
          <cx:pt idx="197">大正駅</cx:pt>
          <cx:pt idx="198">大正駅</cx:pt>
          <cx:pt idx="199">大正駅</cx:pt>
          <cx:pt idx="200">大正駅</cx:pt>
          <cx:pt idx="201">大正駅</cx:pt>
          <cx:pt idx="202">大正駅</cx:pt>
          <cx:pt idx="203">大正駅</cx:pt>
          <cx:pt idx="204">大正駅</cx:pt>
          <cx:pt idx="205">大正駅</cx:pt>
          <cx:pt idx="206">大正駅</cx:pt>
          <cx:pt idx="207">大正駅</cx:pt>
          <cx:pt idx="208">大正駅</cx:pt>
          <cx:pt idx="209">大正駅</cx:pt>
          <cx:pt idx="210">大正駅</cx:pt>
          <cx:pt idx="211">大正駅</cx:pt>
          <cx:pt idx="212">大正駅</cx:pt>
          <cx:pt idx="213">大正駅</cx:pt>
          <cx:pt idx="214">大正駅</cx:pt>
          <cx:pt idx="215">大正駅</cx:pt>
          <cx:pt idx="216">大正駅</cx:pt>
          <cx:pt idx="217">大正駅</cx:pt>
          <cx:pt idx="218">大正駅</cx:pt>
          <cx:pt idx="219">大正駅</cx:pt>
          <cx:pt idx="220">大正駅</cx:pt>
          <cx:pt idx="221">大正駅</cx:pt>
          <cx:pt idx="222">大正駅</cx:pt>
          <cx:pt idx="223">大正駅</cx:pt>
          <cx:pt idx="224">大正駅</cx:pt>
          <cx:pt idx="225">大正駅</cx:pt>
          <cx:pt idx="226">大正駅</cx:pt>
          <cx:pt idx="227">大正駅</cx:pt>
          <cx:pt idx="228">大正駅</cx:pt>
          <cx:pt idx="229">大正駅</cx:pt>
          <cx:pt idx="230">大正駅</cx:pt>
          <cx:pt idx="231">芦原橋駅</cx:pt>
          <cx:pt idx="232">芦原橋駅</cx:pt>
          <cx:pt idx="233">芦原橋駅</cx:pt>
          <cx:pt idx="234">芦原橋駅</cx:pt>
          <cx:pt idx="235">芦原橋駅</cx:pt>
          <cx:pt idx="236">芦原橋駅</cx:pt>
          <cx:pt idx="237">芦原橋駅</cx:pt>
          <cx:pt idx="238">芦原橋駅</cx:pt>
          <cx:pt idx="239">芦原橋駅</cx:pt>
          <cx:pt idx="240">芦原橋駅</cx:pt>
          <cx:pt idx="241">芦原橋駅</cx:pt>
          <cx:pt idx="242">芦原橋駅</cx:pt>
          <cx:pt idx="243">芦原橋駅</cx:pt>
          <cx:pt idx="244">芦原橋駅</cx:pt>
          <cx:pt idx="245">芦原橋駅</cx:pt>
          <cx:pt idx="246">芦原橋駅</cx:pt>
          <cx:pt idx="247">芦原橋駅</cx:pt>
          <cx:pt idx="248">芦原橋駅</cx:pt>
          <cx:pt idx="249">芦原橋駅</cx:pt>
          <cx:pt idx="250">芦原橋駅</cx:pt>
          <cx:pt idx="251">芦原橋駅</cx:pt>
          <cx:pt idx="252">芦原橋駅</cx:pt>
          <cx:pt idx="253">芦原橋駅</cx:pt>
          <cx:pt idx="254">芦原橋駅</cx:pt>
          <cx:pt idx="255">芦原橋駅</cx:pt>
          <cx:pt idx="256">芦原橋駅</cx:pt>
          <cx:pt idx="257">芦原橋駅</cx:pt>
          <cx:pt idx="258">芦原橋駅</cx:pt>
          <cx:pt idx="259">芦原橋駅</cx:pt>
          <cx:pt idx="260">芦原橋駅</cx:pt>
          <cx:pt idx="261">芦原橋駅</cx:pt>
          <cx:pt idx="262">芦原橋駅</cx:pt>
          <cx:pt idx="263">芦原橋駅</cx:pt>
          <cx:pt idx="264">芦原橋駅</cx:pt>
          <cx:pt idx="265">芦原橋駅</cx:pt>
          <cx:pt idx="266">芦原橋駅</cx:pt>
          <cx:pt idx="267">芦原橋駅</cx:pt>
          <cx:pt idx="268">芦原橋駅</cx:pt>
          <cx:pt idx="269">芦原橋駅</cx:pt>
          <cx:pt idx="270">芦原橋駅</cx:pt>
          <cx:pt idx="271">芦原橋駅</cx:pt>
          <cx:pt idx="272">芦原橋駅</cx:pt>
          <cx:pt idx="273">芦原橋駅</cx:pt>
          <cx:pt idx="274">芦原橋駅</cx:pt>
          <cx:pt idx="275">芦原橋駅</cx:pt>
          <cx:pt idx="276">今宮駅</cx:pt>
          <cx:pt idx="277">今宮駅</cx:pt>
          <cx:pt idx="278">今宮駅</cx:pt>
          <cx:pt idx="279">今宮駅</cx:pt>
          <cx:pt idx="280">今宮駅</cx:pt>
          <cx:pt idx="281">今宮駅</cx:pt>
          <cx:pt idx="282">今宮駅</cx:pt>
          <cx:pt idx="283">今宮駅</cx:pt>
          <cx:pt idx="284">今宮駅</cx:pt>
          <cx:pt idx="285">今宮駅</cx:pt>
          <cx:pt idx="286">今宮駅</cx:pt>
          <cx:pt idx="287">今宮駅</cx:pt>
          <cx:pt idx="288">今宮駅</cx:pt>
          <cx:pt idx="289">今宮駅</cx:pt>
          <cx:pt idx="290">今宮駅</cx:pt>
          <cx:pt idx="291">今宮駅</cx:pt>
          <cx:pt idx="292">今宮駅</cx:pt>
          <cx:pt idx="293">今宮駅</cx:pt>
          <cx:pt idx="294">今宮駅</cx:pt>
          <cx:pt idx="295">今宮駅</cx:pt>
          <cx:pt idx="296">今宮駅</cx:pt>
          <cx:pt idx="297">今宮駅</cx:pt>
          <cx:pt idx="298">今宮駅</cx:pt>
          <cx:pt idx="299">今宮駅</cx:pt>
          <cx:pt idx="300">今宮駅</cx:pt>
          <cx:pt idx="301">今宮駅</cx:pt>
          <cx:pt idx="302">今宮駅</cx:pt>
          <cx:pt idx="303">今宮駅</cx:pt>
          <cx:pt idx="304">今宮駅</cx:pt>
          <cx:pt idx="305">今宮駅</cx:pt>
          <cx:pt idx="306">今宮駅</cx:pt>
          <cx:pt idx="307">今宮駅</cx:pt>
          <cx:pt idx="308">今宮駅</cx:pt>
          <cx:pt idx="309">今宮駅</cx:pt>
          <cx:pt idx="310">今宮駅</cx:pt>
          <cx:pt idx="311">今宮駅</cx:pt>
          <cx:pt idx="312">今宮駅</cx:pt>
          <cx:pt idx="313">今宮駅</cx:pt>
          <cx:pt idx="314">今宮駅</cx:pt>
          <cx:pt idx="315">今宮駅</cx:pt>
          <cx:pt idx="316">今宮駅</cx:pt>
          <cx:pt idx="317">今宮駅</cx:pt>
          <cx:pt idx="318">今宮駅</cx:pt>
          <cx:pt idx="319">今宮駅</cx:pt>
          <cx:pt idx="320">今宮駅</cx:pt>
          <cx:pt idx="321">今宮駅</cx:pt>
          <cx:pt idx="322">今宮駅</cx:pt>
          <cx:pt idx="323">今宮駅</cx:pt>
          <cx:pt idx="324">今宮駅</cx:pt>
          <cx:pt idx="325">今宮駅</cx:pt>
          <cx:pt idx="326">今宮駅</cx:pt>
          <cx:pt idx="327">今宮駅</cx:pt>
          <cx:pt idx="328">今宮駅</cx:pt>
          <cx:pt idx="329">今宮駅</cx:pt>
          <cx:pt idx="330">今宮駅</cx:pt>
          <cx:pt idx="331">今宮駅</cx:pt>
          <cx:pt idx="332">今宮駅</cx:pt>
          <cx:pt idx="333">今宮駅</cx:pt>
          <cx:pt idx="334">今宮駅</cx:pt>
          <cx:pt idx="335">今宮駅</cx:pt>
          <cx:pt idx="336">新今宮駅</cx:pt>
          <cx:pt idx="337">新今宮駅</cx:pt>
          <cx:pt idx="338">新今宮駅</cx:pt>
          <cx:pt idx="339">新今宮駅</cx:pt>
          <cx:pt idx="340">新今宮駅</cx:pt>
          <cx:pt idx="341">新今宮駅</cx:pt>
          <cx:pt idx="342">新今宮駅</cx:pt>
          <cx:pt idx="343">天王寺駅</cx:pt>
          <cx:pt idx="344">天王寺駅</cx:pt>
          <cx:pt idx="345">天王寺駅</cx:pt>
          <cx:pt idx="346">天王寺駅</cx:pt>
          <cx:pt idx="347">天王寺駅</cx:pt>
          <cx:pt idx="348">天王寺駅</cx:pt>
          <cx:pt idx="349">天王寺駅</cx:pt>
          <cx:pt idx="350">天王寺駅</cx:pt>
          <cx:pt idx="351">天王寺駅</cx:pt>
          <cx:pt idx="352">天王寺駅</cx:pt>
          <cx:pt idx="353">天王寺駅</cx:pt>
          <cx:pt idx="354">天王寺駅</cx:pt>
          <cx:pt idx="355">天王寺駅</cx:pt>
          <cx:pt idx="356">天王寺駅</cx:pt>
          <cx:pt idx="357">天王寺駅</cx:pt>
          <cx:pt idx="358">天王寺駅</cx:pt>
          <cx:pt idx="359">天王寺駅</cx:pt>
          <cx:pt idx="360">天王寺駅</cx:pt>
          <cx:pt idx="361">天王寺駅</cx:pt>
          <cx:pt idx="362">天王寺駅</cx:pt>
          <cx:pt idx="363">天王寺駅</cx:pt>
          <cx:pt idx="364">天王寺駅</cx:pt>
          <cx:pt idx="365">天王寺駅</cx:pt>
          <cx:pt idx="366">天王寺駅</cx:pt>
          <cx:pt idx="367">寺田町駅</cx:pt>
          <cx:pt idx="368">寺田町駅</cx:pt>
          <cx:pt idx="369">寺田町駅</cx:pt>
          <cx:pt idx="370">寺田町駅</cx:pt>
          <cx:pt idx="371">寺田町駅</cx:pt>
          <cx:pt idx="372">寺田町駅</cx:pt>
          <cx:pt idx="373">寺田町駅</cx:pt>
          <cx:pt idx="374">寺田町駅</cx:pt>
          <cx:pt idx="375">寺田町駅</cx:pt>
          <cx:pt idx="376">寺田町駅</cx:pt>
          <cx:pt idx="377">寺田町駅</cx:pt>
          <cx:pt idx="378">寺田町駅</cx:pt>
          <cx:pt idx="379">寺田町駅</cx:pt>
          <cx:pt idx="380">寺田町駅</cx:pt>
          <cx:pt idx="381">寺田町駅</cx:pt>
          <cx:pt idx="382">寺田町駅</cx:pt>
          <cx:pt idx="383">寺田町駅</cx:pt>
          <cx:pt idx="384">寺田町駅</cx:pt>
          <cx:pt idx="385">寺田町駅</cx:pt>
          <cx:pt idx="386">寺田町駅</cx:pt>
          <cx:pt idx="387">寺田町駅</cx:pt>
          <cx:pt idx="388">寺田町駅</cx:pt>
          <cx:pt idx="389">寺田町駅</cx:pt>
          <cx:pt idx="390">寺田町駅</cx:pt>
          <cx:pt idx="391">寺田町駅</cx:pt>
          <cx:pt idx="392">寺田町駅</cx:pt>
          <cx:pt idx="393">寺田町駅</cx:pt>
          <cx:pt idx="394">寺田町駅</cx:pt>
          <cx:pt idx="395">寺田町駅</cx:pt>
          <cx:pt idx="396">寺田町駅</cx:pt>
          <cx:pt idx="397">寺田町駅</cx:pt>
          <cx:pt idx="398">寺田町駅</cx:pt>
          <cx:pt idx="399">寺田町駅</cx:pt>
          <cx:pt idx="400">寺田町駅</cx:pt>
          <cx:pt idx="401">寺田町駅</cx:pt>
          <cx:pt idx="402">寺田町駅</cx:pt>
          <cx:pt idx="403">寺田町駅</cx:pt>
          <cx:pt idx="404">寺田町駅</cx:pt>
          <cx:pt idx="405">桃谷駅</cx:pt>
          <cx:pt idx="406">桃谷駅</cx:pt>
          <cx:pt idx="407">桃谷駅</cx:pt>
          <cx:pt idx="408">桃谷駅</cx:pt>
          <cx:pt idx="409">桃谷駅</cx:pt>
          <cx:pt idx="410">桃谷駅</cx:pt>
          <cx:pt idx="411">桃谷駅</cx:pt>
          <cx:pt idx="412">桃谷駅</cx:pt>
          <cx:pt idx="413">桃谷駅</cx:pt>
          <cx:pt idx="414">桃谷駅</cx:pt>
          <cx:pt idx="415">桃谷駅</cx:pt>
          <cx:pt idx="416">桃谷駅</cx:pt>
          <cx:pt idx="417">桃谷駅</cx:pt>
          <cx:pt idx="418">桃谷駅</cx:pt>
          <cx:pt idx="419">桃谷駅</cx:pt>
          <cx:pt idx="420">桃谷駅</cx:pt>
          <cx:pt idx="421">桃谷駅</cx:pt>
          <cx:pt idx="422">桃谷駅</cx:pt>
          <cx:pt idx="423">桃谷駅</cx:pt>
          <cx:pt idx="424">桃谷駅</cx:pt>
          <cx:pt idx="425">桃谷駅</cx:pt>
          <cx:pt idx="426">桃谷駅</cx:pt>
          <cx:pt idx="427">桃谷駅</cx:pt>
          <cx:pt idx="428">鶴橋駅</cx:pt>
          <cx:pt idx="429">鶴橋駅</cx:pt>
          <cx:pt idx="430">鶴橋駅</cx:pt>
          <cx:pt idx="431">鶴橋駅</cx:pt>
          <cx:pt idx="432">鶴橋駅</cx:pt>
          <cx:pt idx="433">鶴橋駅</cx:pt>
          <cx:pt idx="434">鶴橋駅</cx:pt>
          <cx:pt idx="435">鶴橋駅</cx:pt>
          <cx:pt idx="436">鶴橋駅</cx:pt>
          <cx:pt idx="437">鶴橋駅</cx:pt>
          <cx:pt idx="438">鶴橋駅</cx:pt>
          <cx:pt idx="439">鶴橋駅</cx:pt>
          <cx:pt idx="440">鶴橋駅</cx:pt>
          <cx:pt idx="441">鶴橋駅</cx:pt>
          <cx:pt idx="442">鶴橋駅</cx:pt>
          <cx:pt idx="443">鶴橋駅</cx:pt>
          <cx:pt idx="444">鶴橋駅</cx:pt>
          <cx:pt idx="445">鶴橋駅</cx:pt>
          <cx:pt idx="446">鶴橋駅</cx:pt>
          <cx:pt idx="447">鶴橋駅</cx:pt>
          <cx:pt idx="448">鶴橋駅</cx:pt>
          <cx:pt idx="449">鶴橋駅</cx:pt>
          <cx:pt idx="450">鶴橋駅</cx:pt>
          <cx:pt idx="451">鶴橋駅</cx:pt>
          <cx:pt idx="452">鶴橋駅</cx:pt>
          <cx:pt idx="453">鶴橋駅</cx:pt>
          <cx:pt idx="454">鶴橋駅</cx:pt>
          <cx:pt idx="455">鶴橋駅</cx:pt>
          <cx:pt idx="456">鶴橋駅</cx:pt>
          <cx:pt idx="457">鶴橋駅</cx:pt>
          <cx:pt idx="458">鶴橋駅</cx:pt>
          <cx:pt idx="459">鶴橋駅</cx:pt>
          <cx:pt idx="460">鶴橋駅</cx:pt>
          <cx:pt idx="461">鶴橋駅</cx:pt>
          <cx:pt idx="462">鶴橋駅</cx:pt>
          <cx:pt idx="463">玉造駅</cx:pt>
          <cx:pt idx="464">玉造駅</cx:pt>
          <cx:pt idx="465">玉造駅</cx:pt>
          <cx:pt idx="466">玉造駅</cx:pt>
          <cx:pt idx="467">玉造駅</cx:pt>
          <cx:pt idx="468">玉造駅</cx:pt>
          <cx:pt idx="469">玉造駅</cx:pt>
          <cx:pt idx="470">玉造駅</cx:pt>
          <cx:pt idx="471">玉造駅</cx:pt>
          <cx:pt idx="472">玉造駅</cx:pt>
          <cx:pt idx="473">玉造駅</cx:pt>
          <cx:pt idx="474">玉造駅</cx:pt>
          <cx:pt idx="475">玉造駅</cx:pt>
          <cx:pt idx="476">玉造駅</cx:pt>
          <cx:pt idx="477">玉造駅</cx:pt>
          <cx:pt idx="478">玉造駅</cx:pt>
          <cx:pt idx="479">玉造駅</cx:pt>
          <cx:pt idx="480">玉造駅</cx:pt>
          <cx:pt idx="481">玉造駅</cx:pt>
          <cx:pt idx="482">玉造駅</cx:pt>
          <cx:pt idx="483">玉造駅</cx:pt>
          <cx:pt idx="484">玉造駅</cx:pt>
          <cx:pt idx="485">玉造駅</cx:pt>
          <cx:pt idx="486">玉造駅</cx:pt>
          <cx:pt idx="487">玉造駅</cx:pt>
          <cx:pt idx="488">玉造駅</cx:pt>
          <cx:pt idx="489">玉造駅</cx:pt>
          <cx:pt idx="490">玉造駅</cx:pt>
          <cx:pt idx="491">玉造駅</cx:pt>
          <cx:pt idx="492">玉造駅</cx:pt>
          <cx:pt idx="493">玉造駅</cx:pt>
          <cx:pt idx="494">玉造駅</cx:pt>
          <cx:pt idx="495">玉造駅</cx:pt>
          <cx:pt idx="496">玉造駅</cx:pt>
          <cx:pt idx="497">玉造駅</cx:pt>
          <cx:pt idx="498">玉造駅</cx:pt>
          <cx:pt idx="499">玉造駅</cx:pt>
          <cx:pt idx="500">玉造駅</cx:pt>
          <cx:pt idx="501">玉造駅</cx:pt>
          <cx:pt idx="502">玉造駅</cx:pt>
          <cx:pt idx="503">玉造駅</cx:pt>
          <cx:pt idx="504">玉造駅</cx:pt>
          <cx:pt idx="505">玉造駅</cx:pt>
          <cx:pt idx="506">玉造駅</cx:pt>
          <cx:pt idx="507">玉造駅</cx:pt>
          <cx:pt idx="508">玉造駅</cx:pt>
          <cx:pt idx="509">玉造駅</cx:pt>
          <cx:pt idx="510">玉造駅</cx:pt>
          <cx:pt idx="511">玉造駅</cx:pt>
          <cx:pt idx="512">玉造駅</cx:pt>
          <cx:pt idx="513">玉造駅</cx:pt>
          <cx:pt idx="514">玉造駅</cx:pt>
          <cx:pt idx="515">玉造駅</cx:pt>
          <cx:pt idx="516">玉造駅</cx:pt>
          <cx:pt idx="517">玉造駅</cx:pt>
          <cx:pt idx="518">玉造駅</cx:pt>
          <cx:pt idx="519">玉造駅</cx:pt>
          <cx:pt idx="520">玉造駅</cx:pt>
          <cx:pt idx="521">玉造駅</cx:pt>
          <cx:pt idx="522">玉造駅</cx:pt>
          <cx:pt idx="523">玉造駅</cx:pt>
          <cx:pt idx="524">玉造駅</cx:pt>
          <cx:pt idx="525">森ノ宮駅</cx:pt>
          <cx:pt idx="526">森ノ宮駅</cx:pt>
          <cx:pt idx="527">森ノ宮駅</cx:pt>
          <cx:pt idx="528">森ノ宮駅</cx:pt>
          <cx:pt idx="529">森ノ宮駅</cx:pt>
          <cx:pt idx="530">森ノ宮駅</cx:pt>
          <cx:pt idx="531">森ノ宮駅</cx:pt>
          <cx:pt idx="532">森ノ宮駅</cx:pt>
          <cx:pt idx="533">森ノ宮駅</cx:pt>
          <cx:pt idx="534">森ノ宮駅</cx:pt>
          <cx:pt idx="535">森ノ宮駅</cx:pt>
          <cx:pt idx="536">森ノ宮駅</cx:pt>
          <cx:pt idx="537">森ノ宮駅</cx:pt>
          <cx:pt idx="538">森ノ宮駅</cx:pt>
          <cx:pt idx="539">森ノ宮駅</cx:pt>
          <cx:pt idx="540">森ノ宮駅</cx:pt>
          <cx:pt idx="541">森ノ宮駅</cx:pt>
          <cx:pt idx="542">森ノ宮駅</cx:pt>
          <cx:pt idx="543">森ノ宮駅</cx:pt>
          <cx:pt idx="544">森ノ宮駅</cx:pt>
          <cx:pt idx="545">森ノ宮駅</cx:pt>
          <cx:pt idx="546">森ノ宮駅</cx:pt>
          <cx:pt idx="547">森ノ宮駅</cx:pt>
          <cx:pt idx="548">森ノ宮駅</cx:pt>
          <cx:pt idx="549">森ノ宮駅</cx:pt>
          <cx:pt idx="550">森ノ宮駅</cx:pt>
          <cx:pt idx="551">森ノ宮駅</cx:pt>
          <cx:pt idx="552">森ノ宮駅</cx:pt>
          <cx:pt idx="553">森ノ宮駅</cx:pt>
          <cx:pt idx="554">森ノ宮駅</cx:pt>
          <cx:pt idx="555">森ノ宮駅</cx:pt>
          <cx:pt idx="556">森ノ宮駅</cx:pt>
          <cx:pt idx="557">森ノ宮駅</cx:pt>
          <cx:pt idx="558">森ノ宮駅</cx:pt>
          <cx:pt idx="559">森ノ宮駅</cx:pt>
          <cx:pt idx="560">森ノ宮駅</cx:pt>
          <cx:pt idx="561">森ノ宮駅</cx:pt>
          <cx:pt idx="562">森ノ宮駅</cx:pt>
          <cx:pt idx="563">森ノ宮駅</cx:pt>
          <cx:pt idx="564">森ノ宮駅</cx:pt>
          <cx:pt idx="565">森ノ宮駅</cx:pt>
          <cx:pt idx="566">森ノ宮駅</cx:pt>
          <cx:pt idx="567">森ノ宮駅</cx:pt>
          <cx:pt idx="568">森ノ宮駅</cx:pt>
          <cx:pt idx="569">森ノ宮駅</cx:pt>
          <cx:pt idx="570">森ノ宮駅</cx:pt>
          <cx:pt idx="571">森ノ宮駅</cx:pt>
          <cx:pt idx="572">森ノ宮駅</cx:pt>
          <cx:pt idx="573">森ノ宮駅</cx:pt>
          <cx:pt idx="574">大阪城公園駅</cx:pt>
          <cx:pt idx="575">京橋駅</cx:pt>
          <cx:pt idx="576">京橋駅</cx:pt>
          <cx:pt idx="577">京橋駅</cx:pt>
          <cx:pt idx="578">京橋駅</cx:pt>
          <cx:pt idx="579">京橋駅</cx:pt>
          <cx:pt idx="580">京橋駅</cx:pt>
          <cx:pt idx="581">京橋駅</cx:pt>
          <cx:pt idx="582">京橋駅</cx:pt>
          <cx:pt idx="583">京橋駅</cx:pt>
          <cx:pt idx="584">京橋駅</cx:pt>
          <cx:pt idx="585">京橋駅</cx:pt>
          <cx:pt idx="586">京橋駅</cx:pt>
          <cx:pt idx="587">京橋駅</cx:pt>
          <cx:pt idx="588">京橋駅</cx:pt>
          <cx:pt idx="589">京橋駅</cx:pt>
          <cx:pt idx="590">京橋駅</cx:pt>
          <cx:pt idx="591">京橋駅</cx:pt>
          <cx:pt idx="592">京橋駅</cx:pt>
          <cx:pt idx="593">京橋駅</cx:pt>
          <cx:pt idx="594">京橋駅</cx:pt>
          <cx:pt idx="595">京橋駅</cx:pt>
          <cx:pt idx="596">京橋駅</cx:pt>
          <cx:pt idx="597">京橋駅</cx:pt>
          <cx:pt idx="598">京橋駅</cx:pt>
          <cx:pt idx="599">京橋駅</cx:pt>
          <cx:pt idx="600">京橋駅</cx:pt>
          <cx:pt idx="601">京橋駅</cx:pt>
          <cx:pt idx="602">京橋駅</cx:pt>
          <cx:pt idx="603">京橋駅</cx:pt>
          <cx:pt idx="604">京橋駅</cx:pt>
          <cx:pt idx="605">京橋駅</cx:pt>
          <cx:pt idx="606">京橋駅</cx:pt>
          <cx:pt idx="607">京橋駅</cx:pt>
          <cx:pt idx="608">京橋駅</cx:pt>
          <cx:pt idx="609">京橋駅</cx:pt>
          <cx:pt idx="610">京橋駅</cx:pt>
          <cx:pt idx="611">京橋駅</cx:pt>
          <cx:pt idx="612">京橋駅</cx:pt>
          <cx:pt idx="613">京橋駅</cx:pt>
          <cx:pt idx="614">京橋駅</cx:pt>
          <cx:pt idx="615">京橋駅</cx:pt>
          <cx:pt idx="616">京橋駅</cx:pt>
          <cx:pt idx="617">京橋駅</cx:pt>
          <cx:pt idx="618">京橋駅</cx:pt>
          <cx:pt idx="619">京橋駅</cx:pt>
          <cx:pt idx="620">京橋駅</cx:pt>
          <cx:pt idx="621">京橋駅</cx:pt>
          <cx:pt idx="622">京橋駅</cx:pt>
          <cx:pt idx="623">京橋駅</cx:pt>
          <cx:pt idx="624">京橋駅</cx:pt>
          <cx:pt idx="625">京橋駅</cx:pt>
          <cx:pt idx="626">京橋駅</cx:pt>
          <cx:pt idx="627">京橋駅</cx:pt>
          <cx:pt idx="628">京橋駅</cx:pt>
          <cx:pt idx="629">京橋駅</cx:pt>
          <cx:pt idx="630">京橋駅</cx:pt>
          <cx:pt idx="631">京橋駅</cx:pt>
          <cx:pt idx="632">京橋駅</cx:pt>
          <cx:pt idx="633">京橋駅</cx:pt>
          <cx:pt idx="634">京橋駅</cx:pt>
          <cx:pt idx="635">京橋駅</cx:pt>
          <cx:pt idx="636">桜ノ宮駅</cx:pt>
          <cx:pt idx="637">桜ノ宮駅</cx:pt>
          <cx:pt idx="638">桜ノ宮駅</cx:pt>
          <cx:pt idx="639">桜ノ宮駅</cx:pt>
          <cx:pt idx="640">桜ノ宮駅</cx:pt>
          <cx:pt idx="641">桜ノ宮駅</cx:pt>
          <cx:pt idx="642">桜ノ宮駅</cx:pt>
          <cx:pt idx="643">桜ノ宮駅</cx:pt>
          <cx:pt idx="644">桜ノ宮駅</cx:pt>
          <cx:pt idx="645">桜ノ宮駅</cx:pt>
          <cx:pt idx="646">桜ノ宮駅</cx:pt>
          <cx:pt idx="647">桜ノ宮駅</cx:pt>
          <cx:pt idx="648">桜ノ宮駅</cx:pt>
          <cx:pt idx="649">桜ノ宮駅</cx:pt>
          <cx:pt idx="650">桜ノ宮駅</cx:pt>
          <cx:pt idx="651">桜ノ宮駅</cx:pt>
          <cx:pt idx="652">桜ノ宮駅</cx:pt>
          <cx:pt idx="653">桜ノ宮駅</cx:pt>
          <cx:pt idx="654">桜ノ宮駅</cx:pt>
          <cx:pt idx="655">桜ノ宮駅</cx:pt>
          <cx:pt idx="656">桜ノ宮駅</cx:pt>
          <cx:pt idx="657">桜ノ宮駅</cx:pt>
          <cx:pt idx="658">桜ノ宮駅</cx:pt>
          <cx:pt idx="659">桜ノ宮駅</cx:pt>
          <cx:pt idx="660">桜ノ宮駅</cx:pt>
          <cx:pt idx="661">桜ノ宮駅</cx:pt>
          <cx:pt idx="662">桜ノ宮駅</cx:pt>
          <cx:pt idx="663">桜ノ宮駅</cx:pt>
          <cx:pt idx="664">桜ノ宮駅</cx:pt>
          <cx:pt idx="665">桜ノ宮駅</cx:pt>
          <cx:pt idx="666">桜ノ宮駅</cx:pt>
          <cx:pt idx="667">桜ノ宮駅</cx:pt>
          <cx:pt idx="668">桜ノ宮駅</cx:pt>
          <cx:pt idx="669">桜ノ宮駅</cx:pt>
          <cx:pt idx="670">桜ノ宮駅</cx:pt>
          <cx:pt idx="671">桜ノ宮駅</cx:pt>
          <cx:pt idx="672">桜ノ宮駅</cx:pt>
          <cx:pt idx="673">桜ノ宮駅</cx:pt>
          <cx:pt idx="674">天満駅</cx:pt>
          <cx:pt idx="675">天満駅</cx:pt>
          <cx:pt idx="676">天満駅</cx:pt>
          <cx:pt idx="677">天満駅</cx:pt>
          <cx:pt idx="678">天満駅</cx:pt>
          <cx:pt idx="679">天満駅</cx:pt>
          <cx:pt idx="680">天満駅</cx:pt>
          <cx:pt idx="681">天満駅</cx:pt>
          <cx:pt idx="682">天満駅</cx:pt>
          <cx:pt idx="683">天満駅</cx:pt>
          <cx:pt idx="684">天満駅</cx:pt>
          <cx:pt idx="685">天満駅</cx:pt>
          <cx:pt idx="686">天満駅</cx:pt>
          <cx:pt idx="687">天満駅</cx:pt>
          <cx:pt idx="688">天満駅</cx:pt>
          <cx:pt idx="689">天満駅</cx:pt>
          <cx:pt idx="690">天満駅</cx:pt>
          <cx:pt idx="691">天満駅</cx:pt>
          <cx:pt idx="692">天満駅</cx:pt>
          <cx:pt idx="693">天満駅</cx:pt>
          <cx:pt idx="694">天満駅</cx:pt>
          <cx:pt idx="695">天満駅</cx:pt>
          <cx:pt idx="696">天満駅</cx:pt>
          <cx:pt idx="697">天満駅</cx:pt>
          <cx:pt idx="698">天満駅</cx:pt>
          <cx:pt idx="699">天満駅</cx:pt>
          <cx:pt idx="700">天満駅</cx:pt>
          <cx:pt idx="701">天満駅</cx:pt>
          <cx:pt idx="702">天満駅</cx:pt>
          <cx:pt idx="703">天満駅</cx:pt>
          <cx:pt idx="704">天満駅</cx:pt>
          <cx:pt idx="705">天満駅</cx:pt>
          <cx:pt idx="706">天満駅</cx:pt>
          <cx:pt idx="707">天満駅</cx:pt>
          <cx:pt idx="708">天満駅</cx:pt>
          <cx:pt idx="709">天満駅</cx:pt>
          <cx:pt idx="710">天満駅</cx:pt>
          <cx:pt idx="711">天満駅</cx:pt>
          <cx:pt idx="712">天満駅</cx:pt>
          <cx:pt idx="713">天満駅</cx:pt>
          <cx:pt idx="714">天満駅</cx:pt>
          <cx:pt idx="715">天満駅</cx:pt>
          <cx:pt idx="716">天満駅</cx:pt>
          <cx:pt idx="717">天満駅</cx:pt>
          <cx:pt idx="718">天満駅</cx:pt>
          <cx:pt idx="719">天満駅</cx:pt>
          <cx:pt idx="720">天満駅</cx:pt>
          <cx:pt idx="721">天満駅</cx:pt>
          <cx:pt idx="722">天満駅</cx:pt>
          <cx:pt idx="723">天満駅</cx:pt>
          <cx:pt idx="724">天満駅</cx:pt>
          <cx:pt idx="725">天満駅</cx:pt>
          <cx:pt idx="726">天満駅</cx:pt>
          <cx:pt idx="727">天満駅</cx:pt>
          <cx:pt idx="728">天満駅</cx:pt>
          <cx:pt idx="729">天満駅</cx:pt>
          <cx:pt idx="730">天満駅</cx:pt>
          <cx:pt idx="731">天満駅</cx:pt>
          <cx:pt idx="732">天満駅</cx:pt>
          <cx:pt idx="733">天満駅</cx:pt>
          <cx:pt idx="734">天満駅</cx:pt>
          <cx:pt idx="735">天満駅</cx:pt>
          <cx:pt idx="736">天満駅</cx:pt>
          <cx:pt idx="737">天満駅</cx:pt>
          <cx:pt idx="738">天満駅</cx:pt>
          <cx:pt idx="739">天満駅</cx:pt>
          <cx:pt idx="740">天満駅</cx:pt>
          <cx:pt idx="741">天満駅</cx:pt>
          <cx:pt idx="742">天満駅</cx:pt>
          <cx:pt idx="743">天満駅</cx:pt>
          <cx:pt idx="744">天満駅</cx:pt>
          <cx:pt idx="745">天満駅</cx:pt>
          <cx:pt idx="746">天満駅</cx:pt>
          <cx:pt idx="747">天満駅</cx:pt>
          <cx:pt idx="748">天満駅</cx:pt>
          <cx:pt idx="749">天満駅</cx:pt>
          <cx:pt idx="750">天満駅</cx:pt>
          <cx:pt idx="751">天満駅</cx:pt>
          <cx:pt idx="752">天満駅</cx:pt>
          <cx:pt idx="753">天満駅</cx:pt>
          <cx:pt idx="754">天満駅</cx:pt>
          <cx:pt idx="755">天満駅</cx:pt>
          <cx:pt idx="756">天満駅</cx:pt>
        </cx:lvl>
      </cx:strDim>
      <cx:numDim type="val">
        <cx:f>Sheet1!$B$2:$B$758</cx:f>
        <cx:lvl ptCount="757" formatCode="G/標準">
          <cx:pt idx="0">142000</cx:pt>
          <cx:pt idx="1">142000</cx:pt>
          <cx:pt idx="2">118000</cx:pt>
          <cx:pt idx="3">178000</cx:pt>
          <cx:pt idx="4">420000</cx:pt>
          <cx:pt idx="5">57000</cx:pt>
          <cx:pt idx="6">87000</cx:pt>
          <cx:pt idx="7">89000</cx:pt>
          <cx:pt idx="8">335000</cx:pt>
          <cx:pt idx="9">102000</cx:pt>
          <cx:pt idx="10">95000</cx:pt>
          <cx:pt idx="11">97000</cx:pt>
          <cx:pt idx="12">106000</cx:pt>
          <cx:pt idx="13">63000</cx:pt>
          <cx:pt idx="14">115000</cx:pt>
          <cx:pt idx="15">122000</cx:pt>
          <cx:pt idx="16">122000</cx:pt>
          <cx:pt idx="17">170000</cx:pt>
          <cx:pt idx="18">175000</cx:pt>
          <cx:pt idx="19">185000</cx:pt>
          <cx:pt idx="20">103000</cx:pt>
          <cx:pt idx="21">105000</cx:pt>
          <cx:pt idx="22">110000</cx:pt>
          <cx:pt idx="23">75000</cx:pt>
          <cx:pt idx="24">79000</cx:pt>
          <cx:pt idx="25">79000</cx:pt>
          <cx:pt idx="26">75000</cx:pt>
          <cx:pt idx="27">103000</cx:pt>
          <cx:pt idx="28">105000</cx:pt>
          <cx:pt idx="29">91000</cx:pt>
          <cx:pt idx="30">106000</cx:pt>
          <cx:pt idx="31">91000</cx:pt>
          <cx:pt idx="32">106000</cx:pt>
          <cx:pt idx="33">82000</cx:pt>
          <cx:pt idx="34">82000</cx:pt>
          <cx:pt idx="35">63000</cx:pt>
          <cx:pt idx="36">106500</cx:pt>
          <cx:pt idx="37">108000</cx:pt>
          <cx:pt idx="38">109500</cx:pt>
          <cx:pt idx="39">97000</cx:pt>
          <cx:pt idx="40">103000</cx:pt>
          <cx:pt idx="41">105000</cx:pt>
          <cx:pt idx="42">80000</cx:pt>
          <cx:pt idx="43">123000</cx:pt>
          <cx:pt idx="44">123000</cx:pt>
          <cx:pt idx="45">80000</cx:pt>
          <cx:pt idx="46">122000</cx:pt>
          <cx:pt idx="47">105000</cx:pt>
          <cx:pt idx="48">105000</cx:pt>
          <cx:pt idx="49">106000</cx:pt>
          <cx:pt idx="50">105000</cx:pt>
          <cx:pt idx="51">106000</cx:pt>
          <cx:pt idx="52">95000</cx:pt>
          <cx:pt idx="53">100000</cx:pt>
          <cx:pt idx="54">100000</cx:pt>
          <cx:pt idx="55">122000</cx:pt>
          <cx:pt idx="56">124000</cx:pt>
          <cx:pt idx="57">115000</cx:pt>
          <cx:pt idx="58">115000</cx:pt>
          <cx:pt idx="59">64000</cx:pt>
          <cx:pt idx="60">64000</cx:pt>
          <cx:pt idx="61">64000</cx:pt>
          <cx:pt idx="62">64000</cx:pt>
          <cx:pt idx="63">79000</cx:pt>
          <cx:pt idx="64">81000</cx:pt>
          <cx:pt idx="65">97000</cx:pt>
          <cx:pt idx="66">71000</cx:pt>
          <cx:pt idx="67">74000</cx:pt>
          <cx:pt idx="68">76000</cx:pt>
          <cx:pt idx="69">92000</cx:pt>
          <cx:pt idx="70">71000</cx:pt>
          <cx:pt idx="71">90000</cx:pt>
          <cx:pt idx="72">89000</cx:pt>
          <cx:pt idx="73">97000</cx:pt>
          <cx:pt idx="74">95000</cx:pt>
          <cx:pt idx="75">98000</cx:pt>
          <cx:pt idx="76">75000</cx:pt>
          <cx:pt idx="77">75000</cx:pt>
          <cx:pt idx="78">75000</cx:pt>
          <cx:pt idx="79">72000</cx:pt>
          <cx:pt idx="80">87000</cx:pt>
          <cx:pt idx="81">96000</cx:pt>
          <cx:pt idx="82">100000</cx:pt>
          <cx:pt idx="83">72000</cx:pt>
          <cx:pt idx="84">96500</cx:pt>
          <cx:pt idx="85">96500</cx:pt>
          <cx:pt idx="86">93000</cx:pt>
          <cx:pt idx="87">93000</cx:pt>
          <cx:pt idx="88">70000</cx:pt>
          <cx:pt idx="89">75000</cx:pt>
          <cx:pt idx="90">75000</cx:pt>
          <cx:pt idx="91">75000</cx:pt>
          <cx:pt idx="92">89000</cx:pt>
          <cx:pt idx="93">89000</cx:pt>
          <cx:pt idx="94">103000</cx:pt>
          <cx:pt idx="95">104000</cx:pt>
          <cx:pt idx="96">104000</cx:pt>
          <cx:pt idx="97">103000</cx:pt>
          <cx:pt idx="98">104000</cx:pt>
          <cx:pt idx="99">104000</cx:pt>
          <cx:pt idx="100">85000</cx:pt>
          <cx:pt idx="101">87000</cx:pt>
          <cx:pt idx="102">85000</cx:pt>
          <cx:pt idx="103">87000</cx:pt>
          <cx:pt idx="104">87000</cx:pt>
          <cx:pt idx="105">87000</cx:pt>
          <cx:pt idx="106">92000</cx:pt>
          <cx:pt idx="107">87000</cx:pt>
          <cx:pt idx="108">87000</cx:pt>
          <cx:pt idx="109">105000</cx:pt>
          <cx:pt idx="110">112000</cx:pt>
          <cx:pt idx="111">105000</cx:pt>
          <cx:pt idx="112">105000</cx:pt>
          <cx:pt idx="113">108000</cx:pt>
          <cx:pt idx="114">119000</cx:pt>
          <cx:pt idx="115">71000</cx:pt>
          <cx:pt idx="116">74000</cx:pt>
          <cx:pt idx="117">76000</cx:pt>
          <cx:pt idx="118">125000</cx:pt>
          <cx:pt idx="119">129000</cx:pt>
          <cx:pt idx="120">133000</cx:pt>
          <cx:pt idx="121">127000</cx:pt>
          <cx:pt idx="122">101000</cx:pt>
          <cx:pt idx="123">80500</cx:pt>
          <cx:pt idx="124">80500</cx:pt>
          <cx:pt idx="125">80500</cx:pt>
          <cx:pt idx="126">80500</cx:pt>
          <cx:pt idx="127">52000</cx:pt>
          <cx:pt idx="128">97000</cx:pt>
          <cx:pt idx="129">91000</cx:pt>
          <cx:pt idx="130">80000</cx:pt>
          <cx:pt idx="131">92500</cx:pt>
          <cx:pt idx="132">95500</cx:pt>
          <cx:pt idx="133">85000</cx:pt>
          <cx:pt idx="134">75000</cx:pt>
          <cx:pt idx="135">58000</cx:pt>
          <cx:pt idx="136">95000</cx:pt>
          <cx:pt idx="137">98000</cx:pt>
          <cx:pt idx="138">100000</cx:pt>
          <cx:pt idx="139">100000</cx:pt>
          <cx:pt idx="140">96400</cx:pt>
          <cx:pt idx="141">96900</cx:pt>
          <cx:pt idx="142">103000</cx:pt>
          <cx:pt idx="143">103000</cx:pt>
          <cx:pt idx="144">104000</cx:pt>
          <cx:pt idx="145">135000</cx:pt>
          <cx:pt idx="146">145000</cx:pt>
          <cx:pt idx="147">58000</cx:pt>
          <cx:pt idx="148">55000</cx:pt>
          <cx:pt idx="149">55000</cx:pt>
          <cx:pt idx="150">55000</cx:pt>
          <cx:pt idx="151">61000</cx:pt>
          <cx:pt idx="152">60000</cx:pt>
          <cx:pt idx="153">60000</cx:pt>
          <cx:pt idx="154">52000</cx:pt>
          <cx:pt idx="155">55000</cx:pt>
          <cx:pt idx="156">64000</cx:pt>
          <cx:pt idx="157">67000</cx:pt>
          <cx:pt idx="158">55000</cx:pt>
          <cx:pt idx="159">75000</cx:pt>
          <cx:pt idx="160">100000</cx:pt>
          <cx:pt idx="161">77200</cx:pt>
          <cx:pt idx="162">79600</cx:pt>
          <cx:pt idx="163">79600</cx:pt>
          <cx:pt idx="164">68000</cx:pt>
          <cx:pt idx="165">63000</cx:pt>
          <cx:pt idx="166">45000</cx:pt>
          <cx:pt idx="167">55000</cx:pt>
          <cx:pt idx="168">88500</cx:pt>
          <cx:pt idx="169">73000</cx:pt>
          <cx:pt idx="170">87000</cx:pt>
          <cx:pt idx="171">93000</cx:pt>
          <cx:pt idx="172">87000</cx:pt>
          <cx:pt idx="173">97000</cx:pt>
          <cx:pt idx="174">98000</cx:pt>
          <cx:pt idx="175">100000</cx:pt>
          <cx:pt idx="176">98000</cx:pt>
          <cx:pt idx="177">100000</cx:pt>
          <cx:pt idx="178">101000</cx:pt>
          <cx:pt idx="179">96900</cx:pt>
          <cx:pt idx="180">96000</cx:pt>
          <cx:pt idx="181">103000</cx:pt>
          <cx:pt idx="182">103000</cx:pt>
          <cx:pt idx="183">103000</cx:pt>
          <cx:pt idx="184">96000</cx:pt>
          <cx:pt idx="185">82000</cx:pt>
          <cx:pt idx="186">87000</cx:pt>
          <cx:pt idx="187">87000</cx:pt>
          <cx:pt idx="188">110000</cx:pt>
          <cx:pt idx="189">104500</cx:pt>
          <cx:pt idx="190">104500</cx:pt>
          <cx:pt idx="191">110000</cx:pt>
          <cx:pt idx="192">120000</cx:pt>
          <cx:pt idx="193">135000</cx:pt>
          <cx:pt idx="194">165000</cx:pt>
          <cx:pt idx="195">44000</cx:pt>
          <cx:pt idx="196">76000</cx:pt>
          <cx:pt idx="197">76000</cx:pt>
          <cx:pt idx="198">86000</cx:pt>
          <cx:pt idx="199">86000</cx:pt>
          <cx:pt idx="200">76000</cx:pt>
          <cx:pt idx="201">77000</cx:pt>
          <cx:pt idx="202">79000</cx:pt>
          <cx:pt idx="203">67000</cx:pt>
          <cx:pt idx="204">47000</cx:pt>
          <cx:pt idx="205">47000</cx:pt>
          <cx:pt idx="206">54500</cx:pt>
          <cx:pt idx="207">62000</cx:pt>
          <cx:pt idx="208">79000</cx:pt>
          <cx:pt idx="209">81000</cx:pt>
          <cx:pt idx="210">83000</cx:pt>
          <cx:pt idx="211">63000</cx:pt>
          <cx:pt idx="212">70000</cx:pt>
          <cx:pt idx="213">63000</cx:pt>
          <cx:pt idx="214">63000</cx:pt>
          <cx:pt idx="215">63000</cx:pt>
          <cx:pt idx="216">70000</cx:pt>
          <cx:pt idx="217">86000</cx:pt>
          <cx:pt idx="218">86000</cx:pt>
          <cx:pt idx="219">85000</cx:pt>
          <cx:pt idx="220">89000</cx:pt>
          <cx:pt idx="221">103000</cx:pt>
          <cx:pt idx="222">104000</cx:pt>
          <cx:pt idx="223">104000</cx:pt>
          <cx:pt idx="224">104000</cx:pt>
          <cx:pt idx="225">100000</cx:pt>
          <cx:pt idx="226">108000</cx:pt>
          <cx:pt idx="227">83000</cx:pt>
          <cx:pt idx="228">50000</cx:pt>
          <cx:pt idx="229">55000</cx:pt>
          <cx:pt idx="230">50000</cx:pt>
          <cx:pt idx="231">135000</cx:pt>
          <cx:pt idx="232">136000</cx:pt>
          <cx:pt idx="233">88000</cx:pt>
          <cx:pt idx="234">91000</cx:pt>
          <cx:pt idx="235">92500</cx:pt>
          <cx:pt idx="236">97700</cx:pt>
          <cx:pt idx="237">98300</cx:pt>
          <cx:pt idx="238">98300</cx:pt>
          <cx:pt idx="239">60000</cx:pt>
          <cx:pt idx="240">60000</cx:pt>
          <cx:pt idx="241">82000</cx:pt>
          <cx:pt idx="242">82000</cx:pt>
          <cx:pt idx="243">82000</cx:pt>
          <cx:pt idx="244">82000</cx:pt>
          <cx:pt idx="245">82000</cx:pt>
          <cx:pt idx="246">83600</cx:pt>
          <cx:pt idx="247">62000</cx:pt>
          <cx:pt idx="248">63000</cx:pt>
          <cx:pt idx="249">63000</cx:pt>
          <cx:pt idx="250">60000</cx:pt>
          <cx:pt idx="251">60000</cx:pt>
          <cx:pt idx="252">88000</cx:pt>
          <cx:pt idx="253">91000</cx:pt>
          <cx:pt idx="254">100000</cx:pt>
          <cx:pt idx="255">105000</cx:pt>
          <cx:pt idx="256">106000</cx:pt>
          <cx:pt idx="257">98000</cx:pt>
          <cx:pt idx="258">114000</cx:pt>
          <cx:pt idx="259">114000</cx:pt>
          <cx:pt idx="260">114000</cx:pt>
          <cx:pt idx="261">85000</cx:pt>
          <cx:pt idx="262">86000</cx:pt>
          <cx:pt idx="263">81000</cx:pt>
          <cx:pt idx="264">136000</cx:pt>
          <cx:pt idx="265">94000</cx:pt>
          <cx:pt idx="266">114000</cx:pt>
          <cx:pt idx="267">114000</cx:pt>
          <cx:pt idx="268">114000</cx:pt>
          <cx:pt idx="269">92500</cx:pt>
          <cx:pt idx="270">89000</cx:pt>
          <cx:pt idx="271">85500</cx:pt>
          <cx:pt idx="272">90000</cx:pt>
          <cx:pt idx="273">86100</cx:pt>
          <cx:pt idx="274">92000</cx:pt>
          <cx:pt idx="275">130000</cx:pt>
          <cx:pt idx="276">120000</cx:pt>
          <cx:pt idx="277">87000</cx:pt>
          <cx:pt idx="278">93000</cx:pt>
          <cx:pt idx="279">95000</cx:pt>
          <cx:pt idx="280">130000</cx:pt>
          <cx:pt idx="281">65000</cx:pt>
          <cx:pt idx="282">85500</cx:pt>
          <cx:pt idx="283">85500</cx:pt>
          <cx:pt idx="284">80000</cx:pt>
          <cx:pt idx="285">83000</cx:pt>
          <cx:pt idx="286">85500</cx:pt>
          <cx:pt idx="287">85500</cx:pt>
          <cx:pt idx="288">92000</cx:pt>
          <cx:pt idx="289">95000</cx:pt>
          <cx:pt idx="290">98000</cx:pt>
          <cx:pt idx="291">93000</cx:pt>
          <cx:pt idx="292">102000</cx:pt>
          <cx:pt idx="293">103000</cx:pt>
          <cx:pt idx="294">70000</cx:pt>
          <cx:pt idx="295">70000</cx:pt>
          <cx:pt idx="296">75000</cx:pt>
          <cx:pt idx="297">78000</cx:pt>
          <cx:pt idx="298">75000</cx:pt>
          <cx:pt idx="299">120000</cx:pt>
          <cx:pt idx="300">96000</cx:pt>
          <cx:pt idx="301">89000</cx:pt>
          <cx:pt idx="302">90000</cx:pt>
          <cx:pt idx="303">94000</cx:pt>
          <cx:pt idx="304">95000</cx:pt>
          <cx:pt idx="305">89000</cx:pt>
          <cx:pt idx="306">90000</cx:pt>
          <cx:pt idx="307">94000</cx:pt>
          <cx:pt idx="308">93000</cx:pt>
          <cx:pt idx="309">97700</cx:pt>
          <cx:pt idx="310">97700</cx:pt>
          <cx:pt idx="311">98300</cx:pt>
          <cx:pt idx="312">95000</cx:pt>
          <cx:pt idx="313">98000</cx:pt>
          <cx:pt idx="314">70500</cx:pt>
          <cx:pt idx="315">96000</cx:pt>
          <cx:pt idx="316">97700</cx:pt>
          <cx:pt idx="317">97700</cx:pt>
          <cx:pt idx="318">98300</cx:pt>
          <cx:pt idx="319">70500</cx:pt>
          <cx:pt idx="320">52000</cx:pt>
          <cx:pt idx="321">79000</cx:pt>
          <cx:pt idx="322">89000</cx:pt>
          <cx:pt idx="323">67000</cx:pt>
          <cx:pt idx="324">75000</cx:pt>
          <cx:pt idx="325">92000</cx:pt>
          <cx:pt idx="326">90000</cx:pt>
          <cx:pt idx="327">90000</cx:pt>
          <cx:pt idx="328">87000</cx:pt>
          <cx:pt idx="329">102000</cx:pt>
          <cx:pt idx="330">87000</cx:pt>
          <cx:pt idx="331">83000</cx:pt>
          <cx:pt idx="332">130000</cx:pt>
          <cx:pt idx="333">140000</cx:pt>
          <cx:pt idx="334">140000</cx:pt>
          <cx:pt idx="335">180000</cx:pt>
          <cx:pt idx="336">67000</cx:pt>
          <cx:pt idx="337">65000</cx:pt>
          <cx:pt idx="338">70000</cx:pt>
          <cx:pt idx="339">81000</cx:pt>
          <cx:pt idx="340">87000</cx:pt>
          <cx:pt idx="341">89000</cx:pt>
          <cx:pt idx="342">120000</cx:pt>
          <cx:pt idx="343">88000</cx:pt>
          <cx:pt idx="344">88000</cx:pt>
          <cx:pt idx="345">94500</cx:pt>
          <cx:pt idx="346">104500</cx:pt>
          <cx:pt idx="347">82000</cx:pt>
          <cx:pt idx="348">81000</cx:pt>
          <cx:pt idx="349">85000</cx:pt>
          <cx:pt idx="350">69000</cx:pt>
          <cx:pt idx="351">70000</cx:pt>
          <cx:pt idx="352">68000</cx:pt>
          <cx:pt idx="353">70000</cx:pt>
          <cx:pt idx="354">70000</cx:pt>
          <cx:pt idx="355">85000</cx:pt>
          <cx:pt idx="356">82000</cx:pt>
          <cx:pt idx="357">82000</cx:pt>
          <cx:pt idx="358">83000</cx:pt>
          <cx:pt idx="359">89000</cx:pt>
          <cx:pt idx="360">93000</cx:pt>
          <cx:pt idx="361">60000</cx:pt>
          <cx:pt idx="362">65000</cx:pt>
          <cx:pt idx="363">81000</cx:pt>
          <cx:pt idx="364">180000</cx:pt>
          <cx:pt idx="365">100000</cx:pt>
          <cx:pt idx="366">83000</cx:pt>
          <cx:pt idx="367">75000</cx:pt>
          <cx:pt idx="368">79000</cx:pt>
          <cx:pt idx="369">79000</cx:pt>
          <cx:pt idx="370">88000</cx:pt>
          <cx:pt idx="371">89000</cx:pt>
          <cx:pt idx="372">96000</cx:pt>
          <cx:pt idx="373">96000</cx:pt>
          <cx:pt idx="374">88000</cx:pt>
          <cx:pt idx="375">88000</cx:pt>
          <cx:pt idx="376">88000</cx:pt>
          <cx:pt idx="377">55000</cx:pt>
          <cx:pt idx="378">71000</cx:pt>
          <cx:pt idx="379">48000</cx:pt>
          <cx:pt idx="380">79000</cx:pt>
          <cx:pt idx="381">75000</cx:pt>
          <cx:pt idx="382">80000</cx:pt>
          <cx:pt idx="383">70000</cx:pt>
          <cx:pt idx="384">88000</cx:pt>
          <cx:pt idx="385">75000</cx:pt>
          <cx:pt idx="386">74000</cx:pt>
          <cx:pt idx="387">88000</cx:pt>
          <cx:pt idx="388">88000</cx:pt>
          <cx:pt idx="389">88000</cx:pt>
          <cx:pt idx="390">95000</cx:pt>
          <cx:pt idx="391">93000</cx:pt>
          <cx:pt idx="392">83000</cx:pt>
          <cx:pt idx="393">95000</cx:pt>
          <cx:pt idx="394">83000</cx:pt>
          <cx:pt idx="395">60000</cx:pt>
          <cx:pt idx="396">98000</cx:pt>
          <cx:pt idx="397">100000</cx:pt>
          <cx:pt idx="398">90000</cx:pt>
          <cx:pt idx="399">90000</cx:pt>
          <cx:pt idx="400">75000</cx:pt>
          <cx:pt idx="401">100000</cx:pt>
          <cx:pt idx="402">90000</cx:pt>
          <cx:pt idx="403">90000</cx:pt>
          <cx:pt idx="404">106000</cx:pt>
          <cx:pt idx="405">74000</cx:pt>
          <cx:pt idx="406">74000</cx:pt>
          <cx:pt idx="407">74000</cx:pt>
          <cx:pt idx="408">145000</cx:pt>
          <cx:pt idx="409">150000</cx:pt>
          <cx:pt idx="410">150000</cx:pt>
          <cx:pt idx="411">75000</cx:pt>
          <cx:pt idx="412">65000</cx:pt>
          <cx:pt idx="413">77000</cx:pt>
          <cx:pt idx="414">80000</cx:pt>
          <cx:pt idx="415">63000</cx:pt>
          <cx:pt idx="416">68000</cx:pt>
          <cx:pt idx="417">72000</cx:pt>
          <cx:pt idx="418">88000</cx:pt>
          <cx:pt idx="419">88000</cx:pt>
          <cx:pt idx="420">90000</cx:pt>
          <cx:pt idx="421">92000</cx:pt>
          <cx:pt idx="422">88000</cx:pt>
          <cx:pt idx="423">72000</cx:pt>
          <cx:pt idx="424">94000</cx:pt>
          <cx:pt idx="425">69000</cx:pt>
          <cx:pt idx="426">145000</cx:pt>
          <cx:pt idx="427">150000</cx:pt>
          <cx:pt idx="428">109000</cx:pt>
          <cx:pt idx="429">109000</cx:pt>
          <cx:pt idx="430">135000</cx:pt>
          <cx:pt idx="431">80500</cx:pt>
          <cx:pt idx="432">72000</cx:pt>
          <cx:pt idx="433">92000</cx:pt>
          <cx:pt idx="434">57000</cx:pt>
          <cx:pt idx="435">57000</cx:pt>
          <cx:pt idx="436">109000</cx:pt>
          <cx:pt idx="437">135000</cx:pt>
          <cx:pt idx="438">135000</cx:pt>
          <cx:pt idx="439">68000</cx:pt>
          <cx:pt idx="440">72000</cx:pt>
          <cx:pt idx="441">90000</cx:pt>
          <cx:pt idx="442">103000</cx:pt>
          <cx:pt idx="443">57000</cx:pt>
          <cx:pt idx="444">90000</cx:pt>
          <cx:pt idx="445">103000</cx:pt>
          <cx:pt idx="446">105000</cx:pt>
          <cx:pt idx="447">105000</cx:pt>
          <cx:pt idx="448">105000</cx:pt>
          <cx:pt idx="449">99000</cx:pt>
          <cx:pt idx="450">103000</cx:pt>
          <cx:pt idx="451">99000</cx:pt>
          <cx:pt idx="452">152000</cx:pt>
          <cx:pt idx="453">153000</cx:pt>
          <cx:pt idx="454">82000</cx:pt>
          <cx:pt idx="455">85000</cx:pt>
          <cx:pt idx="456">87000</cx:pt>
          <cx:pt idx="457">82000</cx:pt>
          <cx:pt idx="458">85000</cx:pt>
          <cx:pt idx="459">87000</cx:pt>
          <cx:pt idx="460">79000</cx:pt>
          <cx:pt idx="461">63000</cx:pt>
          <cx:pt idx="462">153000</cx:pt>
          <cx:pt idx="463">87000</cx:pt>
          <cx:pt idx="464">87000</cx:pt>
          <cx:pt idx="465">75000</cx:pt>
          <cx:pt idx="466">84000</cx:pt>
          <cx:pt idx="467">79400</cx:pt>
          <cx:pt idx="468">79000</cx:pt>
          <cx:pt idx="469">79000</cx:pt>
          <cx:pt idx="470">90000</cx:pt>
          <cx:pt idx="471">60000</cx:pt>
          <cx:pt idx="472">87000</cx:pt>
          <cx:pt idx="473">89000</cx:pt>
          <cx:pt idx="474">96000</cx:pt>
          <cx:pt idx="475">100000</cx:pt>
          <cx:pt idx="476">100000</cx:pt>
          <cx:pt idx="477">102000</cx:pt>
          <cx:pt idx="478">102000</cx:pt>
          <cx:pt idx="479">78000</cx:pt>
          <cx:pt idx="480">79000</cx:pt>
          <cx:pt idx="481">115000</cx:pt>
          <cx:pt idx="482">79000</cx:pt>
          <cx:pt idx="483">79000</cx:pt>
          <cx:pt idx="484">90000</cx:pt>
          <cx:pt idx="485">92000</cx:pt>
          <cx:pt idx="486">89000</cx:pt>
          <cx:pt idx="487">95500</cx:pt>
          <cx:pt idx="488">97500</cx:pt>
          <cx:pt idx="489">97500</cx:pt>
          <cx:pt idx="490">60000</cx:pt>
          <cx:pt idx="491">75000</cx:pt>
          <cx:pt idx="492">91000</cx:pt>
          <cx:pt idx="493">93000</cx:pt>
          <cx:pt idx="494">91000</cx:pt>
          <cx:pt idx="495">106000</cx:pt>
          <cx:pt idx="496">106000</cx:pt>
          <cx:pt idx="497">106000</cx:pt>
          <cx:pt idx="498">106000</cx:pt>
          <cx:pt idx="499">106000</cx:pt>
          <cx:pt idx="500">110000</cx:pt>
          <cx:pt idx="501">106000</cx:pt>
          <cx:pt idx="502">110000</cx:pt>
          <cx:pt idx="503">113000</cx:pt>
          <cx:pt idx="504">75000</cx:pt>
          <cx:pt idx="505">85000</cx:pt>
          <cx:pt idx="506">102000</cx:pt>
          <cx:pt idx="507">100000</cx:pt>
          <cx:pt idx="508">102000</cx:pt>
          <cx:pt idx="509">79000</cx:pt>
          <cx:pt idx="510">115000</cx:pt>
          <cx:pt idx="511">105000</cx:pt>
          <cx:pt idx="512">109000</cx:pt>
          <cx:pt idx="513">110000</cx:pt>
          <cx:pt idx="514">110000</cx:pt>
          <cx:pt idx="515">111000</cx:pt>
          <cx:pt idx="516">112000</cx:pt>
          <cx:pt idx="517">80000</cx:pt>
          <cx:pt idx="518">84000</cx:pt>
          <cx:pt idx="519">85000</cx:pt>
          <cx:pt idx="520">77000</cx:pt>
          <cx:pt idx="521">77000</cx:pt>
          <cx:pt idx="522">80000</cx:pt>
          <cx:pt idx="523">84000</cx:pt>
          <cx:pt idx="524">92000</cx:pt>
          <cx:pt idx="525">90500</cx:pt>
          <cx:pt idx="526">90500</cx:pt>
          <cx:pt idx="527">91500</cx:pt>
          <cx:pt idx="528">90500</cx:pt>
          <cx:pt idx="529">90500</cx:pt>
          <cx:pt idx="530">91500</cx:pt>
          <cx:pt idx="531">90000</cx:pt>
          <cx:pt idx="532">97000</cx:pt>
          <cx:pt idx="533">105000</cx:pt>
          <cx:pt idx="534">91800</cx:pt>
          <cx:pt idx="535">93600</cx:pt>
          <cx:pt idx="536">93500</cx:pt>
          <cx:pt idx="537">103000</cx:pt>
          <cx:pt idx="538">103000</cx:pt>
          <cx:pt idx="539">105000</cx:pt>
          <cx:pt idx="540">103000</cx:pt>
          <cx:pt idx="541">105000</cx:pt>
          <cx:pt idx="542">110000</cx:pt>
          <cx:pt idx="543">110000</cx:pt>
          <cx:pt idx="544">110000</cx:pt>
          <cx:pt idx="545">125000</cx:pt>
          <cx:pt idx="546">125000</cx:pt>
          <cx:pt idx="547">125000</cx:pt>
          <cx:pt idx="548">125000</cx:pt>
          <cx:pt idx="549">125000</cx:pt>
          <cx:pt idx="550">125000</cx:pt>
          <cx:pt idx="551">59000</cx:pt>
          <cx:pt idx="552">62000</cx:pt>
          <cx:pt idx="553">91800</cx:pt>
          <cx:pt idx="554">93600</cx:pt>
          <cx:pt idx="555">106000</cx:pt>
          <cx:pt idx="556">106000</cx:pt>
          <cx:pt idx="557">106000</cx:pt>
          <cx:pt idx="558">106000</cx:pt>
          <cx:pt idx="559">106000</cx:pt>
          <cx:pt idx="560">106000</cx:pt>
          <cx:pt idx="561">103000</cx:pt>
          <cx:pt idx="562">105000</cx:pt>
          <cx:pt idx="563">105000</cx:pt>
          <cx:pt idx="564">90000</cx:pt>
          <cx:pt idx="565">129000</cx:pt>
          <cx:pt idx="566">143000</cx:pt>
          <cx:pt idx="567">129000</cx:pt>
          <cx:pt idx="568">145000</cx:pt>
          <cx:pt idx="569">115000</cx:pt>
          <cx:pt idx="570">115000</cx:pt>
          <cx:pt idx="571">90500</cx:pt>
          <cx:pt idx="572">90500</cx:pt>
          <cx:pt idx="573">90500</cx:pt>
          <cx:pt idx="574">0</cx:pt>
          <cx:pt idx="575">87000</cx:pt>
          <cx:pt idx="576">89000</cx:pt>
          <cx:pt idx="577">89000</cx:pt>
          <cx:pt idx="578">92500</cx:pt>
          <cx:pt idx="579">99000</cx:pt>
          <cx:pt idx="580">97000</cx:pt>
          <cx:pt idx="581">92500</cx:pt>
          <cx:pt idx="582">97000</cx:pt>
          <cx:pt idx="583">98500</cx:pt>
          <cx:pt idx="584">89000</cx:pt>
          <cx:pt idx="585">89000</cx:pt>
          <cx:pt idx="586">99000</cx:pt>
          <cx:pt idx="587">101000</cx:pt>
          <cx:pt idx="588">67000</cx:pt>
          <cx:pt idx="589">69000</cx:pt>
          <cx:pt idx="590">72000</cx:pt>
          <cx:pt idx="591">89000</cx:pt>
          <cx:pt idx="592">65000</cx:pt>
          <cx:pt idx="593">65000</cx:pt>
          <cx:pt idx="594">65000</cx:pt>
          <cx:pt idx="595">87000</cx:pt>
          <cx:pt idx="596">87000</cx:pt>
          <cx:pt idx="597">92000</cx:pt>
          <cx:pt idx="598">91000</cx:pt>
          <cx:pt idx="599">87000</cx:pt>
          <cx:pt idx="600">87000</cx:pt>
          <cx:pt idx="601">92000</cx:pt>
          <cx:pt idx="602">93000</cx:pt>
          <cx:pt idx="603">93000</cx:pt>
          <cx:pt idx="604">76000</cx:pt>
          <cx:pt idx="605">89000</cx:pt>
          <cx:pt idx="606">89000</cx:pt>
          <cx:pt idx="607">90000</cx:pt>
          <cx:pt idx="608">75000</cx:pt>
          <cx:pt idx="609">80000</cx:pt>
          <cx:pt idx="610">83000</cx:pt>
          <cx:pt idx="611">84000</cx:pt>
          <cx:pt idx="612">92000</cx:pt>
          <cx:pt idx="613">92000</cx:pt>
          <cx:pt idx="614">75000</cx:pt>
          <cx:pt idx="615">99000</cx:pt>
          <cx:pt idx="616">99000</cx:pt>
          <cx:pt idx="617">99000</cx:pt>
          <cx:pt idx="618">101000</cx:pt>
          <cx:pt idx="619">86000</cx:pt>
          <cx:pt idx="620">110000</cx:pt>
          <cx:pt idx="621">110300</cx:pt>
          <cx:pt idx="622">70000</cx:pt>
          <cx:pt idx="623">135000</cx:pt>
          <cx:pt idx="624">139000</cx:pt>
          <cx:pt idx="625">140000</cx:pt>
          <cx:pt idx="626">135000</cx:pt>
          <cx:pt idx="627">139000</cx:pt>
          <cx:pt idx="628">140000</cx:pt>
          <cx:pt idx="629">89000</cx:pt>
          <cx:pt idx="630">65000</cx:pt>
          <cx:pt idx="631">70000</cx:pt>
          <cx:pt idx="632">101000</cx:pt>
          <cx:pt idx="633">84000</cx:pt>
          <cx:pt idx="634">65000</cx:pt>
          <cx:pt idx="635">70000</cx:pt>
          <cx:pt idx="636">122000</cx:pt>
          <cx:pt idx="637">124000</cx:pt>
          <cx:pt idx="638">122000</cx:pt>
          <cx:pt idx="639">131000</cx:pt>
          <cx:pt idx="640">72000</cx:pt>
          <cx:pt idx="641">83000</cx:pt>
          <cx:pt idx="642">86000</cx:pt>
          <cx:pt idx="643">86000</cx:pt>
          <cx:pt idx="644">86000</cx:pt>
          <cx:pt idx="645">86000</cx:pt>
          <cx:pt idx="646">86000</cx:pt>
          <cx:pt idx="647">120000</cx:pt>
          <cx:pt idx="648">120000</cx:pt>
          <cx:pt idx="649">120000</cx:pt>
          <cx:pt idx="650">47000</cx:pt>
          <cx:pt idx="651">48000</cx:pt>
          <cx:pt idx="652">77000</cx:pt>
          <cx:pt idx="653">58000</cx:pt>
          <cx:pt idx="654">83000</cx:pt>
          <cx:pt idx="655">62000</cx:pt>
          <cx:pt idx="656">62000</cx:pt>
          <cx:pt idx="657">85000</cx:pt>
          <cx:pt idx="658">85000</cx:pt>
          <cx:pt idx="659">85000</cx:pt>
          <cx:pt idx="660">58000</cx:pt>
          <cx:pt idx="661">70000</cx:pt>
          <cx:pt idx="662">73000</cx:pt>
          <cx:pt idx="663">95000</cx:pt>
          <cx:pt idx="664">105000</cx:pt>
          <cx:pt idx="665">74000</cx:pt>
          <cx:pt idx="666">82000</cx:pt>
          <cx:pt idx="667">85000</cx:pt>
          <cx:pt idx="668">74000</cx:pt>
          <cx:pt idx="669">102000</cx:pt>
          <cx:pt idx="670">72000</cx:pt>
          <cx:pt idx="671">87000</cx:pt>
          <cx:pt idx="672">97000</cx:pt>
          <cx:pt idx="673">100000</cx:pt>
          <cx:pt idx="674">84000</cx:pt>
          <cx:pt idx="675">89000</cx:pt>
          <cx:pt idx="676">89000</cx:pt>
          <cx:pt idx="677">84000</cx:pt>
          <cx:pt idx="678">84000</cx:pt>
          <cx:pt idx="679">89000</cx:pt>
          <cx:pt idx="680">90000</cx:pt>
          <cx:pt idx="681">91000</cx:pt>
          <cx:pt idx="682">91000</cx:pt>
          <cx:pt idx="683">90000</cx:pt>
          <cx:pt idx="684">90000</cx:pt>
          <cx:pt idx="685">90000</cx:pt>
          <cx:pt idx="686">94000</cx:pt>
          <cx:pt idx="687">103000</cx:pt>
          <cx:pt idx="688">103000</cx:pt>
          <cx:pt idx="689">72000</cx:pt>
          <cx:pt idx="690">91000</cx:pt>
          <cx:pt idx="691">92000</cx:pt>
          <cx:pt idx="692">91000</cx:pt>
          <cx:pt idx="693">103000</cx:pt>
          <cx:pt idx="694">103000</cx:pt>
          <cx:pt idx="695">103000</cx:pt>
          <cx:pt idx="696">72000</cx:pt>
          <cx:pt idx="697">72000</cx:pt>
          <cx:pt idx="698">85000</cx:pt>
          <cx:pt idx="699">85000</cx:pt>
          <cx:pt idx="700">85000</cx:pt>
          <cx:pt idx="701">92000</cx:pt>
          <cx:pt idx="702">93000</cx:pt>
          <cx:pt idx="703">93000</cx:pt>
          <cx:pt idx="704">92000</cx:pt>
          <cx:pt idx="705">93000</cx:pt>
          <cx:pt idx="706">94000</cx:pt>
          <cx:pt idx="707">115000</cx:pt>
          <cx:pt idx="708">115000</cx:pt>
          <cx:pt idx="709">116000</cx:pt>
          <cx:pt idx="710">115000</cx:pt>
          <cx:pt idx="711">115000</cx:pt>
          <cx:pt idx="712">115000</cx:pt>
          <cx:pt idx="713">80000</cx:pt>
          <cx:pt idx="714">103000</cx:pt>
          <cx:pt idx="715">85000</cx:pt>
          <cx:pt idx="716">69000</cx:pt>
          <cx:pt idx="717">72000</cx:pt>
          <cx:pt idx="718">80000</cx:pt>
          <cx:pt idx="719">100400</cx:pt>
          <cx:pt idx="720">100400</cx:pt>
          <cx:pt idx="721">100400</cx:pt>
          <cx:pt idx="722">100400</cx:pt>
          <cx:pt idx="723">74000</cx:pt>
          <cx:pt idx="724">103500</cx:pt>
          <cx:pt idx="725">104000</cx:pt>
          <cx:pt idx="726">104000</cx:pt>
          <cx:pt idx="727">104000</cx:pt>
          <cx:pt idx="728">104000</cx:pt>
          <cx:pt idx="729">105000</cx:pt>
          <cx:pt idx="730">100000</cx:pt>
          <cx:pt idx="731">100000</cx:pt>
          <cx:pt idx="732">70000</cx:pt>
          <cx:pt idx="733">80000</cx:pt>
          <cx:pt idx="734">111500</cx:pt>
          <cx:pt idx="735">86000</cx:pt>
          <cx:pt idx="736">80000</cx:pt>
          <cx:pt idx="737">80000</cx:pt>
          <cx:pt idx="738">80000</cx:pt>
          <cx:pt idx="739">80000</cx:pt>
          <cx:pt idx="740">86000</cx:pt>
          <cx:pt idx="741">86000</cx:pt>
          <cx:pt idx="742">105000</cx:pt>
          <cx:pt idx="743">105000</cx:pt>
          <cx:pt idx="744">115000</cx:pt>
          <cx:pt idx="745">115000</cx:pt>
          <cx:pt idx="746">115000</cx:pt>
          <cx:pt idx="747">105000</cx:pt>
          <cx:pt idx="748">115000</cx:pt>
          <cx:pt idx="749">115000</cx:pt>
          <cx:pt idx="750">123000</cx:pt>
          <cx:pt idx="751">86000</cx:pt>
          <cx:pt idx="752">105000</cx:pt>
          <cx:pt idx="753">80000</cx:pt>
          <cx:pt idx="754">137000</cx:pt>
          <cx:pt idx="755">137000</cx:pt>
          <cx:pt idx="756">137000</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ja-JP" sz="1862" b="0" i="0" u="none" strike="noStrike" baseline="0" dirty="0">
                <a:solidFill>
                  <a:prstClr val="black">
                    <a:lumMod val="65000"/>
                    <a:lumOff val="35000"/>
                  </a:prstClr>
                </a:solidFill>
                <a:latin typeface="Rockwell" panose="02060603020205020403"/>
                <a:ea typeface="HG明朝B" panose="02020809000000000000" pitchFamily="17" charset="-128"/>
              </a:rPr>
              <a:t>SUUMO</a:t>
            </a: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による</a:t>
            </a:r>
            <a:r>
              <a:rPr lang="en-US" altLang="ja-JP" sz="1862" b="0" i="0" u="none" strike="noStrike" baseline="0" dirty="0">
                <a:solidFill>
                  <a:prstClr val="black">
                    <a:lumMod val="65000"/>
                    <a:lumOff val="35000"/>
                  </a:prstClr>
                </a:solidFill>
                <a:latin typeface="Rockwell" panose="02060603020205020403"/>
                <a:ea typeface="HG明朝B" panose="02020809000000000000" pitchFamily="17" charset="-128"/>
              </a:rPr>
              <a:t>8/16</a:t>
            </a: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時点での大阪環状線駅徒歩５分以内の</a:t>
            </a:r>
            <a:r>
              <a:rPr lang="en-US" altLang="ja-JP" sz="1862" b="0" i="0" u="none" strike="noStrike" baseline="0" dirty="0">
                <a:solidFill>
                  <a:prstClr val="black">
                    <a:lumMod val="65000"/>
                    <a:lumOff val="35000"/>
                  </a:prstClr>
                </a:solidFill>
                <a:latin typeface="Rockwell" panose="02060603020205020403"/>
                <a:ea typeface="HG明朝B" panose="02020809000000000000" pitchFamily="17" charset="-128"/>
              </a:rPr>
              <a:t>1LDK</a:t>
            </a: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家賃箱</a:t>
            </a:r>
            <a:r>
              <a:rPr lang="ja-JP" altLang="en-US" sz="1862" b="0" i="0" u="none" strike="noStrike" baseline="0" dirty="0" err="1">
                <a:solidFill>
                  <a:prstClr val="black">
                    <a:lumMod val="65000"/>
                    <a:lumOff val="35000"/>
                  </a:prstClr>
                </a:solidFill>
                <a:latin typeface="Rockwell" panose="02060603020205020403"/>
                <a:ea typeface="HG明朝B" panose="02020809000000000000" pitchFamily="17" charset="-128"/>
              </a:rPr>
              <a:t>ひげ</a:t>
            </a: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図</a:t>
            </a:r>
          </a:p>
        </cx:rich>
      </cx:tx>
    </cx:title>
    <cx:plotArea>
      <cx:plotAreaRegion>
        <cx:plotSurface>
          <cx:spPr>
            <a:solidFill>
              <a:schemeClr val="bg1">
                <a:lumMod val="85000"/>
              </a:schemeClr>
            </a:solidFill>
          </cx:spPr>
        </cx:plotSurface>
        <cx:series layoutId="boxWhisker" uniqueId="{AF0A8AE9-60AD-47D8-8642-5AEB0697C3C1}">
          <cx:tx>
            <cx:txData>
              <cx:f>Sheet1!$B$1</cx:f>
              <cx:v>万</cx:v>
            </cx:txData>
          </cx:tx>
          <cx:spPr>
            <a:solidFill>
              <a:schemeClr val="bg1">
                <a:lumMod val="85000"/>
              </a:schemeClr>
            </a:solidFill>
          </cx:spPr>
          <cx:dataId val="0"/>
          <cx:layoutPr>
            <cx:visibility nonoutliers="0"/>
            <cx:statistics quartileMethod="exclusive"/>
          </cx:layoutPr>
        </cx:series>
      </cx:plotAreaRegion>
      <cx:axis id="0">
        <cx:catScaling gapWidth="1"/>
        <cx:tickLabels/>
      </cx:axis>
      <cx:axis id="1">
        <cx:valScaling max="350000"/>
        <cx:units unit="tenThousands">
          <cx:unitsLabel>
            <cx:txPr>
              <a:bodyPr vertOverflow="overflow" horzOverflow="overflow" wrap="square" lIns="0" tIns="0" rIns="0" bIns="0"/>
              <a:lstStyle/>
              <a:p>
                <a:pPr algn="ctr" rtl="0">
                  <a:defRPr sz="900" b="0">
                    <a:solidFill>
                      <a:srgbClr val="7F7F7F"/>
                    </a:solidFill>
                    <a:latin typeface="Calibri" panose="020F0502020204030204" pitchFamily="34" charset="0"/>
                    <a:ea typeface="Calibri" panose="020F0502020204030204" pitchFamily="34" charset="0"/>
                    <a:cs typeface="Calibri" panose="020F0502020204030204" pitchFamily="34" charset="0"/>
                  </a:defRPr>
                </a:pPr>
                <a:r>
                  <a:rPr lang="ja-JP" altLang="en-US"/>
                  <a:t>万</a:t>
                </a:r>
              </a:p>
            </cx:txPr>
          </cx:unitsLabel>
        </cx:units>
        <cx:majorGridlines/>
        <cx:tickLabels/>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Sheet1!$A$2:$C$50</cx:f>
        <cx:lvl ptCount="49">
          <cx:pt idx="0">クラーク国際</cx:pt>
          <cx:pt idx="1">北海</cx:pt>
          <cx:pt idx="2">八戸学院光星</cx:pt>
          <cx:pt idx="3">花巻東</cx:pt>
          <cx:pt idx="4">明桜</cx:pt>
          <cx:pt idx="5">仙台育英</cx:pt>
          <cx:pt idx="6">日大山形</cx:pt>
          <cx:pt idx="7">聖光学院</cx:pt>
          <cx:pt idx="8">土浦日大</cx:pt>
          <cx:pt idx="9">文星芸大付</cx:pt>
          <cx:pt idx="10">前橋商</cx:pt>
          <cx:pt idx="11">浦和学院</cx:pt>
          <cx:pt idx="12">専大松戸</cx:pt>
          <cx:pt idx="13">共栄学園</cx:pt>
          <cx:pt idx="14">日大三</cx:pt>
          <cx:pt idx="15">慶応義塾</cx:pt>
          <cx:pt idx="16">東海大甲府</cx:pt>
          <cx:pt idx="17">上田西</cx:pt>
          <cx:pt idx="18">東京学館新潟</cx:pt>
          <cx:pt idx="19">富山商</cx:pt>
          <cx:pt idx="20">星稜</cx:pt>
          <cx:pt idx="21">北陸</cx:pt>
          <cx:pt idx="22">大垣日大</cx:pt>
          <cx:pt idx="23">愛工大名電</cx:pt>
          <cx:pt idx="24">浜松開誠館</cx:pt>
          <cx:pt idx="25">いなべ総合</cx:pt>
          <cx:pt idx="26">近江</cx:pt>
          <cx:pt idx="27">立命館宇治</cx:pt>
          <cx:pt idx="28">履正社</cx:pt>
          <cx:pt idx="29">社</cx:pt>
          <cx:pt idx="30">智弁学園</cx:pt>
          <cx:pt idx="31">市和歌山</cx:pt>
          <cx:pt idx="32">鳥取商</cx:pt>
          <cx:pt idx="33">立正大淞南</cx:pt>
          <cx:pt idx="34">おかやま山陽</cx:pt>
          <cx:pt idx="35">広陵</cx:pt>
          <cx:pt idx="36">宇部鴻城</cx:pt>
          <cx:pt idx="37">徳島商</cx:pt>
          <cx:pt idx="38">英明</cx:pt>
          <cx:pt idx="39">川之江</cx:pt>
          <cx:pt idx="40">高知中央</cx:pt>
          <cx:pt idx="41">九国大付</cx:pt>
          <cx:pt idx="42">鳥栖工</cx:pt>
          <cx:pt idx="43">創成館</cx:pt>
          <cx:pt idx="44">東海大星翔</cx:pt>
          <cx:pt idx="45">明豊</cx:pt>
          <cx:pt idx="46">宮崎学園</cx:pt>
          <cx:pt idx="47">神村学園</cx:pt>
          <cx:pt idx="48">沖縄尚学</cx:pt>
        </cx:lvl>
        <cx:lvl ptCount="49">
          <cx:pt idx="0">北北海道</cx:pt>
          <cx:pt idx="1">南北海道</cx:pt>
          <cx:pt idx="2">青森</cx:pt>
          <cx:pt idx="3">岩手</cx:pt>
          <cx:pt idx="4">秋田</cx:pt>
          <cx:pt idx="5">宮城</cx:pt>
          <cx:pt idx="6">山形</cx:pt>
          <cx:pt idx="7">福島</cx:pt>
          <cx:pt idx="8">茨城</cx:pt>
          <cx:pt idx="9">栃木</cx:pt>
          <cx:pt idx="10">群馬</cx:pt>
          <cx:pt idx="11">埼玉</cx:pt>
          <cx:pt idx="12">千葉</cx:pt>
          <cx:pt idx="13">東東京</cx:pt>
          <cx:pt idx="14">西東京</cx:pt>
          <cx:pt idx="15">神奈川</cx:pt>
          <cx:pt idx="16">山梨</cx:pt>
          <cx:pt idx="17">長野</cx:pt>
          <cx:pt idx="18">新潟</cx:pt>
          <cx:pt idx="19">富山</cx:pt>
          <cx:pt idx="20">石川</cx:pt>
          <cx:pt idx="21">福井</cx:pt>
          <cx:pt idx="22">岐阜</cx:pt>
          <cx:pt idx="23">愛知</cx:pt>
          <cx:pt idx="24">静岡</cx:pt>
          <cx:pt idx="25">三重</cx:pt>
          <cx:pt idx="26">滋賀</cx:pt>
          <cx:pt idx="27">京都</cx:pt>
          <cx:pt idx="28">大阪</cx:pt>
          <cx:pt idx="29">兵庫</cx:pt>
          <cx:pt idx="30">奈良</cx:pt>
          <cx:pt idx="31">和歌山</cx:pt>
          <cx:pt idx="32">鳥取</cx:pt>
          <cx:pt idx="33">島根</cx:pt>
          <cx:pt idx="34">岡山</cx:pt>
          <cx:pt idx="35">広島</cx:pt>
          <cx:pt idx="36">山口</cx:pt>
          <cx:pt idx="37">徳島</cx:pt>
          <cx:pt idx="38">香川</cx:pt>
          <cx:pt idx="39">愛媛</cx:pt>
          <cx:pt idx="40">高知</cx:pt>
          <cx:pt idx="41">福岡</cx:pt>
          <cx:pt idx="42">佐賀</cx:pt>
          <cx:pt idx="43">長崎</cx:pt>
          <cx:pt idx="44">熊本</cx:pt>
          <cx:pt idx="45">大分</cx:pt>
          <cx:pt idx="46">宮崎</cx:pt>
          <cx:pt idx="47">鹿児島</cx:pt>
          <cx:pt idx="48">沖縄</cx:pt>
        </cx:lvl>
        <cx:lvl ptCount="49">
          <cx:pt idx="0">北海道</cx:pt>
          <cx:pt idx="1">北海道</cx:pt>
          <cx:pt idx="2">東北</cx:pt>
          <cx:pt idx="3">東北</cx:pt>
          <cx:pt idx="4">東北</cx:pt>
          <cx:pt idx="5">東北</cx:pt>
          <cx:pt idx="6">東北</cx:pt>
          <cx:pt idx="7">東北</cx:pt>
          <cx:pt idx="8">関東</cx:pt>
          <cx:pt idx="9">関東</cx:pt>
          <cx:pt idx="10">関東</cx:pt>
          <cx:pt idx="11">関東</cx:pt>
          <cx:pt idx="12">関東</cx:pt>
          <cx:pt idx="13">関東</cx:pt>
          <cx:pt idx="14">関東</cx:pt>
          <cx:pt idx="15">関東</cx:pt>
          <cx:pt idx="16">関東</cx:pt>
          <cx:pt idx="17">関東</cx:pt>
          <cx:pt idx="18">北陸</cx:pt>
          <cx:pt idx="19">北陸</cx:pt>
          <cx:pt idx="20">北陸</cx:pt>
          <cx:pt idx="21">北陸</cx:pt>
          <cx:pt idx="22">中部</cx:pt>
          <cx:pt idx="23">中部</cx:pt>
          <cx:pt idx="24">中部</cx:pt>
          <cx:pt idx="25">中部</cx:pt>
          <cx:pt idx="26">近畿</cx:pt>
          <cx:pt idx="27">近畿</cx:pt>
          <cx:pt idx="28">近畿</cx:pt>
          <cx:pt idx="29">近畿</cx:pt>
          <cx:pt idx="30">近畿</cx:pt>
          <cx:pt idx="31">近畿</cx:pt>
          <cx:pt idx="32">中国</cx:pt>
          <cx:pt idx="33">中国</cx:pt>
          <cx:pt idx="34">中国</cx:pt>
          <cx:pt idx="35">中国</cx:pt>
          <cx:pt idx="36">中国</cx:pt>
          <cx:pt idx="37">四国</cx:pt>
          <cx:pt idx="38">四国</cx:pt>
          <cx:pt idx="39">四国</cx:pt>
          <cx:pt idx="40">四国</cx:pt>
          <cx:pt idx="41">九州・沖縄</cx:pt>
          <cx:pt idx="42">九州・沖縄</cx:pt>
          <cx:pt idx="43">九州・沖縄</cx:pt>
          <cx:pt idx="44">九州・沖縄</cx:pt>
          <cx:pt idx="45">九州・沖縄</cx:pt>
          <cx:pt idx="46">九州・沖縄</cx:pt>
          <cx:pt idx="47">九州・沖縄</cx:pt>
          <cx:pt idx="48">九州・沖縄</cx:pt>
        </cx:lvl>
      </cx:strDim>
      <cx:numDim type="size">
        <cx:f>Sheet1!$D$2:$D$50</cx:f>
        <cx:lvl ptCount="49" formatCode="G/標準">
          <cx:pt idx="0">45</cx:pt>
          <cx:pt idx="1">59</cx:pt>
          <cx:pt idx="2">149</cx:pt>
          <cx:pt idx="3">105</cx:pt>
          <cx:pt idx="4">98</cx:pt>
          <cx:pt idx="5">74</cx:pt>
          <cx:pt idx="6">72</cx:pt>
          <cx:pt idx="7">116</cx:pt>
          <cx:pt idx="8">81</cx:pt>
          <cx:pt idx="9">90</cx:pt>
          <cx:pt idx="10">69</cx:pt>
          <cx:pt idx="11">112</cx:pt>
          <cx:pt idx="12">57</cx:pt>
          <cx:pt idx="13">62</cx:pt>
          <cx:pt idx="14">67</cx:pt>
          <cx:pt idx="15">105</cx:pt>
          <cx:pt idx="16">99</cx:pt>
          <cx:pt idx="17">81</cx:pt>
          <cx:pt idx="18">85</cx:pt>
          <cx:pt idx="19">68</cx:pt>
          <cx:pt idx="20">84</cx:pt>
          <cx:pt idx="21">55</cx:pt>
          <cx:pt idx="22">52</cx:pt>
          <cx:pt idx="23">52</cx:pt>
          <cx:pt idx="24">70</cx:pt>
          <cx:pt idx="25">56</cx:pt>
          <cx:pt idx="26">102</cx:pt>
          <cx:pt idx="27">101</cx:pt>
          <cx:pt idx="28">79</cx:pt>
          <cx:pt idx="29">60</cx:pt>
          <cx:pt idx="30">58</cx:pt>
          <cx:pt idx="31">69</cx:pt>
          <cx:pt idx="32">39</cx:pt>
          <cx:pt idx="33">85</cx:pt>
          <cx:pt idx="34">94</cx:pt>
          <cx:pt idx="35">145</cx:pt>
          <cx:pt idx="36">65</cx:pt>
          <cx:pt idx="37">45</cx:pt>
          <cx:pt idx="38">38</cx:pt>
          <cx:pt idx="39">44</cx:pt>
          <cx:pt idx="40">87</cx:pt>
          <cx:pt idx="41">59</cx:pt>
          <cx:pt idx="42">58</cx:pt>
          <cx:pt idx="43">121</cx:pt>
          <cx:pt idx="44">86</cx:pt>
          <cx:pt idx="45">91</cx:pt>
          <cx:pt idx="46">42</cx:pt>
          <cx:pt idx="47">50</cx:pt>
          <cx:pt idx="48">71</cx:pt>
        </cx:lvl>
      </cx:numDim>
    </cx:data>
  </cx:chartData>
  <cx:chart>
    <cx:title pos="t" align="ctr" overlay="0">
      <cx:tx>
        <cx:txData>
          <cx:v>甲子園出場校の部員数サンバースト図</cx:v>
        </cx:txData>
      </cx:tx>
      <cx:txPr>
        <a:bodyPr spcFirstLastPara="1" vertOverflow="ellipsis" horzOverflow="overflow" wrap="square" lIns="0" tIns="0" rIns="0" bIns="0" anchor="ctr" anchorCtr="1"/>
        <a:lstStyle/>
        <a:p>
          <a:pPr algn="ctr" rtl="0">
            <a:defRPr/>
          </a:pPr>
          <a:r>
            <a:rPr lang="ja-JP" altLang="en-US" sz="1862" b="0" i="0" u="none" strike="noStrike" baseline="0" dirty="0">
              <a:solidFill>
                <a:prstClr val="black">
                  <a:lumMod val="65000"/>
                  <a:lumOff val="35000"/>
                </a:prstClr>
              </a:solidFill>
              <a:latin typeface="Rockwell" panose="02060603020205020403"/>
              <a:ea typeface="HG明朝B" panose="02020809000000000000" pitchFamily="17" charset="-128"/>
            </a:rPr>
            <a:t>甲子園出場校の部員数サンバースト図</a:t>
          </a:r>
        </a:p>
      </cx:txPr>
    </cx:title>
    <cx:plotArea>
      <cx:plotAreaRegion>
        <cx:series layoutId="sunburst" uniqueId="{B5C05CD5-4EFA-4554-9854-96467CAE4CE2}">
          <cx:tx>
            <cx:txData>
              <cx:f>Sheet1!$D$1</cx:f>
              <cx:v>系列1</cx:v>
            </cx:txData>
          </cx:tx>
          <cx:dataLabels>
            <cx:visibility seriesName="0" categoryName="1" value="0"/>
          </cx:dataLabels>
          <cx:dataId val="0"/>
          <cx:layoutPr>
            <cx:parentLabelLayout val="banner"/>
          </cx:layoutPr>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5608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154487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99658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31286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71446484-D0AE-4B71-B25A-F020194172A7}"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a:xfrm>
            <a:off x="2182708" y="6272784"/>
            <a:ext cx="6327648" cy="365125"/>
          </a:xfrm>
        </p:spPr>
        <p:txBody>
          <a:bodyPr/>
          <a:lstStyle/>
          <a:p>
            <a:endParaRPr kumimoji="1" lang="ja-JP"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58866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45775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2223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19539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5520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188062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446484-D0AE-4B71-B25A-F020194172A7}" type="datetimeFigureOut">
              <a:rPr kumimoji="1" lang="ja-JP" altLang="en-US" smtClean="0"/>
              <a:t>2023/10/6</a:t>
            </a:fld>
            <a:endParaRPr kumimoji="1" lang="ja-JP"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343516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1446484-D0AE-4B71-B25A-F020194172A7}" type="datetimeFigureOut">
              <a:rPr kumimoji="1" lang="ja-JP" altLang="en-US" smtClean="0"/>
              <a:t>2023/10/6</a:t>
            </a:fld>
            <a:endParaRPr kumimoji="1" lang="ja-JP"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kumimoji="1" lang="ja-JP"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BBCBEC4-0A41-4C92-AA93-14756C18B2AA}" type="slidenum">
              <a:rPr kumimoji="1" lang="ja-JP" altLang="en-US" smtClean="0"/>
              <a:t>‹#›</a:t>
            </a:fld>
            <a:endParaRPr kumimoji="1" lang="ja-JP" altLang="en-US"/>
          </a:p>
        </p:txBody>
      </p:sp>
    </p:spTree>
    <p:extLst>
      <p:ext uri="{BB962C8B-B14F-4D97-AF65-F5344CB8AC3E}">
        <p14:creationId xmlns:p14="http://schemas.microsoft.com/office/powerpoint/2010/main" val="2313622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5.xml"/><Relationship Id="rId1" Type="http://schemas.openxmlformats.org/officeDocument/2006/relationships/slideLayout" Target="../slideLayouts/slideLayout2.xml"/><Relationship Id="rId4" Type="http://schemas.openxmlformats.org/officeDocument/2006/relationships/hyperlink" Target="https://www.&#39640;&#26657;&#37326;&#29699;.online/senbatsu_2018a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39640;&#26657;&#37326;&#29699;.online/senbatsu_2018ad/"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infonica.or.j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6CD5F7-6D3F-4854-918F-3A9815698FE9}"/>
              </a:ext>
            </a:extLst>
          </p:cNvPr>
          <p:cNvSpPr>
            <a:spLocks noGrp="1"/>
          </p:cNvSpPr>
          <p:nvPr>
            <p:ph type="ctrTitle"/>
          </p:nvPr>
        </p:nvSpPr>
        <p:spPr>
          <a:xfrm>
            <a:off x="1051559" y="1432223"/>
            <a:ext cx="10194617" cy="3035808"/>
          </a:xfrm>
        </p:spPr>
        <p:txBody>
          <a:bodyPr/>
          <a:lstStyle/>
          <a:p>
            <a:r>
              <a:rPr kumimoji="1" lang="ja-JP" altLang="en-US" sz="7200" dirty="0"/>
              <a:t>統計ってなんだろう？</a:t>
            </a:r>
          </a:p>
        </p:txBody>
      </p:sp>
      <p:sp>
        <p:nvSpPr>
          <p:cNvPr id="3" name="字幕 2">
            <a:extLst>
              <a:ext uri="{FF2B5EF4-FFF2-40B4-BE49-F238E27FC236}">
                <a16:creationId xmlns:a16="http://schemas.microsoft.com/office/drawing/2014/main" id="{99674E71-0D12-4FEE-BF6E-C9CBEEE06EAD}"/>
              </a:ext>
            </a:extLst>
          </p:cNvPr>
          <p:cNvSpPr>
            <a:spLocks noGrp="1"/>
          </p:cNvSpPr>
          <p:nvPr>
            <p:ph type="subTitle" idx="1"/>
          </p:nvPr>
        </p:nvSpPr>
        <p:spPr>
          <a:xfrm>
            <a:off x="1069848" y="4389119"/>
            <a:ext cx="8243834" cy="1446073"/>
          </a:xfrm>
        </p:spPr>
        <p:txBody>
          <a:bodyPr>
            <a:normAutofit fontScale="92500" lnSpcReduction="10000"/>
          </a:bodyPr>
          <a:lstStyle/>
          <a:p>
            <a:r>
              <a:rPr kumimoji="1" lang="ja-JP" altLang="en-US" sz="2800" dirty="0"/>
              <a:t>●統計グラフの種類</a:t>
            </a:r>
            <a:endParaRPr kumimoji="1" lang="en-US" altLang="ja-JP" sz="2800" dirty="0"/>
          </a:p>
          <a:p>
            <a:r>
              <a:rPr lang="ja-JP" altLang="en-US" sz="2800" dirty="0"/>
              <a:t>●</a:t>
            </a:r>
            <a:r>
              <a:rPr lang="en-US" altLang="ja-JP" sz="2800" dirty="0"/>
              <a:t>PPDAC</a:t>
            </a:r>
            <a:r>
              <a:rPr lang="ja-JP" altLang="en-US" sz="2800" dirty="0"/>
              <a:t>サイクルを用いたグラフの作り方</a:t>
            </a:r>
            <a:endParaRPr lang="en-US" altLang="ja-JP" sz="2800" dirty="0"/>
          </a:p>
          <a:p>
            <a:r>
              <a:rPr kumimoji="1" lang="ja-JP" altLang="en-US" sz="2800" dirty="0"/>
              <a:t>●統計グラフコンクール入選作品を通じて</a:t>
            </a:r>
          </a:p>
        </p:txBody>
      </p:sp>
    </p:spTree>
    <p:extLst>
      <p:ext uri="{BB962C8B-B14F-4D97-AF65-F5344CB8AC3E}">
        <p14:creationId xmlns:p14="http://schemas.microsoft.com/office/powerpoint/2010/main" val="22894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6C554-B3A5-436B-86C9-AEE095956DA5}"/>
              </a:ext>
            </a:extLst>
          </p:cNvPr>
          <p:cNvSpPr>
            <a:spLocks noGrp="1"/>
          </p:cNvSpPr>
          <p:nvPr>
            <p:ph type="title"/>
          </p:nvPr>
        </p:nvSpPr>
        <p:spPr/>
        <p:txBody>
          <a:bodyPr/>
          <a:lstStyle/>
          <a:p>
            <a:r>
              <a:rPr kumimoji="1" lang="ja-JP" altLang="en-US" dirty="0"/>
              <a:t>面グラフ</a:t>
            </a:r>
          </a:p>
        </p:txBody>
      </p:sp>
      <p:graphicFrame>
        <p:nvGraphicFramePr>
          <p:cNvPr id="6" name="コンテンツ プレースホルダー 5">
            <a:extLst>
              <a:ext uri="{FF2B5EF4-FFF2-40B4-BE49-F238E27FC236}">
                <a16:creationId xmlns:a16="http://schemas.microsoft.com/office/drawing/2014/main" id="{3C749731-F770-4D88-B3C9-91C23AE517E7}"/>
              </a:ext>
            </a:extLst>
          </p:cNvPr>
          <p:cNvGraphicFramePr>
            <a:graphicFrameLocks noGrp="1"/>
          </p:cNvGraphicFramePr>
          <p:nvPr>
            <p:ph idx="1"/>
            <p:extLst>
              <p:ext uri="{D42A27DB-BD31-4B8C-83A1-F6EECF244321}">
                <p14:modId xmlns:p14="http://schemas.microsoft.com/office/powerpoint/2010/main" val="2320348557"/>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49BDAA20-6FE5-4302-B1D7-60CF69A6E9F2}"/>
              </a:ext>
            </a:extLst>
          </p:cNvPr>
          <p:cNvSpPr/>
          <p:nvPr/>
        </p:nvSpPr>
        <p:spPr>
          <a:xfrm>
            <a:off x="9127974" y="457708"/>
            <a:ext cx="2817011" cy="1609345"/>
          </a:xfrm>
          <a:prstGeom prst="wedgeRoundRectCallout">
            <a:avLst>
              <a:gd name="adj1" fmla="val 5467"/>
              <a:gd name="adj2" fmla="val 10712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積み上げ棒グラフの性質に、折れ線グラフの要素を足したグラフ</a:t>
            </a:r>
          </a:p>
        </p:txBody>
      </p:sp>
    </p:spTree>
    <p:extLst>
      <p:ext uri="{BB962C8B-B14F-4D97-AF65-F5344CB8AC3E}">
        <p14:creationId xmlns:p14="http://schemas.microsoft.com/office/powerpoint/2010/main" val="390903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D8474-464D-4431-8765-CBC6C2F1B041}"/>
              </a:ext>
            </a:extLst>
          </p:cNvPr>
          <p:cNvSpPr>
            <a:spLocks noGrp="1"/>
          </p:cNvSpPr>
          <p:nvPr>
            <p:ph type="title"/>
          </p:nvPr>
        </p:nvSpPr>
        <p:spPr/>
        <p:txBody>
          <a:bodyPr/>
          <a:lstStyle/>
          <a:p>
            <a:r>
              <a:rPr lang="ja-JP" altLang="en-US" dirty="0"/>
              <a:t>ヒートマップ</a:t>
            </a:r>
            <a:endParaRPr kumimoji="1" lang="ja-JP" altLang="en-US" dirty="0"/>
          </a:p>
        </p:txBody>
      </p:sp>
      <p:graphicFrame>
        <p:nvGraphicFramePr>
          <p:cNvPr id="4" name="コンテンツ プレースホルダー 3">
            <a:extLst>
              <a:ext uri="{FF2B5EF4-FFF2-40B4-BE49-F238E27FC236}">
                <a16:creationId xmlns:a16="http://schemas.microsoft.com/office/drawing/2014/main" id="{668E34D7-ED40-4FCF-81C1-58162A0DEDDB}"/>
              </a:ext>
            </a:extLst>
          </p:cNvPr>
          <p:cNvGraphicFramePr>
            <a:graphicFrameLocks noGrp="1" noChangeAspect="1"/>
          </p:cNvGraphicFramePr>
          <p:nvPr>
            <p:ph idx="1"/>
            <p:extLst>
              <p:ext uri="{D42A27DB-BD31-4B8C-83A1-F6EECF244321}">
                <p14:modId xmlns:p14="http://schemas.microsoft.com/office/powerpoint/2010/main" val="315319789"/>
              </p:ext>
            </p:extLst>
          </p:nvPr>
        </p:nvGraphicFramePr>
        <p:xfrm>
          <a:off x="643325" y="1717040"/>
          <a:ext cx="10597119" cy="5140960"/>
        </p:xfrm>
        <a:graphic>
          <a:graphicData uri="http://schemas.openxmlformats.org/presentationml/2006/ole">
            <mc:AlternateContent xmlns:mc="http://schemas.openxmlformats.org/markup-compatibility/2006">
              <mc:Choice xmlns:v="urn:schemas-microsoft-com:vml" Requires="v">
                <p:oleObj spid="_x0000_s2077" name="Worksheet" r:id="rId3" imgW="6610510" imgH="3206706" progId="Excel.Sheet.12">
                  <p:embed/>
                </p:oleObj>
              </mc:Choice>
              <mc:Fallback>
                <p:oleObj name="Worksheet" r:id="rId3" imgW="6610510" imgH="3206706" progId="Excel.Sheet.12">
                  <p:embed/>
                  <p:pic>
                    <p:nvPicPr>
                      <p:cNvPr id="0" name=""/>
                      <p:cNvPicPr/>
                      <p:nvPr/>
                    </p:nvPicPr>
                    <p:blipFill>
                      <a:blip r:embed="rId4"/>
                      <a:stretch>
                        <a:fillRect/>
                      </a:stretch>
                    </p:blipFill>
                    <p:spPr>
                      <a:xfrm>
                        <a:off x="643325" y="1717040"/>
                        <a:ext cx="10597119" cy="5140960"/>
                      </a:xfrm>
                      <a:prstGeom prst="rect">
                        <a:avLst/>
                      </a:prstGeom>
                    </p:spPr>
                  </p:pic>
                </p:oleObj>
              </mc:Fallback>
            </mc:AlternateContent>
          </a:graphicData>
        </a:graphic>
      </p:graphicFrame>
      <p:sp>
        <p:nvSpPr>
          <p:cNvPr id="3" name="吹き出し: 角を丸めた四角形 2">
            <a:extLst>
              <a:ext uri="{FF2B5EF4-FFF2-40B4-BE49-F238E27FC236}">
                <a16:creationId xmlns:a16="http://schemas.microsoft.com/office/drawing/2014/main" id="{68FF933F-013C-4D82-85B8-3A89F729806C}"/>
              </a:ext>
            </a:extLst>
          </p:cNvPr>
          <p:cNvSpPr/>
          <p:nvPr/>
        </p:nvSpPr>
        <p:spPr>
          <a:xfrm>
            <a:off x="7456602" y="4703975"/>
            <a:ext cx="2630078" cy="1187778"/>
          </a:xfrm>
          <a:prstGeom prst="wedgeRoundRectCallout">
            <a:avLst>
              <a:gd name="adj1" fmla="val -83915"/>
              <a:gd name="adj2" fmla="val -994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地図に色の要素を加えることで表すグラフ</a:t>
            </a:r>
          </a:p>
        </p:txBody>
      </p:sp>
    </p:spTree>
    <p:extLst>
      <p:ext uri="{BB962C8B-B14F-4D97-AF65-F5344CB8AC3E}">
        <p14:creationId xmlns:p14="http://schemas.microsoft.com/office/powerpoint/2010/main" val="49982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D8474-464D-4431-8765-CBC6C2F1B041}"/>
              </a:ext>
            </a:extLst>
          </p:cNvPr>
          <p:cNvSpPr>
            <a:spLocks noGrp="1"/>
          </p:cNvSpPr>
          <p:nvPr>
            <p:ph type="title"/>
          </p:nvPr>
        </p:nvSpPr>
        <p:spPr>
          <a:xfrm>
            <a:off x="1069848" y="484632"/>
            <a:ext cx="10058400" cy="1609344"/>
          </a:xfrm>
        </p:spPr>
        <p:txBody>
          <a:bodyPr/>
          <a:lstStyle/>
          <a:p>
            <a:r>
              <a:rPr lang="ja-JP" altLang="en-US" dirty="0"/>
              <a:t>ヒートマップ</a:t>
            </a:r>
            <a:endParaRPr kumimoji="1" lang="ja-JP" altLang="en-US" dirty="0"/>
          </a:p>
        </p:txBody>
      </p:sp>
      <p:pic>
        <p:nvPicPr>
          <p:cNvPr id="8" name="コンテンツ プレースホルダー 7">
            <a:extLst>
              <a:ext uri="{FF2B5EF4-FFF2-40B4-BE49-F238E27FC236}">
                <a16:creationId xmlns:a16="http://schemas.microsoft.com/office/drawing/2014/main" id="{A48AEF00-9EAF-4F6F-AA13-158EDFFF3B18}"/>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a:stretch/>
        </p:blipFill>
        <p:spPr>
          <a:xfrm>
            <a:off x="3486149" y="2092235"/>
            <a:ext cx="4500564" cy="4765765"/>
          </a:xfrm>
        </p:spPr>
      </p:pic>
      <p:sp>
        <p:nvSpPr>
          <p:cNvPr id="3" name="吹き出し: 角を丸めた四角形 2">
            <a:extLst>
              <a:ext uri="{FF2B5EF4-FFF2-40B4-BE49-F238E27FC236}">
                <a16:creationId xmlns:a16="http://schemas.microsoft.com/office/drawing/2014/main" id="{2F770A83-0963-42EA-8F02-F511A91E23C7}"/>
              </a:ext>
            </a:extLst>
          </p:cNvPr>
          <p:cNvSpPr/>
          <p:nvPr/>
        </p:nvSpPr>
        <p:spPr>
          <a:xfrm>
            <a:off x="7909089" y="4854804"/>
            <a:ext cx="2309567" cy="1168924"/>
          </a:xfrm>
          <a:prstGeom prst="wedgeRoundRectCallout">
            <a:avLst>
              <a:gd name="adj1" fmla="val -112122"/>
              <a:gd name="adj2" fmla="val -786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意外と大阪の給料が高かった！</a:t>
            </a:r>
          </a:p>
        </p:txBody>
      </p:sp>
    </p:spTree>
    <p:extLst>
      <p:ext uri="{BB962C8B-B14F-4D97-AF65-F5344CB8AC3E}">
        <p14:creationId xmlns:p14="http://schemas.microsoft.com/office/powerpoint/2010/main" val="189011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64B948-6545-4AD9-B44E-BE1EC9C65C07}"/>
              </a:ext>
            </a:extLst>
          </p:cNvPr>
          <p:cNvSpPr>
            <a:spLocks noGrp="1"/>
          </p:cNvSpPr>
          <p:nvPr>
            <p:ph type="title"/>
          </p:nvPr>
        </p:nvSpPr>
        <p:spPr/>
        <p:txBody>
          <a:bodyPr/>
          <a:lstStyle/>
          <a:p>
            <a:r>
              <a:rPr kumimoji="1" lang="ja-JP" altLang="en-US" dirty="0"/>
              <a:t>折れ線グラフ</a:t>
            </a:r>
          </a:p>
        </p:txBody>
      </p:sp>
      <p:graphicFrame>
        <p:nvGraphicFramePr>
          <p:cNvPr id="6" name="コンテンツ プレースホルダー 5">
            <a:extLst>
              <a:ext uri="{FF2B5EF4-FFF2-40B4-BE49-F238E27FC236}">
                <a16:creationId xmlns:a16="http://schemas.microsoft.com/office/drawing/2014/main" id="{F58F9CB2-2D29-4DBB-84B2-477196F9AB5E}"/>
              </a:ext>
            </a:extLst>
          </p:cNvPr>
          <p:cNvGraphicFramePr>
            <a:graphicFrameLocks noGrp="1"/>
          </p:cNvGraphicFramePr>
          <p:nvPr>
            <p:ph idx="1"/>
            <p:extLst>
              <p:ext uri="{D42A27DB-BD31-4B8C-83A1-F6EECF244321}">
                <p14:modId xmlns:p14="http://schemas.microsoft.com/office/powerpoint/2010/main" val="2766498398"/>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9475DF76-6315-47D1-A74A-25244F5E7C4E}"/>
              </a:ext>
            </a:extLst>
          </p:cNvPr>
          <p:cNvSpPr/>
          <p:nvPr/>
        </p:nvSpPr>
        <p:spPr>
          <a:xfrm>
            <a:off x="8719794" y="1611984"/>
            <a:ext cx="2045616" cy="904973"/>
          </a:xfrm>
          <a:prstGeom prst="wedgeRoundRectCallout">
            <a:avLst>
              <a:gd name="adj1" fmla="val -41109"/>
              <a:gd name="adj2" fmla="val 864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結果が上向きかどうかが可視化されている。</a:t>
            </a:r>
          </a:p>
        </p:txBody>
      </p:sp>
    </p:spTree>
    <p:extLst>
      <p:ext uri="{BB962C8B-B14F-4D97-AF65-F5344CB8AC3E}">
        <p14:creationId xmlns:p14="http://schemas.microsoft.com/office/powerpoint/2010/main" val="189436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3AB84D-7AF3-4E0F-A2E8-62BBB9B06292}"/>
              </a:ext>
            </a:extLst>
          </p:cNvPr>
          <p:cNvSpPr>
            <a:spLocks noGrp="1"/>
          </p:cNvSpPr>
          <p:nvPr>
            <p:ph type="title"/>
          </p:nvPr>
        </p:nvSpPr>
        <p:spPr/>
        <p:txBody>
          <a:bodyPr/>
          <a:lstStyle/>
          <a:p>
            <a:r>
              <a:rPr kumimoji="1" lang="ja-JP" altLang="en-US" dirty="0"/>
              <a:t>スパークライン</a:t>
            </a:r>
          </a:p>
        </p:txBody>
      </p:sp>
      <p:graphicFrame>
        <p:nvGraphicFramePr>
          <p:cNvPr id="7" name="コンテンツ プレースホルダー 6">
            <a:extLst>
              <a:ext uri="{FF2B5EF4-FFF2-40B4-BE49-F238E27FC236}">
                <a16:creationId xmlns:a16="http://schemas.microsoft.com/office/drawing/2014/main" id="{0CD7835C-5095-4A65-BF2C-C8A85C96A17C}"/>
              </a:ext>
            </a:extLst>
          </p:cNvPr>
          <p:cNvGraphicFramePr>
            <a:graphicFrameLocks noGrp="1" noChangeAspect="1"/>
          </p:cNvGraphicFramePr>
          <p:nvPr>
            <p:ph idx="1"/>
            <p:extLst>
              <p:ext uri="{D42A27DB-BD31-4B8C-83A1-F6EECF244321}">
                <p14:modId xmlns:p14="http://schemas.microsoft.com/office/powerpoint/2010/main" val="507887400"/>
              </p:ext>
            </p:extLst>
          </p:nvPr>
        </p:nvGraphicFramePr>
        <p:xfrm>
          <a:off x="2015173" y="1664018"/>
          <a:ext cx="8368347" cy="5634686"/>
        </p:xfrm>
        <a:graphic>
          <a:graphicData uri="http://schemas.openxmlformats.org/presentationml/2006/ole">
            <mc:AlternateContent xmlns:mc="http://schemas.openxmlformats.org/markup-compatibility/2006">
              <mc:Choice xmlns:v="urn:schemas-microsoft-com:vml" Requires="v">
                <p:oleObj spid="_x0000_s1055" name="Worksheet" r:id="rId3" imgW="4762377" imgH="3206706" progId="Excel.Sheet.12">
                  <p:embed/>
                </p:oleObj>
              </mc:Choice>
              <mc:Fallback>
                <p:oleObj name="Worksheet" r:id="rId3" imgW="4762377" imgH="3206706" progId="Excel.Sheet.12">
                  <p:embed/>
                  <p:pic>
                    <p:nvPicPr>
                      <p:cNvPr id="0" name=""/>
                      <p:cNvPicPr/>
                      <p:nvPr/>
                    </p:nvPicPr>
                    <p:blipFill>
                      <a:blip r:embed="rId4"/>
                      <a:stretch>
                        <a:fillRect/>
                      </a:stretch>
                    </p:blipFill>
                    <p:spPr>
                      <a:xfrm>
                        <a:off x="2015173" y="1664018"/>
                        <a:ext cx="8368347" cy="5634686"/>
                      </a:xfrm>
                      <a:prstGeom prst="rect">
                        <a:avLst/>
                      </a:prstGeom>
                    </p:spPr>
                  </p:pic>
                </p:oleObj>
              </mc:Fallback>
            </mc:AlternateContent>
          </a:graphicData>
        </a:graphic>
      </p:graphicFrame>
      <p:sp>
        <p:nvSpPr>
          <p:cNvPr id="3" name="吹き出し: 角を丸めた四角形 2">
            <a:extLst>
              <a:ext uri="{FF2B5EF4-FFF2-40B4-BE49-F238E27FC236}">
                <a16:creationId xmlns:a16="http://schemas.microsoft.com/office/drawing/2014/main" id="{2CBD0951-75F6-47C5-8982-35BB65E0B871}"/>
              </a:ext>
            </a:extLst>
          </p:cNvPr>
          <p:cNvSpPr/>
          <p:nvPr/>
        </p:nvSpPr>
        <p:spPr>
          <a:xfrm>
            <a:off x="9634193" y="353692"/>
            <a:ext cx="1894787" cy="1310326"/>
          </a:xfrm>
          <a:prstGeom prst="wedgeRoundRectCallout">
            <a:avLst>
              <a:gd name="adj1" fmla="val -32276"/>
              <a:gd name="adj2" fmla="val 1265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最近の動向がわかりやすく表示される</a:t>
            </a:r>
          </a:p>
        </p:txBody>
      </p:sp>
    </p:spTree>
    <p:extLst>
      <p:ext uri="{BB962C8B-B14F-4D97-AF65-F5344CB8AC3E}">
        <p14:creationId xmlns:p14="http://schemas.microsoft.com/office/powerpoint/2010/main" val="67900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E8CC6-1655-4A8B-B22F-8B034A99450C}"/>
              </a:ext>
            </a:extLst>
          </p:cNvPr>
          <p:cNvSpPr>
            <a:spLocks noGrp="1"/>
          </p:cNvSpPr>
          <p:nvPr>
            <p:ph type="title"/>
          </p:nvPr>
        </p:nvSpPr>
        <p:spPr>
          <a:xfrm>
            <a:off x="1069848" y="471753"/>
            <a:ext cx="10058400" cy="1609344"/>
          </a:xfrm>
        </p:spPr>
        <p:txBody>
          <a:bodyPr/>
          <a:lstStyle/>
          <a:p>
            <a:r>
              <a:rPr kumimoji="1" lang="ja-JP" altLang="en-US" dirty="0"/>
              <a:t>ヒストグラム</a:t>
            </a:r>
          </a:p>
        </p:txBody>
      </p:sp>
      <mc:AlternateContent xmlns:mc="http://schemas.openxmlformats.org/markup-compatibility/2006" xmlns:cx1="http://schemas.microsoft.com/office/drawing/2015/9/8/chartex">
        <mc:Choice Requires="cx1">
          <p:graphicFrame>
            <p:nvGraphicFramePr>
              <p:cNvPr id="6" name="コンテンツ プレースホルダー 5">
                <a:extLst>
                  <a:ext uri="{FF2B5EF4-FFF2-40B4-BE49-F238E27FC236}">
                    <a16:creationId xmlns:a16="http://schemas.microsoft.com/office/drawing/2014/main" id="{8547EBD5-A3C3-4716-B067-7CFDE3AFFAFC}"/>
                  </a:ext>
                </a:extLst>
              </p:cNvPr>
              <p:cNvGraphicFramePr>
                <a:graphicFrameLocks noGrp="1"/>
              </p:cNvGraphicFramePr>
              <p:nvPr>
                <p:ph idx="1"/>
                <p:extLst>
                  <p:ext uri="{D42A27DB-BD31-4B8C-83A1-F6EECF244321}">
                    <p14:modId xmlns:p14="http://schemas.microsoft.com/office/powerpoint/2010/main" val="2880501736"/>
                  </p:ext>
                </p:extLst>
              </p:nvPr>
            </p:nvGraphicFramePr>
            <p:xfrm>
              <a:off x="1173006" y="1688962"/>
              <a:ext cx="10058400" cy="40513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コンテンツ プレースホルダー 5">
                <a:extLst>
                  <a:ext uri="{FF2B5EF4-FFF2-40B4-BE49-F238E27FC236}">
                    <a16:creationId xmlns:a16="http://schemas.microsoft.com/office/drawing/2014/main" id="{8547EBD5-A3C3-4716-B067-7CFDE3AFFAFC}"/>
                  </a:ext>
                </a:extLst>
              </p:cNvPr>
              <p:cNvPicPr>
                <a:picLocks noGrp="1" noRot="1" noChangeAspect="1" noMove="1" noResize="1" noEditPoints="1" noAdjustHandles="1" noChangeArrowheads="1" noChangeShapeType="1"/>
              </p:cNvPicPr>
              <p:nvPr/>
            </p:nvPicPr>
            <p:blipFill>
              <a:blip r:embed="rId3"/>
              <a:stretch>
                <a:fillRect/>
              </a:stretch>
            </p:blipFill>
            <p:spPr>
              <a:xfrm>
                <a:off x="1173006" y="1688962"/>
                <a:ext cx="10058400" cy="4051300"/>
              </a:xfrm>
              <a:prstGeom prst="rect">
                <a:avLst/>
              </a:prstGeom>
            </p:spPr>
          </p:pic>
        </mc:Fallback>
      </mc:AlternateContent>
      <p:sp>
        <p:nvSpPr>
          <p:cNvPr id="3" name="吹き出し: 角を丸めた四角形 2">
            <a:extLst>
              <a:ext uri="{FF2B5EF4-FFF2-40B4-BE49-F238E27FC236}">
                <a16:creationId xmlns:a16="http://schemas.microsoft.com/office/drawing/2014/main" id="{C86F932A-78B7-41D6-A37E-67A94EFD4A81}"/>
              </a:ext>
            </a:extLst>
          </p:cNvPr>
          <p:cNvSpPr/>
          <p:nvPr/>
        </p:nvSpPr>
        <p:spPr>
          <a:xfrm>
            <a:off x="5118091" y="2622347"/>
            <a:ext cx="3139126" cy="1348033"/>
          </a:xfrm>
          <a:prstGeom prst="wedgeRoundRectCallout">
            <a:avLst>
              <a:gd name="adj1" fmla="val -28641"/>
              <a:gd name="adj2" fmla="val 918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階級の幅が設定されるので、連続的な資料の可視化を果たしている</a:t>
            </a:r>
          </a:p>
        </p:txBody>
      </p:sp>
      <p:sp>
        <p:nvSpPr>
          <p:cNvPr id="7" name="テキスト ボックス 6">
            <a:extLst>
              <a:ext uri="{FF2B5EF4-FFF2-40B4-BE49-F238E27FC236}">
                <a16:creationId xmlns:a16="http://schemas.microsoft.com/office/drawing/2014/main" id="{A9C84045-F464-4452-A424-822EE870AD58}"/>
              </a:ext>
            </a:extLst>
          </p:cNvPr>
          <p:cNvSpPr txBox="1"/>
          <p:nvPr/>
        </p:nvSpPr>
        <p:spPr>
          <a:xfrm>
            <a:off x="8154186" y="6132677"/>
            <a:ext cx="3446559" cy="261610"/>
          </a:xfrm>
          <a:prstGeom prst="rect">
            <a:avLst/>
          </a:prstGeom>
          <a:noFill/>
        </p:spPr>
        <p:txBody>
          <a:bodyPr wrap="square" rtlCol="0">
            <a:spAutoFit/>
          </a:bodyPr>
          <a:lstStyle/>
          <a:p>
            <a:r>
              <a:rPr kumimoji="1" lang="ja-JP" altLang="en-US" sz="1100" smtClean="0"/>
              <a:t>を</a:t>
            </a:r>
            <a:r>
              <a:rPr kumimoji="1" lang="ja-JP" altLang="en-US" sz="1100" dirty="0"/>
              <a:t>もと</a:t>
            </a:r>
            <a:r>
              <a:rPr kumimoji="1" lang="ja-JP" altLang="en-US" sz="1100"/>
              <a:t>に</a:t>
            </a:r>
            <a:r>
              <a:rPr kumimoji="1" lang="ja-JP" altLang="en-US" sz="1100" smtClean="0"/>
              <a:t>算出（</a:t>
            </a:r>
            <a:r>
              <a:rPr kumimoji="1" lang="ja-JP" altLang="en-US" sz="1100" dirty="0"/>
              <a:t>以下大阪のものについては同じ）</a:t>
            </a:r>
          </a:p>
        </p:txBody>
      </p:sp>
      <p:sp>
        <p:nvSpPr>
          <p:cNvPr id="8" name="テキスト ボックス 7"/>
          <p:cNvSpPr txBox="1"/>
          <p:nvPr/>
        </p:nvSpPr>
        <p:spPr>
          <a:xfrm>
            <a:off x="2650126" y="5871067"/>
            <a:ext cx="8773435" cy="261610"/>
          </a:xfrm>
          <a:prstGeom prst="rect">
            <a:avLst/>
          </a:prstGeom>
          <a:noFill/>
        </p:spPr>
        <p:txBody>
          <a:bodyPr wrap="square" rtlCol="0">
            <a:spAutoFit/>
          </a:bodyPr>
          <a:lstStyle/>
          <a:p>
            <a:r>
              <a:rPr lang="ja-JP" altLang="ja-JP" sz="1100"/>
              <a:t>「出典：『第</a:t>
            </a:r>
            <a:r>
              <a:rPr lang="en-US" altLang="ja-JP" sz="1100"/>
              <a:t>105</a:t>
            </a:r>
            <a:r>
              <a:rPr lang="ja-JP" altLang="ja-JP" sz="1100"/>
              <a:t>回 全国高校野球選手権大会 大阪大会展望号（週刊ベースボール別冊盛夏号）』（</a:t>
            </a:r>
            <a:r>
              <a:rPr lang="en-US" altLang="ja-JP" sz="1100"/>
              <a:t>‎</a:t>
            </a:r>
            <a:r>
              <a:rPr lang="ja-JP" altLang="ja-JP" sz="1100"/>
              <a:t>ベースボールマガジン社：</a:t>
            </a:r>
            <a:r>
              <a:rPr lang="en-US" altLang="ja-JP" sz="1100"/>
              <a:t>2023</a:t>
            </a:r>
            <a:r>
              <a:rPr lang="ja-JP" altLang="ja-JP" sz="1100"/>
              <a:t>年）」</a:t>
            </a:r>
          </a:p>
        </p:txBody>
      </p:sp>
    </p:spTree>
    <p:extLst>
      <p:ext uri="{BB962C8B-B14F-4D97-AF65-F5344CB8AC3E}">
        <p14:creationId xmlns:p14="http://schemas.microsoft.com/office/powerpoint/2010/main" val="125479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ACE1E3-DD33-4E2D-8968-90448879C685}"/>
              </a:ext>
            </a:extLst>
          </p:cNvPr>
          <p:cNvSpPr>
            <a:spLocks noGrp="1"/>
          </p:cNvSpPr>
          <p:nvPr>
            <p:ph type="title"/>
          </p:nvPr>
        </p:nvSpPr>
        <p:spPr/>
        <p:txBody>
          <a:bodyPr/>
          <a:lstStyle/>
          <a:p>
            <a:r>
              <a:rPr lang="ja-JP" altLang="en-US" dirty="0"/>
              <a:t>散布図</a:t>
            </a:r>
            <a:endParaRPr kumimoji="1" lang="ja-JP" altLang="en-US" dirty="0"/>
          </a:p>
        </p:txBody>
      </p:sp>
      <p:graphicFrame>
        <p:nvGraphicFramePr>
          <p:cNvPr id="6" name="コンテンツ プレースホルダー 5">
            <a:extLst>
              <a:ext uri="{FF2B5EF4-FFF2-40B4-BE49-F238E27FC236}">
                <a16:creationId xmlns:a16="http://schemas.microsoft.com/office/drawing/2014/main" id="{955AB772-5375-45F4-B79E-F1FB7EA03D94}"/>
              </a:ext>
            </a:extLst>
          </p:cNvPr>
          <p:cNvGraphicFramePr>
            <a:graphicFrameLocks noGrp="1"/>
          </p:cNvGraphicFramePr>
          <p:nvPr>
            <p:ph idx="1"/>
            <p:extLst>
              <p:ext uri="{D42A27DB-BD31-4B8C-83A1-F6EECF244321}">
                <p14:modId xmlns:p14="http://schemas.microsoft.com/office/powerpoint/2010/main" val="3034606682"/>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A602475F-30CE-4AB2-B22C-2C20EBA6933C}"/>
              </a:ext>
            </a:extLst>
          </p:cNvPr>
          <p:cNvSpPr/>
          <p:nvPr/>
        </p:nvSpPr>
        <p:spPr>
          <a:xfrm>
            <a:off x="6372520" y="669303"/>
            <a:ext cx="2630078" cy="989815"/>
          </a:xfrm>
          <a:prstGeom prst="wedgeRoundRectCallout">
            <a:avLst>
              <a:gd name="adj1" fmla="val -26926"/>
              <a:gd name="adj2" fmla="val 920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非連続的なものを連続的にとらえることができる</a:t>
            </a:r>
          </a:p>
        </p:txBody>
      </p:sp>
    </p:spTree>
    <p:extLst>
      <p:ext uri="{BB962C8B-B14F-4D97-AF65-F5344CB8AC3E}">
        <p14:creationId xmlns:p14="http://schemas.microsoft.com/office/powerpoint/2010/main" val="174460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60A0D2-0381-4157-8297-FED14000B644}"/>
              </a:ext>
            </a:extLst>
          </p:cNvPr>
          <p:cNvSpPr>
            <a:spLocks noGrp="1"/>
          </p:cNvSpPr>
          <p:nvPr>
            <p:ph type="title"/>
          </p:nvPr>
        </p:nvSpPr>
        <p:spPr/>
        <p:txBody>
          <a:bodyPr/>
          <a:lstStyle/>
          <a:p>
            <a:r>
              <a:rPr lang="ja-JP" altLang="en-US" dirty="0"/>
              <a:t>箱</a:t>
            </a:r>
            <a:r>
              <a:rPr lang="ja-JP" altLang="en-US" dirty="0" err="1"/>
              <a:t>ひげ</a:t>
            </a:r>
            <a:r>
              <a:rPr lang="ja-JP" altLang="en-US" dirty="0"/>
              <a:t>図</a:t>
            </a:r>
            <a:endParaRPr kumimoji="1" lang="ja-JP" altLang="en-US" dirty="0"/>
          </a:p>
        </p:txBody>
      </p:sp>
      <mc:AlternateContent xmlns:mc="http://schemas.openxmlformats.org/markup-compatibility/2006" xmlns:cx1="http://schemas.microsoft.com/office/drawing/2015/9/8/chartex">
        <mc:Choice Requires="cx1">
          <p:graphicFrame>
            <p:nvGraphicFramePr>
              <p:cNvPr id="6" name="コンテンツ プレースホルダー 5">
                <a:extLst>
                  <a:ext uri="{FF2B5EF4-FFF2-40B4-BE49-F238E27FC236}">
                    <a16:creationId xmlns:a16="http://schemas.microsoft.com/office/drawing/2014/main" id="{A3486E1E-A033-4E38-9A68-0A3937A50CAE}"/>
                  </a:ext>
                </a:extLst>
              </p:cNvPr>
              <p:cNvGraphicFramePr>
                <a:graphicFrameLocks noGrp="1"/>
              </p:cNvGraphicFramePr>
              <p:nvPr>
                <p:ph idx="1"/>
                <p:extLst>
                  <p:ext uri="{D42A27DB-BD31-4B8C-83A1-F6EECF244321}">
                    <p14:modId xmlns:p14="http://schemas.microsoft.com/office/powerpoint/2010/main" val="913166931"/>
                  </p:ext>
                </p:extLst>
              </p:nvPr>
            </p:nvGraphicFramePr>
            <p:xfrm>
              <a:off x="1069975" y="1706880"/>
              <a:ext cx="10058400" cy="51511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コンテンツ プレースホルダー 5">
                <a:extLst>
                  <a:ext uri="{FF2B5EF4-FFF2-40B4-BE49-F238E27FC236}">
                    <a16:creationId xmlns:a16="http://schemas.microsoft.com/office/drawing/2014/main" id="{A3486E1E-A033-4E38-9A68-0A3937A50CAE}"/>
                  </a:ext>
                </a:extLst>
              </p:cNvPr>
              <p:cNvPicPr>
                <a:picLocks noGrp="1" noRot="1" noChangeAspect="1" noMove="1" noResize="1" noEditPoints="1" noAdjustHandles="1" noChangeArrowheads="1" noChangeShapeType="1"/>
              </p:cNvPicPr>
              <p:nvPr/>
            </p:nvPicPr>
            <p:blipFill>
              <a:blip r:embed="rId3"/>
              <a:stretch>
                <a:fillRect/>
              </a:stretch>
            </p:blipFill>
            <p:spPr>
              <a:xfrm>
                <a:off x="1069975" y="1706880"/>
                <a:ext cx="10058400" cy="5151120"/>
              </a:xfrm>
              <a:prstGeom prst="rect">
                <a:avLst/>
              </a:prstGeom>
            </p:spPr>
          </p:pic>
        </mc:Fallback>
      </mc:AlternateContent>
      <p:sp>
        <p:nvSpPr>
          <p:cNvPr id="3" name="吹き出し: 角を丸めた四角形 2">
            <a:extLst>
              <a:ext uri="{FF2B5EF4-FFF2-40B4-BE49-F238E27FC236}">
                <a16:creationId xmlns:a16="http://schemas.microsoft.com/office/drawing/2014/main" id="{7B5B2833-E979-4364-844C-D44F49CD0D09}"/>
              </a:ext>
            </a:extLst>
          </p:cNvPr>
          <p:cNvSpPr/>
          <p:nvPr/>
        </p:nvSpPr>
        <p:spPr>
          <a:xfrm>
            <a:off x="5863472" y="348792"/>
            <a:ext cx="4213782" cy="1150070"/>
          </a:xfrm>
          <a:prstGeom prst="wedgeRoundRectCallout">
            <a:avLst>
              <a:gd name="adj1" fmla="val -90706"/>
              <a:gd name="adj2" fmla="val 22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中学校</a:t>
            </a:r>
            <a:r>
              <a:rPr kumimoji="1" lang="en-US" altLang="ja-JP" dirty="0"/>
              <a:t>2</a:t>
            </a:r>
            <a:r>
              <a:rPr kumimoji="1" lang="ja-JP" altLang="en-US" dirty="0"/>
              <a:t>年生にて履修</a:t>
            </a:r>
            <a:endParaRPr kumimoji="1" lang="en-US" altLang="ja-JP" dirty="0"/>
          </a:p>
          <a:p>
            <a:pPr algn="ctr"/>
            <a:r>
              <a:rPr kumimoji="1" lang="ja-JP" altLang="en-US" dirty="0"/>
              <a:t>中央値と四分位数を求める必要がある。箱</a:t>
            </a:r>
            <a:r>
              <a:rPr kumimoji="1" lang="ja-JP" altLang="en-US" dirty="0" err="1"/>
              <a:t>ひげ</a:t>
            </a:r>
            <a:r>
              <a:rPr kumimoji="1" lang="ja-JP" altLang="en-US" dirty="0"/>
              <a:t>図外部の〇は外れ値</a:t>
            </a:r>
          </a:p>
        </p:txBody>
      </p:sp>
      <p:sp>
        <p:nvSpPr>
          <p:cNvPr id="4" name="吹き出し: 角を丸めた四角形 3">
            <a:extLst>
              <a:ext uri="{FF2B5EF4-FFF2-40B4-BE49-F238E27FC236}">
                <a16:creationId xmlns:a16="http://schemas.microsoft.com/office/drawing/2014/main" id="{AE1D6E36-21F9-4BEC-8841-76FC85B67302}"/>
              </a:ext>
            </a:extLst>
          </p:cNvPr>
          <p:cNvSpPr/>
          <p:nvPr/>
        </p:nvSpPr>
        <p:spPr>
          <a:xfrm>
            <a:off x="7532016" y="2450969"/>
            <a:ext cx="2950590" cy="1206631"/>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a:t>
            </a:r>
            <a:r>
              <a:rPr kumimoji="1" lang="ja-JP" altLang="en-US" dirty="0"/>
              <a:t>は平均値。箱内の横線が中央値。</a:t>
            </a:r>
          </a:p>
        </p:txBody>
      </p:sp>
    </p:spTree>
    <p:extLst>
      <p:ext uri="{BB962C8B-B14F-4D97-AF65-F5344CB8AC3E}">
        <p14:creationId xmlns:p14="http://schemas.microsoft.com/office/powerpoint/2010/main" val="77187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C756271-AB88-47CC-A575-10C99E030C45}"/>
              </a:ext>
            </a:extLst>
          </p:cNvPr>
          <p:cNvSpPr>
            <a:spLocks noGrp="1"/>
          </p:cNvSpPr>
          <p:nvPr>
            <p:ph type="title"/>
          </p:nvPr>
        </p:nvSpPr>
        <p:spPr/>
        <p:txBody>
          <a:bodyPr/>
          <a:lstStyle/>
          <a:p>
            <a:r>
              <a:rPr kumimoji="1" lang="en-US" altLang="ja-JP" dirty="0"/>
              <a:t>PPDAC</a:t>
            </a:r>
            <a:r>
              <a:rPr kumimoji="1" lang="ja-JP" altLang="en-US" dirty="0"/>
              <a:t>サイクルを用いた統計グラフの作り方</a:t>
            </a:r>
          </a:p>
        </p:txBody>
      </p:sp>
      <p:sp>
        <p:nvSpPr>
          <p:cNvPr id="5" name="テキスト プレースホルダー 4">
            <a:extLst>
              <a:ext uri="{FF2B5EF4-FFF2-40B4-BE49-F238E27FC236}">
                <a16:creationId xmlns:a16="http://schemas.microsoft.com/office/drawing/2014/main" id="{A0990928-3693-4005-8404-6114FCD72C4C}"/>
              </a:ext>
            </a:extLst>
          </p:cNvPr>
          <p:cNvSpPr>
            <a:spLocks noGrp="1"/>
          </p:cNvSpPr>
          <p:nvPr>
            <p:ph type="body" idx="1"/>
          </p:nvPr>
        </p:nvSpPr>
        <p:spPr/>
        <p:txBody>
          <a:bodyPr/>
          <a:lstStyle/>
          <a:p>
            <a:r>
              <a:rPr kumimoji="1" lang="ja-JP" altLang="en-US" dirty="0"/>
              <a:t>●</a:t>
            </a:r>
            <a:r>
              <a:rPr kumimoji="1" lang="en-US" altLang="ja-JP" dirty="0"/>
              <a:t>PPDAC</a:t>
            </a:r>
            <a:r>
              <a:rPr kumimoji="1" lang="ja-JP" altLang="en-US" dirty="0"/>
              <a:t>サイクルとは？</a:t>
            </a:r>
            <a:endParaRPr kumimoji="1" lang="en-US" altLang="ja-JP" dirty="0"/>
          </a:p>
          <a:p>
            <a:r>
              <a:rPr lang="ja-JP" altLang="en-US" dirty="0"/>
              <a:t>●統計を用いた例を作ってみた。</a:t>
            </a:r>
            <a:endParaRPr kumimoji="1" lang="en-US" altLang="ja-JP" dirty="0"/>
          </a:p>
        </p:txBody>
      </p:sp>
      <p:sp>
        <p:nvSpPr>
          <p:cNvPr id="6" name="吹き出し: 角を丸めた四角形 5">
            <a:extLst>
              <a:ext uri="{FF2B5EF4-FFF2-40B4-BE49-F238E27FC236}">
                <a16:creationId xmlns:a16="http://schemas.microsoft.com/office/drawing/2014/main" id="{3C6C4C0B-3E1C-4858-9364-E00FDD22B9F2}"/>
              </a:ext>
            </a:extLst>
          </p:cNvPr>
          <p:cNvSpPr/>
          <p:nvPr/>
        </p:nvSpPr>
        <p:spPr>
          <a:xfrm>
            <a:off x="7334054" y="4581427"/>
            <a:ext cx="3252247" cy="1300899"/>
          </a:xfrm>
          <a:prstGeom prst="wedgeRoundRectCallout">
            <a:avLst>
              <a:gd name="adj1" fmla="val -91268"/>
              <a:gd name="adj2" fmla="val -416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小学校学習指導要領算数編にも載っている！！</a:t>
            </a:r>
          </a:p>
        </p:txBody>
      </p:sp>
    </p:spTree>
    <p:extLst>
      <p:ext uri="{BB962C8B-B14F-4D97-AF65-F5344CB8AC3E}">
        <p14:creationId xmlns:p14="http://schemas.microsoft.com/office/powerpoint/2010/main" val="222172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918D85D-95B8-4A0D-BDD9-84B20A033695}"/>
              </a:ext>
            </a:extLst>
          </p:cNvPr>
          <p:cNvSpPr>
            <a:spLocks noGrp="1"/>
          </p:cNvSpPr>
          <p:nvPr>
            <p:ph type="title"/>
          </p:nvPr>
        </p:nvSpPr>
        <p:spPr/>
        <p:txBody>
          <a:bodyPr/>
          <a:lstStyle/>
          <a:p>
            <a:r>
              <a:rPr kumimoji="1" lang="ja-JP" altLang="en-US" dirty="0"/>
              <a:t>“</a:t>
            </a:r>
            <a:r>
              <a:rPr kumimoji="1" lang="en-US" altLang="ja-JP" dirty="0"/>
              <a:t>P</a:t>
            </a:r>
            <a:r>
              <a:rPr kumimoji="1" lang="ja-JP" altLang="en-US" dirty="0"/>
              <a:t>”</a:t>
            </a:r>
            <a:r>
              <a:rPr kumimoji="1" lang="en-US" altLang="ja-JP" dirty="0"/>
              <a:t>PDAC</a:t>
            </a:r>
            <a:endParaRPr kumimoji="1" lang="ja-JP" altLang="en-US" dirty="0"/>
          </a:p>
        </p:txBody>
      </p:sp>
      <p:sp>
        <p:nvSpPr>
          <p:cNvPr id="5" name="コンテンツ プレースホルダー 4">
            <a:extLst>
              <a:ext uri="{FF2B5EF4-FFF2-40B4-BE49-F238E27FC236}">
                <a16:creationId xmlns:a16="http://schemas.microsoft.com/office/drawing/2014/main" id="{3710355A-5B43-47B8-9D69-610014A12787}"/>
              </a:ext>
            </a:extLst>
          </p:cNvPr>
          <p:cNvSpPr>
            <a:spLocks noGrp="1"/>
          </p:cNvSpPr>
          <p:nvPr>
            <p:ph idx="1"/>
          </p:nvPr>
        </p:nvSpPr>
        <p:spPr/>
        <p:txBody>
          <a:bodyPr/>
          <a:lstStyle/>
          <a:p>
            <a:r>
              <a:rPr kumimoji="1" lang="en-US" altLang="ja-JP" sz="2800" dirty="0"/>
              <a:t>Problem</a:t>
            </a:r>
            <a:r>
              <a:rPr kumimoji="1" lang="ja-JP" altLang="en-US" sz="2800" dirty="0"/>
              <a:t>の</a:t>
            </a:r>
            <a:r>
              <a:rPr kumimoji="1" lang="en-US" altLang="ja-JP" sz="2800" dirty="0"/>
              <a:t>P</a:t>
            </a:r>
            <a:r>
              <a:rPr kumimoji="1" lang="ja-JP" altLang="en-US" sz="2800" dirty="0"/>
              <a:t>　問題をとらえる</a:t>
            </a:r>
            <a:endParaRPr kumimoji="1" lang="en-US" altLang="ja-JP" sz="2800" dirty="0"/>
          </a:p>
          <a:p>
            <a:r>
              <a:rPr kumimoji="1" lang="ja-JP" altLang="en-US" sz="2800" dirty="0"/>
              <a:t>テーマを設定し、そこでの課題を考え、具体的に問題をとらえる。</a:t>
            </a:r>
            <a:endParaRPr kumimoji="1" lang="en-US" altLang="ja-JP" sz="2800" dirty="0"/>
          </a:p>
          <a:p>
            <a:r>
              <a:rPr lang="ja-JP" altLang="en-US" sz="2800" dirty="0"/>
              <a:t>テーマの設定　</a:t>
            </a:r>
            <a:r>
              <a:rPr lang="en-US" altLang="ja-JP" sz="2800" dirty="0"/>
              <a:t/>
            </a:r>
            <a:br>
              <a:rPr lang="en-US" altLang="ja-JP" sz="2800" dirty="0"/>
            </a:br>
            <a:r>
              <a:rPr lang="ja-JP" altLang="en-US" sz="2800" dirty="0"/>
              <a:t>＜例＞　部員の多い学校は強豪校となるのか。</a:t>
            </a:r>
            <a:endParaRPr lang="en-US" altLang="ja-JP" sz="2800" dirty="0"/>
          </a:p>
          <a:p>
            <a:r>
              <a:rPr lang="ja-JP" altLang="en-US" sz="2800" dirty="0"/>
              <a:t>課題を考え、問題をとらえる</a:t>
            </a:r>
            <a:r>
              <a:rPr lang="en-US" altLang="ja-JP" sz="2800" dirty="0"/>
              <a:t/>
            </a:r>
            <a:br>
              <a:rPr lang="en-US" altLang="ja-JP" sz="2800" dirty="0"/>
            </a:br>
            <a:r>
              <a:rPr lang="ja-JP" altLang="en-US" sz="2800" dirty="0"/>
              <a:t>●課題：数の力によって野球は強くなるのか。</a:t>
            </a:r>
            <a:endParaRPr kumimoji="1" lang="ja-JP" altLang="en-US" dirty="0"/>
          </a:p>
        </p:txBody>
      </p:sp>
    </p:spTree>
    <p:extLst>
      <p:ext uri="{BB962C8B-B14F-4D97-AF65-F5344CB8AC3E}">
        <p14:creationId xmlns:p14="http://schemas.microsoft.com/office/powerpoint/2010/main" val="424170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FDCF6E-A96B-4F91-9B68-F22FD0758F01}"/>
              </a:ext>
            </a:extLst>
          </p:cNvPr>
          <p:cNvSpPr>
            <a:spLocks noGrp="1"/>
          </p:cNvSpPr>
          <p:nvPr>
            <p:ph type="title"/>
          </p:nvPr>
        </p:nvSpPr>
        <p:spPr/>
        <p:txBody>
          <a:bodyPr/>
          <a:lstStyle/>
          <a:p>
            <a:r>
              <a:rPr kumimoji="1" lang="ja-JP" altLang="en-US" dirty="0"/>
              <a:t>統計とは？</a:t>
            </a:r>
          </a:p>
        </p:txBody>
      </p:sp>
      <p:sp>
        <p:nvSpPr>
          <p:cNvPr id="3" name="コンテンツ プレースホルダー 2">
            <a:extLst>
              <a:ext uri="{FF2B5EF4-FFF2-40B4-BE49-F238E27FC236}">
                <a16:creationId xmlns:a16="http://schemas.microsoft.com/office/drawing/2014/main" id="{5A6B9B27-7B54-4C3A-803B-C3C6037C95C8}"/>
              </a:ext>
            </a:extLst>
          </p:cNvPr>
          <p:cNvSpPr>
            <a:spLocks noGrp="1"/>
          </p:cNvSpPr>
          <p:nvPr>
            <p:ph idx="1"/>
          </p:nvPr>
        </p:nvSpPr>
        <p:spPr/>
        <p:txBody>
          <a:bodyPr>
            <a:normAutofit/>
          </a:bodyPr>
          <a:lstStyle/>
          <a:p>
            <a:r>
              <a:rPr kumimoji="1" lang="ja-JP" altLang="en-US" sz="3200" dirty="0"/>
              <a:t>あるものの傾向や法則がありそうなものに対し</a:t>
            </a:r>
            <a:r>
              <a:rPr lang="ja-JP" altLang="en-US" sz="3200" dirty="0"/>
              <a:t>て、グラフ等を用いて「データの可視化」をすること。</a:t>
            </a:r>
            <a:endParaRPr lang="en-US" altLang="ja-JP" sz="3200" dirty="0"/>
          </a:p>
          <a:p>
            <a:r>
              <a:rPr kumimoji="1" lang="ja-JP" altLang="en-US" sz="3200" dirty="0"/>
              <a:t>可視化したものから傾向を分析して伝えるもの。</a:t>
            </a:r>
          </a:p>
        </p:txBody>
      </p:sp>
    </p:spTree>
    <p:extLst>
      <p:ext uri="{BB962C8B-B14F-4D97-AF65-F5344CB8AC3E}">
        <p14:creationId xmlns:p14="http://schemas.microsoft.com/office/powerpoint/2010/main" val="25045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511D4-723E-4227-9FB3-E9D740CBFD92}"/>
              </a:ext>
            </a:extLst>
          </p:cNvPr>
          <p:cNvSpPr>
            <a:spLocks noGrp="1"/>
          </p:cNvSpPr>
          <p:nvPr>
            <p:ph type="title"/>
          </p:nvPr>
        </p:nvSpPr>
        <p:spPr/>
        <p:txBody>
          <a:bodyPr/>
          <a:lstStyle/>
          <a:p>
            <a:r>
              <a:rPr kumimoji="1" lang="en-US" altLang="ja-JP" dirty="0"/>
              <a:t>P</a:t>
            </a:r>
            <a:r>
              <a:rPr kumimoji="1" lang="ja-JP" altLang="en-US" dirty="0"/>
              <a:t>“</a:t>
            </a:r>
            <a:r>
              <a:rPr kumimoji="1" lang="en-US" altLang="ja-JP" dirty="0"/>
              <a:t>P</a:t>
            </a:r>
            <a:r>
              <a:rPr lang="ja-JP" altLang="en-US" dirty="0"/>
              <a:t>”</a:t>
            </a:r>
            <a:r>
              <a:rPr kumimoji="1" lang="en-US" altLang="ja-JP" dirty="0"/>
              <a:t>DAC</a:t>
            </a:r>
            <a:endParaRPr kumimoji="1" lang="ja-JP" altLang="en-US" dirty="0"/>
          </a:p>
        </p:txBody>
      </p:sp>
      <p:sp>
        <p:nvSpPr>
          <p:cNvPr id="3" name="コンテンツ プレースホルダー 2">
            <a:extLst>
              <a:ext uri="{FF2B5EF4-FFF2-40B4-BE49-F238E27FC236}">
                <a16:creationId xmlns:a16="http://schemas.microsoft.com/office/drawing/2014/main" id="{28F0F491-6818-4DB9-BE84-2D7B24F14D7F}"/>
              </a:ext>
            </a:extLst>
          </p:cNvPr>
          <p:cNvSpPr>
            <a:spLocks noGrp="1"/>
          </p:cNvSpPr>
          <p:nvPr>
            <p:ph idx="1"/>
          </p:nvPr>
        </p:nvSpPr>
        <p:spPr>
          <a:xfrm>
            <a:off x="1069848" y="1800225"/>
            <a:ext cx="10058400" cy="4371975"/>
          </a:xfrm>
        </p:spPr>
        <p:txBody>
          <a:bodyPr>
            <a:normAutofit lnSpcReduction="10000"/>
          </a:bodyPr>
          <a:lstStyle/>
          <a:p>
            <a:r>
              <a:rPr kumimoji="1" lang="en-US" altLang="ja-JP" sz="2800" dirty="0"/>
              <a:t>Plan</a:t>
            </a:r>
            <a:r>
              <a:rPr kumimoji="1" lang="ja-JP" altLang="en-US" sz="2800" dirty="0"/>
              <a:t>の</a:t>
            </a:r>
            <a:r>
              <a:rPr kumimoji="1" lang="en-US" altLang="ja-JP" sz="2800" dirty="0"/>
              <a:t>P</a:t>
            </a:r>
            <a:r>
              <a:rPr kumimoji="1" lang="ja-JP" altLang="en-US" sz="2800" dirty="0"/>
              <a:t>　計画を立てる</a:t>
            </a:r>
            <a:r>
              <a:rPr lang="en-US" altLang="ja-JP" sz="2800" dirty="0"/>
              <a:t/>
            </a:r>
            <a:br>
              <a:rPr lang="en-US" altLang="ja-JP" sz="2800" dirty="0"/>
            </a:br>
            <a:r>
              <a:rPr lang="ja-JP" altLang="en-US" sz="2800" dirty="0"/>
              <a:t>①問題の重要度を測る指標、その変動に影響を与える要因系</a:t>
            </a:r>
            <a:r>
              <a:rPr lang="en-US" altLang="ja-JP" sz="2800" dirty="0"/>
              <a:t/>
            </a:r>
            <a:br>
              <a:rPr lang="en-US" altLang="ja-JP" sz="2800" dirty="0"/>
            </a:br>
            <a:r>
              <a:rPr lang="ja-JP" altLang="en-US" sz="2800" dirty="0"/>
              <a:t>　の指標を決定する。</a:t>
            </a:r>
            <a:r>
              <a:rPr lang="en-US" altLang="ja-JP" sz="2800" dirty="0"/>
              <a:t/>
            </a:r>
            <a:br>
              <a:rPr lang="en-US" altLang="ja-JP" sz="2800" dirty="0"/>
            </a:br>
            <a:r>
              <a:rPr lang="ja-JP" altLang="en-US" sz="2800" dirty="0"/>
              <a:t>②明らかにしたい仮説を設定する。</a:t>
            </a:r>
            <a:r>
              <a:rPr lang="en-US" altLang="ja-JP" sz="2800" dirty="0"/>
              <a:t/>
            </a:r>
            <a:br>
              <a:rPr lang="en-US" altLang="ja-JP" sz="2800" dirty="0"/>
            </a:br>
            <a:r>
              <a:rPr lang="ja-JP" altLang="en-US" sz="2800" dirty="0"/>
              <a:t>③必要なデータや統計資料は何かを考え、収集計画を立てる。</a:t>
            </a:r>
            <a:r>
              <a:rPr lang="en-US" altLang="ja-JP" sz="2800" dirty="0"/>
              <a:t/>
            </a:r>
            <a:br>
              <a:rPr lang="en-US" altLang="ja-JP" sz="2800" dirty="0"/>
            </a:br>
            <a:r>
              <a:rPr lang="ja-JP" altLang="en-US" sz="2800" dirty="0"/>
              <a:t>④分析の見通しを立てる。</a:t>
            </a:r>
            <a:endParaRPr lang="en-US" altLang="ja-JP" sz="2800" dirty="0"/>
          </a:p>
          <a:p>
            <a:r>
              <a:rPr kumimoji="1" lang="ja-JP" altLang="en-US" sz="2800" dirty="0"/>
              <a:t>＜例＞</a:t>
            </a:r>
            <a:r>
              <a:rPr kumimoji="1" lang="en-US" altLang="ja-JP" sz="2800" dirty="0"/>
              <a:t/>
            </a:r>
            <a:br>
              <a:rPr kumimoji="1" lang="en-US" altLang="ja-JP" sz="2800" dirty="0"/>
            </a:br>
            <a:r>
              <a:rPr kumimoji="1" lang="ja-JP" altLang="en-US" sz="2800" dirty="0"/>
              <a:t>対象：大阪府の野球部のある高校</a:t>
            </a:r>
            <a:r>
              <a:rPr kumimoji="1" lang="en-US" altLang="ja-JP" sz="2800" dirty="0"/>
              <a:t/>
            </a:r>
            <a:br>
              <a:rPr kumimoji="1" lang="en-US" altLang="ja-JP" sz="2800" dirty="0"/>
            </a:br>
            <a:r>
              <a:rPr kumimoji="1" lang="ja-JP" altLang="en-US" sz="2800" dirty="0"/>
              <a:t>問題を評価する指標：秋・春の勝利数</a:t>
            </a:r>
            <a:r>
              <a:rPr kumimoji="1" lang="en-US" altLang="ja-JP" sz="2800" dirty="0"/>
              <a:t/>
            </a:r>
            <a:br>
              <a:rPr kumimoji="1" lang="en-US" altLang="ja-JP" sz="2800" dirty="0"/>
            </a:br>
            <a:r>
              <a:rPr kumimoji="1" lang="ja-JP" altLang="en-US" sz="2800" dirty="0"/>
              <a:t>原因となる要因系の指標：部員数</a:t>
            </a:r>
            <a:r>
              <a:rPr kumimoji="1" lang="en-US" altLang="ja-JP" sz="2800" dirty="0"/>
              <a:t/>
            </a:r>
            <a:br>
              <a:rPr kumimoji="1" lang="en-US" altLang="ja-JP" sz="2800" dirty="0"/>
            </a:br>
            <a:r>
              <a:rPr kumimoji="1" lang="ja-JP" altLang="en-US" sz="2800" dirty="0"/>
              <a:t>仮説：部員数が増えると公式戦での勝利数が増える。</a:t>
            </a:r>
            <a:endParaRPr kumimoji="1" lang="en-US" altLang="ja-JP" sz="2800" dirty="0"/>
          </a:p>
        </p:txBody>
      </p:sp>
    </p:spTree>
    <p:extLst>
      <p:ext uri="{BB962C8B-B14F-4D97-AF65-F5344CB8AC3E}">
        <p14:creationId xmlns:p14="http://schemas.microsoft.com/office/powerpoint/2010/main" val="210454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3BADD9-3E02-43F8-A188-96E3E99225B8}"/>
              </a:ext>
            </a:extLst>
          </p:cNvPr>
          <p:cNvSpPr>
            <a:spLocks noGrp="1"/>
          </p:cNvSpPr>
          <p:nvPr>
            <p:ph type="title"/>
          </p:nvPr>
        </p:nvSpPr>
        <p:spPr/>
        <p:txBody>
          <a:bodyPr/>
          <a:lstStyle/>
          <a:p>
            <a:r>
              <a:rPr kumimoji="1" lang="en-US" altLang="ja-JP" dirty="0"/>
              <a:t>PP</a:t>
            </a:r>
            <a:r>
              <a:rPr kumimoji="1" lang="ja-JP" altLang="en-US" dirty="0"/>
              <a:t>“</a:t>
            </a:r>
            <a:r>
              <a:rPr kumimoji="1" lang="en-US" altLang="ja-JP" dirty="0"/>
              <a:t>D</a:t>
            </a:r>
            <a:r>
              <a:rPr kumimoji="1" lang="ja-JP" altLang="en-US" dirty="0"/>
              <a:t>”</a:t>
            </a:r>
            <a:r>
              <a:rPr kumimoji="1" lang="en-US" altLang="ja-JP" dirty="0"/>
              <a:t>AC</a:t>
            </a:r>
            <a:endParaRPr kumimoji="1" lang="ja-JP" altLang="en-US" dirty="0"/>
          </a:p>
        </p:txBody>
      </p:sp>
      <p:sp>
        <p:nvSpPr>
          <p:cNvPr id="3" name="コンテンツ プレースホルダー 2">
            <a:extLst>
              <a:ext uri="{FF2B5EF4-FFF2-40B4-BE49-F238E27FC236}">
                <a16:creationId xmlns:a16="http://schemas.microsoft.com/office/drawing/2014/main" id="{71B093EC-08CA-46BE-84F4-A8CB566E7AE6}"/>
              </a:ext>
            </a:extLst>
          </p:cNvPr>
          <p:cNvSpPr>
            <a:spLocks noGrp="1"/>
          </p:cNvSpPr>
          <p:nvPr>
            <p:ph idx="1"/>
          </p:nvPr>
        </p:nvSpPr>
        <p:spPr/>
        <p:txBody>
          <a:bodyPr>
            <a:normAutofit/>
          </a:bodyPr>
          <a:lstStyle/>
          <a:p>
            <a:r>
              <a:rPr kumimoji="1" lang="en-US" altLang="ja-JP" sz="2800" dirty="0"/>
              <a:t>Data</a:t>
            </a:r>
            <a:r>
              <a:rPr kumimoji="1" lang="ja-JP" altLang="en-US" sz="2800" dirty="0"/>
              <a:t>の</a:t>
            </a:r>
            <a:r>
              <a:rPr kumimoji="1" lang="en-US" altLang="ja-JP" sz="2800" dirty="0"/>
              <a:t>D</a:t>
            </a:r>
            <a:r>
              <a:rPr kumimoji="1" lang="ja-JP" altLang="en-US" sz="2800" dirty="0"/>
              <a:t>　データを集める</a:t>
            </a:r>
            <a:r>
              <a:rPr kumimoji="1" lang="en-US" altLang="ja-JP" sz="2800" dirty="0"/>
              <a:t/>
            </a:r>
            <a:br>
              <a:rPr kumimoji="1" lang="en-US" altLang="ja-JP" sz="2800" dirty="0"/>
            </a:br>
            <a:r>
              <a:rPr kumimoji="1" lang="ja-JP" altLang="en-US" sz="2800" dirty="0"/>
              <a:t>①データや統計資料を集める</a:t>
            </a:r>
            <a:r>
              <a:rPr kumimoji="1" lang="en-US" altLang="ja-JP" sz="2800" dirty="0"/>
              <a:t/>
            </a:r>
            <a:br>
              <a:rPr kumimoji="1" lang="en-US" altLang="ja-JP" sz="2800" dirty="0"/>
            </a:br>
            <a:r>
              <a:rPr kumimoji="1" lang="ja-JP" altLang="en-US" sz="2800" dirty="0"/>
              <a:t>　・一次データ</a:t>
            </a:r>
            <a:r>
              <a:rPr lang="en-US" altLang="ja-JP" sz="2800" dirty="0"/>
              <a:t>…</a:t>
            </a:r>
            <a:r>
              <a:rPr lang="ja-JP" altLang="en-US" sz="2800" dirty="0"/>
              <a:t>調査や実験などから自ら収集したデータ</a:t>
            </a:r>
            <a:r>
              <a:rPr lang="en-US" altLang="ja-JP" sz="2800" dirty="0"/>
              <a:t/>
            </a:r>
            <a:br>
              <a:rPr lang="en-US" altLang="ja-JP" sz="2800" dirty="0"/>
            </a:br>
            <a:r>
              <a:rPr lang="ja-JP" altLang="en-US" sz="2800" dirty="0"/>
              <a:t>　　身近なデータを自ら収集。正しく・いろいろ測ることが</a:t>
            </a:r>
            <a:r>
              <a:rPr lang="en-US" altLang="ja-JP" sz="2800" dirty="0"/>
              <a:t/>
            </a:r>
            <a:br>
              <a:rPr lang="en-US" altLang="ja-JP" sz="2800" dirty="0"/>
            </a:br>
            <a:r>
              <a:rPr lang="ja-JP" altLang="en-US" sz="2800" dirty="0"/>
              <a:t>　　大切。</a:t>
            </a:r>
            <a:r>
              <a:rPr lang="en-US" altLang="ja-JP" sz="2800" dirty="0"/>
              <a:t/>
            </a:r>
            <a:br>
              <a:rPr lang="en-US" altLang="ja-JP" sz="2800" dirty="0"/>
            </a:br>
            <a:r>
              <a:rPr lang="ja-JP" altLang="en-US" sz="2800" dirty="0"/>
              <a:t>　・二次データ</a:t>
            </a:r>
            <a:r>
              <a:rPr lang="en-US" altLang="ja-JP" sz="2800" dirty="0"/>
              <a:t>…</a:t>
            </a:r>
            <a:r>
              <a:rPr lang="ja-JP" altLang="en-US" sz="2800" dirty="0"/>
              <a:t>すでに別の目的で収集されたデータ</a:t>
            </a:r>
            <a:r>
              <a:rPr lang="en-US" altLang="ja-JP" sz="2800" dirty="0"/>
              <a:t/>
            </a:r>
            <a:br>
              <a:rPr lang="en-US" altLang="ja-JP" sz="2800" dirty="0"/>
            </a:br>
            <a:r>
              <a:rPr lang="ja-JP" altLang="en-US" sz="2800" dirty="0"/>
              <a:t>　　統計局の政府統計などの活用、国勢調査、家計調査</a:t>
            </a:r>
            <a:r>
              <a:rPr lang="en-US" altLang="ja-JP" sz="2800" dirty="0"/>
              <a:t>…</a:t>
            </a:r>
            <a:br>
              <a:rPr lang="en-US" altLang="ja-JP" sz="2800" dirty="0"/>
            </a:br>
            <a:r>
              <a:rPr lang="ja-JP" altLang="en-US" sz="2800" dirty="0"/>
              <a:t>②データテーブルに整理する</a:t>
            </a:r>
            <a:r>
              <a:rPr lang="en-US" altLang="ja-JP" sz="2800" dirty="0"/>
              <a:t/>
            </a:r>
            <a:br>
              <a:rPr lang="en-US" altLang="ja-JP" sz="2800" dirty="0"/>
            </a:br>
            <a:r>
              <a:rPr lang="ja-JP" altLang="en-US" sz="2800" dirty="0"/>
              <a:t>　・エクセルなどにデータを落とし込む</a:t>
            </a:r>
            <a:endParaRPr kumimoji="1" lang="ja-JP" altLang="en-US" sz="2800" dirty="0"/>
          </a:p>
        </p:txBody>
      </p:sp>
    </p:spTree>
    <p:extLst>
      <p:ext uri="{BB962C8B-B14F-4D97-AF65-F5344CB8AC3E}">
        <p14:creationId xmlns:p14="http://schemas.microsoft.com/office/powerpoint/2010/main" val="260872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FBA9E7-BC71-4397-A228-3550E00AD861}"/>
              </a:ext>
            </a:extLst>
          </p:cNvPr>
          <p:cNvSpPr>
            <a:spLocks noGrp="1"/>
          </p:cNvSpPr>
          <p:nvPr>
            <p:ph type="title"/>
          </p:nvPr>
        </p:nvSpPr>
        <p:spPr/>
        <p:txBody>
          <a:bodyPr/>
          <a:lstStyle/>
          <a:p>
            <a:r>
              <a:rPr kumimoji="1" lang="ja-JP" altLang="en-US" dirty="0"/>
              <a:t>エクセルに落としたデータ</a:t>
            </a:r>
          </a:p>
        </p:txBody>
      </p:sp>
      <p:graphicFrame>
        <p:nvGraphicFramePr>
          <p:cNvPr id="4" name="コンテンツ プレースホルダー 3">
            <a:extLst>
              <a:ext uri="{FF2B5EF4-FFF2-40B4-BE49-F238E27FC236}">
                <a16:creationId xmlns:a16="http://schemas.microsoft.com/office/drawing/2014/main" id="{4FF4F87A-FCB2-4340-8B05-D98854B2D174}"/>
              </a:ext>
            </a:extLst>
          </p:cNvPr>
          <p:cNvGraphicFramePr>
            <a:graphicFrameLocks noGrp="1" noChangeAspect="1"/>
          </p:cNvGraphicFramePr>
          <p:nvPr>
            <p:ph idx="1"/>
            <p:extLst>
              <p:ext uri="{D42A27DB-BD31-4B8C-83A1-F6EECF244321}">
                <p14:modId xmlns:p14="http://schemas.microsoft.com/office/powerpoint/2010/main" val="1454191932"/>
              </p:ext>
            </p:extLst>
          </p:nvPr>
        </p:nvGraphicFramePr>
        <p:xfrm>
          <a:off x="1069975" y="2120900"/>
          <a:ext cx="10058400" cy="4021137"/>
        </p:xfrm>
        <a:graphic>
          <a:graphicData uri="http://schemas.openxmlformats.org/presentationml/2006/ole">
            <mc:AlternateContent xmlns:mc="http://schemas.openxmlformats.org/markup-compatibility/2006">
              <mc:Choice xmlns:v="urn:schemas-microsoft-com:vml" Requires="v">
                <p:oleObj spid="_x0000_s3097" name="Worksheet" r:id="rId3" imgW="8591612" imgH="3435306" progId="Excel.Sheet.12">
                  <p:embed/>
                </p:oleObj>
              </mc:Choice>
              <mc:Fallback>
                <p:oleObj name="Worksheet" r:id="rId3" imgW="8591612" imgH="3435306" progId="Excel.Sheet.12">
                  <p:embed/>
                  <p:pic>
                    <p:nvPicPr>
                      <p:cNvPr id="0" name=""/>
                      <p:cNvPicPr/>
                      <p:nvPr/>
                    </p:nvPicPr>
                    <p:blipFill>
                      <a:blip r:embed="rId4"/>
                      <a:stretch>
                        <a:fillRect/>
                      </a:stretch>
                    </p:blipFill>
                    <p:spPr>
                      <a:xfrm>
                        <a:off x="1069975" y="2120900"/>
                        <a:ext cx="10058400" cy="4021137"/>
                      </a:xfrm>
                      <a:prstGeom prst="rect">
                        <a:avLst/>
                      </a:prstGeom>
                    </p:spPr>
                  </p:pic>
                </p:oleObj>
              </mc:Fallback>
            </mc:AlternateContent>
          </a:graphicData>
        </a:graphic>
      </p:graphicFrame>
    </p:spTree>
    <p:extLst>
      <p:ext uri="{BB962C8B-B14F-4D97-AF65-F5344CB8AC3E}">
        <p14:creationId xmlns:p14="http://schemas.microsoft.com/office/powerpoint/2010/main" val="300305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ACE1E3-DD33-4E2D-8968-90448879C685}"/>
              </a:ext>
            </a:extLst>
          </p:cNvPr>
          <p:cNvSpPr>
            <a:spLocks noGrp="1"/>
          </p:cNvSpPr>
          <p:nvPr>
            <p:ph type="title"/>
          </p:nvPr>
        </p:nvSpPr>
        <p:spPr/>
        <p:txBody>
          <a:bodyPr/>
          <a:lstStyle/>
          <a:p>
            <a:r>
              <a:rPr lang="ja-JP" altLang="en-US" dirty="0"/>
              <a:t>散布図</a:t>
            </a:r>
            <a:endParaRPr kumimoji="1" lang="ja-JP" altLang="en-US" dirty="0"/>
          </a:p>
        </p:txBody>
      </p:sp>
      <p:graphicFrame>
        <p:nvGraphicFramePr>
          <p:cNvPr id="6" name="コンテンツ プレースホルダー 5">
            <a:extLst>
              <a:ext uri="{FF2B5EF4-FFF2-40B4-BE49-F238E27FC236}">
                <a16:creationId xmlns:a16="http://schemas.microsoft.com/office/drawing/2014/main" id="{955AB772-5375-45F4-B79E-F1FB7EA03D94}"/>
              </a:ext>
            </a:extLst>
          </p:cNvPr>
          <p:cNvGraphicFramePr>
            <a:graphicFrameLocks noGrp="1"/>
          </p:cNvGraphicFramePr>
          <p:nvPr>
            <p:ph idx="1"/>
            <p:extLst>
              <p:ext uri="{D42A27DB-BD31-4B8C-83A1-F6EECF244321}">
                <p14:modId xmlns:p14="http://schemas.microsoft.com/office/powerpoint/2010/main" val="479359503"/>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46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AC1DD-24AF-42E3-A524-435B380F748C}"/>
              </a:ext>
            </a:extLst>
          </p:cNvPr>
          <p:cNvSpPr>
            <a:spLocks noGrp="1"/>
          </p:cNvSpPr>
          <p:nvPr>
            <p:ph type="title"/>
          </p:nvPr>
        </p:nvSpPr>
        <p:spPr/>
        <p:txBody>
          <a:bodyPr/>
          <a:lstStyle/>
          <a:p>
            <a:r>
              <a:rPr kumimoji="1" lang="en-US" altLang="ja-JP" dirty="0"/>
              <a:t>PPD</a:t>
            </a:r>
            <a:r>
              <a:rPr kumimoji="1" lang="ja-JP" altLang="en-US" dirty="0"/>
              <a:t>“</a:t>
            </a:r>
            <a:r>
              <a:rPr kumimoji="1" lang="en-US" altLang="ja-JP" dirty="0"/>
              <a:t>A</a:t>
            </a:r>
            <a:r>
              <a:rPr kumimoji="1" lang="ja-JP" altLang="en-US" dirty="0"/>
              <a:t>”</a:t>
            </a:r>
            <a:r>
              <a:rPr kumimoji="1" lang="en-US" altLang="ja-JP" dirty="0"/>
              <a:t>C</a:t>
            </a:r>
            <a:endParaRPr kumimoji="1" lang="ja-JP" altLang="en-US" dirty="0"/>
          </a:p>
        </p:txBody>
      </p:sp>
      <p:sp>
        <p:nvSpPr>
          <p:cNvPr id="3" name="コンテンツ プレースホルダー 2">
            <a:extLst>
              <a:ext uri="{FF2B5EF4-FFF2-40B4-BE49-F238E27FC236}">
                <a16:creationId xmlns:a16="http://schemas.microsoft.com/office/drawing/2014/main" id="{BA7E17E0-8FDD-4A4B-B58E-7DCB352F979B}"/>
              </a:ext>
            </a:extLst>
          </p:cNvPr>
          <p:cNvSpPr>
            <a:spLocks noGrp="1"/>
          </p:cNvSpPr>
          <p:nvPr>
            <p:ph idx="1"/>
          </p:nvPr>
        </p:nvSpPr>
        <p:spPr/>
        <p:txBody>
          <a:bodyPr>
            <a:normAutofit/>
          </a:bodyPr>
          <a:lstStyle/>
          <a:p>
            <a:r>
              <a:rPr kumimoji="1" lang="en-US" altLang="ja-JP" sz="2800" dirty="0" err="1"/>
              <a:t>Analisys</a:t>
            </a:r>
            <a:r>
              <a:rPr kumimoji="1" lang="ja-JP" altLang="en-US" sz="2800" dirty="0"/>
              <a:t>の</a:t>
            </a:r>
            <a:r>
              <a:rPr kumimoji="1" lang="en-US" altLang="ja-JP" sz="2800" dirty="0"/>
              <a:t>A</a:t>
            </a:r>
            <a:r>
              <a:rPr kumimoji="1" lang="ja-JP" altLang="en-US" sz="2800" dirty="0"/>
              <a:t>　分析する</a:t>
            </a:r>
            <a:r>
              <a:rPr kumimoji="1" lang="en-US" altLang="ja-JP" sz="2800" dirty="0"/>
              <a:t/>
            </a:r>
            <a:br>
              <a:rPr kumimoji="1" lang="en-US" altLang="ja-JP" sz="2800" dirty="0"/>
            </a:br>
            <a:r>
              <a:rPr kumimoji="1" lang="ja-JP" altLang="en-US" sz="2800" dirty="0"/>
              <a:t>表やグラフを整理したり、代表地を計算したりしてデータや統計資料をまとめる</a:t>
            </a:r>
            <a:r>
              <a:rPr kumimoji="1" lang="en-US" altLang="ja-JP" sz="2800" dirty="0"/>
              <a:t/>
            </a:r>
            <a:br>
              <a:rPr kumimoji="1" lang="en-US" altLang="ja-JP" sz="2800" dirty="0"/>
            </a:br>
            <a:r>
              <a:rPr kumimoji="1" lang="ja-JP" altLang="en-US" sz="2800" dirty="0"/>
              <a:t>・全体の傾向を見る</a:t>
            </a:r>
            <a:r>
              <a:rPr kumimoji="1" lang="en-US" altLang="ja-JP" sz="2800" dirty="0"/>
              <a:t/>
            </a:r>
            <a:br>
              <a:rPr kumimoji="1" lang="en-US" altLang="ja-JP" sz="2800" dirty="0"/>
            </a:br>
            <a:r>
              <a:rPr kumimoji="1" lang="ja-JP" altLang="en-US" sz="2800" dirty="0"/>
              <a:t>・条件の違いやグループに分けて比較する</a:t>
            </a:r>
            <a:r>
              <a:rPr lang="en-US" altLang="ja-JP" sz="2800" dirty="0"/>
              <a:t/>
            </a:r>
            <a:br>
              <a:rPr lang="en-US" altLang="ja-JP" sz="2800" dirty="0"/>
            </a:br>
            <a:r>
              <a:rPr lang="ja-JP" altLang="en-US" sz="2800" dirty="0"/>
              <a:t>・</a:t>
            </a:r>
            <a:r>
              <a:rPr lang="en-US" altLang="ja-JP" sz="2800" dirty="0"/>
              <a:t>2</a:t>
            </a:r>
            <a:r>
              <a:rPr lang="ja-JP" altLang="en-US" sz="2800" dirty="0" err="1"/>
              <a:t>つの</a:t>
            </a:r>
            <a:r>
              <a:rPr lang="ja-JP" altLang="en-US" sz="2800" dirty="0"/>
              <a:t>変数の因果関係を見る</a:t>
            </a:r>
            <a:r>
              <a:rPr lang="en-US" altLang="ja-JP" sz="2800" dirty="0"/>
              <a:t/>
            </a:r>
            <a:br>
              <a:rPr lang="en-US" altLang="ja-JP" sz="2800" dirty="0"/>
            </a:br>
            <a:r>
              <a:rPr lang="ja-JP" altLang="en-US" sz="2800" dirty="0"/>
              <a:t>・対象を分類する</a:t>
            </a:r>
            <a:endParaRPr lang="en-US" altLang="ja-JP" sz="2800" dirty="0"/>
          </a:p>
          <a:p>
            <a:r>
              <a:rPr kumimoji="1" lang="ja-JP" altLang="en-US" sz="2800" dirty="0"/>
              <a:t>原因から結果へ（前向き）の比較</a:t>
            </a:r>
            <a:endParaRPr kumimoji="1" lang="en-US" altLang="ja-JP" sz="2800" dirty="0"/>
          </a:p>
          <a:p>
            <a:r>
              <a:rPr lang="ja-JP" altLang="en-US" sz="2800" dirty="0"/>
              <a:t>結果から原因へ（後ろ向き）の比較</a:t>
            </a:r>
            <a:endParaRPr kumimoji="1" lang="en-US" altLang="ja-JP" sz="2800" dirty="0"/>
          </a:p>
        </p:txBody>
      </p:sp>
    </p:spTree>
    <p:extLst>
      <p:ext uri="{BB962C8B-B14F-4D97-AF65-F5344CB8AC3E}">
        <p14:creationId xmlns:p14="http://schemas.microsoft.com/office/powerpoint/2010/main" val="97483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ACE1E3-DD33-4E2D-8968-90448879C685}"/>
              </a:ext>
            </a:extLst>
          </p:cNvPr>
          <p:cNvSpPr>
            <a:spLocks noGrp="1"/>
          </p:cNvSpPr>
          <p:nvPr>
            <p:ph type="title"/>
          </p:nvPr>
        </p:nvSpPr>
        <p:spPr/>
        <p:txBody>
          <a:bodyPr/>
          <a:lstStyle/>
          <a:p>
            <a:r>
              <a:rPr lang="ja-JP" altLang="en-US" dirty="0"/>
              <a:t>散布図</a:t>
            </a:r>
            <a:endParaRPr kumimoji="1" lang="ja-JP" altLang="en-US" dirty="0"/>
          </a:p>
        </p:txBody>
      </p:sp>
      <p:graphicFrame>
        <p:nvGraphicFramePr>
          <p:cNvPr id="6" name="コンテンツ プレースホルダー 5">
            <a:extLst>
              <a:ext uri="{FF2B5EF4-FFF2-40B4-BE49-F238E27FC236}">
                <a16:creationId xmlns:a16="http://schemas.microsoft.com/office/drawing/2014/main" id="{955AB772-5375-45F4-B79E-F1FB7EA03D94}"/>
              </a:ext>
            </a:extLst>
          </p:cNvPr>
          <p:cNvGraphicFramePr>
            <a:graphicFrameLocks noGrp="1"/>
          </p:cNvGraphicFramePr>
          <p:nvPr>
            <p:ph idx="1"/>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814E5AB3-36E7-4C9C-9643-A191FACCEAE6}"/>
              </a:ext>
            </a:extLst>
          </p:cNvPr>
          <p:cNvSpPr/>
          <p:nvPr/>
        </p:nvSpPr>
        <p:spPr>
          <a:xfrm>
            <a:off x="3729038" y="5643563"/>
            <a:ext cx="2557462" cy="729805"/>
          </a:xfrm>
          <a:prstGeom prst="wedgeRoundRectCallout">
            <a:avLst>
              <a:gd name="adj1" fmla="val -62174"/>
              <a:gd name="adj2" fmla="val -5496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20</a:t>
            </a:r>
            <a:r>
              <a:rPr kumimoji="1" lang="ja-JP" altLang="en-US" dirty="0"/>
              <a:t>人いないと</a:t>
            </a:r>
            <a:endParaRPr kumimoji="1" lang="en-US" altLang="ja-JP" dirty="0"/>
          </a:p>
          <a:p>
            <a:pPr algn="ctr"/>
            <a:r>
              <a:rPr kumimoji="1" lang="en-US" altLang="ja-JP" dirty="0"/>
              <a:t>3</a:t>
            </a:r>
            <a:r>
              <a:rPr kumimoji="1" lang="ja-JP" altLang="en-US" dirty="0"/>
              <a:t>勝できない</a:t>
            </a:r>
          </a:p>
        </p:txBody>
      </p:sp>
      <p:sp>
        <p:nvSpPr>
          <p:cNvPr id="4" name="吹き出し: 角を丸めた四角形 3">
            <a:extLst>
              <a:ext uri="{FF2B5EF4-FFF2-40B4-BE49-F238E27FC236}">
                <a16:creationId xmlns:a16="http://schemas.microsoft.com/office/drawing/2014/main" id="{C58369F7-124F-47C5-AD23-CBB5CAFC3295}"/>
              </a:ext>
            </a:extLst>
          </p:cNvPr>
          <p:cNvSpPr/>
          <p:nvPr/>
        </p:nvSpPr>
        <p:spPr>
          <a:xfrm>
            <a:off x="1743075" y="2120900"/>
            <a:ext cx="2157413" cy="1022350"/>
          </a:xfrm>
          <a:prstGeom prst="wedgeRoundRectCallout">
            <a:avLst>
              <a:gd name="adj1" fmla="val -7825"/>
              <a:gd name="adj2" fmla="val 10302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2</a:t>
            </a:r>
            <a:r>
              <a:rPr kumimoji="1" lang="ja-JP" altLang="en-US" dirty="0"/>
              <a:t>勝以下のチームでも</a:t>
            </a:r>
            <a:r>
              <a:rPr kumimoji="1" lang="en-US" altLang="ja-JP" dirty="0"/>
              <a:t>100</a:t>
            </a:r>
            <a:r>
              <a:rPr kumimoji="1" lang="ja-JP" altLang="en-US" dirty="0"/>
              <a:t>人越えのところもある</a:t>
            </a:r>
          </a:p>
        </p:txBody>
      </p:sp>
    </p:spTree>
    <p:extLst>
      <p:ext uri="{BB962C8B-B14F-4D97-AF65-F5344CB8AC3E}">
        <p14:creationId xmlns:p14="http://schemas.microsoft.com/office/powerpoint/2010/main" val="140272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128C4-7167-4C26-AD0A-2845F0BA3479}"/>
              </a:ext>
            </a:extLst>
          </p:cNvPr>
          <p:cNvSpPr>
            <a:spLocks noGrp="1"/>
          </p:cNvSpPr>
          <p:nvPr>
            <p:ph type="title"/>
          </p:nvPr>
        </p:nvSpPr>
        <p:spPr/>
        <p:txBody>
          <a:bodyPr/>
          <a:lstStyle/>
          <a:p>
            <a:r>
              <a:rPr kumimoji="1" lang="en-US" altLang="ja-JP" dirty="0"/>
              <a:t>PPDA</a:t>
            </a:r>
            <a:r>
              <a:rPr kumimoji="1" lang="ja-JP" altLang="en-US" dirty="0"/>
              <a:t>“</a:t>
            </a:r>
            <a:r>
              <a:rPr kumimoji="1" lang="en-US" altLang="ja-JP" dirty="0"/>
              <a:t>C</a:t>
            </a:r>
            <a:r>
              <a:rPr kumimoji="1" lang="ja-JP" altLang="en-US" dirty="0"/>
              <a:t>”</a:t>
            </a:r>
          </a:p>
        </p:txBody>
      </p:sp>
      <p:sp>
        <p:nvSpPr>
          <p:cNvPr id="3" name="コンテンツ プレースホルダー 2">
            <a:extLst>
              <a:ext uri="{FF2B5EF4-FFF2-40B4-BE49-F238E27FC236}">
                <a16:creationId xmlns:a16="http://schemas.microsoft.com/office/drawing/2014/main" id="{65EDCCD1-6423-4ABB-BA17-C8D596B5D676}"/>
              </a:ext>
            </a:extLst>
          </p:cNvPr>
          <p:cNvSpPr>
            <a:spLocks noGrp="1"/>
          </p:cNvSpPr>
          <p:nvPr>
            <p:ph idx="1"/>
          </p:nvPr>
        </p:nvSpPr>
        <p:spPr>
          <a:xfrm>
            <a:off x="1069848" y="1814513"/>
            <a:ext cx="10058400" cy="4357687"/>
          </a:xfrm>
        </p:spPr>
        <p:txBody>
          <a:bodyPr>
            <a:normAutofit/>
          </a:bodyPr>
          <a:lstStyle/>
          <a:p>
            <a:r>
              <a:rPr kumimoji="1" lang="en-US" altLang="ja-JP" sz="2800" dirty="0"/>
              <a:t>Conclusion</a:t>
            </a:r>
            <a:r>
              <a:rPr kumimoji="1" lang="ja-JP" altLang="en-US" sz="2800" dirty="0"/>
              <a:t>の</a:t>
            </a:r>
            <a:r>
              <a:rPr kumimoji="1" lang="en-US" altLang="ja-JP" sz="2800" dirty="0"/>
              <a:t>C</a:t>
            </a:r>
            <a:r>
              <a:rPr kumimoji="1" lang="ja-JP" altLang="en-US" sz="2800" dirty="0"/>
              <a:t>　結論をまとめる</a:t>
            </a:r>
            <a:r>
              <a:rPr lang="en-US" altLang="ja-JP" sz="2800" dirty="0"/>
              <a:t/>
            </a:r>
            <a:br>
              <a:rPr lang="en-US" altLang="ja-JP" sz="2800" dirty="0"/>
            </a:br>
            <a:r>
              <a:rPr lang="ja-JP" altLang="en-US" sz="2800" dirty="0"/>
              <a:t>①分析の結果を読み取る</a:t>
            </a:r>
            <a:r>
              <a:rPr lang="en-US" altLang="ja-JP" sz="2800" dirty="0"/>
              <a:t/>
            </a:r>
            <a:br>
              <a:rPr lang="en-US" altLang="ja-JP" sz="2800" dirty="0"/>
            </a:br>
            <a:r>
              <a:rPr lang="ja-JP" altLang="en-US" sz="2800" dirty="0"/>
              <a:t>②最初の仮説に対して判断する</a:t>
            </a:r>
            <a:r>
              <a:rPr lang="en-US" altLang="ja-JP" sz="2800" dirty="0"/>
              <a:t/>
            </a:r>
            <a:br>
              <a:rPr lang="en-US" altLang="ja-JP" sz="2800" dirty="0"/>
            </a:br>
            <a:r>
              <a:rPr lang="ja-JP" altLang="en-US" sz="2800" dirty="0"/>
              <a:t>③問題の解決策を提案する</a:t>
            </a:r>
            <a:r>
              <a:rPr lang="en-US" altLang="ja-JP" sz="2800" dirty="0"/>
              <a:t/>
            </a:r>
            <a:br>
              <a:rPr lang="en-US" altLang="ja-JP" sz="2800" dirty="0"/>
            </a:br>
            <a:endParaRPr lang="en-US" altLang="ja-JP" sz="2800" dirty="0"/>
          </a:p>
          <a:p>
            <a:r>
              <a:rPr kumimoji="1" lang="ja-JP" altLang="en-US" sz="2800" dirty="0"/>
              <a:t>集めたデータを統計的に検証した結果をまとめる</a:t>
            </a:r>
            <a:endParaRPr kumimoji="1" lang="en-US" altLang="ja-JP" sz="2800" dirty="0"/>
          </a:p>
          <a:p>
            <a:r>
              <a:rPr lang="ja-JP" altLang="en-US" sz="2800" dirty="0"/>
              <a:t>結論と考察</a:t>
            </a:r>
            <a:endParaRPr lang="en-US" altLang="ja-JP" sz="2800" dirty="0"/>
          </a:p>
          <a:p>
            <a:r>
              <a:rPr kumimoji="1" lang="ja-JP" altLang="en-US" sz="2800" dirty="0"/>
              <a:t>解決に向けた提案</a:t>
            </a:r>
            <a:endParaRPr kumimoji="1" lang="en-US" altLang="ja-JP" sz="2800" dirty="0"/>
          </a:p>
          <a:p>
            <a:r>
              <a:rPr lang="ja-JP" altLang="en-US" sz="2800" dirty="0"/>
              <a:t>新たな課題の発見（</a:t>
            </a:r>
            <a:r>
              <a:rPr lang="en-US" altLang="ja-JP" sz="2800" dirty="0"/>
              <a:t>Problem</a:t>
            </a:r>
            <a:r>
              <a:rPr lang="ja-JP" altLang="en-US" sz="2800" dirty="0"/>
              <a:t>→次の</a:t>
            </a:r>
            <a:r>
              <a:rPr lang="en-US" altLang="ja-JP" sz="2800" dirty="0"/>
              <a:t>PPDAC</a:t>
            </a:r>
            <a:r>
              <a:rPr lang="ja-JP" altLang="en-US" sz="2800" dirty="0"/>
              <a:t>サイクル）</a:t>
            </a:r>
            <a:endParaRPr kumimoji="1" lang="en-US" altLang="ja-JP" sz="2800" dirty="0"/>
          </a:p>
        </p:txBody>
      </p:sp>
    </p:spTree>
    <p:extLst>
      <p:ext uri="{BB962C8B-B14F-4D97-AF65-F5344CB8AC3E}">
        <p14:creationId xmlns:p14="http://schemas.microsoft.com/office/powerpoint/2010/main" val="119856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1E0DE-854A-4A1F-BD97-BFAA92A1C350}"/>
              </a:ext>
            </a:extLst>
          </p:cNvPr>
          <p:cNvSpPr>
            <a:spLocks noGrp="1"/>
          </p:cNvSpPr>
          <p:nvPr>
            <p:ph type="title"/>
          </p:nvPr>
        </p:nvSpPr>
        <p:spPr/>
        <p:txBody>
          <a:bodyPr/>
          <a:lstStyle/>
          <a:p>
            <a:r>
              <a:rPr kumimoji="1" lang="ja-JP" altLang="en-US" dirty="0"/>
              <a:t>例えば今回の例でいうと</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A6E8B7DD-00AD-46E9-AAE2-8885C2323651}"/>
              </a:ext>
            </a:extLst>
          </p:cNvPr>
          <p:cNvSpPr>
            <a:spLocks noGrp="1"/>
          </p:cNvSpPr>
          <p:nvPr>
            <p:ph idx="1"/>
          </p:nvPr>
        </p:nvSpPr>
        <p:spPr/>
        <p:txBody>
          <a:bodyPr>
            <a:normAutofit fontScale="92500"/>
          </a:bodyPr>
          <a:lstStyle/>
          <a:p>
            <a:r>
              <a:rPr kumimoji="1" lang="en-US" altLang="ja-JP" sz="2800" dirty="0"/>
              <a:t>2023</a:t>
            </a:r>
            <a:r>
              <a:rPr kumimoji="1" lang="ja-JP" altLang="en-US" sz="2800" dirty="0"/>
              <a:t>年の夏の結果はどうだったのか。</a:t>
            </a:r>
            <a:endParaRPr kumimoji="1" lang="en-US" altLang="ja-JP" sz="2800" dirty="0"/>
          </a:p>
          <a:p>
            <a:endParaRPr lang="en-US" altLang="ja-JP" sz="2800" dirty="0"/>
          </a:p>
          <a:p>
            <a:r>
              <a:rPr kumimoji="1" lang="ja-JP" altLang="en-US" sz="2800" dirty="0"/>
              <a:t>優勝→履正社</a:t>
            </a:r>
            <a:r>
              <a:rPr lang="en-US" altLang="ja-JP" sz="2800" dirty="0"/>
              <a:t>81</a:t>
            </a:r>
            <a:r>
              <a:rPr lang="ja-JP" altLang="en-US" sz="2800" dirty="0"/>
              <a:t>人</a:t>
            </a:r>
            <a:endParaRPr lang="en-US" altLang="ja-JP" sz="2800" dirty="0"/>
          </a:p>
          <a:p>
            <a:r>
              <a:rPr kumimoji="1" lang="ja-JP" altLang="en-US" sz="2800" dirty="0"/>
              <a:t>準優勝→大阪桐蔭</a:t>
            </a:r>
            <a:r>
              <a:rPr kumimoji="1" lang="en-US" altLang="ja-JP" sz="2800" dirty="0"/>
              <a:t>64</a:t>
            </a:r>
            <a:r>
              <a:rPr kumimoji="1" lang="ja-JP" altLang="en-US" sz="2800" dirty="0"/>
              <a:t>人</a:t>
            </a:r>
            <a:endParaRPr kumimoji="1" lang="en-US" altLang="ja-JP" sz="2800" dirty="0"/>
          </a:p>
          <a:p>
            <a:r>
              <a:rPr lang="ja-JP" altLang="en-US" sz="2800" dirty="0"/>
              <a:t>ベスト</a:t>
            </a:r>
            <a:r>
              <a:rPr lang="en-US" altLang="ja-JP" sz="2800" dirty="0"/>
              <a:t>4</a:t>
            </a:r>
            <a:r>
              <a:rPr lang="ja-JP" altLang="en-US" sz="2800" dirty="0"/>
              <a:t>→関大北陽</a:t>
            </a:r>
            <a:r>
              <a:rPr lang="en-US" altLang="ja-JP" sz="2800" dirty="0"/>
              <a:t>70</a:t>
            </a:r>
            <a:r>
              <a:rPr lang="ja-JP" altLang="en-US" sz="2800" dirty="0"/>
              <a:t>人、箕面学園</a:t>
            </a:r>
            <a:r>
              <a:rPr lang="en-US" altLang="ja-JP" sz="2800" dirty="0"/>
              <a:t>74</a:t>
            </a:r>
            <a:r>
              <a:rPr lang="ja-JP" altLang="en-US" sz="2800" dirty="0"/>
              <a:t>人</a:t>
            </a:r>
            <a:endParaRPr lang="en-US" altLang="ja-JP" sz="2800" dirty="0"/>
          </a:p>
          <a:p>
            <a:r>
              <a:rPr lang="ja-JP" altLang="en-US" sz="2800" dirty="0"/>
              <a:t>ベスト</a:t>
            </a:r>
            <a:r>
              <a:rPr lang="en-US" altLang="ja-JP" sz="2800" dirty="0"/>
              <a:t>8</a:t>
            </a:r>
            <a:r>
              <a:rPr lang="ja-JP" altLang="en-US" sz="2800" dirty="0"/>
              <a:t>→興国</a:t>
            </a:r>
            <a:r>
              <a:rPr lang="en-US" altLang="ja-JP" sz="2800" dirty="0"/>
              <a:t>145</a:t>
            </a:r>
            <a:r>
              <a:rPr lang="ja-JP" altLang="en-US" sz="2800" dirty="0"/>
              <a:t>人、大阪</a:t>
            </a:r>
            <a:r>
              <a:rPr lang="en-US" altLang="ja-JP" sz="2800" dirty="0"/>
              <a:t>81</a:t>
            </a:r>
            <a:r>
              <a:rPr lang="ja-JP" altLang="en-US" sz="2800" dirty="0"/>
              <a:t>人、大体大浪商</a:t>
            </a:r>
            <a:r>
              <a:rPr lang="en-US" altLang="ja-JP" sz="2800" dirty="0"/>
              <a:t>98</a:t>
            </a:r>
            <a:r>
              <a:rPr lang="ja-JP" altLang="en-US" sz="2800" dirty="0"/>
              <a:t>人、偕星</a:t>
            </a:r>
            <a:r>
              <a:rPr lang="en-US" altLang="ja-JP" sz="2800" dirty="0"/>
              <a:t>48</a:t>
            </a:r>
            <a:r>
              <a:rPr lang="ja-JP" altLang="en-US" sz="2800" dirty="0"/>
              <a:t>人</a:t>
            </a:r>
            <a:endParaRPr lang="en-US" altLang="ja-JP" sz="2800" dirty="0"/>
          </a:p>
          <a:p>
            <a:r>
              <a:rPr lang="ja-JP" altLang="en-US" sz="2800" dirty="0"/>
              <a:t>ちなみに</a:t>
            </a:r>
            <a:r>
              <a:rPr lang="en-US" altLang="ja-JP" sz="2800" dirty="0"/>
              <a:t>20</a:t>
            </a:r>
            <a:r>
              <a:rPr lang="ja-JP" altLang="en-US" sz="2800" dirty="0"/>
              <a:t>人以下で</a:t>
            </a:r>
            <a:r>
              <a:rPr lang="en-US" altLang="ja-JP" sz="2800" dirty="0"/>
              <a:t>3</a:t>
            </a:r>
            <a:r>
              <a:rPr lang="ja-JP" altLang="en-US" sz="2800" dirty="0"/>
              <a:t>回戦を勝ち抜いたのは「今宮工科」のみ</a:t>
            </a:r>
            <a:r>
              <a:rPr lang="en-US" altLang="ja-JP" sz="2800" dirty="0"/>
              <a:t>…</a:t>
            </a:r>
            <a:r>
              <a:rPr lang="ja-JP" altLang="en-US" sz="2800" dirty="0"/>
              <a:t>？</a:t>
            </a:r>
            <a:endParaRPr lang="en-US" altLang="ja-JP" sz="2800" dirty="0"/>
          </a:p>
          <a:p>
            <a:endParaRPr kumimoji="1" lang="ja-JP" altLang="en-US" sz="2800" dirty="0"/>
          </a:p>
        </p:txBody>
      </p:sp>
    </p:spTree>
    <p:extLst>
      <p:ext uri="{BB962C8B-B14F-4D97-AF65-F5344CB8AC3E}">
        <p14:creationId xmlns:p14="http://schemas.microsoft.com/office/powerpoint/2010/main" val="146379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D7618-32E5-49FB-B2E6-D0BD1CCCE2C7}"/>
              </a:ext>
            </a:extLst>
          </p:cNvPr>
          <p:cNvSpPr>
            <a:spLocks noGrp="1"/>
          </p:cNvSpPr>
          <p:nvPr>
            <p:ph type="title"/>
          </p:nvPr>
        </p:nvSpPr>
        <p:spPr/>
        <p:txBody>
          <a:bodyPr/>
          <a:lstStyle/>
          <a:p>
            <a:r>
              <a:rPr kumimoji="1" lang="ja-JP" altLang="en-US" dirty="0"/>
              <a:t>甲子園はというと</a:t>
            </a:r>
            <a:r>
              <a:rPr kumimoji="1" lang="en-US" altLang="ja-JP" dirty="0"/>
              <a:t>…</a:t>
            </a:r>
            <a:endParaRPr kumimoji="1" lang="ja-JP" altLang="en-US" dirty="0"/>
          </a:p>
        </p:txBody>
      </p:sp>
      <mc:AlternateContent xmlns:mc="http://schemas.openxmlformats.org/markup-compatibility/2006" xmlns:cx1="http://schemas.microsoft.com/office/drawing/2015/9/8/chartex">
        <mc:Choice Requires="cx1">
          <p:graphicFrame>
            <p:nvGraphicFramePr>
              <p:cNvPr id="9" name="コンテンツ プレースホルダー 8">
                <a:extLst>
                  <a:ext uri="{FF2B5EF4-FFF2-40B4-BE49-F238E27FC236}">
                    <a16:creationId xmlns:a16="http://schemas.microsoft.com/office/drawing/2014/main" id="{19516383-153C-4EB4-B9A3-94BCC2C7D42F}"/>
                  </a:ext>
                </a:extLst>
              </p:cNvPr>
              <p:cNvGraphicFramePr>
                <a:graphicFrameLocks noGrp="1"/>
              </p:cNvGraphicFramePr>
              <p:nvPr>
                <p:ph idx="1"/>
                <p:extLst>
                  <p:ext uri="{D42A27DB-BD31-4B8C-83A1-F6EECF244321}">
                    <p14:modId xmlns:p14="http://schemas.microsoft.com/office/powerpoint/2010/main" val="766313806"/>
                  </p:ext>
                </p:extLst>
              </p:nvPr>
            </p:nvGraphicFramePr>
            <p:xfrm>
              <a:off x="1069975" y="1838960"/>
              <a:ext cx="10058400" cy="453440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コンテンツ プレースホルダー 8">
                <a:extLst>
                  <a:ext uri="{FF2B5EF4-FFF2-40B4-BE49-F238E27FC236}">
                    <a16:creationId xmlns:a16="http://schemas.microsoft.com/office/drawing/2014/main" id="{19516383-153C-4EB4-B9A3-94BCC2C7D42F}"/>
                  </a:ext>
                </a:extLst>
              </p:cNvPr>
              <p:cNvPicPr>
                <a:picLocks noGrp="1" noRot="1" noChangeAspect="1" noMove="1" noResize="1" noEditPoints="1" noAdjustHandles="1" noChangeArrowheads="1" noChangeShapeType="1"/>
              </p:cNvPicPr>
              <p:nvPr/>
            </p:nvPicPr>
            <p:blipFill>
              <a:blip r:embed="rId3"/>
              <a:stretch>
                <a:fillRect/>
              </a:stretch>
            </p:blipFill>
            <p:spPr>
              <a:xfrm>
                <a:off x="1069975" y="1838960"/>
                <a:ext cx="10058400" cy="4534408"/>
              </a:xfrm>
              <a:prstGeom prst="rect">
                <a:avLst/>
              </a:prstGeom>
            </p:spPr>
          </p:pic>
        </mc:Fallback>
      </mc:AlternateContent>
      <p:sp>
        <p:nvSpPr>
          <p:cNvPr id="3" name="吹き出し: 角を丸めた四角形 2">
            <a:extLst>
              <a:ext uri="{FF2B5EF4-FFF2-40B4-BE49-F238E27FC236}">
                <a16:creationId xmlns:a16="http://schemas.microsoft.com/office/drawing/2014/main" id="{FC23E774-254E-46AD-AB5E-FA4DFBF7D525}"/>
              </a:ext>
            </a:extLst>
          </p:cNvPr>
          <p:cNvSpPr/>
          <p:nvPr/>
        </p:nvSpPr>
        <p:spPr>
          <a:xfrm>
            <a:off x="8936610" y="2093976"/>
            <a:ext cx="2185415" cy="1733306"/>
          </a:xfrm>
          <a:prstGeom prst="wedgeRoundRectCallout">
            <a:avLst>
              <a:gd name="adj1" fmla="val -60949"/>
              <a:gd name="adj2" fmla="val 744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間違ったグラフを使用すると見にくくなる。</a:t>
            </a:r>
          </a:p>
        </p:txBody>
      </p:sp>
      <p:sp>
        <p:nvSpPr>
          <p:cNvPr id="5" name="テキスト ボックス 4">
            <a:extLst>
              <a:ext uri="{FF2B5EF4-FFF2-40B4-BE49-F238E27FC236}">
                <a16:creationId xmlns:a16="http://schemas.microsoft.com/office/drawing/2014/main" id="{C5F46E32-6B4B-4B96-9F65-02FFDBAE6542}"/>
              </a:ext>
            </a:extLst>
          </p:cNvPr>
          <p:cNvSpPr txBox="1"/>
          <p:nvPr/>
        </p:nvSpPr>
        <p:spPr>
          <a:xfrm>
            <a:off x="7437120" y="203200"/>
            <a:ext cx="3901440" cy="1200329"/>
          </a:xfrm>
          <a:prstGeom prst="rect">
            <a:avLst/>
          </a:prstGeom>
          <a:noFill/>
        </p:spPr>
        <p:txBody>
          <a:bodyPr wrap="square" rtlCol="0">
            <a:spAutoFit/>
          </a:bodyPr>
          <a:lstStyle/>
          <a:p>
            <a:r>
              <a:rPr kumimoji="1" lang="ja-JP" altLang="en-US" dirty="0"/>
              <a:t>高校野球ニュース</a:t>
            </a:r>
            <a:endParaRPr kumimoji="1" lang="en-US" altLang="ja-JP" dirty="0"/>
          </a:p>
          <a:p>
            <a:r>
              <a:rPr kumimoji="1" lang="en-US" altLang="ja-JP" dirty="0">
                <a:hlinkClick r:id="rId4"/>
              </a:rPr>
              <a:t>https://www.xn--8wv97xz6xo7h.online/senbatsu_2018ad/</a:t>
            </a:r>
            <a:r>
              <a:rPr kumimoji="1" lang="ja-JP" altLang="en-US" dirty="0"/>
              <a:t>より引用</a:t>
            </a:r>
          </a:p>
        </p:txBody>
      </p:sp>
    </p:spTree>
    <p:extLst>
      <p:ext uri="{BB962C8B-B14F-4D97-AF65-F5344CB8AC3E}">
        <p14:creationId xmlns:p14="http://schemas.microsoft.com/office/powerpoint/2010/main" val="3418011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D7618-32E5-49FB-B2E6-D0BD1CCCE2C7}"/>
              </a:ext>
            </a:extLst>
          </p:cNvPr>
          <p:cNvSpPr>
            <a:spLocks noGrp="1"/>
          </p:cNvSpPr>
          <p:nvPr>
            <p:ph type="title"/>
          </p:nvPr>
        </p:nvSpPr>
        <p:spPr/>
        <p:txBody>
          <a:bodyPr/>
          <a:lstStyle/>
          <a:p>
            <a:r>
              <a:rPr kumimoji="1" lang="ja-JP" altLang="en-US" dirty="0"/>
              <a:t>甲子園はというと</a:t>
            </a:r>
            <a:r>
              <a:rPr kumimoji="1" lang="en-US" altLang="ja-JP" dirty="0"/>
              <a:t>…</a:t>
            </a:r>
            <a:endParaRPr kumimoji="1" lang="ja-JP" altLang="en-US" dirty="0"/>
          </a:p>
        </p:txBody>
      </p:sp>
      <p:graphicFrame>
        <p:nvGraphicFramePr>
          <p:cNvPr id="9" name="コンテンツ プレースホルダー 8">
            <a:extLst>
              <a:ext uri="{FF2B5EF4-FFF2-40B4-BE49-F238E27FC236}">
                <a16:creationId xmlns:a16="http://schemas.microsoft.com/office/drawing/2014/main" id="{19516383-153C-4EB4-B9A3-94BCC2C7D42F}"/>
              </a:ext>
            </a:extLst>
          </p:cNvPr>
          <p:cNvGraphicFramePr>
            <a:graphicFrameLocks noGrp="1"/>
          </p:cNvGraphicFramePr>
          <p:nvPr>
            <p:ph idx="1"/>
            <p:extLst>
              <p:ext uri="{D42A27DB-BD31-4B8C-83A1-F6EECF244321}">
                <p14:modId xmlns:p14="http://schemas.microsoft.com/office/powerpoint/2010/main" val="182492074"/>
              </p:ext>
            </p:extLst>
          </p:nvPr>
        </p:nvGraphicFramePr>
        <p:xfrm>
          <a:off x="443060" y="1602557"/>
          <a:ext cx="11017420" cy="5001443"/>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C4B39614-FC00-40D2-90E7-D44F1309BCE8}"/>
              </a:ext>
            </a:extLst>
          </p:cNvPr>
          <p:cNvSpPr/>
          <p:nvPr/>
        </p:nvSpPr>
        <p:spPr>
          <a:xfrm>
            <a:off x="8940800" y="1381760"/>
            <a:ext cx="2397760" cy="1320800"/>
          </a:xfrm>
          <a:prstGeom prst="wedgeRoundRectCallout">
            <a:avLst>
              <a:gd name="adj1" fmla="val -38630"/>
              <a:gd name="adj2" fmla="val 10865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一番少ない英明高校でも</a:t>
            </a:r>
            <a:r>
              <a:rPr kumimoji="1" lang="en-US" altLang="ja-JP" dirty="0">
                <a:solidFill>
                  <a:schemeClr val="tx1"/>
                </a:solidFill>
              </a:rPr>
              <a:t>38</a:t>
            </a:r>
            <a:r>
              <a:rPr kumimoji="1" lang="ja-JP" altLang="en-US" dirty="0">
                <a:solidFill>
                  <a:schemeClr val="tx1"/>
                </a:solidFill>
              </a:rPr>
              <a:t>人</a:t>
            </a:r>
          </a:p>
        </p:txBody>
      </p:sp>
      <p:sp>
        <p:nvSpPr>
          <p:cNvPr id="4" name="テキスト ボックス 3">
            <a:extLst>
              <a:ext uri="{FF2B5EF4-FFF2-40B4-BE49-F238E27FC236}">
                <a16:creationId xmlns:a16="http://schemas.microsoft.com/office/drawing/2014/main" id="{65BEEAF7-C2D0-4CB8-97A0-3BD2D7BD69B1}"/>
              </a:ext>
            </a:extLst>
          </p:cNvPr>
          <p:cNvSpPr txBox="1"/>
          <p:nvPr/>
        </p:nvSpPr>
        <p:spPr>
          <a:xfrm>
            <a:off x="7437120" y="203200"/>
            <a:ext cx="3901440" cy="1200329"/>
          </a:xfrm>
          <a:prstGeom prst="rect">
            <a:avLst/>
          </a:prstGeom>
          <a:noFill/>
        </p:spPr>
        <p:txBody>
          <a:bodyPr wrap="square" rtlCol="0">
            <a:spAutoFit/>
          </a:bodyPr>
          <a:lstStyle/>
          <a:p>
            <a:r>
              <a:rPr kumimoji="1" lang="ja-JP" altLang="en-US" dirty="0"/>
              <a:t>高校野球ニュース</a:t>
            </a:r>
            <a:endParaRPr kumimoji="1" lang="en-US" altLang="ja-JP" dirty="0"/>
          </a:p>
          <a:p>
            <a:r>
              <a:rPr kumimoji="1" lang="en-US" altLang="ja-JP" dirty="0">
                <a:hlinkClick r:id="rId3"/>
              </a:rPr>
              <a:t>https://www.xn--8wv97xz6xo7h.online/senbatsu_2018ad/</a:t>
            </a:r>
            <a:r>
              <a:rPr kumimoji="1" lang="ja-JP" altLang="en-US" dirty="0"/>
              <a:t>より引用</a:t>
            </a:r>
          </a:p>
        </p:txBody>
      </p:sp>
    </p:spTree>
    <p:extLst>
      <p:ext uri="{BB962C8B-B14F-4D97-AF65-F5344CB8AC3E}">
        <p14:creationId xmlns:p14="http://schemas.microsoft.com/office/powerpoint/2010/main" val="220933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6A14D3-D9DB-49C9-9B04-D432B1247E10}"/>
              </a:ext>
            </a:extLst>
          </p:cNvPr>
          <p:cNvSpPr>
            <a:spLocks noGrp="1"/>
          </p:cNvSpPr>
          <p:nvPr>
            <p:ph type="title"/>
          </p:nvPr>
        </p:nvSpPr>
        <p:spPr/>
        <p:txBody>
          <a:bodyPr/>
          <a:lstStyle/>
          <a:p>
            <a:r>
              <a:rPr kumimoji="1" lang="ja-JP" altLang="en-US" dirty="0"/>
              <a:t>統計グラフの種類</a:t>
            </a:r>
          </a:p>
        </p:txBody>
      </p:sp>
      <p:sp>
        <p:nvSpPr>
          <p:cNvPr id="3" name="コンテンツ プレースホルダー 2">
            <a:extLst>
              <a:ext uri="{FF2B5EF4-FFF2-40B4-BE49-F238E27FC236}">
                <a16:creationId xmlns:a16="http://schemas.microsoft.com/office/drawing/2014/main" id="{BF8F575F-8465-491C-B227-B47F9E8636BA}"/>
              </a:ext>
            </a:extLst>
          </p:cNvPr>
          <p:cNvSpPr>
            <a:spLocks noGrp="1"/>
          </p:cNvSpPr>
          <p:nvPr>
            <p:ph type="body" idx="1"/>
          </p:nvPr>
        </p:nvSpPr>
        <p:spPr/>
        <p:txBody>
          <a:bodyPr>
            <a:normAutofit/>
          </a:bodyPr>
          <a:lstStyle/>
          <a:p>
            <a:r>
              <a:rPr kumimoji="1" lang="ja-JP" altLang="en-US" sz="3200" dirty="0"/>
              <a:t>これからいろいろなグラフを見せます。</a:t>
            </a:r>
          </a:p>
        </p:txBody>
      </p:sp>
    </p:spTree>
    <p:extLst>
      <p:ext uri="{BB962C8B-B14F-4D97-AF65-F5344CB8AC3E}">
        <p14:creationId xmlns:p14="http://schemas.microsoft.com/office/powerpoint/2010/main" val="427605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FF1D23-BF2B-4554-B91A-B985B0040C5C}"/>
              </a:ext>
            </a:extLst>
          </p:cNvPr>
          <p:cNvSpPr>
            <a:spLocks noGrp="1"/>
          </p:cNvSpPr>
          <p:nvPr>
            <p:ph type="title"/>
          </p:nvPr>
        </p:nvSpPr>
        <p:spPr/>
        <p:txBody>
          <a:bodyPr/>
          <a:lstStyle/>
          <a:p>
            <a:r>
              <a:rPr kumimoji="1" lang="ja-JP" altLang="en-US" dirty="0"/>
              <a:t>ということで</a:t>
            </a:r>
          </a:p>
        </p:txBody>
      </p:sp>
      <p:sp>
        <p:nvSpPr>
          <p:cNvPr id="3" name="コンテンツ プレースホルダー 2">
            <a:extLst>
              <a:ext uri="{FF2B5EF4-FFF2-40B4-BE49-F238E27FC236}">
                <a16:creationId xmlns:a16="http://schemas.microsoft.com/office/drawing/2014/main" id="{53E6FDF1-6131-4A9B-9F66-A8FC915B9D26}"/>
              </a:ext>
            </a:extLst>
          </p:cNvPr>
          <p:cNvSpPr>
            <a:spLocks noGrp="1"/>
          </p:cNvSpPr>
          <p:nvPr>
            <p:ph idx="1"/>
          </p:nvPr>
        </p:nvSpPr>
        <p:spPr/>
        <p:txBody>
          <a:bodyPr>
            <a:normAutofit/>
          </a:bodyPr>
          <a:lstStyle/>
          <a:p>
            <a:r>
              <a:rPr lang="ja-JP" altLang="en-US" sz="2800" dirty="0"/>
              <a:t>部員数は勝ち上がる（部活を強くする）のに必要な要素である。</a:t>
            </a:r>
            <a:r>
              <a:rPr lang="en-US" altLang="ja-JP" sz="2800" dirty="0"/>
              <a:t/>
            </a:r>
            <a:br>
              <a:rPr lang="en-US" altLang="ja-JP" sz="2800" dirty="0"/>
            </a:br>
            <a:endParaRPr lang="en-US" altLang="ja-JP" sz="2800" dirty="0"/>
          </a:p>
          <a:p>
            <a:r>
              <a:rPr kumimoji="1" lang="ja-JP" altLang="en-US" sz="2800" dirty="0"/>
              <a:t>今宮工科のように少ない部員数でも全く勝てないというわけではないので、そういったチームが「どういう練習をして伸ばしているのか」や「くじ運」といったほかの要素がどう絡んでくるのかを調べる必要がある。</a:t>
            </a:r>
          </a:p>
        </p:txBody>
      </p:sp>
    </p:spTree>
    <p:extLst>
      <p:ext uri="{BB962C8B-B14F-4D97-AF65-F5344CB8AC3E}">
        <p14:creationId xmlns:p14="http://schemas.microsoft.com/office/powerpoint/2010/main" val="407263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7F0B-3605-463E-B5A8-88FBC9C25A0C}"/>
              </a:ext>
            </a:extLst>
          </p:cNvPr>
          <p:cNvSpPr>
            <a:spLocks noGrp="1"/>
          </p:cNvSpPr>
          <p:nvPr>
            <p:ph type="title"/>
          </p:nvPr>
        </p:nvSpPr>
        <p:spPr/>
        <p:txBody>
          <a:bodyPr/>
          <a:lstStyle/>
          <a:p>
            <a:r>
              <a:rPr kumimoji="1" lang="ja-JP" altLang="en-US" dirty="0"/>
              <a:t>ただし</a:t>
            </a:r>
          </a:p>
        </p:txBody>
      </p:sp>
      <p:sp>
        <p:nvSpPr>
          <p:cNvPr id="3" name="コンテンツ プレースホルダー 2">
            <a:extLst>
              <a:ext uri="{FF2B5EF4-FFF2-40B4-BE49-F238E27FC236}">
                <a16:creationId xmlns:a16="http://schemas.microsoft.com/office/drawing/2014/main" id="{47CD54C0-EE33-4A03-B127-FFBCB06F3B30}"/>
              </a:ext>
            </a:extLst>
          </p:cNvPr>
          <p:cNvSpPr>
            <a:spLocks noGrp="1"/>
          </p:cNvSpPr>
          <p:nvPr>
            <p:ph idx="1"/>
          </p:nvPr>
        </p:nvSpPr>
        <p:spPr/>
        <p:txBody>
          <a:bodyPr>
            <a:normAutofit/>
          </a:bodyPr>
          <a:lstStyle/>
          <a:p>
            <a:r>
              <a:rPr kumimoji="1" lang="ja-JP" altLang="en-US" sz="2800" dirty="0"/>
              <a:t>結論が本当に正しいのかを読み解く力をつける必要がある。</a:t>
            </a:r>
            <a:r>
              <a:rPr kumimoji="1" lang="en-US" altLang="ja-JP" sz="2800" dirty="0"/>
              <a:t/>
            </a:r>
            <a:br>
              <a:rPr kumimoji="1" lang="en-US" altLang="ja-JP" sz="2800" dirty="0"/>
            </a:br>
            <a:r>
              <a:rPr kumimoji="1" lang="ja-JP" altLang="en-US" sz="2800" dirty="0"/>
              <a:t>（今の場合は、どこまで相関があるのかをもっと深く考えることができる）→統計リテラシーの育成</a:t>
            </a:r>
            <a:r>
              <a:rPr kumimoji="1" lang="en-US" altLang="ja-JP" sz="2800" dirty="0"/>
              <a:t/>
            </a:r>
            <a:br>
              <a:rPr kumimoji="1" lang="en-US" altLang="ja-JP" sz="2800" dirty="0"/>
            </a:br>
            <a:endParaRPr kumimoji="1" lang="en-US" altLang="ja-JP" sz="2800" dirty="0"/>
          </a:p>
          <a:p>
            <a:r>
              <a:rPr lang="ja-JP" altLang="en-US" sz="2800" dirty="0"/>
              <a:t>また、智辯和歌山高校のように毎年</a:t>
            </a:r>
            <a:r>
              <a:rPr lang="en-US" altLang="ja-JP" sz="2800" dirty="0"/>
              <a:t>10</a:t>
            </a:r>
            <a:r>
              <a:rPr lang="ja-JP" altLang="en-US" sz="2800" dirty="0"/>
              <a:t>人前後しか部員を入れずに強豪校になっているチームもある。</a:t>
            </a:r>
            <a:endParaRPr kumimoji="1" lang="en-US" altLang="ja-JP" sz="2800" dirty="0"/>
          </a:p>
          <a:p>
            <a:endParaRPr lang="en-US" altLang="ja-JP" sz="2800" dirty="0"/>
          </a:p>
          <a:p>
            <a:r>
              <a:rPr kumimoji="1" lang="ja-JP" altLang="en-US" sz="2800" dirty="0"/>
              <a:t>また、この結果をどう活用するのかを考える必要がある。</a:t>
            </a:r>
          </a:p>
        </p:txBody>
      </p:sp>
    </p:spTree>
    <p:extLst>
      <p:ext uri="{BB962C8B-B14F-4D97-AF65-F5344CB8AC3E}">
        <p14:creationId xmlns:p14="http://schemas.microsoft.com/office/powerpoint/2010/main" val="14997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9466E1-7C39-45F7-973D-121823532231}"/>
              </a:ext>
            </a:extLst>
          </p:cNvPr>
          <p:cNvSpPr>
            <a:spLocks noGrp="1"/>
          </p:cNvSpPr>
          <p:nvPr>
            <p:ph type="title"/>
          </p:nvPr>
        </p:nvSpPr>
        <p:spPr/>
        <p:txBody>
          <a:bodyPr/>
          <a:lstStyle/>
          <a:p>
            <a:r>
              <a:rPr kumimoji="1" lang="ja-JP" altLang="en-US" dirty="0"/>
              <a:t>統計グラフコンクールを活用する</a:t>
            </a:r>
          </a:p>
        </p:txBody>
      </p:sp>
      <p:sp>
        <p:nvSpPr>
          <p:cNvPr id="5" name="テキスト プレースホルダー 4">
            <a:extLst>
              <a:ext uri="{FF2B5EF4-FFF2-40B4-BE49-F238E27FC236}">
                <a16:creationId xmlns:a16="http://schemas.microsoft.com/office/drawing/2014/main" id="{418607B4-D372-4863-BE3B-0AD7EA4F9521}"/>
              </a:ext>
            </a:extLst>
          </p:cNvPr>
          <p:cNvSpPr>
            <a:spLocks noGrp="1"/>
          </p:cNvSpPr>
          <p:nvPr>
            <p:ph type="body" idx="1"/>
          </p:nvPr>
        </p:nvSpPr>
        <p:spPr/>
        <p:txBody>
          <a:bodyPr/>
          <a:lstStyle/>
          <a:p>
            <a:r>
              <a:rPr kumimoji="1" lang="ja-JP" altLang="en-US" dirty="0"/>
              <a:t>●統計グラフコンクール入賞作品を通じて</a:t>
            </a:r>
          </a:p>
        </p:txBody>
      </p:sp>
    </p:spTree>
    <p:extLst>
      <p:ext uri="{BB962C8B-B14F-4D97-AF65-F5344CB8AC3E}">
        <p14:creationId xmlns:p14="http://schemas.microsoft.com/office/powerpoint/2010/main" val="1404138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CC52ACB-5E54-4827-AFA9-3E530129007E}"/>
              </a:ext>
            </a:extLst>
          </p:cNvPr>
          <p:cNvSpPr>
            <a:spLocks noGrp="1"/>
          </p:cNvSpPr>
          <p:nvPr>
            <p:ph type="title"/>
          </p:nvPr>
        </p:nvSpPr>
        <p:spPr/>
        <p:txBody>
          <a:bodyPr/>
          <a:lstStyle/>
          <a:p>
            <a:r>
              <a:rPr kumimoji="1" lang="ja-JP" altLang="en-US" dirty="0"/>
              <a:t>統計グラフコンクール</a:t>
            </a:r>
          </a:p>
        </p:txBody>
      </p:sp>
      <p:sp>
        <p:nvSpPr>
          <p:cNvPr id="5" name="コンテンツ プレースホルダー 4">
            <a:extLst>
              <a:ext uri="{FF2B5EF4-FFF2-40B4-BE49-F238E27FC236}">
                <a16:creationId xmlns:a16="http://schemas.microsoft.com/office/drawing/2014/main" id="{C644DAE7-DF5E-4219-8546-9228DE91ABFC}"/>
              </a:ext>
            </a:extLst>
          </p:cNvPr>
          <p:cNvSpPr>
            <a:spLocks noGrp="1"/>
          </p:cNvSpPr>
          <p:nvPr>
            <p:ph idx="1"/>
          </p:nvPr>
        </p:nvSpPr>
        <p:spPr/>
        <p:txBody>
          <a:bodyPr/>
          <a:lstStyle/>
          <a:p>
            <a:r>
              <a:rPr lang="en-US" altLang="ja-JP" dirty="0">
                <a:hlinkClick r:id="rId2"/>
              </a:rPr>
              <a:t>(</a:t>
            </a:r>
            <a:r>
              <a:rPr lang="ja-JP" altLang="en-US" dirty="0">
                <a:hlinkClick r:id="rId2"/>
              </a:rPr>
              <a:t>公財</a:t>
            </a:r>
            <a:r>
              <a:rPr lang="en-US" altLang="ja-JP" dirty="0">
                <a:hlinkClick r:id="rId2"/>
              </a:rPr>
              <a:t>)</a:t>
            </a:r>
            <a:r>
              <a:rPr lang="ja-JP" altLang="en-US" dirty="0">
                <a:hlinkClick r:id="rId2"/>
              </a:rPr>
              <a:t>統計情報研究開発センター </a:t>
            </a:r>
            <a:r>
              <a:rPr lang="en-US" altLang="ja-JP" dirty="0">
                <a:hlinkClick r:id="rId2"/>
              </a:rPr>
              <a:t>| </a:t>
            </a:r>
            <a:r>
              <a:rPr lang="en-US" altLang="ja-JP" dirty="0" err="1">
                <a:hlinkClick r:id="rId2"/>
              </a:rPr>
              <a:t>Sinfonica</a:t>
            </a:r>
            <a:endParaRPr lang="en-US" altLang="ja-JP" dirty="0"/>
          </a:p>
          <a:p>
            <a:endParaRPr kumimoji="1" lang="en-US" altLang="ja-JP" dirty="0"/>
          </a:p>
          <a:p>
            <a:endParaRPr kumimoji="1" lang="ja-JP" altLang="en-US" dirty="0"/>
          </a:p>
        </p:txBody>
      </p:sp>
      <p:pic>
        <p:nvPicPr>
          <p:cNvPr id="7" name="図 6">
            <a:extLst>
              <a:ext uri="{FF2B5EF4-FFF2-40B4-BE49-F238E27FC236}">
                <a16:creationId xmlns:a16="http://schemas.microsoft.com/office/drawing/2014/main" id="{7AC916D2-6C24-4026-AE81-CAD6A4066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730" y="2549753"/>
            <a:ext cx="7786540" cy="4136599"/>
          </a:xfrm>
          <a:prstGeom prst="rect">
            <a:avLst/>
          </a:prstGeom>
        </p:spPr>
      </p:pic>
    </p:spTree>
    <p:extLst>
      <p:ext uri="{BB962C8B-B14F-4D97-AF65-F5344CB8AC3E}">
        <p14:creationId xmlns:p14="http://schemas.microsoft.com/office/powerpoint/2010/main" val="1138163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4EEE-A351-47FB-AD5E-88998C9EE37B}"/>
              </a:ext>
            </a:extLst>
          </p:cNvPr>
          <p:cNvSpPr>
            <a:spLocks noGrp="1"/>
          </p:cNvSpPr>
          <p:nvPr>
            <p:ph type="title"/>
          </p:nvPr>
        </p:nvSpPr>
        <p:spPr/>
        <p:txBody>
          <a:bodyPr/>
          <a:lstStyle/>
          <a:p>
            <a:r>
              <a:rPr kumimoji="1" lang="ja-JP" altLang="en-US" dirty="0"/>
              <a:t>入選作品</a:t>
            </a:r>
          </a:p>
        </p:txBody>
      </p:sp>
      <p:pic>
        <p:nvPicPr>
          <p:cNvPr id="5" name="コンテンツ プレースホルダー 4">
            <a:extLst>
              <a:ext uri="{FF2B5EF4-FFF2-40B4-BE49-F238E27FC236}">
                <a16:creationId xmlns:a16="http://schemas.microsoft.com/office/drawing/2014/main" id="{6A38057B-B5E6-40C7-93AE-8A3C1E1022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1681" y="9686"/>
            <a:ext cx="4872574" cy="6848314"/>
          </a:xfrm>
        </p:spPr>
      </p:pic>
      <p:sp>
        <p:nvSpPr>
          <p:cNvPr id="6" name="テキスト ボックス 5">
            <a:extLst>
              <a:ext uri="{FF2B5EF4-FFF2-40B4-BE49-F238E27FC236}">
                <a16:creationId xmlns:a16="http://schemas.microsoft.com/office/drawing/2014/main" id="{8CFE5828-3C83-4C44-93F4-0DAD979132A8}"/>
              </a:ext>
            </a:extLst>
          </p:cNvPr>
          <p:cNvSpPr txBox="1"/>
          <p:nvPr/>
        </p:nvSpPr>
        <p:spPr>
          <a:xfrm>
            <a:off x="1069848" y="2300140"/>
            <a:ext cx="2851703" cy="369332"/>
          </a:xfrm>
          <a:prstGeom prst="rect">
            <a:avLst/>
          </a:prstGeom>
          <a:noFill/>
        </p:spPr>
        <p:txBody>
          <a:bodyPr wrap="square" rtlCol="0">
            <a:spAutoFit/>
          </a:bodyPr>
          <a:lstStyle/>
          <a:p>
            <a:r>
              <a:rPr kumimoji="1" lang="ja-JP" altLang="en-US" dirty="0"/>
              <a:t>小学校</a:t>
            </a:r>
            <a:r>
              <a:rPr kumimoji="1" lang="en-US" altLang="ja-JP" dirty="0"/>
              <a:t>4</a:t>
            </a:r>
            <a:r>
              <a:rPr kumimoji="1" lang="ja-JP" altLang="en-US" dirty="0"/>
              <a:t>年生の作品</a:t>
            </a:r>
          </a:p>
        </p:txBody>
      </p:sp>
    </p:spTree>
    <p:extLst>
      <p:ext uri="{BB962C8B-B14F-4D97-AF65-F5344CB8AC3E}">
        <p14:creationId xmlns:p14="http://schemas.microsoft.com/office/powerpoint/2010/main" val="409838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4EEE-A351-47FB-AD5E-88998C9EE37B}"/>
              </a:ext>
            </a:extLst>
          </p:cNvPr>
          <p:cNvSpPr>
            <a:spLocks noGrp="1"/>
          </p:cNvSpPr>
          <p:nvPr>
            <p:ph type="title"/>
          </p:nvPr>
        </p:nvSpPr>
        <p:spPr/>
        <p:txBody>
          <a:bodyPr/>
          <a:lstStyle/>
          <a:p>
            <a:r>
              <a:rPr kumimoji="1" lang="ja-JP" altLang="en-US" dirty="0"/>
              <a:t>入選作品</a:t>
            </a:r>
          </a:p>
        </p:txBody>
      </p:sp>
      <p:sp>
        <p:nvSpPr>
          <p:cNvPr id="6" name="テキスト ボックス 5">
            <a:extLst>
              <a:ext uri="{FF2B5EF4-FFF2-40B4-BE49-F238E27FC236}">
                <a16:creationId xmlns:a16="http://schemas.microsoft.com/office/drawing/2014/main" id="{8CFE5828-3C83-4C44-93F4-0DAD979132A8}"/>
              </a:ext>
            </a:extLst>
          </p:cNvPr>
          <p:cNvSpPr txBox="1"/>
          <p:nvPr/>
        </p:nvSpPr>
        <p:spPr>
          <a:xfrm>
            <a:off x="1069848" y="2300140"/>
            <a:ext cx="2851703" cy="369332"/>
          </a:xfrm>
          <a:prstGeom prst="rect">
            <a:avLst/>
          </a:prstGeom>
          <a:noFill/>
        </p:spPr>
        <p:txBody>
          <a:bodyPr wrap="square" rtlCol="0">
            <a:spAutoFit/>
          </a:bodyPr>
          <a:lstStyle/>
          <a:p>
            <a:r>
              <a:rPr kumimoji="1" lang="ja-JP" altLang="en-US" dirty="0"/>
              <a:t>中学校</a:t>
            </a:r>
            <a:r>
              <a:rPr kumimoji="1" lang="en-US" altLang="ja-JP" dirty="0"/>
              <a:t>3</a:t>
            </a:r>
            <a:r>
              <a:rPr kumimoji="1" lang="ja-JP" altLang="en-US" dirty="0"/>
              <a:t>年生の作品</a:t>
            </a:r>
          </a:p>
        </p:txBody>
      </p:sp>
      <p:pic>
        <p:nvPicPr>
          <p:cNvPr id="7" name="コンテンツ プレースホルダー 6">
            <a:extLst>
              <a:ext uri="{FF2B5EF4-FFF2-40B4-BE49-F238E27FC236}">
                <a16:creationId xmlns:a16="http://schemas.microsoft.com/office/drawing/2014/main" id="{35DB6B27-2F4E-497E-B201-4DDCD1062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6656" y="102431"/>
            <a:ext cx="4806586" cy="6755569"/>
          </a:xfrm>
        </p:spPr>
      </p:pic>
    </p:spTree>
    <p:extLst>
      <p:ext uri="{BB962C8B-B14F-4D97-AF65-F5344CB8AC3E}">
        <p14:creationId xmlns:p14="http://schemas.microsoft.com/office/powerpoint/2010/main" val="208867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4EEE-A351-47FB-AD5E-88998C9EE37B}"/>
              </a:ext>
            </a:extLst>
          </p:cNvPr>
          <p:cNvSpPr>
            <a:spLocks noGrp="1"/>
          </p:cNvSpPr>
          <p:nvPr>
            <p:ph type="title"/>
          </p:nvPr>
        </p:nvSpPr>
        <p:spPr/>
        <p:txBody>
          <a:bodyPr/>
          <a:lstStyle/>
          <a:p>
            <a:r>
              <a:rPr kumimoji="1" lang="ja-JP" altLang="en-US" dirty="0"/>
              <a:t>入選作品</a:t>
            </a:r>
          </a:p>
        </p:txBody>
      </p:sp>
      <p:sp>
        <p:nvSpPr>
          <p:cNvPr id="6" name="テキスト ボックス 5">
            <a:extLst>
              <a:ext uri="{FF2B5EF4-FFF2-40B4-BE49-F238E27FC236}">
                <a16:creationId xmlns:a16="http://schemas.microsoft.com/office/drawing/2014/main" id="{8CFE5828-3C83-4C44-93F4-0DAD979132A8}"/>
              </a:ext>
            </a:extLst>
          </p:cNvPr>
          <p:cNvSpPr txBox="1"/>
          <p:nvPr/>
        </p:nvSpPr>
        <p:spPr>
          <a:xfrm>
            <a:off x="1069848" y="2300140"/>
            <a:ext cx="2851703" cy="369332"/>
          </a:xfrm>
          <a:prstGeom prst="rect">
            <a:avLst/>
          </a:prstGeom>
          <a:noFill/>
        </p:spPr>
        <p:txBody>
          <a:bodyPr wrap="square" rtlCol="0">
            <a:spAutoFit/>
          </a:bodyPr>
          <a:lstStyle/>
          <a:p>
            <a:r>
              <a:rPr kumimoji="1" lang="ja-JP" altLang="en-US" dirty="0"/>
              <a:t>中学校</a:t>
            </a:r>
            <a:r>
              <a:rPr kumimoji="1" lang="en-US" altLang="ja-JP" dirty="0"/>
              <a:t>1</a:t>
            </a:r>
            <a:r>
              <a:rPr kumimoji="1" lang="ja-JP" altLang="en-US" dirty="0"/>
              <a:t>年生の作品</a:t>
            </a:r>
          </a:p>
        </p:txBody>
      </p:sp>
      <p:pic>
        <p:nvPicPr>
          <p:cNvPr id="7" name="コンテンツ プレースホルダー 6">
            <a:extLst>
              <a:ext uri="{FF2B5EF4-FFF2-40B4-BE49-F238E27FC236}">
                <a16:creationId xmlns:a16="http://schemas.microsoft.com/office/drawing/2014/main" id="{35DB6B27-2F4E-497E-B201-4DDCD1062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6656" y="102432"/>
            <a:ext cx="4806586" cy="6755567"/>
          </a:xfrm>
        </p:spPr>
      </p:pic>
    </p:spTree>
    <p:extLst>
      <p:ext uri="{BB962C8B-B14F-4D97-AF65-F5344CB8AC3E}">
        <p14:creationId xmlns:p14="http://schemas.microsoft.com/office/powerpoint/2010/main" val="3296249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CFDDCE-0A11-4A96-B119-159903D99750}"/>
              </a:ext>
            </a:extLst>
          </p:cNvPr>
          <p:cNvSpPr>
            <a:spLocks noGrp="1"/>
          </p:cNvSpPr>
          <p:nvPr>
            <p:ph type="title"/>
          </p:nvPr>
        </p:nvSpPr>
        <p:spPr/>
        <p:txBody>
          <a:bodyPr/>
          <a:lstStyle/>
          <a:p>
            <a:r>
              <a:rPr kumimoji="1" lang="ja-JP" altLang="en-US" dirty="0"/>
              <a:t>共通しているのは</a:t>
            </a:r>
          </a:p>
        </p:txBody>
      </p:sp>
      <p:sp>
        <p:nvSpPr>
          <p:cNvPr id="3" name="コンテンツ プレースホルダー 2">
            <a:extLst>
              <a:ext uri="{FF2B5EF4-FFF2-40B4-BE49-F238E27FC236}">
                <a16:creationId xmlns:a16="http://schemas.microsoft.com/office/drawing/2014/main" id="{15D1848E-7684-4AA8-9D52-05B4FE1D889B}"/>
              </a:ext>
            </a:extLst>
          </p:cNvPr>
          <p:cNvSpPr>
            <a:spLocks noGrp="1"/>
          </p:cNvSpPr>
          <p:nvPr>
            <p:ph idx="1"/>
          </p:nvPr>
        </p:nvSpPr>
        <p:spPr>
          <a:xfrm>
            <a:off x="1069848" y="2121408"/>
            <a:ext cx="10058400" cy="4251960"/>
          </a:xfrm>
        </p:spPr>
        <p:txBody>
          <a:bodyPr>
            <a:normAutofit fontScale="92500" lnSpcReduction="10000"/>
          </a:bodyPr>
          <a:lstStyle/>
          <a:p>
            <a:r>
              <a:rPr kumimoji="1" lang="en-US" altLang="ja-JP" sz="2800" dirty="0"/>
              <a:t>PPDAC</a:t>
            </a:r>
            <a:r>
              <a:rPr kumimoji="1" lang="ja-JP" altLang="en-US" sz="2800" dirty="0"/>
              <a:t>サイクルを用いて作成している。</a:t>
            </a:r>
            <a:endParaRPr kumimoji="1" lang="en-US" altLang="ja-JP" sz="2800" dirty="0"/>
          </a:p>
          <a:p>
            <a:pPr marL="0" indent="0">
              <a:buNone/>
            </a:pPr>
            <a:r>
              <a:rPr lang="ja-JP" altLang="en-US" sz="2800" dirty="0"/>
              <a:t>　→特にグラフを用いることと、</a:t>
            </a:r>
            <a:r>
              <a:rPr lang="en-US" altLang="ja-JP" sz="2800" dirty="0"/>
              <a:t>Plan</a:t>
            </a:r>
            <a:r>
              <a:rPr lang="ja-JP" altLang="en-US" sz="2800" dirty="0"/>
              <a:t>と</a:t>
            </a:r>
            <a:r>
              <a:rPr lang="en-US" altLang="ja-JP" sz="2800" dirty="0"/>
              <a:t>Conclusion</a:t>
            </a:r>
            <a:r>
              <a:rPr lang="ja-JP" altLang="en-US" sz="2800" dirty="0"/>
              <a:t>が大切！</a:t>
            </a:r>
            <a:endParaRPr kumimoji="1" lang="en-US" altLang="ja-JP" sz="2800" dirty="0"/>
          </a:p>
          <a:p>
            <a:endParaRPr kumimoji="1" lang="en-US" altLang="ja-JP" sz="2800" dirty="0"/>
          </a:p>
          <a:p>
            <a:r>
              <a:rPr lang="ja-JP" altLang="en-US" sz="2800" dirty="0"/>
              <a:t>グラフを適宜用いることによってわかりやすく説明している。</a:t>
            </a:r>
            <a:r>
              <a:rPr lang="en-US" altLang="ja-JP" sz="2800" dirty="0"/>
              <a:t/>
            </a:r>
            <a:br>
              <a:rPr lang="en-US" altLang="ja-JP" sz="2800" dirty="0"/>
            </a:br>
            <a:r>
              <a:rPr lang="ja-JP" altLang="en-US" sz="2800" dirty="0"/>
              <a:t>（クラスの生徒にアンケートを取ったり、実験したり）</a:t>
            </a:r>
            <a:endParaRPr lang="en-US" altLang="ja-JP" sz="2800" dirty="0"/>
          </a:p>
          <a:p>
            <a:endParaRPr kumimoji="1" lang="en-US" altLang="ja-JP" sz="2800" dirty="0"/>
          </a:p>
          <a:p>
            <a:r>
              <a:rPr lang="ja-JP" altLang="en-US" sz="2800" dirty="0"/>
              <a:t>学年で習うものを超えたグラフを使用していない。</a:t>
            </a:r>
            <a:endParaRPr lang="en-US" altLang="ja-JP" sz="2800" dirty="0"/>
          </a:p>
          <a:p>
            <a:endParaRPr kumimoji="1" lang="en-US" altLang="ja-JP" sz="2800" dirty="0"/>
          </a:p>
          <a:p>
            <a:r>
              <a:rPr lang="ja-JP" altLang="en-US" sz="2800" dirty="0"/>
              <a:t>自分の興味があるものや世の中のものに敏感に反応する。</a:t>
            </a:r>
            <a:endParaRPr kumimoji="1" lang="ja-JP" altLang="en-US" sz="2800" dirty="0"/>
          </a:p>
        </p:txBody>
      </p:sp>
    </p:spTree>
    <p:extLst>
      <p:ext uri="{BB962C8B-B14F-4D97-AF65-F5344CB8AC3E}">
        <p14:creationId xmlns:p14="http://schemas.microsoft.com/office/powerpoint/2010/main" val="866252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8DDD89-640E-4612-88D6-202184C3F15C}"/>
              </a:ext>
            </a:extLst>
          </p:cNvPr>
          <p:cNvSpPr>
            <a:spLocks noGrp="1"/>
          </p:cNvSpPr>
          <p:nvPr>
            <p:ph type="title"/>
          </p:nvPr>
        </p:nvSpPr>
        <p:spPr/>
        <p:txBody>
          <a:bodyPr/>
          <a:lstStyle/>
          <a:p>
            <a:r>
              <a:rPr kumimoji="1" lang="ja-JP" altLang="en-US" dirty="0"/>
              <a:t>さあみんなもやってみよう！</a:t>
            </a:r>
          </a:p>
        </p:txBody>
      </p:sp>
      <p:sp>
        <p:nvSpPr>
          <p:cNvPr id="3" name="コンテンツ プレースホルダー 2">
            <a:extLst>
              <a:ext uri="{FF2B5EF4-FFF2-40B4-BE49-F238E27FC236}">
                <a16:creationId xmlns:a16="http://schemas.microsoft.com/office/drawing/2014/main" id="{30BB8FC1-4C3E-439B-A88D-9D43C6F1DDB3}"/>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26021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F84F77-8F1B-42DC-BAF1-99DDDD1D14F0}"/>
              </a:ext>
            </a:extLst>
          </p:cNvPr>
          <p:cNvSpPr>
            <a:spLocks noGrp="1"/>
          </p:cNvSpPr>
          <p:nvPr>
            <p:ph type="title"/>
          </p:nvPr>
        </p:nvSpPr>
        <p:spPr/>
        <p:txBody>
          <a:bodyPr/>
          <a:lstStyle/>
          <a:p>
            <a:r>
              <a:rPr kumimoji="1" lang="ja-JP" altLang="en-US" dirty="0"/>
              <a:t>棒グラフ</a:t>
            </a:r>
          </a:p>
        </p:txBody>
      </p:sp>
      <p:graphicFrame>
        <p:nvGraphicFramePr>
          <p:cNvPr id="6" name="コンテンツ プレースホルダー 5">
            <a:extLst>
              <a:ext uri="{FF2B5EF4-FFF2-40B4-BE49-F238E27FC236}">
                <a16:creationId xmlns:a16="http://schemas.microsoft.com/office/drawing/2014/main" id="{D4A37765-40F1-4E57-83EE-EBF1964B3C40}"/>
              </a:ext>
            </a:extLst>
          </p:cNvPr>
          <p:cNvGraphicFramePr>
            <a:graphicFrameLocks noGrp="1"/>
          </p:cNvGraphicFramePr>
          <p:nvPr>
            <p:ph idx="1"/>
            <p:extLst>
              <p:ext uri="{D42A27DB-BD31-4B8C-83A1-F6EECF244321}">
                <p14:modId xmlns:p14="http://schemas.microsoft.com/office/powerpoint/2010/main" val="1663330851"/>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4C6F33B0-335C-4B04-A94C-706841FDD89A}"/>
              </a:ext>
            </a:extLst>
          </p:cNvPr>
          <p:cNvSpPr/>
          <p:nvPr/>
        </p:nvSpPr>
        <p:spPr>
          <a:xfrm>
            <a:off x="3874416" y="399660"/>
            <a:ext cx="2450969" cy="1721240"/>
          </a:xfrm>
          <a:prstGeom prst="wedgeRoundRectCallout">
            <a:avLst>
              <a:gd name="adj1" fmla="val -42372"/>
              <a:gd name="adj2" fmla="val 9043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このように視覚的に表して、結果をわかりやすく伝える</a:t>
            </a:r>
          </a:p>
        </p:txBody>
      </p:sp>
      <p:sp>
        <p:nvSpPr>
          <p:cNvPr id="4" name="吹き出し: 角を丸めた四角形 3">
            <a:extLst>
              <a:ext uri="{FF2B5EF4-FFF2-40B4-BE49-F238E27FC236}">
                <a16:creationId xmlns:a16="http://schemas.microsoft.com/office/drawing/2014/main" id="{972CDF1C-53A8-4618-A816-57F8F30D68F2}"/>
              </a:ext>
            </a:extLst>
          </p:cNvPr>
          <p:cNvSpPr/>
          <p:nvPr/>
        </p:nvSpPr>
        <p:spPr>
          <a:xfrm>
            <a:off x="8297897" y="484632"/>
            <a:ext cx="2318994" cy="1715547"/>
          </a:xfrm>
          <a:prstGeom prst="wedgeRoundRectCallout">
            <a:avLst>
              <a:gd name="adj1" fmla="val -508"/>
              <a:gd name="adj2" fmla="val 789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英語が一番高いことをわかりやすくするにはどうすれば良いのだろう？</a:t>
            </a:r>
          </a:p>
        </p:txBody>
      </p:sp>
    </p:spTree>
    <p:extLst>
      <p:ext uri="{BB962C8B-B14F-4D97-AF65-F5344CB8AC3E}">
        <p14:creationId xmlns:p14="http://schemas.microsoft.com/office/powerpoint/2010/main" val="381063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F84F77-8F1B-42DC-BAF1-99DDDD1D14F0}"/>
              </a:ext>
            </a:extLst>
          </p:cNvPr>
          <p:cNvSpPr>
            <a:spLocks noGrp="1"/>
          </p:cNvSpPr>
          <p:nvPr>
            <p:ph type="title"/>
          </p:nvPr>
        </p:nvSpPr>
        <p:spPr/>
        <p:txBody>
          <a:bodyPr/>
          <a:lstStyle/>
          <a:p>
            <a:r>
              <a:rPr kumimoji="1" lang="ja-JP" altLang="en-US" dirty="0"/>
              <a:t>棒グラフ</a:t>
            </a:r>
          </a:p>
        </p:txBody>
      </p:sp>
      <p:graphicFrame>
        <p:nvGraphicFramePr>
          <p:cNvPr id="6" name="コンテンツ プレースホルダー 5">
            <a:extLst>
              <a:ext uri="{FF2B5EF4-FFF2-40B4-BE49-F238E27FC236}">
                <a16:creationId xmlns:a16="http://schemas.microsoft.com/office/drawing/2014/main" id="{D4A37765-40F1-4E57-83EE-EBF1964B3C40}"/>
              </a:ext>
            </a:extLst>
          </p:cNvPr>
          <p:cNvGraphicFramePr>
            <a:graphicFrameLocks noGrp="1"/>
          </p:cNvGraphicFramePr>
          <p:nvPr>
            <p:ph idx="1"/>
            <p:extLst>
              <p:ext uri="{D42A27DB-BD31-4B8C-83A1-F6EECF244321}">
                <p14:modId xmlns:p14="http://schemas.microsoft.com/office/powerpoint/2010/main" val="2487822214"/>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4" name="吹き出し: 角を丸めた四角形 3">
            <a:extLst>
              <a:ext uri="{FF2B5EF4-FFF2-40B4-BE49-F238E27FC236}">
                <a16:creationId xmlns:a16="http://schemas.microsoft.com/office/drawing/2014/main" id="{77516CD7-25FB-44C0-B37F-B385FBB1E9AD}"/>
              </a:ext>
            </a:extLst>
          </p:cNvPr>
          <p:cNvSpPr/>
          <p:nvPr/>
        </p:nvSpPr>
        <p:spPr>
          <a:xfrm>
            <a:off x="6777872" y="685800"/>
            <a:ext cx="3930977" cy="1320753"/>
          </a:xfrm>
          <a:prstGeom prst="wedgeRoundRectCallout">
            <a:avLst>
              <a:gd name="adj1" fmla="val 11781"/>
              <a:gd name="adj2" fmla="val 9747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色で目立たせると見やすい！</a:t>
            </a:r>
          </a:p>
        </p:txBody>
      </p:sp>
    </p:spTree>
    <p:extLst>
      <p:ext uri="{BB962C8B-B14F-4D97-AF65-F5344CB8AC3E}">
        <p14:creationId xmlns:p14="http://schemas.microsoft.com/office/powerpoint/2010/main" val="34233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27D4A-65C8-4C36-A92B-112BA6005F5D}"/>
              </a:ext>
            </a:extLst>
          </p:cNvPr>
          <p:cNvSpPr>
            <a:spLocks noGrp="1"/>
          </p:cNvSpPr>
          <p:nvPr>
            <p:ph type="title"/>
          </p:nvPr>
        </p:nvSpPr>
        <p:spPr/>
        <p:txBody>
          <a:bodyPr/>
          <a:lstStyle/>
          <a:p>
            <a:r>
              <a:rPr kumimoji="1" lang="ja-JP" altLang="en-US" dirty="0"/>
              <a:t>積み上げ棒グラフ</a:t>
            </a:r>
          </a:p>
        </p:txBody>
      </p:sp>
      <p:graphicFrame>
        <p:nvGraphicFramePr>
          <p:cNvPr id="8" name="コンテンツ プレースホルダー 7">
            <a:extLst>
              <a:ext uri="{FF2B5EF4-FFF2-40B4-BE49-F238E27FC236}">
                <a16:creationId xmlns:a16="http://schemas.microsoft.com/office/drawing/2014/main" id="{23BF62DE-8D84-482E-90A1-A60636AD4F5F}"/>
              </a:ext>
            </a:extLst>
          </p:cNvPr>
          <p:cNvGraphicFramePr>
            <a:graphicFrameLocks noGrp="1"/>
          </p:cNvGraphicFramePr>
          <p:nvPr>
            <p:ph idx="1"/>
            <p:extLst>
              <p:ext uri="{D42A27DB-BD31-4B8C-83A1-F6EECF244321}">
                <p14:modId xmlns:p14="http://schemas.microsoft.com/office/powerpoint/2010/main" val="3898778599"/>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A3D8C02A-5B75-417C-B72C-AD36AA97587B}"/>
              </a:ext>
            </a:extLst>
          </p:cNvPr>
          <p:cNvSpPr/>
          <p:nvPr/>
        </p:nvSpPr>
        <p:spPr>
          <a:xfrm>
            <a:off x="7871381" y="904973"/>
            <a:ext cx="3250644" cy="1366887"/>
          </a:xfrm>
          <a:prstGeom prst="wedgeRoundRectCallout">
            <a:avLst>
              <a:gd name="adj1" fmla="val -13003"/>
              <a:gd name="adj2" fmla="val 866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1</a:t>
            </a:r>
            <a:r>
              <a:rPr kumimoji="1" lang="ja-JP" altLang="en-US" dirty="0"/>
              <a:t>教科だけでなく、</a:t>
            </a:r>
            <a:r>
              <a:rPr kumimoji="1" lang="en-US" altLang="ja-JP" dirty="0"/>
              <a:t>5</a:t>
            </a:r>
            <a:r>
              <a:rPr kumimoji="1" lang="ja-JP" altLang="en-US" dirty="0"/>
              <a:t>教科すべてを一度に表すことができる</a:t>
            </a:r>
          </a:p>
        </p:txBody>
      </p:sp>
    </p:spTree>
    <p:extLst>
      <p:ext uri="{BB962C8B-B14F-4D97-AF65-F5344CB8AC3E}">
        <p14:creationId xmlns:p14="http://schemas.microsoft.com/office/powerpoint/2010/main" val="227346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89F24-124D-4E5E-A211-F5CBA45ECFE7}"/>
              </a:ext>
            </a:extLst>
          </p:cNvPr>
          <p:cNvSpPr>
            <a:spLocks noGrp="1"/>
          </p:cNvSpPr>
          <p:nvPr>
            <p:ph type="title"/>
          </p:nvPr>
        </p:nvSpPr>
        <p:spPr/>
        <p:txBody>
          <a:bodyPr/>
          <a:lstStyle/>
          <a:p>
            <a:r>
              <a:rPr kumimoji="1" lang="ja-JP" altLang="en-US" dirty="0"/>
              <a:t>円グラフ</a:t>
            </a:r>
          </a:p>
        </p:txBody>
      </p:sp>
      <p:graphicFrame>
        <p:nvGraphicFramePr>
          <p:cNvPr id="6" name="コンテンツ プレースホルダー 5">
            <a:extLst>
              <a:ext uri="{FF2B5EF4-FFF2-40B4-BE49-F238E27FC236}">
                <a16:creationId xmlns:a16="http://schemas.microsoft.com/office/drawing/2014/main" id="{E34EF85C-1FF7-4A39-AC54-AEC64713C268}"/>
              </a:ext>
            </a:extLst>
          </p:cNvPr>
          <p:cNvGraphicFramePr>
            <a:graphicFrameLocks noGrp="1"/>
          </p:cNvGraphicFramePr>
          <p:nvPr>
            <p:ph idx="1"/>
            <p:extLst>
              <p:ext uri="{D42A27DB-BD31-4B8C-83A1-F6EECF244321}">
                <p14:modId xmlns:p14="http://schemas.microsoft.com/office/powerpoint/2010/main" val="1687308714"/>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角を丸めた四角形 2">
            <a:extLst>
              <a:ext uri="{FF2B5EF4-FFF2-40B4-BE49-F238E27FC236}">
                <a16:creationId xmlns:a16="http://schemas.microsoft.com/office/drawing/2014/main" id="{D45647C0-90A8-466D-AAD9-DCF10EF8482C}"/>
              </a:ext>
            </a:extLst>
          </p:cNvPr>
          <p:cNvSpPr/>
          <p:nvPr/>
        </p:nvSpPr>
        <p:spPr>
          <a:xfrm>
            <a:off x="8531258" y="2771480"/>
            <a:ext cx="2590767" cy="1809947"/>
          </a:xfrm>
          <a:prstGeom prst="wedgeRoundRectCallout">
            <a:avLst>
              <a:gd name="adj1" fmla="val -62313"/>
              <a:gd name="adj2" fmla="val 744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割合がどれくらいなのかを視覚的に表すことができるグラフ</a:t>
            </a:r>
          </a:p>
        </p:txBody>
      </p:sp>
    </p:spTree>
    <p:extLst>
      <p:ext uri="{BB962C8B-B14F-4D97-AF65-F5344CB8AC3E}">
        <p14:creationId xmlns:p14="http://schemas.microsoft.com/office/powerpoint/2010/main" val="92776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4DFB80-69C7-4FBC-AC43-11691BA86301}"/>
              </a:ext>
            </a:extLst>
          </p:cNvPr>
          <p:cNvSpPr>
            <a:spLocks noGrp="1"/>
          </p:cNvSpPr>
          <p:nvPr>
            <p:ph type="title"/>
          </p:nvPr>
        </p:nvSpPr>
        <p:spPr/>
        <p:txBody>
          <a:bodyPr/>
          <a:lstStyle/>
          <a:p>
            <a:r>
              <a:rPr kumimoji="1" lang="ja-JP" altLang="en-US" dirty="0"/>
              <a:t>サンバースト図</a:t>
            </a:r>
          </a:p>
        </p:txBody>
      </p:sp>
      <mc:AlternateContent xmlns:mc="http://schemas.openxmlformats.org/markup-compatibility/2006" xmlns:cx1="http://schemas.microsoft.com/office/drawing/2015/9/8/chartex">
        <mc:Choice Requires="cx1">
          <p:graphicFrame>
            <p:nvGraphicFramePr>
              <p:cNvPr id="6" name="コンテンツ プレースホルダー 5">
                <a:extLst>
                  <a:ext uri="{FF2B5EF4-FFF2-40B4-BE49-F238E27FC236}">
                    <a16:creationId xmlns:a16="http://schemas.microsoft.com/office/drawing/2014/main" id="{C0474D93-9E08-4ACC-8A36-AF0CEE42E6BB}"/>
                  </a:ext>
                </a:extLst>
              </p:cNvPr>
              <p:cNvGraphicFramePr>
                <a:graphicFrameLocks noGrp="1"/>
              </p:cNvGraphicFramePr>
              <p:nvPr>
                <p:ph idx="1"/>
                <p:extLst>
                  <p:ext uri="{D42A27DB-BD31-4B8C-83A1-F6EECF244321}">
                    <p14:modId xmlns:p14="http://schemas.microsoft.com/office/powerpoint/2010/main" val="1151438935"/>
                  </p:ext>
                </p:extLst>
              </p:nvPr>
            </p:nvGraphicFramePr>
            <p:xfrm>
              <a:off x="802640" y="1524000"/>
              <a:ext cx="10657840" cy="541528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コンテンツ プレースホルダー 5">
                <a:extLst>
                  <a:ext uri="{FF2B5EF4-FFF2-40B4-BE49-F238E27FC236}">
                    <a16:creationId xmlns:a16="http://schemas.microsoft.com/office/drawing/2014/main" id="{C0474D93-9E08-4ACC-8A36-AF0CEE42E6BB}"/>
                  </a:ext>
                </a:extLst>
              </p:cNvPr>
              <p:cNvPicPr>
                <a:picLocks noGrp="1" noRot="1" noChangeAspect="1" noMove="1" noResize="1" noEditPoints="1" noAdjustHandles="1" noChangeArrowheads="1" noChangeShapeType="1"/>
              </p:cNvPicPr>
              <p:nvPr/>
            </p:nvPicPr>
            <p:blipFill>
              <a:blip r:embed="rId3"/>
              <a:stretch>
                <a:fillRect/>
              </a:stretch>
            </p:blipFill>
            <p:spPr>
              <a:xfrm>
                <a:off x="802640" y="1524000"/>
                <a:ext cx="10657840" cy="5415280"/>
              </a:xfrm>
              <a:prstGeom prst="rect">
                <a:avLst/>
              </a:prstGeom>
            </p:spPr>
          </p:pic>
        </mc:Fallback>
      </mc:AlternateContent>
      <p:sp>
        <p:nvSpPr>
          <p:cNvPr id="3" name="吹き出し: 角を丸めた四角形 2">
            <a:extLst>
              <a:ext uri="{FF2B5EF4-FFF2-40B4-BE49-F238E27FC236}">
                <a16:creationId xmlns:a16="http://schemas.microsoft.com/office/drawing/2014/main" id="{A37F09AB-9E88-4BF4-9595-1E4F97939D96}"/>
              </a:ext>
            </a:extLst>
          </p:cNvPr>
          <p:cNvSpPr/>
          <p:nvPr/>
        </p:nvSpPr>
        <p:spPr>
          <a:xfrm>
            <a:off x="8653806" y="1310326"/>
            <a:ext cx="2601798" cy="2318994"/>
          </a:xfrm>
          <a:prstGeom prst="wedgeRoundRectCallout">
            <a:avLst>
              <a:gd name="adj1" fmla="val -44384"/>
              <a:gd name="adj2" fmla="val 751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円グラフの進化系みたいなもの。</a:t>
            </a:r>
            <a:endParaRPr kumimoji="1" lang="en-US" altLang="ja-JP" dirty="0"/>
          </a:p>
          <a:p>
            <a:pPr algn="ctr"/>
            <a:r>
              <a:rPr kumimoji="1" lang="ja-JP" altLang="en-US" dirty="0"/>
              <a:t>この図でいえば、階層構造を表示できる。（この場合、各都道府県に、地方の構造を取り入れている）</a:t>
            </a:r>
          </a:p>
        </p:txBody>
      </p:sp>
    </p:spTree>
    <p:extLst>
      <p:ext uri="{BB962C8B-B14F-4D97-AF65-F5344CB8AC3E}">
        <p14:creationId xmlns:p14="http://schemas.microsoft.com/office/powerpoint/2010/main" val="188256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95DC8-CFFA-493A-BFB5-A5A69F4FE82F}"/>
              </a:ext>
            </a:extLst>
          </p:cNvPr>
          <p:cNvSpPr>
            <a:spLocks noGrp="1"/>
          </p:cNvSpPr>
          <p:nvPr>
            <p:ph type="title"/>
          </p:nvPr>
        </p:nvSpPr>
        <p:spPr/>
        <p:txBody>
          <a:bodyPr/>
          <a:lstStyle/>
          <a:p>
            <a:r>
              <a:rPr kumimoji="1" lang="ja-JP" altLang="en-US" dirty="0"/>
              <a:t>ツリーマップ</a:t>
            </a:r>
          </a:p>
        </p:txBody>
      </p:sp>
      <mc:AlternateContent xmlns:mc="http://schemas.openxmlformats.org/markup-compatibility/2006" xmlns:cx1="http://schemas.microsoft.com/office/drawing/2015/9/8/chartex">
        <mc:Choice Requires="cx1">
          <p:graphicFrame>
            <p:nvGraphicFramePr>
              <p:cNvPr id="6" name="コンテンツ プレースホルダー 5">
                <a:extLst>
                  <a:ext uri="{FF2B5EF4-FFF2-40B4-BE49-F238E27FC236}">
                    <a16:creationId xmlns:a16="http://schemas.microsoft.com/office/drawing/2014/main" id="{E046326C-80EF-440C-A6C2-4662B0A150E1}"/>
                  </a:ext>
                </a:extLst>
              </p:cNvPr>
              <p:cNvGraphicFramePr>
                <a:graphicFrameLocks noGrp="1"/>
              </p:cNvGraphicFramePr>
              <p:nvPr>
                <p:ph idx="1"/>
                <p:extLst>
                  <p:ext uri="{D42A27DB-BD31-4B8C-83A1-F6EECF244321}">
                    <p14:modId xmlns:p14="http://schemas.microsoft.com/office/powerpoint/2010/main" val="1496722285"/>
                  </p:ext>
                </p:extLst>
              </p:nvPr>
            </p:nvGraphicFramePr>
            <p:xfrm>
              <a:off x="1069975" y="2120900"/>
              <a:ext cx="10058400" cy="40513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コンテンツ プレースホルダー 5">
                <a:extLst>
                  <a:ext uri="{FF2B5EF4-FFF2-40B4-BE49-F238E27FC236}">
                    <a16:creationId xmlns:a16="http://schemas.microsoft.com/office/drawing/2014/main" id="{E046326C-80EF-440C-A6C2-4662B0A150E1}"/>
                  </a:ext>
                </a:extLst>
              </p:cNvPr>
              <p:cNvPicPr>
                <a:picLocks noGrp="1" noRot="1" noChangeAspect="1" noMove="1" noResize="1" noEditPoints="1" noAdjustHandles="1" noChangeArrowheads="1" noChangeShapeType="1"/>
              </p:cNvPicPr>
              <p:nvPr/>
            </p:nvPicPr>
            <p:blipFill>
              <a:blip r:embed="rId3"/>
              <a:stretch>
                <a:fillRect/>
              </a:stretch>
            </p:blipFill>
            <p:spPr>
              <a:xfrm>
                <a:off x="1069975" y="2120900"/>
                <a:ext cx="10058400" cy="4051300"/>
              </a:xfrm>
              <a:prstGeom prst="rect">
                <a:avLst/>
              </a:prstGeom>
            </p:spPr>
          </p:pic>
        </mc:Fallback>
      </mc:AlternateContent>
      <p:sp>
        <p:nvSpPr>
          <p:cNvPr id="3" name="吹き出し: 角を丸めた四角形 2">
            <a:extLst>
              <a:ext uri="{FF2B5EF4-FFF2-40B4-BE49-F238E27FC236}">
                <a16:creationId xmlns:a16="http://schemas.microsoft.com/office/drawing/2014/main" id="{5C1BA2E8-B65E-4209-B077-EF7727C23616}"/>
              </a:ext>
            </a:extLst>
          </p:cNvPr>
          <p:cNvSpPr/>
          <p:nvPr/>
        </p:nvSpPr>
        <p:spPr>
          <a:xfrm>
            <a:off x="8361575" y="584462"/>
            <a:ext cx="2441543" cy="1376313"/>
          </a:xfrm>
          <a:prstGeom prst="wedgeRoundRectCallout">
            <a:avLst>
              <a:gd name="adj1" fmla="val -18902"/>
              <a:gd name="adj2" fmla="val 837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割合を長方形で表した図</a:t>
            </a:r>
          </a:p>
        </p:txBody>
      </p:sp>
    </p:spTree>
    <p:extLst>
      <p:ext uri="{BB962C8B-B14F-4D97-AF65-F5344CB8AC3E}">
        <p14:creationId xmlns:p14="http://schemas.microsoft.com/office/powerpoint/2010/main" val="2084446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TM03090434[[fn=木版活字]]</Template>
  <TotalTime>0</TotalTime>
  <Words>1389</Words>
  <Application>Microsoft Office PowerPoint</Application>
  <PresentationFormat>ワイド画面</PresentationFormat>
  <Paragraphs>127</Paragraphs>
  <Slides>38</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4" baseType="lpstr">
      <vt:lpstr>HG明朝B</vt:lpstr>
      <vt:lpstr>Rockwell</vt:lpstr>
      <vt:lpstr>Rockwell Condensed</vt:lpstr>
      <vt:lpstr>Wingdings</vt:lpstr>
      <vt:lpstr>木版活字</vt:lpstr>
      <vt:lpstr>Worksheet</vt:lpstr>
      <vt:lpstr>統計ってなんだろう？</vt:lpstr>
      <vt:lpstr>統計とは？</vt:lpstr>
      <vt:lpstr>統計グラフの種類</vt:lpstr>
      <vt:lpstr>棒グラフ</vt:lpstr>
      <vt:lpstr>棒グラフ</vt:lpstr>
      <vt:lpstr>積み上げ棒グラフ</vt:lpstr>
      <vt:lpstr>円グラフ</vt:lpstr>
      <vt:lpstr>サンバースト図</vt:lpstr>
      <vt:lpstr>ツリーマップ</vt:lpstr>
      <vt:lpstr>面グラフ</vt:lpstr>
      <vt:lpstr>ヒートマップ</vt:lpstr>
      <vt:lpstr>ヒートマップ</vt:lpstr>
      <vt:lpstr>折れ線グラフ</vt:lpstr>
      <vt:lpstr>スパークライン</vt:lpstr>
      <vt:lpstr>ヒストグラム</vt:lpstr>
      <vt:lpstr>散布図</vt:lpstr>
      <vt:lpstr>箱ひげ図</vt:lpstr>
      <vt:lpstr>PPDACサイクルを用いた統計グラフの作り方</vt:lpstr>
      <vt:lpstr>“P”PDAC</vt:lpstr>
      <vt:lpstr>P“P”DAC</vt:lpstr>
      <vt:lpstr>PP“D”AC</vt:lpstr>
      <vt:lpstr>エクセルに落としたデータ</vt:lpstr>
      <vt:lpstr>散布図</vt:lpstr>
      <vt:lpstr>PPD“A”C</vt:lpstr>
      <vt:lpstr>散布図</vt:lpstr>
      <vt:lpstr>PPDA“C”</vt:lpstr>
      <vt:lpstr>例えば今回の例でいうと…</vt:lpstr>
      <vt:lpstr>甲子園はというと…</vt:lpstr>
      <vt:lpstr>甲子園はというと…</vt:lpstr>
      <vt:lpstr>ということで</vt:lpstr>
      <vt:lpstr>ただし</vt:lpstr>
      <vt:lpstr>統計グラフコンクールを活用する</vt:lpstr>
      <vt:lpstr>統計グラフコンクール</vt:lpstr>
      <vt:lpstr>入選作品</vt:lpstr>
      <vt:lpstr>入選作品</vt:lpstr>
      <vt:lpstr>入選作品</vt:lpstr>
      <vt:lpstr>共通しているのは</vt:lpstr>
      <vt:lpstr>さあみんなもやってみよう！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2023-10-06T01:33:15Z</dcterms:created>
  <dcterms:modified xsi:type="dcterms:W3CDTF">2023-10-06T02:21:10Z</dcterms:modified>
</cp:coreProperties>
</file>