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7"/>
  </p:notesMasterIdLst>
  <p:sldIdLst>
    <p:sldId id="256" r:id="rId2"/>
    <p:sldId id="261" r:id="rId3"/>
    <p:sldId id="275" r:id="rId4"/>
    <p:sldId id="262" r:id="rId5"/>
    <p:sldId id="263" r:id="rId6"/>
    <p:sldId id="259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4" r:id="rId15"/>
    <p:sldId id="273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0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49053-DEDD-420D-BF50-95B41B43BFBA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00A72-19EB-4A00-9B6A-949126331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748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16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6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55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6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74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84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03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16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4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45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A451-2A1D-4D5B-A45F-EA2110C31378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2A7F-5885-4816-82DB-1140D6981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2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C05BC2-0B63-D0EB-A588-24A3FFF6A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849" y="531886"/>
            <a:ext cx="8550302" cy="23876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高等学校における</a:t>
            </a:r>
            <a:b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統計教育授業案</a:t>
            </a:r>
            <a:endParaRPr kumimoji="1" lang="ja-JP" altLang="en-US" sz="4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99877D3-1390-49C8-3B68-7995629F3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39" y="4670352"/>
            <a:ext cx="7720149" cy="1655762"/>
          </a:xfrm>
        </p:spPr>
        <p:txBody>
          <a:bodyPr/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～社会課題の解決に向けたデータ活用～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F94CFA-ED81-4481-97E3-9E44BF7BD629}"/>
              </a:ext>
            </a:extLst>
          </p:cNvPr>
          <p:cNvSpPr txBox="1"/>
          <p:nvPr/>
        </p:nvSpPr>
        <p:spPr>
          <a:xfrm>
            <a:off x="992777" y="3338350"/>
            <a:ext cx="66359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めざせ！</a:t>
            </a:r>
            <a:br>
              <a:rPr kumimoji="1" lang="en-US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en-US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r>
              <a:rPr kumimoji="1" lang="ja-JP" altLang="en-US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データサイエンティスト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1107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204CDCC-8469-BD9C-845A-1B60A09B9A9E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  <a:r>
              <a:rPr lang="ja-JP" altLang="en-US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3600" dirty="0">
                <a:solidFill>
                  <a:schemeClr val="accent6">
                    <a:lumMod val="60000"/>
                    <a:lumOff val="4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２日目</a:t>
            </a:r>
            <a:endParaRPr lang="en-US" altLang="ja-JP" sz="3600" dirty="0">
              <a:solidFill>
                <a:schemeClr val="accent6">
                  <a:lumMod val="60000"/>
                  <a:lumOff val="4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FFDB0F9-31A0-88D2-7CC1-36700A6E7F29}"/>
              </a:ext>
            </a:extLst>
          </p:cNvPr>
          <p:cNvGrpSpPr/>
          <p:nvPr/>
        </p:nvGrpSpPr>
        <p:grpSpPr>
          <a:xfrm>
            <a:off x="234831" y="1655781"/>
            <a:ext cx="3713673" cy="1384116"/>
            <a:chOff x="4638613" y="3362136"/>
            <a:chExt cx="3713673" cy="1384116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29DBE46-1F45-8CFC-7302-1812D47A80A3}"/>
                </a:ext>
              </a:extLst>
            </p:cNvPr>
            <p:cNvSpPr/>
            <p:nvPr/>
          </p:nvSpPr>
          <p:spPr>
            <a:xfrm>
              <a:off x="4991102" y="35624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FD0518E-C0A1-6BDC-41DC-977250D2E0E5}"/>
                </a:ext>
              </a:extLst>
            </p:cNvPr>
            <p:cNvSpPr/>
            <p:nvPr/>
          </p:nvSpPr>
          <p:spPr>
            <a:xfrm>
              <a:off x="4638613" y="3362136"/>
              <a:ext cx="1181100" cy="4005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④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A44AC73-2541-DB4A-BCF2-D144CE63ED0D}"/>
                </a:ext>
              </a:extLst>
            </p:cNvPr>
            <p:cNvSpPr txBox="1"/>
            <p:nvPr/>
          </p:nvSpPr>
          <p:spPr>
            <a:xfrm>
              <a:off x="5119788" y="38743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ペルソナの課題を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すべて出す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F4E499A-2FB1-562C-A394-9B06E02CB787}"/>
              </a:ext>
            </a:extLst>
          </p:cNvPr>
          <p:cNvGrpSpPr/>
          <p:nvPr/>
        </p:nvGrpSpPr>
        <p:grpSpPr>
          <a:xfrm>
            <a:off x="234831" y="3383158"/>
            <a:ext cx="3713673" cy="1384116"/>
            <a:chOff x="355600" y="5073936"/>
            <a:chExt cx="3713673" cy="1384116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3B229E62-C051-07CE-FE0E-EB11748BEA3A}"/>
                </a:ext>
              </a:extLst>
            </p:cNvPr>
            <p:cNvSpPr/>
            <p:nvPr/>
          </p:nvSpPr>
          <p:spPr>
            <a:xfrm>
              <a:off x="708089" y="52742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C4A1618-49F6-BF94-66E8-8DCE979685D2}"/>
                </a:ext>
              </a:extLst>
            </p:cNvPr>
            <p:cNvSpPr/>
            <p:nvPr/>
          </p:nvSpPr>
          <p:spPr>
            <a:xfrm>
              <a:off x="355600" y="5073936"/>
              <a:ext cx="1181100" cy="4005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⑤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6AE1B1C-5462-E338-BE76-DEFDAF75B534}"/>
                </a:ext>
              </a:extLst>
            </p:cNvPr>
            <p:cNvSpPr txBox="1"/>
            <p:nvPr/>
          </p:nvSpPr>
          <p:spPr>
            <a:xfrm>
              <a:off x="836775" y="55861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解決に向けた方向性を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他者に示す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83AEC37-E935-6FC8-93C8-953FFAFBFA9E}"/>
              </a:ext>
            </a:extLst>
          </p:cNvPr>
          <p:cNvGrpSpPr/>
          <p:nvPr/>
        </p:nvGrpSpPr>
        <p:grpSpPr>
          <a:xfrm>
            <a:off x="234831" y="5194746"/>
            <a:ext cx="3713673" cy="1384116"/>
            <a:chOff x="4638613" y="5077614"/>
            <a:chExt cx="3713673" cy="138411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A68A657-57C5-4497-72F2-F2D453C141DD}"/>
                </a:ext>
              </a:extLst>
            </p:cNvPr>
            <p:cNvSpPr/>
            <p:nvPr/>
          </p:nvSpPr>
          <p:spPr>
            <a:xfrm>
              <a:off x="4991102" y="527789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AD1E246A-13EA-4F6F-B82D-5E0516CE77E7}"/>
                </a:ext>
              </a:extLst>
            </p:cNvPr>
            <p:cNvSpPr/>
            <p:nvPr/>
          </p:nvSpPr>
          <p:spPr>
            <a:xfrm>
              <a:off x="4638613" y="5077614"/>
              <a:ext cx="1181100" cy="4005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⑥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B243D678-ADF1-5D07-9D41-B51F6BD40B44}"/>
                </a:ext>
              </a:extLst>
            </p:cNvPr>
            <p:cNvSpPr txBox="1"/>
            <p:nvPr/>
          </p:nvSpPr>
          <p:spPr>
            <a:xfrm>
              <a:off x="5119788" y="5589860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必要なデータ、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収集方法、加工方法を示す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2AAB37-DFA5-8477-E5E4-7B1BDAE9A62D}"/>
              </a:ext>
            </a:extLst>
          </p:cNvPr>
          <p:cNvSpPr txBox="1"/>
          <p:nvPr/>
        </p:nvSpPr>
        <p:spPr>
          <a:xfrm>
            <a:off x="4572000" y="1784030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・共感マップを基に、「困っていること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（もの）」、「必要としていること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（もの）」を書き出す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・書き出した項目をＫＪ法により分類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C1D141-985E-EE19-0264-D48519330C24}"/>
              </a:ext>
            </a:extLst>
          </p:cNvPr>
          <p:cNvSpPr txBox="1"/>
          <p:nvPr/>
        </p:nvSpPr>
        <p:spPr>
          <a:xfrm>
            <a:off x="4550448" y="3534104"/>
            <a:ext cx="3699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・分類化された課題や求められている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内容を基に、解決の方向性を示す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849CDCF-E176-2E7F-0D37-E21D0F5F588F}"/>
              </a:ext>
            </a:extLst>
          </p:cNvPr>
          <p:cNvSpPr txBox="1"/>
          <p:nvPr/>
        </p:nvSpPr>
        <p:spPr>
          <a:xfrm>
            <a:off x="4572000" y="5344358"/>
            <a:ext cx="4293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・解決に向けて必要となるデータを把握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・データから導き出される答えを予測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・データの収集と加工方法を検討</a:t>
            </a:r>
          </a:p>
          <a:p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2B8D2AD-D3E4-92BA-BAEA-004BC059BA95}"/>
              </a:ext>
            </a:extLst>
          </p:cNvPr>
          <p:cNvCxnSpPr/>
          <p:nvPr/>
        </p:nvCxnSpPr>
        <p:spPr>
          <a:xfrm>
            <a:off x="145774" y="3233530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3E5F02AE-4CF3-F884-B938-3DC22110F7F7}"/>
              </a:ext>
            </a:extLst>
          </p:cNvPr>
          <p:cNvCxnSpPr/>
          <p:nvPr/>
        </p:nvCxnSpPr>
        <p:spPr>
          <a:xfrm>
            <a:off x="145774" y="5042451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矢印: 右 19">
            <a:extLst>
              <a:ext uri="{FF2B5EF4-FFF2-40B4-BE49-F238E27FC236}">
                <a16:creationId xmlns:a16="http://schemas.microsoft.com/office/drawing/2014/main" id="{1D41AA07-0831-9299-FCDE-53E3CED6B87F}"/>
              </a:ext>
            </a:extLst>
          </p:cNvPr>
          <p:cNvSpPr/>
          <p:nvPr/>
        </p:nvSpPr>
        <p:spPr>
          <a:xfrm>
            <a:off x="4354001" y="4220275"/>
            <a:ext cx="781878" cy="58477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6C9F1E5-86F4-24B8-7AAC-EE1C95EBD092}"/>
              </a:ext>
            </a:extLst>
          </p:cNvPr>
          <p:cNvSpPr txBox="1"/>
          <p:nvPr/>
        </p:nvSpPr>
        <p:spPr>
          <a:xfrm>
            <a:off x="5135879" y="4223048"/>
            <a:ext cx="4180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・他グループへ説明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（必要に応じてペルソナの再定義）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・方向性の再確認（実現可能性の確認）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594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181872-F801-0D6B-F5CC-9C09C746C180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  <a:r>
              <a:rPr lang="ja-JP" altLang="en-US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３日目</a:t>
            </a:r>
            <a:endParaRPr lang="en-US" altLang="ja-JP" sz="3600" dirty="0">
              <a:solidFill>
                <a:schemeClr val="accent5">
                  <a:lumMod val="60000"/>
                  <a:lumOff val="4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6B85F45-40F0-C763-B9AD-56BF1A4AFB11}"/>
              </a:ext>
            </a:extLst>
          </p:cNvPr>
          <p:cNvGrpSpPr/>
          <p:nvPr/>
        </p:nvGrpSpPr>
        <p:grpSpPr>
          <a:xfrm>
            <a:off x="355600" y="1691044"/>
            <a:ext cx="4505389" cy="1031275"/>
            <a:chOff x="355600" y="1691044"/>
            <a:chExt cx="4505389" cy="103127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58E13C3-CCE6-1CDA-691D-B37D100971BF}"/>
                </a:ext>
              </a:extLst>
            </p:cNvPr>
            <p:cNvSpPr/>
            <p:nvPr/>
          </p:nvSpPr>
          <p:spPr>
            <a:xfrm>
              <a:off x="774700" y="1891322"/>
              <a:ext cx="3378200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315A191E-4523-E222-36E6-6C3D388A8DAC}"/>
                </a:ext>
              </a:extLst>
            </p:cNvPr>
            <p:cNvSpPr/>
            <p:nvPr/>
          </p:nvSpPr>
          <p:spPr>
            <a:xfrm>
              <a:off x="355600" y="1691044"/>
              <a:ext cx="1181100" cy="4005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⑦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FFE7F32-8C1A-EF27-A74A-9B6556DBE904}"/>
                </a:ext>
              </a:extLst>
            </p:cNvPr>
            <p:cNvSpPr txBox="1"/>
            <p:nvPr/>
          </p:nvSpPr>
          <p:spPr>
            <a:xfrm>
              <a:off x="774700" y="2213506"/>
              <a:ext cx="40862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データ収集</a:t>
              </a:r>
              <a:r>
                <a:rPr kumimoji="1" lang="en-US" altLang="ja-JP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/</a:t>
              </a:r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データ加工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F3A86A-32BA-D98B-4518-00380DD91515}"/>
              </a:ext>
            </a:extLst>
          </p:cNvPr>
          <p:cNvSpPr txBox="1"/>
          <p:nvPr/>
        </p:nvSpPr>
        <p:spPr>
          <a:xfrm>
            <a:off x="4391422" y="1816596"/>
            <a:ext cx="369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・生成ＡＩの体験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・マシンラーニング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・ディープラーニング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46A57E-503C-8F88-1D74-0900525039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01515" y="2479417"/>
            <a:ext cx="6989239" cy="388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1FB3C4-6833-C942-A864-45DC74D968E0}"/>
              </a:ext>
            </a:extLst>
          </p:cNvPr>
          <p:cNvSpPr txBox="1"/>
          <p:nvPr/>
        </p:nvSpPr>
        <p:spPr>
          <a:xfrm>
            <a:off x="554382" y="6326348"/>
            <a:ext cx="8788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+mn-ea"/>
              </a:rPr>
              <a:t>引用：人工知能、機械学習、ディープラーニングの違いとは</a:t>
            </a:r>
            <a:endParaRPr lang="en-US" altLang="ja-JP" sz="1200" dirty="0">
              <a:latin typeface="+mn-ea"/>
            </a:endParaRPr>
          </a:p>
          <a:p>
            <a:r>
              <a:rPr lang="en-US" altLang="ja-JP" sz="1200" dirty="0">
                <a:latin typeface="+mn-ea"/>
              </a:rPr>
              <a:t>https://blogs.nvidia.co.jp/2016/08/09/whats difference artificial intelligence machine learning deep learning ai/</a:t>
            </a:r>
          </a:p>
        </p:txBody>
      </p:sp>
    </p:spTree>
    <p:extLst>
      <p:ext uri="{BB962C8B-B14F-4D97-AF65-F5344CB8AC3E}">
        <p14:creationId xmlns:p14="http://schemas.microsoft.com/office/powerpoint/2010/main" val="100951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4D75466-F066-225B-6873-62626541C4BB}"/>
              </a:ext>
            </a:extLst>
          </p:cNvPr>
          <p:cNvGrpSpPr/>
          <p:nvPr/>
        </p:nvGrpSpPr>
        <p:grpSpPr>
          <a:xfrm>
            <a:off x="355600" y="1595320"/>
            <a:ext cx="3780284" cy="1384116"/>
            <a:chOff x="4638613" y="1691044"/>
            <a:chExt cx="3780284" cy="1384116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57B360DD-521A-AAE0-7567-0C08A598DF46}"/>
                </a:ext>
              </a:extLst>
            </p:cNvPr>
            <p:cNvSpPr/>
            <p:nvPr/>
          </p:nvSpPr>
          <p:spPr>
            <a:xfrm>
              <a:off x="5057713" y="189132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BB5BFBC5-9607-7CD4-3DF2-D777969EE867}"/>
                </a:ext>
              </a:extLst>
            </p:cNvPr>
            <p:cNvSpPr/>
            <p:nvPr/>
          </p:nvSpPr>
          <p:spPr>
            <a:xfrm>
              <a:off x="4638613" y="1691044"/>
              <a:ext cx="1181100" cy="40055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⑧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9122B53-7A17-33F2-050B-DA2B9807EA0C}"/>
                </a:ext>
              </a:extLst>
            </p:cNvPr>
            <p:cNvSpPr txBox="1"/>
            <p:nvPr/>
          </p:nvSpPr>
          <p:spPr>
            <a:xfrm>
              <a:off x="5119788" y="2203290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課題解決に向けて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シミュレーション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E8CC1D5-D065-23D7-F6FE-CAA8DF9B0690}"/>
              </a:ext>
            </a:extLst>
          </p:cNvPr>
          <p:cNvGrpSpPr/>
          <p:nvPr/>
        </p:nvGrpSpPr>
        <p:grpSpPr>
          <a:xfrm>
            <a:off x="4742069" y="1595320"/>
            <a:ext cx="3797301" cy="1384116"/>
            <a:chOff x="355600" y="3382490"/>
            <a:chExt cx="3797301" cy="1384116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3958E51-4E78-5966-291B-A6D079BE5B0C}"/>
                </a:ext>
              </a:extLst>
            </p:cNvPr>
            <p:cNvSpPr/>
            <p:nvPr/>
          </p:nvSpPr>
          <p:spPr>
            <a:xfrm>
              <a:off x="774700" y="3582768"/>
              <a:ext cx="3378200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35940E7-25A2-4C8F-0043-78C00D4EFF61}"/>
                </a:ext>
              </a:extLst>
            </p:cNvPr>
            <p:cNvSpPr/>
            <p:nvPr/>
          </p:nvSpPr>
          <p:spPr>
            <a:xfrm>
              <a:off x="355600" y="3382490"/>
              <a:ext cx="1181100" cy="40055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⑨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E9ACF03E-E2A9-91D4-8A3A-1ECD82721C10}"/>
                </a:ext>
              </a:extLst>
            </p:cNvPr>
            <p:cNvSpPr txBox="1"/>
            <p:nvPr/>
          </p:nvSpPr>
          <p:spPr>
            <a:xfrm>
              <a:off x="774701" y="3904952"/>
              <a:ext cx="337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解決に向けた方向性の修正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課題の再定義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E268E8-9735-4D5C-08AF-8F44619B1753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  <a:r>
              <a:rPr lang="ja-JP" altLang="en-US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４日目</a:t>
            </a:r>
            <a:endParaRPr lang="en-US" altLang="ja-JP" sz="3600" dirty="0">
              <a:solidFill>
                <a:schemeClr val="accent2">
                  <a:lumMod val="60000"/>
                  <a:lumOff val="4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A5E8CA8-5076-F640-3DB0-D04F622738DD}"/>
              </a:ext>
            </a:extLst>
          </p:cNvPr>
          <p:cNvSpPr txBox="1"/>
          <p:nvPr/>
        </p:nvSpPr>
        <p:spPr>
          <a:xfrm>
            <a:off x="774699" y="3389457"/>
            <a:ext cx="57329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latin typeface="+mn-ea"/>
              </a:rPr>
              <a:t>ペルソナの名称／特徴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D360E5-CA04-5AA0-0946-077CB5C46FF5}"/>
              </a:ext>
            </a:extLst>
          </p:cNvPr>
          <p:cNvSpPr txBox="1"/>
          <p:nvPr/>
        </p:nvSpPr>
        <p:spPr>
          <a:xfrm>
            <a:off x="6507627" y="3413848"/>
            <a:ext cx="80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BE9E457-FE35-14EE-7B25-4C0C235C0B97}"/>
              </a:ext>
            </a:extLst>
          </p:cNvPr>
          <p:cNvSpPr txBox="1"/>
          <p:nvPr/>
        </p:nvSpPr>
        <p:spPr>
          <a:xfrm>
            <a:off x="774698" y="3928861"/>
            <a:ext cx="573292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latin typeface="+mn-ea"/>
              </a:rPr>
              <a:t>①ニーズ</a:t>
            </a:r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  <a:p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  <a:p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EB1C398-7592-B618-29B3-66DA8C089C4D}"/>
              </a:ext>
            </a:extLst>
          </p:cNvPr>
          <p:cNvSpPr txBox="1"/>
          <p:nvPr/>
        </p:nvSpPr>
        <p:spPr>
          <a:xfrm>
            <a:off x="6507625" y="4498236"/>
            <a:ext cx="27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する必要があった。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F95FFF-F901-70DD-FE3A-73C1959FAAB4}"/>
              </a:ext>
            </a:extLst>
          </p:cNvPr>
          <p:cNvSpPr txBox="1"/>
          <p:nvPr/>
        </p:nvSpPr>
        <p:spPr>
          <a:xfrm>
            <a:off x="836775" y="4985213"/>
            <a:ext cx="6290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驚いたことに／なぜなら／でも（左記から１つ選択）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A7D8243-EDA6-A7B4-A8AC-7837B26D3AF0}"/>
              </a:ext>
            </a:extLst>
          </p:cNvPr>
          <p:cNvSpPr txBox="1"/>
          <p:nvPr/>
        </p:nvSpPr>
        <p:spPr>
          <a:xfrm>
            <a:off x="774697" y="5534691"/>
            <a:ext cx="573292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latin typeface="+mn-ea"/>
              </a:rPr>
              <a:t>②インサイト：ペルソナの感情（気持ち）から考えたことや、これまでのペルソナの行動や経験から推測できること</a:t>
            </a:r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1441A53-190C-F4ED-9EF0-34B08E673D3E}"/>
              </a:ext>
            </a:extLst>
          </p:cNvPr>
          <p:cNvSpPr txBox="1"/>
          <p:nvPr/>
        </p:nvSpPr>
        <p:spPr>
          <a:xfrm>
            <a:off x="6507624" y="6074836"/>
            <a:ext cx="1476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であった。</a:t>
            </a:r>
          </a:p>
        </p:txBody>
      </p:sp>
    </p:spTree>
    <p:extLst>
      <p:ext uri="{BB962C8B-B14F-4D97-AF65-F5344CB8AC3E}">
        <p14:creationId xmlns:p14="http://schemas.microsoft.com/office/powerpoint/2010/main" val="1893313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73FF50-F4EB-10E4-A396-F063A79C3D9B}"/>
              </a:ext>
            </a:extLst>
          </p:cNvPr>
          <p:cNvSpPr txBox="1"/>
          <p:nvPr/>
        </p:nvSpPr>
        <p:spPr>
          <a:xfrm>
            <a:off x="1010487" y="252137"/>
            <a:ext cx="6290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とはいえ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531F656-4518-BA74-40F4-E762B1E64850}"/>
              </a:ext>
            </a:extLst>
          </p:cNvPr>
          <p:cNvSpPr txBox="1"/>
          <p:nvPr/>
        </p:nvSpPr>
        <p:spPr>
          <a:xfrm>
            <a:off x="1025000" y="649270"/>
            <a:ext cx="5428809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latin typeface="+mn-ea"/>
              </a:rPr>
              <a:t>②における課題</a:t>
            </a:r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  <a:p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  <a:p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E1691A-73AB-4C50-C7D9-EA7BFC60C2A0}"/>
              </a:ext>
            </a:extLst>
          </p:cNvPr>
          <p:cNvSpPr txBox="1"/>
          <p:nvPr/>
        </p:nvSpPr>
        <p:spPr>
          <a:xfrm>
            <a:off x="1039515" y="1782066"/>
            <a:ext cx="6290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私たちは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8C3DEF-CFBF-848E-25E6-81987D54251A}"/>
              </a:ext>
            </a:extLst>
          </p:cNvPr>
          <p:cNvSpPr txBox="1"/>
          <p:nvPr/>
        </p:nvSpPr>
        <p:spPr>
          <a:xfrm>
            <a:off x="1025001" y="2174452"/>
            <a:ext cx="542880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latin typeface="+mn-ea"/>
              </a:rPr>
              <a:t>解決策の方向性</a:t>
            </a:r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  <a:p>
            <a:endParaRPr kumimoji="1" lang="en-US" altLang="ja-JP" dirty="0">
              <a:ln>
                <a:solidFill>
                  <a:sysClr val="windowText" lastClr="000000"/>
                </a:solidFill>
              </a:ln>
              <a:latin typeface="+mn-ea"/>
            </a:endParaRPr>
          </a:p>
          <a:p>
            <a:pPr algn="ctr"/>
            <a:endParaRPr kumimoji="1" lang="ja-JP" altLang="en-US" dirty="0">
              <a:ln>
                <a:solidFill>
                  <a:sysClr val="windowText" lastClr="000000"/>
                </a:solidFill>
              </a:ln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D9026B-3D24-B913-50E5-524DA05F1447}"/>
              </a:ext>
            </a:extLst>
          </p:cNvPr>
          <p:cNvSpPr txBox="1"/>
          <p:nvPr/>
        </p:nvSpPr>
        <p:spPr>
          <a:xfrm>
            <a:off x="1039515" y="3157157"/>
            <a:ext cx="6290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となるような解決策を考えます。</a:t>
            </a:r>
          </a:p>
        </p:txBody>
      </p:sp>
    </p:spTree>
    <p:extLst>
      <p:ext uri="{BB962C8B-B14F-4D97-AF65-F5344CB8AC3E}">
        <p14:creationId xmlns:p14="http://schemas.microsoft.com/office/powerpoint/2010/main" val="75423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8129A-1466-54F0-CDBB-B362F8B50795}"/>
              </a:ext>
            </a:extLst>
          </p:cNvPr>
          <p:cNvSpPr txBox="1">
            <a:spLocks/>
          </p:cNvSpPr>
          <p:nvPr/>
        </p:nvSpPr>
        <p:spPr>
          <a:xfrm>
            <a:off x="440868" y="16284"/>
            <a:ext cx="7894750" cy="725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54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ストーリーボード</a:t>
            </a: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使って提案する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C9C2EED-D60F-659D-6AF3-6FB32CD4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066" y="2021619"/>
            <a:ext cx="5981868" cy="378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C9885D-11AC-A11A-2307-417A6909F2EF}"/>
              </a:ext>
            </a:extLst>
          </p:cNvPr>
          <p:cNvSpPr txBox="1"/>
          <p:nvPr/>
        </p:nvSpPr>
        <p:spPr>
          <a:xfrm>
            <a:off x="200556" y="6309991"/>
            <a:ext cx="83753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出典：ストーリーボードを使った</a:t>
            </a:r>
            <a:r>
              <a:rPr lang="en-US" altLang="ja-JP" sz="1200" dirty="0"/>
              <a:t>UX</a:t>
            </a:r>
            <a:r>
              <a:rPr lang="ja-JP" altLang="en-US" sz="1200" dirty="0"/>
              <a:t>デザインのためのアイデア発想法とは？</a:t>
            </a:r>
            <a:endParaRPr lang="en-US" altLang="ja-JP" sz="1200" dirty="0"/>
          </a:p>
          <a:p>
            <a:r>
              <a:rPr lang="en-US" altLang="ja-JP" sz="1200" dirty="0"/>
              <a:t>https://esaura.jp/ux-blog/what-is-storyboarding</a:t>
            </a:r>
            <a:endParaRPr lang="ja-JP" altLang="en-US" sz="12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7DA08D-A338-8D79-7FA3-89071FB550D7}"/>
              </a:ext>
            </a:extLst>
          </p:cNvPr>
          <p:cNvSpPr/>
          <p:nvPr/>
        </p:nvSpPr>
        <p:spPr>
          <a:xfrm>
            <a:off x="1128282" y="2002949"/>
            <a:ext cx="452784" cy="1871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①ニーズを把握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4CE1F55-8EAD-BFF5-8120-F7F6A29A15C1}"/>
              </a:ext>
            </a:extLst>
          </p:cNvPr>
          <p:cNvSpPr/>
          <p:nvPr/>
        </p:nvSpPr>
        <p:spPr>
          <a:xfrm>
            <a:off x="7562934" y="2040801"/>
            <a:ext cx="452784" cy="1871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②解決方法検討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63A80A0-0707-725A-4BED-22BF648DEF00}"/>
              </a:ext>
            </a:extLst>
          </p:cNvPr>
          <p:cNvSpPr/>
          <p:nvPr/>
        </p:nvSpPr>
        <p:spPr>
          <a:xfrm>
            <a:off x="1128282" y="3949742"/>
            <a:ext cx="452784" cy="1871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③解決方法検討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8CD1078-D8B9-1BB7-7649-E49D6D06416B}"/>
              </a:ext>
            </a:extLst>
          </p:cNvPr>
          <p:cNvSpPr/>
          <p:nvPr/>
        </p:nvSpPr>
        <p:spPr>
          <a:xfrm>
            <a:off x="7562934" y="3949742"/>
            <a:ext cx="452784" cy="1871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④結果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3A1BBA2-5C77-184C-9A51-70AA6EE11E37}"/>
              </a:ext>
            </a:extLst>
          </p:cNvPr>
          <p:cNvSpPr txBox="1"/>
          <p:nvPr/>
        </p:nvSpPr>
        <p:spPr>
          <a:xfrm>
            <a:off x="1581066" y="1607762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の順で考える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09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8CF081A-8F90-F165-4B6C-4C9F15D08EAB}"/>
              </a:ext>
            </a:extLst>
          </p:cNvPr>
          <p:cNvGrpSpPr/>
          <p:nvPr/>
        </p:nvGrpSpPr>
        <p:grpSpPr>
          <a:xfrm>
            <a:off x="355600" y="1557912"/>
            <a:ext cx="3713673" cy="1384116"/>
            <a:chOff x="4638613" y="3362136"/>
            <a:chExt cx="3713673" cy="1384116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95400270-98D1-88CB-AAE5-DF13A3C1A577}"/>
                </a:ext>
              </a:extLst>
            </p:cNvPr>
            <p:cNvSpPr/>
            <p:nvPr/>
          </p:nvSpPr>
          <p:spPr>
            <a:xfrm>
              <a:off x="4991102" y="35624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34C2EED4-21B7-358F-AB0F-846286D6FCB9}"/>
                </a:ext>
              </a:extLst>
            </p:cNvPr>
            <p:cNvSpPr/>
            <p:nvPr/>
          </p:nvSpPr>
          <p:spPr>
            <a:xfrm>
              <a:off x="4638613" y="3362136"/>
              <a:ext cx="1181100" cy="40055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⑩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39B5E4A-0418-4C6A-D9DE-3F3BDDB4C8AF}"/>
                </a:ext>
              </a:extLst>
            </p:cNvPr>
            <p:cNvSpPr txBox="1"/>
            <p:nvPr/>
          </p:nvSpPr>
          <p:spPr>
            <a:xfrm>
              <a:off x="5119788" y="38743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持続可能な解決策へと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カスタマイズ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15CAB97-4215-8F64-FA9A-245B2F5C2CED}"/>
              </a:ext>
            </a:extLst>
          </p:cNvPr>
          <p:cNvGrpSpPr/>
          <p:nvPr/>
        </p:nvGrpSpPr>
        <p:grpSpPr>
          <a:xfrm>
            <a:off x="355600" y="3345221"/>
            <a:ext cx="3713673" cy="1384116"/>
            <a:chOff x="355600" y="5073936"/>
            <a:chExt cx="3713673" cy="1384116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5169F0CE-91A4-5A7A-120E-F81D45C984F4}"/>
                </a:ext>
              </a:extLst>
            </p:cNvPr>
            <p:cNvSpPr/>
            <p:nvPr/>
          </p:nvSpPr>
          <p:spPr>
            <a:xfrm>
              <a:off x="708089" y="52742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FDFDF2B-F7B6-AC13-7391-22FDFFAA0C17}"/>
                </a:ext>
              </a:extLst>
            </p:cNvPr>
            <p:cNvSpPr/>
            <p:nvPr/>
          </p:nvSpPr>
          <p:spPr>
            <a:xfrm>
              <a:off x="355600" y="5073936"/>
              <a:ext cx="1181100" cy="40055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⑪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2EBA619A-CA0E-AC98-FB2A-61284031F3D0}"/>
                </a:ext>
              </a:extLst>
            </p:cNvPr>
            <p:cNvSpPr txBox="1"/>
            <p:nvPr/>
          </p:nvSpPr>
          <p:spPr>
            <a:xfrm>
              <a:off x="836775" y="55861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企画内容の試行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ブラッシュアップ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AAEC7CE-0EAE-6753-1D83-2F646FFE3181}"/>
              </a:ext>
            </a:extLst>
          </p:cNvPr>
          <p:cNvGrpSpPr/>
          <p:nvPr/>
        </p:nvGrpSpPr>
        <p:grpSpPr>
          <a:xfrm>
            <a:off x="355600" y="5206435"/>
            <a:ext cx="3713673" cy="1384116"/>
            <a:chOff x="4638613" y="5077614"/>
            <a:chExt cx="3713673" cy="1384116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5D5FDB0-9BCE-C03A-FC47-FCC0219D2CFA}"/>
                </a:ext>
              </a:extLst>
            </p:cNvPr>
            <p:cNvSpPr/>
            <p:nvPr/>
          </p:nvSpPr>
          <p:spPr>
            <a:xfrm>
              <a:off x="4991102" y="527789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F16EB6C-AB2F-82EC-ED36-302BD020D30B}"/>
                </a:ext>
              </a:extLst>
            </p:cNvPr>
            <p:cNvSpPr/>
            <p:nvPr/>
          </p:nvSpPr>
          <p:spPr>
            <a:xfrm>
              <a:off x="4638613" y="5077614"/>
              <a:ext cx="1181100" cy="400556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⑫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99851E6-C6ED-AC52-E633-6E5D5A95116F}"/>
                </a:ext>
              </a:extLst>
            </p:cNvPr>
            <p:cNvSpPr txBox="1"/>
            <p:nvPr/>
          </p:nvSpPr>
          <p:spPr>
            <a:xfrm>
              <a:off x="5119788" y="5589860"/>
              <a:ext cx="32324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関係企業や行政へ提案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4D78633-0476-9102-9748-8960107F0BAE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  <a:r>
              <a:rPr lang="ja-JP" altLang="en-US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５日目</a:t>
            </a:r>
            <a:endParaRPr lang="en-US" altLang="ja-JP" sz="3600" dirty="0">
              <a:solidFill>
                <a:schemeClr val="accent2">
                  <a:lumMod val="60000"/>
                  <a:lumOff val="4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2A4878-0B3A-D736-E8D3-5F10748BD845}"/>
              </a:ext>
            </a:extLst>
          </p:cNvPr>
          <p:cNvSpPr txBox="1"/>
          <p:nvPr/>
        </p:nvSpPr>
        <p:spPr>
          <a:xfrm>
            <a:off x="4572000" y="178403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・ビジネスとして持続していくことが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可能かを検証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・企業視点で考える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1258D1-AED0-B02A-AE06-010E38A1FF97}"/>
              </a:ext>
            </a:extLst>
          </p:cNvPr>
          <p:cNvSpPr txBox="1"/>
          <p:nvPr/>
        </p:nvSpPr>
        <p:spPr>
          <a:xfrm>
            <a:off x="4550448" y="3534104"/>
            <a:ext cx="369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・ペルソナ及び提供側（企業側）への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メリットを踏まえ、実現可能なビジ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ネスとなるようにブラッシュアップ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902A84-488B-EE50-AF68-62B9DF66410B}"/>
              </a:ext>
            </a:extLst>
          </p:cNvPr>
          <p:cNvSpPr txBox="1"/>
          <p:nvPr/>
        </p:nvSpPr>
        <p:spPr>
          <a:xfrm>
            <a:off x="4572000" y="5344358"/>
            <a:ext cx="4293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・企画内容に関連のある企業や行政へ提案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・フィードバックを踏まえ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Step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⑩と⑪を繰り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返す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・必要に応じて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Step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⑤からやり直す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1D01AD2-7271-7F25-24A4-14816C8DA36A}"/>
              </a:ext>
            </a:extLst>
          </p:cNvPr>
          <p:cNvCxnSpPr/>
          <p:nvPr/>
        </p:nvCxnSpPr>
        <p:spPr>
          <a:xfrm>
            <a:off x="145774" y="3233530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DC38146-A48A-715C-D23A-42BA1F156B98}"/>
              </a:ext>
            </a:extLst>
          </p:cNvPr>
          <p:cNvCxnSpPr/>
          <p:nvPr/>
        </p:nvCxnSpPr>
        <p:spPr>
          <a:xfrm>
            <a:off x="145774" y="5042451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82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C8981E-3FBA-FBFC-F08F-CFE5891B67E6}"/>
              </a:ext>
            </a:extLst>
          </p:cNvPr>
          <p:cNvSpPr txBox="1">
            <a:spLocks/>
          </p:cNvSpPr>
          <p:nvPr/>
        </p:nvSpPr>
        <p:spPr>
          <a:xfrm>
            <a:off x="1249250" y="307833"/>
            <a:ext cx="7894750" cy="725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データサイエンティストとは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5AD24A-1A20-DB00-6F3F-80DF86D1BE47}"/>
              </a:ext>
            </a:extLst>
          </p:cNvPr>
          <p:cNvSpPr txBox="1"/>
          <p:nvPr/>
        </p:nvSpPr>
        <p:spPr>
          <a:xfrm>
            <a:off x="384313" y="1247724"/>
            <a:ext cx="8375374" cy="1106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24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データサイエンス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24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データエンジニアリング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を基に、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just">
              <a:lnSpc>
                <a:spcPct val="150000"/>
              </a:lnSpc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データ価値を創造し、</a:t>
            </a:r>
            <a:r>
              <a:rPr kumimoji="1" lang="ja-JP" altLang="en-US" sz="24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ビジネス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課題に答えを出すプロフェッショナル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F5B3802-E378-D3E1-4A33-43DD0A81E00A}"/>
              </a:ext>
            </a:extLst>
          </p:cNvPr>
          <p:cNvGrpSpPr/>
          <p:nvPr/>
        </p:nvGrpSpPr>
        <p:grpSpPr>
          <a:xfrm>
            <a:off x="1438920" y="3141430"/>
            <a:ext cx="6392138" cy="3460460"/>
            <a:chOff x="4775197" y="102099"/>
            <a:chExt cx="6392138" cy="3460460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1BD32966-ACE0-0F1E-0E7C-1D36F391D1B8}"/>
                </a:ext>
              </a:extLst>
            </p:cNvPr>
            <p:cNvGrpSpPr/>
            <p:nvPr/>
          </p:nvGrpSpPr>
          <p:grpSpPr>
            <a:xfrm>
              <a:off x="6600652" y="102099"/>
              <a:ext cx="2405222" cy="2405222"/>
              <a:chOff x="6600652" y="102099"/>
              <a:chExt cx="2405222" cy="2405222"/>
            </a:xfrm>
          </p:grpSpPr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224615A0-626A-8BE8-500F-F7B9C3F451DC}"/>
                  </a:ext>
                </a:extLst>
              </p:cNvPr>
              <p:cNvSpPr/>
              <p:nvPr/>
            </p:nvSpPr>
            <p:spPr>
              <a:xfrm>
                <a:off x="6600652" y="102099"/>
                <a:ext cx="2405222" cy="2405222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28575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B2BB6B7-B270-2929-2682-723902063399}"/>
                  </a:ext>
                </a:extLst>
              </p:cNvPr>
              <p:cNvSpPr txBox="1"/>
              <p:nvPr/>
            </p:nvSpPr>
            <p:spPr>
              <a:xfrm>
                <a:off x="6844413" y="429951"/>
                <a:ext cx="1917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ビジネス</a:t>
                </a:r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C12F01BC-DC3A-464C-7813-F27CE566F048}"/>
                </a:ext>
              </a:extLst>
            </p:cNvPr>
            <p:cNvGrpSpPr/>
            <p:nvPr/>
          </p:nvGrpSpPr>
          <p:grpSpPr>
            <a:xfrm>
              <a:off x="4775197" y="1157337"/>
              <a:ext cx="3227416" cy="2405222"/>
              <a:chOff x="4775197" y="1157337"/>
              <a:chExt cx="3227416" cy="2405222"/>
            </a:xfrm>
          </p:grpSpPr>
          <p:sp>
            <p:nvSpPr>
              <p:cNvPr id="22" name="楕円 21">
                <a:extLst>
                  <a:ext uri="{FF2B5EF4-FFF2-40B4-BE49-F238E27FC236}">
                    <a16:creationId xmlns:a16="http://schemas.microsoft.com/office/drawing/2014/main" id="{2CE59969-CC34-11F1-08BC-3425A4407B6A}"/>
                  </a:ext>
                </a:extLst>
              </p:cNvPr>
              <p:cNvSpPr/>
              <p:nvPr/>
            </p:nvSpPr>
            <p:spPr>
              <a:xfrm>
                <a:off x="5597391" y="1157337"/>
                <a:ext cx="2405222" cy="240522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  <a:alpha val="70000"/>
                </a:schemeClr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3B0AD6E-F3A6-B5F8-F613-D76D58C7C38D}"/>
                  </a:ext>
                </a:extLst>
              </p:cNvPr>
              <p:cNvSpPr txBox="1"/>
              <p:nvPr/>
            </p:nvSpPr>
            <p:spPr>
              <a:xfrm>
                <a:off x="4775197" y="2717545"/>
                <a:ext cx="19177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データ</a:t>
                </a:r>
                <a:endParaRPr kumimoji="1" lang="en-US" altLang="ja-JP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pPr algn="ctr"/>
                <a:r>
                  <a:rPr kumimoji="1" lang="ja-JP" altLang="en-US" sz="2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サイエンス</a:t>
                </a: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426ACCE-2E65-4E67-4638-09D3E1758D80}"/>
                </a:ext>
              </a:extLst>
            </p:cNvPr>
            <p:cNvGrpSpPr/>
            <p:nvPr/>
          </p:nvGrpSpPr>
          <p:grpSpPr>
            <a:xfrm>
              <a:off x="7630824" y="1142236"/>
              <a:ext cx="3536511" cy="2405222"/>
              <a:chOff x="7630824" y="1142236"/>
              <a:chExt cx="3536511" cy="2405222"/>
            </a:xfrm>
          </p:grpSpPr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73459B64-3B95-7860-938F-48AE1EB462B5}"/>
                  </a:ext>
                </a:extLst>
              </p:cNvPr>
              <p:cNvSpPr/>
              <p:nvPr/>
            </p:nvSpPr>
            <p:spPr>
              <a:xfrm>
                <a:off x="7630824" y="1142236"/>
                <a:ext cx="2405222" cy="2405222"/>
              </a:xfrm>
              <a:prstGeom prst="ellipse">
                <a:avLst/>
              </a:prstGeom>
              <a:solidFill>
                <a:srgbClr val="5C0452">
                  <a:alpha val="70000"/>
                </a:srgbClr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9CFC03E1-EF3E-61C5-BD33-24BDCB432317}"/>
                  </a:ext>
                </a:extLst>
              </p:cNvPr>
              <p:cNvSpPr txBox="1"/>
              <p:nvPr/>
            </p:nvSpPr>
            <p:spPr>
              <a:xfrm>
                <a:off x="8762113" y="2748322"/>
                <a:ext cx="24052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データ</a:t>
                </a:r>
                <a:endParaRPr kumimoji="1" lang="en-US" altLang="ja-JP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pPr algn="ctr"/>
                <a:r>
                  <a:rPr kumimoji="1" lang="ja-JP" altLang="en-US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エンジニアリング </a:t>
                </a: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ECBD85A-CA55-AF80-D546-A857EB02A77D}"/>
              </a:ext>
            </a:extLst>
          </p:cNvPr>
          <p:cNvGrpSpPr/>
          <p:nvPr/>
        </p:nvGrpSpPr>
        <p:grpSpPr>
          <a:xfrm>
            <a:off x="6197776" y="2534070"/>
            <a:ext cx="2915358" cy="815882"/>
            <a:chOff x="7251303" y="489753"/>
            <a:chExt cx="2915358" cy="815882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5581C51-2706-C792-DC2E-14AA654249D0}"/>
                </a:ext>
              </a:extLst>
            </p:cNvPr>
            <p:cNvSpPr txBox="1"/>
            <p:nvPr/>
          </p:nvSpPr>
          <p:spPr>
            <a:xfrm>
              <a:off x="7268368" y="489754"/>
              <a:ext cx="289829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課題背景を理解した上で、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ビジネス課題を整理し、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解決する</a:t>
              </a:r>
            </a:p>
          </p:txBody>
        </p:sp>
        <p:sp>
          <p:nvSpPr>
            <p:cNvPr id="16" name="線吹き出し 2 (枠付き) 16">
              <a:extLst>
                <a:ext uri="{FF2B5EF4-FFF2-40B4-BE49-F238E27FC236}">
                  <a16:creationId xmlns:a16="http://schemas.microsoft.com/office/drawing/2014/main" id="{5D8AAB67-D7F8-BF28-4C02-F7D6AC272B01}"/>
                </a:ext>
              </a:extLst>
            </p:cNvPr>
            <p:cNvSpPr/>
            <p:nvPr/>
          </p:nvSpPr>
          <p:spPr>
            <a:xfrm>
              <a:off x="7251303" y="489753"/>
              <a:ext cx="2674058" cy="815882"/>
            </a:xfrm>
            <a:prstGeom prst="borderCallout2">
              <a:avLst>
                <a:gd name="adj1" fmla="val 18750"/>
                <a:gd name="adj2" fmla="val -170"/>
                <a:gd name="adj3" fmla="val 18750"/>
                <a:gd name="adj4" fmla="val -16667"/>
                <a:gd name="adj5" fmla="val 114544"/>
                <a:gd name="adj6" fmla="val -4144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8D8E836-1C6A-55CD-67CF-7337E643A620}"/>
              </a:ext>
            </a:extLst>
          </p:cNvPr>
          <p:cNvGrpSpPr/>
          <p:nvPr/>
        </p:nvGrpSpPr>
        <p:grpSpPr>
          <a:xfrm>
            <a:off x="6292926" y="3658581"/>
            <a:ext cx="2820208" cy="654292"/>
            <a:chOff x="8310549" y="1916218"/>
            <a:chExt cx="2820208" cy="654292"/>
          </a:xfrm>
        </p:grpSpPr>
        <p:sp>
          <p:nvSpPr>
            <p:cNvPr id="13" name="線吹き出し 2 (枠付き) 13">
              <a:extLst>
                <a:ext uri="{FF2B5EF4-FFF2-40B4-BE49-F238E27FC236}">
                  <a16:creationId xmlns:a16="http://schemas.microsoft.com/office/drawing/2014/main" id="{DCD5A83D-4F8D-EF5E-E532-C18A85FC5A63}"/>
                </a:ext>
              </a:extLst>
            </p:cNvPr>
            <p:cNvSpPr/>
            <p:nvPr/>
          </p:nvSpPr>
          <p:spPr>
            <a:xfrm>
              <a:off x="8310549" y="1916218"/>
              <a:ext cx="2820208" cy="654292"/>
            </a:xfrm>
            <a:prstGeom prst="borderCallout2">
              <a:avLst>
                <a:gd name="adj1" fmla="val 18750"/>
                <a:gd name="adj2" fmla="val -170"/>
                <a:gd name="adj3" fmla="val 56741"/>
                <a:gd name="adj4" fmla="val -8929"/>
                <a:gd name="adj5" fmla="val 93778"/>
                <a:gd name="adj6" fmla="val -18129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B4B3C62F-88E5-F83D-9F34-1A561B84DD9B}"/>
                </a:ext>
              </a:extLst>
            </p:cNvPr>
            <p:cNvSpPr txBox="1"/>
            <p:nvPr/>
          </p:nvSpPr>
          <p:spPr>
            <a:xfrm>
              <a:off x="8347075" y="1959846"/>
              <a:ext cx="27836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データを使いやすいように、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実装、運用する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6ACFF66-6795-97C0-33E3-F3E9F680DF14}"/>
              </a:ext>
            </a:extLst>
          </p:cNvPr>
          <p:cNvGrpSpPr/>
          <p:nvPr/>
        </p:nvGrpSpPr>
        <p:grpSpPr>
          <a:xfrm>
            <a:off x="124916" y="3434092"/>
            <a:ext cx="2311911" cy="833983"/>
            <a:chOff x="2407293" y="1694508"/>
            <a:chExt cx="2311911" cy="833983"/>
          </a:xfrm>
        </p:grpSpPr>
        <p:sp>
          <p:nvSpPr>
            <p:cNvPr id="11" name="線吹き出し 2 (枠付き) 11">
              <a:extLst>
                <a:ext uri="{FF2B5EF4-FFF2-40B4-BE49-F238E27FC236}">
                  <a16:creationId xmlns:a16="http://schemas.microsoft.com/office/drawing/2014/main" id="{B0C47081-D185-3285-BB80-074EF21E0F8E}"/>
                </a:ext>
              </a:extLst>
            </p:cNvPr>
            <p:cNvSpPr/>
            <p:nvPr/>
          </p:nvSpPr>
          <p:spPr>
            <a:xfrm>
              <a:off x="2409030" y="1694508"/>
              <a:ext cx="2271117" cy="833983"/>
            </a:xfrm>
            <a:prstGeom prst="borderCallout2">
              <a:avLst>
                <a:gd name="adj1" fmla="val 35679"/>
                <a:gd name="adj2" fmla="val 100015"/>
                <a:gd name="adj3" fmla="val 101907"/>
                <a:gd name="adj4" fmla="val 116661"/>
                <a:gd name="adj5" fmla="val 141228"/>
                <a:gd name="adj6" fmla="val 12624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52D6C07-75EA-0930-485D-B2F01C9936EE}"/>
                </a:ext>
              </a:extLst>
            </p:cNvPr>
            <p:cNvSpPr txBox="1"/>
            <p:nvPr/>
          </p:nvSpPr>
          <p:spPr>
            <a:xfrm>
              <a:off x="2407293" y="1721161"/>
              <a:ext cx="23119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情報処理、人工知能、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just"/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統計学などの情報科学系の知恵を理解し、使う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367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FC3B6161-3795-9B94-445D-F5F3C75127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241"/>
          <a:stretch/>
        </p:blipFill>
        <p:spPr>
          <a:xfrm>
            <a:off x="220280" y="4801290"/>
            <a:ext cx="2435481" cy="204450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F46D449-1994-A2D4-8B6E-40D6AAE0F141}"/>
              </a:ext>
            </a:extLst>
          </p:cNvPr>
          <p:cNvSpPr txBox="1">
            <a:spLocks/>
          </p:cNvSpPr>
          <p:nvPr/>
        </p:nvSpPr>
        <p:spPr>
          <a:xfrm>
            <a:off x="548001" y="157293"/>
            <a:ext cx="7894750" cy="725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バランス</a:t>
            </a: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が大事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r>
              <a:rPr lang="ja-JP" altLang="en-US" sz="4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３つ</a:t>
            </a: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の分野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2468B2A-A146-2A5F-B8A7-CDA4BE5D69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83" r="31759"/>
          <a:stretch/>
        </p:blipFill>
        <p:spPr>
          <a:xfrm>
            <a:off x="296400" y="2957264"/>
            <a:ext cx="2435481" cy="2044506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B3952C-B219-C855-60C6-ACCD1D4FD5A3}"/>
              </a:ext>
            </a:extLst>
          </p:cNvPr>
          <p:cNvSpPr/>
          <p:nvPr/>
        </p:nvSpPr>
        <p:spPr>
          <a:xfrm>
            <a:off x="2887297" y="2117572"/>
            <a:ext cx="55394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データスペシャリストではあるが、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そもそも</a:t>
            </a:r>
            <a:r>
              <a:rPr lang="ja-JP" altLang="en-US" b="1" u="sng" dirty="0">
                <a:solidFill>
                  <a:schemeClr val="accent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解決すべき問題が定義、整理できない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9A28F6-B9D8-6F28-8CC1-7325A7029791}"/>
              </a:ext>
            </a:extLst>
          </p:cNvPr>
          <p:cNvSpPr/>
          <p:nvPr/>
        </p:nvSpPr>
        <p:spPr>
          <a:xfrm>
            <a:off x="2887297" y="3939761"/>
            <a:ext cx="5117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ビジネス課題もわかり、データサイエンスの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利活用もわかるが</a:t>
            </a:r>
            <a:r>
              <a:rPr lang="ja-JP" altLang="en-US" b="1" u="sng" dirty="0">
                <a:solidFill>
                  <a:schemeClr val="accent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実装できない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6992EB-9632-16EA-E6C2-C24085F38967}"/>
              </a:ext>
            </a:extLst>
          </p:cNvPr>
          <p:cNvSpPr/>
          <p:nvPr/>
        </p:nvSpPr>
        <p:spPr>
          <a:xfrm>
            <a:off x="2887297" y="5500378"/>
            <a:ext cx="5117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ビジネス課題の上で、実装を用意できるが、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かなめとなる</a:t>
            </a:r>
            <a:r>
              <a:rPr lang="ja-JP" altLang="en-US" b="1" u="sng" dirty="0">
                <a:solidFill>
                  <a:schemeClr val="accent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サイエンスの知恵が足りない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12626C-C149-1C30-B71D-CC9BD0037A5E}"/>
              </a:ext>
            </a:extLst>
          </p:cNvPr>
          <p:cNvSpPr/>
          <p:nvPr/>
        </p:nvSpPr>
        <p:spPr>
          <a:xfrm>
            <a:off x="2170023" y="6420701"/>
            <a:ext cx="6973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2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出典：データサイエンティスト協会スキル委員会，データ社会に求められる新しい才能とスキル，</a:t>
            </a:r>
          </a:p>
          <a:p>
            <a:pPr algn="r"/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https://www.datascientist.or.jp/common/docs/skill_symp2nd.pdf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AFE0CA5-03B3-405E-7A76-B8A8D9D3F7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403"/>
          <a:stretch/>
        </p:blipFill>
        <p:spPr>
          <a:xfrm>
            <a:off x="0" y="1297751"/>
            <a:ext cx="2576465" cy="2044506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0B70C3A-DE66-25B3-16B9-AF8B66EC92B9}"/>
              </a:ext>
            </a:extLst>
          </p:cNvPr>
          <p:cNvCxnSpPr/>
          <p:nvPr/>
        </p:nvCxnSpPr>
        <p:spPr>
          <a:xfrm>
            <a:off x="145774" y="3233530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C3413E0-E0B6-77C6-1CE3-69DDA0363B88}"/>
              </a:ext>
            </a:extLst>
          </p:cNvPr>
          <p:cNvCxnSpPr/>
          <p:nvPr/>
        </p:nvCxnSpPr>
        <p:spPr>
          <a:xfrm>
            <a:off x="145774" y="5048152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76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B000BA-F1D0-4729-B49E-9F44276A08B5}"/>
              </a:ext>
            </a:extLst>
          </p:cNvPr>
          <p:cNvSpPr txBox="1">
            <a:spLocks/>
          </p:cNvSpPr>
          <p:nvPr/>
        </p:nvSpPr>
        <p:spPr>
          <a:xfrm>
            <a:off x="440868" y="16284"/>
            <a:ext cx="7894750" cy="725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54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</a:t>
            </a: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を解決する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データサイエンスの事例①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746290-06DC-89E3-01C6-FC2C618980A0}"/>
              </a:ext>
            </a:extLst>
          </p:cNvPr>
          <p:cNvSpPr txBox="1"/>
          <p:nvPr/>
        </p:nvSpPr>
        <p:spPr>
          <a:xfrm>
            <a:off x="688911" y="2539229"/>
            <a:ext cx="3699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・熱量の把握（利用時間）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・個々の嗜好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・課金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6A6A6D-D674-F20F-9F88-095F511802E2}"/>
              </a:ext>
            </a:extLst>
          </p:cNvPr>
          <p:cNvSpPr/>
          <p:nvPr/>
        </p:nvSpPr>
        <p:spPr>
          <a:xfrm>
            <a:off x="533400" y="1910844"/>
            <a:ext cx="3733800" cy="5465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動画視聴・オンラインゲーム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DDCB0B-E782-ED02-8CAA-5E4E3C09132D}"/>
              </a:ext>
            </a:extLst>
          </p:cNvPr>
          <p:cNvSpPr/>
          <p:nvPr/>
        </p:nvSpPr>
        <p:spPr>
          <a:xfrm>
            <a:off x="4876802" y="1910844"/>
            <a:ext cx="3733800" cy="5465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ヘルスケア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84C480-4DB6-D527-87B4-BDF23F4B6AEB}"/>
              </a:ext>
            </a:extLst>
          </p:cNvPr>
          <p:cNvSpPr/>
          <p:nvPr/>
        </p:nvSpPr>
        <p:spPr>
          <a:xfrm>
            <a:off x="533400" y="4080790"/>
            <a:ext cx="3733800" cy="5465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電子決済・ポイントカード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4EE245-45EC-E6DB-B9D5-E886910FF044}"/>
              </a:ext>
            </a:extLst>
          </p:cNvPr>
          <p:cNvSpPr txBox="1"/>
          <p:nvPr/>
        </p:nvSpPr>
        <p:spPr>
          <a:xfrm>
            <a:off x="4945738" y="2531107"/>
            <a:ext cx="3699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・疾患リスクの把握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・遺伝子検査サービス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・薬の効果検証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BB50E2-35D2-9CF0-08F5-BC31301220A8}"/>
              </a:ext>
            </a:extLst>
          </p:cNvPr>
          <p:cNvSpPr txBox="1"/>
          <p:nvPr/>
        </p:nvSpPr>
        <p:spPr>
          <a:xfrm>
            <a:off x="688911" y="4670460"/>
            <a:ext cx="3699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・顧客情報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・来店頻度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・年齢別に売れている商品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15A2331-1B46-3B31-DE54-C9F42D2C3ED4}"/>
              </a:ext>
            </a:extLst>
          </p:cNvPr>
          <p:cNvSpPr/>
          <p:nvPr/>
        </p:nvSpPr>
        <p:spPr>
          <a:xfrm>
            <a:off x="4876800" y="4077650"/>
            <a:ext cx="3733800" cy="5465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生活（天気・交通・自然災害）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CE9226E-E3A9-548B-3BD6-52205A008F90}"/>
              </a:ext>
            </a:extLst>
          </p:cNvPr>
          <p:cNvSpPr txBox="1"/>
          <p:nvPr/>
        </p:nvSpPr>
        <p:spPr>
          <a:xfrm>
            <a:off x="4945738" y="4716262"/>
            <a:ext cx="3699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・アメダス観測雨量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・地上天気図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・過去の警報発表状況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295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C67BC-AC3D-12BB-C0BA-691AA4E46DA5}"/>
              </a:ext>
            </a:extLst>
          </p:cNvPr>
          <p:cNvSpPr txBox="1">
            <a:spLocks/>
          </p:cNvSpPr>
          <p:nvPr/>
        </p:nvSpPr>
        <p:spPr>
          <a:xfrm>
            <a:off x="440868" y="16284"/>
            <a:ext cx="7894750" cy="725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54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課題</a:t>
            </a: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を解決する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データサイエンスの事例②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EAC8D52-AC30-83F7-8901-DD1C8F94D328}"/>
              </a:ext>
            </a:extLst>
          </p:cNvPr>
          <p:cNvSpPr/>
          <p:nvPr/>
        </p:nvSpPr>
        <p:spPr>
          <a:xfrm>
            <a:off x="440868" y="1869083"/>
            <a:ext cx="3733800" cy="54654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タクシー配車サービス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665F6C-3899-138A-B93D-58D69358DB80}"/>
              </a:ext>
            </a:extLst>
          </p:cNvPr>
          <p:cNvSpPr txBox="1"/>
          <p:nvPr/>
        </p:nvSpPr>
        <p:spPr>
          <a:xfrm>
            <a:off x="688910" y="2539229"/>
            <a:ext cx="4086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・効率的なマッチング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・事前配車予約サービス（ＡＩ）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・アプリ決済（属性把握）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BD7B12-EA79-5CF6-B3B6-FDB2AE01D13F}"/>
              </a:ext>
            </a:extLst>
          </p:cNvPr>
          <p:cNvSpPr txBox="1"/>
          <p:nvPr/>
        </p:nvSpPr>
        <p:spPr>
          <a:xfrm>
            <a:off x="4969334" y="1723621"/>
            <a:ext cx="68675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u="sng" dirty="0">
                <a:solidFill>
                  <a:schemeClr val="accent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３分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で到着可能なタクシー？</a:t>
            </a:r>
            <a:b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それとも、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8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１分後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に近くでお客を下ろし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8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空車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になるタクシー？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97D0F3-108B-84AA-436C-7F1461AB5CE8}"/>
              </a:ext>
            </a:extLst>
          </p:cNvPr>
          <p:cNvSpPr/>
          <p:nvPr/>
        </p:nvSpPr>
        <p:spPr>
          <a:xfrm>
            <a:off x="377368" y="4169099"/>
            <a:ext cx="5909132" cy="54654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未来の配車サービスに向けた機械学習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9ABEAC-7FB5-0A59-9EE4-5EF1C4BB12BA}"/>
              </a:ext>
            </a:extLst>
          </p:cNvPr>
          <p:cNvSpPr txBox="1"/>
          <p:nvPr/>
        </p:nvSpPr>
        <p:spPr>
          <a:xfrm>
            <a:off x="440868" y="4947352"/>
            <a:ext cx="8474532" cy="1844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・未来の</a:t>
            </a:r>
            <a:r>
              <a:rPr kumimoji="1" lang="ja-JP" altLang="en-US" sz="28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車両供給量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を把握</a:t>
            </a:r>
            <a:endParaRPr kumimoji="1"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・気候情報を基に</a:t>
            </a:r>
            <a:r>
              <a:rPr kumimoji="1" lang="ja-JP" altLang="en-US" sz="2800" b="1" u="sng" dirty="0">
                <a:solidFill>
                  <a:schemeClr val="accent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突発的な雨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を予測　→　タクシーの急な需要増</a:t>
            </a:r>
            <a:endParaRPr kumimoji="1"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r">
              <a:lnSpc>
                <a:spcPct val="150000"/>
              </a:lnSpc>
            </a:pPr>
            <a:r>
              <a:rPr kumimoji="1" lang="ja-JP" altLang="en-US" sz="24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⇒予約を受けるかどうかを判断</a:t>
            </a:r>
            <a:endParaRPr kumimoji="1" lang="en-US" altLang="ja-JP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283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2FAFEB-5E68-0597-0335-6D734B7E8D02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98DBB52-181A-0598-DD23-B5071E16CC37}"/>
              </a:ext>
            </a:extLst>
          </p:cNvPr>
          <p:cNvGrpSpPr/>
          <p:nvPr/>
        </p:nvGrpSpPr>
        <p:grpSpPr>
          <a:xfrm>
            <a:off x="355600" y="1691044"/>
            <a:ext cx="4505389" cy="1384116"/>
            <a:chOff x="355600" y="1691044"/>
            <a:chExt cx="4505389" cy="1384116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8DDB24D5-057E-C4CE-C891-B7DC1D0F49B1}"/>
                </a:ext>
              </a:extLst>
            </p:cNvPr>
            <p:cNvGrpSpPr/>
            <p:nvPr/>
          </p:nvGrpSpPr>
          <p:grpSpPr>
            <a:xfrm>
              <a:off x="355600" y="1691044"/>
              <a:ext cx="3797300" cy="1384116"/>
              <a:chOff x="355600" y="1691044"/>
              <a:chExt cx="3797300" cy="1384116"/>
            </a:xfrm>
          </p:grpSpPr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0E3FBF44-3269-68B9-51D2-1C90F353656F}"/>
                  </a:ext>
                </a:extLst>
              </p:cNvPr>
              <p:cNvSpPr/>
              <p:nvPr/>
            </p:nvSpPr>
            <p:spPr>
              <a:xfrm>
                <a:off x="774700" y="1891322"/>
                <a:ext cx="3378200" cy="118383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2D5B2472-97D1-ADFB-54C0-8CE5F892DEFE}"/>
                  </a:ext>
                </a:extLst>
              </p:cNvPr>
              <p:cNvSpPr/>
              <p:nvPr/>
            </p:nvSpPr>
            <p:spPr>
              <a:xfrm>
                <a:off x="355600" y="1691044"/>
                <a:ext cx="1181100" cy="40055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solidFill>
                      <a:schemeClr val="tx1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Step</a:t>
                </a:r>
                <a:r>
                  <a:rPr kumimoji="1" lang="ja-JP" altLang="en-US" dirty="0">
                    <a:solidFill>
                      <a:schemeClr val="tx1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①</a:t>
                </a:r>
              </a:p>
            </p:txBody>
          </p:sp>
        </p:grp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4F2B40E-220D-146C-68CA-92FF4AF745D1}"/>
                </a:ext>
              </a:extLst>
            </p:cNvPr>
            <p:cNvSpPr txBox="1"/>
            <p:nvPr/>
          </p:nvSpPr>
          <p:spPr>
            <a:xfrm>
              <a:off x="774700" y="2213506"/>
              <a:ext cx="40862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ブレインストーミング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社会課題を出す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21F7F58-7D01-4B81-5D06-6A71A5E5F046}"/>
              </a:ext>
            </a:extLst>
          </p:cNvPr>
          <p:cNvGrpSpPr/>
          <p:nvPr/>
        </p:nvGrpSpPr>
        <p:grpSpPr>
          <a:xfrm>
            <a:off x="4638613" y="1691044"/>
            <a:ext cx="3713673" cy="1384116"/>
            <a:chOff x="4638613" y="1691044"/>
            <a:chExt cx="3713673" cy="138411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ED97D08-A8B7-D69E-D8C9-B18833C5C9C9}"/>
                </a:ext>
              </a:extLst>
            </p:cNvPr>
            <p:cNvSpPr/>
            <p:nvPr/>
          </p:nvSpPr>
          <p:spPr>
            <a:xfrm>
              <a:off x="4991102" y="189132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8D37B71-F085-3397-4339-A85B4708C240}"/>
                </a:ext>
              </a:extLst>
            </p:cNvPr>
            <p:cNvSpPr/>
            <p:nvPr/>
          </p:nvSpPr>
          <p:spPr>
            <a:xfrm>
              <a:off x="4638613" y="1691044"/>
              <a:ext cx="1181100" cy="4005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②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0BCEF9A3-8BC5-483C-D672-BF0FE87A90BE}"/>
                </a:ext>
              </a:extLst>
            </p:cNvPr>
            <p:cNvSpPr txBox="1"/>
            <p:nvPr/>
          </p:nvSpPr>
          <p:spPr>
            <a:xfrm>
              <a:off x="5119788" y="2203290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ペルソナ（ターゲット）を把握する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8DC489B-5323-6E35-06E4-CED88C7AF85D}"/>
              </a:ext>
            </a:extLst>
          </p:cNvPr>
          <p:cNvGrpSpPr/>
          <p:nvPr/>
        </p:nvGrpSpPr>
        <p:grpSpPr>
          <a:xfrm>
            <a:off x="355600" y="3382490"/>
            <a:ext cx="3797301" cy="1384116"/>
            <a:chOff x="355600" y="3382490"/>
            <a:chExt cx="3797301" cy="1384116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63FB9E6-20F3-9C8F-BC1E-EBFC7CBB721E}"/>
                </a:ext>
              </a:extLst>
            </p:cNvPr>
            <p:cNvSpPr/>
            <p:nvPr/>
          </p:nvSpPr>
          <p:spPr>
            <a:xfrm>
              <a:off x="774700" y="3582768"/>
              <a:ext cx="3378200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F51F01F-4DFB-CC3E-0516-25313AE1DCC0}"/>
                </a:ext>
              </a:extLst>
            </p:cNvPr>
            <p:cNvSpPr/>
            <p:nvPr/>
          </p:nvSpPr>
          <p:spPr>
            <a:xfrm>
              <a:off x="355600" y="3382490"/>
              <a:ext cx="1181100" cy="4005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③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B84EB1B-ED9B-885B-1532-8C2F64CEF207}"/>
                </a:ext>
              </a:extLst>
            </p:cNvPr>
            <p:cNvSpPr txBox="1"/>
            <p:nvPr/>
          </p:nvSpPr>
          <p:spPr>
            <a:xfrm>
              <a:off x="774701" y="3904952"/>
              <a:ext cx="337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ペルソナをさらに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具体化させる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2BAC93F-4868-489E-3404-0C11A2B13A94}"/>
              </a:ext>
            </a:extLst>
          </p:cNvPr>
          <p:cNvGrpSpPr/>
          <p:nvPr/>
        </p:nvGrpSpPr>
        <p:grpSpPr>
          <a:xfrm>
            <a:off x="4638613" y="3362136"/>
            <a:ext cx="3713673" cy="1384116"/>
            <a:chOff x="4638613" y="3362136"/>
            <a:chExt cx="3713673" cy="1384116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C05F8CE-BC46-5D49-0D3B-4F55CB8F6108}"/>
                </a:ext>
              </a:extLst>
            </p:cNvPr>
            <p:cNvSpPr/>
            <p:nvPr/>
          </p:nvSpPr>
          <p:spPr>
            <a:xfrm>
              <a:off x="4991102" y="35624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28B9E70-AF6F-7CAC-880A-D316730CD46D}"/>
                </a:ext>
              </a:extLst>
            </p:cNvPr>
            <p:cNvSpPr/>
            <p:nvPr/>
          </p:nvSpPr>
          <p:spPr>
            <a:xfrm>
              <a:off x="4638613" y="3362136"/>
              <a:ext cx="1181100" cy="4005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④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20FF1CA-07FD-0EAB-4B10-A1429DE3A6BE}"/>
                </a:ext>
              </a:extLst>
            </p:cNvPr>
            <p:cNvSpPr txBox="1"/>
            <p:nvPr/>
          </p:nvSpPr>
          <p:spPr>
            <a:xfrm>
              <a:off x="5119788" y="38743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ペルソナの課題を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すべて出す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6F64290-8C21-6659-4AC1-232E8F3A6B50}"/>
              </a:ext>
            </a:extLst>
          </p:cNvPr>
          <p:cNvGrpSpPr/>
          <p:nvPr/>
        </p:nvGrpSpPr>
        <p:grpSpPr>
          <a:xfrm>
            <a:off x="355600" y="5073936"/>
            <a:ext cx="3713673" cy="1384116"/>
            <a:chOff x="355600" y="5073936"/>
            <a:chExt cx="3713673" cy="1384116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E651C1BA-69E5-BE7D-2BA7-23CE0B833F5B}"/>
                </a:ext>
              </a:extLst>
            </p:cNvPr>
            <p:cNvSpPr/>
            <p:nvPr/>
          </p:nvSpPr>
          <p:spPr>
            <a:xfrm>
              <a:off x="708089" y="52742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B80F78E-C55A-EA52-3968-DAEF5844B862}"/>
                </a:ext>
              </a:extLst>
            </p:cNvPr>
            <p:cNvSpPr/>
            <p:nvPr/>
          </p:nvSpPr>
          <p:spPr>
            <a:xfrm>
              <a:off x="355600" y="5073936"/>
              <a:ext cx="1181100" cy="4005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⑤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75264A72-13E1-AA3B-E799-0571C322F086}"/>
                </a:ext>
              </a:extLst>
            </p:cNvPr>
            <p:cNvSpPr txBox="1"/>
            <p:nvPr/>
          </p:nvSpPr>
          <p:spPr>
            <a:xfrm>
              <a:off x="836775" y="55861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解決に向けた方向性を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他者に示す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8A0EF06-DB68-C4AA-5800-7C8A98A63657}"/>
              </a:ext>
            </a:extLst>
          </p:cNvPr>
          <p:cNvGrpSpPr/>
          <p:nvPr/>
        </p:nvGrpSpPr>
        <p:grpSpPr>
          <a:xfrm>
            <a:off x="4638613" y="5077614"/>
            <a:ext cx="3713673" cy="1384116"/>
            <a:chOff x="4638613" y="5077614"/>
            <a:chExt cx="3713673" cy="1384116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0745764-8752-BA8E-6CF2-488CAC3FFAF2}"/>
                </a:ext>
              </a:extLst>
            </p:cNvPr>
            <p:cNvSpPr/>
            <p:nvPr/>
          </p:nvSpPr>
          <p:spPr>
            <a:xfrm>
              <a:off x="4991102" y="527789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C71CC75-487F-ACD5-4DFC-A8715A28732A}"/>
                </a:ext>
              </a:extLst>
            </p:cNvPr>
            <p:cNvSpPr/>
            <p:nvPr/>
          </p:nvSpPr>
          <p:spPr>
            <a:xfrm>
              <a:off x="4638613" y="5077614"/>
              <a:ext cx="1181100" cy="4005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⑥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9087E904-14BE-E17A-747B-15E41459886D}"/>
                </a:ext>
              </a:extLst>
            </p:cNvPr>
            <p:cNvSpPr txBox="1"/>
            <p:nvPr/>
          </p:nvSpPr>
          <p:spPr>
            <a:xfrm>
              <a:off x="5119788" y="5589860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必要なデータ、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収集方法、加工方法を示す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717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2FAFEB-5E68-0597-0335-6D734B7E8D02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358120B-BECD-FF97-62D1-6064B26D3825}"/>
              </a:ext>
            </a:extLst>
          </p:cNvPr>
          <p:cNvGrpSpPr/>
          <p:nvPr/>
        </p:nvGrpSpPr>
        <p:grpSpPr>
          <a:xfrm>
            <a:off x="355600" y="1691044"/>
            <a:ext cx="4505389" cy="1384116"/>
            <a:chOff x="355600" y="1691044"/>
            <a:chExt cx="4505389" cy="1384116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E3FBF44-3269-68B9-51D2-1C90F353656F}"/>
                </a:ext>
              </a:extLst>
            </p:cNvPr>
            <p:cNvSpPr/>
            <p:nvPr/>
          </p:nvSpPr>
          <p:spPr>
            <a:xfrm>
              <a:off x="774700" y="1891322"/>
              <a:ext cx="3378200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D5B2472-97D1-ADFB-54C0-8CE5F892DEFE}"/>
                </a:ext>
              </a:extLst>
            </p:cNvPr>
            <p:cNvSpPr/>
            <p:nvPr/>
          </p:nvSpPr>
          <p:spPr>
            <a:xfrm>
              <a:off x="355600" y="1691044"/>
              <a:ext cx="1181100" cy="4005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⑦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4F2B40E-220D-146C-68CA-92FF4AF745D1}"/>
                </a:ext>
              </a:extLst>
            </p:cNvPr>
            <p:cNvSpPr txBox="1"/>
            <p:nvPr/>
          </p:nvSpPr>
          <p:spPr>
            <a:xfrm>
              <a:off x="774700" y="2213506"/>
              <a:ext cx="40862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データ収集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データ加工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BDC25D6-15CC-F0BD-050B-F5F8E50A0EEA}"/>
              </a:ext>
            </a:extLst>
          </p:cNvPr>
          <p:cNvGrpSpPr/>
          <p:nvPr/>
        </p:nvGrpSpPr>
        <p:grpSpPr>
          <a:xfrm>
            <a:off x="4638613" y="1691044"/>
            <a:ext cx="3713673" cy="1384116"/>
            <a:chOff x="4638613" y="1691044"/>
            <a:chExt cx="3713673" cy="138411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ED97D08-A8B7-D69E-D8C9-B18833C5C9C9}"/>
                </a:ext>
              </a:extLst>
            </p:cNvPr>
            <p:cNvSpPr/>
            <p:nvPr/>
          </p:nvSpPr>
          <p:spPr>
            <a:xfrm>
              <a:off x="4991102" y="189132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8D37B71-F085-3397-4339-A85B4708C240}"/>
                </a:ext>
              </a:extLst>
            </p:cNvPr>
            <p:cNvSpPr/>
            <p:nvPr/>
          </p:nvSpPr>
          <p:spPr>
            <a:xfrm>
              <a:off x="4638613" y="1691044"/>
              <a:ext cx="1181100" cy="40055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⑧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0BCEF9A3-8BC5-483C-D672-BF0FE87A90BE}"/>
                </a:ext>
              </a:extLst>
            </p:cNvPr>
            <p:cNvSpPr txBox="1"/>
            <p:nvPr/>
          </p:nvSpPr>
          <p:spPr>
            <a:xfrm>
              <a:off x="5119788" y="2203290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課題解決に向けて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シミュレーション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4D21D68-1546-0034-0C91-806603A196E1}"/>
              </a:ext>
            </a:extLst>
          </p:cNvPr>
          <p:cNvGrpSpPr/>
          <p:nvPr/>
        </p:nvGrpSpPr>
        <p:grpSpPr>
          <a:xfrm>
            <a:off x="355600" y="3382490"/>
            <a:ext cx="3797301" cy="1384116"/>
            <a:chOff x="355600" y="3382490"/>
            <a:chExt cx="3797301" cy="1384116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63FB9E6-20F3-9C8F-BC1E-EBFC7CBB721E}"/>
                </a:ext>
              </a:extLst>
            </p:cNvPr>
            <p:cNvSpPr/>
            <p:nvPr/>
          </p:nvSpPr>
          <p:spPr>
            <a:xfrm>
              <a:off x="774700" y="3582768"/>
              <a:ext cx="3378200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F51F01F-4DFB-CC3E-0516-25313AE1DCC0}"/>
                </a:ext>
              </a:extLst>
            </p:cNvPr>
            <p:cNvSpPr/>
            <p:nvPr/>
          </p:nvSpPr>
          <p:spPr>
            <a:xfrm>
              <a:off x="355600" y="3382490"/>
              <a:ext cx="1181100" cy="40055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⑨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B84EB1B-ED9B-885B-1532-8C2F64CEF207}"/>
                </a:ext>
              </a:extLst>
            </p:cNvPr>
            <p:cNvSpPr txBox="1"/>
            <p:nvPr/>
          </p:nvSpPr>
          <p:spPr>
            <a:xfrm>
              <a:off x="774701" y="3904952"/>
              <a:ext cx="337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解決に向けた方向性の修正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課題の再定義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61D27F6-DFCA-3B94-FC88-8721979D5C2E}"/>
              </a:ext>
            </a:extLst>
          </p:cNvPr>
          <p:cNvGrpSpPr/>
          <p:nvPr/>
        </p:nvGrpSpPr>
        <p:grpSpPr>
          <a:xfrm>
            <a:off x="4638613" y="3362136"/>
            <a:ext cx="3713673" cy="1384116"/>
            <a:chOff x="4638613" y="3362136"/>
            <a:chExt cx="3713673" cy="1384116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C05F8CE-BC46-5D49-0D3B-4F55CB8F6108}"/>
                </a:ext>
              </a:extLst>
            </p:cNvPr>
            <p:cNvSpPr/>
            <p:nvPr/>
          </p:nvSpPr>
          <p:spPr>
            <a:xfrm>
              <a:off x="4991102" y="35624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28B9E70-AF6F-7CAC-880A-D316730CD46D}"/>
                </a:ext>
              </a:extLst>
            </p:cNvPr>
            <p:cNvSpPr/>
            <p:nvPr/>
          </p:nvSpPr>
          <p:spPr>
            <a:xfrm>
              <a:off x="4638613" y="3362136"/>
              <a:ext cx="1181100" cy="40055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⑩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20FF1CA-07FD-0EAB-4B10-A1429DE3A6BE}"/>
                </a:ext>
              </a:extLst>
            </p:cNvPr>
            <p:cNvSpPr txBox="1"/>
            <p:nvPr/>
          </p:nvSpPr>
          <p:spPr>
            <a:xfrm>
              <a:off x="5119788" y="38743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持続可能な解決策へと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カスタマイズ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37D5C06-8D66-86F4-53CF-1AA3F9F54D27}"/>
              </a:ext>
            </a:extLst>
          </p:cNvPr>
          <p:cNvGrpSpPr/>
          <p:nvPr/>
        </p:nvGrpSpPr>
        <p:grpSpPr>
          <a:xfrm>
            <a:off x="355600" y="5073936"/>
            <a:ext cx="3713673" cy="1384116"/>
            <a:chOff x="355600" y="5073936"/>
            <a:chExt cx="3713673" cy="1384116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E651C1BA-69E5-BE7D-2BA7-23CE0B833F5B}"/>
                </a:ext>
              </a:extLst>
            </p:cNvPr>
            <p:cNvSpPr/>
            <p:nvPr/>
          </p:nvSpPr>
          <p:spPr>
            <a:xfrm>
              <a:off x="708089" y="5274214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B80F78E-C55A-EA52-3968-DAEF5844B862}"/>
                </a:ext>
              </a:extLst>
            </p:cNvPr>
            <p:cNvSpPr/>
            <p:nvPr/>
          </p:nvSpPr>
          <p:spPr>
            <a:xfrm>
              <a:off x="355600" y="5073936"/>
              <a:ext cx="1181100" cy="40055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⑪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75264A72-13E1-AA3B-E799-0571C322F086}"/>
                </a:ext>
              </a:extLst>
            </p:cNvPr>
            <p:cNvSpPr txBox="1"/>
            <p:nvPr/>
          </p:nvSpPr>
          <p:spPr>
            <a:xfrm>
              <a:off x="836775" y="5586182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企画内容の試行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ブラッシュアップ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2C77A59-3783-489A-7583-04CABAB2FCBF}"/>
              </a:ext>
            </a:extLst>
          </p:cNvPr>
          <p:cNvGrpSpPr/>
          <p:nvPr/>
        </p:nvGrpSpPr>
        <p:grpSpPr>
          <a:xfrm>
            <a:off x="4638613" y="5077614"/>
            <a:ext cx="3713673" cy="1384116"/>
            <a:chOff x="4638613" y="5077614"/>
            <a:chExt cx="3713673" cy="1384116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0745764-8752-BA8E-6CF2-488CAC3FFAF2}"/>
                </a:ext>
              </a:extLst>
            </p:cNvPr>
            <p:cNvSpPr/>
            <p:nvPr/>
          </p:nvSpPr>
          <p:spPr>
            <a:xfrm>
              <a:off x="4991102" y="5277892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C71CC75-487F-ACD5-4DFC-A8715A28732A}"/>
                </a:ext>
              </a:extLst>
            </p:cNvPr>
            <p:cNvSpPr/>
            <p:nvPr/>
          </p:nvSpPr>
          <p:spPr>
            <a:xfrm>
              <a:off x="4638613" y="5077614"/>
              <a:ext cx="1181100" cy="400556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⑫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9087E904-14BE-E17A-747B-15E41459886D}"/>
                </a:ext>
              </a:extLst>
            </p:cNvPr>
            <p:cNvSpPr txBox="1"/>
            <p:nvPr/>
          </p:nvSpPr>
          <p:spPr>
            <a:xfrm>
              <a:off x="5119788" y="5589860"/>
              <a:ext cx="32324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関係企業や行政へ提案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546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B4D9DF5-2C70-6DAC-9662-A32F2165A6F1}"/>
              </a:ext>
            </a:extLst>
          </p:cNvPr>
          <p:cNvGrpSpPr/>
          <p:nvPr/>
        </p:nvGrpSpPr>
        <p:grpSpPr>
          <a:xfrm>
            <a:off x="355600" y="3359751"/>
            <a:ext cx="3778016" cy="1399682"/>
            <a:chOff x="4638613" y="1691044"/>
            <a:chExt cx="3778016" cy="1399682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C797896-D4E8-C18D-9416-CDF13A9C574E}"/>
                </a:ext>
              </a:extLst>
            </p:cNvPr>
            <p:cNvSpPr/>
            <p:nvPr/>
          </p:nvSpPr>
          <p:spPr>
            <a:xfrm>
              <a:off x="5055445" y="1906888"/>
              <a:ext cx="3361184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1BD4952-F807-5501-62A3-338EF80B1FE5}"/>
                </a:ext>
              </a:extLst>
            </p:cNvPr>
            <p:cNvSpPr/>
            <p:nvPr/>
          </p:nvSpPr>
          <p:spPr>
            <a:xfrm>
              <a:off x="4638613" y="1691044"/>
              <a:ext cx="1181100" cy="4005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②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5539EB6-F50E-E28B-CB6B-EA9E14F92DD2}"/>
                </a:ext>
              </a:extLst>
            </p:cNvPr>
            <p:cNvSpPr txBox="1"/>
            <p:nvPr/>
          </p:nvSpPr>
          <p:spPr>
            <a:xfrm>
              <a:off x="5119788" y="2203290"/>
              <a:ext cx="3232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ペルソナ（ターゲット）を把握する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A872FB1-F99A-2AA8-89AF-3231589C6E39}"/>
              </a:ext>
            </a:extLst>
          </p:cNvPr>
          <p:cNvGrpSpPr/>
          <p:nvPr/>
        </p:nvGrpSpPr>
        <p:grpSpPr>
          <a:xfrm>
            <a:off x="355600" y="5213881"/>
            <a:ext cx="3797301" cy="1384116"/>
            <a:chOff x="355600" y="3382490"/>
            <a:chExt cx="3797301" cy="1384116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1385ED1-AED1-15EE-D11D-9C4B34E2BF00}"/>
                </a:ext>
              </a:extLst>
            </p:cNvPr>
            <p:cNvSpPr/>
            <p:nvPr/>
          </p:nvSpPr>
          <p:spPr>
            <a:xfrm>
              <a:off x="774700" y="3582768"/>
              <a:ext cx="3378200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F92B17D3-96B7-59BA-F06C-A8A704D2D692}"/>
                </a:ext>
              </a:extLst>
            </p:cNvPr>
            <p:cNvSpPr/>
            <p:nvPr/>
          </p:nvSpPr>
          <p:spPr>
            <a:xfrm>
              <a:off x="355600" y="3382490"/>
              <a:ext cx="1181100" cy="4005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③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CC001D5-AFAB-ED8E-9062-C429B46AC80E}"/>
                </a:ext>
              </a:extLst>
            </p:cNvPr>
            <p:cNvSpPr txBox="1"/>
            <p:nvPr/>
          </p:nvSpPr>
          <p:spPr>
            <a:xfrm>
              <a:off x="774701" y="3904952"/>
              <a:ext cx="337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ペルソナをさらに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具体化させる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9347210-F199-9B13-1FF9-87835F5E5D35}"/>
              </a:ext>
            </a:extLst>
          </p:cNvPr>
          <p:cNvGrpSpPr/>
          <p:nvPr/>
        </p:nvGrpSpPr>
        <p:grpSpPr>
          <a:xfrm>
            <a:off x="355600" y="1659388"/>
            <a:ext cx="4505389" cy="1384116"/>
            <a:chOff x="355600" y="1691044"/>
            <a:chExt cx="4505389" cy="1384116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C2E01980-9C02-AD6B-B4EE-AA825FAC83EB}"/>
                </a:ext>
              </a:extLst>
            </p:cNvPr>
            <p:cNvGrpSpPr/>
            <p:nvPr/>
          </p:nvGrpSpPr>
          <p:grpSpPr>
            <a:xfrm>
              <a:off x="355600" y="1691044"/>
              <a:ext cx="3797300" cy="1384116"/>
              <a:chOff x="355600" y="1691044"/>
              <a:chExt cx="3797300" cy="1384116"/>
            </a:xfrm>
          </p:grpSpPr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E2D4E42E-0787-956B-FEB2-C3586C6E2ACD}"/>
                  </a:ext>
                </a:extLst>
              </p:cNvPr>
              <p:cNvSpPr/>
              <p:nvPr/>
            </p:nvSpPr>
            <p:spPr>
              <a:xfrm>
                <a:off x="774700" y="1891322"/>
                <a:ext cx="3378200" cy="118383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DDD66B6A-9204-52CA-F6B7-7A1538EBF53E}"/>
                  </a:ext>
                </a:extLst>
              </p:cNvPr>
              <p:cNvSpPr/>
              <p:nvPr/>
            </p:nvSpPr>
            <p:spPr>
              <a:xfrm>
                <a:off x="355600" y="1691044"/>
                <a:ext cx="1181100" cy="40055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solidFill>
                      <a:schemeClr val="tx1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Step</a:t>
                </a:r>
                <a:r>
                  <a:rPr kumimoji="1" lang="ja-JP" altLang="en-US" dirty="0">
                    <a:solidFill>
                      <a:schemeClr val="tx1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①</a:t>
                </a:r>
              </a:p>
            </p:txBody>
          </p:sp>
        </p:grp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CB60746-68B6-138B-0552-D9CE8B658F83}"/>
                </a:ext>
              </a:extLst>
            </p:cNvPr>
            <p:cNvSpPr txBox="1"/>
            <p:nvPr/>
          </p:nvSpPr>
          <p:spPr>
            <a:xfrm>
              <a:off x="774700" y="2213506"/>
              <a:ext cx="40862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ブレインストーミング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社会課題を出す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40C0E0A-D7BF-575D-6A38-9C4BF6D7CCB4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  <a:r>
              <a:rPr lang="ja-JP" altLang="en-US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3600" dirty="0">
                <a:solidFill>
                  <a:schemeClr val="accent4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１日目</a:t>
            </a:r>
            <a:endParaRPr lang="en-US" altLang="ja-JP" sz="3600" dirty="0">
              <a:solidFill>
                <a:schemeClr val="accent4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D1004FC-C960-EB4C-7DB9-EBAFDFDAAC51}"/>
              </a:ext>
            </a:extLst>
          </p:cNvPr>
          <p:cNvSpPr txBox="1"/>
          <p:nvPr/>
        </p:nvSpPr>
        <p:spPr>
          <a:xfrm>
            <a:off x="4572000" y="1784030"/>
            <a:ext cx="3699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・質より量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・相手の意見を否定しない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・意見の結合発展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・ＫＪ法による分類分け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・解決したい課題を３つまで選ぶ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5559114-1567-FDEB-F1FA-A992218CE917}"/>
              </a:ext>
            </a:extLst>
          </p:cNvPr>
          <p:cNvSpPr txBox="1"/>
          <p:nvPr/>
        </p:nvSpPr>
        <p:spPr>
          <a:xfrm>
            <a:off x="4550448" y="3534104"/>
            <a:ext cx="369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Step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①で選んだ課題３つに関連する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ペルソナ（ターゲット）を書き出す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・関係者すべてを書き出す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EC4975E-757E-73F3-0920-556162C8B2B8}"/>
              </a:ext>
            </a:extLst>
          </p:cNvPr>
          <p:cNvSpPr txBox="1"/>
          <p:nvPr/>
        </p:nvSpPr>
        <p:spPr>
          <a:xfrm>
            <a:off x="4572000" y="5344358"/>
            <a:ext cx="4293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・解決策を提供する相手を具体的に表す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・属性、嗜好、欲求、制約など具体的に想定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・何を提供すべきかを考える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BA138D4-FBBD-F727-8A86-F5B7444EBBFB}"/>
              </a:ext>
            </a:extLst>
          </p:cNvPr>
          <p:cNvCxnSpPr/>
          <p:nvPr/>
        </p:nvCxnSpPr>
        <p:spPr>
          <a:xfrm>
            <a:off x="145774" y="3233530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B721F9D-5BB0-8181-6094-5055B000DEBA}"/>
              </a:ext>
            </a:extLst>
          </p:cNvPr>
          <p:cNvCxnSpPr/>
          <p:nvPr/>
        </p:nvCxnSpPr>
        <p:spPr>
          <a:xfrm>
            <a:off x="145774" y="5042451"/>
            <a:ext cx="871993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96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D5ECAF-48AA-8B2C-BBAD-77F5E0897DF4}"/>
              </a:ext>
            </a:extLst>
          </p:cNvPr>
          <p:cNvSpPr txBox="1"/>
          <p:nvPr/>
        </p:nvSpPr>
        <p:spPr>
          <a:xfrm>
            <a:off x="457201" y="152487"/>
            <a:ext cx="82295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Mission</a:t>
            </a:r>
            <a:r>
              <a:rPr lang="ja-JP" altLang="en-US" sz="3600" dirty="0">
                <a:solidFill>
                  <a:schemeClr val="accent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3600" dirty="0">
                <a:solidFill>
                  <a:schemeClr val="accent4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１日目</a:t>
            </a:r>
            <a:endParaRPr lang="en-US" altLang="ja-JP" sz="3600" dirty="0">
              <a:solidFill>
                <a:schemeClr val="accent4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「社会課題を解決するビジネスアイデアを創造せよ！」</a:t>
            </a:r>
          </a:p>
          <a:p>
            <a:pPr algn="ctr"/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～めざせ！データサイエンティストの卵～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950F9D4-B0A0-E3D7-66AD-67C12BEB7D47}"/>
              </a:ext>
            </a:extLst>
          </p:cNvPr>
          <p:cNvGrpSpPr/>
          <p:nvPr/>
        </p:nvGrpSpPr>
        <p:grpSpPr>
          <a:xfrm>
            <a:off x="148566" y="1537482"/>
            <a:ext cx="3797301" cy="1384116"/>
            <a:chOff x="355600" y="3382490"/>
            <a:chExt cx="3797301" cy="1384116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E77A10FE-D263-BE07-8ECC-7984A8894B1F}"/>
                </a:ext>
              </a:extLst>
            </p:cNvPr>
            <p:cNvSpPr/>
            <p:nvPr/>
          </p:nvSpPr>
          <p:spPr>
            <a:xfrm>
              <a:off x="774700" y="3582768"/>
              <a:ext cx="3378200" cy="11838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62F1BA46-6534-1236-6301-6FCD7053B014}"/>
                </a:ext>
              </a:extLst>
            </p:cNvPr>
            <p:cNvSpPr/>
            <p:nvPr/>
          </p:nvSpPr>
          <p:spPr>
            <a:xfrm>
              <a:off x="355600" y="3382490"/>
              <a:ext cx="1181100" cy="4005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Step</a:t>
              </a:r>
              <a:r>
                <a:rPr kumimoji="1" lang="ja-JP" altLang="en-US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③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7EC6482-C00D-DA02-FA1D-969B9CCBCD53}"/>
                </a:ext>
              </a:extLst>
            </p:cNvPr>
            <p:cNvSpPr txBox="1"/>
            <p:nvPr/>
          </p:nvSpPr>
          <p:spPr>
            <a:xfrm>
              <a:off x="774701" y="3904952"/>
              <a:ext cx="337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ペルソナをさらに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具体化させる</a:t>
              </a:r>
              <a:endPara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A41BFA-0EEB-8C00-304B-4C322E4C19E2}"/>
              </a:ext>
            </a:extLst>
          </p:cNvPr>
          <p:cNvSpPr txBox="1"/>
          <p:nvPr/>
        </p:nvSpPr>
        <p:spPr>
          <a:xfrm>
            <a:off x="4123427" y="1737760"/>
            <a:ext cx="4293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・解決策を提供する相手を具体的に表す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・属性、嗜好、欲求、制約など具体的に想定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・何を提供すべきかを考える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D51F2C-106B-CD9F-E84F-4BB14ABC2A75}"/>
              </a:ext>
            </a:extLst>
          </p:cNvPr>
          <p:cNvSpPr txBox="1"/>
          <p:nvPr/>
        </p:nvSpPr>
        <p:spPr>
          <a:xfrm>
            <a:off x="278295" y="3112783"/>
            <a:ext cx="8555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グループでペルソナの人物像について話し合い、</a:t>
            </a:r>
            <a:endParaRPr kumimoji="1" lang="en-US" altLang="ja-JP" sz="20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次のすべての情報について理解と共感をふかめましょう！</a:t>
            </a:r>
            <a:endParaRPr kumimoji="1" lang="en-US" altLang="ja-JP" sz="20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31794E-14F5-F8D5-20AA-21A4B368A69F}"/>
              </a:ext>
            </a:extLst>
          </p:cNvPr>
          <p:cNvSpPr txBox="1"/>
          <p:nvPr/>
        </p:nvSpPr>
        <p:spPr>
          <a:xfrm>
            <a:off x="278296" y="3638642"/>
            <a:ext cx="4293704" cy="2675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　基本情報</a:t>
            </a:r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　似顔絵＆共感マップ</a:t>
            </a:r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　ニーズ</a:t>
            </a:r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47E796-1435-8327-BED0-465AFA57169E}"/>
              </a:ext>
            </a:extLst>
          </p:cNvPr>
          <p:cNvSpPr txBox="1"/>
          <p:nvPr/>
        </p:nvSpPr>
        <p:spPr>
          <a:xfrm>
            <a:off x="894272" y="4561073"/>
            <a:ext cx="779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・名前、年齢、住まい、家族構成、趣味、仕事、地域社会への理解度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C26A39A-023E-4210-C2E2-2EFCAC419145}"/>
              </a:ext>
            </a:extLst>
          </p:cNvPr>
          <p:cNvSpPr txBox="1"/>
          <p:nvPr/>
        </p:nvSpPr>
        <p:spPr>
          <a:xfrm>
            <a:off x="894272" y="5483504"/>
            <a:ext cx="779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・考える（感じる）こと、よく目にするもの、よく耳にすること、よく言うこと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35E576-EA3E-FFC9-5802-44D269394B61}"/>
              </a:ext>
            </a:extLst>
          </p:cNvPr>
          <p:cNvSpPr txBox="1"/>
          <p:nvPr/>
        </p:nvSpPr>
        <p:spPr>
          <a:xfrm>
            <a:off x="894272" y="6293084"/>
            <a:ext cx="779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・困っているもの（こと）、必要としているもの（こと）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264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1316</Words>
  <Application>Microsoft Office PowerPoint</Application>
  <PresentationFormat>画面に合わせる (4:3)</PresentationFormat>
  <Paragraphs>223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BIZ UDゴシック</vt:lpstr>
      <vt:lpstr>UD デジタル 教科書体 N-B</vt:lpstr>
      <vt:lpstr>游ゴシック</vt:lpstr>
      <vt:lpstr>Arial</vt:lpstr>
      <vt:lpstr>Calibri</vt:lpstr>
      <vt:lpstr>Calibri Light</vt:lpstr>
      <vt:lpstr>Office テーマ</vt:lpstr>
      <vt:lpstr>高等学校における 　　　統計教育授業案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2023-10-16T00:06:10Z</dcterms:created>
  <dcterms:modified xsi:type="dcterms:W3CDTF">2023-10-16T00:06:13Z</dcterms:modified>
</cp:coreProperties>
</file>