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2" r:id="rId2"/>
    <p:sldId id="274" r:id="rId3"/>
    <p:sldId id="292" r:id="rId4"/>
    <p:sldId id="275" r:id="rId5"/>
    <p:sldId id="291" r:id="rId6"/>
    <p:sldId id="288" r:id="rId7"/>
    <p:sldId id="293" r:id="rId8"/>
    <p:sldId id="294" r:id="rId9"/>
    <p:sldId id="295" r:id="rId10"/>
    <p:sldId id="309" r:id="rId11"/>
    <p:sldId id="296" r:id="rId12"/>
    <p:sldId id="297" r:id="rId13"/>
    <p:sldId id="298" r:id="rId14"/>
    <p:sldId id="299" r:id="rId15"/>
    <p:sldId id="300" r:id="rId16"/>
    <p:sldId id="302" r:id="rId17"/>
    <p:sldId id="284" r:id="rId18"/>
    <p:sldId id="283" r:id="rId19"/>
    <p:sldId id="285" r:id="rId20"/>
    <p:sldId id="286" r:id="rId21"/>
    <p:sldId id="287" r:id="rId22"/>
    <p:sldId id="314" r:id="rId23"/>
    <p:sldId id="311" r:id="rId24"/>
    <p:sldId id="312" r:id="rId25"/>
    <p:sldId id="313" r:id="rId26"/>
    <p:sldId id="276" r:id="rId27"/>
    <p:sldId id="279" r:id="rId28"/>
    <p:sldId id="304" r:id="rId29"/>
    <p:sldId id="307" r:id="rId30"/>
    <p:sldId id="305" r:id="rId31"/>
    <p:sldId id="308" r:id="rId3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0DDF"/>
    <a:srgbClr val="1903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73569" autoAdjust="0"/>
  </p:normalViewPr>
  <p:slideViewPr>
    <p:cSldViewPr snapToGrid="0">
      <p:cViewPr varScale="1">
        <p:scale>
          <a:sx n="45" d="100"/>
          <a:sy n="45" d="100"/>
        </p:scale>
        <p:origin x="1212" y="52"/>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D559B0-2995-4602-B374-6761207AB328}" type="datetimeFigureOut">
              <a:rPr kumimoji="1" lang="ja-JP" altLang="en-US" smtClean="0"/>
              <a:t>2023/9/29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1B584-9755-4AE7-B60A-A002E6002063}" type="slidenum">
              <a:rPr kumimoji="1" lang="ja-JP" altLang="en-US" smtClean="0"/>
              <a:t>‹#›</a:t>
            </a:fld>
            <a:endParaRPr kumimoji="1" lang="ja-JP" altLang="en-US"/>
          </a:p>
        </p:txBody>
      </p:sp>
    </p:spTree>
    <p:extLst>
      <p:ext uri="{BB962C8B-B14F-4D97-AF65-F5344CB8AC3E}">
        <p14:creationId xmlns:p14="http://schemas.microsoft.com/office/powerpoint/2010/main" val="15485954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ウェザーニューズと</a:t>
            </a:r>
            <a:r>
              <a:rPr kumimoji="1" lang="ja-JP" altLang="en-US" dirty="0"/>
              <a:t>いうお天気を中心に扱っている会社があります。</a:t>
            </a:r>
            <a:endParaRPr kumimoji="1" lang="en-US" altLang="ja-JP" dirty="0"/>
          </a:p>
          <a:p>
            <a:r>
              <a:rPr kumimoji="1" lang="ja-JP" altLang="en-US" dirty="0"/>
              <a:t>そこのスマホアプリの利用者を対象にアンケート調査（１０７４４件）をした結果があります。</a:t>
            </a:r>
            <a:endParaRPr kumimoji="1" lang="en-US" altLang="ja-JP" dirty="0"/>
          </a:p>
          <a:p>
            <a:r>
              <a:rPr kumimoji="1" lang="ja-JP" altLang="en-US" dirty="0"/>
              <a:t>「アイスクリームとかき氷のどちらが好きか」という調査では、</a:t>
            </a:r>
            <a:endParaRPr kumimoji="1" lang="en-US" altLang="ja-JP" dirty="0"/>
          </a:p>
          <a:p>
            <a:r>
              <a:rPr kumimoji="1" lang="ja-JP" altLang="en-US" dirty="0"/>
              <a:t>アイスクリームが７５％、かき氷が２５％という割合で好みが分かれました。</a:t>
            </a:r>
            <a:endParaRPr kumimoji="1" lang="en-US" altLang="ja-JP" dirty="0"/>
          </a:p>
        </p:txBody>
      </p:sp>
      <p:sp>
        <p:nvSpPr>
          <p:cNvPr id="4" name="スライド番号プレースホルダー 3"/>
          <p:cNvSpPr>
            <a:spLocks noGrp="1"/>
          </p:cNvSpPr>
          <p:nvPr>
            <p:ph type="sldNum" sz="quarter" idx="5"/>
          </p:nvPr>
        </p:nvSpPr>
        <p:spPr/>
        <p:txBody>
          <a:bodyPr/>
          <a:lstStyle/>
          <a:p>
            <a:fld id="{0791B584-9755-4AE7-B60A-A002E6002063}" type="slidenum">
              <a:rPr kumimoji="1" lang="ja-JP" altLang="en-US" smtClean="0"/>
              <a:t>2</a:t>
            </a:fld>
            <a:endParaRPr kumimoji="1" lang="ja-JP" altLang="en-US"/>
          </a:p>
        </p:txBody>
      </p:sp>
    </p:spTree>
    <p:extLst>
      <p:ext uri="{BB962C8B-B14F-4D97-AF65-F5344CB8AC3E}">
        <p14:creationId xmlns:p14="http://schemas.microsoft.com/office/powerpoint/2010/main" val="1050487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ヒストグラムの長方形の上の辺の中点を、それぞれ結んでいきます。このように書いた折れ線を度数分布多角形または度数折れ線といいます。この折れ線を書くことによって、２つのグラフを重ねて比べやすくすることができます。</a:t>
            </a:r>
          </a:p>
        </p:txBody>
      </p:sp>
      <p:sp>
        <p:nvSpPr>
          <p:cNvPr id="4" name="スライド番号プレースホルダー 3"/>
          <p:cNvSpPr>
            <a:spLocks noGrp="1"/>
          </p:cNvSpPr>
          <p:nvPr>
            <p:ph type="sldNum" sz="quarter" idx="5"/>
          </p:nvPr>
        </p:nvSpPr>
        <p:spPr/>
        <p:txBody>
          <a:bodyPr/>
          <a:lstStyle/>
          <a:p>
            <a:fld id="{0791B584-9755-4AE7-B60A-A002E6002063}" type="slidenum">
              <a:rPr kumimoji="1" lang="ja-JP" altLang="en-US" smtClean="0"/>
              <a:t>14</a:t>
            </a:fld>
            <a:endParaRPr kumimoji="1" lang="ja-JP" altLang="en-US"/>
          </a:p>
        </p:txBody>
      </p:sp>
    </p:spTree>
    <p:extLst>
      <p:ext uri="{BB962C8B-B14F-4D97-AF65-F5344CB8AC3E}">
        <p14:creationId xmlns:p14="http://schemas.microsoft.com/office/powerpoint/2010/main" val="442830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このグラフが重ねたグラフです。このグラフから、２つを比べて何か気づいたことを答えてください。</a:t>
            </a:r>
            <a:endParaRPr kumimoji="1" lang="en-US" altLang="ja-JP" dirty="0"/>
          </a:p>
          <a:p>
            <a:r>
              <a:rPr kumimoji="1" lang="ja-JP" altLang="en-US" dirty="0"/>
              <a:t>　　　（例）・２０２２年が大きな山型になっているのに、２０２１年はそんなに山型になっていない（小さい山型になっている）。</a:t>
            </a:r>
            <a:endParaRPr kumimoji="1" lang="en-US" altLang="ja-JP" dirty="0"/>
          </a:p>
          <a:p>
            <a:r>
              <a:rPr kumimoji="1" lang="ja-JP" altLang="en-US" dirty="0"/>
              <a:t>　　　　　　　 ・２０２１年は２９℃以下の低い気温になっている日が何日かあるが、３８℃以上の高い温度も１日ある。</a:t>
            </a:r>
            <a:endParaRPr kumimoji="1" lang="en-US" altLang="ja-JP" dirty="0"/>
          </a:p>
          <a:p>
            <a:r>
              <a:rPr kumimoji="1" lang="ja-JP" altLang="en-US" dirty="0"/>
              <a:t>３４℃以上になったらかき氷が食べたくなるそうですが、みなさんはどうでしょうか？</a:t>
            </a:r>
          </a:p>
        </p:txBody>
      </p:sp>
      <p:sp>
        <p:nvSpPr>
          <p:cNvPr id="4" name="スライド番号プレースホルダー 3"/>
          <p:cNvSpPr>
            <a:spLocks noGrp="1"/>
          </p:cNvSpPr>
          <p:nvPr>
            <p:ph type="sldNum" sz="quarter" idx="5"/>
          </p:nvPr>
        </p:nvSpPr>
        <p:spPr/>
        <p:txBody>
          <a:bodyPr/>
          <a:lstStyle/>
          <a:p>
            <a:fld id="{0791B584-9755-4AE7-B60A-A002E6002063}" type="slidenum">
              <a:rPr kumimoji="1" lang="ja-JP" altLang="en-US" smtClean="0"/>
              <a:t>15</a:t>
            </a:fld>
            <a:endParaRPr kumimoji="1" lang="ja-JP" altLang="en-US"/>
          </a:p>
        </p:txBody>
      </p:sp>
    </p:spTree>
    <p:extLst>
      <p:ext uri="{BB962C8B-B14F-4D97-AF65-F5344CB8AC3E}">
        <p14:creationId xmlns:p14="http://schemas.microsoft.com/office/powerpoint/2010/main" val="618953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791B584-9755-4AE7-B60A-A002E6002063}" type="slidenum">
              <a:rPr kumimoji="1" lang="ja-JP" altLang="en-US" smtClean="0"/>
              <a:t>16</a:t>
            </a:fld>
            <a:endParaRPr kumimoji="1" lang="ja-JP" altLang="en-US"/>
          </a:p>
        </p:txBody>
      </p:sp>
    </p:spTree>
    <p:extLst>
      <p:ext uri="{BB962C8B-B14F-4D97-AF65-F5344CB8AC3E}">
        <p14:creationId xmlns:p14="http://schemas.microsoft.com/office/powerpoint/2010/main" val="3567324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２０２１年１月から２０２２年１２月までの２年間に限定して調べてみました。</a:t>
            </a:r>
            <a:endParaRPr kumimoji="1" lang="en-US" altLang="ja-JP" dirty="0"/>
          </a:p>
          <a:p>
            <a:r>
              <a:rPr kumimoji="1" lang="ja-JP" altLang="en-US" dirty="0"/>
              <a:t>このままでは、分かりにくいので、表をもとに、グラフを作ってみることにしました。</a:t>
            </a:r>
          </a:p>
        </p:txBody>
      </p:sp>
      <p:sp>
        <p:nvSpPr>
          <p:cNvPr id="4" name="スライド番号プレースホルダー 3"/>
          <p:cNvSpPr>
            <a:spLocks noGrp="1"/>
          </p:cNvSpPr>
          <p:nvPr>
            <p:ph type="sldNum" sz="quarter" idx="5"/>
          </p:nvPr>
        </p:nvSpPr>
        <p:spPr/>
        <p:txBody>
          <a:bodyPr/>
          <a:lstStyle/>
          <a:p>
            <a:fld id="{0791B584-9755-4AE7-B60A-A002E6002063}" type="slidenum">
              <a:rPr kumimoji="1" lang="ja-JP" altLang="en-US" smtClean="0"/>
              <a:t>17</a:t>
            </a:fld>
            <a:endParaRPr kumimoji="1" lang="ja-JP" altLang="en-US"/>
          </a:p>
        </p:txBody>
      </p:sp>
    </p:spTree>
    <p:extLst>
      <p:ext uri="{BB962C8B-B14F-4D97-AF65-F5344CB8AC3E}">
        <p14:creationId xmlns:p14="http://schemas.microsoft.com/office/powerpoint/2010/main" val="1997744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グラフにしてみると、このようになります。</a:t>
            </a:r>
            <a:endParaRPr kumimoji="1" lang="en-US" altLang="ja-JP" dirty="0"/>
          </a:p>
          <a:p>
            <a:r>
              <a:rPr kumimoji="1" lang="ja-JP" altLang="en-US" dirty="0"/>
              <a:t>　　アイスクリームの支出を表しているグラフは、何というグラフでしょうか？（棒グラフ）</a:t>
            </a:r>
            <a:endParaRPr kumimoji="1" lang="en-US" altLang="ja-JP" dirty="0"/>
          </a:p>
          <a:p>
            <a:r>
              <a:rPr kumimoji="1" lang="ja-JP" altLang="en-US" dirty="0"/>
              <a:t>　　最高気温と平均気温を表しているグラフは、何というグラフでしょうか？（折れ線グラフ）</a:t>
            </a:r>
            <a:endParaRPr kumimoji="1" lang="en-US" altLang="ja-JP" dirty="0"/>
          </a:p>
          <a:p>
            <a:r>
              <a:rPr kumimoji="1" lang="ja-JP" altLang="en-US" dirty="0"/>
              <a:t>２つ以上のグラフを１つに組み合わせたグラフを複合グラフといいます。</a:t>
            </a:r>
            <a:endParaRPr kumimoji="1" lang="en-US" altLang="ja-JP" dirty="0"/>
          </a:p>
          <a:p>
            <a:r>
              <a:rPr kumimoji="1" lang="ja-JP" altLang="en-US" dirty="0"/>
              <a:t>それでは、縦軸を見てください。４０や３５とか書いている右の縦軸と３０００とか２５００とか書いている左の縦軸の２つに数値が書いていますが、</a:t>
            </a:r>
            <a:endParaRPr kumimoji="1" lang="en-US" altLang="ja-JP" dirty="0"/>
          </a:p>
          <a:p>
            <a:r>
              <a:rPr kumimoji="1" lang="ja-JP" altLang="en-US" dirty="0"/>
              <a:t>　　アイスクリームの支出を表していているのは、どちらの軸でしょうか？（左の軸）。ちなみに、単位は「円」ですね。</a:t>
            </a:r>
            <a:endParaRPr kumimoji="1" lang="en-US" altLang="ja-JP" dirty="0"/>
          </a:p>
          <a:p>
            <a:r>
              <a:rPr kumimoji="1" lang="ja-JP" altLang="en-US" dirty="0"/>
              <a:t>右の軸は、気温を表しています。ちなみに、単位は「℃」です。</a:t>
            </a:r>
          </a:p>
        </p:txBody>
      </p:sp>
      <p:sp>
        <p:nvSpPr>
          <p:cNvPr id="4" name="スライド番号プレースホルダー 3"/>
          <p:cNvSpPr>
            <a:spLocks noGrp="1"/>
          </p:cNvSpPr>
          <p:nvPr>
            <p:ph type="sldNum" sz="quarter" idx="5"/>
          </p:nvPr>
        </p:nvSpPr>
        <p:spPr/>
        <p:txBody>
          <a:bodyPr/>
          <a:lstStyle/>
          <a:p>
            <a:fld id="{0791B584-9755-4AE7-B60A-A002E6002063}" type="slidenum">
              <a:rPr kumimoji="1" lang="ja-JP" altLang="en-US" smtClean="0"/>
              <a:t>18</a:t>
            </a:fld>
            <a:endParaRPr kumimoji="1" lang="ja-JP" altLang="en-US"/>
          </a:p>
        </p:txBody>
      </p:sp>
    </p:spTree>
    <p:extLst>
      <p:ext uri="{BB962C8B-B14F-4D97-AF65-F5344CB8AC3E}">
        <p14:creationId xmlns:p14="http://schemas.microsoft.com/office/powerpoint/2010/main" val="325027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このグラフから、さまざまなことを読みとってみましょう。</a:t>
            </a:r>
            <a:endParaRPr kumimoji="1" lang="en-US" altLang="ja-JP" dirty="0"/>
          </a:p>
          <a:p>
            <a:r>
              <a:rPr kumimoji="1" lang="ja-JP" altLang="en-US" dirty="0"/>
              <a:t>　　この２年間で、最高気温が高かったのはいつですか？（２０２１年８月）</a:t>
            </a:r>
            <a:endParaRPr kumimoji="1" lang="en-US" altLang="ja-JP" dirty="0"/>
          </a:p>
          <a:p>
            <a:r>
              <a:rPr kumimoji="1" lang="ja-JP" altLang="en-US" dirty="0"/>
              <a:t>　　この２年間で、最高気温が低かったのはいつですか？（２０２２年１月）</a:t>
            </a:r>
            <a:endParaRPr kumimoji="1" lang="en-US" altLang="ja-JP" dirty="0"/>
          </a:p>
          <a:p>
            <a:r>
              <a:rPr kumimoji="1" lang="ja-JP" altLang="en-US" dirty="0"/>
              <a:t>　　この２年間で、平均気温が髙かったのはいつですか？（２０２２年８月）</a:t>
            </a:r>
            <a:endParaRPr kumimoji="1" lang="en-US" altLang="ja-JP" dirty="0"/>
          </a:p>
          <a:p>
            <a:r>
              <a:rPr kumimoji="1" lang="ja-JP" altLang="en-US" dirty="0"/>
              <a:t>　　この２年間で、平均気温が低かったのはいつですか？（２０２２年２月）</a:t>
            </a:r>
            <a:endParaRPr kumimoji="1" lang="en-US" altLang="ja-JP" dirty="0"/>
          </a:p>
          <a:p>
            <a:r>
              <a:rPr kumimoji="1" lang="ja-JP" altLang="en-US" dirty="0"/>
              <a:t>　　最高気温と平均気温の関係はどのような関係があると考えられますか？（例　似たような山型になっている）</a:t>
            </a:r>
            <a:endParaRPr kumimoji="1" lang="en-US" altLang="ja-JP" dirty="0"/>
          </a:p>
        </p:txBody>
      </p:sp>
      <p:sp>
        <p:nvSpPr>
          <p:cNvPr id="4" name="スライド番号プレースホルダー 3"/>
          <p:cNvSpPr>
            <a:spLocks noGrp="1"/>
          </p:cNvSpPr>
          <p:nvPr>
            <p:ph type="sldNum" sz="quarter" idx="5"/>
          </p:nvPr>
        </p:nvSpPr>
        <p:spPr/>
        <p:txBody>
          <a:bodyPr/>
          <a:lstStyle/>
          <a:p>
            <a:fld id="{0791B584-9755-4AE7-B60A-A002E6002063}" type="slidenum">
              <a:rPr kumimoji="1" lang="ja-JP" altLang="en-US" smtClean="0"/>
              <a:t>19</a:t>
            </a:fld>
            <a:endParaRPr kumimoji="1" lang="ja-JP" altLang="en-US"/>
          </a:p>
        </p:txBody>
      </p:sp>
    </p:spTree>
    <p:extLst>
      <p:ext uri="{BB962C8B-B14F-4D97-AF65-F5344CB8AC3E}">
        <p14:creationId xmlns:p14="http://schemas.microsoft.com/office/powerpoint/2010/main" val="4087055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この２年間で、アイスへの支出がもっとも多いのはいつですか？（２０２２年７月）</a:t>
            </a:r>
            <a:endParaRPr kumimoji="1" lang="en-US" altLang="ja-JP" dirty="0"/>
          </a:p>
          <a:p>
            <a:r>
              <a:rPr kumimoji="1" lang="ja-JP" altLang="en-US" dirty="0"/>
              <a:t>　　この２年間で、アイスへの支出がもっとも少ないのはいつですか？（２０２２年１１月）</a:t>
            </a:r>
            <a:endParaRPr kumimoji="1" lang="en-US" altLang="ja-JP" dirty="0"/>
          </a:p>
          <a:p>
            <a:r>
              <a:rPr kumimoji="1" lang="ja-JP" altLang="en-US" dirty="0"/>
              <a:t>　　平均気温とアイスへの支出にはどんな関係があると考えられますか？</a:t>
            </a:r>
            <a:endParaRPr kumimoji="1" lang="en-US" altLang="ja-JP" dirty="0"/>
          </a:p>
          <a:p>
            <a:r>
              <a:rPr kumimoji="1" lang="ja-JP" altLang="en-US" dirty="0"/>
              <a:t>　　　　　　（例　平均気温や最高気温が高くなると、アイスへの支出が増えてくる）</a:t>
            </a:r>
            <a:endParaRPr kumimoji="1" lang="en-US" altLang="ja-JP" dirty="0"/>
          </a:p>
          <a:p>
            <a:r>
              <a:rPr kumimoji="1" lang="ja-JP" altLang="en-US" dirty="0"/>
              <a:t>　　　　　　　（気温が低くても、全くアイスクリームを食べていないってことはない）</a:t>
            </a:r>
          </a:p>
        </p:txBody>
      </p:sp>
      <p:sp>
        <p:nvSpPr>
          <p:cNvPr id="4" name="スライド番号プレースホルダー 3"/>
          <p:cNvSpPr>
            <a:spLocks noGrp="1"/>
          </p:cNvSpPr>
          <p:nvPr>
            <p:ph type="sldNum" sz="quarter" idx="5"/>
          </p:nvPr>
        </p:nvSpPr>
        <p:spPr/>
        <p:txBody>
          <a:bodyPr/>
          <a:lstStyle/>
          <a:p>
            <a:fld id="{0791B584-9755-4AE7-B60A-A002E6002063}" type="slidenum">
              <a:rPr kumimoji="1" lang="ja-JP" altLang="en-US" smtClean="0"/>
              <a:t>20</a:t>
            </a:fld>
            <a:endParaRPr kumimoji="1" lang="ja-JP" altLang="en-US"/>
          </a:p>
        </p:txBody>
      </p:sp>
    </p:spTree>
    <p:extLst>
      <p:ext uri="{BB962C8B-B14F-4D97-AF65-F5344CB8AC3E}">
        <p14:creationId xmlns:p14="http://schemas.microsoft.com/office/powerpoint/2010/main" val="2990439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の表は、アイスクリームの都市別年間支出額を表したものです。２０１３年～２０２２年の１０年間の平均ですが、アイスクリームの支出が多い上位１０都市と、支出が低い１０都市が表されています。また、一番北にある札幌市と大阪市、全国平均も載せています。</a:t>
            </a:r>
            <a:endParaRPr kumimoji="1" lang="en-US" altLang="ja-JP" dirty="0"/>
          </a:p>
          <a:p>
            <a:r>
              <a:rPr kumimoji="1" lang="ja-JP" altLang="en-US" dirty="0"/>
              <a:t>この表から何か気づいたことがありませんか？</a:t>
            </a:r>
            <a:endParaRPr kumimoji="1" lang="en-US" altLang="ja-JP" dirty="0"/>
          </a:p>
          <a:p>
            <a:r>
              <a:rPr kumimoji="1" lang="ja-JP" altLang="en-US" dirty="0"/>
              <a:t>　　例　大阪市が意外と低い。</a:t>
            </a:r>
            <a:endParaRPr kumimoji="1" lang="en-US" altLang="ja-JP" dirty="0"/>
          </a:p>
          <a:p>
            <a:r>
              <a:rPr kumimoji="1" lang="ja-JP" altLang="en-US" dirty="0"/>
              <a:t>　　　　 暑いはずの那覇市が最下位。逆に北にあるはずの札幌市も普通ぐらい。</a:t>
            </a:r>
            <a:endParaRPr kumimoji="1" lang="en-US" altLang="ja-JP" dirty="0"/>
          </a:p>
          <a:p>
            <a:r>
              <a:rPr kumimoji="1" lang="ja-JP" altLang="en-US" dirty="0"/>
              <a:t>　　　　 なぜ金沢市が１位？</a:t>
            </a:r>
            <a:endParaRPr kumimoji="1" lang="en-US" altLang="ja-JP" dirty="0"/>
          </a:p>
          <a:p>
            <a:r>
              <a:rPr kumimoji="1" lang="ja-JP" altLang="en-US" dirty="0"/>
              <a:t>　　 　　比較的気温の高い西日本の地域において少ない。</a:t>
            </a:r>
            <a:endParaRPr kumimoji="1" lang="en-US" altLang="ja-JP" dirty="0"/>
          </a:p>
          <a:p>
            <a:r>
              <a:rPr kumimoji="1" lang="ja-JP" altLang="en-US" dirty="0"/>
              <a:t>　　　 　冬季に冷え込みが厳しく降雪量の多い北陸地方で多い。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791B584-9755-4AE7-B60A-A002E6002063}" type="slidenum">
              <a:rPr kumimoji="1" lang="ja-JP" altLang="en-US" smtClean="0"/>
              <a:t>22</a:t>
            </a:fld>
            <a:endParaRPr kumimoji="1" lang="ja-JP" altLang="en-US"/>
          </a:p>
        </p:txBody>
      </p:sp>
    </p:spTree>
    <p:extLst>
      <p:ext uri="{BB962C8B-B14F-4D97-AF65-F5344CB8AC3E}">
        <p14:creationId xmlns:p14="http://schemas.microsoft.com/office/powerpoint/2010/main" val="2484828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箱ひげ図は、データを大きさ順に並べたときの分布を表しています。この箱ひげ図は、データの分布を大まかに見ることができます。</a:t>
            </a:r>
            <a:endParaRPr kumimoji="1" lang="en-US" altLang="ja-JP" dirty="0"/>
          </a:p>
          <a:p>
            <a:r>
              <a:rPr kumimoji="1" lang="ja-JP" altLang="en-US" dirty="0"/>
              <a:t>この図から、「最大値、最小値、四分位数、平均値」などの情報を読みとることができます。</a:t>
            </a:r>
            <a:endParaRPr kumimoji="1" lang="en-US" altLang="ja-JP" dirty="0"/>
          </a:p>
          <a:p>
            <a:r>
              <a:rPr kumimoji="1" lang="ja-JP" altLang="en-US" dirty="0"/>
              <a:t>（教科書では、箱ひげ図が横になっていたり、またドットが書かれていないことが多いです。）</a:t>
            </a:r>
            <a:endParaRPr kumimoji="1" lang="en-US" altLang="ja-JP" dirty="0"/>
          </a:p>
          <a:p>
            <a:r>
              <a:rPr kumimoji="1" lang="ja-JP" altLang="en-US" dirty="0"/>
              <a:t>最小値と最大値の間に、第１四分位数、第２四分位数、第３四分位数と４つの区間に分かれていて、</a:t>
            </a:r>
            <a:endParaRPr kumimoji="1" lang="en-US" altLang="ja-JP" dirty="0"/>
          </a:p>
          <a:p>
            <a:r>
              <a:rPr kumimoji="1" lang="ja-JP" altLang="en-US" dirty="0"/>
              <a:t>それぞれの区間に全体の２５％のデータが入っているということになります。</a:t>
            </a:r>
            <a:endParaRPr kumimoji="1" lang="en-US" altLang="ja-JP" dirty="0"/>
          </a:p>
          <a:p>
            <a:endParaRPr kumimoji="1" lang="en-US" altLang="ja-JP" dirty="0"/>
          </a:p>
          <a:p>
            <a:r>
              <a:rPr kumimoji="1" lang="ja-JP" altLang="en-US" dirty="0"/>
              <a:t>この箱ひげ図より、大阪市の過去１０年間のアイスクリームの支出はどのようになっているのでしょうか？</a:t>
            </a:r>
            <a:endParaRPr kumimoji="1" lang="en-US" altLang="ja-JP" dirty="0"/>
          </a:p>
          <a:p>
            <a:r>
              <a:rPr kumimoji="1" lang="ja-JP" altLang="en-US" dirty="0"/>
              <a:t>　　　例　大阪市では、平均値よりも中央値が低い。</a:t>
            </a:r>
            <a:endParaRPr kumimoji="1" lang="en-US" altLang="ja-JP" dirty="0"/>
          </a:p>
          <a:p>
            <a:r>
              <a:rPr kumimoji="1" lang="ja-JP" altLang="en-US" dirty="0"/>
              <a:t>　　　　 　最小値から第１四分位数が狭い。下位２５％が密集している。</a:t>
            </a:r>
            <a:endParaRPr kumimoji="1" lang="en-US" altLang="ja-JP" dirty="0"/>
          </a:p>
          <a:p>
            <a:endParaRPr kumimoji="1" lang="en-US" altLang="ja-JP" dirty="0"/>
          </a:p>
          <a:p>
            <a:r>
              <a:rPr kumimoji="1" lang="ja-JP" altLang="en-US" dirty="0"/>
              <a:t>それでは、都市別に箱ひげ図を作り、並べてみるとどうなるでしょうか。</a:t>
            </a:r>
          </a:p>
        </p:txBody>
      </p:sp>
      <p:sp>
        <p:nvSpPr>
          <p:cNvPr id="4" name="スライド番号プレースホルダー 3"/>
          <p:cNvSpPr>
            <a:spLocks noGrp="1"/>
          </p:cNvSpPr>
          <p:nvPr>
            <p:ph type="sldNum" sz="quarter" idx="5"/>
          </p:nvPr>
        </p:nvSpPr>
        <p:spPr/>
        <p:txBody>
          <a:bodyPr/>
          <a:lstStyle/>
          <a:p>
            <a:fld id="{0791B584-9755-4AE7-B60A-A002E6002063}" type="slidenum">
              <a:rPr kumimoji="1" lang="ja-JP" altLang="en-US" smtClean="0"/>
              <a:t>24</a:t>
            </a:fld>
            <a:endParaRPr kumimoji="1" lang="ja-JP" altLang="en-US"/>
          </a:p>
        </p:txBody>
      </p:sp>
    </p:spTree>
    <p:extLst>
      <p:ext uri="{BB962C8B-B14F-4D97-AF65-F5344CB8AC3E}">
        <p14:creationId xmlns:p14="http://schemas.microsoft.com/office/powerpoint/2010/main" val="3672974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まずは、上位１位～４位と札幌市、大阪市、下位１位～４位と全国平均のデータです。</a:t>
            </a:r>
            <a:endParaRPr kumimoji="1" lang="en-US" altLang="ja-JP" dirty="0"/>
          </a:p>
          <a:p>
            <a:r>
              <a:rPr kumimoji="1" lang="ja-JP" altLang="en-US" dirty="0"/>
              <a:t>これらをもとに、箱ひげ図を作ってみます。</a:t>
            </a:r>
          </a:p>
        </p:txBody>
      </p:sp>
      <p:sp>
        <p:nvSpPr>
          <p:cNvPr id="4" name="スライド番号プレースホルダー 3"/>
          <p:cNvSpPr>
            <a:spLocks noGrp="1"/>
          </p:cNvSpPr>
          <p:nvPr>
            <p:ph type="sldNum" sz="quarter" idx="5"/>
          </p:nvPr>
        </p:nvSpPr>
        <p:spPr/>
        <p:txBody>
          <a:bodyPr/>
          <a:lstStyle/>
          <a:p>
            <a:fld id="{0791B584-9755-4AE7-B60A-A002E6002063}" type="slidenum">
              <a:rPr kumimoji="1" lang="ja-JP" altLang="en-US" smtClean="0"/>
              <a:t>25</a:t>
            </a:fld>
            <a:endParaRPr kumimoji="1" lang="ja-JP" altLang="en-US"/>
          </a:p>
        </p:txBody>
      </p:sp>
    </p:spTree>
    <p:extLst>
      <p:ext uri="{BB962C8B-B14F-4D97-AF65-F5344CB8AC3E}">
        <p14:creationId xmlns:p14="http://schemas.microsoft.com/office/powerpoint/2010/main" val="3524513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この結果を見ると、２５℃未満ではアイスクリームを食べたい割合が９割前後いてます。</a:t>
            </a:r>
            <a:endParaRPr kumimoji="1" lang="en-US" altLang="ja-JP" dirty="0"/>
          </a:p>
          <a:p>
            <a:r>
              <a:rPr kumimoji="1" lang="ja-JP" altLang="en-US" dirty="0"/>
              <a:t>しかし、気温が上がるにつれてかき氷の割合が段々と増加しています。</a:t>
            </a:r>
            <a:endParaRPr kumimoji="1" lang="en-US" altLang="ja-JP" dirty="0"/>
          </a:p>
          <a:p>
            <a:r>
              <a:rPr kumimoji="1" lang="ja-JP" altLang="en-US" dirty="0"/>
              <a:t>かき氷を食べたい割合は３０℃になると３２％、</a:t>
            </a:r>
            <a:endParaRPr kumimoji="1" lang="en-US" altLang="ja-JP" dirty="0"/>
          </a:p>
          <a:p>
            <a:r>
              <a:rPr kumimoji="1" lang="ja-JP" altLang="en-US" dirty="0"/>
              <a:t>そして、３４℃に達すると５２％と過半数を超えて逆転してしまいます。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791B584-9755-4AE7-B60A-A002E6002063}" type="slidenum">
              <a:rPr kumimoji="1" lang="ja-JP" altLang="en-US" smtClean="0"/>
              <a:t>4</a:t>
            </a:fld>
            <a:endParaRPr kumimoji="1" lang="ja-JP" altLang="en-US"/>
          </a:p>
        </p:txBody>
      </p:sp>
    </p:spTree>
    <p:extLst>
      <p:ext uri="{BB962C8B-B14F-4D97-AF65-F5344CB8AC3E}">
        <p14:creationId xmlns:p14="http://schemas.microsoft.com/office/powerpoint/2010/main" val="4101149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都市別のアイスクリームの支出を見て、どういうことがわかりますか？</a:t>
            </a:r>
            <a:endParaRPr kumimoji="1" lang="en-US" altLang="ja-JP" dirty="0"/>
          </a:p>
          <a:p>
            <a:r>
              <a:rPr kumimoji="1" lang="ja-JP" altLang="en-US" dirty="0"/>
              <a:t>　　例　那覇市の最大値が意外と高い。</a:t>
            </a:r>
            <a:endParaRPr kumimoji="1" lang="en-US" altLang="ja-JP" dirty="0"/>
          </a:p>
          <a:p>
            <a:r>
              <a:rPr kumimoji="1" lang="ja-JP" altLang="en-US" dirty="0"/>
              <a:t>　　　　　さいたま市と富山市と山形市の中央値が似ている。でも、グラフの形が違っている。</a:t>
            </a:r>
            <a:endParaRPr kumimoji="1" lang="en-US" altLang="ja-JP" dirty="0"/>
          </a:p>
          <a:p>
            <a:r>
              <a:rPr kumimoji="1" lang="ja-JP" altLang="en-US" dirty="0"/>
              <a:t>　　　　 那覇市や和歌山市などは、全国平均より明らかに低い。</a:t>
            </a:r>
            <a:endParaRPr kumimoji="1" lang="en-US" altLang="ja-JP" dirty="0"/>
          </a:p>
          <a:p>
            <a:r>
              <a:rPr kumimoji="1" lang="ja-JP" altLang="en-US" dirty="0"/>
              <a:t>　　　　 金沢市の中央値は全国平均と比べても高い。</a:t>
            </a:r>
          </a:p>
        </p:txBody>
      </p:sp>
      <p:sp>
        <p:nvSpPr>
          <p:cNvPr id="4" name="スライド番号プレースホルダー 3"/>
          <p:cNvSpPr>
            <a:spLocks noGrp="1"/>
          </p:cNvSpPr>
          <p:nvPr>
            <p:ph type="sldNum" sz="quarter" idx="5"/>
          </p:nvPr>
        </p:nvSpPr>
        <p:spPr/>
        <p:txBody>
          <a:bodyPr/>
          <a:lstStyle/>
          <a:p>
            <a:fld id="{0791B584-9755-4AE7-B60A-A002E6002063}" type="slidenum">
              <a:rPr kumimoji="1" lang="ja-JP" altLang="en-US" smtClean="0"/>
              <a:t>26</a:t>
            </a:fld>
            <a:endParaRPr kumimoji="1" lang="ja-JP" altLang="en-US"/>
          </a:p>
        </p:txBody>
      </p:sp>
    </p:spTree>
    <p:extLst>
      <p:ext uri="{BB962C8B-B14F-4D97-AF65-F5344CB8AC3E}">
        <p14:creationId xmlns:p14="http://schemas.microsoft.com/office/powerpoint/2010/main" val="2684704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ちなみに、金沢市と那覇市の月別支出額を見てみると、このようになります。気温のときに調べたような山型になっています。</a:t>
            </a:r>
            <a:endParaRPr kumimoji="1" lang="en-US" altLang="ja-JP" dirty="0"/>
          </a:p>
          <a:p>
            <a:r>
              <a:rPr kumimoji="1" lang="ja-JP" altLang="en-US" dirty="0"/>
              <a:t>それでは、なぜ金沢市が支出が多く、那覇市が少ないのでしょうか？</a:t>
            </a:r>
          </a:p>
        </p:txBody>
      </p:sp>
      <p:sp>
        <p:nvSpPr>
          <p:cNvPr id="4" name="スライド番号プレースホルダー 3"/>
          <p:cNvSpPr>
            <a:spLocks noGrp="1"/>
          </p:cNvSpPr>
          <p:nvPr>
            <p:ph type="sldNum" sz="quarter" idx="5"/>
          </p:nvPr>
        </p:nvSpPr>
        <p:spPr/>
        <p:txBody>
          <a:bodyPr/>
          <a:lstStyle/>
          <a:p>
            <a:fld id="{0791B584-9755-4AE7-B60A-A002E6002063}" type="slidenum">
              <a:rPr kumimoji="1" lang="ja-JP" altLang="en-US" smtClean="0"/>
              <a:t>27</a:t>
            </a:fld>
            <a:endParaRPr kumimoji="1" lang="ja-JP" altLang="en-US"/>
          </a:p>
        </p:txBody>
      </p:sp>
    </p:spTree>
    <p:extLst>
      <p:ext uri="{BB962C8B-B14F-4D97-AF65-F5344CB8AC3E}">
        <p14:creationId xmlns:p14="http://schemas.microsoft.com/office/powerpoint/2010/main" val="1190663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dirty="0">
                <a:solidFill>
                  <a:srgbClr val="393939"/>
                </a:solidFill>
                <a:effectLst/>
                <a:latin typeface="UD デジタル 教科書体 NK-B" panose="02020700000000000000" pitchFamily="18" charset="-128"/>
                <a:ea typeface="UD デジタル 教科書体 NK-B" panose="02020700000000000000" pitchFamily="18" charset="-128"/>
              </a:rPr>
              <a:t>天然水ウォーターサーバーのコスモウォーター公式サイトには、こういうのが載っていました。</a:t>
            </a:r>
            <a:endParaRPr lang="en-US" altLang="ja-JP" sz="1200" b="0" i="0" dirty="0">
              <a:solidFill>
                <a:srgbClr val="393939"/>
              </a:solidFill>
              <a:effectLst/>
              <a:latin typeface="UD デジタル 教科書体 NK-B" panose="02020700000000000000" pitchFamily="18" charset="-128"/>
              <a:ea typeface="UD デジタル 教科書体 NK-B" panose="02020700000000000000" pitchFamily="18"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0791B584-9755-4AE7-B60A-A002E6002063}" type="slidenum">
              <a:rPr kumimoji="1" lang="ja-JP" altLang="en-US" smtClean="0"/>
              <a:t>28</a:t>
            </a:fld>
            <a:endParaRPr kumimoji="1" lang="ja-JP" altLang="en-US"/>
          </a:p>
        </p:txBody>
      </p:sp>
    </p:spTree>
    <p:extLst>
      <p:ext uri="{BB962C8B-B14F-4D97-AF65-F5344CB8AC3E}">
        <p14:creationId xmlns:p14="http://schemas.microsoft.com/office/powerpoint/2010/main" val="1743011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石川県民（金沢市）は、スイーツ好き？</a:t>
            </a:r>
            <a:endParaRPr kumimoji="1" lang="en-US" altLang="ja-JP" dirty="0"/>
          </a:p>
          <a:p>
            <a:r>
              <a:rPr kumimoji="1" lang="ja-JP" altLang="en-US" dirty="0"/>
              <a:t>加賀百万石の城下町である石川県金沢市は「菓子どころ」と言われており、日本でもスイーツ好きが多い土地柄。アイスクリーム以外にもプリン、ケーキ、スナック菓子の消費額も全国１位。また、お菓子額合計の消費額も全国１位で、その額はなんと２人以上の世帯で１年に１０万１９６１円。</a:t>
            </a:r>
            <a:endParaRPr kumimoji="1" lang="en-US" altLang="ja-JP" dirty="0"/>
          </a:p>
          <a:p>
            <a:r>
              <a:rPr kumimoji="1" lang="ja-JP" altLang="en-US" dirty="0"/>
              <a:t>また、最下位は沖縄県。アイス１本あたりの値段が安いから？</a:t>
            </a:r>
            <a:endParaRPr kumimoji="1" lang="en-US" altLang="ja-JP" dirty="0"/>
          </a:p>
          <a:p>
            <a:endParaRPr kumimoji="1" lang="en-US" altLang="ja-JP" dirty="0"/>
          </a:p>
          <a:p>
            <a:r>
              <a:rPr kumimoji="1" lang="ja-JP" altLang="en-US" dirty="0"/>
              <a:t>どうなんでしょうか？</a:t>
            </a:r>
          </a:p>
        </p:txBody>
      </p:sp>
      <p:sp>
        <p:nvSpPr>
          <p:cNvPr id="4" name="スライド番号プレースホルダー 3"/>
          <p:cNvSpPr>
            <a:spLocks noGrp="1"/>
          </p:cNvSpPr>
          <p:nvPr>
            <p:ph type="sldNum" sz="quarter" idx="5"/>
          </p:nvPr>
        </p:nvSpPr>
        <p:spPr/>
        <p:txBody>
          <a:bodyPr/>
          <a:lstStyle/>
          <a:p>
            <a:fld id="{0791B584-9755-4AE7-B60A-A002E6002063}" type="slidenum">
              <a:rPr kumimoji="1" lang="ja-JP" altLang="en-US" smtClean="0"/>
              <a:t>29</a:t>
            </a:fld>
            <a:endParaRPr kumimoji="1" lang="ja-JP" altLang="en-US"/>
          </a:p>
        </p:txBody>
      </p:sp>
    </p:spTree>
    <p:extLst>
      <p:ext uri="{BB962C8B-B14F-4D97-AF65-F5344CB8AC3E}">
        <p14:creationId xmlns:p14="http://schemas.microsoft.com/office/powerpoint/2010/main" val="4014398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ちなみに、沖縄県ではぜんざいといえば、黒糖などで煮た金時豆とかき氷を一緒に食べるものだそうです。</a:t>
            </a:r>
            <a:endParaRPr kumimoji="1" lang="en-US" altLang="ja-JP" dirty="0"/>
          </a:p>
          <a:p>
            <a:r>
              <a:rPr kumimoji="1" lang="ja-JP" altLang="en-US" dirty="0"/>
              <a:t>暑い沖縄県だからこそ、アイスクリームではなく、このようなかき氷が大変売れているのではないのでしょうか。</a:t>
            </a:r>
            <a:endParaRPr kumimoji="1" lang="en-US" altLang="ja-JP" dirty="0"/>
          </a:p>
          <a:p>
            <a:endParaRPr kumimoji="1" lang="en-US" altLang="ja-JP" dirty="0"/>
          </a:p>
          <a:p>
            <a:r>
              <a:rPr kumimoji="1" lang="ja-JP" altLang="en-US" dirty="0"/>
              <a:t>それでは、新しい問題が出てきましたね。</a:t>
            </a:r>
            <a:endParaRPr kumimoji="1" lang="en-US" altLang="ja-JP" dirty="0"/>
          </a:p>
          <a:p>
            <a:r>
              <a:rPr kumimoji="1" lang="ja-JP" altLang="en-US" dirty="0"/>
              <a:t>機会のあるときに、沖縄県の気温とアイスクリームの関係を調べてみてください。</a:t>
            </a:r>
          </a:p>
        </p:txBody>
      </p:sp>
      <p:sp>
        <p:nvSpPr>
          <p:cNvPr id="4" name="スライド番号プレースホルダー 3"/>
          <p:cNvSpPr>
            <a:spLocks noGrp="1"/>
          </p:cNvSpPr>
          <p:nvPr>
            <p:ph type="sldNum" sz="quarter" idx="5"/>
          </p:nvPr>
        </p:nvSpPr>
        <p:spPr/>
        <p:txBody>
          <a:bodyPr/>
          <a:lstStyle/>
          <a:p>
            <a:fld id="{0791B584-9755-4AE7-B60A-A002E6002063}" type="slidenum">
              <a:rPr kumimoji="1" lang="ja-JP" altLang="en-US" smtClean="0"/>
              <a:t>30</a:t>
            </a:fld>
            <a:endParaRPr kumimoji="1" lang="ja-JP" altLang="en-US"/>
          </a:p>
        </p:txBody>
      </p:sp>
    </p:spTree>
    <p:extLst>
      <p:ext uri="{BB962C8B-B14F-4D97-AF65-F5344CB8AC3E}">
        <p14:creationId xmlns:p14="http://schemas.microsoft.com/office/powerpoint/2010/main" val="2313852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ちなみに、３４℃を過ぎるとかき氷の方が食べたくなるのですが、実は、かき氷の方が温度が低いそうです。不思議ですね。</a:t>
            </a:r>
          </a:p>
        </p:txBody>
      </p:sp>
      <p:sp>
        <p:nvSpPr>
          <p:cNvPr id="4" name="スライド番号プレースホルダー 3"/>
          <p:cNvSpPr>
            <a:spLocks noGrp="1"/>
          </p:cNvSpPr>
          <p:nvPr>
            <p:ph type="sldNum" sz="quarter" idx="5"/>
          </p:nvPr>
        </p:nvSpPr>
        <p:spPr/>
        <p:txBody>
          <a:bodyPr/>
          <a:lstStyle/>
          <a:p>
            <a:fld id="{0791B584-9755-4AE7-B60A-A002E6002063}" type="slidenum">
              <a:rPr kumimoji="1" lang="ja-JP" altLang="en-US" smtClean="0"/>
              <a:t>5</a:t>
            </a:fld>
            <a:endParaRPr kumimoji="1" lang="ja-JP" altLang="en-US"/>
          </a:p>
        </p:txBody>
      </p:sp>
    </p:spTree>
    <p:extLst>
      <p:ext uri="{BB962C8B-B14F-4D97-AF65-F5344CB8AC3E}">
        <p14:creationId xmlns:p14="http://schemas.microsoft.com/office/powerpoint/2010/main" val="1767642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このような表を、度数分布表といいます。度数分布表は、たくさんあるデータを見やすく整理するためにまとめる表です。</a:t>
            </a:r>
            <a:endParaRPr kumimoji="1" lang="en-US" altLang="ja-JP" dirty="0"/>
          </a:p>
          <a:p>
            <a:r>
              <a:rPr kumimoji="1" lang="ja-JP" altLang="en-US" dirty="0"/>
              <a:t>左に階級とありますが、データをまとめる区間のことです。</a:t>
            </a:r>
            <a:endParaRPr kumimoji="1" lang="en-US" altLang="ja-JP" dirty="0"/>
          </a:p>
          <a:p>
            <a:r>
              <a:rPr kumimoji="1" lang="en-US" altLang="ja-JP" dirty="0"/>
              <a:t>29.0</a:t>
            </a:r>
            <a:r>
              <a:rPr kumimoji="1" lang="ja-JP" altLang="en-US" dirty="0"/>
              <a:t>℃～</a:t>
            </a:r>
            <a:r>
              <a:rPr kumimoji="1" lang="en-US" altLang="ja-JP" dirty="0"/>
              <a:t>30.0</a:t>
            </a:r>
            <a:r>
              <a:rPr kumimoji="1" lang="ja-JP" altLang="en-US" dirty="0"/>
              <a:t>℃の間が１日あるという意味です。</a:t>
            </a:r>
            <a:endParaRPr kumimoji="1" lang="en-US" altLang="ja-JP" dirty="0"/>
          </a:p>
          <a:p>
            <a:r>
              <a:rPr kumimoji="1" lang="ja-JP" altLang="en-US" dirty="0"/>
              <a:t>この表から、３４℃以上になっている日数を数えることができます。</a:t>
            </a:r>
            <a:endParaRPr kumimoji="1" lang="en-US" altLang="ja-JP" dirty="0"/>
          </a:p>
          <a:p>
            <a:r>
              <a:rPr kumimoji="1" lang="ja-JP" altLang="en-US" dirty="0"/>
              <a:t>１０＋７＋１＝１８日</a:t>
            </a:r>
            <a:endParaRPr kumimoji="1" lang="en-US" altLang="ja-JP" dirty="0"/>
          </a:p>
          <a:p>
            <a:endParaRPr kumimoji="1" lang="en-US" altLang="ja-JP" dirty="0"/>
          </a:p>
          <a:p>
            <a:r>
              <a:rPr kumimoji="1" lang="ja-JP" altLang="en-US" dirty="0"/>
              <a:t>この度数分布表をもとにして、全体の集まり方をわかりやすくするために、図にしてみましょう。</a:t>
            </a:r>
          </a:p>
        </p:txBody>
      </p:sp>
      <p:sp>
        <p:nvSpPr>
          <p:cNvPr id="4" name="スライド番号プレースホルダー 3"/>
          <p:cNvSpPr>
            <a:spLocks noGrp="1"/>
          </p:cNvSpPr>
          <p:nvPr>
            <p:ph type="sldNum" sz="quarter" idx="5"/>
          </p:nvPr>
        </p:nvSpPr>
        <p:spPr/>
        <p:txBody>
          <a:bodyPr/>
          <a:lstStyle/>
          <a:p>
            <a:fld id="{0791B584-9755-4AE7-B60A-A002E6002063}" type="slidenum">
              <a:rPr kumimoji="1" lang="ja-JP" altLang="en-US" smtClean="0"/>
              <a:t>8</a:t>
            </a:fld>
            <a:endParaRPr kumimoji="1" lang="ja-JP" altLang="en-US"/>
          </a:p>
        </p:txBody>
      </p:sp>
    </p:spTree>
    <p:extLst>
      <p:ext uri="{BB962C8B-B14F-4D97-AF65-F5344CB8AC3E}">
        <p14:creationId xmlns:p14="http://schemas.microsoft.com/office/powerpoint/2010/main" val="2137631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この図が、ヒストグラムといいます。</a:t>
            </a:r>
            <a:endParaRPr kumimoji="1" lang="en-US" altLang="ja-JP" dirty="0"/>
          </a:p>
          <a:p>
            <a:r>
              <a:rPr kumimoji="1" lang="ja-JP" altLang="en-US" dirty="0"/>
              <a:t>集団全体のデータの集まり方や散らばり方を見たいときに使われます。</a:t>
            </a:r>
            <a:endParaRPr kumimoji="1" lang="en-US" altLang="ja-JP" dirty="0"/>
          </a:p>
          <a:p>
            <a:r>
              <a:rPr kumimoji="1" lang="ja-JP" altLang="en-US" dirty="0"/>
              <a:t>縦軸が度数、横軸が階級を表しています。</a:t>
            </a:r>
            <a:endParaRPr kumimoji="1" lang="en-US" altLang="ja-JP" dirty="0"/>
          </a:p>
          <a:p>
            <a:r>
              <a:rPr kumimoji="1" lang="ja-JP" altLang="en-US" dirty="0"/>
              <a:t>このヒストグラムからいろいろと読みとってみましょう。</a:t>
            </a:r>
            <a:endParaRPr kumimoji="1" lang="en-US" altLang="ja-JP" dirty="0"/>
          </a:p>
          <a:p>
            <a:r>
              <a:rPr kumimoji="1" lang="ja-JP" altLang="en-US" dirty="0"/>
              <a:t>　　①度数が最も多いのはどの階級ですか？（</a:t>
            </a:r>
            <a:r>
              <a:rPr kumimoji="1" lang="en-US" altLang="ja-JP" dirty="0"/>
              <a:t>34.0</a:t>
            </a:r>
            <a:r>
              <a:rPr kumimoji="1" lang="ja-JP" altLang="en-US" dirty="0"/>
              <a:t>℃以上～</a:t>
            </a:r>
            <a:r>
              <a:rPr kumimoji="1" lang="en-US" altLang="ja-JP" dirty="0"/>
              <a:t>35.0</a:t>
            </a:r>
            <a:r>
              <a:rPr kumimoji="1" lang="ja-JP" altLang="en-US" dirty="0"/>
              <a:t>℃未満の階級）</a:t>
            </a:r>
            <a:endParaRPr kumimoji="1" lang="en-US" altLang="ja-JP" dirty="0"/>
          </a:p>
          <a:p>
            <a:r>
              <a:rPr kumimoji="1" lang="ja-JP" altLang="en-US" dirty="0"/>
              <a:t>　　②また、そのときの度数はいくつですか？（１０日）</a:t>
            </a:r>
            <a:endParaRPr kumimoji="1" lang="en-US" altLang="ja-JP" dirty="0"/>
          </a:p>
          <a:p>
            <a:r>
              <a:rPr kumimoji="1" lang="ja-JP" altLang="en-US" dirty="0"/>
              <a:t>　　③</a:t>
            </a:r>
            <a:r>
              <a:rPr kumimoji="1" lang="en-US" altLang="ja-JP" dirty="0"/>
              <a:t>34</a:t>
            </a:r>
            <a:r>
              <a:rPr kumimoji="1" lang="ja-JP" altLang="en-US" dirty="0"/>
              <a:t>℃以上ある日数はいくつですか？（１８日）</a:t>
            </a:r>
            <a:endParaRPr kumimoji="1" lang="en-US" altLang="ja-JP" dirty="0"/>
          </a:p>
          <a:p>
            <a:r>
              <a:rPr kumimoji="1" lang="ja-JP" altLang="en-US" dirty="0"/>
              <a:t>　　④このグラフはどんな形をしていますか？（山型）</a:t>
            </a:r>
            <a:endParaRPr kumimoji="1" lang="en-US" altLang="ja-JP" dirty="0"/>
          </a:p>
        </p:txBody>
      </p:sp>
      <p:sp>
        <p:nvSpPr>
          <p:cNvPr id="4" name="スライド番号プレースホルダー 3"/>
          <p:cNvSpPr>
            <a:spLocks noGrp="1"/>
          </p:cNvSpPr>
          <p:nvPr>
            <p:ph type="sldNum" sz="quarter" idx="5"/>
          </p:nvPr>
        </p:nvSpPr>
        <p:spPr/>
        <p:txBody>
          <a:bodyPr/>
          <a:lstStyle/>
          <a:p>
            <a:fld id="{0791B584-9755-4AE7-B60A-A002E6002063}" type="slidenum">
              <a:rPr kumimoji="1" lang="ja-JP" altLang="en-US" smtClean="0"/>
              <a:t>9</a:t>
            </a:fld>
            <a:endParaRPr kumimoji="1" lang="ja-JP" altLang="en-US"/>
          </a:p>
        </p:txBody>
      </p:sp>
    </p:spTree>
    <p:extLst>
      <p:ext uri="{BB962C8B-B14F-4D97-AF65-F5344CB8AC3E}">
        <p14:creationId xmlns:p14="http://schemas.microsoft.com/office/powerpoint/2010/main" val="3838128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791B584-9755-4AE7-B60A-A002E6002063}" type="slidenum">
              <a:rPr kumimoji="1" lang="ja-JP" altLang="en-US" smtClean="0"/>
              <a:t>10</a:t>
            </a:fld>
            <a:endParaRPr kumimoji="1" lang="ja-JP" altLang="en-US"/>
          </a:p>
        </p:txBody>
      </p:sp>
    </p:spTree>
    <p:extLst>
      <p:ext uri="{BB962C8B-B14F-4D97-AF65-F5344CB8AC3E}">
        <p14:creationId xmlns:p14="http://schemas.microsoft.com/office/powerpoint/2010/main" val="2375281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791B584-9755-4AE7-B60A-A002E6002063}" type="slidenum">
              <a:rPr kumimoji="1" lang="ja-JP" altLang="en-US" smtClean="0"/>
              <a:t>11</a:t>
            </a:fld>
            <a:endParaRPr kumimoji="1" lang="ja-JP" altLang="en-US"/>
          </a:p>
        </p:txBody>
      </p:sp>
    </p:spTree>
    <p:extLst>
      <p:ext uri="{BB962C8B-B14F-4D97-AF65-F5344CB8AC3E}">
        <p14:creationId xmlns:p14="http://schemas.microsoft.com/office/powerpoint/2010/main" val="2137762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これも度数分布表にまとめてみます。</a:t>
            </a:r>
            <a:endParaRPr kumimoji="1" lang="en-US" altLang="ja-JP" dirty="0"/>
          </a:p>
          <a:p>
            <a:r>
              <a:rPr kumimoji="1" lang="ja-JP" altLang="en-US" dirty="0"/>
              <a:t>３４℃以上になっているのは、２０２２年では、１８日（１０＋７＋１＝１８）。</a:t>
            </a:r>
            <a:endParaRPr kumimoji="1" lang="en-US" altLang="ja-JP" dirty="0"/>
          </a:p>
          <a:p>
            <a:r>
              <a:rPr kumimoji="1" lang="ja-JP" altLang="en-US" dirty="0"/>
              <a:t>２０２１年では、１１日（４＋２＋４＋１＝１１）です。</a:t>
            </a:r>
            <a:endParaRPr kumimoji="1" lang="en-US" altLang="ja-JP" dirty="0"/>
          </a:p>
          <a:p>
            <a:r>
              <a:rPr kumimoji="1" lang="ja-JP" altLang="en-US" dirty="0"/>
              <a:t>それでは、ヒストグラムにしてみましょう。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791B584-9755-4AE7-B60A-A002E6002063}" type="slidenum">
              <a:rPr kumimoji="1" lang="ja-JP" altLang="en-US" smtClean="0"/>
              <a:t>12</a:t>
            </a:fld>
            <a:endParaRPr kumimoji="1" lang="ja-JP" altLang="en-US"/>
          </a:p>
        </p:txBody>
      </p:sp>
    </p:spTree>
    <p:extLst>
      <p:ext uri="{BB962C8B-B14F-4D97-AF65-F5344CB8AC3E}">
        <p14:creationId xmlns:p14="http://schemas.microsoft.com/office/powerpoint/2010/main" val="3393997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２０２２年８月と２０２１年８月のヒストグラムです。２つを比べるのに、ヒストグラムを重ね合わせると見にくくなるので、重ねやすくするために、次のような折れ線を書いてみます。</a:t>
            </a:r>
          </a:p>
        </p:txBody>
      </p:sp>
      <p:sp>
        <p:nvSpPr>
          <p:cNvPr id="4" name="スライド番号プレースホルダー 3"/>
          <p:cNvSpPr>
            <a:spLocks noGrp="1"/>
          </p:cNvSpPr>
          <p:nvPr>
            <p:ph type="sldNum" sz="quarter" idx="5"/>
          </p:nvPr>
        </p:nvSpPr>
        <p:spPr/>
        <p:txBody>
          <a:bodyPr/>
          <a:lstStyle/>
          <a:p>
            <a:fld id="{0791B584-9755-4AE7-B60A-A002E6002063}" type="slidenum">
              <a:rPr kumimoji="1" lang="ja-JP" altLang="en-US" smtClean="0"/>
              <a:t>13</a:t>
            </a:fld>
            <a:endParaRPr kumimoji="1" lang="ja-JP" altLang="en-US"/>
          </a:p>
        </p:txBody>
      </p:sp>
    </p:spTree>
    <p:extLst>
      <p:ext uri="{BB962C8B-B14F-4D97-AF65-F5344CB8AC3E}">
        <p14:creationId xmlns:p14="http://schemas.microsoft.com/office/powerpoint/2010/main" val="1317358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3AA4FF-67B0-FC8B-E436-497AE9ED462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6C88DB9-7ABE-B919-F0C8-A2963C4173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61675D7-0FE7-220E-D294-69E18C36CF5A}"/>
              </a:ext>
            </a:extLst>
          </p:cNvPr>
          <p:cNvSpPr>
            <a:spLocks noGrp="1"/>
          </p:cNvSpPr>
          <p:nvPr>
            <p:ph type="dt" sz="half" idx="10"/>
          </p:nvPr>
        </p:nvSpPr>
        <p:spPr/>
        <p:txBody>
          <a:bodyPr/>
          <a:lstStyle/>
          <a:p>
            <a:fld id="{BFA25E79-968D-406A-ADB5-2675D80442E2}" type="datetime1">
              <a:rPr kumimoji="1" lang="ja-JP" altLang="en-US" smtClean="0"/>
              <a:t>2023/9/29</a:t>
            </a:fld>
            <a:endParaRPr kumimoji="1" lang="ja-JP" altLang="en-US"/>
          </a:p>
        </p:txBody>
      </p:sp>
      <p:sp>
        <p:nvSpPr>
          <p:cNvPr id="5" name="フッター プレースホルダー 4">
            <a:extLst>
              <a:ext uri="{FF2B5EF4-FFF2-40B4-BE49-F238E27FC236}">
                <a16:creationId xmlns:a16="http://schemas.microsoft.com/office/drawing/2014/main" id="{1A7EFE7F-03F6-028E-10EF-63FCC657A9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83AA12A-DEB9-93D0-C0A6-B8AE3D52EA6E}"/>
              </a:ext>
            </a:extLst>
          </p:cNvPr>
          <p:cNvSpPr>
            <a:spLocks noGrp="1"/>
          </p:cNvSpPr>
          <p:nvPr>
            <p:ph type="sldNum" sz="quarter" idx="12"/>
          </p:nvPr>
        </p:nvSpPr>
        <p:spPr/>
        <p:txBody>
          <a:bodyPr/>
          <a:lstStyle/>
          <a:p>
            <a:fld id="{EB1D4E1C-F603-49C8-9BD0-873D640624A8}" type="slidenum">
              <a:rPr kumimoji="1" lang="ja-JP" altLang="en-US" smtClean="0"/>
              <a:t>‹#›</a:t>
            </a:fld>
            <a:endParaRPr kumimoji="1" lang="ja-JP" altLang="en-US"/>
          </a:p>
        </p:txBody>
      </p:sp>
    </p:spTree>
    <p:extLst>
      <p:ext uri="{BB962C8B-B14F-4D97-AF65-F5344CB8AC3E}">
        <p14:creationId xmlns:p14="http://schemas.microsoft.com/office/powerpoint/2010/main" val="37121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21CA80-9208-157D-CF68-F6E95968175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1BCA84B-2BF6-A09B-F1B2-553654CAB53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051D2B0-278A-A59B-E727-31FC1A59BFAB}"/>
              </a:ext>
            </a:extLst>
          </p:cNvPr>
          <p:cNvSpPr>
            <a:spLocks noGrp="1"/>
          </p:cNvSpPr>
          <p:nvPr>
            <p:ph type="dt" sz="half" idx="10"/>
          </p:nvPr>
        </p:nvSpPr>
        <p:spPr/>
        <p:txBody>
          <a:bodyPr/>
          <a:lstStyle/>
          <a:p>
            <a:fld id="{9BB460A7-FFD4-4C90-9CC4-81326E79E90B}" type="datetime1">
              <a:rPr kumimoji="1" lang="ja-JP" altLang="en-US" smtClean="0"/>
              <a:t>2023/9/29</a:t>
            </a:fld>
            <a:endParaRPr kumimoji="1" lang="ja-JP" altLang="en-US"/>
          </a:p>
        </p:txBody>
      </p:sp>
      <p:sp>
        <p:nvSpPr>
          <p:cNvPr id="5" name="フッター プレースホルダー 4">
            <a:extLst>
              <a:ext uri="{FF2B5EF4-FFF2-40B4-BE49-F238E27FC236}">
                <a16:creationId xmlns:a16="http://schemas.microsoft.com/office/drawing/2014/main" id="{7081E478-EA6E-C821-8DD7-B7B5BAC359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525EA63-9424-D637-783E-5A81644B944E}"/>
              </a:ext>
            </a:extLst>
          </p:cNvPr>
          <p:cNvSpPr>
            <a:spLocks noGrp="1"/>
          </p:cNvSpPr>
          <p:nvPr>
            <p:ph type="sldNum" sz="quarter" idx="12"/>
          </p:nvPr>
        </p:nvSpPr>
        <p:spPr/>
        <p:txBody>
          <a:bodyPr/>
          <a:lstStyle/>
          <a:p>
            <a:fld id="{EB1D4E1C-F603-49C8-9BD0-873D640624A8}" type="slidenum">
              <a:rPr kumimoji="1" lang="ja-JP" altLang="en-US" smtClean="0"/>
              <a:t>‹#›</a:t>
            </a:fld>
            <a:endParaRPr kumimoji="1" lang="ja-JP" altLang="en-US"/>
          </a:p>
        </p:txBody>
      </p:sp>
    </p:spTree>
    <p:extLst>
      <p:ext uri="{BB962C8B-B14F-4D97-AF65-F5344CB8AC3E}">
        <p14:creationId xmlns:p14="http://schemas.microsoft.com/office/powerpoint/2010/main" val="170176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E13A38C-639F-490B-BA8C-68F44E1C43D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C9D92EB-D3C2-42FA-EFA3-C4F481160C3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7AF0BE-7F90-BBDE-DE98-C7C59D8C79E0}"/>
              </a:ext>
            </a:extLst>
          </p:cNvPr>
          <p:cNvSpPr>
            <a:spLocks noGrp="1"/>
          </p:cNvSpPr>
          <p:nvPr>
            <p:ph type="dt" sz="half" idx="10"/>
          </p:nvPr>
        </p:nvSpPr>
        <p:spPr/>
        <p:txBody>
          <a:bodyPr/>
          <a:lstStyle/>
          <a:p>
            <a:fld id="{272BDCEE-90E8-4213-90C8-2916A4131865}" type="datetime1">
              <a:rPr kumimoji="1" lang="ja-JP" altLang="en-US" smtClean="0"/>
              <a:t>2023/9/29</a:t>
            </a:fld>
            <a:endParaRPr kumimoji="1" lang="ja-JP" altLang="en-US"/>
          </a:p>
        </p:txBody>
      </p:sp>
      <p:sp>
        <p:nvSpPr>
          <p:cNvPr id="5" name="フッター プレースホルダー 4">
            <a:extLst>
              <a:ext uri="{FF2B5EF4-FFF2-40B4-BE49-F238E27FC236}">
                <a16:creationId xmlns:a16="http://schemas.microsoft.com/office/drawing/2014/main" id="{D06EFF59-BAE9-FDFA-CFBA-6240CD88DE3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FB1D22-45C5-4F8C-1D64-21D0BA96D31D}"/>
              </a:ext>
            </a:extLst>
          </p:cNvPr>
          <p:cNvSpPr>
            <a:spLocks noGrp="1"/>
          </p:cNvSpPr>
          <p:nvPr>
            <p:ph type="sldNum" sz="quarter" idx="12"/>
          </p:nvPr>
        </p:nvSpPr>
        <p:spPr/>
        <p:txBody>
          <a:bodyPr/>
          <a:lstStyle/>
          <a:p>
            <a:fld id="{EB1D4E1C-F603-49C8-9BD0-873D640624A8}" type="slidenum">
              <a:rPr kumimoji="1" lang="ja-JP" altLang="en-US" smtClean="0"/>
              <a:t>‹#›</a:t>
            </a:fld>
            <a:endParaRPr kumimoji="1" lang="ja-JP" altLang="en-US"/>
          </a:p>
        </p:txBody>
      </p:sp>
    </p:spTree>
    <p:extLst>
      <p:ext uri="{BB962C8B-B14F-4D97-AF65-F5344CB8AC3E}">
        <p14:creationId xmlns:p14="http://schemas.microsoft.com/office/powerpoint/2010/main" val="57182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1359DD-7023-2881-55E2-431DE8720D1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54C6570-46DB-1725-1351-E8A7CF18D3D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9E35C4-3E27-43D0-6D98-F091356D398F}"/>
              </a:ext>
            </a:extLst>
          </p:cNvPr>
          <p:cNvSpPr>
            <a:spLocks noGrp="1"/>
          </p:cNvSpPr>
          <p:nvPr>
            <p:ph type="dt" sz="half" idx="10"/>
          </p:nvPr>
        </p:nvSpPr>
        <p:spPr/>
        <p:txBody>
          <a:bodyPr/>
          <a:lstStyle/>
          <a:p>
            <a:fld id="{97A64B44-DE4A-44F1-9010-365F1DA4D945}" type="datetime1">
              <a:rPr kumimoji="1" lang="ja-JP" altLang="en-US" smtClean="0"/>
              <a:t>2023/9/29</a:t>
            </a:fld>
            <a:endParaRPr kumimoji="1" lang="ja-JP" altLang="en-US"/>
          </a:p>
        </p:txBody>
      </p:sp>
      <p:sp>
        <p:nvSpPr>
          <p:cNvPr id="5" name="フッター プレースホルダー 4">
            <a:extLst>
              <a:ext uri="{FF2B5EF4-FFF2-40B4-BE49-F238E27FC236}">
                <a16:creationId xmlns:a16="http://schemas.microsoft.com/office/drawing/2014/main" id="{E877A068-B3A9-4F28-E0F1-2B512D88C23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6E776B9-9428-8087-EB64-E037C4144E16}"/>
              </a:ext>
            </a:extLst>
          </p:cNvPr>
          <p:cNvSpPr>
            <a:spLocks noGrp="1"/>
          </p:cNvSpPr>
          <p:nvPr>
            <p:ph type="sldNum" sz="quarter" idx="12"/>
          </p:nvPr>
        </p:nvSpPr>
        <p:spPr/>
        <p:txBody>
          <a:bodyPr/>
          <a:lstStyle/>
          <a:p>
            <a:fld id="{EB1D4E1C-F603-49C8-9BD0-873D640624A8}" type="slidenum">
              <a:rPr kumimoji="1" lang="ja-JP" altLang="en-US" smtClean="0"/>
              <a:t>‹#›</a:t>
            </a:fld>
            <a:endParaRPr kumimoji="1" lang="ja-JP" altLang="en-US"/>
          </a:p>
        </p:txBody>
      </p:sp>
    </p:spTree>
    <p:extLst>
      <p:ext uri="{BB962C8B-B14F-4D97-AF65-F5344CB8AC3E}">
        <p14:creationId xmlns:p14="http://schemas.microsoft.com/office/powerpoint/2010/main" val="635571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FE99CE-7AD1-3DD0-6B88-33512D40207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EDDFA26-BEA9-0964-23B6-DFE26CB24E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4590862-B801-C229-7C05-1E7917E7DA5D}"/>
              </a:ext>
            </a:extLst>
          </p:cNvPr>
          <p:cNvSpPr>
            <a:spLocks noGrp="1"/>
          </p:cNvSpPr>
          <p:nvPr>
            <p:ph type="dt" sz="half" idx="10"/>
          </p:nvPr>
        </p:nvSpPr>
        <p:spPr/>
        <p:txBody>
          <a:bodyPr/>
          <a:lstStyle/>
          <a:p>
            <a:fld id="{70F68B47-624D-4565-9E07-4D6BDA5BDA25}" type="datetime1">
              <a:rPr kumimoji="1" lang="ja-JP" altLang="en-US" smtClean="0"/>
              <a:t>2023/9/29</a:t>
            </a:fld>
            <a:endParaRPr kumimoji="1" lang="ja-JP" altLang="en-US"/>
          </a:p>
        </p:txBody>
      </p:sp>
      <p:sp>
        <p:nvSpPr>
          <p:cNvPr id="5" name="フッター プレースホルダー 4">
            <a:extLst>
              <a:ext uri="{FF2B5EF4-FFF2-40B4-BE49-F238E27FC236}">
                <a16:creationId xmlns:a16="http://schemas.microsoft.com/office/drawing/2014/main" id="{795DF780-2FC0-6CCC-E14F-EF2CCEA94F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CFCC49-B351-3F07-A024-9A9F3DEB9736}"/>
              </a:ext>
            </a:extLst>
          </p:cNvPr>
          <p:cNvSpPr>
            <a:spLocks noGrp="1"/>
          </p:cNvSpPr>
          <p:nvPr>
            <p:ph type="sldNum" sz="quarter" idx="12"/>
          </p:nvPr>
        </p:nvSpPr>
        <p:spPr/>
        <p:txBody>
          <a:bodyPr/>
          <a:lstStyle/>
          <a:p>
            <a:fld id="{EB1D4E1C-F603-49C8-9BD0-873D640624A8}" type="slidenum">
              <a:rPr kumimoji="1" lang="ja-JP" altLang="en-US" smtClean="0"/>
              <a:t>‹#›</a:t>
            </a:fld>
            <a:endParaRPr kumimoji="1" lang="ja-JP" altLang="en-US"/>
          </a:p>
        </p:txBody>
      </p:sp>
    </p:spTree>
    <p:extLst>
      <p:ext uri="{BB962C8B-B14F-4D97-AF65-F5344CB8AC3E}">
        <p14:creationId xmlns:p14="http://schemas.microsoft.com/office/powerpoint/2010/main" val="155769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D4B2E6-1322-0D29-7F24-D599C3CF1E9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49F478D-1B7F-66EB-84B6-3A4B11B9F0E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4EE3A22-528B-39C5-F734-F4A18AE450C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E68048C-8869-7C21-F19F-E7F7C98A4A9E}"/>
              </a:ext>
            </a:extLst>
          </p:cNvPr>
          <p:cNvSpPr>
            <a:spLocks noGrp="1"/>
          </p:cNvSpPr>
          <p:nvPr>
            <p:ph type="dt" sz="half" idx="10"/>
          </p:nvPr>
        </p:nvSpPr>
        <p:spPr/>
        <p:txBody>
          <a:bodyPr/>
          <a:lstStyle/>
          <a:p>
            <a:fld id="{AC242214-0DCF-45A6-8EA7-0FA8356DC736}" type="datetime1">
              <a:rPr kumimoji="1" lang="ja-JP" altLang="en-US" smtClean="0"/>
              <a:t>2023/9/29</a:t>
            </a:fld>
            <a:endParaRPr kumimoji="1" lang="ja-JP" altLang="en-US"/>
          </a:p>
        </p:txBody>
      </p:sp>
      <p:sp>
        <p:nvSpPr>
          <p:cNvPr id="6" name="フッター プレースホルダー 5">
            <a:extLst>
              <a:ext uri="{FF2B5EF4-FFF2-40B4-BE49-F238E27FC236}">
                <a16:creationId xmlns:a16="http://schemas.microsoft.com/office/drawing/2014/main" id="{76B61B4C-F66F-1282-4495-29D5AA02A92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16FDF8B-9CF4-62CD-EBF2-D1E22B50273B}"/>
              </a:ext>
            </a:extLst>
          </p:cNvPr>
          <p:cNvSpPr>
            <a:spLocks noGrp="1"/>
          </p:cNvSpPr>
          <p:nvPr>
            <p:ph type="sldNum" sz="quarter" idx="12"/>
          </p:nvPr>
        </p:nvSpPr>
        <p:spPr/>
        <p:txBody>
          <a:bodyPr/>
          <a:lstStyle/>
          <a:p>
            <a:fld id="{EB1D4E1C-F603-49C8-9BD0-873D640624A8}" type="slidenum">
              <a:rPr kumimoji="1" lang="ja-JP" altLang="en-US" smtClean="0"/>
              <a:t>‹#›</a:t>
            </a:fld>
            <a:endParaRPr kumimoji="1" lang="ja-JP" altLang="en-US"/>
          </a:p>
        </p:txBody>
      </p:sp>
    </p:spTree>
    <p:extLst>
      <p:ext uri="{BB962C8B-B14F-4D97-AF65-F5344CB8AC3E}">
        <p14:creationId xmlns:p14="http://schemas.microsoft.com/office/powerpoint/2010/main" val="1840513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03D9D2-398A-7EA6-7062-EBE2A66D93D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F0138C1-F02A-6482-D428-6257FBC0FA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8E5031A-D921-5CB3-8D18-AE9C92CD56D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54E155E-1540-1F63-2560-9214D8BA05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0A5F9C9-0500-BC24-F084-421DE769295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DBB2798-9DB8-98B8-18C9-24D0628DB951}"/>
              </a:ext>
            </a:extLst>
          </p:cNvPr>
          <p:cNvSpPr>
            <a:spLocks noGrp="1"/>
          </p:cNvSpPr>
          <p:nvPr>
            <p:ph type="dt" sz="half" idx="10"/>
          </p:nvPr>
        </p:nvSpPr>
        <p:spPr/>
        <p:txBody>
          <a:bodyPr/>
          <a:lstStyle/>
          <a:p>
            <a:fld id="{0BEB9889-6F47-4C7E-9ADC-3AA8B2DEFD55}" type="datetime1">
              <a:rPr kumimoji="1" lang="ja-JP" altLang="en-US" smtClean="0"/>
              <a:t>2023/9/29</a:t>
            </a:fld>
            <a:endParaRPr kumimoji="1" lang="ja-JP" altLang="en-US"/>
          </a:p>
        </p:txBody>
      </p:sp>
      <p:sp>
        <p:nvSpPr>
          <p:cNvPr id="8" name="フッター プレースホルダー 7">
            <a:extLst>
              <a:ext uri="{FF2B5EF4-FFF2-40B4-BE49-F238E27FC236}">
                <a16:creationId xmlns:a16="http://schemas.microsoft.com/office/drawing/2014/main" id="{03231FB5-9056-92DB-25DB-A5C757D9D8C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CA3106F-2700-4109-ED41-C261784FF1D3}"/>
              </a:ext>
            </a:extLst>
          </p:cNvPr>
          <p:cNvSpPr>
            <a:spLocks noGrp="1"/>
          </p:cNvSpPr>
          <p:nvPr>
            <p:ph type="sldNum" sz="quarter" idx="12"/>
          </p:nvPr>
        </p:nvSpPr>
        <p:spPr/>
        <p:txBody>
          <a:bodyPr/>
          <a:lstStyle/>
          <a:p>
            <a:fld id="{EB1D4E1C-F603-49C8-9BD0-873D640624A8}" type="slidenum">
              <a:rPr kumimoji="1" lang="ja-JP" altLang="en-US" smtClean="0"/>
              <a:t>‹#›</a:t>
            </a:fld>
            <a:endParaRPr kumimoji="1" lang="ja-JP" altLang="en-US"/>
          </a:p>
        </p:txBody>
      </p:sp>
    </p:spTree>
    <p:extLst>
      <p:ext uri="{BB962C8B-B14F-4D97-AF65-F5344CB8AC3E}">
        <p14:creationId xmlns:p14="http://schemas.microsoft.com/office/powerpoint/2010/main" val="1451395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C9D4F-86F5-6F5F-5060-4357D2883B4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3C1EAB0-AB37-D0CC-5C76-FC54574D6FB9}"/>
              </a:ext>
            </a:extLst>
          </p:cNvPr>
          <p:cNvSpPr>
            <a:spLocks noGrp="1"/>
          </p:cNvSpPr>
          <p:nvPr>
            <p:ph type="dt" sz="half" idx="10"/>
          </p:nvPr>
        </p:nvSpPr>
        <p:spPr/>
        <p:txBody>
          <a:bodyPr/>
          <a:lstStyle/>
          <a:p>
            <a:fld id="{AD2059EB-FC44-45EF-8E3B-30B693D9221B}" type="datetime1">
              <a:rPr kumimoji="1" lang="ja-JP" altLang="en-US" smtClean="0"/>
              <a:t>2023/9/29</a:t>
            </a:fld>
            <a:endParaRPr kumimoji="1" lang="ja-JP" altLang="en-US"/>
          </a:p>
        </p:txBody>
      </p:sp>
      <p:sp>
        <p:nvSpPr>
          <p:cNvPr id="4" name="フッター プレースホルダー 3">
            <a:extLst>
              <a:ext uri="{FF2B5EF4-FFF2-40B4-BE49-F238E27FC236}">
                <a16:creationId xmlns:a16="http://schemas.microsoft.com/office/drawing/2014/main" id="{B054F24D-F983-AF23-6A80-389A736833A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C50C41B-EFB0-855F-75F0-FC40D870529A}"/>
              </a:ext>
            </a:extLst>
          </p:cNvPr>
          <p:cNvSpPr>
            <a:spLocks noGrp="1"/>
          </p:cNvSpPr>
          <p:nvPr>
            <p:ph type="sldNum" sz="quarter" idx="12"/>
          </p:nvPr>
        </p:nvSpPr>
        <p:spPr/>
        <p:txBody>
          <a:bodyPr/>
          <a:lstStyle/>
          <a:p>
            <a:fld id="{EB1D4E1C-F603-49C8-9BD0-873D640624A8}" type="slidenum">
              <a:rPr kumimoji="1" lang="ja-JP" altLang="en-US" smtClean="0"/>
              <a:t>‹#›</a:t>
            </a:fld>
            <a:endParaRPr kumimoji="1" lang="ja-JP" altLang="en-US"/>
          </a:p>
        </p:txBody>
      </p:sp>
    </p:spTree>
    <p:extLst>
      <p:ext uri="{BB962C8B-B14F-4D97-AF65-F5344CB8AC3E}">
        <p14:creationId xmlns:p14="http://schemas.microsoft.com/office/powerpoint/2010/main" val="82548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D7699F8-D126-0025-94DE-4487D6B93071}"/>
              </a:ext>
            </a:extLst>
          </p:cNvPr>
          <p:cNvSpPr>
            <a:spLocks noGrp="1"/>
          </p:cNvSpPr>
          <p:nvPr>
            <p:ph type="dt" sz="half" idx="10"/>
          </p:nvPr>
        </p:nvSpPr>
        <p:spPr/>
        <p:txBody>
          <a:bodyPr/>
          <a:lstStyle/>
          <a:p>
            <a:fld id="{896A6493-A935-4F57-858C-72B1B7D8EA18}" type="datetime1">
              <a:rPr kumimoji="1" lang="ja-JP" altLang="en-US" smtClean="0"/>
              <a:t>2023/9/29</a:t>
            </a:fld>
            <a:endParaRPr kumimoji="1" lang="ja-JP" altLang="en-US"/>
          </a:p>
        </p:txBody>
      </p:sp>
      <p:sp>
        <p:nvSpPr>
          <p:cNvPr id="3" name="フッター プレースホルダー 2">
            <a:extLst>
              <a:ext uri="{FF2B5EF4-FFF2-40B4-BE49-F238E27FC236}">
                <a16:creationId xmlns:a16="http://schemas.microsoft.com/office/drawing/2014/main" id="{EAE68224-E9F2-909A-7067-512F71EF24C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2C8E3C3-B77A-DB3E-1D21-6B26B7F0D4A0}"/>
              </a:ext>
            </a:extLst>
          </p:cNvPr>
          <p:cNvSpPr>
            <a:spLocks noGrp="1"/>
          </p:cNvSpPr>
          <p:nvPr>
            <p:ph type="sldNum" sz="quarter" idx="12"/>
          </p:nvPr>
        </p:nvSpPr>
        <p:spPr/>
        <p:txBody>
          <a:bodyPr/>
          <a:lstStyle/>
          <a:p>
            <a:fld id="{EB1D4E1C-F603-49C8-9BD0-873D640624A8}" type="slidenum">
              <a:rPr kumimoji="1" lang="ja-JP" altLang="en-US" smtClean="0"/>
              <a:t>‹#›</a:t>
            </a:fld>
            <a:endParaRPr kumimoji="1" lang="ja-JP" altLang="en-US"/>
          </a:p>
        </p:txBody>
      </p:sp>
    </p:spTree>
    <p:extLst>
      <p:ext uri="{BB962C8B-B14F-4D97-AF65-F5344CB8AC3E}">
        <p14:creationId xmlns:p14="http://schemas.microsoft.com/office/powerpoint/2010/main" val="961525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587CD6-E6BF-268B-7389-DFA2FA509B3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109AE3E-3595-0EC6-00BC-E1D6B0AEAD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EAE92F3-78BC-5827-F0EC-0C779873F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B982523-11A4-8F51-4FC7-730BD144B0EE}"/>
              </a:ext>
            </a:extLst>
          </p:cNvPr>
          <p:cNvSpPr>
            <a:spLocks noGrp="1"/>
          </p:cNvSpPr>
          <p:nvPr>
            <p:ph type="dt" sz="half" idx="10"/>
          </p:nvPr>
        </p:nvSpPr>
        <p:spPr/>
        <p:txBody>
          <a:bodyPr/>
          <a:lstStyle/>
          <a:p>
            <a:fld id="{8D02206C-0506-408A-9AC9-FE4DCAB6ECF3}" type="datetime1">
              <a:rPr kumimoji="1" lang="ja-JP" altLang="en-US" smtClean="0"/>
              <a:t>2023/9/29</a:t>
            </a:fld>
            <a:endParaRPr kumimoji="1" lang="ja-JP" altLang="en-US"/>
          </a:p>
        </p:txBody>
      </p:sp>
      <p:sp>
        <p:nvSpPr>
          <p:cNvPr id="6" name="フッター プレースホルダー 5">
            <a:extLst>
              <a:ext uri="{FF2B5EF4-FFF2-40B4-BE49-F238E27FC236}">
                <a16:creationId xmlns:a16="http://schemas.microsoft.com/office/drawing/2014/main" id="{63802C38-E4FB-7BEA-7FB1-FFB70E96AE9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57AB176-96AC-2FB7-345D-A99891596D71}"/>
              </a:ext>
            </a:extLst>
          </p:cNvPr>
          <p:cNvSpPr>
            <a:spLocks noGrp="1"/>
          </p:cNvSpPr>
          <p:nvPr>
            <p:ph type="sldNum" sz="quarter" idx="12"/>
          </p:nvPr>
        </p:nvSpPr>
        <p:spPr/>
        <p:txBody>
          <a:bodyPr/>
          <a:lstStyle/>
          <a:p>
            <a:fld id="{EB1D4E1C-F603-49C8-9BD0-873D640624A8}" type="slidenum">
              <a:rPr kumimoji="1" lang="ja-JP" altLang="en-US" smtClean="0"/>
              <a:t>‹#›</a:t>
            </a:fld>
            <a:endParaRPr kumimoji="1" lang="ja-JP" altLang="en-US"/>
          </a:p>
        </p:txBody>
      </p:sp>
    </p:spTree>
    <p:extLst>
      <p:ext uri="{BB962C8B-B14F-4D97-AF65-F5344CB8AC3E}">
        <p14:creationId xmlns:p14="http://schemas.microsoft.com/office/powerpoint/2010/main" val="113007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1F8D11-A32A-9032-32CF-7E5F9F265B7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A0C5A61-8FD2-682D-42BA-C38AA6891A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9397EAD-911A-1CFD-9C38-6C2C7D7A8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92FC858-EEB9-98E7-4F3B-1DE035D3CD38}"/>
              </a:ext>
            </a:extLst>
          </p:cNvPr>
          <p:cNvSpPr>
            <a:spLocks noGrp="1"/>
          </p:cNvSpPr>
          <p:nvPr>
            <p:ph type="dt" sz="half" idx="10"/>
          </p:nvPr>
        </p:nvSpPr>
        <p:spPr/>
        <p:txBody>
          <a:bodyPr/>
          <a:lstStyle/>
          <a:p>
            <a:fld id="{98AF1B43-FFEA-478C-B317-279CF4029299}" type="datetime1">
              <a:rPr kumimoji="1" lang="ja-JP" altLang="en-US" smtClean="0"/>
              <a:t>2023/9/29</a:t>
            </a:fld>
            <a:endParaRPr kumimoji="1" lang="ja-JP" altLang="en-US"/>
          </a:p>
        </p:txBody>
      </p:sp>
      <p:sp>
        <p:nvSpPr>
          <p:cNvPr id="6" name="フッター プレースホルダー 5">
            <a:extLst>
              <a:ext uri="{FF2B5EF4-FFF2-40B4-BE49-F238E27FC236}">
                <a16:creationId xmlns:a16="http://schemas.microsoft.com/office/drawing/2014/main" id="{A6E746F9-BEEF-FAD8-CA70-7BF4982F1C0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99199B4-6729-6CC1-68BE-724A3361F544}"/>
              </a:ext>
            </a:extLst>
          </p:cNvPr>
          <p:cNvSpPr>
            <a:spLocks noGrp="1"/>
          </p:cNvSpPr>
          <p:nvPr>
            <p:ph type="sldNum" sz="quarter" idx="12"/>
          </p:nvPr>
        </p:nvSpPr>
        <p:spPr/>
        <p:txBody>
          <a:bodyPr/>
          <a:lstStyle/>
          <a:p>
            <a:fld id="{EB1D4E1C-F603-49C8-9BD0-873D640624A8}" type="slidenum">
              <a:rPr kumimoji="1" lang="ja-JP" altLang="en-US" smtClean="0"/>
              <a:t>‹#›</a:t>
            </a:fld>
            <a:endParaRPr kumimoji="1" lang="ja-JP" altLang="en-US"/>
          </a:p>
        </p:txBody>
      </p:sp>
    </p:spTree>
    <p:extLst>
      <p:ext uri="{BB962C8B-B14F-4D97-AF65-F5344CB8AC3E}">
        <p14:creationId xmlns:p14="http://schemas.microsoft.com/office/powerpoint/2010/main" val="1702374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4101E34-2F00-FFDA-8BF9-7DB07F404F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E15EA23-FCCE-48F1-B267-88FC328033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B27912-A355-2C51-D4F8-692AB34271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371C3-C421-4CBA-B7DA-C4F45CB46764}" type="datetime1">
              <a:rPr kumimoji="1" lang="ja-JP" altLang="en-US" smtClean="0"/>
              <a:t>2023/9/29</a:t>
            </a:fld>
            <a:endParaRPr kumimoji="1" lang="ja-JP" altLang="en-US"/>
          </a:p>
        </p:txBody>
      </p:sp>
      <p:sp>
        <p:nvSpPr>
          <p:cNvPr id="5" name="フッター プレースホルダー 4">
            <a:extLst>
              <a:ext uri="{FF2B5EF4-FFF2-40B4-BE49-F238E27FC236}">
                <a16:creationId xmlns:a16="http://schemas.microsoft.com/office/drawing/2014/main" id="{555C5135-144F-3A4C-C402-41BFEA78BD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AA23C80-893D-31DB-4E6C-7741980654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D4E1C-F603-49C8-9BD0-873D640624A8}" type="slidenum">
              <a:rPr kumimoji="1" lang="ja-JP" altLang="en-US" smtClean="0"/>
              <a:t>‹#›</a:t>
            </a:fld>
            <a:endParaRPr kumimoji="1" lang="ja-JP" altLang="en-US"/>
          </a:p>
        </p:txBody>
      </p:sp>
    </p:spTree>
    <p:extLst>
      <p:ext uri="{BB962C8B-B14F-4D97-AF65-F5344CB8AC3E}">
        <p14:creationId xmlns:p14="http://schemas.microsoft.com/office/powerpoint/2010/main" val="2877231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058F41F-4BC0-E9E2-A0E4-FCADFE0AC3B8}"/>
              </a:ext>
            </a:extLst>
          </p:cNvPr>
          <p:cNvSpPr txBox="1"/>
          <p:nvPr/>
        </p:nvSpPr>
        <p:spPr>
          <a:xfrm>
            <a:off x="662765" y="956876"/>
            <a:ext cx="10520829" cy="3539430"/>
          </a:xfrm>
          <a:prstGeom prst="rect">
            <a:avLst/>
          </a:prstGeom>
          <a:noFill/>
        </p:spPr>
        <p:txBody>
          <a:bodyPr wrap="none" rtlCol="0">
            <a:sp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夏暑くなれば、冷たいものが食べたくなってきます。</a:t>
            </a:r>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kumimoji="1" lang="ja-JP" altLang="en-US" sz="2800" dirty="0">
                <a:latin typeface="UD デジタル 教科書体 NK-B" panose="02020700000000000000" pitchFamily="18" charset="-128"/>
                <a:ea typeface="UD デジタル 教科書体 NK-B" panose="02020700000000000000" pitchFamily="18" charset="-128"/>
              </a:rPr>
              <a:t>あまりに冷たいものを食べすぎて、お腹をこわしたことはないですか？</a:t>
            </a:r>
            <a:endParaRPr kumimoji="1" lang="en-US" altLang="ja-JP" sz="2800" dirty="0">
              <a:latin typeface="UD デジタル 教科書体 NK-B" panose="02020700000000000000" pitchFamily="18" charset="-128"/>
              <a:ea typeface="UD デジタル 教科書体 NK-B" panose="02020700000000000000" pitchFamily="18" charset="-128"/>
            </a:endParaRPr>
          </a:p>
          <a:p>
            <a:endParaRPr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a:latin typeface="UD デジタル 教科書体 NK-B" panose="02020700000000000000" pitchFamily="18" charset="-128"/>
                <a:ea typeface="UD デジタル 教科書体 NK-B" panose="02020700000000000000" pitchFamily="18" charset="-128"/>
              </a:rPr>
              <a:t>ところで、</a:t>
            </a:r>
            <a:endParaRPr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冷たいものといえば、アイスクリーム？</a:t>
            </a:r>
            <a:endParaRPr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それとも、かき氷でしょうか？</a:t>
            </a:r>
            <a:endParaRPr lang="en-US" altLang="ja-JP" sz="2800" dirty="0">
              <a:latin typeface="UD デジタル 教科書体 NK-B" panose="02020700000000000000" pitchFamily="18" charset="-128"/>
              <a:ea typeface="UD デジタル 教科書体 NK-B" panose="02020700000000000000" pitchFamily="18" charset="-128"/>
            </a:endParaRPr>
          </a:p>
          <a:p>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そこで皆さん</a:t>
            </a:r>
            <a:r>
              <a:rPr kumimoji="1" lang="ja-JP" altLang="en-US" sz="2800" dirty="0">
                <a:latin typeface="UD デジタル 教科書体 NK-B" panose="02020700000000000000" pitchFamily="18" charset="-128"/>
                <a:ea typeface="UD デジタル 教科書体 NK-B" panose="02020700000000000000" pitchFamily="18" charset="-128"/>
              </a:rPr>
              <a:t>、アイスクリームとかき氷のどちらが好きですか？</a:t>
            </a:r>
          </a:p>
        </p:txBody>
      </p:sp>
      <p:sp>
        <p:nvSpPr>
          <p:cNvPr id="3" name="スライド番号プレースホルダー 2">
            <a:extLst>
              <a:ext uri="{FF2B5EF4-FFF2-40B4-BE49-F238E27FC236}">
                <a16:creationId xmlns:a16="http://schemas.microsoft.com/office/drawing/2014/main" id="{98AD913A-7711-CDC8-88A4-438C64FE751F}"/>
              </a:ext>
            </a:extLst>
          </p:cNvPr>
          <p:cNvSpPr>
            <a:spLocks noGrp="1"/>
          </p:cNvSpPr>
          <p:nvPr>
            <p:ph type="sldNum" sz="quarter" idx="12"/>
          </p:nvPr>
        </p:nvSpPr>
        <p:spPr/>
        <p:txBody>
          <a:bodyPr/>
          <a:lstStyle/>
          <a:p>
            <a:fld id="{EB1D4E1C-F603-49C8-9BD0-873D640624A8}" type="slidenum">
              <a:rPr kumimoji="1" lang="ja-JP" altLang="en-US" smtClean="0"/>
              <a:t>1</a:t>
            </a:fld>
            <a:endParaRPr kumimoji="1" lang="ja-JP" altLang="en-US"/>
          </a:p>
        </p:txBody>
      </p:sp>
    </p:spTree>
    <p:extLst>
      <p:ext uri="{BB962C8B-B14F-4D97-AF65-F5344CB8AC3E}">
        <p14:creationId xmlns:p14="http://schemas.microsoft.com/office/powerpoint/2010/main" val="1983300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9CEC2F7-F5BB-C254-387B-A8752C1FB36A}"/>
              </a:ext>
            </a:extLst>
          </p:cNvPr>
          <p:cNvSpPr txBox="1"/>
          <p:nvPr/>
        </p:nvSpPr>
        <p:spPr>
          <a:xfrm>
            <a:off x="791293" y="823578"/>
            <a:ext cx="10562507" cy="3108543"/>
          </a:xfrm>
          <a:prstGeom prst="rect">
            <a:avLst/>
          </a:prstGeom>
          <a:noFill/>
        </p:spPr>
        <p:txBody>
          <a:bodyPr wrap="square" rtlCol="0">
            <a:spAutoFit/>
          </a:bodyPr>
          <a:lstStyle/>
          <a:p>
            <a:r>
              <a:rPr lang="ja-JP" altLang="en-US" sz="2800" dirty="0">
                <a:latin typeface="UD デジタル 教科書体 NK-B" panose="02020700000000000000" pitchFamily="18" charset="-128"/>
                <a:ea typeface="UD デジタル 教科書体 NK-B" panose="02020700000000000000" pitchFamily="18" charset="-128"/>
              </a:rPr>
              <a:t>例１より、大阪市の去年（２０２２年）の８月に３４℃以上になった日数は１８日間ありました。</a:t>
            </a:r>
            <a:endParaRPr lang="en-US" altLang="ja-JP" sz="2800" dirty="0">
              <a:latin typeface="UD デジタル 教科書体 NK-B" panose="02020700000000000000" pitchFamily="18" charset="-128"/>
              <a:ea typeface="UD デジタル 教科書体 NK-B" panose="02020700000000000000" pitchFamily="18" charset="-128"/>
            </a:endParaRPr>
          </a:p>
          <a:p>
            <a:endParaRPr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問題１</a:t>
            </a:r>
            <a:endParaRPr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この１８日間は、多いでしょうか？少ないでしょうか？</a:t>
            </a:r>
            <a:endParaRPr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一昨年（２０２１年）の８月の資料と比べなさい。</a:t>
            </a:r>
            <a:endParaRPr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また、ヒストグラムをかいて気づいたことを答えなさい。</a:t>
            </a:r>
            <a:endParaRPr lang="en-US" altLang="ja-JP" sz="2800"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B3E30BFA-3306-2D77-D4B1-09AFEBACD281}"/>
              </a:ext>
            </a:extLst>
          </p:cNvPr>
          <p:cNvSpPr>
            <a:spLocks noGrp="1"/>
          </p:cNvSpPr>
          <p:nvPr>
            <p:ph type="sldNum" sz="quarter" idx="12"/>
          </p:nvPr>
        </p:nvSpPr>
        <p:spPr/>
        <p:txBody>
          <a:bodyPr/>
          <a:lstStyle/>
          <a:p>
            <a:fld id="{EB1D4E1C-F603-49C8-9BD0-873D640624A8}" type="slidenum">
              <a:rPr kumimoji="1" lang="ja-JP" altLang="en-US" smtClean="0"/>
              <a:t>10</a:t>
            </a:fld>
            <a:endParaRPr kumimoji="1" lang="ja-JP" altLang="en-US"/>
          </a:p>
        </p:txBody>
      </p:sp>
      <p:sp>
        <p:nvSpPr>
          <p:cNvPr id="4" name="テキスト ボックス 3">
            <a:extLst>
              <a:ext uri="{FF2B5EF4-FFF2-40B4-BE49-F238E27FC236}">
                <a16:creationId xmlns:a16="http://schemas.microsoft.com/office/drawing/2014/main" id="{A66FAD4A-1596-FF00-5E71-1D647B12EFC3}"/>
              </a:ext>
            </a:extLst>
          </p:cNvPr>
          <p:cNvSpPr txBox="1"/>
          <p:nvPr/>
        </p:nvSpPr>
        <p:spPr>
          <a:xfrm>
            <a:off x="0" y="6352143"/>
            <a:ext cx="4229100" cy="369332"/>
          </a:xfrm>
          <a:prstGeom prst="rect">
            <a:avLst/>
          </a:prstGeom>
          <a:noFill/>
        </p:spPr>
        <p:txBody>
          <a:bodyPr wrap="square" rtlCol="0">
            <a:spAutoFit/>
          </a:bodyPr>
          <a:lstStyle/>
          <a:p>
            <a:r>
              <a:rPr kumimoji="1" lang="ja-JP" altLang="en-US" dirty="0"/>
              <a:t>中１　度数分布多角形（度数折れ線）</a:t>
            </a:r>
          </a:p>
        </p:txBody>
      </p:sp>
    </p:spTree>
    <p:extLst>
      <p:ext uri="{BB962C8B-B14F-4D97-AF65-F5344CB8AC3E}">
        <p14:creationId xmlns:p14="http://schemas.microsoft.com/office/powerpoint/2010/main" val="175833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C58A639-9CB7-17AD-00F8-F650F2C71B9A}"/>
              </a:ext>
            </a:extLst>
          </p:cNvPr>
          <p:cNvSpPr txBox="1"/>
          <p:nvPr/>
        </p:nvSpPr>
        <p:spPr>
          <a:xfrm>
            <a:off x="3958683" y="927100"/>
            <a:ext cx="7563081" cy="1815882"/>
          </a:xfrm>
          <a:prstGeom prst="rect">
            <a:avLst/>
          </a:prstGeom>
          <a:noFill/>
        </p:spPr>
        <p:txBody>
          <a:bodyPr wrap="square" rtlCol="0">
            <a:sp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それでは、去年と一昨年の８月を比べてみましょう。</a:t>
            </a:r>
            <a:endParaRPr kumimoji="1" lang="en-US" altLang="ja-JP" sz="2800" dirty="0">
              <a:latin typeface="UD デジタル 教科書体 NK-B" panose="02020700000000000000" pitchFamily="18" charset="-128"/>
              <a:ea typeface="UD デジタル 教科書体 NK-B" panose="02020700000000000000" pitchFamily="18" charset="-128"/>
            </a:endParaRPr>
          </a:p>
          <a:p>
            <a:endParaRPr lang="en-US" altLang="ja-JP" sz="2800" dirty="0">
              <a:latin typeface="UD デジタル 教科書体 NK-B" panose="02020700000000000000" pitchFamily="18" charset="-128"/>
              <a:ea typeface="UD デジタル 教科書体 NK-B" panose="02020700000000000000" pitchFamily="18" charset="-128"/>
            </a:endParaRPr>
          </a:p>
          <a:p>
            <a:r>
              <a:rPr kumimoji="1" lang="ja-JP" altLang="en-US" sz="2800" dirty="0">
                <a:latin typeface="UD デジタル 教科書体 NK-B" panose="02020700000000000000" pitchFamily="18" charset="-128"/>
                <a:ea typeface="UD デジタル 教科書体 NK-B" panose="02020700000000000000" pitchFamily="18" charset="-128"/>
              </a:rPr>
              <a:t>これも気象庁のホームページから調べることができます。</a:t>
            </a:r>
          </a:p>
        </p:txBody>
      </p:sp>
      <p:sp>
        <p:nvSpPr>
          <p:cNvPr id="5" name="スライド番号プレースホルダー 4">
            <a:extLst>
              <a:ext uri="{FF2B5EF4-FFF2-40B4-BE49-F238E27FC236}">
                <a16:creationId xmlns:a16="http://schemas.microsoft.com/office/drawing/2014/main" id="{27159B69-DD9C-3F6E-3CF0-F6DB5DFAD420}"/>
              </a:ext>
            </a:extLst>
          </p:cNvPr>
          <p:cNvSpPr>
            <a:spLocks noGrp="1"/>
          </p:cNvSpPr>
          <p:nvPr>
            <p:ph type="sldNum" sz="quarter" idx="12"/>
          </p:nvPr>
        </p:nvSpPr>
        <p:spPr/>
        <p:txBody>
          <a:bodyPr/>
          <a:lstStyle/>
          <a:p>
            <a:fld id="{EB1D4E1C-F603-49C8-9BD0-873D640624A8}" type="slidenum">
              <a:rPr kumimoji="1" lang="ja-JP" altLang="en-US" smtClean="0"/>
              <a:t>11</a:t>
            </a:fld>
            <a:endParaRPr kumimoji="1" lang="ja-JP" altLang="en-US"/>
          </a:p>
        </p:txBody>
      </p:sp>
      <p:pic>
        <p:nvPicPr>
          <p:cNvPr id="4" name="図 3">
            <a:extLst>
              <a:ext uri="{FF2B5EF4-FFF2-40B4-BE49-F238E27FC236}">
                <a16:creationId xmlns:a16="http://schemas.microsoft.com/office/drawing/2014/main" id="{6C4F5744-9E40-4501-0CE3-104D476F33D0}"/>
              </a:ext>
            </a:extLst>
          </p:cNvPr>
          <p:cNvPicPr>
            <a:picLocks noChangeAspect="1"/>
          </p:cNvPicPr>
          <p:nvPr/>
        </p:nvPicPr>
        <p:blipFill>
          <a:blip r:embed="rId3"/>
          <a:stretch>
            <a:fillRect/>
          </a:stretch>
        </p:blipFill>
        <p:spPr>
          <a:xfrm>
            <a:off x="460883" y="192093"/>
            <a:ext cx="2926334" cy="6529382"/>
          </a:xfrm>
          <a:prstGeom prst="rect">
            <a:avLst/>
          </a:prstGeom>
        </p:spPr>
      </p:pic>
    </p:spTree>
    <p:extLst>
      <p:ext uri="{BB962C8B-B14F-4D97-AF65-F5344CB8AC3E}">
        <p14:creationId xmlns:p14="http://schemas.microsoft.com/office/powerpoint/2010/main" val="964827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D9180BF-1685-DB7C-D543-66FA6518EC2D}"/>
              </a:ext>
            </a:extLst>
          </p:cNvPr>
          <p:cNvPicPr>
            <a:picLocks noChangeAspect="1"/>
          </p:cNvPicPr>
          <p:nvPr/>
        </p:nvPicPr>
        <p:blipFill>
          <a:blip r:embed="rId3"/>
          <a:stretch>
            <a:fillRect/>
          </a:stretch>
        </p:blipFill>
        <p:spPr>
          <a:xfrm>
            <a:off x="1387351" y="107075"/>
            <a:ext cx="9272820" cy="6431837"/>
          </a:xfrm>
          <a:prstGeom prst="rect">
            <a:avLst/>
          </a:prstGeom>
        </p:spPr>
      </p:pic>
      <p:sp>
        <p:nvSpPr>
          <p:cNvPr id="3" name="スライド番号プレースホルダー 2">
            <a:extLst>
              <a:ext uri="{FF2B5EF4-FFF2-40B4-BE49-F238E27FC236}">
                <a16:creationId xmlns:a16="http://schemas.microsoft.com/office/drawing/2014/main" id="{583922CE-9643-0144-416F-8B1F261A8B7E}"/>
              </a:ext>
            </a:extLst>
          </p:cNvPr>
          <p:cNvSpPr>
            <a:spLocks noGrp="1"/>
          </p:cNvSpPr>
          <p:nvPr>
            <p:ph type="sldNum" sz="quarter" idx="12"/>
          </p:nvPr>
        </p:nvSpPr>
        <p:spPr/>
        <p:txBody>
          <a:bodyPr/>
          <a:lstStyle/>
          <a:p>
            <a:fld id="{EB1D4E1C-F603-49C8-9BD0-873D640624A8}" type="slidenum">
              <a:rPr kumimoji="1" lang="ja-JP" altLang="en-US" smtClean="0"/>
              <a:t>12</a:t>
            </a:fld>
            <a:endParaRPr kumimoji="1" lang="ja-JP" altLang="en-US"/>
          </a:p>
        </p:txBody>
      </p:sp>
      <p:cxnSp>
        <p:nvCxnSpPr>
          <p:cNvPr id="5" name="直線コネクタ 4">
            <a:extLst>
              <a:ext uri="{FF2B5EF4-FFF2-40B4-BE49-F238E27FC236}">
                <a16:creationId xmlns:a16="http://schemas.microsoft.com/office/drawing/2014/main" id="{84FC1EB8-14FF-585F-D521-E9DF9E0CCAB9}"/>
              </a:ext>
            </a:extLst>
          </p:cNvPr>
          <p:cNvCxnSpPr/>
          <p:nvPr/>
        </p:nvCxnSpPr>
        <p:spPr>
          <a:xfrm>
            <a:off x="1101032" y="4446935"/>
            <a:ext cx="984545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603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1AE7EAD-37A5-54D2-33F2-85DB4C817FB0}"/>
              </a:ext>
            </a:extLst>
          </p:cNvPr>
          <p:cNvSpPr txBox="1"/>
          <p:nvPr/>
        </p:nvSpPr>
        <p:spPr>
          <a:xfrm>
            <a:off x="2308302" y="3289601"/>
            <a:ext cx="1650381" cy="369332"/>
          </a:xfrm>
          <a:prstGeom prst="rect">
            <a:avLst/>
          </a:prstGeom>
          <a:noFill/>
        </p:spPr>
        <p:txBody>
          <a:bodyPr wrap="square" rtlCol="0">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２０２２年８月</a:t>
            </a:r>
          </a:p>
        </p:txBody>
      </p:sp>
      <p:sp>
        <p:nvSpPr>
          <p:cNvPr id="5" name="テキスト ボックス 4">
            <a:extLst>
              <a:ext uri="{FF2B5EF4-FFF2-40B4-BE49-F238E27FC236}">
                <a16:creationId xmlns:a16="http://schemas.microsoft.com/office/drawing/2014/main" id="{F6C6C2C5-4B6C-E767-AF7C-B7D1F3583FD8}"/>
              </a:ext>
            </a:extLst>
          </p:cNvPr>
          <p:cNvSpPr txBox="1"/>
          <p:nvPr/>
        </p:nvSpPr>
        <p:spPr>
          <a:xfrm>
            <a:off x="6757697" y="3333239"/>
            <a:ext cx="1650381" cy="369332"/>
          </a:xfrm>
          <a:prstGeom prst="rect">
            <a:avLst/>
          </a:prstGeom>
          <a:noFill/>
        </p:spPr>
        <p:txBody>
          <a:bodyPr wrap="square" rtlCol="0">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２０２１年８月</a:t>
            </a:r>
          </a:p>
        </p:txBody>
      </p:sp>
      <p:sp>
        <p:nvSpPr>
          <p:cNvPr id="6" name="スライド番号プレースホルダー 5">
            <a:extLst>
              <a:ext uri="{FF2B5EF4-FFF2-40B4-BE49-F238E27FC236}">
                <a16:creationId xmlns:a16="http://schemas.microsoft.com/office/drawing/2014/main" id="{9123FA02-983B-36E7-77FF-1E16ACAFAD61}"/>
              </a:ext>
            </a:extLst>
          </p:cNvPr>
          <p:cNvSpPr>
            <a:spLocks noGrp="1"/>
          </p:cNvSpPr>
          <p:nvPr>
            <p:ph type="sldNum" sz="quarter" idx="12"/>
          </p:nvPr>
        </p:nvSpPr>
        <p:spPr/>
        <p:txBody>
          <a:bodyPr/>
          <a:lstStyle/>
          <a:p>
            <a:fld id="{EB1D4E1C-F603-49C8-9BD0-873D640624A8}" type="slidenum">
              <a:rPr kumimoji="1" lang="ja-JP" altLang="en-US" smtClean="0"/>
              <a:t>13</a:t>
            </a:fld>
            <a:endParaRPr kumimoji="1" lang="ja-JP" altLang="en-US"/>
          </a:p>
        </p:txBody>
      </p:sp>
      <p:pic>
        <p:nvPicPr>
          <p:cNvPr id="7" name="図 6">
            <a:extLst>
              <a:ext uri="{FF2B5EF4-FFF2-40B4-BE49-F238E27FC236}">
                <a16:creationId xmlns:a16="http://schemas.microsoft.com/office/drawing/2014/main" id="{39EB7F07-DC50-6441-6C84-CC1150957179}"/>
              </a:ext>
            </a:extLst>
          </p:cNvPr>
          <p:cNvPicPr>
            <a:picLocks noChangeAspect="1"/>
          </p:cNvPicPr>
          <p:nvPr/>
        </p:nvPicPr>
        <p:blipFill>
          <a:blip r:embed="rId3"/>
          <a:stretch>
            <a:fillRect/>
          </a:stretch>
        </p:blipFill>
        <p:spPr>
          <a:xfrm>
            <a:off x="286039" y="226588"/>
            <a:ext cx="6504996" cy="2926334"/>
          </a:xfrm>
          <a:prstGeom prst="rect">
            <a:avLst/>
          </a:prstGeom>
        </p:spPr>
      </p:pic>
      <p:pic>
        <p:nvPicPr>
          <p:cNvPr id="8" name="図 7">
            <a:extLst>
              <a:ext uri="{FF2B5EF4-FFF2-40B4-BE49-F238E27FC236}">
                <a16:creationId xmlns:a16="http://schemas.microsoft.com/office/drawing/2014/main" id="{A915B940-D7D0-8E1D-7B82-2AE59F21FDE9}"/>
              </a:ext>
            </a:extLst>
          </p:cNvPr>
          <p:cNvPicPr>
            <a:picLocks noChangeAspect="1"/>
          </p:cNvPicPr>
          <p:nvPr/>
        </p:nvPicPr>
        <p:blipFill>
          <a:blip r:embed="rId4"/>
          <a:stretch>
            <a:fillRect/>
          </a:stretch>
        </p:blipFill>
        <p:spPr>
          <a:xfrm>
            <a:off x="4632488" y="3617245"/>
            <a:ext cx="6498899" cy="2926334"/>
          </a:xfrm>
          <a:prstGeom prst="rect">
            <a:avLst/>
          </a:prstGeom>
        </p:spPr>
      </p:pic>
    </p:spTree>
    <p:extLst>
      <p:ext uri="{BB962C8B-B14F-4D97-AF65-F5344CB8AC3E}">
        <p14:creationId xmlns:p14="http://schemas.microsoft.com/office/powerpoint/2010/main" val="1782666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AA528ED5-AF7C-7D1D-89B1-5F7D21D8F397}"/>
              </a:ext>
            </a:extLst>
          </p:cNvPr>
          <p:cNvSpPr txBox="1"/>
          <p:nvPr/>
        </p:nvSpPr>
        <p:spPr>
          <a:xfrm>
            <a:off x="5371170" y="5820928"/>
            <a:ext cx="1650381" cy="369332"/>
          </a:xfrm>
          <a:prstGeom prst="rect">
            <a:avLst/>
          </a:prstGeom>
          <a:noFill/>
        </p:spPr>
        <p:txBody>
          <a:bodyPr wrap="square" rtlCol="0">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２０２１年８月</a:t>
            </a:r>
          </a:p>
        </p:txBody>
      </p:sp>
      <p:sp>
        <p:nvSpPr>
          <p:cNvPr id="2" name="スライド番号プレースホルダー 1">
            <a:extLst>
              <a:ext uri="{FF2B5EF4-FFF2-40B4-BE49-F238E27FC236}">
                <a16:creationId xmlns:a16="http://schemas.microsoft.com/office/drawing/2014/main" id="{575E7EDF-2CBF-F200-879B-9A4D3CC08A8D}"/>
              </a:ext>
            </a:extLst>
          </p:cNvPr>
          <p:cNvSpPr>
            <a:spLocks noGrp="1"/>
          </p:cNvSpPr>
          <p:nvPr>
            <p:ph type="sldNum" sz="quarter" idx="12"/>
          </p:nvPr>
        </p:nvSpPr>
        <p:spPr/>
        <p:txBody>
          <a:bodyPr/>
          <a:lstStyle/>
          <a:p>
            <a:fld id="{EB1D4E1C-F603-49C8-9BD0-873D640624A8}" type="slidenum">
              <a:rPr kumimoji="1" lang="ja-JP" altLang="en-US" smtClean="0"/>
              <a:t>14</a:t>
            </a:fld>
            <a:endParaRPr kumimoji="1" lang="ja-JP" altLang="en-US"/>
          </a:p>
        </p:txBody>
      </p:sp>
      <p:pic>
        <p:nvPicPr>
          <p:cNvPr id="3" name="図 2">
            <a:extLst>
              <a:ext uri="{FF2B5EF4-FFF2-40B4-BE49-F238E27FC236}">
                <a16:creationId xmlns:a16="http://schemas.microsoft.com/office/drawing/2014/main" id="{D83A8CA7-267E-B8FA-FABC-C824C356FF68}"/>
              </a:ext>
            </a:extLst>
          </p:cNvPr>
          <p:cNvPicPr>
            <a:picLocks noChangeAspect="1"/>
          </p:cNvPicPr>
          <p:nvPr/>
        </p:nvPicPr>
        <p:blipFill>
          <a:blip r:embed="rId3"/>
          <a:stretch>
            <a:fillRect/>
          </a:stretch>
        </p:blipFill>
        <p:spPr>
          <a:xfrm>
            <a:off x="462575" y="381990"/>
            <a:ext cx="11467570" cy="5163760"/>
          </a:xfrm>
          <a:prstGeom prst="rect">
            <a:avLst/>
          </a:prstGeom>
        </p:spPr>
      </p:pic>
    </p:spTree>
    <p:extLst>
      <p:ext uri="{BB962C8B-B14F-4D97-AF65-F5344CB8AC3E}">
        <p14:creationId xmlns:p14="http://schemas.microsoft.com/office/powerpoint/2010/main" val="3930298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A689FFB-29B8-E388-5246-C9ED5CDE6FE9}"/>
              </a:ext>
            </a:extLst>
          </p:cNvPr>
          <p:cNvSpPr>
            <a:spLocks noGrp="1"/>
          </p:cNvSpPr>
          <p:nvPr>
            <p:ph type="sldNum" sz="quarter" idx="12"/>
          </p:nvPr>
        </p:nvSpPr>
        <p:spPr/>
        <p:txBody>
          <a:bodyPr/>
          <a:lstStyle/>
          <a:p>
            <a:fld id="{EB1D4E1C-F603-49C8-9BD0-873D640624A8}" type="slidenum">
              <a:rPr kumimoji="1" lang="ja-JP" altLang="en-US" smtClean="0"/>
              <a:t>15</a:t>
            </a:fld>
            <a:endParaRPr kumimoji="1" lang="ja-JP" altLang="en-US"/>
          </a:p>
        </p:txBody>
      </p:sp>
      <p:grpSp>
        <p:nvGrpSpPr>
          <p:cNvPr id="12" name="グループ化 11">
            <a:extLst>
              <a:ext uri="{FF2B5EF4-FFF2-40B4-BE49-F238E27FC236}">
                <a16:creationId xmlns:a16="http://schemas.microsoft.com/office/drawing/2014/main" id="{A699FFCF-7F18-86F9-B158-557FB82C67AE}"/>
              </a:ext>
            </a:extLst>
          </p:cNvPr>
          <p:cNvGrpSpPr/>
          <p:nvPr/>
        </p:nvGrpSpPr>
        <p:grpSpPr>
          <a:xfrm>
            <a:off x="588723" y="5776332"/>
            <a:ext cx="2992678" cy="646331"/>
            <a:chOff x="588723" y="5776332"/>
            <a:chExt cx="2992678" cy="646331"/>
          </a:xfrm>
        </p:grpSpPr>
        <p:sp>
          <p:nvSpPr>
            <p:cNvPr id="4" name="テキスト ボックス 3">
              <a:extLst>
                <a:ext uri="{FF2B5EF4-FFF2-40B4-BE49-F238E27FC236}">
                  <a16:creationId xmlns:a16="http://schemas.microsoft.com/office/drawing/2014/main" id="{292BE751-25E2-C55D-2A79-AC54A338CB9D}"/>
                </a:ext>
              </a:extLst>
            </p:cNvPr>
            <p:cNvSpPr txBox="1"/>
            <p:nvPr/>
          </p:nvSpPr>
          <p:spPr>
            <a:xfrm>
              <a:off x="588723" y="5776332"/>
              <a:ext cx="2992678" cy="646331"/>
            </a:xfrm>
            <a:prstGeom prst="rect">
              <a:avLst/>
            </a:prstGeom>
            <a:noFill/>
            <a:ln>
              <a:solidFill>
                <a:schemeClr val="tx1"/>
              </a:solidFill>
            </a:ln>
          </p:spPr>
          <p:txBody>
            <a:bodyPr wrap="square" rtlCol="0">
              <a:spAutoFit/>
            </a:bodyPr>
            <a:lstStyle/>
            <a:p>
              <a:r>
                <a:rPr kumimoji="1" lang="ja-JP" altLang="en-US" dirty="0"/>
                <a:t>２０２２年</a:t>
              </a:r>
              <a:endParaRPr kumimoji="1" lang="en-US" altLang="ja-JP" dirty="0"/>
            </a:p>
            <a:p>
              <a:r>
                <a:rPr lang="ja-JP" altLang="en-US" dirty="0"/>
                <a:t>２０２１年</a:t>
              </a:r>
              <a:endParaRPr kumimoji="1" lang="ja-JP" altLang="en-US" dirty="0"/>
            </a:p>
          </p:txBody>
        </p:sp>
        <p:cxnSp>
          <p:nvCxnSpPr>
            <p:cNvPr id="6" name="直線コネクタ 5">
              <a:extLst>
                <a:ext uri="{FF2B5EF4-FFF2-40B4-BE49-F238E27FC236}">
                  <a16:creationId xmlns:a16="http://schemas.microsoft.com/office/drawing/2014/main" id="{D3299FC1-A213-A55E-1953-D52265209B6B}"/>
                </a:ext>
              </a:extLst>
            </p:cNvPr>
            <p:cNvCxnSpPr/>
            <p:nvPr/>
          </p:nvCxnSpPr>
          <p:spPr>
            <a:xfrm>
              <a:off x="2078451" y="5953052"/>
              <a:ext cx="1189972" cy="0"/>
            </a:xfrm>
            <a:prstGeom prst="line">
              <a:avLst/>
            </a:prstGeom>
            <a:ln>
              <a:solidFill>
                <a:srgbClr val="1903E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5881AD9F-4F13-17E6-9473-DB142BAD18BE}"/>
                </a:ext>
              </a:extLst>
            </p:cNvPr>
            <p:cNvCxnSpPr>
              <a:cxnSpLocks/>
            </p:cNvCxnSpPr>
            <p:nvPr/>
          </p:nvCxnSpPr>
          <p:spPr>
            <a:xfrm>
              <a:off x="2078451" y="6248343"/>
              <a:ext cx="1189972" cy="0"/>
            </a:xfrm>
            <a:prstGeom prst="line">
              <a:avLst/>
            </a:prstGeom>
            <a:ln>
              <a:solidFill>
                <a:srgbClr val="FB0DDF"/>
              </a:solidFill>
              <a:headEnd type="none"/>
            </a:ln>
          </p:spPr>
          <p:style>
            <a:lnRef idx="1">
              <a:schemeClr val="accent1"/>
            </a:lnRef>
            <a:fillRef idx="0">
              <a:schemeClr val="accent1"/>
            </a:fillRef>
            <a:effectRef idx="0">
              <a:schemeClr val="accent1"/>
            </a:effectRef>
            <a:fontRef idx="minor">
              <a:schemeClr val="tx1"/>
            </a:fontRef>
          </p:style>
        </p:cxnSp>
      </p:grpSp>
      <p:sp>
        <p:nvSpPr>
          <p:cNvPr id="10" name="楕円 9">
            <a:extLst>
              <a:ext uri="{FF2B5EF4-FFF2-40B4-BE49-F238E27FC236}">
                <a16:creationId xmlns:a16="http://schemas.microsoft.com/office/drawing/2014/main" id="{877DF2DA-FA2D-8126-8BCC-8FF2716B8F36}"/>
              </a:ext>
            </a:extLst>
          </p:cNvPr>
          <p:cNvSpPr/>
          <p:nvPr/>
        </p:nvSpPr>
        <p:spPr>
          <a:xfrm>
            <a:off x="2042939" y="6216650"/>
            <a:ext cx="71024" cy="71024"/>
          </a:xfrm>
          <a:prstGeom prst="ellipse">
            <a:avLst/>
          </a:prstGeom>
          <a:noFill/>
          <a:ln>
            <a:solidFill>
              <a:srgbClr val="FB0D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1ABD6AF1-0713-324A-C0A6-7F1D4D5EDDEA}"/>
              </a:ext>
            </a:extLst>
          </p:cNvPr>
          <p:cNvSpPr/>
          <p:nvPr/>
        </p:nvSpPr>
        <p:spPr>
          <a:xfrm>
            <a:off x="3232911" y="6216650"/>
            <a:ext cx="71024" cy="71024"/>
          </a:xfrm>
          <a:prstGeom prst="ellipse">
            <a:avLst/>
          </a:prstGeom>
          <a:noFill/>
          <a:ln>
            <a:solidFill>
              <a:srgbClr val="FB0D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2AF862E4-E5C5-7331-EF01-06F3229AD869}"/>
              </a:ext>
            </a:extLst>
          </p:cNvPr>
          <p:cNvPicPr>
            <a:picLocks noChangeAspect="1"/>
          </p:cNvPicPr>
          <p:nvPr/>
        </p:nvPicPr>
        <p:blipFill>
          <a:blip r:embed="rId3"/>
          <a:stretch>
            <a:fillRect/>
          </a:stretch>
        </p:blipFill>
        <p:spPr>
          <a:xfrm>
            <a:off x="340877" y="413867"/>
            <a:ext cx="11510246" cy="5188146"/>
          </a:xfrm>
          <a:prstGeom prst="rect">
            <a:avLst/>
          </a:prstGeom>
        </p:spPr>
      </p:pic>
    </p:spTree>
    <p:extLst>
      <p:ext uri="{BB962C8B-B14F-4D97-AF65-F5344CB8AC3E}">
        <p14:creationId xmlns:p14="http://schemas.microsoft.com/office/powerpoint/2010/main" val="2932407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93A05CE-41FB-5BA3-DB9B-2D2D8361F180}"/>
              </a:ext>
            </a:extLst>
          </p:cNvPr>
          <p:cNvSpPr txBox="1"/>
          <p:nvPr/>
        </p:nvSpPr>
        <p:spPr>
          <a:xfrm>
            <a:off x="971551" y="927100"/>
            <a:ext cx="10186987" cy="2677656"/>
          </a:xfrm>
          <a:prstGeom prst="rect">
            <a:avLst/>
          </a:prstGeom>
          <a:noFill/>
        </p:spPr>
        <p:txBody>
          <a:bodyPr wrap="square" rtlCol="0">
            <a:sp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例２</a:t>
            </a:r>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問題１では</a:t>
            </a:r>
            <a:r>
              <a:rPr kumimoji="1" lang="ja-JP" altLang="en-US" sz="2800" dirty="0">
                <a:latin typeface="UD デジタル 教科書体 NK-B" panose="02020700000000000000" pitchFamily="18" charset="-128"/>
                <a:ea typeface="UD デジタル 教科書体 NK-B" panose="02020700000000000000" pitchFamily="18" charset="-128"/>
              </a:rPr>
              <a:t>去年と一昨年の８月だけを調べてみましたが、大阪市の月ごとの気温はどうでしょうか？</a:t>
            </a:r>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また、月ごとのアイスクリーム・シャーベットの１世帯（２人以上）あたりの支出金額もありましたので、それと合わせて調べてみましょう。</a:t>
            </a:r>
            <a:endParaRPr kumimoji="1" lang="en-US" altLang="ja-JP" sz="2800" dirty="0">
              <a:latin typeface="UD デジタル 教科書体 NK-B" panose="02020700000000000000" pitchFamily="18" charset="-128"/>
              <a:ea typeface="UD デジタル 教科書体 NK-B" panose="02020700000000000000" pitchFamily="18" charset="-128"/>
            </a:endParaRPr>
          </a:p>
          <a:p>
            <a:endParaRPr kumimoji="1"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6480B027-95AC-B702-26E1-82C896DCC231}"/>
              </a:ext>
            </a:extLst>
          </p:cNvPr>
          <p:cNvSpPr>
            <a:spLocks noGrp="1"/>
          </p:cNvSpPr>
          <p:nvPr>
            <p:ph type="sldNum" sz="quarter" idx="12"/>
          </p:nvPr>
        </p:nvSpPr>
        <p:spPr/>
        <p:txBody>
          <a:bodyPr/>
          <a:lstStyle/>
          <a:p>
            <a:fld id="{EB1D4E1C-F603-49C8-9BD0-873D640624A8}" type="slidenum">
              <a:rPr kumimoji="1" lang="ja-JP" altLang="en-US" smtClean="0"/>
              <a:t>16</a:t>
            </a:fld>
            <a:endParaRPr kumimoji="1" lang="ja-JP" altLang="en-US"/>
          </a:p>
        </p:txBody>
      </p:sp>
      <p:sp>
        <p:nvSpPr>
          <p:cNvPr id="5" name="テキスト ボックス 4">
            <a:extLst>
              <a:ext uri="{FF2B5EF4-FFF2-40B4-BE49-F238E27FC236}">
                <a16:creationId xmlns:a16="http://schemas.microsoft.com/office/drawing/2014/main" id="{16646171-0599-4CF2-04CF-684E3EB3AEF2}"/>
              </a:ext>
            </a:extLst>
          </p:cNvPr>
          <p:cNvSpPr txBox="1"/>
          <p:nvPr/>
        </p:nvSpPr>
        <p:spPr>
          <a:xfrm>
            <a:off x="0" y="6352143"/>
            <a:ext cx="5651500" cy="369332"/>
          </a:xfrm>
          <a:prstGeom prst="rect">
            <a:avLst/>
          </a:prstGeom>
          <a:noFill/>
        </p:spPr>
        <p:txBody>
          <a:bodyPr wrap="square" rtlCol="0">
            <a:spAutoFit/>
          </a:bodyPr>
          <a:lstStyle/>
          <a:p>
            <a:r>
              <a:rPr kumimoji="1" lang="ja-JP" altLang="en-US" dirty="0"/>
              <a:t>（小学生）　折れ線グラフと棒グラフの複合グラフ</a:t>
            </a:r>
          </a:p>
        </p:txBody>
      </p:sp>
    </p:spTree>
    <p:extLst>
      <p:ext uri="{BB962C8B-B14F-4D97-AF65-F5344CB8AC3E}">
        <p14:creationId xmlns:p14="http://schemas.microsoft.com/office/powerpoint/2010/main" val="3344160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a:extLst>
              <a:ext uri="{FF2B5EF4-FFF2-40B4-BE49-F238E27FC236}">
                <a16:creationId xmlns:a16="http://schemas.microsoft.com/office/drawing/2014/main" id="{48E9AF56-5E8B-1781-B9EB-E58D2B031AD4}"/>
              </a:ext>
            </a:extLst>
          </p:cNvPr>
          <p:cNvGraphicFramePr>
            <a:graphicFrameLocks noGrp="1"/>
          </p:cNvGraphicFramePr>
          <p:nvPr>
            <p:extLst>
              <p:ext uri="{D42A27DB-BD31-4B8C-83A1-F6EECF244321}">
                <p14:modId xmlns:p14="http://schemas.microsoft.com/office/powerpoint/2010/main" val="382444785"/>
              </p:ext>
            </p:extLst>
          </p:nvPr>
        </p:nvGraphicFramePr>
        <p:xfrm>
          <a:off x="216582" y="198488"/>
          <a:ext cx="4270751" cy="6461023"/>
        </p:xfrm>
        <a:graphic>
          <a:graphicData uri="http://schemas.openxmlformats.org/drawingml/2006/table">
            <a:tbl>
              <a:tblPr>
                <a:tableStyleId>{5C22544A-7EE6-4342-B048-85BDC9FD1C3A}</a:tableStyleId>
              </a:tblPr>
              <a:tblGrid>
                <a:gridCol w="743869">
                  <a:extLst>
                    <a:ext uri="{9D8B030D-6E8A-4147-A177-3AD203B41FA5}">
                      <a16:colId xmlns:a16="http://schemas.microsoft.com/office/drawing/2014/main" val="2035271473"/>
                    </a:ext>
                  </a:extLst>
                </a:gridCol>
                <a:gridCol w="2032000">
                  <a:extLst>
                    <a:ext uri="{9D8B030D-6E8A-4147-A177-3AD203B41FA5}">
                      <a16:colId xmlns:a16="http://schemas.microsoft.com/office/drawing/2014/main" val="1352434529"/>
                    </a:ext>
                  </a:extLst>
                </a:gridCol>
                <a:gridCol w="741348">
                  <a:extLst>
                    <a:ext uri="{9D8B030D-6E8A-4147-A177-3AD203B41FA5}">
                      <a16:colId xmlns:a16="http://schemas.microsoft.com/office/drawing/2014/main" val="1038564358"/>
                    </a:ext>
                  </a:extLst>
                </a:gridCol>
                <a:gridCol w="753534">
                  <a:extLst>
                    <a:ext uri="{9D8B030D-6E8A-4147-A177-3AD203B41FA5}">
                      <a16:colId xmlns:a16="http://schemas.microsoft.com/office/drawing/2014/main" val="2454837836"/>
                    </a:ext>
                  </a:extLst>
                </a:gridCol>
              </a:tblGrid>
              <a:tr h="331240">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大阪市</a:t>
                      </a:r>
                    </a:p>
                  </a:txBody>
                  <a:tcPr marL="5036" marR="5036" marT="5036" marB="0" anchor="ctr">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アイスクリーム・シャーベット</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円</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平均気温</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最高気温</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6350" marR="6350" marT="635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6778416"/>
                  </a:ext>
                </a:extLst>
              </a:tr>
              <a:tr h="282108">
                <a:tc>
                  <a:txBody>
                    <a:bodyPr/>
                    <a:lstStyle/>
                    <a:p>
                      <a:pPr algn="r" fontAlgn="ctr"/>
                      <a:r>
                        <a:rPr lang="en-US" altLang="ja-JP" sz="900" u="none" strike="noStrike" dirty="0">
                          <a:effectLst/>
                        </a:rPr>
                        <a:t>2021</a:t>
                      </a:r>
                      <a:r>
                        <a:rPr lang="ja-JP" altLang="en-US" sz="900" u="none" strike="noStrike" dirty="0">
                          <a:effectLst/>
                        </a:rPr>
                        <a:t>年</a:t>
                      </a:r>
                      <a:r>
                        <a:rPr lang="en-US" altLang="ja-JP" sz="900" u="none" strike="noStrike" dirty="0">
                          <a:effectLst/>
                        </a:rPr>
                        <a:t>1</a:t>
                      </a:r>
                      <a:r>
                        <a:rPr lang="ja-JP" altLang="en-US" sz="900" u="none" strike="noStrike" dirty="0">
                          <a:effectLst/>
                        </a:rPr>
                        <a:t>月</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lnT w="12700" cap="flat" cmpd="sng" algn="ctr">
                      <a:solidFill>
                        <a:schemeClr val="tx1"/>
                      </a:solidFill>
                      <a:prstDash val="solid"/>
                      <a:round/>
                      <a:headEnd type="none" w="med" len="med"/>
                      <a:tailEnd type="none" w="med" len="med"/>
                    </a:lnT>
                  </a:tcPr>
                </a:tc>
                <a:tc>
                  <a:txBody>
                    <a:bodyPr/>
                    <a:lstStyle/>
                    <a:p>
                      <a:pPr algn="r" fontAlgn="ctr"/>
                      <a:r>
                        <a:rPr lang="en-US" altLang="ja-JP" sz="900" u="none" strike="noStrike" dirty="0">
                          <a:effectLst/>
                        </a:rPr>
                        <a:t>511</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lnT w="12700" cap="flat" cmpd="sng" algn="ctr">
                      <a:solidFill>
                        <a:schemeClr val="tx1"/>
                      </a:solidFill>
                      <a:prstDash val="solid"/>
                      <a:round/>
                      <a:headEnd type="none" w="med" len="med"/>
                      <a:tailEnd type="none" w="med" len="med"/>
                    </a:lnT>
                  </a:tcPr>
                </a:tc>
                <a:tc>
                  <a:txBody>
                    <a:bodyPr/>
                    <a:lstStyle/>
                    <a:p>
                      <a:pPr algn="r" fontAlgn="ctr"/>
                      <a:r>
                        <a:rPr lang="en-US" altLang="ja-JP" sz="900" u="none" strike="noStrike">
                          <a:effectLst/>
                        </a:rPr>
                        <a:t>6.2</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lnT w="12700" cap="flat" cmpd="sng" algn="ctr">
                      <a:solidFill>
                        <a:schemeClr val="tx1"/>
                      </a:solidFill>
                      <a:prstDash val="solid"/>
                      <a:round/>
                      <a:headEnd type="none" w="med" len="med"/>
                      <a:tailEnd type="none" w="med" len="med"/>
                    </a:lnT>
                  </a:tcPr>
                </a:tc>
                <a:tc>
                  <a:txBody>
                    <a:bodyPr/>
                    <a:lstStyle/>
                    <a:p>
                      <a:pPr algn="r" fontAlgn="ctr"/>
                      <a:r>
                        <a:rPr lang="en-US" altLang="ja-JP" sz="900" u="none" strike="noStrike" dirty="0">
                          <a:effectLst/>
                        </a:rPr>
                        <a:t>19</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38622173"/>
                  </a:ext>
                </a:extLst>
              </a:tr>
              <a:tr h="253795">
                <a:tc>
                  <a:txBody>
                    <a:bodyPr/>
                    <a:lstStyle/>
                    <a:p>
                      <a:pPr algn="r" fontAlgn="ctr"/>
                      <a:r>
                        <a:rPr lang="en-US" altLang="ja-JP" sz="900" u="none" strike="noStrike">
                          <a:effectLst/>
                        </a:rPr>
                        <a:t>2021</a:t>
                      </a:r>
                      <a:r>
                        <a:rPr lang="ja-JP" altLang="en-US" sz="900" u="none" strike="noStrike">
                          <a:effectLst/>
                        </a:rPr>
                        <a:t>年</a:t>
                      </a:r>
                      <a:r>
                        <a:rPr lang="en-US" altLang="ja-JP" sz="900" u="none" strike="noStrike">
                          <a:effectLst/>
                        </a:rPr>
                        <a:t>2</a:t>
                      </a:r>
                      <a:r>
                        <a:rPr lang="ja-JP" altLang="en-US" sz="900" u="none" strike="noStrike">
                          <a:effectLst/>
                        </a:rPr>
                        <a:t>月</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531</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8.7</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20.5</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extLst>
                  <a:ext uri="{0D108BD9-81ED-4DB2-BD59-A6C34878D82A}">
                    <a16:rowId xmlns:a16="http://schemas.microsoft.com/office/drawing/2014/main" val="491509334"/>
                  </a:ext>
                </a:extLst>
              </a:tr>
              <a:tr h="253795">
                <a:tc>
                  <a:txBody>
                    <a:bodyPr/>
                    <a:lstStyle/>
                    <a:p>
                      <a:pPr algn="r" fontAlgn="ctr"/>
                      <a:r>
                        <a:rPr lang="en-US" altLang="ja-JP" sz="900" u="none" strike="noStrike">
                          <a:effectLst/>
                        </a:rPr>
                        <a:t>2021</a:t>
                      </a:r>
                      <a:r>
                        <a:rPr lang="ja-JP" altLang="en-US" sz="900" u="none" strike="noStrike">
                          <a:effectLst/>
                        </a:rPr>
                        <a:t>年</a:t>
                      </a:r>
                      <a:r>
                        <a:rPr lang="en-US" altLang="ja-JP" sz="900" u="none" strike="noStrike">
                          <a:effectLst/>
                        </a:rPr>
                        <a:t>3</a:t>
                      </a:r>
                      <a:r>
                        <a:rPr lang="ja-JP" altLang="en-US" sz="900" u="none" strike="noStrike">
                          <a:effectLst/>
                        </a:rPr>
                        <a:t>月</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608</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12.2</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22.3</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extLst>
                  <a:ext uri="{0D108BD9-81ED-4DB2-BD59-A6C34878D82A}">
                    <a16:rowId xmlns:a16="http://schemas.microsoft.com/office/drawing/2014/main" val="1122191545"/>
                  </a:ext>
                </a:extLst>
              </a:tr>
              <a:tr h="253795">
                <a:tc>
                  <a:txBody>
                    <a:bodyPr/>
                    <a:lstStyle/>
                    <a:p>
                      <a:pPr algn="r" fontAlgn="ctr"/>
                      <a:r>
                        <a:rPr lang="en-US" altLang="ja-JP" sz="900" u="none" strike="noStrike">
                          <a:effectLst/>
                        </a:rPr>
                        <a:t>2021</a:t>
                      </a:r>
                      <a:r>
                        <a:rPr lang="ja-JP" altLang="en-US" sz="900" u="none" strike="noStrike">
                          <a:effectLst/>
                        </a:rPr>
                        <a:t>年</a:t>
                      </a:r>
                      <a:r>
                        <a:rPr lang="en-US" altLang="ja-JP" sz="900" u="none" strike="noStrike">
                          <a:effectLst/>
                        </a:rPr>
                        <a:t>4</a:t>
                      </a:r>
                      <a:r>
                        <a:rPr lang="ja-JP" altLang="en-US" sz="900" u="none" strike="noStrike">
                          <a:effectLst/>
                        </a:rPr>
                        <a:t>月</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798</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15.5</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26.7</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extLst>
                  <a:ext uri="{0D108BD9-81ED-4DB2-BD59-A6C34878D82A}">
                    <a16:rowId xmlns:a16="http://schemas.microsoft.com/office/drawing/2014/main" val="1340424994"/>
                  </a:ext>
                </a:extLst>
              </a:tr>
              <a:tr h="253795">
                <a:tc>
                  <a:txBody>
                    <a:bodyPr/>
                    <a:lstStyle/>
                    <a:p>
                      <a:pPr algn="r" fontAlgn="ctr"/>
                      <a:r>
                        <a:rPr lang="en-US" altLang="ja-JP" sz="900" u="none" strike="noStrike">
                          <a:effectLst/>
                        </a:rPr>
                        <a:t>2021</a:t>
                      </a:r>
                      <a:r>
                        <a:rPr lang="ja-JP" altLang="en-US" sz="900" u="none" strike="noStrike">
                          <a:effectLst/>
                        </a:rPr>
                        <a:t>年</a:t>
                      </a:r>
                      <a:r>
                        <a:rPr lang="en-US" altLang="ja-JP" sz="900" u="none" strike="noStrike">
                          <a:effectLst/>
                        </a:rPr>
                        <a:t>5</a:t>
                      </a:r>
                      <a:r>
                        <a:rPr lang="ja-JP" altLang="en-US" sz="900" u="none" strike="noStrike">
                          <a:effectLst/>
                        </a:rPr>
                        <a:t>月</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939</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20</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28.7</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extLst>
                  <a:ext uri="{0D108BD9-81ED-4DB2-BD59-A6C34878D82A}">
                    <a16:rowId xmlns:a16="http://schemas.microsoft.com/office/drawing/2014/main" val="777839281"/>
                  </a:ext>
                </a:extLst>
              </a:tr>
              <a:tr h="253795">
                <a:tc>
                  <a:txBody>
                    <a:bodyPr/>
                    <a:lstStyle/>
                    <a:p>
                      <a:pPr algn="r" fontAlgn="ctr"/>
                      <a:r>
                        <a:rPr lang="en-US" altLang="ja-JP" sz="900" u="none" strike="noStrike">
                          <a:effectLst/>
                        </a:rPr>
                        <a:t>2021</a:t>
                      </a:r>
                      <a:r>
                        <a:rPr lang="ja-JP" altLang="en-US" sz="900" u="none" strike="noStrike">
                          <a:effectLst/>
                        </a:rPr>
                        <a:t>年</a:t>
                      </a:r>
                      <a:r>
                        <a:rPr lang="en-US" altLang="ja-JP" sz="900" u="none" strike="noStrike">
                          <a:effectLst/>
                        </a:rPr>
                        <a:t>6</a:t>
                      </a:r>
                      <a:r>
                        <a:rPr lang="ja-JP" altLang="en-US" sz="900" u="none" strike="noStrike">
                          <a:effectLst/>
                        </a:rPr>
                        <a:t>月</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1,209</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23.9</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32.2</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extLst>
                  <a:ext uri="{0D108BD9-81ED-4DB2-BD59-A6C34878D82A}">
                    <a16:rowId xmlns:a16="http://schemas.microsoft.com/office/drawing/2014/main" val="1777548806"/>
                  </a:ext>
                </a:extLst>
              </a:tr>
              <a:tr h="253795">
                <a:tc>
                  <a:txBody>
                    <a:bodyPr/>
                    <a:lstStyle/>
                    <a:p>
                      <a:pPr algn="r" fontAlgn="ctr"/>
                      <a:r>
                        <a:rPr lang="en-US" altLang="ja-JP" sz="900" u="none" strike="noStrike">
                          <a:effectLst/>
                        </a:rPr>
                        <a:t>2021</a:t>
                      </a:r>
                      <a:r>
                        <a:rPr lang="ja-JP" altLang="en-US" sz="900" u="none" strike="noStrike">
                          <a:effectLst/>
                        </a:rPr>
                        <a:t>年</a:t>
                      </a:r>
                      <a:r>
                        <a:rPr lang="en-US" altLang="ja-JP" sz="900" u="none" strike="noStrike">
                          <a:effectLst/>
                        </a:rPr>
                        <a:t>7</a:t>
                      </a:r>
                      <a:r>
                        <a:rPr lang="ja-JP" altLang="en-US" sz="900" u="none" strike="noStrike">
                          <a:effectLst/>
                        </a:rPr>
                        <a:t>月</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1,499</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27.9</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35.7</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extLst>
                  <a:ext uri="{0D108BD9-81ED-4DB2-BD59-A6C34878D82A}">
                    <a16:rowId xmlns:a16="http://schemas.microsoft.com/office/drawing/2014/main" val="1689488922"/>
                  </a:ext>
                </a:extLst>
              </a:tr>
              <a:tr h="253795">
                <a:tc>
                  <a:txBody>
                    <a:bodyPr/>
                    <a:lstStyle/>
                    <a:p>
                      <a:pPr algn="r" fontAlgn="ctr"/>
                      <a:r>
                        <a:rPr lang="en-US" altLang="ja-JP" sz="900" u="none" strike="noStrike">
                          <a:effectLst/>
                        </a:rPr>
                        <a:t>2021</a:t>
                      </a:r>
                      <a:r>
                        <a:rPr lang="ja-JP" altLang="en-US" sz="900" u="none" strike="noStrike">
                          <a:effectLst/>
                        </a:rPr>
                        <a:t>年</a:t>
                      </a:r>
                      <a:r>
                        <a:rPr lang="en-US" altLang="ja-JP" sz="900" u="none" strike="noStrike">
                          <a:effectLst/>
                        </a:rPr>
                        <a:t>8</a:t>
                      </a:r>
                      <a:r>
                        <a:rPr lang="ja-JP" altLang="en-US" sz="900" u="none" strike="noStrike">
                          <a:effectLst/>
                        </a:rPr>
                        <a:t>月</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1,462</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28.1</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38.9</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extLst>
                  <a:ext uri="{0D108BD9-81ED-4DB2-BD59-A6C34878D82A}">
                    <a16:rowId xmlns:a16="http://schemas.microsoft.com/office/drawing/2014/main" val="3964398452"/>
                  </a:ext>
                </a:extLst>
              </a:tr>
              <a:tr h="253795">
                <a:tc>
                  <a:txBody>
                    <a:bodyPr/>
                    <a:lstStyle/>
                    <a:p>
                      <a:pPr algn="r" fontAlgn="ctr"/>
                      <a:r>
                        <a:rPr lang="en-US" altLang="ja-JP" sz="900" u="none" strike="noStrike">
                          <a:effectLst/>
                        </a:rPr>
                        <a:t>2021</a:t>
                      </a:r>
                      <a:r>
                        <a:rPr lang="ja-JP" altLang="en-US" sz="900" u="none" strike="noStrike">
                          <a:effectLst/>
                        </a:rPr>
                        <a:t>年</a:t>
                      </a:r>
                      <a:r>
                        <a:rPr lang="en-US" altLang="ja-JP" sz="900" u="none" strike="noStrike">
                          <a:effectLst/>
                        </a:rPr>
                        <a:t>9</a:t>
                      </a:r>
                      <a:r>
                        <a:rPr lang="ja-JP" altLang="en-US" sz="900" u="none" strike="noStrike">
                          <a:effectLst/>
                        </a:rPr>
                        <a:t>月</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1,000</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24.8</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32.3</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extLst>
                  <a:ext uri="{0D108BD9-81ED-4DB2-BD59-A6C34878D82A}">
                    <a16:rowId xmlns:a16="http://schemas.microsoft.com/office/drawing/2014/main" val="2017812290"/>
                  </a:ext>
                </a:extLst>
              </a:tr>
              <a:tr h="253795">
                <a:tc>
                  <a:txBody>
                    <a:bodyPr/>
                    <a:lstStyle/>
                    <a:p>
                      <a:pPr algn="r" fontAlgn="ctr"/>
                      <a:r>
                        <a:rPr lang="en-US" altLang="ja-JP" sz="900" u="none" strike="noStrike">
                          <a:effectLst/>
                        </a:rPr>
                        <a:t>2021</a:t>
                      </a:r>
                      <a:r>
                        <a:rPr lang="ja-JP" altLang="en-US" sz="900" u="none" strike="noStrike">
                          <a:effectLst/>
                        </a:rPr>
                        <a:t>年</a:t>
                      </a:r>
                      <a:r>
                        <a:rPr lang="en-US" altLang="ja-JP" sz="900" u="none" strike="noStrike">
                          <a:effectLst/>
                        </a:rPr>
                        <a:t>10</a:t>
                      </a:r>
                      <a:r>
                        <a:rPr lang="ja-JP" altLang="en-US" sz="900" u="none" strike="noStrike">
                          <a:effectLst/>
                        </a:rPr>
                        <a:t>月</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798</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20.3</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31.4</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extLst>
                  <a:ext uri="{0D108BD9-81ED-4DB2-BD59-A6C34878D82A}">
                    <a16:rowId xmlns:a16="http://schemas.microsoft.com/office/drawing/2014/main" val="2075997153"/>
                  </a:ext>
                </a:extLst>
              </a:tr>
              <a:tr h="253795">
                <a:tc>
                  <a:txBody>
                    <a:bodyPr/>
                    <a:lstStyle/>
                    <a:p>
                      <a:pPr algn="r" fontAlgn="ctr"/>
                      <a:r>
                        <a:rPr lang="en-US" altLang="ja-JP" sz="900" u="none" strike="noStrike">
                          <a:effectLst/>
                        </a:rPr>
                        <a:t>2021</a:t>
                      </a:r>
                      <a:r>
                        <a:rPr lang="ja-JP" altLang="en-US" sz="900" u="none" strike="noStrike">
                          <a:effectLst/>
                        </a:rPr>
                        <a:t>年</a:t>
                      </a:r>
                      <a:r>
                        <a:rPr lang="en-US" altLang="ja-JP" sz="900" u="none" strike="noStrike">
                          <a:effectLst/>
                        </a:rPr>
                        <a:t>11</a:t>
                      </a:r>
                      <a:r>
                        <a:rPr lang="ja-JP" altLang="en-US" sz="900" u="none" strike="noStrike">
                          <a:effectLst/>
                        </a:rPr>
                        <a:t>月</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536</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14.1</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24</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extLst>
                  <a:ext uri="{0D108BD9-81ED-4DB2-BD59-A6C34878D82A}">
                    <a16:rowId xmlns:a16="http://schemas.microsoft.com/office/drawing/2014/main" val="1059229769"/>
                  </a:ext>
                </a:extLst>
              </a:tr>
              <a:tr h="253795">
                <a:tc>
                  <a:txBody>
                    <a:bodyPr/>
                    <a:lstStyle/>
                    <a:p>
                      <a:pPr algn="r" fontAlgn="ctr"/>
                      <a:r>
                        <a:rPr lang="en-US" altLang="ja-JP" sz="900" u="none" strike="noStrike">
                          <a:effectLst/>
                        </a:rPr>
                        <a:t>2021</a:t>
                      </a:r>
                      <a:r>
                        <a:rPr lang="ja-JP" altLang="en-US" sz="900" u="none" strike="noStrike">
                          <a:effectLst/>
                        </a:rPr>
                        <a:t>年</a:t>
                      </a:r>
                      <a:r>
                        <a:rPr lang="en-US" altLang="ja-JP" sz="900" u="none" strike="noStrike">
                          <a:effectLst/>
                        </a:rPr>
                        <a:t>12</a:t>
                      </a:r>
                      <a:r>
                        <a:rPr lang="ja-JP" altLang="en-US" sz="900" u="none" strike="noStrike">
                          <a:effectLst/>
                        </a:rPr>
                        <a:t>月</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674</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8.8</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17.3</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extLst>
                  <a:ext uri="{0D108BD9-81ED-4DB2-BD59-A6C34878D82A}">
                    <a16:rowId xmlns:a16="http://schemas.microsoft.com/office/drawing/2014/main" val="1233361744"/>
                  </a:ext>
                </a:extLst>
              </a:tr>
              <a:tr h="253795">
                <a:tc>
                  <a:txBody>
                    <a:bodyPr/>
                    <a:lstStyle/>
                    <a:p>
                      <a:pPr algn="r" fontAlgn="ctr"/>
                      <a:r>
                        <a:rPr lang="en-US" altLang="ja-JP" sz="900" u="none" strike="noStrike">
                          <a:effectLst/>
                        </a:rPr>
                        <a:t>2022</a:t>
                      </a:r>
                      <a:r>
                        <a:rPr lang="ja-JP" altLang="en-US" sz="900" u="none" strike="noStrike">
                          <a:effectLst/>
                        </a:rPr>
                        <a:t>年</a:t>
                      </a:r>
                      <a:r>
                        <a:rPr lang="en-US" altLang="ja-JP" sz="900" u="none" strike="noStrike">
                          <a:effectLst/>
                        </a:rPr>
                        <a:t>1</a:t>
                      </a:r>
                      <a:r>
                        <a:rPr lang="ja-JP" altLang="en-US" sz="900" u="none" strike="noStrike">
                          <a:effectLst/>
                        </a:rPr>
                        <a:t>月</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dirty="0">
                          <a:effectLst/>
                        </a:rPr>
                        <a:t>559</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5.6</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13.6</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extLst>
                  <a:ext uri="{0D108BD9-81ED-4DB2-BD59-A6C34878D82A}">
                    <a16:rowId xmlns:a16="http://schemas.microsoft.com/office/drawing/2014/main" val="1550631363"/>
                  </a:ext>
                </a:extLst>
              </a:tr>
              <a:tr h="253795">
                <a:tc>
                  <a:txBody>
                    <a:bodyPr/>
                    <a:lstStyle/>
                    <a:p>
                      <a:pPr algn="r" fontAlgn="ctr"/>
                      <a:r>
                        <a:rPr lang="en-US" altLang="ja-JP" sz="900" u="none" strike="noStrike">
                          <a:effectLst/>
                        </a:rPr>
                        <a:t>2022</a:t>
                      </a:r>
                      <a:r>
                        <a:rPr lang="ja-JP" altLang="en-US" sz="900" u="none" strike="noStrike">
                          <a:effectLst/>
                        </a:rPr>
                        <a:t>年</a:t>
                      </a:r>
                      <a:r>
                        <a:rPr lang="en-US" altLang="ja-JP" sz="900" u="none" strike="noStrike">
                          <a:effectLst/>
                        </a:rPr>
                        <a:t>2</a:t>
                      </a:r>
                      <a:r>
                        <a:rPr lang="ja-JP" altLang="en-US" sz="900" u="none" strike="noStrike">
                          <a:effectLst/>
                        </a:rPr>
                        <a:t>月</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536</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5.5</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14.6</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extLst>
                  <a:ext uri="{0D108BD9-81ED-4DB2-BD59-A6C34878D82A}">
                    <a16:rowId xmlns:a16="http://schemas.microsoft.com/office/drawing/2014/main" val="195315384"/>
                  </a:ext>
                </a:extLst>
              </a:tr>
              <a:tr h="253795">
                <a:tc>
                  <a:txBody>
                    <a:bodyPr/>
                    <a:lstStyle/>
                    <a:p>
                      <a:pPr algn="r" fontAlgn="ctr"/>
                      <a:r>
                        <a:rPr lang="en-US" altLang="ja-JP" sz="900" u="none" strike="noStrike">
                          <a:effectLst/>
                        </a:rPr>
                        <a:t>2022</a:t>
                      </a:r>
                      <a:r>
                        <a:rPr lang="ja-JP" altLang="en-US" sz="900" u="none" strike="noStrike">
                          <a:effectLst/>
                        </a:rPr>
                        <a:t>年</a:t>
                      </a:r>
                      <a:r>
                        <a:rPr lang="en-US" altLang="ja-JP" sz="900" u="none" strike="noStrike">
                          <a:effectLst/>
                        </a:rPr>
                        <a:t>3</a:t>
                      </a:r>
                      <a:r>
                        <a:rPr lang="ja-JP" altLang="en-US" sz="900" u="none" strike="noStrike">
                          <a:effectLst/>
                        </a:rPr>
                        <a:t>月</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653</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11.4</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22.2</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extLst>
                  <a:ext uri="{0D108BD9-81ED-4DB2-BD59-A6C34878D82A}">
                    <a16:rowId xmlns:a16="http://schemas.microsoft.com/office/drawing/2014/main" val="566613149"/>
                  </a:ext>
                </a:extLst>
              </a:tr>
              <a:tr h="253795">
                <a:tc>
                  <a:txBody>
                    <a:bodyPr/>
                    <a:lstStyle/>
                    <a:p>
                      <a:pPr algn="r" fontAlgn="ctr"/>
                      <a:r>
                        <a:rPr lang="en-US" altLang="ja-JP" sz="900" u="none" strike="noStrike">
                          <a:effectLst/>
                        </a:rPr>
                        <a:t>2022</a:t>
                      </a:r>
                      <a:r>
                        <a:rPr lang="ja-JP" altLang="en-US" sz="900" u="none" strike="noStrike">
                          <a:effectLst/>
                        </a:rPr>
                        <a:t>年</a:t>
                      </a:r>
                      <a:r>
                        <a:rPr lang="en-US" altLang="ja-JP" sz="900" u="none" strike="noStrike">
                          <a:effectLst/>
                        </a:rPr>
                        <a:t>4</a:t>
                      </a:r>
                      <a:r>
                        <a:rPr lang="ja-JP" altLang="en-US" sz="900" u="none" strike="noStrike">
                          <a:effectLst/>
                        </a:rPr>
                        <a:t>月</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800</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16.8</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27.4</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extLst>
                  <a:ext uri="{0D108BD9-81ED-4DB2-BD59-A6C34878D82A}">
                    <a16:rowId xmlns:a16="http://schemas.microsoft.com/office/drawing/2014/main" val="656600584"/>
                  </a:ext>
                </a:extLst>
              </a:tr>
              <a:tr h="253795">
                <a:tc>
                  <a:txBody>
                    <a:bodyPr/>
                    <a:lstStyle/>
                    <a:p>
                      <a:pPr algn="r" fontAlgn="ctr"/>
                      <a:r>
                        <a:rPr lang="en-US" altLang="ja-JP" sz="900" u="none" strike="noStrike">
                          <a:effectLst/>
                        </a:rPr>
                        <a:t>2022</a:t>
                      </a:r>
                      <a:r>
                        <a:rPr lang="ja-JP" altLang="en-US" sz="900" u="none" strike="noStrike">
                          <a:effectLst/>
                        </a:rPr>
                        <a:t>年</a:t>
                      </a:r>
                      <a:r>
                        <a:rPr lang="en-US" altLang="ja-JP" sz="900" u="none" strike="noStrike">
                          <a:effectLst/>
                        </a:rPr>
                        <a:t>5</a:t>
                      </a:r>
                      <a:r>
                        <a:rPr lang="ja-JP" altLang="en-US" sz="900" u="none" strike="noStrike">
                          <a:effectLst/>
                        </a:rPr>
                        <a:t>月</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1,028</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20</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31.8</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extLst>
                  <a:ext uri="{0D108BD9-81ED-4DB2-BD59-A6C34878D82A}">
                    <a16:rowId xmlns:a16="http://schemas.microsoft.com/office/drawing/2014/main" val="3494932038"/>
                  </a:ext>
                </a:extLst>
              </a:tr>
              <a:tr h="253795">
                <a:tc>
                  <a:txBody>
                    <a:bodyPr/>
                    <a:lstStyle/>
                    <a:p>
                      <a:pPr algn="r" fontAlgn="ctr"/>
                      <a:r>
                        <a:rPr lang="en-US" altLang="ja-JP" sz="900" u="none" strike="noStrike">
                          <a:effectLst/>
                        </a:rPr>
                        <a:t>2022</a:t>
                      </a:r>
                      <a:r>
                        <a:rPr lang="ja-JP" altLang="en-US" sz="900" u="none" strike="noStrike">
                          <a:effectLst/>
                        </a:rPr>
                        <a:t>年</a:t>
                      </a:r>
                      <a:r>
                        <a:rPr lang="en-US" altLang="ja-JP" sz="900" u="none" strike="noStrike">
                          <a:effectLst/>
                        </a:rPr>
                        <a:t>6</a:t>
                      </a:r>
                      <a:r>
                        <a:rPr lang="ja-JP" altLang="en-US" sz="900" u="none" strike="noStrike">
                          <a:effectLst/>
                        </a:rPr>
                        <a:t>月</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1,112</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24.4</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34.9</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extLst>
                  <a:ext uri="{0D108BD9-81ED-4DB2-BD59-A6C34878D82A}">
                    <a16:rowId xmlns:a16="http://schemas.microsoft.com/office/drawing/2014/main" val="2698478873"/>
                  </a:ext>
                </a:extLst>
              </a:tr>
              <a:tr h="253795">
                <a:tc>
                  <a:txBody>
                    <a:bodyPr/>
                    <a:lstStyle/>
                    <a:p>
                      <a:pPr algn="r" fontAlgn="ctr"/>
                      <a:r>
                        <a:rPr lang="en-US" altLang="ja-JP" sz="900" u="none" strike="noStrike">
                          <a:effectLst/>
                        </a:rPr>
                        <a:t>2022</a:t>
                      </a:r>
                      <a:r>
                        <a:rPr lang="ja-JP" altLang="en-US" sz="900" u="none" strike="noStrike">
                          <a:effectLst/>
                        </a:rPr>
                        <a:t>年</a:t>
                      </a:r>
                      <a:r>
                        <a:rPr lang="en-US" altLang="ja-JP" sz="900" u="none" strike="noStrike">
                          <a:effectLst/>
                        </a:rPr>
                        <a:t>7</a:t>
                      </a:r>
                      <a:r>
                        <a:rPr lang="ja-JP" altLang="en-US" sz="900" u="none" strike="noStrike">
                          <a:effectLst/>
                        </a:rPr>
                        <a:t>月</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1,612</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28.4</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38.4</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extLst>
                  <a:ext uri="{0D108BD9-81ED-4DB2-BD59-A6C34878D82A}">
                    <a16:rowId xmlns:a16="http://schemas.microsoft.com/office/drawing/2014/main" val="2953509815"/>
                  </a:ext>
                </a:extLst>
              </a:tr>
              <a:tr h="253795">
                <a:tc>
                  <a:txBody>
                    <a:bodyPr/>
                    <a:lstStyle/>
                    <a:p>
                      <a:pPr algn="r" fontAlgn="ctr"/>
                      <a:r>
                        <a:rPr lang="en-US" altLang="ja-JP" sz="900" u="none" strike="noStrike">
                          <a:effectLst/>
                        </a:rPr>
                        <a:t>2022</a:t>
                      </a:r>
                      <a:r>
                        <a:rPr lang="ja-JP" altLang="en-US" sz="900" u="none" strike="noStrike">
                          <a:effectLst/>
                        </a:rPr>
                        <a:t>年</a:t>
                      </a:r>
                      <a:r>
                        <a:rPr lang="en-US" altLang="ja-JP" sz="900" u="none" strike="noStrike">
                          <a:effectLst/>
                        </a:rPr>
                        <a:t>8</a:t>
                      </a:r>
                      <a:r>
                        <a:rPr lang="ja-JP" altLang="en-US" sz="900" u="none" strike="noStrike">
                          <a:effectLst/>
                        </a:rPr>
                        <a:t>月</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1,551</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29.5</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36.3</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extLst>
                  <a:ext uri="{0D108BD9-81ED-4DB2-BD59-A6C34878D82A}">
                    <a16:rowId xmlns:a16="http://schemas.microsoft.com/office/drawing/2014/main" val="969429046"/>
                  </a:ext>
                </a:extLst>
              </a:tr>
              <a:tr h="253795">
                <a:tc>
                  <a:txBody>
                    <a:bodyPr/>
                    <a:lstStyle/>
                    <a:p>
                      <a:pPr algn="r" fontAlgn="ctr"/>
                      <a:r>
                        <a:rPr lang="en-US" altLang="ja-JP" sz="900" u="none" strike="noStrike">
                          <a:effectLst/>
                        </a:rPr>
                        <a:t>2022</a:t>
                      </a:r>
                      <a:r>
                        <a:rPr lang="ja-JP" altLang="en-US" sz="900" u="none" strike="noStrike">
                          <a:effectLst/>
                        </a:rPr>
                        <a:t>年</a:t>
                      </a:r>
                      <a:r>
                        <a:rPr lang="en-US" altLang="ja-JP" sz="900" u="none" strike="noStrike">
                          <a:effectLst/>
                        </a:rPr>
                        <a:t>9</a:t>
                      </a:r>
                      <a:r>
                        <a:rPr lang="ja-JP" altLang="en-US" sz="900" u="none" strike="noStrike">
                          <a:effectLst/>
                        </a:rPr>
                        <a:t>月</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1,192</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26.2</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34.8</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extLst>
                  <a:ext uri="{0D108BD9-81ED-4DB2-BD59-A6C34878D82A}">
                    <a16:rowId xmlns:a16="http://schemas.microsoft.com/office/drawing/2014/main" val="2983778967"/>
                  </a:ext>
                </a:extLst>
              </a:tr>
              <a:tr h="253795">
                <a:tc>
                  <a:txBody>
                    <a:bodyPr/>
                    <a:lstStyle/>
                    <a:p>
                      <a:pPr algn="r" fontAlgn="ctr"/>
                      <a:r>
                        <a:rPr lang="en-US" altLang="ja-JP" sz="900" u="none" strike="noStrike">
                          <a:effectLst/>
                        </a:rPr>
                        <a:t>2022</a:t>
                      </a:r>
                      <a:r>
                        <a:rPr lang="ja-JP" altLang="en-US" sz="900" u="none" strike="noStrike">
                          <a:effectLst/>
                        </a:rPr>
                        <a:t>年</a:t>
                      </a:r>
                      <a:r>
                        <a:rPr lang="en-US" altLang="ja-JP" sz="900" u="none" strike="noStrike">
                          <a:effectLst/>
                        </a:rPr>
                        <a:t>10</a:t>
                      </a:r>
                      <a:r>
                        <a:rPr lang="ja-JP" altLang="en-US" sz="900" u="none" strike="noStrike">
                          <a:effectLst/>
                        </a:rPr>
                        <a:t>月</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757</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19</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30.5</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extLst>
                  <a:ext uri="{0D108BD9-81ED-4DB2-BD59-A6C34878D82A}">
                    <a16:rowId xmlns:a16="http://schemas.microsoft.com/office/drawing/2014/main" val="781909450"/>
                  </a:ext>
                </a:extLst>
              </a:tr>
              <a:tr h="253795">
                <a:tc>
                  <a:txBody>
                    <a:bodyPr/>
                    <a:lstStyle/>
                    <a:p>
                      <a:pPr algn="r" fontAlgn="ctr"/>
                      <a:r>
                        <a:rPr lang="en-US" altLang="ja-JP" sz="900" u="none" strike="noStrike">
                          <a:effectLst/>
                        </a:rPr>
                        <a:t>2022</a:t>
                      </a:r>
                      <a:r>
                        <a:rPr lang="ja-JP" altLang="en-US" sz="900" u="none" strike="noStrike">
                          <a:effectLst/>
                        </a:rPr>
                        <a:t>年</a:t>
                      </a:r>
                      <a:r>
                        <a:rPr lang="en-US" altLang="ja-JP" sz="900" u="none" strike="noStrike">
                          <a:effectLst/>
                        </a:rPr>
                        <a:t>11</a:t>
                      </a:r>
                      <a:r>
                        <a:rPr lang="ja-JP" altLang="en-US" sz="900" u="none" strike="noStrike">
                          <a:effectLst/>
                        </a:rPr>
                        <a:t>月</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486</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15.2</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24</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extLst>
                  <a:ext uri="{0D108BD9-81ED-4DB2-BD59-A6C34878D82A}">
                    <a16:rowId xmlns:a16="http://schemas.microsoft.com/office/drawing/2014/main" val="3307349844"/>
                  </a:ext>
                </a:extLst>
              </a:tr>
              <a:tr h="253795">
                <a:tc>
                  <a:txBody>
                    <a:bodyPr/>
                    <a:lstStyle/>
                    <a:p>
                      <a:pPr algn="r" fontAlgn="ctr"/>
                      <a:r>
                        <a:rPr lang="en-US" altLang="ja-JP" sz="900" u="none" strike="noStrike">
                          <a:effectLst/>
                        </a:rPr>
                        <a:t>2022</a:t>
                      </a:r>
                      <a:r>
                        <a:rPr lang="ja-JP" altLang="en-US" sz="900" u="none" strike="noStrike">
                          <a:effectLst/>
                        </a:rPr>
                        <a:t>年</a:t>
                      </a:r>
                      <a:r>
                        <a:rPr lang="en-US" altLang="ja-JP" sz="900" u="none" strike="noStrike">
                          <a:effectLst/>
                        </a:rPr>
                        <a:t>12</a:t>
                      </a:r>
                      <a:r>
                        <a:rPr lang="ja-JP" altLang="en-US" sz="900" u="none" strike="noStrike">
                          <a:effectLst/>
                        </a:rPr>
                        <a:t>月</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646</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a:effectLst/>
                        </a:rPr>
                        <a:t>7.9</a:t>
                      </a:r>
                      <a:endParaRPr lang="en-US" altLang="ja-JP"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tc>
                  <a:txBody>
                    <a:bodyPr/>
                    <a:lstStyle/>
                    <a:p>
                      <a:pPr algn="r" fontAlgn="ctr"/>
                      <a:r>
                        <a:rPr lang="en-US" altLang="ja-JP" sz="900" u="none" strike="noStrike" dirty="0">
                          <a:effectLst/>
                        </a:rPr>
                        <a:t>16.8</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036" marR="5036" marT="5036" marB="0" anchor="ctr"/>
                </a:tc>
                <a:extLst>
                  <a:ext uri="{0D108BD9-81ED-4DB2-BD59-A6C34878D82A}">
                    <a16:rowId xmlns:a16="http://schemas.microsoft.com/office/drawing/2014/main" val="3858105439"/>
                  </a:ext>
                </a:extLst>
              </a:tr>
            </a:tbl>
          </a:graphicData>
        </a:graphic>
      </p:graphicFrame>
      <p:sp>
        <p:nvSpPr>
          <p:cNvPr id="3" name="スライド番号プレースホルダー 2">
            <a:extLst>
              <a:ext uri="{FF2B5EF4-FFF2-40B4-BE49-F238E27FC236}">
                <a16:creationId xmlns:a16="http://schemas.microsoft.com/office/drawing/2014/main" id="{150C8989-426C-981B-36D9-82441B4114D4}"/>
              </a:ext>
            </a:extLst>
          </p:cNvPr>
          <p:cNvSpPr>
            <a:spLocks noGrp="1"/>
          </p:cNvSpPr>
          <p:nvPr>
            <p:ph type="sldNum" sz="quarter" idx="12"/>
          </p:nvPr>
        </p:nvSpPr>
        <p:spPr/>
        <p:txBody>
          <a:bodyPr/>
          <a:lstStyle/>
          <a:p>
            <a:fld id="{EB1D4E1C-F603-49C8-9BD0-873D640624A8}" type="slidenum">
              <a:rPr kumimoji="1" lang="ja-JP" altLang="en-US" smtClean="0"/>
              <a:t>17</a:t>
            </a:fld>
            <a:endParaRPr kumimoji="1" lang="ja-JP" altLang="en-US"/>
          </a:p>
        </p:txBody>
      </p:sp>
      <p:sp>
        <p:nvSpPr>
          <p:cNvPr id="2" name="テキスト ボックス 1">
            <a:extLst>
              <a:ext uri="{FF2B5EF4-FFF2-40B4-BE49-F238E27FC236}">
                <a16:creationId xmlns:a16="http://schemas.microsoft.com/office/drawing/2014/main" id="{510E6B71-16F3-BD86-38B2-CC58455FCB1E}"/>
              </a:ext>
            </a:extLst>
          </p:cNvPr>
          <p:cNvSpPr txBox="1"/>
          <p:nvPr/>
        </p:nvSpPr>
        <p:spPr>
          <a:xfrm>
            <a:off x="4921825" y="1646414"/>
            <a:ext cx="6931141" cy="954107"/>
          </a:xfrm>
          <a:prstGeom prst="rect">
            <a:avLst/>
          </a:prstGeom>
          <a:noFill/>
        </p:spPr>
        <p:txBody>
          <a:bodyPr wrap="square" rtlCol="0">
            <a:sp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ここでは、気象庁と政府統計のホームページから調べることができます。</a:t>
            </a:r>
          </a:p>
        </p:txBody>
      </p:sp>
    </p:spTree>
    <p:extLst>
      <p:ext uri="{BB962C8B-B14F-4D97-AF65-F5344CB8AC3E}">
        <p14:creationId xmlns:p14="http://schemas.microsoft.com/office/powerpoint/2010/main" val="325015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137249C-FE01-F363-F6B2-B927151E5182}"/>
              </a:ext>
            </a:extLst>
          </p:cNvPr>
          <p:cNvSpPr txBox="1"/>
          <p:nvPr/>
        </p:nvSpPr>
        <p:spPr>
          <a:xfrm>
            <a:off x="124691" y="249382"/>
            <a:ext cx="4765964" cy="369332"/>
          </a:xfrm>
          <a:prstGeom prst="rect">
            <a:avLst/>
          </a:prstGeom>
          <a:noFill/>
        </p:spPr>
        <p:txBody>
          <a:bodyPr wrap="square" rtlCol="0">
            <a:spAutoFit/>
          </a:bodyPr>
          <a:lstStyle/>
          <a:p>
            <a:r>
              <a:rPr kumimoji="1" lang="ja-JP" altLang="en-US" dirty="0"/>
              <a:t>大阪の気温とアイスクリームの関係</a:t>
            </a:r>
          </a:p>
        </p:txBody>
      </p:sp>
      <p:pic>
        <p:nvPicPr>
          <p:cNvPr id="4" name="図 3">
            <a:extLst>
              <a:ext uri="{FF2B5EF4-FFF2-40B4-BE49-F238E27FC236}">
                <a16:creationId xmlns:a16="http://schemas.microsoft.com/office/drawing/2014/main" id="{173D57E6-EB4D-1771-51CF-D08085DA434E}"/>
              </a:ext>
            </a:extLst>
          </p:cNvPr>
          <p:cNvPicPr>
            <a:picLocks noChangeAspect="1"/>
          </p:cNvPicPr>
          <p:nvPr/>
        </p:nvPicPr>
        <p:blipFill>
          <a:blip r:embed="rId3"/>
          <a:stretch>
            <a:fillRect/>
          </a:stretch>
        </p:blipFill>
        <p:spPr>
          <a:xfrm>
            <a:off x="1244211" y="618714"/>
            <a:ext cx="9703578" cy="6301148"/>
          </a:xfrm>
          <a:prstGeom prst="rect">
            <a:avLst/>
          </a:prstGeom>
        </p:spPr>
      </p:pic>
      <p:sp>
        <p:nvSpPr>
          <p:cNvPr id="3" name="スライド番号プレースホルダー 2">
            <a:extLst>
              <a:ext uri="{FF2B5EF4-FFF2-40B4-BE49-F238E27FC236}">
                <a16:creationId xmlns:a16="http://schemas.microsoft.com/office/drawing/2014/main" id="{20032035-D959-FD35-12B8-15A8AE0E1933}"/>
              </a:ext>
            </a:extLst>
          </p:cNvPr>
          <p:cNvSpPr>
            <a:spLocks noGrp="1"/>
          </p:cNvSpPr>
          <p:nvPr>
            <p:ph type="sldNum" sz="quarter" idx="12"/>
          </p:nvPr>
        </p:nvSpPr>
        <p:spPr/>
        <p:txBody>
          <a:bodyPr/>
          <a:lstStyle/>
          <a:p>
            <a:fld id="{EB1D4E1C-F603-49C8-9BD0-873D640624A8}" type="slidenum">
              <a:rPr kumimoji="1" lang="ja-JP" altLang="en-US" smtClean="0"/>
              <a:t>18</a:t>
            </a:fld>
            <a:endParaRPr kumimoji="1" lang="ja-JP" altLang="en-US"/>
          </a:p>
        </p:txBody>
      </p:sp>
    </p:spTree>
    <p:extLst>
      <p:ext uri="{BB962C8B-B14F-4D97-AF65-F5344CB8AC3E}">
        <p14:creationId xmlns:p14="http://schemas.microsoft.com/office/powerpoint/2010/main" val="3281885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B388F29-8E7D-46C5-342A-8573A276FDFC}"/>
              </a:ext>
            </a:extLst>
          </p:cNvPr>
          <p:cNvPicPr>
            <a:picLocks noChangeAspect="1"/>
          </p:cNvPicPr>
          <p:nvPr/>
        </p:nvPicPr>
        <p:blipFill>
          <a:blip r:embed="rId3"/>
          <a:stretch>
            <a:fillRect/>
          </a:stretch>
        </p:blipFill>
        <p:spPr>
          <a:xfrm>
            <a:off x="385764" y="92870"/>
            <a:ext cx="11444286" cy="6672259"/>
          </a:xfrm>
          <a:prstGeom prst="rect">
            <a:avLst/>
          </a:prstGeom>
        </p:spPr>
      </p:pic>
      <p:sp>
        <p:nvSpPr>
          <p:cNvPr id="2" name="スライド番号プレースホルダー 1">
            <a:extLst>
              <a:ext uri="{FF2B5EF4-FFF2-40B4-BE49-F238E27FC236}">
                <a16:creationId xmlns:a16="http://schemas.microsoft.com/office/drawing/2014/main" id="{C8FF3646-1680-98E3-C3F9-D654509E2692}"/>
              </a:ext>
            </a:extLst>
          </p:cNvPr>
          <p:cNvSpPr>
            <a:spLocks noGrp="1"/>
          </p:cNvSpPr>
          <p:nvPr>
            <p:ph type="sldNum" sz="quarter" idx="12"/>
          </p:nvPr>
        </p:nvSpPr>
        <p:spPr/>
        <p:txBody>
          <a:bodyPr/>
          <a:lstStyle/>
          <a:p>
            <a:fld id="{EB1D4E1C-F603-49C8-9BD0-873D640624A8}" type="slidenum">
              <a:rPr kumimoji="1" lang="ja-JP" altLang="en-US" smtClean="0"/>
              <a:t>19</a:t>
            </a:fld>
            <a:endParaRPr kumimoji="1" lang="ja-JP" altLang="en-US"/>
          </a:p>
        </p:txBody>
      </p:sp>
    </p:spTree>
    <p:extLst>
      <p:ext uri="{BB962C8B-B14F-4D97-AF65-F5344CB8AC3E}">
        <p14:creationId xmlns:p14="http://schemas.microsoft.com/office/powerpoint/2010/main" val="85882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EE85439-98E9-09F1-9BCE-4BC7DC926382}"/>
              </a:ext>
            </a:extLst>
          </p:cNvPr>
          <p:cNvPicPr>
            <a:picLocks noChangeAspect="1"/>
          </p:cNvPicPr>
          <p:nvPr/>
        </p:nvPicPr>
        <p:blipFill>
          <a:blip r:embed="rId3"/>
          <a:stretch>
            <a:fillRect/>
          </a:stretch>
        </p:blipFill>
        <p:spPr>
          <a:xfrm>
            <a:off x="1210051" y="-1413"/>
            <a:ext cx="8963851" cy="6722888"/>
          </a:xfrm>
          <a:prstGeom prst="rect">
            <a:avLst/>
          </a:prstGeom>
        </p:spPr>
      </p:pic>
      <p:sp>
        <p:nvSpPr>
          <p:cNvPr id="2" name="スライド番号プレースホルダー 1">
            <a:extLst>
              <a:ext uri="{FF2B5EF4-FFF2-40B4-BE49-F238E27FC236}">
                <a16:creationId xmlns:a16="http://schemas.microsoft.com/office/drawing/2014/main" id="{EB2F83B5-E5C4-8ABB-EAB5-BBB5C9500B4D}"/>
              </a:ext>
            </a:extLst>
          </p:cNvPr>
          <p:cNvSpPr>
            <a:spLocks noGrp="1"/>
          </p:cNvSpPr>
          <p:nvPr>
            <p:ph type="sldNum" sz="quarter" idx="12"/>
          </p:nvPr>
        </p:nvSpPr>
        <p:spPr/>
        <p:txBody>
          <a:bodyPr/>
          <a:lstStyle/>
          <a:p>
            <a:fld id="{EB1D4E1C-F603-49C8-9BD0-873D640624A8}" type="slidenum">
              <a:rPr kumimoji="1" lang="ja-JP" altLang="en-US" smtClean="0"/>
              <a:t>2</a:t>
            </a:fld>
            <a:endParaRPr kumimoji="1" lang="ja-JP" altLang="en-US"/>
          </a:p>
        </p:txBody>
      </p:sp>
    </p:spTree>
    <p:extLst>
      <p:ext uri="{BB962C8B-B14F-4D97-AF65-F5344CB8AC3E}">
        <p14:creationId xmlns:p14="http://schemas.microsoft.com/office/powerpoint/2010/main" val="458878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E2A0A4C-BFAC-2BF4-E4A5-D49EA4C2D4A5}"/>
              </a:ext>
            </a:extLst>
          </p:cNvPr>
          <p:cNvPicPr>
            <a:picLocks noChangeAspect="1"/>
          </p:cNvPicPr>
          <p:nvPr/>
        </p:nvPicPr>
        <p:blipFill>
          <a:blip r:embed="rId3"/>
          <a:stretch>
            <a:fillRect/>
          </a:stretch>
        </p:blipFill>
        <p:spPr>
          <a:xfrm>
            <a:off x="342900" y="0"/>
            <a:ext cx="11458575" cy="6825001"/>
          </a:xfrm>
          <a:prstGeom prst="rect">
            <a:avLst/>
          </a:prstGeom>
        </p:spPr>
      </p:pic>
      <p:sp>
        <p:nvSpPr>
          <p:cNvPr id="3" name="スライド番号プレースホルダー 2">
            <a:extLst>
              <a:ext uri="{FF2B5EF4-FFF2-40B4-BE49-F238E27FC236}">
                <a16:creationId xmlns:a16="http://schemas.microsoft.com/office/drawing/2014/main" id="{3D4E87D6-D149-DE55-0A02-7B3828FC5868}"/>
              </a:ext>
            </a:extLst>
          </p:cNvPr>
          <p:cNvSpPr>
            <a:spLocks noGrp="1"/>
          </p:cNvSpPr>
          <p:nvPr>
            <p:ph type="sldNum" sz="quarter" idx="12"/>
          </p:nvPr>
        </p:nvSpPr>
        <p:spPr/>
        <p:txBody>
          <a:bodyPr/>
          <a:lstStyle/>
          <a:p>
            <a:fld id="{EB1D4E1C-F603-49C8-9BD0-873D640624A8}" type="slidenum">
              <a:rPr kumimoji="1" lang="ja-JP" altLang="en-US" smtClean="0"/>
              <a:t>20</a:t>
            </a:fld>
            <a:endParaRPr kumimoji="1" lang="ja-JP" altLang="en-US"/>
          </a:p>
        </p:txBody>
      </p:sp>
    </p:spTree>
    <p:extLst>
      <p:ext uri="{BB962C8B-B14F-4D97-AF65-F5344CB8AC3E}">
        <p14:creationId xmlns:p14="http://schemas.microsoft.com/office/powerpoint/2010/main" val="3334066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3742376-EBFA-6607-6B25-7D3BF1D46539}"/>
              </a:ext>
            </a:extLst>
          </p:cNvPr>
          <p:cNvSpPr txBox="1"/>
          <p:nvPr/>
        </p:nvSpPr>
        <p:spPr>
          <a:xfrm>
            <a:off x="671514" y="612775"/>
            <a:ext cx="10186987" cy="3539430"/>
          </a:xfrm>
          <a:prstGeom prst="rect">
            <a:avLst/>
          </a:prstGeom>
          <a:noFill/>
        </p:spPr>
        <p:txBody>
          <a:bodyPr wrap="square" rtlCol="0">
            <a:sp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例３</a:t>
            </a:r>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例２では</a:t>
            </a:r>
            <a:r>
              <a:rPr kumimoji="1" lang="ja-JP" altLang="en-US" sz="2800" dirty="0">
                <a:latin typeface="UD デジタル 教科書体 NK-B" panose="02020700000000000000" pitchFamily="18" charset="-128"/>
                <a:ea typeface="UD デジタル 教科書体 NK-B" panose="02020700000000000000" pitchFamily="18" charset="-128"/>
              </a:rPr>
              <a:t>、気温とともにアイスクリームの支出も大きくなることがわかりました。</a:t>
            </a:r>
            <a:endParaRPr kumimoji="1" lang="en-US" altLang="ja-JP" sz="2800" dirty="0">
              <a:latin typeface="UD デジタル 教科書体 NK-B" panose="02020700000000000000" pitchFamily="18" charset="-128"/>
              <a:ea typeface="UD デジタル 教科書体 NK-B" panose="02020700000000000000" pitchFamily="18" charset="-128"/>
            </a:endParaRPr>
          </a:p>
          <a:p>
            <a:endParaRPr lang="en-US" altLang="ja-JP" sz="2800" dirty="0">
              <a:latin typeface="UD デジタル 教科書体 NK-B" panose="02020700000000000000" pitchFamily="18" charset="-128"/>
              <a:ea typeface="UD デジタル 教科書体 NK-B" panose="02020700000000000000" pitchFamily="18" charset="-128"/>
            </a:endParaRPr>
          </a:p>
          <a:p>
            <a:r>
              <a:rPr kumimoji="1" lang="ja-JP" altLang="en-US" sz="2800" dirty="0">
                <a:latin typeface="UD デジタル 教科書体 NK-B" panose="02020700000000000000" pitchFamily="18" charset="-128"/>
                <a:ea typeface="UD デジタル 教科書体 NK-B" panose="02020700000000000000" pitchFamily="18" charset="-128"/>
              </a:rPr>
              <a:t>それでは大阪市より暑い所では、もっとアイスクリームとか食べているのだろうか？</a:t>
            </a:r>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kumimoji="1" lang="ja-JP" altLang="en-US" sz="2800" dirty="0">
                <a:latin typeface="UD デジタル 教科書体 NK-B" panose="02020700000000000000" pitchFamily="18" charset="-128"/>
                <a:ea typeface="UD デジタル 教科書体 NK-B" panose="02020700000000000000" pitchFamily="18" charset="-128"/>
              </a:rPr>
              <a:t>逆に、大阪市より寒い所では、あんまりアイスクリームとか食べていないのだろうか？</a:t>
            </a:r>
          </a:p>
        </p:txBody>
      </p:sp>
      <p:sp>
        <p:nvSpPr>
          <p:cNvPr id="3" name="スライド番号プレースホルダー 2">
            <a:extLst>
              <a:ext uri="{FF2B5EF4-FFF2-40B4-BE49-F238E27FC236}">
                <a16:creationId xmlns:a16="http://schemas.microsoft.com/office/drawing/2014/main" id="{31CCD7EA-7F47-1110-60EA-C0C8151E93D6}"/>
              </a:ext>
            </a:extLst>
          </p:cNvPr>
          <p:cNvSpPr>
            <a:spLocks noGrp="1"/>
          </p:cNvSpPr>
          <p:nvPr>
            <p:ph type="sldNum" sz="quarter" idx="12"/>
          </p:nvPr>
        </p:nvSpPr>
        <p:spPr/>
        <p:txBody>
          <a:bodyPr/>
          <a:lstStyle/>
          <a:p>
            <a:fld id="{EB1D4E1C-F603-49C8-9BD0-873D640624A8}" type="slidenum">
              <a:rPr kumimoji="1" lang="ja-JP" altLang="en-US" smtClean="0"/>
              <a:t>21</a:t>
            </a:fld>
            <a:endParaRPr kumimoji="1" lang="ja-JP" altLang="en-US"/>
          </a:p>
        </p:txBody>
      </p:sp>
      <p:sp>
        <p:nvSpPr>
          <p:cNvPr id="4" name="テキスト ボックス 3">
            <a:extLst>
              <a:ext uri="{FF2B5EF4-FFF2-40B4-BE49-F238E27FC236}">
                <a16:creationId xmlns:a16="http://schemas.microsoft.com/office/drawing/2014/main" id="{1F00AFC5-698D-F459-9BE6-A49D25740635}"/>
              </a:ext>
            </a:extLst>
          </p:cNvPr>
          <p:cNvSpPr txBox="1"/>
          <p:nvPr/>
        </p:nvSpPr>
        <p:spPr>
          <a:xfrm>
            <a:off x="0" y="6352143"/>
            <a:ext cx="5651500" cy="369332"/>
          </a:xfrm>
          <a:prstGeom prst="rect">
            <a:avLst/>
          </a:prstGeom>
          <a:noFill/>
        </p:spPr>
        <p:txBody>
          <a:bodyPr wrap="square" rtlCol="0">
            <a:spAutoFit/>
          </a:bodyPr>
          <a:lstStyle/>
          <a:p>
            <a:r>
              <a:rPr kumimoji="1" lang="ja-JP" altLang="en-US" dirty="0"/>
              <a:t>（</a:t>
            </a:r>
            <a:r>
              <a:rPr lang="ja-JP" altLang="en-US" dirty="0"/>
              <a:t>中２</a:t>
            </a:r>
            <a:r>
              <a:rPr kumimoji="1" lang="ja-JP" altLang="en-US" dirty="0"/>
              <a:t>）　箱ひげ図</a:t>
            </a:r>
          </a:p>
        </p:txBody>
      </p:sp>
    </p:spTree>
    <p:extLst>
      <p:ext uri="{BB962C8B-B14F-4D97-AF65-F5344CB8AC3E}">
        <p14:creationId xmlns:p14="http://schemas.microsoft.com/office/powerpoint/2010/main" val="3158826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431A045-7413-C5DE-E10E-F28C48F58988}"/>
              </a:ext>
            </a:extLst>
          </p:cNvPr>
          <p:cNvSpPr>
            <a:spLocks noGrp="1"/>
          </p:cNvSpPr>
          <p:nvPr>
            <p:ph type="sldNum" sz="quarter" idx="12"/>
          </p:nvPr>
        </p:nvSpPr>
        <p:spPr/>
        <p:txBody>
          <a:bodyPr/>
          <a:lstStyle/>
          <a:p>
            <a:fld id="{EB1D4E1C-F603-49C8-9BD0-873D640624A8}" type="slidenum">
              <a:rPr kumimoji="1" lang="ja-JP" altLang="en-US" smtClean="0"/>
              <a:t>22</a:t>
            </a:fld>
            <a:endParaRPr kumimoji="1" lang="ja-JP" altLang="en-US"/>
          </a:p>
        </p:txBody>
      </p:sp>
      <p:sp>
        <p:nvSpPr>
          <p:cNvPr id="3" name="テキスト ボックス 2">
            <a:extLst>
              <a:ext uri="{FF2B5EF4-FFF2-40B4-BE49-F238E27FC236}">
                <a16:creationId xmlns:a16="http://schemas.microsoft.com/office/drawing/2014/main" id="{068EEB19-6D17-4BAC-D7C5-66A7BA1BCA49}"/>
              </a:ext>
            </a:extLst>
          </p:cNvPr>
          <p:cNvSpPr txBox="1"/>
          <p:nvPr/>
        </p:nvSpPr>
        <p:spPr>
          <a:xfrm>
            <a:off x="3182382" y="136525"/>
            <a:ext cx="5827236" cy="646331"/>
          </a:xfrm>
          <a:prstGeom prst="rect">
            <a:avLst/>
          </a:prstGeom>
          <a:noFill/>
        </p:spPr>
        <p:txBody>
          <a:bodyPr wrap="none" rtlCol="0">
            <a:spAutoFit/>
          </a:bodyPr>
          <a:lstStyle/>
          <a:p>
            <a:pPr algn="ctr"/>
            <a:r>
              <a:rPr kumimoji="1" lang="ja-JP" altLang="en-US" b="1" dirty="0"/>
              <a:t>アイスクリームの都市別年間支出額</a:t>
            </a:r>
            <a:endParaRPr kumimoji="1" lang="en-US" altLang="ja-JP" b="1" dirty="0"/>
          </a:p>
          <a:p>
            <a:pPr algn="ctr"/>
            <a:r>
              <a:rPr lang="ja-JP" altLang="en-US" b="1" dirty="0"/>
              <a:t>（２人以上の世帯、</a:t>
            </a:r>
            <a:r>
              <a:rPr lang="en-US" altLang="ja-JP" b="1" dirty="0"/>
              <a:t>2013</a:t>
            </a:r>
            <a:r>
              <a:rPr lang="ja-JP" altLang="en-US" b="1" dirty="0"/>
              <a:t>～</a:t>
            </a:r>
            <a:r>
              <a:rPr lang="en-US" altLang="ja-JP" b="1" dirty="0"/>
              <a:t>2022</a:t>
            </a:r>
            <a:r>
              <a:rPr lang="ja-JP" altLang="en-US" b="1" dirty="0"/>
              <a:t>年の１０年間の平均）</a:t>
            </a:r>
            <a:endParaRPr kumimoji="1" lang="ja-JP" altLang="en-US" b="1" dirty="0"/>
          </a:p>
        </p:txBody>
      </p:sp>
      <p:graphicFrame>
        <p:nvGraphicFramePr>
          <p:cNvPr id="4" name="表 3">
            <a:extLst>
              <a:ext uri="{FF2B5EF4-FFF2-40B4-BE49-F238E27FC236}">
                <a16:creationId xmlns:a16="http://schemas.microsoft.com/office/drawing/2014/main" id="{899B06D6-A748-6A59-EF24-B6260A4A8C7E}"/>
              </a:ext>
            </a:extLst>
          </p:cNvPr>
          <p:cNvGraphicFramePr>
            <a:graphicFrameLocks noGrp="1"/>
          </p:cNvGraphicFramePr>
          <p:nvPr>
            <p:extLst>
              <p:ext uri="{D42A27DB-BD31-4B8C-83A1-F6EECF244321}">
                <p14:modId xmlns:p14="http://schemas.microsoft.com/office/powerpoint/2010/main" val="2391656533"/>
              </p:ext>
            </p:extLst>
          </p:nvPr>
        </p:nvGraphicFramePr>
        <p:xfrm>
          <a:off x="558800" y="782857"/>
          <a:ext cx="11074399" cy="5165394"/>
        </p:xfrm>
        <a:graphic>
          <a:graphicData uri="http://schemas.openxmlformats.org/drawingml/2006/table">
            <a:tbl>
              <a:tblPr/>
              <a:tblGrid>
                <a:gridCol w="1003300">
                  <a:extLst>
                    <a:ext uri="{9D8B030D-6E8A-4147-A177-3AD203B41FA5}">
                      <a16:colId xmlns:a16="http://schemas.microsoft.com/office/drawing/2014/main" val="1014615805"/>
                    </a:ext>
                  </a:extLst>
                </a:gridCol>
                <a:gridCol w="3263900">
                  <a:extLst>
                    <a:ext uri="{9D8B030D-6E8A-4147-A177-3AD203B41FA5}">
                      <a16:colId xmlns:a16="http://schemas.microsoft.com/office/drawing/2014/main" val="148518167"/>
                    </a:ext>
                  </a:extLst>
                </a:gridCol>
                <a:gridCol w="1231900">
                  <a:extLst>
                    <a:ext uri="{9D8B030D-6E8A-4147-A177-3AD203B41FA5}">
                      <a16:colId xmlns:a16="http://schemas.microsoft.com/office/drawing/2014/main" val="2867421187"/>
                    </a:ext>
                  </a:extLst>
                </a:gridCol>
                <a:gridCol w="1054100">
                  <a:extLst>
                    <a:ext uri="{9D8B030D-6E8A-4147-A177-3AD203B41FA5}">
                      <a16:colId xmlns:a16="http://schemas.microsoft.com/office/drawing/2014/main" val="880358521"/>
                    </a:ext>
                  </a:extLst>
                </a:gridCol>
                <a:gridCol w="3365500">
                  <a:extLst>
                    <a:ext uri="{9D8B030D-6E8A-4147-A177-3AD203B41FA5}">
                      <a16:colId xmlns:a16="http://schemas.microsoft.com/office/drawing/2014/main" val="1880553861"/>
                    </a:ext>
                  </a:extLst>
                </a:gridCol>
                <a:gridCol w="1155699">
                  <a:extLst>
                    <a:ext uri="{9D8B030D-6E8A-4147-A177-3AD203B41FA5}">
                      <a16:colId xmlns:a16="http://schemas.microsoft.com/office/drawing/2014/main" val="372315058"/>
                    </a:ext>
                  </a:extLst>
                </a:gridCol>
              </a:tblGrid>
              <a:tr h="397338">
                <a:tc>
                  <a:txBody>
                    <a:bodyPr/>
                    <a:lstStyle/>
                    <a:p>
                      <a:pPr algn="r"/>
                      <a:r>
                        <a:rPr kumimoji="1" lang="ja-JP" altLang="en-US" dirty="0"/>
                        <a:t>１位</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kumimoji="1" lang="ja-JP" altLang="en-US" dirty="0"/>
                        <a:t>金沢市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r"/>
                      <a:r>
                        <a:rPr kumimoji="1" lang="en-US" altLang="ja-JP" dirty="0"/>
                        <a:t>11,542</a:t>
                      </a:r>
                      <a:r>
                        <a:rPr kumimoji="1" lang="ja-JP" altLang="en-US"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dirty="0"/>
                        <a:t>４２位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大阪市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8,821</a:t>
                      </a:r>
                      <a:r>
                        <a:rPr kumimoji="1" lang="ja-JP" altLang="en-US" dirty="0"/>
                        <a:t>円</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9951368"/>
                  </a:ext>
                </a:extLst>
              </a:tr>
              <a:tr h="397338">
                <a:tc>
                  <a:txBody>
                    <a:bodyPr/>
                    <a:lstStyle/>
                    <a:p>
                      <a:pPr algn="r"/>
                      <a:r>
                        <a:rPr kumimoji="1" lang="ja-JP" altLang="en-US" dirty="0"/>
                        <a:t>２位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さいたま市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10,685</a:t>
                      </a:r>
                      <a:r>
                        <a:rPr kumimoji="1" lang="ja-JP" altLang="en-US"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dirty="0"/>
                        <a:t>４３位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松江市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8,719</a:t>
                      </a:r>
                      <a:r>
                        <a:rPr kumimoji="1" lang="ja-JP" altLang="en-US"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3009801"/>
                  </a:ext>
                </a:extLst>
              </a:tr>
              <a:tr h="397338">
                <a:tc>
                  <a:txBody>
                    <a:bodyPr/>
                    <a:lstStyle/>
                    <a:p>
                      <a:pPr algn="r"/>
                      <a:r>
                        <a:rPr kumimoji="1" lang="ja-JP" altLang="en-US" dirty="0"/>
                        <a:t>３位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富山市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10,458</a:t>
                      </a:r>
                      <a:r>
                        <a:rPr kumimoji="1" lang="ja-JP" altLang="en-US"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dirty="0"/>
                        <a:t>４４位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松山市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8,697</a:t>
                      </a:r>
                      <a:r>
                        <a:rPr kumimoji="1" lang="ja-JP" altLang="en-US"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111260"/>
                  </a:ext>
                </a:extLst>
              </a:tr>
              <a:tr h="397338">
                <a:tc>
                  <a:txBody>
                    <a:bodyPr/>
                    <a:lstStyle/>
                    <a:p>
                      <a:pPr algn="r"/>
                      <a:r>
                        <a:rPr kumimoji="1" lang="ja-JP" altLang="en-US" dirty="0"/>
                        <a:t>４位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山形市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10,341</a:t>
                      </a:r>
                      <a:r>
                        <a:rPr kumimoji="1" lang="ja-JP" altLang="en-US"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dirty="0"/>
                        <a:t>４５位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宮崎市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8,664</a:t>
                      </a:r>
                      <a:r>
                        <a:rPr kumimoji="1" lang="ja-JP" altLang="en-US"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1198344"/>
                  </a:ext>
                </a:extLst>
              </a:tr>
              <a:tr h="397338">
                <a:tc>
                  <a:txBody>
                    <a:bodyPr/>
                    <a:lstStyle/>
                    <a:p>
                      <a:pPr algn="r"/>
                      <a:r>
                        <a:rPr kumimoji="1" lang="ja-JP" altLang="en-US" dirty="0"/>
                        <a:t>５位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福島市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10,292</a:t>
                      </a:r>
                      <a:r>
                        <a:rPr kumimoji="1" lang="ja-JP" altLang="en-US"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dirty="0"/>
                        <a:t>４６位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徳島市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8,553</a:t>
                      </a:r>
                      <a:r>
                        <a:rPr kumimoji="1" lang="ja-JP" altLang="en-US"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4808071"/>
                  </a:ext>
                </a:extLst>
              </a:tr>
              <a:tr h="397338">
                <a:tc>
                  <a:txBody>
                    <a:bodyPr/>
                    <a:lstStyle/>
                    <a:p>
                      <a:pPr algn="r"/>
                      <a:r>
                        <a:rPr kumimoji="1" lang="ja-JP" altLang="en-US" dirty="0"/>
                        <a:t>６位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川崎市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10,270</a:t>
                      </a:r>
                      <a:r>
                        <a:rPr kumimoji="1" lang="ja-JP" altLang="en-US"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dirty="0"/>
                        <a:t>４７位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高松市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8,529</a:t>
                      </a:r>
                      <a:r>
                        <a:rPr kumimoji="1" lang="ja-JP" altLang="en-US"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9263247"/>
                  </a:ext>
                </a:extLst>
              </a:tr>
              <a:tr h="397338">
                <a:tc>
                  <a:txBody>
                    <a:bodyPr/>
                    <a:lstStyle/>
                    <a:p>
                      <a:pPr algn="r"/>
                      <a:r>
                        <a:rPr kumimoji="1" lang="ja-JP" altLang="en-US" dirty="0"/>
                        <a:t>７位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浜松市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10,105</a:t>
                      </a:r>
                      <a:r>
                        <a:rPr kumimoji="1" lang="ja-JP" altLang="en-US"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dirty="0"/>
                        <a:t>４８位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秋田市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8,511</a:t>
                      </a:r>
                      <a:r>
                        <a:rPr kumimoji="1" lang="ja-JP" altLang="en-US"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594587"/>
                  </a:ext>
                </a:extLst>
              </a:tr>
              <a:tr h="397338">
                <a:tc>
                  <a:txBody>
                    <a:bodyPr/>
                    <a:lstStyle/>
                    <a:p>
                      <a:pPr algn="r"/>
                      <a:r>
                        <a:rPr kumimoji="1" lang="ja-JP" altLang="en-US" dirty="0"/>
                        <a:t>８位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高知市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10,050</a:t>
                      </a:r>
                      <a:r>
                        <a:rPr kumimoji="1" lang="ja-JP" altLang="en-US"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dirty="0"/>
                        <a:t>４９位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北九州市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8,240</a:t>
                      </a:r>
                      <a:r>
                        <a:rPr kumimoji="1" lang="ja-JP" altLang="en-US"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6086621"/>
                  </a:ext>
                </a:extLst>
              </a:tr>
              <a:tr h="397338">
                <a:tc>
                  <a:txBody>
                    <a:bodyPr/>
                    <a:lstStyle/>
                    <a:p>
                      <a:pPr algn="r"/>
                      <a:r>
                        <a:rPr kumimoji="1" lang="ja-JP" altLang="en-US" dirty="0"/>
                        <a:t>９位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宇都宮市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9,949</a:t>
                      </a:r>
                      <a:r>
                        <a:rPr kumimoji="1" lang="ja-JP" altLang="en-US"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dirty="0"/>
                        <a:t>５０位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神戸市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8,203</a:t>
                      </a:r>
                      <a:r>
                        <a:rPr kumimoji="1" lang="ja-JP" altLang="en-US"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1550668"/>
                  </a:ext>
                </a:extLst>
              </a:tr>
              <a:tr h="397338">
                <a:tc>
                  <a:txBody>
                    <a:bodyPr/>
                    <a:lstStyle/>
                    <a:p>
                      <a:pPr algn="r"/>
                      <a:r>
                        <a:rPr kumimoji="1" lang="ja-JP" altLang="en-US" dirty="0"/>
                        <a:t>１０位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盛岡市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9,934</a:t>
                      </a:r>
                      <a:r>
                        <a:rPr kumimoji="1" lang="ja-JP" altLang="en-US"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dirty="0"/>
                        <a:t>５１位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和歌山市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8,150</a:t>
                      </a:r>
                      <a:r>
                        <a:rPr kumimoji="1" lang="ja-JP" altLang="en-US"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2011302"/>
                  </a:ext>
                </a:extLst>
              </a:tr>
              <a:tr h="397338">
                <a:tc>
                  <a:txBody>
                    <a:bodyPr/>
                    <a:lstStyle/>
                    <a:p>
                      <a:pPr algn="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dirty="0"/>
                        <a:t>５２位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那覇市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7,673</a:t>
                      </a:r>
                      <a:r>
                        <a:rPr kumimoji="1" lang="ja-JP" altLang="en-US"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7293045"/>
                  </a:ext>
                </a:extLst>
              </a:tr>
              <a:tr h="397338">
                <a:tc>
                  <a:txBody>
                    <a:bodyPr/>
                    <a:lstStyle/>
                    <a:p>
                      <a:pPr algn="r"/>
                      <a:r>
                        <a:rPr kumimoji="1" lang="ja-JP" altLang="en-US" dirty="0"/>
                        <a:t>２２位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札幌市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9,364</a:t>
                      </a:r>
                      <a:r>
                        <a:rPr kumimoji="1" lang="ja-JP" altLang="en-US"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5304954"/>
                  </a:ext>
                </a:extLst>
              </a:tr>
              <a:tr h="397338">
                <a:tc>
                  <a:txBody>
                    <a:bodyPr/>
                    <a:lstStyle/>
                    <a:p>
                      <a:pPr algn="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ctr"/>
                      <a:r>
                        <a:rPr kumimoji="1" lang="en-US" altLang="ja-JP" dirty="0"/>
                        <a:t>…</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全国（５２都市）平均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9,341</a:t>
                      </a:r>
                      <a:r>
                        <a:rPr kumimoji="1" lang="ja-JP" altLang="en-US"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7665530"/>
                  </a:ext>
                </a:extLst>
              </a:tr>
            </a:tbl>
          </a:graphicData>
        </a:graphic>
      </p:graphicFrame>
      <p:sp>
        <p:nvSpPr>
          <p:cNvPr id="6" name="テキスト ボックス 5">
            <a:extLst>
              <a:ext uri="{FF2B5EF4-FFF2-40B4-BE49-F238E27FC236}">
                <a16:creationId xmlns:a16="http://schemas.microsoft.com/office/drawing/2014/main" id="{E4C1CE0A-C396-7118-D701-415516FE7811}"/>
              </a:ext>
            </a:extLst>
          </p:cNvPr>
          <p:cNvSpPr txBox="1"/>
          <p:nvPr/>
        </p:nvSpPr>
        <p:spPr>
          <a:xfrm>
            <a:off x="369651" y="6089515"/>
            <a:ext cx="3404681" cy="369332"/>
          </a:xfrm>
          <a:prstGeom prst="rect">
            <a:avLst/>
          </a:prstGeom>
          <a:noFill/>
        </p:spPr>
        <p:txBody>
          <a:bodyPr wrap="square" rtlCol="0">
            <a:spAutoFit/>
          </a:bodyPr>
          <a:lstStyle/>
          <a:p>
            <a:r>
              <a:rPr kumimoji="1" lang="ja-JP" altLang="en-US" dirty="0"/>
              <a:t>（資料）家計調査（総務省）</a:t>
            </a:r>
          </a:p>
        </p:txBody>
      </p:sp>
    </p:spTree>
    <p:extLst>
      <p:ext uri="{BB962C8B-B14F-4D97-AF65-F5344CB8AC3E}">
        <p14:creationId xmlns:p14="http://schemas.microsoft.com/office/powerpoint/2010/main" val="3022448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019C6B0-2BB0-B4D3-4CE2-3215EBC7C6CB}"/>
              </a:ext>
            </a:extLst>
          </p:cNvPr>
          <p:cNvSpPr>
            <a:spLocks noGrp="1"/>
          </p:cNvSpPr>
          <p:nvPr>
            <p:ph type="sldNum" sz="quarter" idx="12"/>
          </p:nvPr>
        </p:nvSpPr>
        <p:spPr/>
        <p:txBody>
          <a:bodyPr/>
          <a:lstStyle/>
          <a:p>
            <a:fld id="{EB1D4E1C-F603-49C8-9BD0-873D640624A8}" type="slidenum">
              <a:rPr kumimoji="1" lang="ja-JP" altLang="en-US" smtClean="0"/>
              <a:t>23</a:t>
            </a:fld>
            <a:endParaRPr kumimoji="1" lang="ja-JP" altLang="en-US"/>
          </a:p>
        </p:txBody>
      </p:sp>
      <p:sp>
        <p:nvSpPr>
          <p:cNvPr id="4" name="テキスト ボックス 3">
            <a:extLst>
              <a:ext uri="{FF2B5EF4-FFF2-40B4-BE49-F238E27FC236}">
                <a16:creationId xmlns:a16="http://schemas.microsoft.com/office/drawing/2014/main" id="{5FAAABE4-19D8-0034-24D7-9C3185E09F7A}"/>
              </a:ext>
            </a:extLst>
          </p:cNvPr>
          <p:cNvSpPr txBox="1"/>
          <p:nvPr/>
        </p:nvSpPr>
        <p:spPr>
          <a:xfrm>
            <a:off x="671514" y="612775"/>
            <a:ext cx="10682286" cy="1815882"/>
          </a:xfrm>
          <a:prstGeom prst="rect">
            <a:avLst/>
          </a:prstGeom>
          <a:noFill/>
        </p:spPr>
        <p:txBody>
          <a:bodyPr wrap="square" rtlCol="0">
            <a:spAutoFit/>
          </a:bodyPr>
          <a:lstStyle/>
          <a:p>
            <a:r>
              <a:rPr lang="ja-JP" altLang="en-US" sz="2800" dirty="0">
                <a:latin typeface="UD デジタル 教科書体 NK-B" panose="02020700000000000000" pitchFamily="18" charset="-128"/>
                <a:ea typeface="UD デジタル 教科書体 NK-B" panose="02020700000000000000" pitchFamily="18" charset="-128"/>
              </a:rPr>
              <a:t>たくさんの資料を比べるときに、箱ひげ図というものをつかうことがあります。</a:t>
            </a:r>
            <a:endParaRPr lang="en-US" altLang="ja-JP" sz="2800" dirty="0">
              <a:latin typeface="UD デジタル 教科書体 NK-B" panose="02020700000000000000" pitchFamily="18" charset="-128"/>
              <a:ea typeface="UD デジタル 教科書体 NK-B" panose="02020700000000000000" pitchFamily="18" charset="-128"/>
            </a:endParaRPr>
          </a:p>
          <a:p>
            <a:r>
              <a:rPr kumimoji="1" lang="ja-JP" altLang="en-US" sz="2800" dirty="0">
                <a:latin typeface="UD デジタル 教科書体 NK-B" panose="02020700000000000000" pitchFamily="18" charset="-128"/>
                <a:ea typeface="UD デジタル 教科書体 NK-B" panose="02020700000000000000" pitchFamily="18" charset="-128"/>
              </a:rPr>
              <a:t>例えば、大阪市の過去１０年間のアイスクリームの支出の資料は下のようになります。この資料から箱ひげ図を作ると次のようになります。</a:t>
            </a:r>
          </a:p>
        </p:txBody>
      </p:sp>
      <p:pic>
        <p:nvPicPr>
          <p:cNvPr id="5" name="図 4">
            <a:extLst>
              <a:ext uri="{FF2B5EF4-FFF2-40B4-BE49-F238E27FC236}">
                <a16:creationId xmlns:a16="http://schemas.microsoft.com/office/drawing/2014/main" id="{BC880A60-FF6A-4FD9-1F70-27DB52F23EDB}"/>
              </a:ext>
            </a:extLst>
          </p:cNvPr>
          <p:cNvPicPr>
            <a:picLocks noChangeAspect="1"/>
          </p:cNvPicPr>
          <p:nvPr/>
        </p:nvPicPr>
        <p:blipFill>
          <a:blip r:embed="rId2"/>
          <a:stretch>
            <a:fillRect/>
          </a:stretch>
        </p:blipFill>
        <p:spPr>
          <a:xfrm>
            <a:off x="609600" y="3794124"/>
            <a:ext cx="10972799" cy="646487"/>
          </a:xfrm>
          <a:prstGeom prst="rect">
            <a:avLst/>
          </a:prstGeom>
        </p:spPr>
      </p:pic>
    </p:spTree>
    <p:extLst>
      <p:ext uri="{BB962C8B-B14F-4D97-AF65-F5344CB8AC3E}">
        <p14:creationId xmlns:p14="http://schemas.microsoft.com/office/powerpoint/2010/main" val="1183078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F5BA9B0-BB72-A8E1-26A1-7CEC2A59F938}"/>
              </a:ext>
            </a:extLst>
          </p:cNvPr>
          <p:cNvPicPr>
            <a:picLocks noChangeAspect="1"/>
          </p:cNvPicPr>
          <p:nvPr/>
        </p:nvPicPr>
        <p:blipFill>
          <a:blip r:embed="rId3"/>
          <a:stretch>
            <a:fillRect/>
          </a:stretch>
        </p:blipFill>
        <p:spPr>
          <a:xfrm>
            <a:off x="653605" y="229949"/>
            <a:ext cx="5355375" cy="6398102"/>
          </a:xfrm>
          <a:prstGeom prst="rect">
            <a:avLst/>
          </a:prstGeom>
        </p:spPr>
      </p:pic>
      <p:sp>
        <p:nvSpPr>
          <p:cNvPr id="2" name="スライド番号プレースホルダー 1">
            <a:extLst>
              <a:ext uri="{FF2B5EF4-FFF2-40B4-BE49-F238E27FC236}">
                <a16:creationId xmlns:a16="http://schemas.microsoft.com/office/drawing/2014/main" id="{AC4DDB3F-0831-2F70-ADF7-D7352D973A5A}"/>
              </a:ext>
            </a:extLst>
          </p:cNvPr>
          <p:cNvSpPr>
            <a:spLocks noGrp="1"/>
          </p:cNvSpPr>
          <p:nvPr>
            <p:ph type="sldNum" sz="quarter" idx="12"/>
          </p:nvPr>
        </p:nvSpPr>
        <p:spPr/>
        <p:txBody>
          <a:bodyPr/>
          <a:lstStyle/>
          <a:p>
            <a:fld id="{EB1D4E1C-F603-49C8-9BD0-873D640624A8}" type="slidenum">
              <a:rPr kumimoji="1" lang="ja-JP" altLang="en-US" smtClean="0"/>
              <a:t>24</a:t>
            </a:fld>
            <a:endParaRPr kumimoji="1" lang="ja-JP" altLang="en-US"/>
          </a:p>
        </p:txBody>
      </p:sp>
      <p:cxnSp>
        <p:nvCxnSpPr>
          <p:cNvPr id="5" name="直線矢印コネクタ 4">
            <a:extLst>
              <a:ext uri="{FF2B5EF4-FFF2-40B4-BE49-F238E27FC236}">
                <a16:creationId xmlns:a16="http://schemas.microsoft.com/office/drawing/2014/main" id="{837C7CCB-4B86-F83C-8721-A1835B16F8B3}"/>
              </a:ext>
            </a:extLst>
          </p:cNvPr>
          <p:cNvCxnSpPr>
            <a:cxnSpLocks/>
          </p:cNvCxnSpPr>
          <p:nvPr/>
        </p:nvCxnSpPr>
        <p:spPr>
          <a:xfrm flipH="1" flipV="1">
            <a:off x="3925229" y="1182029"/>
            <a:ext cx="3047071" cy="16099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6" name="直線矢印コネクタ 5">
            <a:extLst>
              <a:ext uri="{FF2B5EF4-FFF2-40B4-BE49-F238E27FC236}">
                <a16:creationId xmlns:a16="http://schemas.microsoft.com/office/drawing/2014/main" id="{68B95E38-80E1-B648-54AE-62813FC1C07D}"/>
              </a:ext>
            </a:extLst>
          </p:cNvPr>
          <p:cNvCxnSpPr>
            <a:cxnSpLocks/>
            <a:stCxn id="12" idx="1"/>
          </p:cNvCxnSpPr>
          <p:nvPr/>
        </p:nvCxnSpPr>
        <p:spPr>
          <a:xfrm flipH="1" flipV="1">
            <a:off x="3925229" y="5887982"/>
            <a:ext cx="3247094" cy="28845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7" name="直線矢印コネクタ 6">
            <a:extLst>
              <a:ext uri="{FF2B5EF4-FFF2-40B4-BE49-F238E27FC236}">
                <a16:creationId xmlns:a16="http://schemas.microsoft.com/office/drawing/2014/main" id="{02508C7C-F755-AF68-5EB4-ADAAAB593BA0}"/>
              </a:ext>
            </a:extLst>
          </p:cNvPr>
          <p:cNvCxnSpPr>
            <a:cxnSpLocks/>
          </p:cNvCxnSpPr>
          <p:nvPr/>
        </p:nvCxnSpPr>
        <p:spPr>
          <a:xfrm flipH="1">
            <a:off x="4449337" y="4095750"/>
            <a:ext cx="3194475" cy="28738"/>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8" name="直線矢印コネクタ 7">
            <a:extLst>
              <a:ext uri="{FF2B5EF4-FFF2-40B4-BE49-F238E27FC236}">
                <a16:creationId xmlns:a16="http://schemas.microsoft.com/office/drawing/2014/main" id="{C64F1486-2014-E0EA-9DA7-D6CD24240E5A}"/>
              </a:ext>
            </a:extLst>
          </p:cNvPr>
          <p:cNvCxnSpPr>
            <a:cxnSpLocks/>
            <a:stCxn id="14" idx="1"/>
          </p:cNvCxnSpPr>
          <p:nvPr/>
        </p:nvCxnSpPr>
        <p:spPr>
          <a:xfrm flipH="1">
            <a:off x="3771900" y="3359460"/>
            <a:ext cx="3314699" cy="586753"/>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9" name="直線矢印コネクタ 8">
            <a:extLst>
              <a:ext uri="{FF2B5EF4-FFF2-40B4-BE49-F238E27FC236}">
                <a16:creationId xmlns:a16="http://schemas.microsoft.com/office/drawing/2014/main" id="{051E8B38-76BD-02E4-AF1E-4233FC8CCB13}"/>
              </a:ext>
            </a:extLst>
          </p:cNvPr>
          <p:cNvCxnSpPr>
            <a:cxnSpLocks/>
            <a:stCxn id="18" idx="1"/>
          </p:cNvCxnSpPr>
          <p:nvPr/>
        </p:nvCxnSpPr>
        <p:spPr>
          <a:xfrm flipH="1">
            <a:off x="4449337" y="4971528"/>
            <a:ext cx="3194474" cy="65986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0" name="直線矢印コネクタ 9">
            <a:extLst>
              <a:ext uri="{FF2B5EF4-FFF2-40B4-BE49-F238E27FC236}">
                <a16:creationId xmlns:a16="http://schemas.microsoft.com/office/drawing/2014/main" id="{F905D817-ACC3-5228-7929-C8468086D05A}"/>
              </a:ext>
            </a:extLst>
          </p:cNvPr>
          <p:cNvCxnSpPr>
            <a:cxnSpLocks/>
          </p:cNvCxnSpPr>
          <p:nvPr/>
        </p:nvCxnSpPr>
        <p:spPr>
          <a:xfrm flipH="1">
            <a:off x="4449337" y="2395538"/>
            <a:ext cx="319447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C3AC3830-BEC2-C5C8-B6B4-D8166F62D73A}"/>
              </a:ext>
            </a:extLst>
          </p:cNvPr>
          <p:cNvSpPr txBox="1"/>
          <p:nvPr/>
        </p:nvSpPr>
        <p:spPr>
          <a:xfrm>
            <a:off x="7086599" y="1084452"/>
            <a:ext cx="2743200" cy="523220"/>
          </a:xfrm>
          <a:prstGeom prst="rect">
            <a:avLst/>
          </a:prstGeom>
          <a:noFill/>
        </p:spPr>
        <p:txBody>
          <a:bodyPr wrap="square" rtlCol="0">
            <a:spAutoFit/>
          </a:bodyPr>
          <a:lstStyle/>
          <a:p>
            <a:r>
              <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最大値</a:t>
            </a:r>
          </a:p>
        </p:txBody>
      </p:sp>
      <p:sp>
        <p:nvSpPr>
          <p:cNvPr id="12" name="テキスト ボックス 11">
            <a:extLst>
              <a:ext uri="{FF2B5EF4-FFF2-40B4-BE49-F238E27FC236}">
                <a16:creationId xmlns:a16="http://schemas.microsoft.com/office/drawing/2014/main" id="{334E329D-75CF-204B-2F13-A1841D4C33A1}"/>
              </a:ext>
            </a:extLst>
          </p:cNvPr>
          <p:cNvSpPr txBox="1"/>
          <p:nvPr/>
        </p:nvSpPr>
        <p:spPr>
          <a:xfrm>
            <a:off x="7172323" y="5914822"/>
            <a:ext cx="2743200" cy="523220"/>
          </a:xfrm>
          <a:prstGeom prst="rect">
            <a:avLst/>
          </a:prstGeom>
          <a:noFill/>
        </p:spPr>
        <p:txBody>
          <a:bodyPr wrap="square" rtlCol="0">
            <a:spAutoFit/>
          </a:bodyPr>
          <a:lstStyle/>
          <a:p>
            <a:r>
              <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最小値</a:t>
            </a:r>
          </a:p>
        </p:txBody>
      </p:sp>
      <p:sp>
        <p:nvSpPr>
          <p:cNvPr id="14" name="テキスト ボックス 13">
            <a:extLst>
              <a:ext uri="{FF2B5EF4-FFF2-40B4-BE49-F238E27FC236}">
                <a16:creationId xmlns:a16="http://schemas.microsoft.com/office/drawing/2014/main" id="{5525D3C1-E8B9-B90C-9638-C6E1FA82EE91}"/>
              </a:ext>
            </a:extLst>
          </p:cNvPr>
          <p:cNvSpPr txBox="1"/>
          <p:nvPr/>
        </p:nvSpPr>
        <p:spPr>
          <a:xfrm>
            <a:off x="7086599" y="3097850"/>
            <a:ext cx="2743200" cy="523220"/>
          </a:xfrm>
          <a:prstGeom prst="rect">
            <a:avLst/>
          </a:prstGeom>
          <a:noFill/>
        </p:spPr>
        <p:txBody>
          <a:bodyPr wrap="square" rtlCol="0">
            <a:spAutoFit/>
          </a:bodyPr>
          <a:lstStyle/>
          <a:p>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平均</a:t>
            </a:r>
            <a:r>
              <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値</a:t>
            </a:r>
          </a:p>
        </p:txBody>
      </p:sp>
      <p:sp>
        <p:nvSpPr>
          <p:cNvPr id="18" name="テキスト ボックス 17">
            <a:extLst>
              <a:ext uri="{FF2B5EF4-FFF2-40B4-BE49-F238E27FC236}">
                <a16:creationId xmlns:a16="http://schemas.microsoft.com/office/drawing/2014/main" id="{A6EC5440-CE8C-BC6F-5FB5-FC223480FA79}"/>
              </a:ext>
            </a:extLst>
          </p:cNvPr>
          <p:cNvSpPr txBox="1"/>
          <p:nvPr/>
        </p:nvSpPr>
        <p:spPr>
          <a:xfrm>
            <a:off x="7643811" y="4709918"/>
            <a:ext cx="2743200" cy="523220"/>
          </a:xfrm>
          <a:prstGeom prst="rect">
            <a:avLst/>
          </a:prstGeom>
          <a:noFill/>
        </p:spPr>
        <p:txBody>
          <a:bodyPr wrap="square" rtlCol="0">
            <a:spAutoFit/>
          </a:bodyPr>
          <a:lstStyle/>
          <a:p>
            <a:r>
              <a:rPr lang="ja-JP" altLang="en-US" sz="2800" dirty="0">
                <a:latin typeface="UD デジタル 教科書体 NK-B" panose="02020700000000000000" pitchFamily="18" charset="-128"/>
                <a:ea typeface="UD デジタル 教科書体 NK-B" panose="02020700000000000000" pitchFamily="18" charset="-128"/>
              </a:rPr>
              <a:t>第１四分位数</a:t>
            </a:r>
            <a:endParaRPr kumimoji="1"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a:extLst>
              <a:ext uri="{FF2B5EF4-FFF2-40B4-BE49-F238E27FC236}">
                <a16:creationId xmlns:a16="http://schemas.microsoft.com/office/drawing/2014/main" id="{BEAD5392-6FE6-72F3-EC4D-63E775EBB2FE}"/>
              </a:ext>
            </a:extLst>
          </p:cNvPr>
          <p:cNvSpPr txBox="1"/>
          <p:nvPr/>
        </p:nvSpPr>
        <p:spPr>
          <a:xfrm>
            <a:off x="7643811" y="3862878"/>
            <a:ext cx="3894584" cy="523220"/>
          </a:xfrm>
          <a:prstGeom prst="rect">
            <a:avLst/>
          </a:prstGeom>
          <a:noFill/>
        </p:spPr>
        <p:txBody>
          <a:bodyPr wrap="square" rtlCol="0">
            <a:spAutoFit/>
          </a:bodyPr>
          <a:lstStyle/>
          <a:p>
            <a:r>
              <a:rPr lang="ja-JP" altLang="en-US" sz="2800" dirty="0">
                <a:latin typeface="UD デジタル 教科書体 NK-B" panose="02020700000000000000" pitchFamily="18" charset="-128"/>
                <a:ea typeface="UD デジタル 教科書体 NK-B" panose="02020700000000000000" pitchFamily="18" charset="-128"/>
              </a:rPr>
              <a:t>第２四分位数（中央値）</a:t>
            </a:r>
            <a:endParaRPr kumimoji="1"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a:extLst>
              <a:ext uri="{FF2B5EF4-FFF2-40B4-BE49-F238E27FC236}">
                <a16:creationId xmlns:a16="http://schemas.microsoft.com/office/drawing/2014/main" id="{5547F361-1FCB-4B1A-91A6-0EAB0D9BECA1}"/>
              </a:ext>
            </a:extLst>
          </p:cNvPr>
          <p:cNvSpPr txBox="1"/>
          <p:nvPr/>
        </p:nvSpPr>
        <p:spPr>
          <a:xfrm>
            <a:off x="7643811" y="2161760"/>
            <a:ext cx="2743200" cy="523220"/>
          </a:xfrm>
          <a:prstGeom prst="rect">
            <a:avLst/>
          </a:prstGeom>
          <a:noFill/>
        </p:spPr>
        <p:txBody>
          <a:bodyPr wrap="square" rtlCol="0">
            <a:spAutoFit/>
          </a:bodyPr>
          <a:lstStyle/>
          <a:p>
            <a:r>
              <a:rPr lang="ja-JP" altLang="en-US" sz="2800" dirty="0">
                <a:latin typeface="UD デジタル 教科書体 NK-B" panose="02020700000000000000" pitchFamily="18" charset="-128"/>
                <a:ea typeface="UD デジタル 教科書体 NK-B" panose="02020700000000000000" pitchFamily="18" charset="-128"/>
              </a:rPr>
              <a:t>第３四分位数</a:t>
            </a:r>
            <a:endParaRPr kumimoji="1" lang="ja-JP" altLang="en-US" sz="28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128296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E00E9AB-48D7-DE27-414F-026189130E66}"/>
              </a:ext>
            </a:extLst>
          </p:cNvPr>
          <p:cNvSpPr>
            <a:spLocks noGrp="1"/>
          </p:cNvSpPr>
          <p:nvPr>
            <p:ph type="sldNum" sz="quarter" idx="12"/>
          </p:nvPr>
        </p:nvSpPr>
        <p:spPr/>
        <p:txBody>
          <a:bodyPr/>
          <a:lstStyle/>
          <a:p>
            <a:fld id="{EB1D4E1C-F603-49C8-9BD0-873D640624A8}" type="slidenum">
              <a:rPr kumimoji="1" lang="ja-JP" altLang="en-US" smtClean="0"/>
              <a:t>25</a:t>
            </a:fld>
            <a:endParaRPr kumimoji="1" lang="ja-JP" altLang="en-US"/>
          </a:p>
        </p:txBody>
      </p:sp>
      <p:pic>
        <p:nvPicPr>
          <p:cNvPr id="3" name="図 2">
            <a:extLst>
              <a:ext uri="{FF2B5EF4-FFF2-40B4-BE49-F238E27FC236}">
                <a16:creationId xmlns:a16="http://schemas.microsoft.com/office/drawing/2014/main" id="{9A303CE4-8CB8-F23F-7731-FA98F7BB2F16}"/>
              </a:ext>
            </a:extLst>
          </p:cNvPr>
          <p:cNvPicPr>
            <a:picLocks noChangeAspect="1"/>
          </p:cNvPicPr>
          <p:nvPr/>
        </p:nvPicPr>
        <p:blipFill>
          <a:blip r:embed="rId3"/>
          <a:stretch>
            <a:fillRect/>
          </a:stretch>
        </p:blipFill>
        <p:spPr>
          <a:xfrm>
            <a:off x="525850" y="527050"/>
            <a:ext cx="10827950" cy="3486150"/>
          </a:xfrm>
          <a:prstGeom prst="rect">
            <a:avLst/>
          </a:prstGeom>
        </p:spPr>
      </p:pic>
    </p:spTree>
    <p:extLst>
      <p:ext uri="{BB962C8B-B14F-4D97-AF65-F5344CB8AC3E}">
        <p14:creationId xmlns:p14="http://schemas.microsoft.com/office/powerpoint/2010/main" val="2978071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6B8CF0A-8EE2-7300-359A-2B6621C2BE08}"/>
              </a:ext>
            </a:extLst>
          </p:cNvPr>
          <p:cNvSpPr>
            <a:spLocks noGrp="1"/>
          </p:cNvSpPr>
          <p:nvPr>
            <p:ph type="sldNum" sz="quarter" idx="12"/>
          </p:nvPr>
        </p:nvSpPr>
        <p:spPr/>
        <p:txBody>
          <a:bodyPr/>
          <a:lstStyle/>
          <a:p>
            <a:fld id="{EB1D4E1C-F603-49C8-9BD0-873D640624A8}" type="slidenum">
              <a:rPr kumimoji="1" lang="ja-JP" altLang="en-US" smtClean="0"/>
              <a:t>26</a:t>
            </a:fld>
            <a:endParaRPr kumimoji="1" lang="ja-JP" altLang="en-US"/>
          </a:p>
        </p:txBody>
      </p:sp>
      <p:grpSp>
        <p:nvGrpSpPr>
          <p:cNvPr id="14" name="グループ化 13">
            <a:extLst>
              <a:ext uri="{FF2B5EF4-FFF2-40B4-BE49-F238E27FC236}">
                <a16:creationId xmlns:a16="http://schemas.microsoft.com/office/drawing/2014/main" id="{B32682AC-22D2-4524-F344-7DCA65859F28}"/>
              </a:ext>
            </a:extLst>
          </p:cNvPr>
          <p:cNvGrpSpPr/>
          <p:nvPr/>
        </p:nvGrpSpPr>
        <p:grpSpPr>
          <a:xfrm>
            <a:off x="339798" y="838207"/>
            <a:ext cx="11512404" cy="4875205"/>
            <a:chOff x="339798" y="368307"/>
            <a:chExt cx="11512404" cy="4875205"/>
          </a:xfrm>
        </p:grpSpPr>
        <p:pic>
          <p:nvPicPr>
            <p:cNvPr id="2" name="図 1">
              <a:extLst>
                <a:ext uri="{FF2B5EF4-FFF2-40B4-BE49-F238E27FC236}">
                  <a16:creationId xmlns:a16="http://schemas.microsoft.com/office/drawing/2014/main" id="{19817DED-76BF-30F5-ADA3-669AA07612CD}"/>
                </a:ext>
              </a:extLst>
            </p:cNvPr>
            <p:cNvPicPr>
              <a:picLocks noChangeAspect="1"/>
            </p:cNvPicPr>
            <p:nvPr/>
          </p:nvPicPr>
          <p:blipFill>
            <a:blip r:embed="rId3"/>
            <a:stretch>
              <a:fillRect/>
            </a:stretch>
          </p:blipFill>
          <p:spPr>
            <a:xfrm>
              <a:off x="339798" y="368307"/>
              <a:ext cx="11512404" cy="4875205"/>
            </a:xfrm>
            <a:prstGeom prst="rect">
              <a:avLst/>
            </a:prstGeom>
          </p:spPr>
        </p:pic>
        <p:cxnSp>
          <p:nvCxnSpPr>
            <p:cNvPr id="5" name="直線コネクタ 4">
              <a:extLst>
                <a:ext uri="{FF2B5EF4-FFF2-40B4-BE49-F238E27FC236}">
                  <a16:creationId xmlns:a16="http://schemas.microsoft.com/office/drawing/2014/main" id="{F7637EF4-7ADC-5FBA-7113-E5155AA9FCE7}"/>
                </a:ext>
              </a:extLst>
            </p:cNvPr>
            <p:cNvCxnSpPr>
              <a:cxnSpLocks/>
            </p:cNvCxnSpPr>
            <p:nvPr/>
          </p:nvCxnSpPr>
          <p:spPr>
            <a:xfrm>
              <a:off x="5448300" y="368307"/>
              <a:ext cx="0" cy="3894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06E843B2-3450-0A8A-4FFE-93C00D0F676B}"/>
                </a:ext>
              </a:extLst>
            </p:cNvPr>
            <p:cNvCxnSpPr>
              <a:cxnSpLocks/>
            </p:cNvCxnSpPr>
            <p:nvPr/>
          </p:nvCxnSpPr>
          <p:spPr>
            <a:xfrm>
              <a:off x="6718300" y="368307"/>
              <a:ext cx="0" cy="3894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068DC0F8-7021-C6AC-88CA-8E903535BFDF}"/>
                </a:ext>
              </a:extLst>
            </p:cNvPr>
            <p:cNvCxnSpPr/>
            <p:nvPr/>
          </p:nvCxnSpPr>
          <p:spPr>
            <a:xfrm>
              <a:off x="9283700" y="368307"/>
              <a:ext cx="0" cy="389466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 name="テキスト ボックス 12">
            <a:extLst>
              <a:ext uri="{FF2B5EF4-FFF2-40B4-BE49-F238E27FC236}">
                <a16:creationId xmlns:a16="http://schemas.microsoft.com/office/drawing/2014/main" id="{BA213953-2A95-D668-77E4-6DB41BC9D33C}"/>
              </a:ext>
            </a:extLst>
          </p:cNvPr>
          <p:cNvSpPr txBox="1"/>
          <p:nvPr/>
        </p:nvSpPr>
        <p:spPr>
          <a:xfrm>
            <a:off x="3352801" y="439698"/>
            <a:ext cx="1460500" cy="369332"/>
          </a:xfrm>
          <a:prstGeom prst="rect">
            <a:avLst/>
          </a:prstGeom>
          <a:noFill/>
        </p:spPr>
        <p:txBody>
          <a:bodyPr wrap="square" rtlCol="0">
            <a:spAutoFit/>
          </a:bodyPr>
          <a:lstStyle/>
          <a:p>
            <a:r>
              <a:rPr kumimoji="1" lang="ja-JP" altLang="en-US" dirty="0"/>
              <a:t>上位４都市</a:t>
            </a:r>
          </a:p>
        </p:txBody>
      </p:sp>
      <p:sp>
        <p:nvSpPr>
          <p:cNvPr id="15" name="テキスト ボックス 14">
            <a:extLst>
              <a:ext uri="{FF2B5EF4-FFF2-40B4-BE49-F238E27FC236}">
                <a16:creationId xmlns:a16="http://schemas.microsoft.com/office/drawing/2014/main" id="{4EC83FE9-6EF1-269C-5693-DF64B40F3007}"/>
              </a:ext>
            </a:extLst>
          </p:cNvPr>
          <p:cNvSpPr txBox="1"/>
          <p:nvPr/>
        </p:nvSpPr>
        <p:spPr>
          <a:xfrm>
            <a:off x="7283450" y="464066"/>
            <a:ext cx="1460500" cy="369332"/>
          </a:xfrm>
          <a:prstGeom prst="rect">
            <a:avLst/>
          </a:prstGeom>
          <a:noFill/>
        </p:spPr>
        <p:txBody>
          <a:bodyPr wrap="square" rtlCol="0">
            <a:spAutoFit/>
          </a:bodyPr>
          <a:lstStyle/>
          <a:p>
            <a:r>
              <a:rPr kumimoji="1" lang="ja-JP" altLang="en-US" dirty="0"/>
              <a:t>下位４都市</a:t>
            </a:r>
          </a:p>
        </p:txBody>
      </p:sp>
    </p:spTree>
    <p:extLst>
      <p:ext uri="{BB962C8B-B14F-4D97-AF65-F5344CB8AC3E}">
        <p14:creationId xmlns:p14="http://schemas.microsoft.com/office/powerpoint/2010/main" val="3874069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7BD1227-F05A-4E07-707D-7E94334E9B2C}"/>
              </a:ext>
            </a:extLst>
          </p:cNvPr>
          <p:cNvPicPr>
            <a:picLocks noChangeAspect="1"/>
          </p:cNvPicPr>
          <p:nvPr/>
        </p:nvPicPr>
        <p:blipFill>
          <a:blip r:embed="rId3"/>
          <a:stretch>
            <a:fillRect/>
          </a:stretch>
        </p:blipFill>
        <p:spPr>
          <a:xfrm>
            <a:off x="1395411" y="240506"/>
            <a:ext cx="9113427" cy="6376988"/>
          </a:xfrm>
          <a:prstGeom prst="rect">
            <a:avLst/>
          </a:prstGeom>
        </p:spPr>
      </p:pic>
      <p:sp>
        <p:nvSpPr>
          <p:cNvPr id="2" name="スライド番号プレースホルダー 1">
            <a:extLst>
              <a:ext uri="{FF2B5EF4-FFF2-40B4-BE49-F238E27FC236}">
                <a16:creationId xmlns:a16="http://schemas.microsoft.com/office/drawing/2014/main" id="{3F6F75FF-E6DD-4BC0-0084-768673B7AA7D}"/>
              </a:ext>
            </a:extLst>
          </p:cNvPr>
          <p:cNvSpPr>
            <a:spLocks noGrp="1"/>
          </p:cNvSpPr>
          <p:nvPr>
            <p:ph type="sldNum" sz="quarter" idx="12"/>
          </p:nvPr>
        </p:nvSpPr>
        <p:spPr/>
        <p:txBody>
          <a:bodyPr/>
          <a:lstStyle/>
          <a:p>
            <a:fld id="{EB1D4E1C-F603-49C8-9BD0-873D640624A8}" type="slidenum">
              <a:rPr kumimoji="1" lang="ja-JP" altLang="en-US" smtClean="0"/>
              <a:t>27</a:t>
            </a:fld>
            <a:endParaRPr kumimoji="1" lang="ja-JP" altLang="en-US"/>
          </a:p>
        </p:txBody>
      </p:sp>
    </p:spTree>
    <p:extLst>
      <p:ext uri="{BB962C8B-B14F-4D97-AF65-F5344CB8AC3E}">
        <p14:creationId xmlns:p14="http://schemas.microsoft.com/office/powerpoint/2010/main" val="1503240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BCBD448-3359-BD7B-342D-457C0A18CFAE}"/>
              </a:ext>
            </a:extLst>
          </p:cNvPr>
          <p:cNvPicPr>
            <a:picLocks noChangeAspect="1"/>
          </p:cNvPicPr>
          <p:nvPr/>
        </p:nvPicPr>
        <p:blipFill>
          <a:blip r:embed="rId3"/>
          <a:stretch>
            <a:fillRect/>
          </a:stretch>
        </p:blipFill>
        <p:spPr>
          <a:xfrm>
            <a:off x="3245039" y="0"/>
            <a:ext cx="5701922" cy="6858000"/>
          </a:xfrm>
          <a:prstGeom prst="rect">
            <a:avLst/>
          </a:prstGeom>
        </p:spPr>
      </p:pic>
      <p:sp>
        <p:nvSpPr>
          <p:cNvPr id="5" name="スライド番号プレースホルダー 4">
            <a:extLst>
              <a:ext uri="{FF2B5EF4-FFF2-40B4-BE49-F238E27FC236}">
                <a16:creationId xmlns:a16="http://schemas.microsoft.com/office/drawing/2014/main" id="{C420FD0D-ED1C-B266-F91C-74ADC26E0B5E}"/>
              </a:ext>
            </a:extLst>
          </p:cNvPr>
          <p:cNvSpPr>
            <a:spLocks noGrp="1"/>
          </p:cNvSpPr>
          <p:nvPr>
            <p:ph type="sldNum" sz="quarter" idx="12"/>
          </p:nvPr>
        </p:nvSpPr>
        <p:spPr/>
        <p:txBody>
          <a:bodyPr/>
          <a:lstStyle/>
          <a:p>
            <a:fld id="{EB1D4E1C-F603-49C8-9BD0-873D640624A8}" type="slidenum">
              <a:rPr kumimoji="1" lang="ja-JP" altLang="en-US" smtClean="0"/>
              <a:t>28</a:t>
            </a:fld>
            <a:endParaRPr kumimoji="1" lang="ja-JP" altLang="en-US"/>
          </a:p>
        </p:txBody>
      </p:sp>
      <p:pic>
        <p:nvPicPr>
          <p:cNvPr id="2" name="図 1">
            <a:extLst>
              <a:ext uri="{FF2B5EF4-FFF2-40B4-BE49-F238E27FC236}">
                <a16:creationId xmlns:a16="http://schemas.microsoft.com/office/drawing/2014/main" id="{89BA01AB-DE53-35FB-53F4-0FB3B83757D7}"/>
              </a:ext>
            </a:extLst>
          </p:cNvPr>
          <p:cNvPicPr>
            <a:picLocks noChangeAspect="1"/>
          </p:cNvPicPr>
          <p:nvPr/>
        </p:nvPicPr>
        <p:blipFill>
          <a:blip r:embed="rId4"/>
          <a:stretch>
            <a:fillRect/>
          </a:stretch>
        </p:blipFill>
        <p:spPr>
          <a:xfrm>
            <a:off x="8946961" y="6231037"/>
            <a:ext cx="1286367" cy="615749"/>
          </a:xfrm>
          <a:prstGeom prst="rect">
            <a:avLst/>
          </a:prstGeom>
        </p:spPr>
      </p:pic>
    </p:spTree>
    <p:extLst>
      <p:ext uri="{BB962C8B-B14F-4D97-AF65-F5344CB8AC3E}">
        <p14:creationId xmlns:p14="http://schemas.microsoft.com/office/powerpoint/2010/main" val="1893693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AE466E8-E73E-7452-5CDE-FAB6CDD483A1}"/>
              </a:ext>
            </a:extLst>
          </p:cNvPr>
          <p:cNvPicPr>
            <a:picLocks noChangeAspect="1"/>
          </p:cNvPicPr>
          <p:nvPr/>
        </p:nvPicPr>
        <p:blipFill>
          <a:blip r:embed="rId3"/>
          <a:stretch>
            <a:fillRect/>
          </a:stretch>
        </p:blipFill>
        <p:spPr>
          <a:xfrm>
            <a:off x="711170" y="795203"/>
            <a:ext cx="10972860" cy="1986556"/>
          </a:xfrm>
          <a:prstGeom prst="rect">
            <a:avLst/>
          </a:prstGeom>
        </p:spPr>
      </p:pic>
      <p:sp>
        <p:nvSpPr>
          <p:cNvPr id="4" name="スライド番号プレースホルダー 3">
            <a:extLst>
              <a:ext uri="{FF2B5EF4-FFF2-40B4-BE49-F238E27FC236}">
                <a16:creationId xmlns:a16="http://schemas.microsoft.com/office/drawing/2014/main" id="{D2D062A2-3D62-5CEC-55FD-06CEB6085622}"/>
              </a:ext>
            </a:extLst>
          </p:cNvPr>
          <p:cNvSpPr>
            <a:spLocks noGrp="1"/>
          </p:cNvSpPr>
          <p:nvPr>
            <p:ph type="sldNum" sz="quarter" idx="12"/>
          </p:nvPr>
        </p:nvSpPr>
        <p:spPr/>
        <p:txBody>
          <a:bodyPr/>
          <a:lstStyle/>
          <a:p>
            <a:fld id="{EB1D4E1C-F603-49C8-9BD0-873D640624A8}" type="slidenum">
              <a:rPr kumimoji="1" lang="ja-JP" altLang="en-US" smtClean="0"/>
              <a:t>29</a:t>
            </a:fld>
            <a:endParaRPr kumimoji="1" lang="ja-JP" altLang="en-US"/>
          </a:p>
        </p:txBody>
      </p:sp>
      <p:pic>
        <p:nvPicPr>
          <p:cNvPr id="5" name="図 4">
            <a:extLst>
              <a:ext uri="{FF2B5EF4-FFF2-40B4-BE49-F238E27FC236}">
                <a16:creationId xmlns:a16="http://schemas.microsoft.com/office/drawing/2014/main" id="{DE7EBFFF-6740-5CB1-FA33-98415E9A9DF5}"/>
              </a:ext>
            </a:extLst>
          </p:cNvPr>
          <p:cNvPicPr>
            <a:picLocks noChangeAspect="1"/>
          </p:cNvPicPr>
          <p:nvPr/>
        </p:nvPicPr>
        <p:blipFill>
          <a:blip r:embed="rId4"/>
          <a:stretch>
            <a:fillRect/>
          </a:stretch>
        </p:blipFill>
        <p:spPr>
          <a:xfrm>
            <a:off x="4211350" y="3429000"/>
            <a:ext cx="3424136" cy="2514600"/>
          </a:xfrm>
          <a:prstGeom prst="rect">
            <a:avLst/>
          </a:prstGeom>
        </p:spPr>
      </p:pic>
    </p:spTree>
    <p:extLst>
      <p:ext uri="{BB962C8B-B14F-4D97-AF65-F5344CB8AC3E}">
        <p14:creationId xmlns:p14="http://schemas.microsoft.com/office/powerpoint/2010/main" val="2972204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42F0855-77E5-F9C4-54B9-198443EF2196}"/>
              </a:ext>
            </a:extLst>
          </p:cNvPr>
          <p:cNvSpPr txBox="1"/>
          <p:nvPr/>
        </p:nvSpPr>
        <p:spPr>
          <a:xfrm>
            <a:off x="188773" y="751344"/>
            <a:ext cx="11814453" cy="2677656"/>
          </a:xfrm>
          <a:prstGeom prst="rect">
            <a:avLst/>
          </a:prstGeom>
          <a:noFill/>
        </p:spPr>
        <p:txBody>
          <a:bodyPr wrap="none" rtlCol="0">
            <a:sp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ところが、その時の気温によってそれぞれを食べたいと思う割合は変化します。</a:t>
            </a:r>
            <a:endParaRPr kumimoji="1" lang="en-US" altLang="ja-JP" sz="2800" dirty="0">
              <a:latin typeface="UD デジタル 教科書体 NK-B" panose="02020700000000000000" pitchFamily="18" charset="-128"/>
              <a:ea typeface="UD デジタル 教科書体 NK-B" panose="02020700000000000000" pitchFamily="18" charset="-128"/>
            </a:endParaRPr>
          </a:p>
          <a:p>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kumimoji="1" lang="ja-JP" altLang="en-US" sz="2800" dirty="0">
                <a:latin typeface="UD デジタル 教科書体 NK-B" panose="02020700000000000000" pitchFamily="18" charset="-128"/>
                <a:ea typeface="UD デジタル 教科書体 NK-B" panose="02020700000000000000" pitchFamily="18" charset="-128"/>
              </a:rPr>
              <a:t>そこで、「いま、アイスクリームとかき氷のどちらが食べたいか」を調査し、</a:t>
            </a:r>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kumimoji="1" lang="ja-JP" altLang="en-US" sz="2800" dirty="0">
                <a:latin typeface="UD デジタル 教科書体 NK-B" panose="02020700000000000000" pitchFamily="18" charset="-128"/>
                <a:ea typeface="UD デジタル 教科書体 NK-B" panose="02020700000000000000" pitchFamily="18" charset="-128"/>
              </a:rPr>
              <a:t>回答時の気温との関係を見てみました。</a:t>
            </a:r>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kumimoji="1" lang="ja-JP" altLang="en-US" sz="2800" dirty="0">
                <a:latin typeface="UD デジタル 教科書体 NK-B" panose="02020700000000000000" pitchFamily="18" charset="-128"/>
                <a:ea typeface="UD デジタル 教科書体 NK-B" panose="02020700000000000000" pitchFamily="18" charset="-128"/>
              </a:rPr>
              <a:t>すると、次のような結果がでました。</a:t>
            </a:r>
          </a:p>
          <a:p>
            <a:endParaRPr kumimoji="1"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a:extLst>
              <a:ext uri="{FF2B5EF4-FFF2-40B4-BE49-F238E27FC236}">
                <a16:creationId xmlns:a16="http://schemas.microsoft.com/office/drawing/2014/main" id="{1EDE6D48-2F68-C9D2-3D91-83B1E2EB776C}"/>
              </a:ext>
            </a:extLst>
          </p:cNvPr>
          <p:cNvSpPr>
            <a:spLocks noGrp="1"/>
          </p:cNvSpPr>
          <p:nvPr>
            <p:ph type="sldNum" sz="quarter" idx="12"/>
          </p:nvPr>
        </p:nvSpPr>
        <p:spPr/>
        <p:txBody>
          <a:bodyPr/>
          <a:lstStyle/>
          <a:p>
            <a:fld id="{EB1D4E1C-F603-49C8-9BD0-873D640624A8}" type="slidenum">
              <a:rPr kumimoji="1" lang="ja-JP" altLang="en-US" smtClean="0"/>
              <a:t>3</a:t>
            </a:fld>
            <a:endParaRPr kumimoji="1" lang="ja-JP" altLang="en-US"/>
          </a:p>
        </p:txBody>
      </p:sp>
    </p:spTree>
    <p:extLst>
      <p:ext uri="{BB962C8B-B14F-4D97-AF65-F5344CB8AC3E}">
        <p14:creationId xmlns:p14="http://schemas.microsoft.com/office/powerpoint/2010/main" val="2902337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DE00ED2-58A5-7285-5CDE-9DA13159F40A}"/>
              </a:ext>
            </a:extLst>
          </p:cNvPr>
          <p:cNvPicPr>
            <a:picLocks noChangeAspect="1"/>
          </p:cNvPicPr>
          <p:nvPr/>
        </p:nvPicPr>
        <p:blipFill>
          <a:blip r:embed="rId3"/>
          <a:stretch>
            <a:fillRect/>
          </a:stretch>
        </p:blipFill>
        <p:spPr>
          <a:xfrm>
            <a:off x="1185058" y="178445"/>
            <a:ext cx="9444842" cy="6501110"/>
          </a:xfrm>
          <a:prstGeom prst="rect">
            <a:avLst/>
          </a:prstGeom>
        </p:spPr>
      </p:pic>
      <p:pic>
        <p:nvPicPr>
          <p:cNvPr id="6" name="図 5">
            <a:extLst>
              <a:ext uri="{FF2B5EF4-FFF2-40B4-BE49-F238E27FC236}">
                <a16:creationId xmlns:a16="http://schemas.microsoft.com/office/drawing/2014/main" id="{869CDB7E-88EA-F381-2333-0DE2586BECDA}"/>
              </a:ext>
            </a:extLst>
          </p:cNvPr>
          <p:cNvPicPr>
            <a:picLocks noChangeAspect="1"/>
          </p:cNvPicPr>
          <p:nvPr/>
        </p:nvPicPr>
        <p:blipFill>
          <a:blip r:embed="rId4"/>
          <a:stretch>
            <a:fillRect/>
          </a:stretch>
        </p:blipFill>
        <p:spPr>
          <a:xfrm>
            <a:off x="10497755" y="6068119"/>
            <a:ext cx="1283465" cy="611436"/>
          </a:xfrm>
          <a:prstGeom prst="rect">
            <a:avLst/>
          </a:prstGeom>
        </p:spPr>
      </p:pic>
      <p:sp>
        <p:nvSpPr>
          <p:cNvPr id="7" name="スライド番号プレースホルダー 6">
            <a:extLst>
              <a:ext uri="{FF2B5EF4-FFF2-40B4-BE49-F238E27FC236}">
                <a16:creationId xmlns:a16="http://schemas.microsoft.com/office/drawing/2014/main" id="{067BDFAB-4918-675F-20A2-691B74FB22F5}"/>
              </a:ext>
            </a:extLst>
          </p:cNvPr>
          <p:cNvSpPr>
            <a:spLocks noGrp="1"/>
          </p:cNvSpPr>
          <p:nvPr>
            <p:ph type="sldNum" sz="quarter" idx="12"/>
          </p:nvPr>
        </p:nvSpPr>
        <p:spPr/>
        <p:txBody>
          <a:bodyPr/>
          <a:lstStyle/>
          <a:p>
            <a:fld id="{EB1D4E1C-F603-49C8-9BD0-873D640624A8}" type="slidenum">
              <a:rPr kumimoji="1" lang="ja-JP" altLang="en-US" smtClean="0"/>
              <a:t>30</a:t>
            </a:fld>
            <a:endParaRPr kumimoji="1" lang="ja-JP" altLang="en-US"/>
          </a:p>
        </p:txBody>
      </p:sp>
    </p:spTree>
    <p:extLst>
      <p:ext uri="{BB962C8B-B14F-4D97-AF65-F5344CB8AC3E}">
        <p14:creationId xmlns:p14="http://schemas.microsoft.com/office/powerpoint/2010/main" val="3994284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18605CC-C2DD-7932-5366-7C8AE54B3C4A}"/>
              </a:ext>
            </a:extLst>
          </p:cNvPr>
          <p:cNvSpPr>
            <a:spLocks noGrp="1"/>
          </p:cNvSpPr>
          <p:nvPr>
            <p:ph type="sldNum" sz="quarter" idx="12"/>
          </p:nvPr>
        </p:nvSpPr>
        <p:spPr/>
        <p:txBody>
          <a:bodyPr/>
          <a:lstStyle/>
          <a:p>
            <a:fld id="{EB1D4E1C-F603-49C8-9BD0-873D640624A8}" type="slidenum">
              <a:rPr kumimoji="1" lang="ja-JP" altLang="en-US" smtClean="0"/>
              <a:t>31</a:t>
            </a:fld>
            <a:endParaRPr kumimoji="1" lang="ja-JP" altLang="en-US"/>
          </a:p>
        </p:txBody>
      </p:sp>
      <p:sp>
        <p:nvSpPr>
          <p:cNvPr id="3" name="テキスト ボックス 2">
            <a:extLst>
              <a:ext uri="{FF2B5EF4-FFF2-40B4-BE49-F238E27FC236}">
                <a16:creationId xmlns:a16="http://schemas.microsoft.com/office/drawing/2014/main" id="{24F91F66-3777-7B15-AB2C-548F73BCEFD6}"/>
              </a:ext>
            </a:extLst>
          </p:cNvPr>
          <p:cNvSpPr txBox="1"/>
          <p:nvPr/>
        </p:nvSpPr>
        <p:spPr>
          <a:xfrm>
            <a:off x="462012" y="381552"/>
            <a:ext cx="3651962" cy="369332"/>
          </a:xfrm>
          <a:prstGeom prst="rect">
            <a:avLst/>
          </a:prstGeom>
          <a:noFill/>
        </p:spPr>
        <p:txBody>
          <a:bodyPr wrap="non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全ての参考ホームページ・参考書物</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925FACF2-B30E-850F-92F1-7F2EFD4F3CE4}"/>
              </a:ext>
            </a:extLst>
          </p:cNvPr>
          <p:cNvSpPr txBox="1"/>
          <p:nvPr/>
        </p:nvSpPr>
        <p:spPr>
          <a:xfrm>
            <a:off x="462012" y="879471"/>
            <a:ext cx="10250906" cy="5909310"/>
          </a:xfrm>
          <a:prstGeom prst="rect">
            <a:avLst/>
          </a:prstGeom>
          <a:noFill/>
        </p:spPr>
        <p:txBody>
          <a:bodyPr wrap="squar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ウェザーニュース（</a:t>
            </a:r>
            <a:r>
              <a:rPr lang="en-US" altLang="ja-JP" dirty="0">
                <a:latin typeface="UD デジタル 教科書体 NK-B" panose="02020700000000000000" pitchFamily="18" charset="-128"/>
                <a:ea typeface="UD デジタル 教科書体 NK-B" panose="02020700000000000000" pitchFamily="18" charset="-128"/>
              </a:rPr>
              <a:t>P2</a:t>
            </a:r>
            <a:r>
              <a:rPr lang="ja-JP" altLang="en-US" dirty="0">
                <a:latin typeface="UD デジタル 教科書体 NK-B" panose="02020700000000000000" pitchFamily="18" charset="-128"/>
                <a:ea typeface="UD デジタル 教科書体 NK-B" panose="02020700000000000000" pitchFamily="18" charset="-128"/>
              </a:rPr>
              <a:t>　どちらが好き？、</a:t>
            </a:r>
            <a:r>
              <a:rPr lang="en-US" altLang="ja-JP" dirty="0">
                <a:latin typeface="UD デジタル 教科書体 NK-B" panose="02020700000000000000" pitchFamily="18" charset="-128"/>
                <a:ea typeface="UD デジタル 教科書体 NK-B" panose="02020700000000000000" pitchFamily="18" charset="-128"/>
              </a:rPr>
              <a:t>P</a:t>
            </a:r>
            <a:r>
              <a:rPr lang="ja-JP" altLang="en-US" dirty="0">
                <a:latin typeface="UD デジタル 教科書体 NK-B" panose="02020700000000000000" pitchFamily="18" charset="-128"/>
                <a:ea typeface="UD デジタル 教科書体 NK-B" panose="02020700000000000000" pitchFamily="18" charset="-128"/>
              </a:rPr>
              <a:t>４　アイスクリーム・かき氷　気温との関係）</a:t>
            </a: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　　　　　</a:t>
            </a:r>
            <a:r>
              <a:rPr kumimoji="1" lang="en-US" altLang="ja-JP" dirty="0">
                <a:latin typeface="UD デジタル 教科書体 NK-B" panose="02020700000000000000" pitchFamily="18" charset="-128"/>
                <a:ea typeface="UD デジタル 教科書体 NK-B" panose="02020700000000000000" pitchFamily="18" charset="-128"/>
              </a:rPr>
              <a:t>https://weathernews.jp/s/topics/202208/150115/</a:t>
            </a:r>
          </a:p>
          <a:p>
            <a:r>
              <a:rPr lang="ja-JP" altLang="en-US" dirty="0">
                <a:latin typeface="UD デジタル 教科書体 NK-B" panose="02020700000000000000" pitchFamily="18" charset="-128"/>
                <a:ea typeface="UD デジタル 教科書体 NK-B" panose="02020700000000000000" pitchFamily="18" charset="-128"/>
              </a:rPr>
              <a:t>　　　　　</a:t>
            </a:r>
            <a:r>
              <a:rPr kumimoji="1" lang="en-US" altLang="ja-JP" dirty="0">
                <a:latin typeface="UD デジタル 教科書体 NK-B" panose="02020700000000000000" pitchFamily="18" charset="-128"/>
                <a:ea typeface="UD デジタル 教科書体 NK-B" panose="02020700000000000000" pitchFamily="18" charset="-128"/>
              </a:rPr>
              <a:t>https://jp.weathernews.com/news/41171/</a:t>
            </a:r>
          </a:p>
          <a:p>
            <a:r>
              <a:rPr lang="ja-JP" altLang="en-US"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気象庁ホームページ（</a:t>
            </a:r>
            <a:r>
              <a:rPr kumimoji="1" lang="en-US" altLang="ja-JP" dirty="0">
                <a:latin typeface="UD デジタル 教科書体 NK-B" panose="02020700000000000000" pitchFamily="18" charset="-128"/>
                <a:ea typeface="UD デジタル 教科書体 NK-B" panose="02020700000000000000" pitchFamily="18" charset="-128"/>
              </a:rPr>
              <a:t>P</a:t>
            </a:r>
            <a:r>
              <a:rPr kumimoji="1" lang="ja-JP" altLang="en-US" dirty="0">
                <a:latin typeface="UD デジタル 教科書体 NK-B" panose="02020700000000000000" pitchFamily="18" charset="-128"/>
                <a:ea typeface="UD デジタル 教科書体 NK-B" panose="02020700000000000000" pitchFamily="18" charset="-128"/>
              </a:rPr>
              <a:t>７、</a:t>
            </a:r>
            <a:r>
              <a:rPr lang="en-US" altLang="ja-JP" dirty="0">
                <a:latin typeface="UD デジタル 教科書体 NK-B" panose="02020700000000000000" pitchFamily="18" charset="-128"/>
                <a:ea typeface="UD デジタル 教科書体 NK-B" panose="02020700000000000000" pitchFamily="18" charset="-128"/>
              </a:rPr>
              <a:t>P</a:t>
            </a:r>
            <a:r>
              <a:rPr lang="ja-JP" altLang="en-US" dirty="0">
                <a:latin typeface="UD デジタル 教科書体 NK-B" panose="02020700000000000000" pitchFamily="18" charset="-128"/>
                <a:ea typeface="UD デジタル 教科書体 NK-B" panose="02020700000000000000" pitchFamily="18" charset="-128"/>
              </a:rPr>
              <a:t>１０、</a:t>
            </a:r>
            <a:r>
              <a:rPr lang="en-US" altLang="ja-JP" dirty="0">
                <a:latin typeface="UD デジタル 教科書体 NK-B" panose="02020700000000000000" pitchFamily="18" charset="-128"/>
                <a:ea typeface="UD デジタル 教科書体 NK-B" panose="02020700000000000000" pitchFamily="18" charset="-128"/>
              </a:rPr>
              <a:t>P</a:t>
            </a:r>
            <a:r>
              <a:rPr lang="ja-JP" altLang="en-US" dirty="0">
                <a:latin typeface="UD デジタル 教科書体 NK-B" panose="02020700000000000000" pitchFamily="18" charset="-128"/>
                <a:ea typeface="UD デジタル 教科書体 NK-B" panose="02020700000000000000" pitchFamily="18" charset="-128"/>
              </a:rPr>
              <a:t>１７</a:t>
            </a:r>
            <a:r>
              <a:rPr kumimoji="1" lang="ja-JP" altLang="en-US" dirty="0">
                <a:latin typeface="UD デジタル 教科書体 NK-B" panose="02020700000000000000" pitchFamily="18" charset="-128"/>
                <a:ea typeface="UD デジタル 教科書体 NK-B" panose="02020700000000000000" pitchFamily="18" charset="-128"/>
              </a:rPr>
              <a:t>　最高気温、平均気温）</a:t>
            </a:r>
            <a:endParaRPr kumimoji="1"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　　　　　</a:t>
            </a:r>
            <a:r>
              <a:rPr kumimoji="1" lang="en-US" altLang="ja-JP" dirty="0">
                <a:latin typeface="UD デジタル 教科書体 NK-B" panose="02020700000000000000" pitchFamily="18" charset="-128"/>
                <a:ea typeface="UD デジタル 教科書体 NK-B" panose="02020700000000000000" pitchFamily="18" charset="-128"/>
              </a:rPr>
              <a:t> https://www.jma.go.jp/jma/index.html</a:t>
            </a: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a:t>
            </a:r>
            <a:r>
              <a:rPr kumimoji="1" lang="en-US" altLang="ja-JP" dirty="0">
                <a:latin typeface="UD デジタル 教科書体 NK-B" panose="02020700000000000000" pitchFamily="18" charset="-128"/>
                <a:ea typeface="UD デジタル 教科書体 NK-B" panose="02020700000000000000" pitchFamily="18" charset="-128"/>
              </a:rPr>
              <a:t>e-Stat</a:t>
            </a:r>
            <a:r>
              <a:rPr kumimoji="1" lang="ja-JP" altLang="en-US" dirty="0">
                <a:latin typeface="UD デジタル 教科書体 NK-B" panose="02020700000000000000" pitchFamily="18" charset="-128"/>
                <a:ea typeface="UD デジタル 教科書体 NK-B" panose="02020700000000000000" pitchFamily="18" charset="-128"/>
              </a:rPr>
              <a:t>政府統計の総合窓口</a:t>
            </a:r>
            <a:r>
              <a:rPr lang="ja-JP" altLang="en-US" dirty="0">
                <a:latin typeface="UD デジタル 教科書体 NK-B" panose="02020700000000000000" pitchFamily="18" charset="-128"/>
                <a:ea typeface="UD デジタル 教科書体 NK-B" panose="02020700000000000000" pitchFamily="18" charset="-128"/>
              </a:rPr>
              <a:t>（</a:t>
            </a:r>
            <a:r>
              <a:rPr lang="en-US" altLang="ja-JP" dirty="0">
                <a:latin typeface="UD デジタル 教科書体 NK-B" panose="02020700000000000000" pitchFamily="18" charset="-128"/>
                <a:ea typeface="UD デジタル 教科書体 NK-B" panose="02020700000000000000" pitchFamily="18" charset="-128"/>
              </a:rPr>
              <a:t>P</a:t>
            </a:r>
            <a:r>
              <a:rPr lang="ja-JP" altLang="en-US" dirty="0">
                <a:latin typeface="UD デジタル 教科書体 NK-B" panose="02020700000000000000" pitchFamily="18" charset="-128"/>
                <a:ea typeface="UD デジタル 教科書体 NK-B" panose="02020700000000000000" pitchFamily="18" charset="-128"/>
              </a:rPr>
              <a:t>１７　アイスクリーム・シャーベットの支出）</a:t>
            </a:r>
            <a:endParaRPr kumimoji="1"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　　　　　</a:t>
            </a:r>
            <a:r>
              <a:rPr lang="en-US" altLang="ja-JP" dirty="0">
                <a:latin typeface="UD デジタル 教科書体 NK-B" panose="02020700000000000000" pitchFamily="18" charset="-128"/>
                <a:ea typeface="UD デジタル 教科書体 NK-B" panose="02020700000000000000" pitchFamily="18" charset="-128"/>
              </a:rPr>
              <a:t>https://www.e-stat.go.jp/</a:t>
            </a:r>
          </a:p>
          <a:p>
            <a:r>
              <a:rPr lang="ja-JP" altLang="en-US" dirty="0">
                <a:latin typeface="UD デジタル 教科書体 NK-B" panose="02020700000000000000" pitchFamily="18" charset="-128"/>
                <a:ea typeface="UD デジタル 教科書体 NK-B" panose="02020700000000000000" pitchFamily="18" charset="-128"/>
              </a:rPr>
              <a:t>・一般社団法人日本アイスクリーム協会、金沢アイスクリーム調査報告書</a:t>
            </a:r>
            <a:endParaRPr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　　　　　</a:t>
            </a:r>
            <a:r>
              <a:rPr lang="en-US" altLang="ja-JP" dirty="0">
                <a:latin typeface="UD デジタル 教科書体 NK-B" panose="02020700000000000000" pitchFamily="18" charset="-128"/>
                <a:ea typeface="UD デジタル 教科書体 NK-B" panose="02020700000000000000" pitchFamily="18" charset="-128"/>
              </a:rPr>
              <a:t>https://www.icecream.or.jp/</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・経済産業省（</a:t>
            </a:r>
            <a:r>
              <a:rPr kumimoji="1" lang="en-US" altLang="ja-JP" dirty="0">
                <a:latin typeface="UD デジタル 教科書体 NK-B" panose="02020700000000000000" pitchFamily="18" charset="-128"/>
                <a:ea typeface="UD デジタル 教科書体 NK-B" panose="02020700000000000000" pitchFamily="18" charset="-128"/>
              </a:rPr>
              <a:t>P</a:t>
            </a:r>
            <a:r>
              <a:rPr kumimoji="1" lang="ja-JP" altLang="en-US" dirty="0">
                <a:latin typeface="UD デジタル 教科書体 NK-B" panose="02020700000000000000" pitchFamily="18" charset="-128"/>
                <a:ea typeface="UD デジタル 教科書体 NK-B" panose="02020700000000000000" pitchFamily="18" charset="-128"/>
              </a:rPr>
              <a:t>２２　</a:t>
            </a:r>
            <a:r>
              <a:rPr kumimoji="1" lang="en-US" altLang="ja-JP" dirty="0">
                <a:latin typeface="UD デジタル 教科書体 NK-B" panose="02020700000000000000" pitchFamily="18" charset="-128"/>
                <a:ea typeface="UD デジタル 教科書体 NK-B" panose="02020700000000000000" pitchFamily="18" charset="-128"/>
              </a:rPr>
              <a:t>P</a:t>
            </a:r>
            <a:r>
              <a:rPr kumimoji="1" lang="ja-JP" altLang="en-US" dirty="0">
                <a:latin typeface="UD デジタル 教科書体 NK-B" panose="02020700000000000000" pitchFamily="18" charset="-128"/>
                <a:ea typeface="UD デジタル 教科書体 NK-B" panose="02020700000000000000" pitchFamily="18" charset="-128"/>
              </a:rPr>
              <a:t>２７　アイスクリーム等の動向について）</a:t>
            </a:r>
            <a:endParaRPr lang="en-US" altLang="ja-JP" dirty="0">
              <a:latin typeface="UD デジタル 教科書体 NK-B" panose="02020700000000000000" pitchFamily="18" charset="-128"/>
              <a:ea typeface="UD デジタル 教科書体 NK-B" panose="02020700000000000000" pitchFamily="18" charset="-128"/>
            </a:endParaRPr>
          </a:p>
          <a:p>
            <a:pPr marL="625475"/>
            <a:r>
              <a:rPr kumimoji="1" lang="en-US" altLang="ja-JP" dirty="0">
                <a:latin typeface="UD デジタル 教科書体 NK-B" panose="02020700000000000000" pitchFamily="18" charset="-128"/>
                <a:ea typeface="UD デジタル 教科書体 NK-B" panose="02020700000000000000" pitchFamily="18" charset="-128"/>
              </a:rPr>
              <a:t>https://www.meti.go.jp/statistics/toppage/report/minikaisetsu/hitokoto_kako/20230309hitokoto.html</a:t>
            </a:r>
            <a:endParaRPr kumimoji="1" lang="ja-JP" altLang="en-US"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a:t>
            </a:r>
            <a:r>
              <a:rPr lang="ja-JP" altLang="en-US" sz="1800" b="0" i="0" dirty="0">
                <a:solidFill>
                  <a:srgbClr val="393939"/>
                </a:solidFill>
                <a:effectLst/>
                <a:latin typeface="UD デジタル 教科書体 NK-B" panose="02020700000000000000" pitchFamily="18" charset="-128"/>
                <a:ea typeface="UD デジタル 教科書体 NK-B" panose="02020700000000000000" pitchFamily="18" charset="-128"/>
              </a:rPr>
              <a:t>天然水ウォーターサーバーのコスモウォーター公式サイト</a:t>
            </a:r>
            <a:endParaRPr lang="en-US" altLang="ja-JP" sz="1800" b="0" i="0" dirty="0">
              <a:solidFill>
                <a:srgbClr val="393939"/>
              </a:solidFill>
              <a:effectLst/>
              <a:latin typeface="UD デジタル 教科書体 NK-B" panose="02020700000000000000" pitchFamily="18" charset="-128"/>
              <a:ea typeface="UD デジタル 教科書体 NK-B" panose="02020700000000000000" pitchFamily="18" charset="-128"/>
            </a:endParaRPr>
          </a:p>
          <a:p>
            <a:r>
              <a:rPr lang="ja-JP" altLang="en-US" dirty="0">
                <a:solidFill>
                  <a:srgbClr val="393939"/>
                </a:solidFill>
                <a:latin typeface="UD デジタル 教科書体 NK-B" panose="02020700000000000000" pitchFamily="18" charset="-128"/>
                <a:ea typeface="UD デジタル 教科書体 NK-B" panose="02020700000000000000" pitchFamily="18" charset="-128"/>
              </a:rPr>
              <a:t>　　　　　　　　　　</a:t>
            </a:r>
            <a:r>
              <a:rPr lang="ja-JP" altLang="en-US" sz="1800" b="0" i="0" dirty="0">
                <a:solidFill>
                  <a:srgbClr val="393939"/>
                </a:solidFill>
                <a:effectLst/>
                <a:latin typeface="UD デジタル 教科書体 NK-B" panose="02020700000000000000" pitchFamily="18" charset="-128"/>
                <a:ea typeface="UD デジタル 教科書体 NK-B" panose="02020700000000000000" pitchFamily="18" charset="-128"/>
              </a:rPr>
              <a:t>（</a:t>
            </a:r>
            <a:r>
              <a:rPr lang="en-US" altLang="ja-JP" sz="1800" b="0" i="0" dirty="0">
                <a:solidFill>
                  <a:srgbClr val="393939"/>
                </a:solidFill>
                <a:effectLst/>
                <a:latin typeface="UD デジタル 教科書体 NK-B" panose="02020700000000000000" pitchFamily="18" charset="-128"/>
                <a:ea typeface="UD デジタル 教科書体 NK-B" panose="02020700000000000000" pitchFamily="18" charset="-128"/>
              </a:rPr>
              <a:t>P</a:t>
            </a:r>
            <a:r>
              <a:rPr lang="ja-JP" altLang="en-US" sz="1800" b="0" i="0" dirty="0">
                <a:solidFill>
                  <a:srgbClr val="393939"/>
                </a:solidFill>
                <a:effectLst/>
                <a:latin typeface="UD デジタル 教科書体 NK-B" panose="02020700000000000000" pitchFamily="18" charset="-128"/>
                <a:ea typeface="UD デジタル 教科書体 NK-B" panose="02020700000000000000" pitchFamily="18" charset="-128"/>
              </a:rPr>
              <a:t>２８～３０　</a:t>
            </a:r>
            <a:r>
              <a:rPr lang="ja-JP" altLang="en-US" sz="1800" dirty="0">
                <a:latin typeface="UD デジタル 教科書体 NK-B" panose="02020700000000000000" pitchFamily="18" charset="-128"/>
                <a:ea typeface="UD デジタル 教科書体 NK-B" panose="02020700000000000000" pitchFamily="18" charset="-128"/>
              </a:rPr>
              <a:t>日本のかき氷、冷菓事情 都道府県別ランキング）</a:t>
            </a:r>
            <a:endParaRPr kumimoji="1" lang="en-US" altLang="ja-JP" sz="1800" dirty="0">
              <a:latin typeface="UD デジタル 教科書体 NK-B" panose="02020700000000000000" pitchFamily="18" charset="-128"/>
              <a:ea typeface="UD デジタル 教科書体 NK-B" panose="02020700000000000000" pitchFamily="18" charset="-128"/>
            </a:endParaRPr>
          </a:p>
          <a:p>
            <a:pPr indent="625475"/>
            <a:r>
              <a:rPr kumimoji="1" lang="en-US" altLang="ja-JP" sz="1800" dirty="0">
                <a:latin typeface="UD デジタル 教科書体 NK-B" panose="02020700000000000000" pitchFamily="18" charset="-128"/>
                <a:ea typeface="UD デジタル 教科書体 NK-B" panose="02020700000000000000" pitchFamily="18" charset="-128"/>
              </a:rPr>
              <a:t>https://www.cosmowater.com/life/info/info-ice/</a:t>
            </a:r>
            <a:endParaRPr kumimoji="1" lang="ja-JP" altLang="en-US" sz="1800"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・世界はデータで出来ている～</a:t>
            </a:r>
            <a:r>
              <a:rPr kumimoji="1" lang="en-US" altLang="ja-JP" dirty="0">
                <a:latin typeface="UD デジタル 教科書体 NK-B" panose="02020700000000000000" pitchFamily="18" charset="-128"/>
                <a:ea typeface="UD デジタル 教科書体 NK-B" panose="02020700000000000000" pitchFamily="18" charset="-128"/>
              </a:rPr>
              <a:t>STEAM</a:t>
            </a:r>
            <a:r>
              <a:rPr kumimoji="1" lang="ja-JP" altLang="en-US" dirty="0">
                <a:latin typeface="UD デジタル 教科書体 NK-B" panose="02020700000000000000" pitchFamily="18" charset="-128"/>
                <a:ea typeface="UD デジタル 教科書体 NK-B" panose="02020700000000000000" pitchFamily="18" charset="-128"/>
              </a:rPr>
              <a:t>探究のための統計・データサイエンスの道具箱～</a:t>
            </a:r>
            <a:endParaRPr kumimoji="1"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　　　　　</a:t>
            </a:r>
            <a:r>
              <a:rPr kumimoji="1" lang="en-US" altLang="ja-JP" dirty="0">
                <a:latin typeface="UD デジタル 教科書体 NK-B" panose="02020700000000000000" pitchFamily="18" charset="-128"/>
                <a:ea typeface="UD デジタル 教科書体 NK-B" panose="02020700000000000000" pitchFamily="18" charset="-128"/>
              </a:rPr>
              <a:t>https://stats-steam.net/</a:t>
            </a:r>
          </a:p>
          <a:p>
            <a:endParaRPr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・渡辺美智子</a:t>
            </a:r>
            <a:r>
              <a:rPr kumimoji="1" lang="en-US" altLang="ja-JP"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こども</a:t>
            </a:r>
            <a:r>
              <a:rPr kumimoji="1" lang="en-US" altLang="ja-JP" dirty="0">
                <a:latin typeface="UD デジタル 教科書体 NK-B" panose="02020700000000000000" pitchFamily="18" charset="-128"/>
                <a:ea typeface="UD デジタル 教科書体 NK-B" panose="02020700000000000000" pitchFamily="18" charset="-128"/>
              </a:rPr>
              <a:t>STEAM</a:t>
            </a:r>
            <a:r>
              <a:rPr kumimoji="1" lang="ja-JP" altLang="en-US" dirty="0">
                <a:latin typeface="UD デジタル 教科書体 NK-B" panose="02020700000000000000" pitchFamily="18" charset="-128"/>
                <a:ea typeface="UD デジタル 教科書体 NK-B" panose="02020700000000000000" pitchFamily="18" charset="-128"/>
              </a:rPr>
              <a:t>シリーズ　小学５・６年生向け　統計</a:t>
            </a:r>
            <a:r>
              <a:rPr kumimoji="1" lang="en-US" altLang="ja-JP"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基礎編</a:t>
            </a:r>
            <a:r>
              <a:rPr kumimoji="1" lang="en-US" altLang="ja-JP"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（株式会社アルク，２０２１）</a:t>
            </a:r>
          </a:p>
          <a:p>
            <a:r>
              <a:rPr kumimoji="1" lang="ja-JP" altLang="en-US" dirty="0">
                <a:latin typeface="UD デジタル 教科書体 NK-B" panose="02020700000000000000" pitchFamily="18" charset="-128"/>
                <a:ea typeface="UD デジタル 教科書体 NK-B" panose="02020700000000000000" pitchFamily="18" charset="-128"/>
              </a:rPr>
              <a:t>　渡辺美智子</a:t>
            </a:r>
            <a:r>
              <a:rPr kumimoji="1" lang="en-US" altLang="ja-JP"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こども</a:t>
            </a:r>
            <a:r>
              <a:rPr kumimoji="1" lang="en-US" altLang="ja-JP" dirty="0">
                <a:latin typeface="UD デジタル 教科書体 NK-B" panose="02020700000000000000" pitchFamily="18" charset="-128"/>
                <a:ea typeface="UD デジタル 教科書体 NK-B" panose="02020700000000000000" pitchFamily="18" charset="-128"/>
              </a:rPr>
              <a:t>STEAM</a:t>
            </a:r>
            <a:r>
              <a:rPr kumimoji="1" lang="ja-JP" altLang="en-US" dirty="0">
                <a:latin typeface="UD デジタル 教科書体 NK-B" panose="02020700000000000000" pitchFamily="18" charset="-128"/>
                <a:ea typeface="UD デジタル 教科書体 NK-B" panose="02020700000000000000" pitchFamily="18" charset="-128"/>
              </a:rPr>
              <a:t>シリーズ　小学５・６年生向け　統計</a:t>
            </a:r>
            <a:r>
              <a:rPr kumimoji="1" lang="en-US" altLang="ja-JP"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発展編</a:t>
            </a:r>
            <a:r>
              <a:rPr kumimoji="1" lang="en-US" altLang="ja-JP"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（株式会社アルク，２０２１）</a:t>
            </a:r>
          </a:p>
          <a:p>
            <a:endParaRPr kumimoji="1" lang="ja-JP" altLang="en-US"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974087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06408B9-C1E3-10D5-B16E-69EAFA635E06}"/>
              </a:ext>
            </a:extLst>
          </p:cNvPr>
          <p:cNvPicPr>
            <a:picLocks noChangeAspect="1"/>
          </p:cNvPicPr>
          <p:nvPr/>
        </p:nvPicPr>
        <p:blipFill>
          <a:blip r:embed="rId3"/>
          <a:stretch>
            <a:fillRect/>
          </a:stretch>
        </p:blipFill>
        <p:spPr>
          <a:xfrm>
            <a:off x="1510990" y="0"/>
            <a:ext cx="8836167" cy="6627126"/>
          </a:xfrm>
          <a:prstGeom prst="rect">
            <a:avLst/>
          </a:prstGeom>
        </p:spPr>
      </p:pic>
      <p:sp>
        <p:nvSpPr>
          <p:cNvPr id="2" name="スライド番号プレースホルダー 1">
            <a:extLst>
              <a:ext uri="{FF2B5EF4-FFF2-40B4-BE49-F238E27FC236}">
                <a16:creationId xmlns:a16="http://schemas.microsoft.com/office/drawing/2014/main" id="{376E678A-0889-EFF8-C962-4ACDC0682575}"/>
              </a:ext>
            </a:extLst>
          </p:cNvPr>
          <p:cNvSpPr>
            <a:spLocks noGrp="1"/>
          </p:cNvSpPr>
          <p:nvPr>
            <p:ph type="sldNum" sz="quarter" idx="12"/>
          </p:nvPr>
        </p:nvSpPr>
        <p:spPr/>
        <p:txBody>
          <a:bodyPr/>
          <a:lstStyle/>
          <a:p>
            <a:fld id="{EB1D4E1C-F603-49C8-9BD0-873D640624A8}" type="slidenum">
              <a:rPr kumimoji="1" lang="ja-JP" altLang="en-US" smtClean="0"/>
              <a:t>4</a:t>
            </a:fld>
            <a:endParaRPr kumimoji="1" lang="ja-JP" altLang="en-US"/>
          </a:p>
        </p:txBody>
      </p:sp>
    </p:spTree>
    <p:extLst>
      <p:ext uri="{BB962C8B-B14F-4D97-AF65-F5344CB8AC3E}">
        <p14:creationId xmlns:p14="http://schemas.microsoft.com/office/powerpoint/2010/main" val="2566065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AEB397F-2BFD-EA77-254C-8DEA727DD6FB}"/>
              </a:ext>
            </a:extLst>
          </p:cNvPr>
          <p:cNvSpPr txBox="1"/>
          <p:nvPr/>
        </p:nvSpPr>
        <p:spPr>
          <a:xfrm>
            <a:off x="1048174" y="1042302"/>
            <a:ext cx="8638267" cy="954107"/>
          </a:xfrm>
          <a:prstGeom prst="rect">
            <a:avLst/>
          </a:prstGeom>
          <a:noFill/>
        </p:spPr>
        <p:txBody>
          <a:bodyPr wrap="square" rtlCol="0">
            <a:sp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なぜ、３４℃を超えるとアイスクリームより</a:t>
            </a:r>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kumimoji="1" lang="ja-JP" altLang="en-US" sz="2800" dirty="0">
                <a:latin typeface="UD デジタル 教科書体 NK-B" panose="02020700000000000000" pitchFamily="18" charset="-128"/>
                <a:ea typeface="UD デジタル 教科書体 NK-B" panose="02020700000000000000" pitchFamily="18" charset="-128"/>
              </a:rPr>
              <a:t>かき氷の方が食べたくなるのでしょうか？</a:t>
            </a:r>
          </a:p>
        </p:txBody>
      </p:sp>
      <p:sp>
        <p:nvSpPr>
          <p:cNvPr id="3" name="テキスト ボックス 2">
            <a:extLst>
              <a:ext uri="{FF2B5EF4-FFF2-40B4-BE49-F238E27FC236}">
                <a16:creationId xmlns:a16="http://schemas.microsoft.com/office/drawing/2014/main" id="{DA5DB8D6-0292-9F9C-A09A-DCDD4B46625E}"/>
              </a:ext>
            </a:extLst>
          </p:cNvPr>
          <p:cNvSpPr txBox="1"/>
          <p:nvPr/>
        </p:nvSpPr>
        <p:spPr>
          <a:xfrm>
            <a:off x="3676428" y="3947074"/>
            <a:ext cx="4934172" cy="1200329"/>
          </a:xfrm>
          <a:prstGeom prst="rect">
            <a:avLst/>
          </a:prstGeom>
          <a:noFill/>
        </p:spPr>
        <p:txBody>
          <a:bodyPr wrap="square" rtlCol="0">
            <a:spAutoFit/>
          </a:bodyPr>
          <a:lstStyle/>
          <a:p>
            <a:r>
              <a:rPr kumimoji="1" lang="ja-JP" altLang="en-US" sz="2400" dirty="0">
                <a:latin typeface="UD デジタル 教科書体 NK-B" panose="02020700000000000000" pitchFamily="18" charset="-128"/>
                <a:ea typeface="UD デジタル 教科書体 NK-B" panose="02020700000000000000" pitchFamily="18" charset="-128"/>
              </a:rPr>
              <a:t>さっぱり・あっさりしているから？</a:t>
            </a:r>
            <a:endParaRPr kumimoji="1"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暑すぎるから、水分が欲しくなる？</a:t>
            </a:r>
            <a:endParaRPr lang="en-US" altLang="ja-JP" sz="2400" dirty="0">
              <a:latin typeface="UD デジタル 教科書体 NK-B" panose="02020700000000000000" pitchFamily="18" charset="-128"/>
              <a:ea typeface="UD デジタル 教科書体 NK-B" panose="02020700000000000000" pitchFamily="18" charset="-128"/>
            </a:endParaRPr>
          </a:p>
          <a:p>
            <a:r>
              <a:rPr kumimoji="1" lang="ja-JP" altLang="en-US" sz="2400" dirty="0">
                <a:latin typeface="UD デジタル 教科書体 NK-B" panose="02020700000000000000" pitchFamily="18" charset="-128"/>
                <a:ea typeface="UD デジタル 教科書体 NK-B" panose="02020700000000000000" pitchFamily="18" charset="-128"/>
              </a:rPr>
              <a:t>そういう体になっている？</a:t>
            </a:r>
            <a:endParaRPr kumimoji="1"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a:extLst>
              <a:ext uri="{FF2B5EF4-FFF2-40B4-BE49-F238E27FC236}">
                <a16:creationId xmlns:a16="http://schemas.microsoft.com/office/drawing/2014/main" id="{F5CAFC5D-A43F-4AD2-D9F0-C522E7FE1647}"/>
              </a:ext>
            </a:extLst>
          </p:cNvPr>
          <p:cNvSpPr>
            <a:spLocks noGrp="1"/>
          </p:cNvSpPr>
          <p:nvPr>
            <p:ph type="sldNum" sz="quarter" idx="12"/>
          </p:nvPr>
        </p:nvSpPr>
        <p:spPr/>
        <p:txBody>
          <a:bodyPr/>
          <a:lstStyle/>
          <a:p>
            <a:fld id="{EB1D4E1C-F603-49C8-9BD0-873D640624A8}" type="slidenum">
              <a:rPr kumimoji="1" lang="ja-JP" altLang="en-US" smtClean="0"/>
              <a:t>5</a:t>
            </a:fld>
            <a:endParaRPr kumimoji="1" lang="ja-JP" altLang="en-US"/>
          </a:p>
        </p:txBody>
      </p:sp>
    </p:spTree>
    <p:extLst>
      <p:ext uri="{BB962C8B-B14F-4D97-AF65-F5344CB8AC3E}">
        <p14:creationId xmlns:p14="http://schemas.microsoft.com/office/powerpoint/2010/main" val="3559881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9CEC2F7-F5BB-C254-387B-A8752C1FB36A}"/>
              </a:ext>
            </a:extLst>
          </p:cNvPr>
          <p:cNvSpPr txBox="1"/>
          <p:nvPr/>
        </p:nvSpPr>
        <p:spPr>
          <a:xfrm>
            <a:off x="791293" y="823578"/>
            <a:ext cx="9640781" cy="2246769"/>
          </a:xfrm>
          <a:prstGeom prst="rect">
            <a:avLst/>
          </a:prstGeom>
          <a:noFill/>
        </p:spPr>
        <p:txBody>
          <a:bodyPr wrap="none" rtlCol="0">
            <a:spAutoFit/>
          </a:bodyPr>
          <a:lstStyle/>
          <a:p>
            <a:r>
              <a:rPr lang="ja-JP" altLang="en-US" sz="2800" dirty="0">
                <a:latin typeface="UD デジタル 教科書体 NK-B" panose="02020700000000000000" pitchFamily="18" charset="-128"/>
                <a:ea typeface="UD デジタル 教科書体 NK-B" panose="02020700000000000000" pitchFamily="18" charset="-128"/>
              </a:rPr>
              <a:t>そこで、今日の授業は大阪市の気温について調べてみましょう。</a:t>
            </a:r>
            <a:endParaRPr lang="en-US" altLang="ja-JP" sz="2800" dirty="0">
              <a:latin typeface="UD デジタル 教科書体 NK-B" panose="02020700000000000000" pitchFamily="18" charset="-128"/>
              <a:ea typeface="UD デジタル 教科書体 NK-B" panose="02020700000000000000" pitchFamily="18" charset="-128"/>
            </a:endParaRPr>
          </a:p>
          <a:p>
            <a:endParaRPr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例１</a:t>
            </a:r>
            <a:endParaRPr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大阪市の去年（２０２２年）の８月に</a:t>
            </a:r>
            <a:endParaRPr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３４℃以上になった日数は何日あったでしょうか？</a:t>
            </a:r>
            <a:endParaRPr lang="en-US" altLang="ja-JP" sz="2800"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B3E30BFA-3306-2D77-D4B1-09AFEBACD281}"/>
              </a:ext>
            </a:extLst>
          </p:cNvPr>
          <p:cNvSpPr>
            <a:spLocks noGrp="1"/>
          </p:cNvSpPr>
          <p:nvPr>
            <p:ph type="sldNum" sz="quarter" idx="12"/>
          </p:nvPr>
        </p:nvSpPr>
        <p:spPr/>
        <p:txBody>
          <a:bodyPr/>
          <a:lstStyle/>
          <a:p>
            <a:fld id="{EB1D4E1C-F603-49C8-9BD0-873D640624A8}" type="slidenum">
              <a:rPr kumimoji="1" lang="ja-JP" altLang="en-US" smtClean="0"/>
              <a:t>6</a:t>
            </a:fld>
            <a:endParaRPr kumimoji="1" lang="ja-JP" altLang="en-US"/>
          </a:p>
        </p:txBody>
      </p:sp>
      <p:sp>
        <p:nvSpPr>
          <p:cNvPr id="4" name="テキスト ボックス 3">
            <a:extLst>
              <a:ext uri="{FF2B5EF4-FFF2-40B4-BE49-F238E27FC236}">
                <a16:creationId xmlns:a16="http://schemas.microsoft.com/office/drawing/2014/main" id="{53D19D11-B813-3E21-C5B7-50E383708F00}"/>
              </a:ext>
            </a:extLst>
          </p:cNvPr>
          <p:cNvSpPr txBox="1"/>
          <p:nvPr/>
        </p:nvSpPr>
        <p:spPr>
          <a:xfrm>
            <a:off x="0" y="6352143"/>
            <a:ext cx="3797300" cy="369332"/>
          </a:xfrm>
          <a:prstGeom prst="rect">
            <a:avLst/>
          </a:prstGeom>
          <a:noFill/>
        </p:spPr>
        <p:txBody>
          <a:bodyPr wrap="square" rtlCol="0">
            <a:spAutoFit/>
          </a:bodyPr>
          <a:lstStyle/>
          <a:p>
            <a:r>
              <a:rPr kumimoji="1" lang="ja-JP" altLang="en-US" dirty="0"/>
              <a:t>中１　度数分布表とヒストグラム</a:t>
            </a:r>
          </a:p>
        </p:txBody>
      </p:sp>
    </p:spTree>
    <p:extLst>
      <p:ext uri="{BB962C8B-B14F-4D97-AF65-F5344CB8AC3E}">
        <p14:creationId xmlns:p14="http://schemas.microsoft.com/office/powerpoint/2010/main" val="3357280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2DE31B0-C539-B5F6-6829-7666EEE9D2BA}"/>
              </a:ext>
            </a:extLst>
          </p:cNvPr>
          <p:cNvSpPr txBox="1"/>
          <p:nvPr/>
        </p:nvSpPr>
        <p:spPr>
          <a:xfrm>
            <a:off x="3518114" y="927100"/>
            <a:ext cx="7981627" cy="3539430"/>
          </a:xfrm>
          <a:prstGeom prst="rect">
            <a:avLst/>
          </a:prstGeom>
          <a:noFill/>
        </p:spPr>
        <p:txBody>
          <a:bodyPr wrap="square" rtlCol="0">
            <a:sp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左の表は、去年（２０２２年）の８月の</a:t>
            </a:r>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kumimoji="1" lang="ja-JP" altLang="en-US" sz="2800" dirty="0">
                <a:latin typeface="UD デジタル 教科書体 NK-B" panose="02020700000000000000" pitchFamily="18" charset="-128"/>
                <a:ea typeface="UD デジタル 教科書体 NK-B" panose="02020700000000000000" pitchFamily="18" charset="-128"/>
              </a:rPr>
              <a:t>最高気温です。</a:t>
            </a:r>
            <a:endParaRPr kumimoji="1" lang="en-US" altLang="ja-JP" sz="2800" dirty="0">
              <a:latin typeface="UD デジタル 教科書体 NK-B" panose="02020700000000000000" pitchFamily="18" charset="-128"/>
              <a:ea typeface="UD デジタル 教科書体 NK-B" panose="02020700000000000000" pitchFamily="18" charset="-128"/>
            </a:endParaRPr>
          </a:p>
          <a:p>
            <a:endParaRPr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このデータは、気象庁のホームページから調べてくることができます。</a:t>
            </a:r>
            <a:endParaRPr lang="en-US" altLang="ja-JP" sz="2800" dirty="0">
              <a:latin typeface="UD デジタル 教科書体 NK-B" panose="02020700000000000000" pitchFamily="18" charset="-128"/>
              <a:ea typeface="UD デジタル 教科書体 NK-B" panose="02020700000000000000" pitchFamily="18" charset="-128"/>
            </a:endParaRPr>
          </a:p>
          <a:p>
            <a:endParaRPr lang="en-US" altLang="ja-JP" sz="2800" dirty="0">
              <a:latin typeface="UD デジタル 教科書体 NK-B" panose="02020700000000000000" pitchFamily="18" charset="-128"/>
              <a:ea typeface="UD デジタル 教科書体 NK-B" panose="02020700000000000000" pitchFamily="18" charset="-128"/>
            </a:endParaRPr>
          </a:p>
          <a:p>
            <a:r>
              <a:rPr kumimoji="1" lang="ja-JP" altLang="en-US" sz="2800" dirty="0">
                <a:latin typeface="UD デジタル 教科書体 NK-B" panose="02020700000000000000" pitchFamily="18" charset="-128"/>
                <a:ea typeface="UD デジタル 教科書体 NK-B" panose="02020700000000000000" pitchFamily="18" charset="-128"/>
              </a:rPr>
              <a:t>このまま</a:t>
            </a:r>
            <a:r>
              <a:rPr lang="ja-JP" altLang="en-US" sz="2800" dirty="0">
                <a:latin typeface="UD デジタル 教科書体 NK-B" panose="02020700000000000000" pitchFamily="18" charset="-128"/>
                <a:ea typeface="UD デジタル 教科書体 NK-B" panose="02020700000000000000" pitchFamily="18" charset="-128"/>
              </a:rPr>
              <a:t>３４℃以上になっている日数を数えたらいいのですが、折角なので</a:t>
            </a:r>
            <a:r>
              <a:rPr kumimoji="1" lang="ja-JP" altLang="en-US" sz="2800" dirty="0">
                <a:latin typeface="UD デジタル 教科書体 NK-B" panose="02020700000000000000" pitchFamily="18" charset="-128"/>
                <a:ea typeface="UD デジタル 教科書体 NK-B" panose="02020700000000000000" pitchFamily="18" charset="-128"/>
              </a:rPr>
              <a:t>表にまとめてみましょう。</a:t>
            </a:r>
          </a:p>
        </p:txBody>
      </p:sp>
      <p:sp>
        <p:nvSpPr>
          <p:cNvPr id="5" name="スライド番号プレースホルダー 4">
            <a:extLst>
              <a:ext uri="{FF2B5EF4-FFF2-40B4-BE49-F238E27FC236}">
                <a16:creationId xmlns:a16="http://schemas.microsoft.com/office/drawing/2014/main" id="{1DFEB110-523D-7E19-6458-6757572B5AA5}"/>
              </a:ext>
            </a:extLst>
          </p:cNvPr>
          <p:cNvSpPr>
            <a:spLocks noGrp="1"/>
          </p:cNvSpPr>
          <p:nvPr>
            <p:ph type="sldNum" sz="quarter" idx="12"/>
          </p:nvPr>
        </p:nvSpPr>
        <p:spPr/>
        <p:txBody>
          <a:bodyPr/>
          <a:lstStyle/>
          <a:p>
            <a:fld id="{EB1D4E1C-F603-49C8-9BD0-873D640624A8}" type="slidenum">
              <a:rPr kumimoji="1" lang="ja-JP" altLang="en-US" smtClean="0"/>
              <a:t>7</a:t>
            </a:fld>
            <a:endParaRPr kumimoji="1" lang="ja-JP" altLang="en-US"/>
          </a:p>
        </p:txBody>
      </p:sp>
      <p:pic>
        <p:nvPicPr>
          <p:cNvPr id="2" name="図 1">
            <a:extLst>
              <a:ext uri="{FF2B5EF4-FFF2-40B4-BE49-F238E27FC236}">
                <a16:creationId xmlns:a16="http://schemas.microsoft.com/office/drawing/2014/main" id="{F4FE85FE-3CAA-5901-FD27-23384D2E32D6}"/>
              </a:ext>
            </a:extLst>
          </p:cNvPr>
          <p:cNvPicPr>
            <a:picLocks noChangeAspect="1"/>
          </p:cNvPicPr>
          <p:nvPr/>
        </p:nvPicPr>
        <p:blipFill>
          <a:blip r:embed="rId2"/>
          <a:stretch>
            <a:fillRect/>
          </a:stretch>
        </p:blipFill>
        <p:spPr>
          <a:xfrm>
            <a:off x="692259" y="194791"/>
            <a:ext cx="1938696" cy="6468417"/>
          </a:xfrm>
          <a:prstGeom prst="rect">
            <a:avLst/>
          </a:prstGeom>
        </p:spPr>
      </p:pic>
    </p:spTree>
    <p:extLst>
      <p:ext uri="{BB962C8B-B14F-4D97-AF65-F5344CB8AC3E}">
        <p14:creationId xmlns:p14="http://schemas.microsoft.com/office/powerpoint/2010/main" val="3605250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34075BF-751B-3476-A97D-C1D183B08524}"/>
              </a:ext>
            </a:extLst>
          </p:cNvPr>
          <p:cNvSpPr>
            <a:spLocks noGrp="1"/>
          </p:cNvSpPr>
          <p:nvPr>
            <p:ph type="sldNum" sz="quarter" idx="12"/>
          </p:nvPr>
        </p:nvSpPr>
        <p:spPr/>
        <p:txBody>
          <a:bodyPr/>
          <a:lstStyle/>
          <a:p>
            <a:fld id="{EB1D4E1C-F603-49C8-9BD0-873D640624A8}" type="slidenum">
              <a:rPr kumimoji="1" lang="ja-JP" altLang="en-US" smtClean="0"/>
              <a:t>8</a:t>
            </a:fld>
            <a:endParaRPr kumimoji="1" lang="ja-JP" altLang="en-US"/>
          </a:p>
        </p:txBody>
      </p:sp>
      <p:pic>
        <p:nvPicPr>
          <p:cNvPr id="3" name="図 2">
            <a:extLst>
              <a:ext uri="{FF2B5EF4-FFF2-40B4-BE49-F238E27FC236}">
                <a16:creationId xmlns:a16="http://schemas.microsoft.com/office/drawing/2014/main" id="{CA1492A2-0EAD-DFC1-F372-23CB62CC3237}"/>
              </a:ext>
            </a:extLst>
          </p:cNvPr>
          <p:cNvPicPr>
            <a:picLocks noChangeAspect="1"/>
          </p:cNvPicPr>
          <p:nvPr/>
        </p:nvPicPr>
        <p:blipFill>
          <a:blip r:embed="rId3"/>
          <a:stretch>
            <a:fillRect/>
          </a:stretch>
        </p:blipFill>
        <p:spPr>
          <a:xfrm>
            <a:off x="2689574" y="216479"/>
            <a:ext cx="6584251" cy="6504996"/>
          </a:xfrm>
          <a:prstGeom prst="rect">
            <a:avLst/>
          </a:prstGeom>
        </p:spPr>
      </p:pic>
    </p:spTree>
    <p:extLst>
      <p:ext uri="{BB962C8B-B14F-4D97-AF65-F5344CB8AC3E}">
        <p14:creationId xmlns:p14="http://schemas.microsoft.com/office/powerpoint/2010/main" val="1677607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AAAFF9B-8A62-F0AA-6402-722BEE060436}"/>
              </a:ext>
            </a:extLst>
          </p:cNvPr>
          <p:cNvSpPr>
            <a:spLocks noGrp="1"/>
          </p:cNvSpPr>
          <p:nvPr>
            <p:ph type="sldNum" sz="quarter" idx="12"/>
          </p:nvPr>
        </p:nvSpPr>
        <p:spPr/>
        <p:txBody>
          <a:bodyPr/>
          <a:lstStyle/>
          <a:p>
            <a:fld id="{EB1D4E1C-F603-49C8-9BD0-873D640624A8}" type="slidenum">
              <a:rPr kumimoji="1" lang="ja-JP" altLang="en-US" smtClean="0"/>
              <a:t>9</a:t>
            </a:fld>
            <a:endParaRPr kumimoji="1" lang="ja-JP" altLang="en-US"/>
          </a:p>
        </p:txBody>
      </p:sp>
      <p:pic>
        <p:nvPicPr>
          <p:cNvPr id="3" name="図 2">
            <a:extLst>
              <a:ext uri="{FF2B5EF4-FFF2-40B4-BE49-F238E27FC236}">
                <a16:creationId xmlns:a16="http://schemas.microsoft.com/office/drawing/2014/main" id="{FB37F812-4FF0-240E-1E82-B201088DB287}"/>
              </a:ext>
            </a:extLst>
          </p:cNvPr>
          <p:cNvPicPr>
            <a:picLocks noChangeAspect="1"/>
          </p:cNvPicPr>
          <p:nvPr/>
        </p:nvPicPr>
        <p:blipFill>
          <a:blip r:embed="rId3"/>
          <a:stretch>
            <a:fillRect/>
          </a:stretch>
        </p:blipFill>
        <p:spPr>
          <a:xfrm>
            <a:off x="115305" y="593725"/>
            <a:ext cx="11961389" cy="5383235"/>
          </a:xfrm>
          <a:prstGeom prst="rect">
            <a:avLst/>
          </a:prstGeom>
        </p:spPr>
      </p:pic>
    </p:spTree>
    <p:extLst>
      <p:ext uri="{BB962C8B-B14F-4D97-AF65-F5344CB8AC3E}">
        <p14:creationId xmlns:p14="http://schemas.microsoft.com/office/powerpoint/2010/main" val="237721174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2959</Words>
  <Application>Microsoft Office PowerPoint</Application>
  <PresentationFormat>ワイド画面</PresentationFormat>
  <Paragraphs>409</Paragraphs>
  <Slides>31</Slides>
  <Notes>24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31</vt:i4>
      </vt:variant>
    </vt:vector>
  </HeadingPairs>
  <TitlesOfParts>
    <vt:vector size="36" baseType="lpstr">
      <vt:lpstr>UD デジタル 教科書体 NK-B</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祥孝 槌田</dc:creator>
  <cp:lastModifiedBy>祥孝 槌田</cp:lastModifiedBy>
  <cp:revision>151</cp:revision>
  <dcterms:created xsi:type="dcterms:W3CDTF">2023-08-27T12:30:48Z</dcterms:created>
  <dcterms:modified xsi:type="dcterms:W3CDTF">2023-09-29T08:47:03Z</dcterms:modified>
</cp:coreProperties>
</file>