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74" r:id="rId2"/>
    <p:sldId id="256" r:id="rId3"/>
    <p:sldId id="257" r:id="rId4"/>
    <p:sldId id="258" r:id="rId5"/>
    <p:sldId id="259" r:id="rId6"/>
    <p:sldId id="260" r:id="rId7"/>
    <p:sldId id="266" r:id="rId8"/>
    <p:sldId id="264" r:id="rId9"/>
    <p:sldId id="265" r:id="rId10"/>
    <p:sldId id="267" r:id="rId11"/>
    <p:sldId id="284" r:id="rId12"/>
    <p:sldId id="280" r:id="rId13"/>
    <p:sldId id="282" r:id="rId14"/>
    <p:sldId id="283" r:id="rId15"/>
    <p:sldId id="281" r:id="rId16"/>
    <p:sldId id="261" r:id="rId17"/>
    <p:sldId id="270" r:id="rId18"/>
    <p:sldId id="272" r:id="rId19"/>
    <p:sldId id="271" r:id="rId20"/>
    <p:sldId id="273" r:id="rId21"/>
    <p:sldId id="263" r:id="rId22"/>
    <p:sldId id="275" r:id="rId23"/>
    <p:sldId id="276" r:id="rId24"/>
    <p:sldId id="279" r:id="rId25"/>
    <p:sldId id="277" r:id="rId26"/>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6349" autoAdjust="0"/>
  </p:normalViewPr>
  <p:slideViewPr>
    <p:cSldViewPr snapToGrid="0">
      <p:cViewPr varScale="1">
        <p:scale>
          <a:sx n="40" d="100"/>
          <a:sy n="40" d="100"/>
        </p:scale>
        <p:origin x="158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D559B0-2995-4602-B374-6761207AB328}" type="datetimeFigureOut">
              <a:rPr kumimoji="1" lang="ja-JP" altLang="en-US" smtClean="0"/>
              <a:t>2023/9/27</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91B584-9755-4AE7-B60A-A002E6002063}" type="slidenum">
              <a:rPr kumimoji="1" lang="ja-JP" altLang="en-US" smtClean="0"/>
              <a:t>‹#›</a:t>
            </a:fld>
            <a:endParaRPr kumimoji="1" lang="ja-JP" altLang="en-US"/>
          </a:p>
        </p:txBody>
      </p:sp>
    </p:spTree>
    <p:extLst>
      <p:ext uri="{BB962C8B-B14F-4D97-AF65-F5344CB8AC3E}">
        <p14:creationId xmlns:p14="http://schemas.microsoft.com/office/powerpoint/2010/main" val="154859548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今年８月に富山県でおこなわれた統計指導者講習会について、研修会の報告をさせていただきます。</a:t>
            </a:r>
            <a:endParaRPr kumimoji="1" lang="en-US" altLang="ja-JP" dirty="0"/>
          </a:p>
          <a:p>
            <a:r>
              <a:rPr kumimoji="1" lang="ja-JP" altLang="en-US" dirty="0"/>
              <a:t>ちなみに、今回の講演では渡辺　美智子先生から「デジタル社会におけるデータの活用授業内容の系統性と問題解決育成」という話をしていただきました。そのなかで、未来の教室</a:t>
            </a:r>
            <a:r>
              <a:rPr kumimoji="1" lang="en-US" altLang="ja-JP" dirty="0"/>
              <a:t>STEAM</a:t>
            </a:r>
            <a:r>
              <a:rPr kumimoji="1" lang="ja-JP" altLang="en-US" dirty="0"/>
              <a:t>ライブラリーのお話が出てきましたので、今回はそこに焦点をあてて、お話をさせていただきます。</a:t>
            </a:r>
          </a:p>
        </p:txBody>
      </p:sp>
      <p:sp>
        <p:nvSpPr>
          <p:cNvPr id="4" name="スライド番号プレースホルダー 3"/>
          <p:cNvSpPr>
            <a:spLocks noGrp="1"/>
          </p:cNvSpPr>
          <p:nvPr>
            <p:ph type="sldNum" sz="quarter" idx="5"/>
          </p:nvPr>
        </p:nvSpPr>
        <p:spPr/>
        <p:txBody>
          <a:bodyPr/>
          <a:lstStyle/>
          <a:p>
            <a:fld id="{0791B584-9755-4AE7-B60A-A002E6002063}" type="slidenum">
              <a:rPr kumimoji="1" lang="ja-JP" altLang="en-US" smtClean="0"/>
              <a:t>1</a:t>
            </a:fld>
            <a:endParaRPr kumimoji="1" lang="ja-JP" altLang="en-US"/>
          </a:p>
        </p:txBody>
      </p:sp>
    </p:spTree>
    <p:extLst>
      <p:ext uri="{BB962C8B-B14F-4D97-AF65-F5344CB8AC3E}">
        <p14:creationId xmlns:p14="http://schemas.microsoft.com/office/powerpoint/2010/main" val="1050487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STEAM</a:t>
            </a:r>
            <a:r>
              <a:rPr kumimoji="1" lang="ja-JP" altLang="en-US" dirty="0"/>
              <a:t>教育について、歴史的な背景や世界の流れなど様々あるのですが、</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日本の文部科学省では、平成３０年（２０１８年）６月に、これからの日本の学校現場における教育方針についての報告書「</a:t>
            </a:r>
            <a:r>
              <a:rPr kumimoji="1" lang="en-US" altLang="ja-JP" dirty="0"/>
              <a:t>Society5.0</a:t>
            </a:r>
            <a:r>
              <a:rPr kumimoji="1" lang="ja-JP" altLang="en-US" dirty="0"/>
              <a:t>に向けた人材育成～社会が変わる、学びが変わる～」の中に</a:t>
            </a:r>
            <a:r>
              <a:rPr kumimoji="1" lang="en-US" altLang="ja-JP" dirty="0"/>
              <a:t>STEAM</a:t>
            </a:r>
            <a:r>
              <a:rPr kumimoji="1" lang="ja-JP" altLang="en-US" dirty="0"/>
              <a:t>教育についてあげられました。</a:t>
            </a:r>
            <a:endParaRPr kumimoji="1" lang="en-US" altLang="ja-JP" dirty="0"/>
          </a:p>
          <a:p>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0791B584-9755-4AE7-B60A-A002E6002063}" type="slidenum">
              <a:rPr kumimoji="1" lang="ja-JP" altLang="en-US" smtClean="0"/>
              <a:t>10</a:t>
            </a:fld>
            <a:endParaRPr kumimoji="1" lang="ja-JP" altLang="en-US"/>
          </a:p>
        </p:txBody>
      </p:sp>
    </p:spTree>
    <p:extLst>
      <p:ext uri="{BB962C8B-B14F-4D97-AF65-F5344CB8AC3E}">
        <p14:creationId xmlns:p14="http://schemas.microsoft.com/office/powerpoint/2010/main" val="28169302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また、さかのぼること今から約２０年前、２００２年（平成１４年）４月に中学校での総合的な学習の時間は、施行されています。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目的としては、「教科横断的・総合的な学習や探究的な学習を通して、自ら課題を見付け、自ら考え、主体的に判断し、よりよく問題を解決する資質や能力を育成、学び方やものの考え方を身に付け、問題の解決や探究活動に主体的、創造的、協同的に取り組む態度を育て、自己の生き方を考えることができるようにする」という目的なので、教科横断という意味では</a:t>
            </a:r>
            <a:r>
              <a:rPr kumimoji="1" lang="en-US" altLang="ja-JP" dirty="0"/>
              <a:t>STEAM</a:t>
            </a:r>
            <a:r>
              <a:rPr kumimoji="1" lang="ja-JP" altLang="en-US" dirty="0"/>
              <a:t>教育と似ています。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0791B584-9755-4AE7-B60A-A002E6002063}" type="slidenum">
              <a:rPr kumimoji="1" lang="ja-JP" altLang="en-US" smtClean="0"/>
              <a:t>11</a:t>
            </a:fld>
            <a:endParaRPr kumimoji="1" lang="ja-JP" altLang="en-US"/>
          </a:p>
        </p:txBody>
      </p:sp>
    </p:spTree>
    <p:extLst>
      <p:ext uri="{BB962C8B-B14F-4D97-AF65-F5344CB8AC3E}">
        <p14:creationId xmlns:p14="http://schemas.microsoft.com/office/powerpoint/2010/main" val="33609975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このあとにも、２０２１年の中央教育審議会の答申　「令和の日本型学校教育」の構築を目指して　にも書かれており、小中学校での「教科等横断的な学習や探究的な学習等の充実」、高等学校での「総合的な探究の時間や理数探究を中心とした</a:t>
            </a:r>
            <a:r>
              <a:rPr kumimoji="1" lang="en-US" altLang="ja-JP" dirty="0"/>
              <a:t>STEAM</a:t>
            </a:r>
            <a:r>
              <a:rPr kumimoji="1" lang="ja-JP" altLang="en-US" dirty="0"/>
              <a:t>教育の実施」について書かれています。</a:t>
            </a:r>
            <a:endParaRPr kumimoji="1" lang="en-US" altLang="ja-JP" dirty="0"/>
          </a:p>
          <a:p>
            <a:r>
              <a:rPr kumimoji="1" lang="ja-JP" altLang="en-US" dirty="0"/>
              <a:t>ちなみに、高等学校ではありますが、「</a:t>
            </a:r>
            <a:r>
              <a:rPr kumimoji="1" lang="en-US" altLang="ja-JP" dirty="0"/>
              <a:t>STEAM</a:t>
            </a:r>
            <a:r>
              <a:rPr kumimoji="1" lang="ja-JP" altLang="en-US" dirty="0"/>
              <a:t>教育等の教科等横断的な学習の推進について」のなかには、</a:t>
            </a:r>
            <a:r>
              <a:rPr kumimoji="1" lang="en-US" altLang="ja-JP" dirty="0"/>
              <a:t>STEAM</a:t>
            </a:r>
            <a:r>
              <a:rPr kumimoji="1" lang="ja-JP" altLang="en-US" dirty="0"/>
              <a:t>教育と総合的な探究の時間の関係が次のように書かれています。</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0791B584-9755-4AE7-B60A-A002E6002063}" type="slidenum">
              <a:rPr kumimoji="1" lang="ja-JP" altLang="en-US" smtClean="0"/>
              <a:t>12</a:t>
            </a:fld>
            <a:endParaRPr kumimoji="1" lang="ja-JP" altLang="en-US"/>
          </a:p>
        </p:txBody>
      </p:sp>
    </p:spTree>
    <p:extLst>
      <p:ext uri="{BB962C8B-B14F-4D97-AF65-F5344CB8AC3E}">
        <p14:creationId xmlns:p14="http://schemas.microsoft.com/office/powerpoint/2010/main" val="4451962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STEAM</a:t>
            </a:r>
            <a:r>
              <a:rPr kumimoji="1" lang="ja-JP" altLang="en-US" dirty="0"/>
              <a:t>教育の目的、複雑に関係する現代社会に生きる市民の育成にたいして、探究の時間では、自己のあり方生き方を考えながらよりよく課題を発見し解決していくための資質・能力の育成となっています。</a:t>
            </a:r>
            <a:endParaRPr kumimoji="1" lang="en-US" altLang="ja-JP" dirty="0"/>
          </a:p>
          <a:p>
            <a:r>
              <a:rPr kumimoji="1" lang="ja-JP" altLang="en-US" dirty="0"/>
              <a:t>対象・領域も横断的・総合的なども、似ている部分も多いです。</a:t>
            </a:r>
          </a:p>
        </p:txBody>
      </p:sp>
      <p:sp>
        <p:nvSpPr>
          <p:cNvPr id="4" name="スライド番号プレースホルダー 3"/>
          <p:cNvSpPr>
            <a:spLocks noGrp="1"/>
          </p:cNvSpPr>
          <p:nvPr>
            <p:ph type="sldNum" sz="quarter" idx="5"/>
          </p:nvPr>
        </p:nvSpPr>
        <p:spPr/>
        <p:txBody>
          <a:bodyPr/>
          <a:lstStyle/>
          <a:p>
            <a:fld id="{0791B584-9755-4AE7-B60A-A002E6002063}" type="slidenum">
              <a:rPr kumimoji="1" lang="ja-JP" altLang="en-US" smtClean="0"/>
              <a:t>13</a:t>
            </a:fld>
            <a:endParaRPr kumimoji="1" lang="ja-JP" altLang="en-US"/>
          </a:p>
        </p:txBody>
      </p:sp>
    </p:spTree>
    <p:extLst>
      <p:ext uri="{BB962C8B-B14F-4D97-AF65-F5344CB8AC3E}">
        <p14:creationId xmlns:p14="http://schemas.microsoft.com/office/powerpoint/2010/main" val="18106466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２０２２年度から高等学校では「総合的な探究の時間」がはじまっており、、中学校でも以前からおこなわれている「総合的な学習の時間」についても、児童生徒の学習の状況によっては教科横断的な学習の中で、</a:t>
            </a:r>
            <a:r>
              <a:rPr kumimoji="1" lang="en-US" altLang="ja-JP" dirty="0"/>
              <a:t>STEAM</a:t>
            </a:r>
            <a:r>
              <a:rPr kumimoji="1" lang="ja-JP" altLang="en-US" dirty="0"/>
              <a:t>教育に取り組むことも考えられると思います。</a:t>
            </a:r>
            <a:endParaRPr kumimoji="1" lang="en-US" altLang="ja-JP" dirty="0"/>
          </a:p>
        </p:txBody>
      </p:sp>
      <p:sp>
        <p:nvSpPr>
          <p:cNvPr id="4" name="スライド番号プレースホルダー 3"/>
          <p:cNvSpPr>
            <a:spLocks noGrp="1"/>
          </p:cNvSpPr>
          <p:nvPr>
            <p:ph type="sldNum" sz="quarter" idx="5"/>
          </p:nvPr>
        </p:nvSpPr>
        <p:spPr/>
        <p:txBody>
          <a:bodyPr/>
          <a:lstStyle/>
          <a:p>
            <a:fld id="{0791B584-9755-4AE7-B60A-A002E6002063}" type="slidenum">
              <a:rPr kumimoji="1" lang="ja-JP" altLang="en-US" smtClean="0"/>
              <a:t>14</a:t>
            </a:fld>
            <a:endParaRPr kumimoji="1" lang="ja-JP" altLang="en-US"/>
          </a:p>
        </p:txBody>
      </p:sp>
    </p:spTree>
    <p:extLst>
      <p:ext uri="{BB962C8B-B14F-4D97-AF65-F5344CB8AC3E}">
        <p14:creationId xmlns:p14="http://schemas.microsoft.com/office/powerpoint/2010/main" val="33582840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なお、文部科学省のホームページにも、</a:t>
            </a:r>
            <a:r>
              <a:rPr kumimoji="1" lang="en-US" altLang="ja-JP" dirty="0"/>
              <a:t>STEAM</a:t>
            </a:r>
            <a:r>
              <a:rPr kumimoji="1" lang="ja-JP" altLang="en-US" dirty="0"/>
              <a:t>教育等の教科等横断的な学習の推進というホームページも開設されています。</a:t>
            </a:r>
          </a:p>
        </p:txBody>
      </p:sp>
      <p:sp>
        <p:nvSpPr>
          <p:cNvPr id="4" name="スライド番号プレースホルダー 3"/>
          <p:cNvSpPr>
            <a:spLocks noGrp="1"/>
          </p:cNvSpPr>
          <p:nvPr>
            <p:ph type="sldNum" sz="quarter" idx="5"/>
          </p:nvPr>
        </p:nvSpPr>
        <p:spPr/>
        <p:txBody>
          <a:bodyPr/>
          <a:lstStyle/>
          <a:p>
            <a:fld id="{0791B584-9755-4AE7-B60A-A002E6002063}" type="slidenum">
              <a:rPr kumimoji="1" lang="ja-JP" altLang="en-US" smtClean="0"/>
              <a:t>15</a:t>
            </a:fld>
            <a:endParaRPr kumimoji="1" lang="ja-JP" altLang="en-US"/>
          </a:p>
        </p:txBody>
      </p:sp>
    </p:spTree>
    <p:extLst>
      <p:ext uri="{BB962C8B-B14F-4D97-AF65-F5344CB8AC3E}">
        <p14:creationId xmlns:p14="http://schemas.microsoft.com/office/powerpoint/2010/main" val="26508368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また、先ほどの文部科学省が</a:t>
            </a:r>
            <a:r>
              <a:rPr kumimoji="1" lang="en-US" altLang="ja-JP" dirty="0"/>
              <a:t>STEAM</a:t>
            </a:r>
            <a:r>
              <a:rPr kumimoji="1" lang="ja-JP" altLang="en-US" dirty="0"/>
              <a:t>教育について言っていたのとほぼ時を同じくして、経済産業省の方でも教育会議に関する有識者会議「</a:t>
            </a:r>
            <a:r>
              <a:rPr kumimoji="1" lang="en-US" altLang="ja-JP" dirty="0"/>
              <a:t>『</a:t>
            </a:r>
            <a:r>
              <a:rPr kumimoji="1" lang="ja-JP" altLang="en-US" dirty="0"/>
              <a:t>未来の教室</a:t>
            </a:r>
            <a:r>
              <a:rPr kumimoji="1" lang="en-US" altLang="ja-JP" dirty="0"/>
              <a:t>』</a:t>
            </a:r>
            <a:r>
              <a:rPr kumimoji="1" lang="ja-JP" altLang="en-US" dirty="0"/>
              <a:t>と</a:t>
            </a:r>
            <a:r>
              <a:rPr kumimoji="1" lang="en-US" altLang="ja-JP" dirty="0"/>
              <a:t>EdTech</a:t>
            </a:r>
            <a:r>
              <a:rPr kumimoji="1" lang="ja-JP" altLang="en-US" dirty="0"/>
              <a:t>研究会」（以下、「未来の教室」）というのが２０１８年（平成３０）１月より設置されており、毎年６月に提言としての発表がされている。</a:t>
            </a:r>
            <a:endParaRPr kumimoji="1" lang="en-US" altLang="ja-JP" dirty="0"/>
          </a:p>
          <a:p>
            <a:r>
              <a:rPr kumimoji="1" lang="ja-JP" altLang="en-US" dirty="0"/>
              <a:t>ここでも、</a:t>
            </a:r>
            <a:r>
              <a:rPr kumimoji="1" lang="en-US" altLang="ja-JP" dirty="0"/>
              <a:t>【</a:t>
            </a:r>
            <a:r>
              <a:rPr kumimoji="1" lang="ja-JP" altLang="en-US" dirty="0"/>
              <a:t>１</a:t>
            </a:r>
            <a:r>
              <a:rPr kumimoji="1" lang="en-US" altLang="ja-JP" dirty="0"/>
              <a:t>】</a:t>
            </a:r>
            <a:r>
              <a:rPr kumimoji="1" lang="ja-JP" altLang="en-US" dirty="0"/>
              <a:t>「知る」と「創る」をぐるぐると回していくことで、子ども達が一人ひとりの“ワクワク”を醸成し高めていくという「学びの</a:t>
            </a:r>
            <a:r>
              <a:rPr kumimoji="1" lang="en-US" altLang="ja-JP" dirty="0"/>
              <a:t>STEAM</a:t>
            </a:r>
            <a:r>
              <a:rPr kumimoji="1" lang="ja-JP" altLang="en-US" dirty="0"/>
              <a:t>化」を中心としていく。</a:t>
            </a:r>
            <a:endParaRPr kumimoji="1" lang="en-US" altLang="ja-JP" dirty="0"/>
          </a:p>
          <a:p>
            <a:r>
              <a:rPr kumimoji="1" lang="en-US" altLang="ja-JP" dirty="0"/>
              <a:t>【</a:t>
            </a:r>
            <a:r>
              <a:rPr kumimoji="1" lang="ja-JP" altLang="en-US" dirty="0"/>
              <a:t>２</a:t>
            </a:r>
            <a:r>
              <a:rPr kumimoji="1" lang="en-US" altLang="ja-JP" dirty="0"/>
              <a:t>】</a:t>
            </a:r>
            <a:r>
              <a:rPr kumimoji="1" lang="ja-JP" altLang="en-US" dirty="0"/>
              <a:t>そこに</a:t>
            </a:r>
            <a:r>
              <a:rPr kumimoji="1" lang="en-US" altLang="ja-JP" dirty="0"/>
              <a:t>EdTech</a:t>
            </a:r>
            <a:r>
              <a:rPr kumimoji="1" lang="ja-JP" altLang="en-US" dirty="0"/>
              <a:t>（</a:t>
            </a:r>
            <a:r>
              <a:rPr kumimoji="1" lang="en-US" altLang="ja-JP" dirty="0"/>
              <a:t>Education</a:t>
            </a:r>
            <a:r>
              <a:rPr kumimoji="1" lang="ja-JP" altLang="en-US" dirty="0"/>
              <a:t>と</a:t>
            </a:r>
            <a:r>
              <a:rPr kumimoji="1" lang="en-US" altLang="ja-JP" dirty="0"/>
              <a:t>Technology</a:t>
            </a:r>
            <a:r>
              <a:rPr kumimoji="1" lang="ja-JP" altLang="en-US" dirty="0"/>
              <a:t>の造語）等を活用しての「学びの自立化と個別最適化」を通して、誰も取り残さない学びの提供を実現し、そのために</a:t>
            </a:r>
            <a:r>
              <a:rPr kumimoji="1" lang="en-US" altLang="ja-JP" dirty="0"/>
              <a:t>ICT</a:t>
            </a:r>
            <a:r>
              <a:rPr kumimoji="1" lang="ja-JP" altLang="en-US" dirty="0"/>
              <a:t>環境や制度環境等といった</a:t>
            </a:r>
            <a:r>
              <a:rPr kumimoji="1" lang="en-US" altLang="ja-JP" dirty="0"/>
              <a:t>【</a:t>
            </a:r>
            <a:r>
              <a:rPr kumimoji="1" lang="ja-JP" altLang="en-US" dirty="0"/>
              <a:t>３</a:t>
            </a:r>
            <a:r>
              <a:rPr kumimoji="1" lang="en-US" altLang="ja-JP" dirty="0"/>
              <a:t>】</a:t>
            </a:r>
            <a:r>
              <a:rPr kumimoji="1" lang="ja-JP" altLang="en-US" dirty="0"/>
              <a:t>「新しい学習基盤づくり」を進めていく、というビジョンである。</a:t>
            </a:r>
            <a:endParaRPr kumimoji="1" lang="en-US" altLang="ja-JP" dirty="0"/>
          </a:p>
        </p:txBody>
      </p:sp>
      <p:sp>
        <p:nvSpPr>
          <p:cNvPr id="4" name="スライド番号プレースホルダー 3"/>
          <p:cNvSpPr>
            <a:spLocks noGrp="1"/>
          </p:cNvSpPr>
          <p:nvPr>
            <p:ph type="sldNum" sz="quarter" idx="5"/>
          </p:nvPr>
        </p:nvSpPr>
        <p:spPr/>
        <p:txBody>
          <a:bodyPr/>
          <a:lstStyle/>
          <a:p>
            <a:fld id="{0791B584-9755-4AE7-B60A-A002E6002063}" type="slidenum">
              <a:rPr kumimoji="1" lang="ja-JP" altLang="en-US" smtClean="0"/>
              <a:t>16</a:t>
            </a:fld>
            <a:endParaRPr kumimoji="1" lang="ja-JP" altLang="en-US"/>
          </a:p>
        </p:txBody>
      </p:sp>
    </p:spTree>
    <p:extLst>
      <p:ext uri="{BB962C8B-B14F-4D97-AF65-F5344CB8AC3E}">
        <p14:creationId xmlns:p14="http://schemas.microsoft.com/office/powerpoint/2010/main" val="15674030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そして、全国の教員が</a:t>
            </a:r>
            <a:r>
              <a:rPr kumimoji="1" lang="en-US" altLang="ja-JP" dirty="0"/>
              <a:t>STEAM</a:t>
            </a:r>
            <a:r>
              <a:rPr kumimoji="1" lang="ja-JP" altLang="en-US" dirty="0"/>
              <a:t>学習をおこなえるようにするために、企業が</a:t>
            </a:r>
            <a:r>
              <a:rPr kumimoji="1" lang="en-US" altLang="ja-JP" dirty="0"/>
              <a:t>STEAM</a:t>
            </a:r>
            <a:r>
              <a:rPr kumimoji="1" lang="ja-JP" altLang="en-US" dirty="0"/>
              <a:t>プログラムを提供している。それが、「</a:t>
            </a:r>
            <a:r>
              <a:rPr kumimoji="1" lang="en-US" altLang="ja-JP" dirty="0"/>
              <a:t>STEAM</a:t>
            </a:r>
            <a:r>
              <a:rPr kumimoji="1" lang="ja-JP" altLang="en-US" dirty="0"/>
              <a:t>ライブラリー」。経済産業省の未来の教室が開設した「</a:t>
            </a:r>
            <a:r>
              <a:rPr kumimoji="1" lang="en-US" altLang="ja-JP" dirty="0"/>
              <a:t>STEAM</a:t>
            </a:r>
            <a:r>
              <a:rPr kumimoji="1" lang="ja-JP" altLang="en-US" dirty="0"/>
              <a:t>ライブラリー」では、具体事例や自由に使える教材が公開されています。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この画面は、</a:t>
            </a:r>
            <a:r>
              <a:rPr kumimoji="1" lang="en-US" altLang="ja-JP" dirty="0"/>
              <a:t>STEAM</a:t>
            </a:r>
            <a:r>
              <a:rPr kumimoji="1" lang="ja-JP" altLang="en-US" dirty="0"/>
              <a:t>ライブラリーのホームページの画面です。統計分野以外でも、授業等で使うことができる教材が公開されています。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0791B584-9755-4AE7-B60A-A002E6002063}" type="slidenum">
              <a:rPr kumimoji="1" lang="ja-JP" altLang="en-US" smtClean="0"/>
              <a:t>17</a:t>
            </a:fld>
            <a:endParaRPr kumimoji="1" lang="ja-JP" altLang="en-US"/>
          </a:p>
        </p:txBody>
      </p:sp>
    </p:spTree>
    <p:extLst>
      <p:ext uri="{BB962C8B-B14F-4D97-AF65-F5344CB8AC3E}">
        <p14:creationId xmlns:p14="http://schemas.microsoft.com/office/powerpoint/2010/main" val="42255969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ここにあるのはその一部です。</a:t>
            </a:r>
          </a:p>
        </p:txBody>
      </p:sp>
      <p:sp>
        <p:nvSpPr>
          <p:cNvPr id="4" name="スライド番号プレースホルダー 3"/>
          <p:cNvSpPr>
            <a:spLocks noGrp="1"/>
          </p:cNvSpPr>
          <p:nvPr>
            <p:ph type="sldNum" sz="quarter" idx="5"/>
          </p:nvPr>
        </p:nvSpPr>
        <p:spPr/>
        <p:txBody>
          <a:bodyPr/>
          <a:lstStyle/>
          <a:p>
            <a:fld id="{0791B584-9755-4AE7-B60A-A002E6002063}" type="slidenum">
              <a:rPr kumimoji="1" lang="ja-JP" altLang="en-US" smtClean="0"/>
              <a:t>18</a:t>
            </a:fld>
            <a:endParaRPr kumimoji="1" lang="ja-JP" altLang="en-US"/>
          </a:p>
        </p:txBody>
      </p:sp>
    </p:spTree>
    <p:extLst>
      <p:ext uri="{BB962C8B-B14F-4D97-AF65-F5344CB8AC3E}">
        <p14:creationId xmlns:p14="http://schemas.microsoft.com/office/powerpoint/2010/main" val="38825780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統計分野でいうと、世界はデータでできている～</a:t>
            </a:r>
            <a:r>
              <a:rPr kumimoji="1" lang="en-US" altLang="ja-JP" dirty="0"/>
              <a:t>STEAM</a:t>
            </a:r>
            <a:r>
              <a:rPr kumimoji="1" lang="ja-JP" altLang="en-US" dirty="0"/>
              <a:t>探究のための統計・データサイエンスの道具箱～というのが、出ています。</a:t>
            </a:r>
          </a:p>
        </p:txBody>
      </p:sp>
      <p:sp>
        <p:nvSpPr>
          <p:cNvPr id="4" name="スライド番号プレースホルダー 3"/>
          <p:cNvSpPr>
            <a:spLocks noGrp="1"/>
          </p:cNvSpPr>
          <p:nvPr>
            <p:ph type="sldNum" sz="quarter" idx="5"/>
          </p:nvPr>
        </p:nvSpPr>
        <p:spPr/>
        <p:txBody>
          <a:bodyPr/>
          <a:lstStyle/>
          <a:p>
            <a:fld id="{0791B584-9755-4AE7-B60A-A002E6002063}" type="slidenum">
              <a:rPr kumimoji="1" lang="ja-JP" altLang="en-US" smtClean="0"/>
              <a:t>19</a:t>
            </a:fld>
            <a:endParaRPr kumimoji="1" lang="ja-JP" altLang="en-US"/>
          </a:p>
        </p:txBody>
      </p:sp>
    </p:spTree>
    <p:extLst>
      <p:ext uri="{BB962C8B-B14F-4D97-AF65-F5344CB8AC3E}">
        <p14:creationId xmlns:p14="http://schemas.microsoft.com/office/powerpoint/2010/main" val="3803438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ということで、</a:t>
            </a:r>
            <a:r>
              <a:rPr kumimoji="1" lang="en-US" altLang="ja-JP" dirty="0"/>
              <a:t>STEAM</a:t>
            </a:r>
            <a:r>
              <a:rPr kumimoji="1" lang="ja-JP" altLang="en-US" dirty="0"/>
              <a:t>教育ということばがでてきましたので、まずこの</a:t>
            </a:r>
            <a:r>
              <a:rPr kumimoji="1" lang="en-US" altLang="ja-JP" dirty="0"/>
              <a:t>STEAM</a:t>
            </a:r>
            <a:r>
              <a:rPr kumimoji="1" lang="ja-JP" altLang="en-US" dirty="0"/>
              <a:t>教育についての説明です。</a:t>
            </a:r>
            <a:endParaRPr kumimoji="1" lang="en-US" altLang="ja-JP" dirty="0"/>
          </a:p>
          <a:p>
            <a:r>
              <a:rPr kumimoji="1" lang="ja-JP" altLang="en-US" dirty="0"/>
              <a:t>これからの時代の、あたらしい教育のカタチ。と書かれています。</a:t>
            </a:r>
          </a:p>
        </p:txBody>
      </p:sp>
      <p:sp>
        <p:nvSpPr>
          <p:cNvPr id="4" name="スライド番号プレースホルダー 3"/>
          <p:cNvSpPr>
            <a:spLocks noGrp="1"/>
          </p:cNvSpPr>
          <p:nvPr>
            <p:ph type="sldNum" sz="quarter" idx="5"/>
          </p:nvPr>
        </p:nvSpPr>
        <p:spPr/>
        <p:txBody>
          <a:bodyPr/>
          <a:lstStyle/>
          <a:p>
            <a:fld id="{0791B584-9755-4AE7-B60A-A002E6002063}" type="slidenum">
              <a:rPr kumimoji="1" lang="ja-JP" altLang="en-US" smtClean="0"/>
              <a:t>2</a:t>
            </a:fld>
            <a:endParaRPr kumimoji="1" lang="ja-JP" altLang="en-US"/>
          </a:p>
        </p:txBody>
      </p:sp>
    </p:spTree>
    <p:extLst>
      <p:ext uri="{BB962C8B-B14F-4D97-AF65-F5344CB8AC3E}">
        <p14:creationId xmlns:p14="http://schemas.microsoft.com/office/powerpoint/2010/main" val="17166111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ちなみに、この中で出ている資料です。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STEAM</a:t>
            </a:r>
            <a:r>
              <a:rPr kumimoji="1" lang="ja-JP" altLang="en-US" dirty="0"/>
              <a:t>探究に役立つ</a:t>
            </a:r>
            <a:r>
              <a:rPr kumimoji="1" lang="en-US" altLang="ja-JP" dirty="0"/>
              <a:t>PPDAC</a:t>
            </a:r>
            <a:r>
              <a:rPr kumimoji="1" lang="ja-JP" altLang="en-US" dirty="0"/>
              <a:t>サイクルから、様々な授業案。</a:t>
            </a:r>
            <a:r>
              <a:rPr kumimoji="1" lang="en-US" altLang="ja-JP" dirty="0"/>
              <a:t>CODAP</a:t>
            </a:r>
            <a:r>
              <a:rPr kumimoji="1" lang="ja-JP" altLang="en-US" dirty="0"/>
              <a:t>というデータ分析のための無料の教育用ソフトも紹介されています。</a:t>
            </a:r>
            <a:endParaRPr kumimoji="1" lang="en-US" altLang="ja-JP" dirty="0"/>
          </a:p>
        </p:txBody>
      </p:sp>
      <p:sp>
        <p:nvSpPr>
          <p:cNvPr id="4" name="スライド番号プレースホルダー 3"/>
          <p:cNvSpPr>
            <a:spLocks noGrp="1"/>
          </p:cNvSpPr>
          <p:nvPr>
            <p:ph type="sldNum" sz="quarter" idx="5"/>
          </p:nvPr>
        </p:nvSpPr>
        <p:spPr/>
        <p:txBody>
          <a:bodyPr/>
          <a:lstStyle/>
          <a:p>
            <a:fld id="{0791B584-9755-4AE7-B60A-A002E6002063}" type="slidenum">
              <a:rPr kumimoji="1" lang="ja-JP" altLang="en-US" smtClean="0"/>
              <a:t>20</a:t>
            </a:fld>
            <a:endParaRPr kumimoji="1" lang="ja-JP" altLang="en-US"/>
          </a:p>
        </p:txBody>
      </p:sp>
    </p:spTree>
    <p:extLst>
      <p:ext uri="{BB962C8B-B14F-4D97-AF65-F5344CB8AC3E}">
        <p14:creationId xmlns:p14="http://schemas.microsoft.com/office/powerpoint/2010/main" val="19608380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今回の資料は、富山県統計指導者講習会についてですが、以上のホームページ及び書物を参考しています。</a:t>
            </a:r>
            <a:endParaRPr kumimoji="1" lang="en-US" altLang="ja-JP" dirty="0"/>
          </a:p>
          <a:p>
            <a:r>
              <a:rPr kumimoji="1" lang="ja-JP" altLang="en-US" dirty="0"/>
              <a:t>①</a:t>
            </a:r>
            <a:r>
              <a:rPr kumimoji="1" lang="en-US" altLang="ja-JP" dirty="0"/>
              <a:t>STEAM</a:t>
            </a:r>
            <a:r>
              <a:rPr kumimoji="1" lang="ja-JP" altLang="en-US" dirty="0"/>
              <a:t>　</a:t>
            </a:r>
            <a:r>
              <a:rPr kumimoji="1" lang="en-US" altLang="ja-JP" dirty="0"/>
              <a:t>JAPAN</a:t>
            </a:r>
            <a:r>
              <a:rPr kumimoji="1" lang="ja-JP" altLang="en-US" dirty="0"/>
              <a:t>　</a:t>
            </a:r>
            <a:endParaRPr kumimoji="1" lang="en-US" altLang="ja-JP" dirty="0"/>
          </a:p>
          <a:p>
            <a:r>
              <a:rPr kumimoji="1" lang="ja-JP" altLang="en-US" dirty="0"/>
              <a:t>今回</a:t>
            </a:r>
            <a:r>
              <a:rPr kumimoji="1" lang="en-US" altLang="ja-JP" dirty="0"/>
              <a:t>STEAM</a:t>
            </a:r>
            <a:r>
              <a:rPr kumimoji="1" lang="ja-JP" altLang="en-US" dirty="0"/>
              <a:t>教育について、このホームページを参考にさせていただきました。</a:t>
            </a:r>
          </a:p>
        </p:txBody>
      </p:sp>
      <p:sp>
        <p:nvSpPr>
          <p:cNvPr id="4" name="スライド番号プレースホルダー 3"/>
          <p:cNvSpPr>
            <a:spLocks noGrp="1"/>
          </p:cNvSpPr>
          <p:nvPr>
            <p:ph type="sldNum" sz="quarter" idx="5"/>
          </p:nvPr>
        </p:nvSpPr>
        <p:spPr/>
        <p:txBody>
          <a:bodyPr/>
          <a:lstStyle/>
          <a:p>
            <a:fld id="{0791B584-9755-4AE7-B60A-A002E6002063}" type="slidenum">
              <a:rPr kumimoji="1" lang="ja-JP" altLang="en-US" smtClean="0"/>
              <a:t>21</a:t>
            </a:fld>
            <a:endParaRPr kumimoji="1" lang="ja-JP" altLang="en-US"/>
          </a:p>
        </p:txBody>
      </p:sp>
    </p:spTree>
    <p:extLst>
      <p:ext uri="{BB962C8B-B14F-4D97-AF65-F5344CB8AC3E}">
        <p14:creationId xmlns:p14="http://schemas.microsoft.com/office/powerpoint/2010/main" val="16103869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②</a:t>
            </a:r>
            <a:r>
              <a:rPr kumimoji="1" lang="en-US" altLang="ja-JP" dirty="0"/>
              <a:t>STEAM</a:t>
            </a:r>
            <a:r>
              <a:rPr kumimoji="1" lang="ja-JP" altLang="en-US" dirty="0"/>
              <a:t>ライブラリー・未来の教室です。先ほども紹介させていただきましたが、統計分野だけではなく、様々な分野において教材が公開されています。</a:t>
            </a:r>
          </a:p>
        </p:txBody>
      </p:sp>
      <p:sp>
        <p:nvSpPr>
          <p:cNvPr id="4" name="スライド番号プレースホルダー 3"/>
          <p:cNvSpPr>
            <a:spLocks noGrp="1"/>
          </p:cNvSpPr>
          <p:nvPr>
            <p:ph type="sldNum" sz="quarter" idx="5"/>
          </p:nvPr>
        </p:nvSpPr>
        <p:spPr/>
        <p:txBody>
          <a:bodyPr/>
          <a:lstStyle/>
          <a:p>
            <a:fld id="{0791B584-9755-4AE7-B60A-A002E6002063}" type="slidenum">
              <a:rPr kumimoji="1" lang="ja-JP" altLang="en-US" smtClean="0"/>
              <a:t>22</a:t>
            </a:fld>
            <a:endParaRPr kumimoji="1" lang="ja-JP" altLang="en-US"/>
          </a:p>
        </p:txBody>
      </p:sp>
    </p:spTree>
    <p:extLst>
      <p:ext uri="{BB962C8B-B14F-4D97-AF65-F5344CB8AC3E}">
        <p14:creationId xmlns:p14="http://schemas.microsoft.com/office/powerpoint/2010/main" val="32717020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STEAM</a:t>
            </a:r>
            <a:r>
              <a:rPr kumimoji="1" lang="ja-JP" altLang="en-US" dirty="0"/>
              <a:t>ライブラリーの中にあるコンテンツです。事業者として、リトルスタジオインク株式会社様が、資料や動画など学年別にわかりやすく公開してくれています。</a:t>
            </a:r>
          </a:p>
        </p:txBody>
      </p:sp>
      <p:sp>
        <p:nvSpPr>
          <p:cNvPr id="4" name="スライド番号プレースホルダー 3"/>
          <p:cNvSpPr>
            <a:spLocks noGrp="1"/>
          </p:cNvSpPr>
          <p:nvPr>
            <p:ph type="sldNum" sz="quarter" idx="5"/>
          </p:nvPr>
        </p:nvSpPr>
        <p:spPr/>
        <p:txBody>
          <a:bodyPr/>
          <a:lstStyle/>
          <a:p>
            <a:fld id="{0791B584-9755-4AE7-B60A-A002E6002063}" type="slidenum">
              <a:rPr kumimoji="1" lang="ja-JP" altLang="en-US" smtClean="0"/>
              <a:t>23</a:t>
            </a:fld>
            <a:endParaRPr kumimoji="1" lang="ja-JP" altLang="en-US"/>
          </a:p>
        </p:txBody>
      </p:sp>
    </p:spTree>
    <p:extLst>
      <p:ext uri="{BB962C8B-B14F-4D97-AF65-F5344CB8AC3E}">
        <p14:creationId xmlns:p14="http://schemas.microsoft.com/office/powerpoint/2010/main" val="25517538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791B584-9755-4AE7-B60A-A002E6002063}" type="slidenum">
              <a:rPr kumimoji="1" lang="ja-JP" altLang="en-US" smtClean="0"/>
              <a:t>24</a:t>
            </a:fld>
            <a:endParaRPr kumimoji="1" lang="ja-JP" altLang="en-US"/>
          </a:p>
        </p:txBody>
      </p:sp>
    </p:spTree>
    <p:extLst>
      <p:ext uri="{BB962C8B-B14F-4D97-AF65-F5344CB8AC3E}">
        <p14:creationId xmlns:p14="http://schemas.microsoft.com/office/powerpoint/2010/main" val="36309626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791B584-9755-4AE7-B60A-A002E6002063}" type="slidenum">
              <a:rPr kumimoji="1" lang="ja-JP" altLang="en-US" smtClean="0"/>
              <a:t>25</a:t>
            </a:fld>
            <a:endParaRPr kumimoji="1" lang="ja-JP" altLang="en-US"/>
          </a:p>
        </p:txBody>
      </p:sp>
    </p:spTree>
    <p:extLst>
      <p:ext uri="{BB962C8B-B14F-4D97-AF65-F5344CB8AC3E}">
        <p14:creationId xmlns:p14="http://schemas.microsoft.com/office/powerpoint/2010/main" val="698887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まずは、</a:t>
            </a:r>
            <a:r>
              <a:rPr kumimoji="1" lang="en-US" altLang="ja-JP" dirty="0"/>
              <a:t>STEAM</a:t>
            </a:r>
            <a:r>
              <a:rPr kumimoji="1" lang="ja-JP" altLang="en-US" dirty="0"/>
              <a:t>教育ってなに？ということで、</a:t>
            </a:r>
            <a:endParaRPr kumimoji="1" lang="en-US" altLang="ja-JP" dirty="0"/>
          </a:p>
        </p:txBody>
      </p:sp>
      <p:sp>
        <p:nvSpPr>
          <p:cNvPr id="4" name="スライド番号プレースホルダー 3"/>
          <p:cNvSpPr>
            <a:spLocks noGrp="1"/>
          </p:cNvSpPr>
          <p:nvPr>
            <p:ph type="sldNum" sz="quarter" idx="5"/>
          </p:nvPr>
        </p:nvSpPr>
        <p:spPr/>
        <p:txBody>
          <a:bodyPr/>
          <a:lstStyle/>
          <a:p>
            <a:fld id="{0791B584-9755-4AE7-B60A-A002E6002063}" type="slidenum">
              <a:rPr kumimoji="1" lang="ja-JP" altLang="en-US" smtClean="0"/>
              <a:t>3</a:t>
            </a:fld>
            <a:endParaRPr kumimoji="1" lang="ja-JP" altLang="en-US"/>
          </a:p>
        </p:txBody>
      </p:sp>
    </p:spTree>
    <p:extLst>
      <p:ext uri="{BB962C8B-B14F-4D97-AF65-F5344CB8AC3E}">
        <p14:creationId xmlns:p14="http://schemas.microsoft.com/office/powerpoint/2010/main" val="519528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STEAM</a:t>
            </a:r>
            <a:r>
              <a:rPr kumimoji="1" lang="ja-JP" altLang="en-US" dirty="0"/>
              <a:t>教育とは、科学・技術・工学・芸術・数学の５つの英単語の頭文字を組み合わせた造語です。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S</a:t>
            </a:r>
            <a:r>
              <a:rPr kumimoji="1" lang="ja-JP" altLang="en-US" dirty="0"/>
              <a:t>は</a:t>
            </a:r>
            <a:r>
              <a:rPr kumimoji="1" lang="en-US" altLang="ja-JP" dirty="0"/>
              <a:t>Science</a:t>
            </a:r>
            <a:r>
              <a:rPr kumimoji="1" lang="ja-JP" altLang="en-US" dirty="0"/>
              <a:t>（科学）。</a:t>
            </a:r>
            <a:r>
              <a:rPr kumimoji="1" lang="en-US" altLang="ja-JP" dirty="0"/>
              <a:t>T</a:t>
            </a:r>
            <a:r>
              <a:rPr kumimoji="1" lang="ja-JP" altLang="en-US" dirty="0"/>
              <a:t>は</a:t>
            </a:r>
            <a:r>
              <a:rPr kumimoji="1" lang="en-US" altLang="ja-JP" dirty="0"/>
              <a:t>Technology</a:t>
            </a:r>
            <a:r>
              <a:rPr kumimoji="1" lang="ja-JP" altLang="en-US" dirty="0"/>
              <a:t>（技術）。</a:t>
            </a:r>
            <a:r>
              <a:rPr kumimoji="1" lang="en-US" altLang="ja-JP" dirty="0"/>
              <a:t>E</a:t>
            </a:r>
            <a:r>
              <a:rPr kumimoji="1" lang="ja-JP" altLang="en-US" dirty="0"/>
              <a:t>は</a:t>
            </a:r>
            <a:r>
              <a:rPr kumimoji="1" lang="en-US" altLang="ja-JP" dirty="0"/>
              <a:t>Engineering</a:t>
            </a:r>
            <a:r>
              <a:rPr kumimoji="1" lang="ja-JP" altLang="en-US" dirty="0"/>
              <a:t>（工学）。</a:t>
            </a:r>
            <a:r>
              <a:rPr kumimoji="1" lang="en-US" altLang="ja-JP" dirty="0"/>
              <a:t>A</a:t>
            </a:r>
            <a:r>
              <a:rPr kumimoji="1" lang="ja-JP" altLang="en-US" dirty="0"/>
              <a:t>は</a:t>
            </a:r>
            <a:r>
              <a:rPr kumimoji="1" lang="en-US" altLang="ja-JP" dirty="0"/>
              <a:t>Arts</a:t>
            </a:r>
            <a:r>
              <a:rPr kumimoji="1" lang="ja-JP" altLang="en-US" dirty="0"/>
              <a:t>（芸術・リベラルアーツ）。</a:t>
            </a:r>
            <a:r>
              <a:rPr kumimoji="1" lang="en-US" altLang="ja-JP" dirty="0"/>
              <a:t>M</a:t>
            </a:r>
            <a:r>
              <a:rPr kumimoji="1" lang="ja-JP" altLang="en-US" dirty="0"/>
              <a:t>は</a:t>
            </a:r>
            <a:r>
              <a:rPr kumimoji="1" lang="en-US" altLang="ja-JP" dirty="0"/>
              <a:t>Mathematics</a:t>
            </a:r>
            <a:r>
              <a:rPr kumimoji="1" lang="ja-JP" altLang="en-US" dirty="0"/>
              <a:t>（数学）です。</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0791B584-9755-4AE7-B60A-A002E6002063}" type="slidenum">
              <a:rPr kumimoji="1" lang="ja-JP" altLang="en-US" smtClean="0"/>
              <a:t>4</a:t>
            </a:fld>
            <a:endParaRPr kumimoji="1" lang="ja-JP" altLang="en-US"/>
          </a:p>
        </p:txBody>
      </p:sp>
    </p:spTree>
    <p:extLst>
      <p:ext uri="{BB962C8B-B14F-4D97-AF65-F5344CB8AC3E}">
        <p14:creationId xmlns:p14="http://schemas.microsoft.com/office/powerpoint/2010/main" val="2570279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科学は、身の回りの世界にある「なぜ？」を見つけ、考える学問。</a:t>
            </a:r>
            <a:endParaRPr kumimoji="1" lang="en-US" altLang="ja-JP" dirty="0"/>
          </a:p>
          <a:p>
            <a:r>
              <a:rPr kumimoji="1" lang="ja-JP" altLang="en-US" dirty="0"/>
              <a:t>技術は、さまざまな知識を生かし、生活に役立たせる方法。便利な道具や装置、技術。</a:t>
            </a:r>
            <a:endParaRPr kumimoji="1" lang="en-US" altLang="ja-JP" dirty="0"/>
          </a:p>
          <a:p>
            <a:r>
              <a:rPr kumimoji="1" lang="ja-JP" altLang="en-US" dirty="0"/>
              <a:t>工学は、ものごとの構造を調べたり、よりよい製品やシステムをつくり出したりする学問。</a:t>
            </a:r>
            <a:endParaRPr kumimoji="1" lang="en-US" altLang="ja-JP" dirty="0"/>
          </a:p>
          <a:p>
            <a:r>
              <a:rPr kumimoji="1" lang="ja-JP" altLang="en-US" dirty="0"/>
              <a:t>芸術は、アートやデザイン。リベラルアーツは、教養や教養教育。本来は、人間として自由に生きるための学問のこと。世界を見る新しい視点を生み出すことを目指しています。</a:t>
            </a:r>
            <a:endParaRPr kumimoji="1" lang="en-US" altLang="ja-JP" dirty="0"/>
          </a:p>
          <a:p>
            <a:r>
              <a:rPr kumimoji="1" lang="ja-JP" altLang="en-US" dirty="0"/>
              <a:t>数学は、数、量、図形などについての学問。日々の生活にも、ものづくりや問題解決にも不可欠です。</a:t>
            </a:r>
            <a:endParaRPr kumimoji="1" lang="en-US" altLang="ja-JP" dirty="0"/>
          </a:p>
          <a:p>
            <a:endParaRPr kumimoji="1" lang="en-US" altLang="ja-JP" dirty="0"/>
          </a:p>
          <a:p>
            <a:r>
              <a:rPr kumimoji="1" lang="ja-JP" altLang="en-US" dirty="0"/>
              <a:t>これら５つの教科をたんに学ぶことではなく、異分野を統合的に学びつつ自らの問題を発見し、解決力を育てる教育を表しています。</a:t>
            </a:r>
            <a:endParaRPr kumimoji="1" lang="en-US" altLang="ja-JP" dirty="0"/>
          </a:p>
        </p:txBody>
      </p:sp>
      <p:sp>
        <p:nvSpPr>
          <p:cNvPr id="4" name="スライド番号プレースホルダー 3"/>
          <p:cNvSpPr>
            <a:spLocks noGrp="1"/>
          </p:cNvSpPr>
          <p:nvPr>
            <p:ph type="sldNum" sz="quarter" idx="5"/>
          </p:nvPr>
        </p:nvSpPr>
        <p:spPr/>
        <p:txBody>
          <a:bodyPr/>
          <a:lstStyle/>
          <a:p>
            <a:fld id="{0791B584-9755-4AE7-B60A-A002E6002063}" type="slidenum">
              <a:rPr kumimoji="1" lang="ja-JP" altLang="en-US" smtClean="0"/>
              <a:t>5</a:t>
            </a:fld>
            <a:endParaRPr kumimoji="1" lang="ja-JP" altLang="en-US"/>
          </a:p>
        </p:txBody>
      </p:sp>
    </p:spTree>
    <p:extLst>
      <p:ext uri="{BB962C8B-B14F-4D97-AF65-F5344CB8AC3E}">
        <p14:creationId xmlns:p14="http://schemas.microsoft.com/office/powerpoint/2010/main" val="1792731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STEAM</a:t>
            </a:r>
            <a:r>
              <a:rPr kumimoji="1" lang="ja-JP" altLang="en-US" dirty="0"/>
              <a:t>教育とは、５つの分野を横断した体験を通じて、知る（探究）とつくる（創造）のサイクルを生み出し、ひとりひとりのワクワクをよびおこす。好奇心を起点に自ら学んでいく教育のことです。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体験を通してさまざまな課題を見つけ、仲間とともに、クリエイティブな発想を育てることは問題を解決し、物事を実現するための力になります。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0791B584-9755-4AE7-B60A-A002E6002063}" type="slidenum">
              <a:rPr kumimoji="1" lang="ja-JP" altLang="en-US" smtClean="0"/>
              <a:t>6</a:t>
            </a:fld>
            <a:endParaRPr kumimoji="1" lang="ja-JP" altLang="en-US"/>
          </a:p>
        </p:txBody>
      </p:sp>
    </p:spTree>
    <p:extLst>
      <p:ext uri="{BB962C8B-B14F-4D97-AF65-F5344CB8AC3E}">
        <p14:creationId xmlns:p14="http://schemas.microsoft.com/office/powerpoint/2010/main" val="2963716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５つの分野を総合的に捉える</a:t>
            </a:r>
            <a:r>
              <a:rPr kumimoji="1" lang="en-US" altLang="ja-JP" dirty="0"/>
              <a:t>STEAM</a:t>
            </a:r>
            <a:r>
              <a:rPr kumimoji="1" lang="ja-JP" altLang="en-US" dirty="0"/>
              <a:t>教育では、</a:t>
            </a:r>
            <a:r>
              <a:rPr kumimoji="1" lang="en-US" altLang="ja-JP" dirty="0"/>
              <a:t>AI</a:t>
            </a:r>
            <a:r>
              <a:rPr kumimoji="1" lang="ja-JP" altLang="en-US" dirty="0"/>
              <a:t>技術が発展していくこれからの世の中で必要な自ら課題を見つけ、解決するために取り組む力が身につきます。</a:t>
            </a:r>
            <a:r>
              <a:rPr kumimoji="1" lang="en-US" altLang="ja-JP" dirty="0"/>
              <a:t>STEAM</a:t>
            </a:r>
            <a:r>
              <a:rPr kumimoji="1" lang="ja-JP" altLang="en-US" dirty="0"/>
              <a:t>教育は、これからの社会を「自らつくっていく力」を育む教育です。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0791B584-9755-4AE7-B60A-A002E6002063}" type="slidenum">
              <a:rPr kumimoji="1" lang="ja-JP" altLang="en-US" smtClean="0"/>
              <a:t>7</a:t>
            </a:fld>
            <a:endParaRPr kumimoji="1" lang="ja-JP" altLang="en-US"/>
          </a:p>
        </p:txBody>
      </p:sp>
    </p:spTree>
    <p:extLst>
      <p:ext uri="{BB962C8B-B14F-4D97-AF65-F5344CB8AC3E}">
        <p14:creationId xmlns:p14="http://schemas.microsoft.com/office/powerpoint/2010/main" val="17866137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いままでは、科学の発展とともに、各教科が専門化・細分化が進んでいきました。しかし、高い専門性ゆえに、科目を超えた結びつきが失われてしまった状況でもありました。</a:t>
            </a:r>
          </a:p>
        </p:txBody>
      </p:sp>
      <p:sp>
        <p:nvSpPr>
          <p:cNvPr id="4" name="スライド番号プレースホルダー 3"/>
          <p:cNvSpPr>
            <a:spLocks noGrp="1"/>
          </p:cNvSpPr>
          <p:nvPr>
            <p:ph type="sldNum" sz="quarter" idx="5"/>
          </p:nvPr>
        </p:nvSpPr>
        <p:spPr/>
        <p:txBody>
          <a:bodyPr/>
          <a:lstStyle/>
          <a:p>
            <a:fld id="{0791B584-9755-4AE7-B60A-A002E6002063}" type="slidenum">
              <a:rPr kumimoji="1" lang="ja-JP" altLang="en-US" smtClean="0"/>
              <a:t>8</a:t>
            </a:fld>
            <a:endParaRPr kumimoji="1" lang="ja-JP" altLang="en-US"/>
          </a:p>
        </p:txBody>
      </p:sp>
    </p:spTree>
    <p:extLst>
      <p:ext uri="{BB962C8B-B14F-4D97-AF65-F5344CB8AC3E}">
        <p14:creationId xmlns:p14="http://schemas.microsoft.com/office/powerpoint/2010/main" val="3414244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専門の追及に細分化は必要ですが、それだけでは全体を把握できません。そこで、</a:t>
            </a:r>
            <a:r>
              <a:rPr kumimoji="1" lang="en-US" altLang="ja-JP" dirty="0"/>
              <a:t>STEAM</a:t>
            </a:r>
            <a:r>
              <a:rPr kumimoji="1" lang="ja-JP" altLang="en-US" dirty="0"/>
              <a:t>教育では、各教科の学びを飛び越え、つなげていくことによって、新しいアイデアを生み出し、イノベーションの創出に結びつけていくことを目指しています。</a:t>
            </a:r>
          </a:p>
        </p:txBody>
      </p:sp>
      <p:sp>
        <p:nvSpPr>
          <p:cNvPr id="4" name="スライド番号プレースホルダー 3"/>
          <p:cNvSpPr>
            <a:spLocks noGrp="1"/>
          </p:cNvSpPr>
          <p:nvPr>
            <p:ph type="sldNum" sz="quarter" idx="5"/>
          </p:nvPr>
        </p:nvSpPr>
        <p:spPr/>
        <p:txBody>
          <a:bodyPr/>
          <a:lstStyle/>
          <a:p>
            <a:fld id="{0791B584-9755-4AE7-B60A-A002E6002063}" type="slidenum">
              <a:rPr kumimoji="1" lang="ja-JP" altLang="en-US" smtClean="0"/>
              <a:t>9</a:t>
            </a:fld>
            <a:endParaRPr kumimoji="1" lang="ja-JP" altLang="en-US"/>
          </a:p>
        </p:txBody>
      </p:sp>
    </p:spTree>
    <p:extLst>
      <p:ext uri="{BB962C8B-B14F-4D97-AF65-F5344CB8AC3E}">
        <p14:creationId xmlns:p14="http://schemas.microsoft.com/office/powerpoint/2010/main" val="360254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D3AA4FF-67B0-FC8B-E436-497AE9ED4624}"/>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46C88DB9-7ABE-B919-F0C8-A2963C4173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C61675D7-0FE7-220E-D294-69E18C36CF5A}"/>
              </a:ext>
            </a:extLst>
          </p:cNvPr>
          <p:cNvSpPr>
            <a:spLocks noGrp="1"/>
          </p:cNvSpPr>
          <p:nvPr>
            <p:ph type="dt" sz="half" idx="10"/>
          </p:nvPr>
        </p:nvSpPr>
        <p:spPr/>
        <p:txBody>
          <a:bodyPr/>
          <a:lstStyle/>
          <a:p>
            <a:fld id="{A60CE246-CCD4-44A1-9BA4-94E3AF8EDCE4}" type="datetime1">
              <a:rPr kumimoji="1" lang="ja-JP" altLang="en-US" smtClean="0"/>
              <a:t>2023/9/27</a:t>
            </a:fld>
            <a:endParaRPr kumimoji="1" lang="ja-JP" altLang="en-US"/>
          </a:p>
        </p:txBody>
      </p:sp>
      <p:sp>
        <p:nvSpPr>
          <p:cNvPr id="5" name="フッター プレースホルダー 4">
            <a:extLst>
              <a:ext uri="{FF2B5EF4-FFF2-40B4-BE49-F238E27FC236}">
                <a16:creationId xmlns:a16="http://schemas.microsoft.com/office/drawing/2014/main" id="{1A7EFE7F-03F6-028E-10EF-63FCC657A9B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83AA12A-DEB9-93D0-C0A6-B8AE3D52EA6E}"/>
              </a:ext>
            </a:extLst>
          </p:cNvPr>
          <p:cNvSpPr>
            <a:spLocks noGrp="1"/>
          </p:cNvSpPr>
          <p:nvPr>
            <p:ph type="sldNum" sz="quarter" idx="12"/>
          </p:nvPr>
        </p:nvSpPr>
        <p:spPr/>
        <p:txBody>
          <a:bodyPr/>
          <a:lstStyle/>
          <a:p>
            <a:fld id="{EB1D4E1C-F603-49C8-9BD0-873D640624A8}" type="slidenum">
              <a:rPr kumimoji="1" lang="ja-JP" altLang="en-US" smtClean="0"/>
              <a:t>‹#›</a:t>
            </a:fld>
            <a:endParaRPr kumimoji="1" lang="ja-JP" altLang="en-US"/>
          </a:p>
        </p:txBody>
      </p:sp>
    </p:spTree>
    <p:extLst>
      <p:ext uri="{BB962C8B-B14F-4D97-AF65-F5344CB8AC3E}">
        <p14:creationId xmlns:p14="http://schemas.microsoft.com/office/powerpoint/2010/main" val="371211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21CA80-9208-157D-CF68-F6E959681753}"/>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B1BCA84B-2BF6-A09B-F1B2-553654CAB53E}"/>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051D2B0-278A-A59B-E727-31FC1A59BFAB}"/>
              </a:ext>
            </a:extLst>
          </p:cNvPr>
          <p:cNvSpPr>
            <a:spLocks noGrp="1"/>
          </p:cNvSpPr>
          <p:nvPr>
            <p:ph type="dt" sz="half" idx="10"/>
          </p:nvPr>
        </p:nvSpPr>
        <p:spPr/>
        <p:txBody>
          <a:bodyPr/>
          <a:lstStyle/>
          <a:p>
            <a:fld id="{2EC2965E-D38A-48B6-A03C-44A0D2E77E35}" type="datetime1">
              <a:rPr kumimoji="1" lang="ja-JP" altLang="en-US" smtClean="0"/>
              <a:t>2023/9/27</a:t>
            </a:fld>
            <a:endParaRPr kumimoji="1" lang="ja-JP" altLang="en-US"/>
          </a:p>
        </p:txBody>
      </p:sp>
      <p:sp>
        <p:nvSpPr>
          <p:cNvPr id="5" name="フッター プレースホルダー 4">
            <a:extLst>
              <a:ext uri="{FF2B5EF4-FFF2-40B4-BE49-F238E27FC236}">
                <a16:creationId xmlns:a16="http://schemas.microsoft.com/office/drawing/2014/main" id="{7081E478-EA6E-C821-8DD7-B7B5BAC3590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525EA63-9424-D637-783E-5A81644B944E}"/>
              </a:ext>
            </a:extLst>
          </p:cNvPr>
          <p:cNvSpPr>
            <a:spLocks noGrp="1"/>
          </p:cNvSpPr>
          <p:nvPr>
            <p:ph type="sldNum" sz="quarter" idx="12"/>
          </p:nvPr>
        </p:nvSpPr>
        <p:spPr/>
        <p:txBody>
          <a:bodyPr/>
          <a:lstStyle/>
          <a:p>
            <a:fld id="{EB1D4E1C-F603-49C8-9BD0-873D640624A8}" type="slidenum">
              <a:rPr kumimoji="1" lang="ja-JP" altLang="en-US" smtClean="0"/>
              <a:t>‹#›</a:t>
            </a:fld>
            <a:endParaRPr kumimoji="1" lang="ja-JP" altLang="en-US"/>
          </a:p>
        </p:txBody>
      </p:sp>
    </p:spTree>
    <p:extLst>
      <p:ext uri="{BB962C8B-B14F-4D97-AF65-F5344CB8AC3E}">
        <p14:creationId xmlns:p14="http://schemas.microsoft.com/office/powerpoint/2010/main" val="1701761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6E13A38C-639F-490B-BA8C-68F44E1C43DD}"/>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CC9D92EB-D3C2-42FA-EFA3-C4F481160C33}"/>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D7AF0BE-7F90-BBDE-DE98-C7C59D8C79E0}"/>
              </a:ext>
            </a:extLst>
          </p:cNvPr>
          <p:cNvSpPr>
            <a:spLocks noGrp="1"/>
          </p:cNvSpPr>
          <p:nvPr>
            <p:ph type="dt" sz="half" idx="10"/>
          </p:nvPr>
        </p:nvSpPr>
        <p:spPr/>
        <p:txBody>
          <a:bodyPr/>
          <a:lstStyle/>
          <a:p>
            <a:fld id="{706DEF92-5DD5-4EB6-814D-B698D32D3A05}" type="datetime1">
              <a:rPr kumimoji="1" lang="ja-JP" altLang="en-US" smtClean="0"/>
              <a:t>2023/9/27</a:t>
            </a:fld>
            <a:endParaRPr kumimoji="1" lang="ja-JP" altLang="en-US"/>
          </a:p>
        </p:txBody>
      </p:sp>
      <p:sp>
        <p:nvSpPr>
          <p:cNvPr id="5" name="フッター プレースホルダー 4">
            <a:extLst>
              <a:ext uri="{FF2B5EF4-FFF2-40B4-BE49-F238E27FC236}">
                <a16:creationId xmlns:a16="http://schemas.microsoft.com/office/drawing/2014/main" id="{D06EFF59-BAE9-FDFA-CFBA-6240CD88DE3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BFB1D22-45C5-4F8C-1D64-21D0BA96D31D}"/>
              </a:ext>
            </a:extLst>
          </p:cNvPr>
          <p:cNvSpPr>
            <a:spLocks noGrp="1"/>
          </p:cNvSpPr>
          <p:nvPr>
            <p:ph type="sldNum" sz="quarter" idx="12"/>
          </p:nvPr>
        </p:nvSpPr>
        <p:spPr/>
        <p:txBody>
          <a:bodyPr/>
          <a:lstStyle/>
          <a:p>
            <a:fld id="{EB1D4E1C-F603-49C8-9BD0-873D640624A8}" type="slidenum">
              <a:rPr kumimoji="1" lang="ja-JP" altLang="en-US" smtClean="0"/>
              <a:t>‹#›</a:t>
            </a:fld>
            <a:endParaRPr kumimoji="1" lang="ja-JP" altLang="en-US"/>
          </a:p>
        </p:txBody>
      </p:sp>
    </p:spTree>
    <p:extLst>
      <p:ext uri="{BB962C8B-B14F-4D97-AF65-F5344CB8AC3E}">
        <p14:creationId xmlns:p14="http://schemas.microsoft.com/office/powerpoint/2010/main" val="571826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31359DD-7023-2881-55E2-431DE8720D1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54C6570-46DB-1725-1351-E8A7CF18D3D6}"/>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C9E35C4-3E27-43D0-6D98-F091356D398F}"/>
              </a:ext>
            </a:extLst>
          </p:cNvPr>
          <p:cNvSpPr>
            <a:spLocks noGrp="1"/>
          </p:cNvSpPr>
          <p:nvPr>
            <p:ph type="dt" sz="half" idx="10"/>
          </p:nvPr>
        </p:nvSpPr>
        <p:spPr/>
        <p:txBody>
          <a:bodyPr/>
          <a:lstStyle/>
          <a:p>
            <a:fld id="{A4ED2E30-F512-424C-B1D1-78ED4743DF4B}" type="datetime1">
              <a:rPr kumimoji="1" lang="ja-JP" altLang="en-US" smtClean="0"/>
              <a:t>2023/9/27</a:t>
            </a:fld>
            <a:endParaRPr kumimoji="1" lang="ja-JP" altLang="en-US"/>
          </a:p>
        </p:txBody>
      </p:sp>
      <p:sp>
        <p:nvSpPr>
          <p:cNvPr id="5" name="フッター プレースホルダー 4">
            <a:extLst>
              <a:ext uri="{FF2B5EF4-FFF2-40B4-BE49-F238E27FC236}">
                <a16:creationId xmlns:a16="http://schemas.microsoft.com/office/drawing/2014/main" id="{E877A068-B3A9-4F28-E0F1-2B512D88C23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6E776B9-9428-8087-EB64-E037C4144E16}"/>
              </a:ext>
            </a:extLst>
          </p:cNvPr>
          <p:cNvSpPr>
            <a:spLocks noGrp="1"/>
          </p:cNvSpPr>
          <p:nvPr>
            <p:ph type="sldNum" sz="quarter" idx="12"/>
          </p:nvPr>
        </p:nvSpPr>
        <p:spPr/>
        <p:txBody>
          <a:bodyPr/>
          <a:lstStyle/>
          <a:p>
            <a:fld id="{EB1D4E1C-F603-49C8-9BD0-873D640624A8}" type="slidenum">
              <a:rPr kumimoji="1" lang="ja-JP" altLang="en-US" smtClean="0"/>
              <a:t>‹#›</a:t>
            </a:fld>
            <a:endParaRPr kumimoji="1" lang="ja-JP" altLang="en-US"/>
          </a:p>
        </p:txBody>
      </p:sp>
    </p:spTree>
    <p:extLst>
      <p:ext uri="{BB962C8B-B14F-4D97-AF65-F5344CB8AC3E}">
        <p14:creationId xmlns:p14="http://schemas.microsoft.com/office/powerpoint/2010/main" val="635571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AFE99CE-7AD1-3DD0-6B88-33512D402077}"/>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EDDFA26-BEA9-0964-23B6-DFE26CB24E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24590862-B801-C229-7C05-1E7917E7DA5D}"/>
              </a:ext>
            </a:extLst>
          </p:cNvPr>
          <p:cNvSpPr>
            <a:spLocks noGrp="1"/>
          </p:cNvSpPr>
          <p:nvPr>
            <p:ph type="dt" sz="half" idx="10"/>
          </p:nvPr>
        </p:nvSpPr>
        <p:spPr/>
        <p:txBody>
          <a:bodyPr/>
          <a:lstStyle/>
          <a:p>
            <a:fld id="{677AB4B4-904F-4CFE-8350-5ACBFDD7818D}" type="datetime1">
              <a:rPr kumimoji="1" lang="ja-JP" altLang="en-US" smtClean="0"/>
              <a:t>2023/9/27</a:t>
            </a:fld>
            <a:endParaRPr kumimoji="1" lang="ja-JP" altLang="en-US"/>
          </a:p>
        </p:txBody>
      </p:sp>
      <p:sp>
        <p:nvSpPr>
          <p:cNvPr id="5" name="フッター プレースホルダー 4">
            <a:extLst>
              <a:ext uri="{FF2B5EF4-FFF2-40B4-BE49-F238E27FC236}">
                <a16:creationId xmlns:a16="http://schemas.microsoft.com/office/drawing/2014/main" id="{795DF780-2FC0-6CCC-E14F-EF2CCEA94F6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4CFCC49-B351-3F07-A024-9A9F3DEB9736}"/>
              </a:ext>
            </a:extLst>
          </p:cNvPr>
          <p:cNvSpPr>
            <a:spLocks noGrp="1"/>
          </p:cNvSpPr>
          <p:nvPr>
            <p:ph type="sldNum" sz="quarter" idx="12"/>
          </p:nvPr>
        </p:nvSpPr>
        <p:spPr/>
        <p:txBody>
          <a:bodyPr/>
          <a:lstStyle/>
          <a:p>
            <a:fld id="{EB1D4E1C-F603-49C8-9BD0-873D640624A8}" type="slidenum">
              <a:rPr kumimoji="1" lang="ja-JP" altLang="en-US" smtClean="0"/>
              <a:t>‹#›</a:t>
            </a:fld>
            <a:endParaRPr kumimoji="1" lang="ja-JP" altLang="en-US"/>
          </a:p>
        </p:txBody>
      </p:sp>
    </p:spTree>
    <p:extLst>
      <p:ext uri="{BB962C8B-B14F-4D97-AF65-F5344CB8AC3E}">
        <p14:creationId xmlns:p14="http://schemas.microsoft.com/office/powerpoint/2010/main" val="1557698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AD4B2E6-1322-0D29-7F24-D599C3CF1E9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49F478D-1B7F-66EB-84B6-3A4B11B9F0EC}"/>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E4EE3A22-528B-39C5-F734-F4A18AE450C3}"/>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0E68048C-8869-7C21-F19F-E7F7C98A4A9E}"/>
              </a:ext>
            </a:extLst>
          </p:cNvPr>
          <p:cNvSpPr>
            <a:spLocks noGrp="1"/>
          </p:cNvSpPr>
          <p:nvPr>
            <p:ph type="dt" sz="half" idx="10"/>
          </p:nvPr>
        </p:nvSpPr>
        <p:spPr/>
        <p:txBody>
          <a:bodyPr/>
          <a:lstStyle/>
          <a:p>
            <a:fld id="{25C41E66-512B-40D2-89F0-FD2C32603AB2}" type="datetime1">
              <a:rPr kumimoji="1" lang="ja-JP" altLang="en-US" smtClean="0"/>
              <a:t>2023/9/27</a:t>
            </a:fld>
            <a:endParaRPr kumimoji="1" lang="ja-JP" altLang="en-US"/>
          </a:p>
        </p:txBody>
      </p:sp>
      <p:sp>
        <p:nvSpPr>
          <p:cNvPr id="6" name="フッター プレースホルダー 5">
            <a:extLst>
              <a:ext uri="{FF2B5EF4-FFF2-40B4-BE49-F238E27FC236}">
                <a16:creationId xmlns:a16="http://schemas.microsoft.com/office/drawing/2014/main" id="{76B61B4C-F66F-1282-4495-29D5AA02A92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16FDF8B-9CF4-62CD-EBF2-D1E22B50273B}"/>
              </a:ext>
            </a:extLst>
          </p:cNvPr>
          <p:cNvSpPr>
            <a:spLocks noGrp="1"/>
          </p:cNvSpPr>
          <p:nvPr>
            <p:ph type="sldNum" sz="quarter" idx="12"/>
          </p:nvPr>
        </p:nvSpPr>
        <p:spPr/>
        <p:txBody>
          <a:bodyPr/>
          <a:lstStyle/>
          <a:p>
            <a:fld id="{EB1D4E1C-F603-49C8-9BD0-873D640624A8}" type="slidenum">
              <a:rPr kumimoji="1" lang="ja-JP" altLang="en-US" smtClean="0"/>
              <a:t>‹#›</a:t>
            </a:fld>
            <a:endParaRPr kumimoji="1" lang="ja-JP" altLang="en-US"/>
          </a:p>
        </p:txBody>
      </p:sp>
    </p:spTree>
    <p:extLst>
      <p:ext uri="{BB962C8B-B14F-4D97-AF65-F5344CB8AC3E}">
        <p14:creationId xmlns:p14="http://schemas.microsoft.com/office/powerpoint/2010/main" val="1840513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E03D9D2-398A-7EA6-7062-EBE2A66D93D7}"/>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F0138C1-F02A-6482-D428-6257FBC0FA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E8E5031A-D921-5CB3-8D18-AE9C92CD56DD}"/>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254E155E-1540-1F63-2560-9214D8BA05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B0A5F9C9-0500-BC24-F084-421DE7692950}"/>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DDBB2798-9DB8-98B8-18C9-24D0628DB951}"/>
              </a:ext>
            </a:extLst>
          </p:cNvPr>
          <p:cNvSpPr>
            <a:spLocks noGrp="1"/>
          </p:cNvSpPr>
          <p:nvPr>
            <p:ph type="dt" sz="half" idx="10"/>
          </p:nvPr>
        </p:nvSpPr>
        <p:spPr/>
        <p:txBody>
          <a:bodyPr/>
          <a:lstStyle/>
          <a:p>
            <a:fld id="{AADFBA82-6069-4CF7-A03E-39D43E6D2EB8}" type="datetime1">
              <a:rPr kumimoji="1" lang="ja-JP" altLang="en-US" smtClean="0"/>
              <a:t>2023/9/27</a:t>
            </a:fld>
            <a:endParaRPr kumimoji="1" lang="ja-JP" altLang="en-US"/>
          </a:p>
        </p:txBody>
      </p:sp>
      <p:sp>
        <p:nvSpPr>
          <p:cNvPr id="8" name="フッター プレースホルダー 7">
            <a:extLst>
              <a:ext uri="{FF2B5EF4-FFF2-40B4-BE49-F238E27FC236}">
                <a16:creationId xmlns:a16="http://schemas.microsoft.com/office/drawing/2014/main" id="{03231FB5-9056-92DB-25DB-A5C757D9D8C4}"/>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6CA3106F-2700-4109-ED41-C261784FF1D3}"/>
              </a:ext>
            </a:extLst>
          </p:cNvPr>
          <p:cNvSpPr>
            <a:spLocks noGrp="1"/>
          </p:cNvSpPr>
          <p:nvPr>
            <p:ph type="sldNum" sz="quarter" idx="12"/>
          </p:nvPr>
        </p:nvSpPr>
        <p:spPr/>
        <p:txBody>
          <a:bodyPr/>
          <a:lstStyle/>
          <a:p>
            <a:fld id="{EB1D4E1C-F603-49C8-9BD0-873D640624A8}" type="slidenum">
              <a:rPr kumimoji="1" lang="ja-JP" altLang="en-US" smtClean="0"/>
              <a:t>‹#›</a:t>
            </a:fld>
            <a:endParaRPr kumimoji="1" lang="ja-JP" altLang="en-US"/>
          </a:p>
        </p:txBody>
      </p:sp>
    </p:spTree>
    <p:extLst>
      <p:ext uri="{BB962C8B-B14F-4D97-AF65-F5344CB8AC3E}">
        <p14:creationId xmlns:p14="http://schemas.microsoft.com/office/powerpoint/2010/main" val="1451395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4BC9D4F-86F5-6F5F-5060-4357D2883B48}"/>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23C1EAB0-AB37-D0CC-5C76-FC54574D6FB9}"/>
              </a:ext>
            </a:extLst>
          </p:cNvPr>
          <p:cNvSpPr>
            <a:spLocks noGrp="1"/>
          </p:cNvSpPr>
          <p:nvPr>
            <p:ph type="dt" sz="half" idx="10"/>
          </p:nvPr>
        </p:nvSpPr>
        <p:spPr/>
        <p:txBody>
          <a:bodyPr/>
          <a:lstStyle/>
          <a:p>
            <a:fld id="{8BEE1330-36E4-4312-8286-CA469A32C8C7}" type="datetime1">
              <a:rPr kumimoji="1" lang="ja-JP" altLang="en-US" smtClean="0"/>
              <a:t>2023/9/27</a:t>
            </a:fld>
            <a:endParaRPr kumimoji="1" lang="ja-JP" altLang="en-US"/>
          </a:p>
        </p:txBody>
      </p:sp>
      <p:sp>
        <p:nvSpPr>
          <p:cNvPr id="4" name="フッター プレースホルダー 3">
            <a:extLst>
              <a:ext uri="{FF2B5EF4-FFF2-40B4-BE49-F238E27FC236}">
                <a16:creationId xmlns:a16="http://schemas.microsoft.com/office/drawing/2014/main" id="{B054F24D-F983-AF23-6A80-389A736833A2}"/>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3C50C41B-EFB0-855F-75F0-FC40D870529A}"/>
              </a:ext>
            </a:extLst>
          </p:cNvPr>
          <p:cNvSpPr>
            <a:spLocks noGrp="1"/>
          </p:cNvSpPr>
          <p:nvPr>
            <p:ph type="sldNum" sz="quarter" idx="12"/>
          </p:nvPr>
        </p:nvSpPr>
        <p:spPr/>
        <p:txBody>
          <a:bodyPr/>
          <a:lstStyle/>
          <a:p>
            <a:fld id="{EB1D4E1C-F603-49C8-9BD0-873D640624A8}" type="slidenum">
              <a:rPr kumimoji="1" lang="ja-JP" altLang="en-US" smtClean="0"/>
              <a:t>‹#›</a:t>
            </a:fld>
            <a:endParaRPr kumimoji="1" lang="ja-JP" altLang="en-US"/>
          </a:p>
        </p:txBody>
      </p:sp>
    </p:spTree>
    <p:extLst>
      <p:ext uri="{BB962C8B-B14F-4D97-AF65-F5344CB8AC3E}">
        <p14:creationId xmlns:p14="http://schemas.microsoft.com/office/powerpoint/2010/main" val="825484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0D7699F8-D126-0025-94DE-4487D6B93071}"/>
              </a:ext>
            </a:extLst>
          </p:cNvPr>
          <p:cNvSpPr>
            <a:spLocks noGrp="1"/>
          </p:cNvSpPr>
          <p:nvPr>
            <p:ph type="dt" sz="half" idx="10"/>
          </p:nvPr>
        </p:nvSpPr>
        <p:spPr/>
        <p:txBody>
          <a:bodyPr/>
          <a:lstStyle/>
          <a:p>
            <a:fld id="{90A48911-D8B4-4834-B52C-D4A69F71DE50}" type="datetime1">
              <a:rPr kumimoji="1" lang="ja-JP" altLang="en-US" smtClean="0"/>
              <a:t>2023/9/27</a:t>
            </a:fld>
            <a:endParaRPr kumimoji="1" lang="ja-JP" altLang="en-US"/>
          </a:p>
        </p:txBody>
      </p:sp>
      <p:sp>
        <p:nvSpPr>
          <p:cNvPr id="3" name="フッター プレースホルダー 2">
            <a:extLst>
              <a:ext uri="{FF2B5EF4-FFF2-40B4-BE49-F238E27FC236}">
                <a16:creationId xmlns:a16="http://schemas.microsoft.com/office/drawing/2014/main" id="{EAE68224-E9F2-909A-7067-512F71EF24CF}"/>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2C8E3C3-B77A-DB3E-1D21-6B26B7F0D4A0}"/>
              </a:ext>
            </a:extLst>
          </p:cNvPr>
          <p:cNvSpPr>
            <a:spLocks noGrp="1"/>
          </p:cNvSpPr>
          <p:nvPr>
            <p:ph type="sldNum" sz="quarter" idx="12"/>
          </p:nvPr>
        </p:nvSpPr>
        <p:spPr/>
        <p:txBody>
          <a:bodyPr/>
          <a:lstStyle/>
          <a:p>
            <a:fld id="{EB1D4E1C-F603-49C8-9BD0-873D640624A8}" type="slidenum">
              <a:rPr kumimoji="1" lang="ja-JP" altLang="en-US" smtClean="0"/>
              <a:t>‹#›</a:t>
            </a:fld>
            <a:endParaRPr kumimoji="1" lang="ja-JP" altLang="en-US"/>
          </a:p>
        </p:txBody>
      </p:sp>
    </p:spTree>
    <p:extLst>
      <p:ext uri="{BB962C8B-B14F-4D97-AF65-F5344CB8AC3E}">
        <p14:creationId xmlns:p14="http://schemas.microsoft.com/office/powerpoint/2010/main" val="961525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587CD6-E6BF-268B-7389-DFA2FA509B3E}"/>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109AE3E-3595-0EC6-00BC-E1D6B0AEAD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7EAE92F3-78BC-5827-F0EC-0C779873F5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EB982523-11A4-8F51-4FC7-730BD144B0EE}"/>
              </a:ext>
            </a:extLst>
          </p:cNvPr>
          <p:cNvSpPr>
            <a:spLocks noGrp="1"/>
          </p:cNvSpPr>
          <p:nvPr>
            <p:ph type="dt" sz="half" idx="10"/>
          </p:nvPr>
        </p:nvSpPr>
        <p:spPr/>
        <p:txBody>
          <a:bodyPr/>
          <a:lstStyle/>
          <a:p>
            <a:fld id="{415C083A-1AE1-44E4-84E4-5F60B52BF32B}" type="datetime1">
              <a:rPr kumimoji="1" lang="ja-JP" altLang="en-US" smtClean="0"/>
              <a:t>2023/9/27</a:t>
            </a:fld>
            <a:endParaRPr kumimoji="1" lang="ja-JP" altLang="en-US"/>
          </a:p>
        </p:txBody>
      </p:sp>
      <p:sp>
        <p:nvSpPr>
          <p:cNvPr id="6" name="フッター プレースホルダー 5">
            <a:extLst>
              <a:ext uri="{FF2B5EF4-FFF2-40B4-BE49-F238E27FC236}">
                <a16:creationId xmlns:a16="http://schemas.microsoft.com/office/drawing/2014/main" id="{63802C38-E4FB-7BEA-7FB1-FFB70E96AE9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57AB176-96AC-2FB7-345D-A99891596D71}"/>
              </a:ext>
            </a:extLst>
          </p:cNvPr>
          <p:cNvSpPr>
            <a:spLocks noGrp="1"/>
          </p:cNvSpPr>
          <p:nvPr>
            <p:ph type="sldNum" sz="quarter" idx="12"/>
          </p:nvPr>
        </p:nvSpPr>
        <p:spPr/>
        <p:txBody>
          <a:bodyPr/>
          <a:lstStyle/>
          <a:p>
            <a:fld id="{EB1D4E1C-F603-49C8-9BD0-873D640624A8}" type="slidenum">
              <a:rPr kumimoji="1" lang="ja-JP" altLang="en-US" smtClean="0"/>
              <a:t>‹#›</a:t>
            </a:fld>
            <a:endParaRPr kumimoji="1" lang="ja-JP" altLang="en-US"/>
          </a:p>
        </p:txBody>
      </p:sp>
    </p:spTree>
    <p:extLst>
      <p:ext uri="{BB962C8B-B14F-4D97-AF65-F5344CB8AC3E}">
        <p14:creationId xmlns:p14="http://schemas.microsoft.com/office/powerpoint/2010/main" val="1130079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31F8D11-A32A-9032-32CF-7E5F9F265B76}"/>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8A0C5A61-8FD2-682D-42BA-C38AA6891A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A9397EAD-911A-1CFD-9C38-6C2C7D7A87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92FC858-EEB9-98E7-4F3B-1DE035D3CD38}"/>
              </a:ext>
            </a:extLst>
          </p:cNvPr>
          <p:cNvSpPr>
            <a:spLocks noGrp="1"/>
          </p:cNvSpPr>
          <p:nvPr>
            <p:ph type="dt" sz="half" idx="10"/>
          </p:nvPr>
        </p:nvSpPr>
        <p:spPr/>
        <p:txBody>
          <a:bodyPr/>
          <a:lstStyle/>
          <a:p>
            <a:fld id="{A7E50BD6-9EF3-4A42-BF62-619C5CC8E933}" type="datetime1">
              <a:rPr kumimoji="1" lang="ja-JP" altLang="en-US" smtClean="0"/>
              <a:t>2023/9/27</a:t>
            </a:fld>
            <a:endParaRPr kumimoji="1" lang="ja-JP" altLang="en-US"/>
          </a:p>
        </p:txBody>
      </p:sp>
      <p:sp>
        <p:nvSpPr>
          <p:cNvPr id="6" name="フッター プレースホルダー 5">
            <a:extLst>
              <a:ext uri="{FF2B5EF4-FFF2-40B4-BE49-F238E27FC236}">
                <a16:creationId xmlns:a16="http://schemas.microsoft.com/office/drawing/2014/main" id="{A6E746F9-BEEF-FAD8-CA70-7BF4982F1C0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99199B4-6729-6CC1-68BE-724A3361F544}"/>
              </a:ext>
            </a:extLst>
          </p:cNvPr>
          <p:cNvSpPr>
            <a:spLocks noGrp="1"/>
          </p:cNvSpPr>
          <p:nvPr>
            <p:ph type="sldNum" sz="quarter" idx="12"/>
          </p:nvPr>
        </p:nvSpPr>
        <p:spPr/>
        <p:txBody>
          <a:bodyPr/>
          <a:lstStyle/>
          <a:p>
            <a:fld id="{EB1D4E1C-F603-49C8-9BD0-873D640624A8}" type="slidenum">
              <a:rPr kumimoji="1" lang="ja-JP" altLang="en-US" smtClean="0"/>
              <a:t>‹#›</a:t>
            </a:fld>
            <a:endParaRPr kumimoji="1" lang="ja-JP" altLang="en-US"/>
          </a:p>
        </p:txBody>
      </p:sp>
    </p:spTree>
    <p:extLst>
      <p:ext uri="{BB962C8B-B14F-4D97-AF65-F5344CB8AC3E}">
        <p14:creationId xmlns:p14="http://schemas.microsoft.com/office/powerpoint/2010/main" val="17023749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04101E34-2F00-FFDA-8BF9-7DB07F404F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E15EA23-FCCE-48F1-B267-88FC328033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4B27912-A355-2C51-D4F8-692AB34271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EF8B6A-2274-4B75-8A30-B3CAB4A94131}" type="datetime1">
              <a:rPr kumimoji="1" lang="ja-JP" altLang="en-US" smtClean="0"/>
              <a:t>2023/9/27</a:t>
            </a:fld>
            <a:endParaRPr kumimoji="1" lang="ja-JP" altLang="en-US"/>
          </a:p>
        </p:txBody>
      </p:sp>
      <p:sp>
        <p:nvSpPr>
          <p:cNvPr id="5" name="フッター プレースホルダー 4">
            <a:extLst>
              <a:ext uri="{FF2B5EF4-FFF2-40B4-BE49-F238E27FC236}">
                <a16:creationId xmlns:a16="http://schemas.microsoft.com/office/drawing/2014/main" id="{555C5135-144F-3A4C-C402-41BFEA78BD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AAA23C80-893D-31DB-4E6C-7741980654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1D4E1C-F603-49C8-9BD0-873D640624A8}" type="slidenum">
              <a:rPr kumimoji="1" lang="ja-JP" altLang="en-US" smtClean="0"/>
              <a:t>‹#›</a:t>
            </a:fld>
            <a:endParaRPr kumimoji="1" lang="ja-JP" altLang="en-US"/>
          </a:p>
        </p:txBody>
      </p:sp>
    </p:spTree>
    <p:extLst>
      <p:ext uri="{BB962C8B-B14F-4D97-AF65-F5344CB8AC3E}">
        <p14:creationId xmlns:p14="http://schemas.microsoft.com/office/powerpoint/2010/main" val="28772312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hyperlink" Target="https://www.meti.go.jp/shingikai/mono_info_service/mirai_kyoshitsu/pdf/20190625_report.pdf" TargetMode="Externa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6B66A2D-0170-DFE1-12DB-F50DF52B4649}"/>
              </a:ext>
            </a:extLst>
          </p:cNvPr>
          <p:cNvSpPr txBox="1"/>
          <p:nvPr/>
        </p:nvSpPr>
        <p:spPr>
          <a:xfrm>
            <a:off x="953260" y="1859340"/>
            <a:ext cx="10649069" cy="1569660"/>
          </a:xfrm>
          <a:prstGeom prst="rect">
            <a:avLst/>
          </a:prstGeom>
          <a:noFill/>
        </p:spPr>
        <p:txBody>
          <a:bodyPr wrap="none" rtlCol="0">
            <a:spAutoFit/>
          </a:bodyPr>
          <a:lstStyle/>
          <a:p>
            <a:r>
              <a:rPr kumimoji="1" lang="ja-JP" altLang="en-US" sz="4800" dirty="0"/>
              <a:t>富山県統計指導者講習会</a:t>
            </a:r>
            <a:endParaRPr kumimoji="1" lang="en-US" altLang="ja-JP" sz="4800" dirty="0"/>
          </a:p>
          <a:p>
            <a:r>
              <a:rPr kumimoji="1" lang="ja-JP" altLang="en-US" sz="4800" dirty="0"/>
              <a:t>　統計教育研究会夏期研修会について</a:t>
            </a:r>
            <a:endParaRPr kumimoji="1" lang="en-US" altLang="ja-JP" sz="4800" dirty="0"/>
          </a:p>
        </p:txBody>
      </p:sp>
      <p:sp>
        <p:nvSpPr>
          <p:cNvPr id="3" name="スライド番号プレースホルダー 2">
            <a:extLst>
              <a:ext uri="{FF2B5EF4-FFF2-40B4-BE49-F238E27FC236}">
                <a16:creationId xmlns:a16="http://schemas.microsoft.com/office/drawing/2014/main" id="{97557310-DD5C-4EA2-5848-89CFE6406C83}"/>
              </a:ext>
            </a:extLst>
          </p:cNvPr>
          <p:cNvSpPr>
            <a:spLocks noGrp="1"/>
          </p:cNvSpPr>
          <p:nvPr>
            <p:ph type="sldNum" sz="quarter" idx="12"/>
          </p:nvPr>
        </p:nvSpPr>
        <p:spPr/>
        <p:txBody>
          <a:bodyPr/>
          <a:lstStyle/>
          <a:p>
            <a:fld id="{EB1D4E1C-F603-49C8-9BD0-873D640624A8}" type="slidenum">
              <a:rPr kumimoji="1" lang="ja-JP" altLang="en-US" smtClean="0"/>
              <a:t>1</a:t>
            </a:fld>
            <a:endParaRPr kumimoji="1" lang="ja-JP" altLang="en-US"/>
          </a:p>
        </p:txBody>
      </p:sp>
    </p:spTree>
    <p:extLst>
      <p:ext uri="{BB962C8B-B14F-4D97-AF65-F5344CB8AC3E}">
        <p14:creationId xmlns:p14="http://schemas.microsoft.com/office/powerpoint/2010/main" val="4588785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258A1131-337E-6135-3D7D-424F09E1A958}"/>
              </a:ext>
            </a:extLst>
          </p:cNvPr>
          <p:cNvPicPr>
            <a:picLocks noChangeAspect="1"/>
          </p:cNvPicPr>
          <p:nvPr/>
        </p:nvPicPr>
        <p:blipFill>
          <a:blip r:embed="rId3"/>
          <a:stretch>
            <a:fillRect/>
          </a:stretch>
        </p:blipFill>
        <p:spPr>
          <a:xfrm>
            <a:off x="1547383" y="673884"/>
            <a:ext cx="9097233" cy="5899975"/>
          </a:xfrm>
          <a:prstGeom prst="rect">
            <a:avLst/>
          </a:prstGeom>
        </p:spPr>
      </p:pic>
      <p:sp>
        <p:nvSpPr>
          <p:cNvPr id="2" name="スライド番号プレースホルダー 1">
            <a:extLst>
              <a:ext uri="{FF2B5EF4-FFF2-40B4-BE49-F238E27FC236}">
                <a16:creationId xmlns:a16="http://schemas.microsoft.com/office/drawing/2014/main" id="{5355FACB-B724-DF36-A1D6-EBC67905AF9B}"/>
              </a:ext>
            </a:extLst>
          </p:cNvPr>
          <p:cNvSpPr>
            <a:spLocks noGrp="1"/>
          </p:cNvSpPr>
          <p:nvPr>
            <p:ph type="sldNum" sz="quarter" idx="12"/>
          </p:nvPr>
        </p:nvSpPr>
        <p:spPr/>
        <p:txBody>
          <a:bodyPr/>
          <a:lstStyle/>
          <a:p>
            <a:fld id="{EB1D4E1C-F603-49C8-9BD0-873D640624A8}" type="slidenum">
              <a:rPr kumimoji="1" lang="ja-JP" altLang="en-US" smtClean="0"/>
              <a:t>10</a:t>
            </a:fld>
            <a:endParaRPr kumimoji="1" lang="ja-JP" altLang="en-US"/>
          </a:p>
        </p:txBody>
      </p:sp>
    </p:spTree>
    <p:extLst>
      <p:ext uri="{BB962C8B-B14F-4D97-AF65-F5344CB8AC3E}">
        <p14:creationId xmlns:p14="http://schemas.microsoft.com/office/powerpoint/2010/main" val="2914876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5739BCA9-640A-6225-7A84-89E3E0D2C886}"/>
              </a:ext>
            </a:extLst>
          </p:cNvPr>
          <p:cNvSpPr>
            <a:spLocks noGrp="1"/>
          </p:cNvSpPr>
          <p:nvPr>
            <p:ph type="sldNum" sz="quarter" idx="12"/>
          </p:nvPr>
        </p:nvSpPr>
        <p:spPr/>
        <p:txBody>
          <a:bodyPr/>
          <a:lstStyle/>
          <a:p>
            <a:fld id="{EB1D4E1C-F603-49C8-9BD0-873D640624A8}" type="slidenum">
              <a:rPr kumimoji="1" lang="ja-JP" altLang="en-US" smtClean="0"/>
              <a:t>11</a:t>
            </a:fld>
            <a:endParaRPr kumimoji="1" lang="ja-JP" altLang="en-US"/>
          </a:p>
        </p:txBody>
      </p:sp>
      <p:sp>
        <p:nvSpPr>
          <p:cNvPr id="3" name="テキスト ボックス 2">
            <a:extLst>
              <a:ext uri="{FF2B5EF4-FFF2-40B4-BE49-F238E27FC236}">
                <a16:creationId xmlns:a16="http://schemas.microsoft.com/office/drawing/2014/main" id="{776E5658-BC34-68A0-4CF1-00EBEC295054}"/>
              </a:ext>
            </a:extLst>
          </p:cNvPr>
          <p:cNvSpPr txBox="1"/>
          <p:nvPr/>
        </p:nvSpPr>
        <p:spPr>
          <a:xfrm>
            <a:off x="513347" y="882316"/>
            <a:ext cx="11165305" cy="4401205"/>
          </a:xfrm>
          <a:prstGeom prst="rect">
            <a:avLst/>
          </a:prstGeom>
          <a:noFill/>
        </p:spPr>
        <p:txBody>
          <a:bodyPr wrap="square" rtlCol="0">
            <a:spAutoFit/>
          </a:bodyPr>
          <a:lstStyle/>
          <a:p>
            <a:r>
              <a:rPr kumimoji="1" lang="ja-JP" altLang="en-US" sz="2800" dirty="0"/>
              <a:t>ちなみに中学校での総合的な学習の時間は、</a:t>
            </a:r>
            <a:endParaRPr kumimoji="1" lang="en-US" altLang="ja-JP" sz="2800" dirty="0"/>
          </a:p>
          <a:p>
            <a:r>
              <a:rPr kumimoji="1" lang="ja-JP" altLang="en-US" sz="2800" dirty="0"/>
              <a:t>今から約２０年前、２００２年（平成１４年）４月に施行されています。</a:t>
            </a:r>
            <a:endParaRPr kumimoji="1" lang="en-US" altLang="ja-JP" sz="2800" dirty="0"/>
          </a:p>
          <a:p>
            <a:endParaRPr kumimoji="1" lang="en-US" altLang="ja-JP" sz="2800" dirty="0"/>
          </a:p>
          <a:p>
            <a:r>
              <a:rPr kumimoji="1" lang="ja-JP" altLang="en-US" sz="2800" dirty="0"/>
              <a:t>目的・・・</a:t>
            </a:r>
            <a:endParaRPr kumimoji="1" lang="en-US" altLang="ja-JP" sz="2800" dirty="0"/>
          </a:p>
          <a:p>
            <a:r>
              <a:rPr kumimoji="1" lang="ja-JP" altLang="en-US" sz="2800" dirty="0"/>
              <a:t>「教科横断的・総合的な学習や探究的な学習を通して、自ら課題を見付け、自ら考え、主体的に判断し、よりよく問題を解決する資質や能力を育成、学び方やものの考え方を身に付け、問題の解決や探究活動に主体的、創造的、協同的に取り組む態度を育て、自己の生き方を考えることができるようにする」</a:t>
            </a:r>
          </a:p>
        </p:txBody>
      </p:sp>
    </p:spTree>
    <p:extLst>
      <p:ext uri="{BB962C8B-B14F-4D97-AF65-F5344CB8AC3E}">
        <p14:creationId xmlns:p14="http://schemas.microsoft.com/office/powerpoint/2010/main" val="8888818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8EC682B4-5953-07D8-6C75-3DF2DCFA2C20}"/>
              </a:ext>
            </a:extLst>
          </p:cNvPr>
          <p:cNvPicPr>
            <a:picLocks noChangeAspect="1"/>
          </p:cNvPicPr>
          <p:nvPr/>
        </p:nvPicPr>
        <p:blipFill>
          <a:blip r:embed="rId3"/>
          <a:stretch>
            <a:fillRect/>
          </a:stretch>
        </p:blipFill>
        <p:spPr>
          <a:xfrm>
            <a:off x="251631" y="1584214"/>
            <a:ext cx="7806519" cy="4886325"/>
          </a:xfrm>
          <a:prstGeom prst="rect">
            <a:avLst/>
          </a:prstGeom>
        </p:spPr>
      </p:pic>
      <p:sp>
        <p:nvSpPr>
          <p:cNvPr id="2" name="テキスト ボックス 1">
            <a:extLst>
              <a:ext uri="{FF2B5EF4-FFF2-40B4-BE49-F238E27FC236}">
                <a16:creationId xmlns:a16="http://schemas.microsoft.com/office/drawing/2014/main" id="{702DE976-0A30-91AF-2458-76EC56F9C6FF}"/>
              </a:ext>
            </a:extLst>
          </p:cNvPr>
          <p:cNvSpPr txBox="1"/>
          <p:nvPr/>
        </p:nvSpPr>
        <p:spPr>
          <a:xfrm>
            <a:off x="694544" y="387461"/>
            <a:ext cx="10493115" cy="1815882"/>
          </a:xfrm>
          <a:prstGeom prst="rect">
            <a:avLst/>
          </a:prstGeom>
          <a:noFill/>
        </p:spPr>
        <p:txBody>
          <a:bodyPr wrap="square" rtlCol="0">
            <a:spAutoFit/>
          </a:bodyPr>
          <a:lstStyle/>
          <a:p>
            <a:r>
              <a:rPr kumimoji="1" lang="ja-JP" altLang="en-US" sz="2800" dirty="0"/>
              <a:t>「令和の日本型学校教育」の構築を目指して～全ての子供たちの可能性を引き出す，個別最適な学びと，協働的な学びの実現～（答申）（中教審第</a:t>
            </a:r>
            <a:r>
              <a:rPr kumimoji="1" lang="en-US" altLang="ja-JP" sz="2800" dirty="0"/>
              <a:t>228</a:t>
            </a:r>
            <a:r>
              <a:rPr kumimoji="1" lang="ja-JP" altLang="en-US" sz="2800" dirty="0"/>
              <a:t>号）</a:t>
            </a:r>
            <a:endParaRPr kumimoji="1" lang="en-US" altLang="ja-JP" sz="2800" dirty="0"/>
          </a:p>
          <a:p>
            <a:pPr algn="r"/>
            <a:r>
              <a:rPr lang="ja-JP" altLang="en-US" sz="2800" dirty="0"/>
              <a:t>令和３年１月２６日</a:t>
            </a:r>
            <a:endParaRPr kumimoji="1" lang="ja-JP" altLang="en-US" sz="2800" dirty="0"/>
          </a:p>
        </p:txBody>
      </p:sp>
      <p:sp>
        <p:nvSpPr>
          <p:cNvPr id="3" name="テキスト ボックス 2">
            <a:extLst>
              <a:ext uri="{FF2B5EF4-FFF2-40B4-BE49-F238E27FC236}">
                <a16:creationId xmlns:a16="http://schemas.microsoft.com/office/drawing/2014/main" id="{B6C6D0F4-1AA7-04EA-C25C-05A66CF56F28}"/>
              </a:ext>
            </a:extLst>
          </p:cNvPr>
          <p:cNvSpPr txBox="1"/>
          <p:nvPr/>
        </p:nvSpPr>
        <p:spPr>
          <a:xfrm>
            <a:off x="5424487" y="4725134"/>
            <a:ext cx="6372226" cy="163121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2000" dirty="0"/>
              <a:t>小中学校</a:t>
            </a:r>
            <a:endParaRPr kumimoji="1" lang="en-US" altLang="ja-JP" sz="2000" dirty="0"/>
          </a:p>
          <a:p>
            <a:r>
              <a:rPr kumimoji="1" lang="ja-JP" altLang="en-US" sz="2000" dirty="0"/>
              <a:t>「教科等横断的な学習や探究的な学習等の充実」</a:t>
            </a:r>
            <a:endParaRPr kumimoji="1" lang="en-US" altLang="ja-JP" sz="2000" dirty="0"/>
          </a:p>
          <a:p>
            <a:r>
              <a:rPr kumimoji="1" lang="ja-JP" altLang="en-US" sz="2000" dirty="0"/>
              <a:t>高等学校</a:t>
            </a:r>
            <a:endParaRPr kumimoji="1" lang="en-US" altLang="ja-JP" sz="2000" dirty="0"/>
          </a:p>
          <a:p>
            <a:r>
              <a:rPr kumimoji="1" lang="ja-JP" altLang="en-US" sz="2000" dirty="0"/>
              <a:t>「総合的な探究の時間や理数探究を中心とした</a:t>
            </a:r>
            <a:r>
              <a:rPr kumimoji="1" lang="en-US" altLang="ja-JP" sz="2000" dirty="0"/>
              <a:t>STEAM</a:t>
            </a:r>
            <a:r>
              <a:rPr kumimoji="1" lang="ja-JP" altLang="en-US" sz="2000" dirty="0"/>
              <a:t>教育の実施」</a:t>
            </a:r>
          </a:p>
        </p:txBody>
      </p:sp>
      <p:sp>
        <p:nvSpPr>
          <p:cNvPr id="5" name="スライド番号プレースホルダー 4">
            <a:extLst>
              <a:ext uri="{FF2B5EF4-FFF2-40B4-BE49-F238E27FC236}">
                <a16:creationId xmlns:a16="http://schemas.microsoft.com/office/drawing/2014/main" id="{84FBD8D0-DE8D-E4FC-4F96-80A4EC14CDF4}"/>
              </a:ext>
            </a:extLst>
          </p:cNvPr>
          <p:cNvSpPr>
            <a:spLocks noGrp="1"/>
          </p:cNvSpPr>
          <p:nvPr>
            <p:ph type="sldNum" sz="quarter" idx="12"/>
          </p:nvPr>
        </p:nvSpPr>
        <p:spPr/>
        <p:txBody>
          <a:bodyPr/>
          <a:lstStyle/>
          <a:p>
            <a:fld id="{EB1D4E1C-F603-49C8-9BD0-873D640624A8}" type="slidenum">
              <a:rPr kumimoji="1" lang="ja-JP" altLang="en-US" smtClean="0"/>
              <a:t>12</a:t>
            </a:fld>
            <a:endParaRPr kumimoji="1" lang="ja-JP" altLang="en-US"/>
          </a:p>
        </p:txBody>
      </p:sp>
    </p:spTree>
    <p:extLst>
      <p:ext uri="{BB962C8B-B14F-4D97-AF65-F5344CB8AC3E}">
        <p14:creationId xmlns:p14="http://schemas.microsoft.com/office/powerpoint/2010/main" val="22584186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3141BFE-BDEF-CA4B-5A77-40673E50E2B1}"/>
              </a:ext>
            </a:extLst>
          </p:cNvPr>
          <p:cNvPicPr>
            <a:picLocks noChangeAspect="1"/>
          </p:cNvPicPr>
          <p:nvPr/>
        </p:nvPicPr>
        <p:blipFill>
          <a:blip r:embed="rId3"/>
          <a:stretch>
            <a:fillRect/>
          </a:stretch>
        </p:blipFill>
        <p:spPr>
          <a:xfrm>
            <a:off x="476250" y="0"/>
            <a:ext cx="10878513" cy="6858000"/>
          </a:xfrm>
          <a:prstGeom prst="rect">
            <a:avLst/>
          </a:prstGeom>
        </p:spPr>
      </p:pic>
      <p:sp>
        <p:nvSpPr>
          <p:cNvPr id="2" name="スライド番号プレースホルダー 1">
            <a:extLst>
              <a:ext uri="{FF2B5EF4-FFF2-40B4-BE49-F238E27FC236}">
                <a16:creationId xmlns:a16="http://schemas.microsoft.com/office/drawing/2014/main" id="{97A57FAB-37FA-082B-6CC5-AF5DC0516BFA}"/>
              </a:ext>
            </a:extLst>
          </p:cNvPr>
          <p:cNvSpPr>
            <a:spLocks noGrp="1"/>
          </p:cNvSpPr>
          <p:nvPr>
            <p:ph type="sldNum" sz="quarter" idx="12"/>
          </p:nvPr>
        </p:nvSpPr>
        <p:spPr/>
        <p:txBody>
          <a:bodyPr/>
          <a:lstStyle/>
          <a:p>
            <a:fld id="{EB1D4E1C-F603-49C8-9BD0-873D640624A8}" type="slidenum">
              <a:rPr kumimoji="1" lang="ja-JP" altLang="en-US" smtClean="0"/>
              <a:t>13</a:t>
            </a:fld>
            <a:endParaRPr kumimoji="1" lang="ja-JP" altLang="en-US"/>
          </a:p>
        </p:txBody>
      </p:sp>
    </p:spTree>
    <p:extLst>
      <p:ext uri="{BB962C8B-B14F-4D97-AF65-F5344CB8AC3E}">
        <p14:creationId xmlns:p14="http://schemas.microsoft.com/office/powerpoint/2010/main" val="19073017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F332E6F-C6B2-C407-3443-003A833B191D}"/>
              </a:ext>
            </a:extLst>
          </p:cNvPr>
          <p:cNvPicPr>
            <a:picLocks noChangeAspect="1"/>
          </p:cNvPicPr>
          <p:nvPr/>
        </p:nvPicPr>
        <p:blipFill>
          <a:blip r:embed="rId3"/>
          <a:stretch>
            <a:fillRect/>
          </a:stretch>
        </p:blipFill>
        <p:spPr>
          <a:xfrm>
            <a:off x="366519" y="754172"/>
            <a:ext cx="11458961" cy="3207735"/>
          </a:xfrm>
          <a:prstGeom prst="rect">
            <a:avLst/>
          </a:prstGeom>
        </p:spPr>
      </p:pic>
      <p:sp>
        <p:nvSpPr>
          <p:cNvPr id="2" name="スライド番号プレースホルダー 1">
            <a:extLst>
              <a:ext uri="{FF2B5EF4-FFF2-40B4-BE49-F238E27FC236}">
                <a16:creationId xmlns:a16="http://schemas.microsoft.com/office/drawing/2014/main" id="{002F7834-4769-628D-5789-69B57768ADDE}"/>
              </a:ext>
            </a:extLst>
          </p:cNvPr>
          <p:cNvSpPr>
            <a:spLocks noGrp="1"/>
          </p:cNvSpPr>
          <p:nvPr>
            <p:ph type="sldNum" sz="quarter" idx="12"/>
          </p:nvPr>
        </p:nvSpPr>
        <p:spPr/>
        <p:txBody>
          <a:bodyPr/>
          <a:lstStyle/>
          <a:p>
            <a:fld id="{EB1D4E1C-F603-49C8-9BD0-873D640624A8}" type="slidenum">
              <a:rPr kumimoji="1" lang="ja-JP" altLang="en-US" smtClean="0"/>
              <a:t>14</a:t>
            </a:fld>
            <a:endParaRPr kumimoji="1" lang="ja-JP" altLang="en-US"/>
          </a:p>
        </p:txBody>
      </p:sp>
    </p:spTree>
    <p:extLst>
      <p:ext uri="{BB962C8B-B14F-4D97-AF65-F5344CB8AC3E}">
        <p14:creationId xmlns:p14="http://schemas.microsoft.com/office/powerpoint/2010/main" val="3400712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3A05832-325C-F6D1-83A3-796F400E762C}"/>
              </a:ext>
            </a:extLst>
          </p:cNvPr>
          <p:cNvPicPr>
            <a:picLocks noChangeAspect="1"/>
          </p:cNvPicPr>
          <p:nvPr/>
        </p:nvPicPr>
        <p:blipFill>
          <a:blip r:embed="rId3"/>
          <a:stretch>
            <a:fillRect/>
          </a:stretch>
        </p:blipFill>
        <p:spPr>
          <a:xfrm>
            <a:off x="130216" y="197352"/>
            <a:ext cx="11770027" cy="5260600"/>
          </a:xfrm>
          <a:prstGeom prst="rect">
            <a:avLst/>
          </a:prstGeom>
        </p:spPr>
      </p:pic>
      <p:pic>
        <p:nvPicPr>
          <p:cNvPr id="5" name="図 4">
            <a:extLst>
              <a:ext uri="{FF2B5EF4-FFF2-40B4-BE49-F238E27FC236}">
                <a16:creationId xmlns:a16="http://schemas.microsoft.com/office/drawing/2014/main" id="{CA753A62-420C-F908-C6AE-AD3DF53CE047}"/>
              </a:ext>
            </a:extLst>
          </p:cNvPr>
          <p:cNvPicPr>
            <a:picLocks noChangeAspect="1"/>
          </p:cNvPicPr>
          <p:nvPr/>
        </p:nvPicPr>
        <p:blipFill>
          <a:blip r:embed="rId4"/>
          <a:stretch>
            <a:fillRect/>
          </a:stretch>
        </p:blipFill>
        <p:spPr>
          <a:xfrm>
            <a:off x="2469901" y="4904834"/>
            <a:ext cx="7029699" cy="1847254"/>
          </a:xfrm>
          <a:prstGeom prst="rect">
            <a:avLst/>
          </a:prstGeom>
        </p:spPr>
      </p:pic>
      <p:sp>
        <p:nvSpPr>
          <p:cNvPr id="2" name="スライド番号プレースホルダー 1">
            <a:extLst>
              <a:ext uri="{FF2B5EF4-FFF2-40B4-BE49-F238E27FC236}">
                <a16:creationId xmlns:a16="http://schemas.microsoft.com/office/drawing/2014/main" id="{1D9A25C8-8523-A39B-3A36-68A71F63FAF5}"/>
              </a:ext>
            </a:extLst>
          </p:cNvPr>
          <p:cNvSpPr>
            <a:spLocks noGrp="1"/>
          </p:cNvSpPr>
          <p:nvPr>
            <p:ph type="sldNum" sz="quarter" idx="12"/>
          </p:nvPr>
        </p:nvSpPr>
        <p:spPr/>
        <p:txBody>
          <a:bodyPr/>
          <a:lstStyle/>
          <a:p>
            <a:fld id="{EB1D4E1C-F603-49C8-9BD0-873D640624A8}" type="slidenum">
              <a:rPr kumimoji="1" lang="ja-JP" altLang="en-US" smtClean="0"/>
              <a:t>15</a:t>
            </a:fld>
            <a:endParaRPr kumimoji="1" lang="ja-JP" altLang="en-US"/>
          </a:p>
        </p:txBody>
      </p:sp>
    </p:spTree>
    <p:extLst>
      <p:ext uri="{BB962C8B-B14F-4D97-AF65-F5344CB8AC3E}">
        <p14:creationId xmlns:p14="http://schemas.microsoft.com/office/powerpoint/2010/main" val="12905398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CAD4926-F742-2CD1-93CF-698576B2878F}"/>
              </a:ext>
            </a:extLst>
          </p:cNvPr>
          <p:cNvPicPr>
            <a:picLocks noChangeAspect="1"/>
          </p:cNvPicPr>
          <p:nvPr/>
        </p:nvPicPr>
        <p:blipFill>
          <a:blip r:embed="rId3"/>
          <a:stretch>
            <a:fillRect/>
          </a:stretch>
        </p:blipFill>
        <p:spPr>
          <a:xfrm>
            <a:off x="161852" y="1689680"/>
            <a:ext cx="5934148" cy="3478638"/>
          </a:xfrm>
          <a:prstGeom prst="rect">
            <a:avLst/>
          </a:prstGeom>
        </p:spPr>
      </p:pic>
      <p:pic>
        <p:nvPicPr>
          <p:cNvPr id="4" name="図 3">
            <a:extLst>
              <a:ext uri="{FF2B5EF4-FFF2-40B4-BE49-F238E27FC236}">
                <a16:creationId xmlns:a16="http://schemas.microsoft.com/office/drawing/2014/main" id="{94CC196A-6CD3-09AD-6D7F-6324A738A831}"/>
              </a:ext>
            </a:extLst>
          </p:cNvPr>
          <p:cNvPicPr>
            <a:picLocks noChangeAspect="1"/>
          </p:cNvPicPr>
          <p:nvPr/>
        </p:nvPicPr>
        <p:blipFill>
          <a:blip r:embed="rId4"/>
          <a:stretch>
            <a:fillRect/>
          </a:stretch>
        </p:blipFill>
        <p:spPr>
          <a:xfrm>
            <a:off x="6096000" y="215410"/>
            <a:ext cx="5581316" cy="5925135"/>
          </a:xfrm>
          <a:prstGeom prst="rect">
            <a:avLst/>
          </a:prstGeom>
        </p:spPr>
      </p:pic>
      <p:sp>
        <p:nvSpPr>
          <p:cNvPr id="5" name="テキスト ボックス 4">
            <a:extLst>
              <a:ext uri="{FF2B5EF4-FFF2-40B4-BE49-F238E27FC236}">
                <a16:creationId xmlns:a16="http://schemas.microsoft.com/office/drawing/2014/main" id="{9CFEF7E2-324A-06E8-72DC-946FF39A6885}"/>
              </a:ext>
            </a:extLst>
          </p:cNvPr>
          <p:cNvSpPr txBox="1"/>
          <p:nvPr/>
        </p:nvSpPr>
        <p:spPr>
          <a:xfrm>
            <a:off x="6455544" y="6140545"/>
            <a:ext cx="4862228" cy="369332"/>
          </a:xfrm>
          <a:prstGeom prst="rect">
            <a:avLst/>
          </a:prstGeom>
          <a:noFill/>
        </p:spPr>
        <p:txBody>
          <a:bodyPr wrap="none" rtlCol="0">
            <a:spAutoFit/>
          </a:bodyPr>
          <a:lstStyle/>
          <a:p>
            <a:r>
              <a:rPr lang="ja-JP" altLang="en-US" b="0" i="0" dirty="0">
                <a:solidFill>
                  <a:srgbClr val="212121"/>
                </a:solidFill>
                <a:effectLst/>
                <a:latin typeface="Ubuntu" panose="020F0502020204030204" pitchFamily="34" charset="0"/>
              </a:rPr>
              <a:t>出典：経済産業省</a:t>
            </a:r>
            <a:r>
              <a:rPr lang="ja-JP" altLang="en-US" b="0" i="0" dirty="0">
                <a:solidFill>
                  <a:srgbClr val="212121"/>
                </a:solidFill>
                <a:effectLst/>
                <a:latin typeface="Ubuntu" panose="020F0502020204030204" pitchFamily="34" charset="0"/>
                <a:hlinkClick r:id="rId5"/>
              </a:rPr>
              <a:t>「未来の教室」ビジョン </a:t>
            </a:r>
            <a:r>
              <a:rPr lang="en-US" altLang="ja-JP" b="0" i="0" dirty="0">
                <a:solidFill>
                  <a:srgbClr val="212121"/>
                </a:solidFill>
                <a:effectLst/>
                <a:latin typeface="Ubuntu" panose="020F0502020204030204" pitchFamily="34" charset="0"/>
                <a:hlinkClick r:id="rId5"/>
              </a:rPr>
              <a:t>p4</a:t>
            </a:r>
            <a:endParaRPr kumimoji="1" lang="ja-JP" altLang="en-US" dirty="0"/>
          </a:p>
        </p:txBody>
      </p:sp>
      <p:sp>
        <p:nvSpPr>
          <p:cNvPr id="2" name="スライド番号プレースホルダー 1">
            <a:extLst>
              <a:ext uri="{FF2B5EF4-FFF2-40B4-BE49-F238E27FC236}">
                <a16:creationId xmlns:a16="http://schemas.microsoft.com/office/drawing/2014/main" id="{7C6166E8-A321-11FF-A4E3-7A352EA49C60}"/>
              </a:ext>
            </a:extLst>
          </p:cNvPr>
          <p:cNvSpPr>
            <a:spLocks noGrp="1"/>
          </p:cNvSpPr>
          <p:nvPr>
            <p:ph type="sldNum" sz="quarter" idx="12"/>
          </p:nvPr>
        </p:nvSpPr>
        <p:spPr/>
        <p:txBody>
          <a:bodyPr/>
          <a:lstStyle/>
          <a:p>
            <a:fld id="{EB1D4E1C-F603-49C8-9BD0-873D640624A8}" type="slidenum">
              <a:rPr kumimoji="1" lang="ja-JP" altLang="en-US" smtClean="0"/>
              <a:t>16</a:t>
            </a:fld>
            <a:endParaRPr kumimoji="1" lang="ja-JP" altLang="en-US"/>
          </a:p>
        </p:txBody>
      </p:sp>
    </p:spTree>
    <p:extLst>
      <p:ext uri="{BB962C8B-B14F-4D97-AF65-F5344CB8AC3E}">
        <p14:creationId xmlns:p14="http://schemas.microsoft.com/office/powerpoint/2010/main" val="36144645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4447BC39-906F-247B-95E3-D8D001C677B5}"/>
              </a:ext>
            </a:extLst>
          </p:cNvPr>
          <p:cNvPicPr>
            <a:picLocks noChangeAspect="1"/>
          </p:cNvPicPr>
          <p:nvPr/>
        </p:nvPicPr>
        <p:blipFill>
          <a:blip r:embed="rId3"/>
          <a:stretch>
            <a:fillRect/>
          </a:stretch>
        </p:blipFill>
        <p:spPr>
          <a:xfrm>
            <a:off x="304502" y="437760"/>
            <a:ext cx="11582995" cy="5023108"/>
          </a:xfrm>
          <a:prstGeom prst="rect">
            <a:avLst/>
          </a:prstGeom>
        </p:spPr>
      </p:pic>
      <p:sp>
        <p:nvSpPr>
          <p:cNvPr id="2" name="スライド番号プレースホルダー 1">
            <a:extLst>
              <a:ext uri="{FF2B5EF4-FFF2-40B4-BE49-F238E27FC236}">
                <a16:creationId xmlns:a16="http://schemas.microsoft.com/office/drawing/2014/main" id="{1DAC09DE-A718-A405-B9DA-1D3C9140FF5C}"/>
              </a:ext>
            </a:extLst>
          </p:cNvPr>
          <p:cNvSpPr>
            <a:spLocks noGrp="1"/>
          </p:cNvSpPr>
          <p:nvPr>
            <p:ph type="sldNum" sz="quarter" idx="12"/>
          </p:nvPr>
        </p:nvSpPr>
        <p:spPr/>
        <p:txBody>
          <a:bodyPr/>
          <a:lstStyle/>
          <a:p>
            <a:fld id="{EB1D4E1C-F603-49C8-9BD0-873D640624A8}" type="slidenum">
              <a:rPr kumimoji="1" lang="ja-JP" altLang="en-US" smtClean="0"/>
              <a:t>17</a:t>
            </a:fld>
            <a:endParaRPr kumimoji="1" lang="ja-JP" altLang="en-US"/>
          </a:p>
        </p:txBody>
      </p:sp>
    </p:spTree>
    <p:extLst>
      <p:ext uri="{BB962C8B-B14F-4D97-AF65-F5344CB8AC3E}">
        <p14:creationId xmlns:p14="http://schemas.microsoft.com/office/powerpoint/2010/main" val="2368051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143AE16E-8A32-1258-F87F-3AE8722EFDB6}"/>
              </a:ext>
            </a:extLst>
          </p:cNvPr>
          <p:cNvPicPr>
            <a:picLocks noChangeAspect="1"/>
          </p:cNvPicPr>
          <p:nvPr/>
        </p:nvPicPr>
        <p:blipFill>
          <a:blip r:embed="rId3"/>
          <a:stretch>
            <a:fillRect/>
          </a:stretch>
        </p:blipFill>
        <p:spPr>
          <a:xfrm>
            <a:off x="284295" y="283317"/>
            <a:ext cx="11623409" cy="6291365"/>
          </a:xfrm>
          <a:prstGeom prst="rect">
            <a:avLst/>
          </a:prstGeom>
        </p:spPr>
      </p:pic>
      <p:sp>
        <p:nvSpPr>
          <p:cNvPr id="2" name="スライド番号プレースホルダー 1">
            <a:extLst>
              <a:ext uri="{FF2B5EF4-FFF2-40B4-BE49-F238E27FC236}">
                <a16:creationId xmlns:a16="http://schemas.microsoft.com/office/drawing/2014/main" id="{D1E56A39-C85A-BB8D-6667-5FAEF25826E9}"/>
              </a:ext>
            </a:extLst>
          </p:cNvPr>
          <p:cNvSpPr>
            <a:spLocks noGrp="1"/>
          </p:cNvSpPr>
          <p:nvPr>
            <p:ph type="sldNum" sz="quarter" idx="12"/>
          </p:nvPr>
        </p:nvSpPr>
        <p:spPr/>
        <p:txBody>
          <a:bodyPr/>
          <a:lstStyle/>
          <a:p>
            <a:fld id="{EB1D4E1C-F603-49C8-9BD0-873D640624A8}" type="slidenum">
              <a:rPr kumimoji="1" lang="ja-JP" altLang="en-US" smtClean="0"/>
              <a:t>18</a:t>
            </a:fld>
            <a:endParaRPr kumimoji="1" lang="ja-JP" altLang="en-US"/>
          </a:p>
        </p:txBody>
      </p:sp>
    </p:spTree>
    <p:extLst>
      <p:ext uri="{BB962C8B-B14F-4D97-AF65-F5344CB8AC3E}">
        <p14:creationId xmlns:p14="http://schemas.microsoft.com/office/powerpoint/2010/main" val="22944188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0F194D37-6C27-4758-7E05-8CCA19BB6595}"/>
              </a:ext>
            </a:extLst>
          </p:cNvPr>
          <p:cNvPicPr>
            <a:picLocks noChangeAspect="1"/>
          </p:cNvPicPr>
          <p:nvPr/>
        </p:nvPicPr>
        <p:blipFill>
          <a:blip r:embed="rId3"/>
          <a:stretch>
            <a:fillRect/>
          </a:stretch>
        </p:blipFill>
        <p:spPr>
          <a:xfrm>
            <a:off x="243450" y="475893"/>
            <a:ext cx="11948550" cy="5906214"/>
          </a:xfrm>
          <a:prstGeom prst="rect">
            <a:avLst/>
          </a:prstGeom>
        </p:spPr>
      </p:pic>
      <p:sp>
        <p:nvSpPr>
          <p:cNvPr id="2" name="スライド番号プレースホルダー 1">
            <a:extLst>
              <a:ext uri="{FF2B5EF4-FFF2-40B4-BE49-F238E27FC236}">
                <a16:creationId xmlns:a16="http://schemas.microsoft.com/office/drawing/2014/main" id="{7898C754-7F45-1716-C0EE-811AF47582F0}"/>
              </a:ext>
            </a:extLst>
          </p:cNvPr>
          <p:cNvSpPr>
            <a:spLocks noGrp="1"/>
          </p:cNvSpPr>
          <p:nvPr>
            <p:ph type="sldNum" sz="quarter" idx="12"/>
          </p:nvPr>
        </p:nvSpPr>
        <p:spPr/>
        <p:txBody>
          <a:bodyPr/>
          <a:lstStyle/>
          <a:p>
            <a:fld id="{EB1D4E1C-F603-49C8-9BD0-873D640624A8}" type="slidenum">
              <a:rPr kumimoji="1" lang="ja-JP" altLang="en-US" smtClean="0"/>
              <a:t>19</a:t>
            </a:fld>
            <a:endParaRPr kumimoji="1" lang="ja-JP" altLang="en-US"/>
          </a:p>
        </p:txBody>
      </p:sp>
    </p:spTree>
    <p:extLst>
      <p:ext uri="{BB962C8B-B14F-4D97-AF65-F5344CB8AC3E}">
        <p14:creationId xmlns:p14="http://schemas.microsoft.com/office/powerpoint/2010/main" val="31035658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5FA8A34-CABA-30A1-B595-A6C6F9DD508A}"/>
              </a:ext>
            </a:extLst>
          </p:cNvPr>
          <p:cNvPicPr>
            <a:picLocks noChangeAspect="1"/>
          </p:cNvPicPr>
          <p:nvPr/>
        </p:nvPicPr>
        <p:blipFill>
          <a:blip r:embed="rId3"/>
          <a:stretch>
            <a:fillRect/>
          </a:stretch>
        </p:blipFill>
        <p:spPr>
          <a:xfrm>
            <a:off x="1645775" y="959953"/>
            <a:ext cx="8900449" cy="4320964"/>
          </a:xfrm>
          <a:prstGeom prst="rect">
            <a:avLst/>
          </a:prstGeom>
        </p:spPr>
      </p:pic>
      <p:sp>
        <p:nvSpPr>
          <p:cNvPr id="2" name="テキスト ボックス 1">
            <a:extLst>
              <a:ext uri="{FF2B5EF4-FFF2-40B4-BE49-F238E27FC236}">
                <a16:creationId xmlns:a16="http://schemas.microsoft.com/office/drawing/2014/main" id="{6354FDAC-591A-A1CF-AD46-34C8F52A80F6}"/>
              </a:ext>
            </a:extLst>
          </p:cNvPr>
          <p:cNvSpPr txBox="1"/>
          <p:nvPr/>
        </p:nvSpPr>
        <p:spPr>
          <a:xfrm>
            <a:off x="9575939" y="4925299"/>
            <a:ext cx="1752461" cy="369332"/>
          </a:xfrm>
          <a:prstGeom prst="rect">
            <a:avLst/>
          </a:prstGeom>
          <a:noFill/>
        </p:spPr>
        <p:txBody>
          <a:bodyPr wrap="square" rtlCol="0">
            <a:spAutoFit/>
          </a:bodyPr>
          <a:lstStyle/>
          <a:p>
            <a:r>
              <a:rPr lang="en-US" altLang="ja-JP" b="0" i="0" dirty="0">
                <a:solidFill>
                  <a:srgbClr val="000000"/>
                </a:solidFill>
                <a:effectLst/>
                <a:latin typeface="Hiragino Mincho ProN"/>
              </a:rPr>
              <a:t>©︎STEAM JAPAN </a:t>
            </a:r>
            <a:endParaRPr kumimoji="1" lang="ja-JP" altLang="en-US" dirty="0"/>
          </a:p>
        </p:txBody>
      </p:sp>
      <p:sp>
        <p:nvSpPr>
          <p:cNvPr id="3" name="スライド番号プレースホルダー 2">
            <a:extLst>
              <a:ext uri="{FF2B5EF4-FFF2-40B4-BE49-F238E27FC236}">
                <a16:creationId xmlns:a16="http://schemas.microsoft.com/office/drawing/2014/main" id="{4DD97510-4C1D-5E68-4444-645850012524}"/>
              </a:ext>
            </a:extLst>
          </p:cNvPr>
          <p:cNvSpPr>
            <a:spLocks noGrp="1"/>
          </p:cNvSpPr>
          <p:nvPr>
            <p:ph type="sldNum" sz="quarter" idx="12"/>
          </p:nvPr>
        </p:nvSpPr>
        <p:spPr/>
        <p:txBody>
          <a:bodyPr/>
          <a:lstStyle/>
          <a:p>
            <a:fld id="{EB1D4E1C-F603-49C8-9BD0-873D640624A8}" type="slidenum">
              <a:rPr kumimoji="1" lang="ja-JP" altLang="en-US" smtClean="0"/>
              <a:t>2</a:t>
            </a:fld>
            <a:endParaRPr kumimoji="1" lang="ja-JP" altLang="en-US"/>
          </a:p>
        </p:txBody>
      </p:sp>
    </p:spTree>
    <p:extLst>
      <p:ext uri="{BB962C8B-B14F-4D97-AF65-F5344CB8AC3E}">
        <p14:creationId xmlns:p14="http://schemas.microsoft.com/office/powerpoint/2010/main" val="39514522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C71BA1F5-0617-9371-3878-7D25C0D48EB7}"/>
              </a:ext>
            </a:extLst>
          </p:cNvPr>
          <p:cNvPicPr>
            <a:picLocks noChangeAspect="1"/>
          </p:cNvPicPr>
          <p:nvPr/>
        </p:nvPicPr>
        <p:blipFill>
          <a:blip r:embed="rId3"/>
          <a:stretch>
            <a:fillRect/>
          </a:stretch>
        </p:blipFill>
        <p:spPr>
          <a:xfrm>
            <a:off x="1532150" y="0"/>
            <a:ext cx="8691142" cy="6765990"/>
          </a:xfrm>
          <a:prstGeom prst="rect">
            <a:avLst/>
          </a:prstGeom>
        </p:spPr>
      </p:pic>
      <p:sp>
        <p:nvSpPr>
          <p:cNvPr id="2" name="スライド番号プレースホルダー 1">
            <a:extLst>
              <a:ext uri="{FF2B5EF4-FFF2-40B4-BE49-F238E27FC236}">
                <a16:creationId xmlns:a16="http://schemas.microsoft.com/office/drawing/2014/main" id="{844DE801-8BB4-3CA9-6A6E-425F6959FC3A}"/>
              </a:ext>
            </a:extLst>
          </p:cNvPr>
          <p:cNvSpPr>
            <a:spLocks noGrp="1"/>
          </p:cNvSpPr>
          <p:nvPr>
            <p:ph type="sldNum" sz="quarter" idx="12"/>
          </p:nvPr>
        </p:nvSpPr>
        <p:spPr/>
        <p:txBody>
          <a:bodyPr/>
          <a:lstStyle/>
          <a:p>
            <a:fld id="{EB1D4E1C-F603-49C8-9BD0-873D640624A8}" type="slidenum">
              <a:rPr kumimoji="1" lang="ja-JP" altLang="en-US" smtClean="0"/>
              <a:t>20</a:t>
            </a:fld>
            <a:endParaRPr kumimoji="1" lang="ja-JP" altLang="en-US"/>
          </a:p>
        </p:txBody>
      </p:sp>
    </p:spTree>
    <p:extLst>
      <p:ext uri="{BB962C8B-B14F-4D97-AF65-F5344CB8AC3E}">
        <p14:creationId xmlns:p14="http://schemas.microsoft.com/office/powerpoint/2010/main" val="10056275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9219093F-2571-1C58-F0B1-CD79C930A52D}"/>
              </a:ext>
            </a:extLst>
          </p:cNvPr>
          <p:cNvPicPr>
            <a:picLocks noChangeAspect="1"/>
          </p:cNvPicPr>
          <p:nvPr/>
        </p:nvPicPr>
        <p:blipFill>
          <a:blip r:embed="rId3"/>
          <a:stretch>
            <a:fillRect/>
          </a:stretch>
        </p:blipFill>
        <p:spPr>
          <a:xfrm>
            <a:off x="393407" y="938896"/>
            <a:ext cx="11405186" cy="5410478"/>
          </a:xfrm>
          <a:prstGeom prst="rect">
            <a:avLst/>
          </a:prstGeom>
        </p:spPr>
      </p:pic>
      <p:sp>
        <p:nvSpPr>
          <p:cNvPr id="2" name="テキスト ボックス 1">
            <a:extLst>
              <a:ext uri="{FF2B5EF4-FFF2-40B4-BE49-F238E27FC236}">
                <a16:creationId xmlns:a16="http://schemas.microsoft.com/office/drawing/2014/main" id="{90983AB9-C7CB-B3DE-BFDF-BC9B393197CE}"/>
              </a:ext>
            </a:extLst>
          </p:cNvPr>
          <p:cNvSpPr txBox="1"/>
          <p:nvPr/>
        </p:nvSpPr>
        <p:spPr>
          <a:xfrm>
            <a:off x="393407" y="292565"/>
            <a:ext cx="10094965" cy="646331"/>
          </a:xfrm>
          <a:prstGeom prst="rect">
            <a:avLst/>
          </a:prstGeom>
          <a:noFill/>
        </p:spPr>
        <p:txBody>
          <a:bodyPr wrap="square" rtlCol="0">
            <a:spAutoFit/>
          </a:bodyPr>
          <a:lstStyle/>
          <a:p>
            <a:r>
              <a:rPr kumimoji="1" lang="ja-JP" altLang="en-US" dirty="0"/>
              <a:t>参考ホームページ</a:t>
            </a:r>
            <a:endParaRPr kumimoji="1" lang="en-US" altLang="ja-JP" dirty="0"/>
          </a:p>
          <a:p>
            <a:r>
              <a:rPr lang="ja-JP" altLang="en-US" dirty="0"/>
              <a:t>①　</a:t>
            </a:r>
            <a:r>
              <a:rPr lang="en-US" altLang="ja-JP" dirty="0"/>
              <a:t>STEAM</a:t>
            </a:r>
            <a:r>
              <a:rPr lang="ja-JP" altLang="en-US" dirty="0"/>
              <a:t>　</a:t>
            </a:r>
            <a:r>
              <a:rPr lang="en-US" altLang="ja-JP" dirty="0"/>
              <a:t>Japan</a:t>
            </a:r>
            <a:r>
              <a:rPr lang="ja-JP" altLang="en-US" dirty="0"/>
              <a:t>：</a:t>
            </a:r>
            <a:r>
              <a:rPr kumimoji="1" lang="en-US" altLang="ja-JP" dirty="0"/>
              <a:t>https://steam-japan.com/</a:t>
            </a:r>
          </a:p>
        </p:txBody>
      </p:sp>
      <p:sp>
        <p:nvSpPr>
          <p:cNvPr id="3" name="テキスト ボックス 2">
            <a:extLst>
              <a:ext uri="{FF2B5EF4-FFF2-40B4-BE49-F238E27FC236}">
                <a16:creationId xmlns:a16="http://schemas.microsoft.com/office/drawing/2014/main" id="{F6431596-8CCD-F800-D597-3A5ECCBE02F1}"/>
              </a:ext>
            </a:extLst>
          </p:cNvPr>
          <p:cNvSpPr txBox="1"/>
          <p:nvPr/>
        </p:nvSpPr>
        <p:spPr>
          <a:xfrm>
            <a:off x="10046132" y="6349374"/>
            <a:ext cx="1752461" cy="369332"/>
          </a:xfrm>
          <a:prstGeom prst="rect">
            <a:avLst/>
          </a:prstGeom>
          <a:noFill/>
        </p:spPr>
        <p:txBody>
          <a:bodyPr wrap="square" rtlCol="0">
            <a:spAutoFit/>
          </a:bodyPr>
          <a:lstStyle/>
          <a:p>
            <a:r>
              <a:rPr lang="en-US" altLang="ja-JP" b="0" i="0" dirty="0">
                <a:solidFill>
                  <a:srgbClr val="000000"/>
                </a:solidFill>
                <a:effectLst/>
                <a:latin typeface="Hiragino Mincho ProN"/>
              </a:rPr>
              <a:t>©︎STEAM JAPAN </a:t>
            </a:r>
            <a:endParaRPr kumimoji="1" lang="ja-JP" altLang="en-US" dirty="0"/>
          </a:p>
        </p:txBody>
      </p:sp>
      <p:sp>
        <p:nvSpPr>
          <p:cNvPr id="5" name="スライド番号プレースホルダー 4">
            <a:extLst>
              <a:ext uri="{FF2B5EF4-FFF2-40B4-BE49-F238E27FC236}">
                <a16:creationId xmlns:a16="http://schemas.microsoft.com/office/drawing/2014/main" id="{02862EC9-280D-B12D-3E7D-B1D35E8E2D31}"/>
              </a:ext>
            </a:extLst>
          </p:cNvPr>
          <p:cNvSpPr>
            <a:spLocks noGrp="1"/>
          </p:cNvSpPr>
          <p:nvPr>
            <p:ph type="sldNum" sz="quarter" idx="12"/>
          </p:nvPr>
        </p:nvSpPr>
        <p:spPr/>
        <p:txBody>
          <a:bodyPr/>
          <a:lstStyle/>
          <a:p>
            <a:fld id="{EB1D4E1C-F603-49C8-9BD0-873D640624A8}" type="slidenum">
              <a:rPr kumimoji="1" lang="ja-JP" altLang="en-US" smtClean="0"/>
              <a:t>21</a:t>
            </a:fld>
            <a:endParaRPr kumimoji="1" lang="ja-JP" altLang="en-US"/>
          </a:p>
        </p:txBody>
      </p:sp>
    </p:spTree>
    <p:extLst>
      <p:ext uri="{BB962C8B-B14F-4D97-AF65-F5344CB8AC3E}">
        <p14:creationId xmlns:p14="http://schemas.microsoft.com/office/powerpoint/2010/main" val="13411004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0983AB9-C7CB-B3DE-BFDF-BC9B393197CE}"/>
              </a:ext>
            </a:extLst>
          </p:cNvPr>
          <p:cNvSpPr txBox="1"/>
          <p:nvPr/>
        </p:nvSpPr>
        <p:spPr>
          <a:xfrm>
            <a:off x="563042" y="645711"/>
            <a:ext cx="10094965" cy="369332"/>
          </a:xfrm>
          <a:prstGeom prst="rect">
            <a:avLst/>
          </a:prstGeom>
          <a:noFill/>
        </p:spPr>
        <p:txBody>
          <a:bodyPr wrap="square" rtlCol="0">
            <a:spAutoFit/>
          </a:bodyPr>
          <a:lstStyle/>
          <a:p>
            <a:r>
              <a:rPr lang="ja-JP" altLang="en-US" dirty="0"/>
              <a:t>②　</a:t>
            </a:r>
            <a:r>
              <a:rPr lang="en-US" altLang="ja-JP" dirty="0"/>
              <a:t>STEAM</a:t>
            </a:r>
            <a:r>
              <a:rPr lang="ja-JP" altLang="en-US" dirty="0"/>
              <a:t>ライブラリー・未来の教室　</a:t>
            </a:r>
            <a:r>
              <a:rPr lang="en-US" altLang="ja-JP" dirty="0"/>
              <a:t>:  https://www.steam-library.go.jp/</a:t>
            </a:r>
          </a:p>
        </p:txBody>
      </p:sp>
      <p:pic>
        <p:nvPicPr>
          <p:cNvPr id="4" name="図 3">
            <a:extLst>
              <a:ext uri="{FF2B5EF4-FFF2-40B4-BE49-F238E27FC236}">
                <a16:creationId xmlns:a16="http://schemas.microsoft.com/office/drawing/2014/main" id="{3E2380B5-6DF2-1C85-1611-1CAD8F95A2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779" y="1015043"/>
            <a:ext cx="11500441" cy="5353325"/>
          </a:xfrm>
          <a:prstGeom prst="rect">
            <a:avLst/>
          </a:prstGeom>
        </p:spPr>
      </p:pic>
      <p:sp>
        <p:nvSpPr>
          <p:cNvPr id="3" name="スライド番号プレースホルダー 2">
            <a:extLst>
              <a:ext uri="{FF2B5EF4-FFF2-40B4-BE49-F238E27FC236}">
                <a16:creationId xmlns:a16="http://schemas.microsoft.com/office/drawing/2014/main" id="{1F53AFFC-0E36-0559-3D5D-4FB37A376D96}"/>
              </a:ext>
            </a:extLst>
          </p:cNvPr>
          <p:cNvSpPr>
            <a:spLocks noGrp="1"/>
          </p:cNvSpPr>
          <p:nvPr>
            <p:ph type="sldNum" sz="quarter" idx="12"/>
          </p:nvPr>
        </p:nvSpPr>
        <p:spPr/>
        <p:txBody>
          <a:bodyPr/>
          <a:lstStyle/>
          <a:p>
            <a:fld id="{EB1D4E1C-F603-49C8-9BD0-873D640624A8}" type="slidenum">
              <a:rPr kumimoji="1" lang="ja-JP" altLang="en-US" smtClean="0"/>
              <a:t>22</a:t>
            </a:fld>
            <a:endParaRPr kumimoji="1" lang="ja-JP" altLang="en-US"/>
          </a:p>
        </p:txBody>
      </p:sp>
    </p:spTree>
    <p:extLst>
      <p:ext uri="{BB962C8B-B14F-4D97-AF65-F5344CB8AC3E}">
        <p14:creationId xmlns:p14="http://schemas.microsoft.com/office/powerpoint/2010/main" val="39659198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0983AB9-C7CB-B3DE-BFDF-BC9B393197CE}"/>
              </a:ext>
            </a:extLst>
          </p:cNvPr>
          <p:cNvSpPr txBox="1"/>
          <p:nvPr/>
        </p:nvSpPr>
        <p:spPr>
          <a:xfrm>
            <a:off x="410642" y="286642"/>
            <a:ext cx="10094965" cy="923330"/>
          </a:xfrm>
          <a:prstGeom prst="rect">
            <a:avLst/>
          </a:prstGeom>
          <a:noFill/>
        </p:spPr>
        <p:txBody>
          <a:bodyPr wrap="square" rtlCol="0">
            <a:spAutoFit/>
          </a:bodyPr>
          <a:lstStyle/>
          <a:p>
            <a:r>
              <a:rPr kumimoji="1" lang="ja-JP" altLang="en-US" dirty="0"/>
              <a:t>③世界はデータで出来ている　～</a:t>
            </a:r>
            <a:r>
              <a:rPr kumimoji="1" lang="en-US" altLang="ja-JP" dirty="0"/>
              <a:t>STEAM</a:t>
            </a:r>
            <a:r>
              <a:rPr kumimoji="1" lang="ja-JP" altLang="en-US" dirty="0"/>
              <a:t>探究のための統計・データサイエンスの道具箱～</a:t>
            </a:r>
            <a:endParaRPr kumimoji="1" lang="en-US" altLang="ja-JP" dirty="0"/>
          </a:p>
          <a:p>
            <a:r>
              <a:rPr lang="ja-JP" altLang="en-US" dirty="0"/>
              <a:t>　　コンテンツ事業者　：　</a:t>
            </a:r>
            <a:r>
              <a:rPr lang="en-US" altLang="ja-JP" dirty="0"/>
              <a:t>Little Studios, Inc. | </a:t>
            </a:r>
            <a:r>
              <a:rPr lang="ja-JP" altLang="en-US" dirty="0"/>
              <a:t>リトルスタジオインク株式会社 　　</a:t>
            </a:r>
            <a:endParaRPr lang="en-US" altLang="ja-JP" dirty="0"/>
          </a:p>
          <a:p>
            <a:r>
              <a:rPr lang="ja-JP" altLang="en-US" dirty="0"/>
              <a:t>　　　　　　　　　　　　　　　　　　　　　　　　　　　　　　</a:t>
            </a:r>
            <a:r>
              <a:rPr lang="en-US" altLang="ja-JP" dirty="0"/>
              <a:t>https://little-studios.co.jp/</a:t>
            </a:r>
            <a:endParaRPr kumimoji="1" lang="ja-JP" altLang="en-US" dirty="0"/>
          </a:p>
        </p:txBody>
      </p:sp>
      <p:pic>
        <p:nvPicPr>
          <p:cNvPr id="6" name="図 5">
            <a:extLst>
              <a:ext uri="{FF2B5EF4-FFF2-40B4-BE49-F238E27FC236}">
                <a16:creationId xmlns:a16="http://schemas.microsoft.com/office/drawing/2014/main" id="{BFAC8F53-1744-AA51-A04D-226B831AEF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517" y="1211532"/>
            <a:ext cx="10094965" cy="5359826"/>
          </a:xfrm>
          <a:prstGeom prst="rect">
            <a:avLst/>
          </a:prstGeom>
        </p:spPr>
      </p:pic>
      <p:sp>
        <p:nvSpPr>
          <p:cNvPr id="3" name="スライド番号プレースホルダー 2">
            <a:extLst>
              <a:ext uri="{FF2B5EF4-FFF2-40B4-BE49-F238E27FC236}">
                <a16:creationId xmlns:a16="http://schemas.microsoft.com/office/drawing/2014/main" id="{AF52D3FE-8C68-13CA-7ACB-28B026C01380}"/>
              </a:ext>
            </a:extLst>
          </p:cNvPr>
          <p:cNvSpPr>
            <a:spLocks noGrp="1"/>
          </p:cNvSpPr>
          <p:nvPr>
            <p:ph type="sldNum" sz="quarter" idx="12"/>
          </p:nvPr>
        </p:nvSpPr>
        <p:spPr/>
        <p:txBody>
          <a:bodyPr/>
          <a:lstStyle/>
          <a:p>
            <a:fld id="{EB1D4E1C-F603-49C8-9BD0-873D640624A8}" type="slidenum">
              <a:rPr kumimoji="1" lang="ja-JP" altLang="en-US" smtClean="0"/>
              <a:t>23</a:t>
            </a:fld>
            <a:endParaRPr kumimoji="1" lang="ja-JP" altLang="en-US"/>
          </a:p>
        </p:txBody>
      </p:sp>
    </p:spTree>
    <p:extLst>
      <p:ext uri="{BB962C8B-B14F-4D97-AF65-F5344CB8AC3E}">
        <p14:creationId xmlns:p14="http://schemas.microsoft.com/office/powerpoint/2010/main" val="31732621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0983AB9-C7CB-B3DE-BFDF-BC9B393197CE}"/>
              </a:ext>
            </a:extLst>
          </p:cNvPr>
          <p:cNvSpPr txBox="1"/>
          <p:nvPr/>
        </p:nvSpPr>
        <p:spPr>
          <a:xfrm>
            <a:off x="563043" y="645711"/>
            <a:ext cx="7159781" cy="2031325"/>
          </a:xfrm>
          <a:prstGeom prst="rect">
            <a:avLst/>
          </a:prstGeom>
          <a:noFill/>
        </p:spPr>
        <p:txBody>
          <a:bodyPr wrap="square" rtlCol="0">
            <a:spAutoFit/>
          </a:bodyPr>
          <a:lstStyle/>
          <a:p>
            <a:r>
              <a:rPr kumimoji="1" lang="ja-JP" altLang="en-US" dirty="0"/>
              <a:t>参考文献</a:t>
            </a:r>
            <a:endParaRPr kumimoji="1" lang="en-US" altLang="ja-JP" dirty="0"/>
          </a:p>
          <a:p>
            <a:r>
              <a:rPr lang="ja-JP" altLang="en-US" dirty="0"/>
              <a:t>①　中島さち子</a:t>
            </a:r>
            <a:r>
              <a:rPr lang="en-US" altLang="ja-JP" dirty="0"/>
              <a:t>『</a:t>
            </a:r>
            <a:r>
              <a:rPr lang="ja-JP" altLang="en-US" dirty="0"/>
              <a:t>知識ゼロからの</a:t>
            </a:r>
            <a:r>
              <a:rPr lang="en-US" altLang="ja-JP" dirty="0"/>
              <a:t>STEAM</a:t>
            </a:r>
            <a:r>
              <a:rPr lang="ja-JP" altLang="en-US" dirty="0"/>
              <a:t>教育</a:t>
            </a:r>
            <a:r>
              <a:rPr lang="en-US" altLang="ja-JP" dirty="0"/>
              <a:t>』</a:t>
            </a:r>
          </a:p>
          <a:p>
            <a:r>
              <a:rPr lang="ja-JP" altLang="en-US" dirty="0"/>
              <a:t>（幻冬舎，２０２２）</a:t>
            </a:r>
            <a:endParaRPr lang="en-US" altLang="ja-JP" dirty="0"/>
          </a:p>
          <a:p>
            <a:endParaRPr lang="en-US" altLang="ja-JP" dirty="0"/>
          </a:p>
          <a:p>
            <a:endParaRPr lang="en-US" altLang="ja-JP" dirty="0"/>
          </a:p>
          <a:p>
            <a:r>
              <a:rPr lang="en-US" altLang="ja-JP" dirty="0"/>
              <a:t>STEAM</a:t>
            </a:r>
            <a:r>
              <a:rPr lang="ja-JP" altLang="en-US" dirty="0"/>
              <a:t>教育について、分かりやすく書かれている上に、いくつかの学校の実践も載っています。　</a:t>
            </a:r>
            <a:endParaRPr lang="en-US" altLang="ja-JP" dirty="0"/>
          </a:p>
        </p:txBody>
      </p:sp>
      <p:pic>
        <p:nvPicPr>
          <p:cNvPr id="5" name="図 4">
            <a:extLst>
              <a:ext uri="{FF2B5EF4-FFF2-40B4-BE49-F238E27FC236}">
                <a16:creationId xmlns:a16="http://schemas.microsoft.com/office/drawing/2014/main" id="{736B78E5-163D-9870-5EC9-3DAB6DFC30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3194" y="645711"/>
            <a:ext cx="3775763" cy="5335104"/>
          </a:xfrm>
          <a:prstGeom prst="rect">
            <a:avLst/>
          </a:prstGeom>
        </p:spPr>
      </p:pic>
      <p:sp>
        <p:nvSpPr>
          <p:cNvPr id="3" name="スライド番号プレースホルダー 2">
            <a:extLst>
              <a:ext uri="{FF2B5EF4-FFF2-40B4-BE49-F238E27FC236}">
                <a16:creationId xmlns:a16="http://schemas.microsoft.com/office/drawing/2014/main" id="{9C7E46CC-D6BA-67DB-FEC8-8EC24B2946C8}"/>
              </a:ext>
            </a:extLst>
          </p:cNvPr>
          <p:cNvSpPr>
            <a:spLocks noGrp="1"/>
          </p:cNvSpPr>
          <p:nvPr>
            <p:ph type="sldNum" sz="quarter" idx="12"/>
          </p:nvPr>
        </p:nvSpPr>
        <p:spPr/>
        <p:txBody>
          <a:bodyPr/>
          <a:lstStyle/>
          <a:p>
            <a:fld id="{EB1D4E1C-F603-49C8-9BD0-873D640624A8}" type="slidenum">
              <a:rPr kumimoji="1" lang="ja-JP" altLang="en-US" smtClean="0"/>
              <a:t>24</a:t>
            </a:fld>
            <a:endParaRPr kumimoji="1" lang="ja-JP" altLang="en-US"/>
          </a:p>
        </p:txBody>
      </p:sp>
    </p:spTree>
    <p:extLst>
      <p:ext uri="{BB962C8B-B14F-4D97-AF65-F5344CB8AC3E}">
        <p14:creationId xmlns:p14="http://schemas.microsoft.com/office/powerpoint/2010/main" val="9423948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0983AB9-C7CB-B3DE-BFDF-BC9B393197CE}"/>
              </a:ext>
            </a:extLst>
          </p:cNvPr>
          <p:cNvSpPr txBox="1"/>
          <p:nvPr/>
        </p:nvSpPr>
        <p:spPr>
          <a:xfrm>
            <a:off x="499539" y="825593"/>
            <a:ext cx="11192917" cy="584775"/>
          </a:xfrm>
          <a:prstGeom prst="rect">
            <a:avLst/>
          </a:prstGeom>
          <a:noFill/>
        </p:spPr>
        <p:txBody>
          <a:bodyPr wrap="square" rtlCol="0">
            <a:spAutoFit/>
          </a:bodyPr>
          <a:lstStyle/>
          <a:p>
            <a:r>
              <a:rPr lang="ja-JP" altLang="en-US" sz="1600" dirty="0"/>
              <a:t>②　渡辺美智子</a:t>
            </a:r>
            <a:r>
              <a:rPr lang="en-US" altLang="ja-JP" sz="1600" dirty="0"/>
              <a:t>『</a:t>
            </a:r>
            <a:r>
              <a:rPr lang="ja-JP" altLang="en-US" sz="1600" dirty="0"/>
              <a:t>こども</a:t>
            </a:r>
            <a:r>
              <a:rPr lang="en-US" altLang="ja-JP" sz="1600" dirty="0"/>
              <a:t>STEAM</a:t>
            </a:r>
            <a:r>
              <a:rPr lang="ja-JP" altLang="en-US" sz="1600" dirty="0"/>
              <a:t>シリーズ　小学５・６年生向け　統計</a:t>
            </a:r>
            <a:r>
              <a:rPr lang="en-US" altLang="ja-JP" sz="1600" dirty="0"/>
              <a:t>【</a:t>
            </a:r>
            <a:r>
              <a:rPr lang="ja-JP" altLang="en-US" sz="1600" dirty="0"/>
              <a:t>基礎編</a:t>
            </a:r>
            <a:r>
              <a:rPr lang="en-US" altLang="ja-JP" sz="1600" dirty="0"/>
              <a:t>】』</a:t>
            </a:r>
            <a:r>
              <a:rPr lang="ja-JP" altLang="en-US" sz="1600" dirty="0"/>
              <a:t>（株式会社アルク，２０２１）</a:t>
            </a:r>
            <a:endParaRPr lang="en-US" altLang="ja-JP" sz="1600" dirty="0"/>
          </a:p>
          <a:p>
            <a:r>
              <a:rPr lang="ja-JP" altLang="en-US" sz="1600" dirty="0"/>
              <a:t>　　渡辺美智子</a:t>
            </a:r>
            <a:r>
              <a:rPr lang="en-US" altLang="ja-JP" sz="1600" dirty="0"/>
              <a:t>『</a:t>
            </a:r>
            <a:r>
              <a:rPr lang="ja-JP" altLang="en-US" sz="1600" dirty="0"/>
              <a:t>こども</a:t>
            </a:r>
            <a:r>
              <a:rPr lang="en-US" altLang="ja-JP" sz="1600" dirty="0"/>
              <a:t>STEAM</a:t>
            </a:r>
            <a:r>
              <a:rPr lang="ja-JP" altLang="en-US" sz="1600" dirty="0"/>
              <a:t>シリーズ　小学５・６年生向け　統計</a:t>
            </a:r>
            <a:r>
              <a:rPr lang="en-US" altLang="ja-JP" sz="1600" dirty="0"/>
              <a:t>【</a:t>
            </a:r>
            <a:r>
              <a:rPr lang="ja-JP" altLang="en-US" sz="1600" dirty="0"/>
              <a:t>発展編</a:t>
            </a:r>
            <a:r>
              <a:rPr lang="en-US" altLang="ja-JP" sz="1600" dirty="0"/>
              <a:t>】』</a:t>
            </a:r>
            <a:r>
              <a:rPr lang="ja-JP" altLang="en-US" sz="1600" dirty="0"/>
              <a:t>（株式会社アルク，２０２１）</a:t>
            </a:r>
            <a:endParaRPr kumimoji="1" lang="ja-JP" altLang="en-US" sz="1600" dirty="0"/>
          </a:p>
        </p:txBody>
      </p:sp>
      <p:sp>
        <p:nvSpPr>
          <p:cNvPr id="7" name="テキスト ボックス 6">
            <a:extLst>
              <a:ext uri="{FF2B5EF4-FFF2-40B4-BE49-F238E27FC236}">
                <a16:creationId xmlns:a16="http://schemas.microsoft.com/office/drawing/2014/main" id="{46645A1B-FEBE-E300-FA64-90A8DCBC8F9E}"/>
              </a:ext>
            </a:extLst>
          </p:cNvPr>
          <p:cNvSpPr txBox="1"/>
          <p:nvPr/>
        </p:nvSpPr>
        <p:spPr>
          <a:xfrm>
            <a:off x="436041" y="1542358"/>
            <a:ext cx="5575292" cy="923330"/>
          </a:xfrm>
          <a:prstGeom prst="rect">
            <a:avLst/>
          </a:prstGeom>
          <a:noFill/>
        </p:spPr>
        <p:txBody>
          <a:bodyPr wrap="square" rtlCol="0">
            <a:spAutoFit/>
          </a:bodyPr>
          <a:lstStyle/>
          <a:p>
            <a:r>
              <a:rPr kumimoji="1" lang="ja-JP" altLang="en-US" dirty="0"/>
              <a:t>今回の講演会の講師　渡辺先生が監修された本です。小学５・６年生向けですが、中学校でも十分に使える内容です。</a:t>
            </a:r>
          </a:p>
        </p:txBody>
      </p:sp>
      <p:pic>
        <p:nvPicPr>
          <p:cNvPr id="5" name="図 4">
            <a:extLst>
              <a:ext uri="{FF2B5EF4-FFF2-40B4-BE49-F238E27FC236}">
                <a16:creationId xmlns:a16="http://schemas.microsoft.com/office/drawing/2014/main" id="{C5BE0C20-09C8-07CA-4ED4-25AE9E8831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8" y="1592921"/>
            <a:ext cx="2909456" cy="4331325"/>
          </a:xfrm>
          <a:prstGeom prst="rect">
            <a:avLst/>
          </a:prstGeom>
        </p:spPr>
      </p:pic>
      <p:pic>
        <p:nvPicPr>
          <p:cNvPr id="9" name="図 8">
            <a:extLst>
              <a:ext uri="{FF2B5EF4-FFF2-40B4-BE49-F238E27FC236}">
                <a16:creationId xmlns:a16="http://schemas.microsoft.com/office/drawing/2014/main" id="{42DE68DF-7379-1020-CE27-880BB17D89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0119" y="1592920"/>
            <a:ext cx="2909456" cy="4331325"/>
          </a:xfrm>
          <a:prstGeom prst="rect">
            <a:avLst/>
          </a:prstGeom>
        </p:spPr>
      </p:pic>
      <p:sp>
        <p:nvSpPr>
          <p:cNvPr id="3" name="スライド番号プレースホルダー 2">
            <a:extLst>
              <a:ext uri="{FF2B5EF4-FFF2-40B4-BE49-F238E27FC236}">
                <a16:creationId xmlns:a16="http://schemas.microsoft.com/office/drawing/2014/main" id="{B7B04159-B63A-C934-0B2D-2921BF1A8401}"/>
              </a:ext>
            </a:extLst>
          </p:cNvPr>
          <p:cNvSpPr>
            <a:spLocks noGrp="1"/>
          </p:cNvSpPr>
          <p:nvPr>
            <p:ph type="sldNum" sz="quarter" idx="12"/>
          </p:nvPr>
        </p:nvSpPr>
        <p:spPr/>
        <p:txBody>
          <a:bodyPr/>
          <a:lstStyle/>
          <a:p>
            <a:fld id="{EB1D4E1C-F603-49C8-9BD0-873D640624A8}" type="slidenum">
              <a:rPr kumimoji="1" lang="ja-JP" altLang="en-US" smtClean="0"/>
              <a:t>25</a:t>
            </a:fld>
            <a:endParaRPr kumimoji="1" lang="ja-JP" altLang="en-US"/>
          </a:p>
        </p:txBody>
      </p:sp>
    </p:spTree>
    <p:extLst>
      <p:ext uri="{BB962C8B-B14F-4D97-AF65-F5344CB8AC3E}">
        <p14:creationId xmlns:p14="http://schemas.microsoft.com/office/powerpoint/2010/main" val="13480167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954EF66-AFBE-6E35-AE20-7807264BA6A7}"/>
              </a:ext>
            </a:extLst>
          </p:cNvPr>
          <p:cNvPicPr>
            <a:picLocks noChangeAspect="1"/>
          </p:cNvPicPr>
          <p:nvPr/>
        </p:nvPicPr>
        <p:blipFill>
          <a:blip r:embed="rId3"/>
          <a:stretch>
            <a:fillRect/>
          </a:stretch>
        </p:blipFill>
        <p:spPr>
          <a:xfrm>
            <a:off x="3184202" y="412209"/>
            <a:ext cx="5823596" cy="6033582"/>
          </a:xfrm>
          <a:prstGeom prst="rect">
            <a:avLst/>
          </a:prstGeom>
        </p:spPr>
      </p:pic>
      <p:sp>
        <p:nvSpPr>
          <p:cNvPr id="4" name="テキスト ボックス 3">
            <a:extLst>
              <a:ext uri="{FF2B5EF4-FFF2-40B4-BE49-F238E27FC236}">
                <a16:creationId xmlns:a16="http://schemas.microsoft.com/office/drawing/2014/main" id="{26B605BE-CD66-FDB5-2E9A-D1EAFF1AD347}"/>
              </a:ext>
            </a:extLst>
          </p:cNvPr>
          <p:cNvSpPr txBox="1"/>
          <p:nvPr/>
        </p:nvSpPr>
        <p:spPr>
          <a:xfrm>
            <a:off x="9727645" y="6076459"/>
            <a:ext cx="1752461" cy="369332"/>
          </a:xfrm>
          <a:prstGeom prst="rect">
            <a:avLst/>
          </a:prstGeom>
          <a:noFill/>
        </p:spPr>
        <p:txBody>
          <a:bodyPr wrap="square" rtlCol="0">
            <a:spAutoFit/>
          </a:bodyPr>
          <a:lstStyle/>
          <a:p>
            <a:r>
              <a:rPr lang="en-US" altLang="ja-JP" b="0" i="0" dirty="0">
                <a:solidFill>
                  <a:srgbClr val="000000"/>
                </a:solidFill>
                <a:effectLst/>
                <a:latin typeface="Hiragino Mincho ProN"/>
              </a:rPr>
              <a:t>©︎STEAM JAPAN </a:t>
            </a:r>
            <a:endParaRPr kumimoji="1" lang="ja-JP" altLang="en-US" dirty="0"/>
          </a:p>
        </p:txBody>
      </p:sp>
      <p:sp>
        <p:nvSpPr>
          <p:cNvPr id="2" name="スライド番号プレースホルダー 1">
            <a:extLst>
              <a:ext uri="{FF2B5EF4-FFF2-40B4-BE49-F238E27FC236}">
                <a16:creationId xmlns:a16="http://schemas.microsoft.com/office/drawing/2014/main" id="{084B75B0-8B92-6A65-5CCD-FBDCF4827886}"/>
              </a:ext>
            </a:extLst>
          </p:cNvPr>
          <p:cNvSpPr>
            <a:spLocks noGrp="1"/>
          </p:cNvSpPr>
          <p:nvPr>
            <p:ph type="sldNum" sz="quarter" idx="12"/>
          </p:nvPr>
        </p:nvSpPr>
        <p:spPr/>
        <p:txBody>
          <a:bodyPr/>
          <a:lstStyle/>
          <a:p>
            <a:fld id="{EB1D4E1C-F603-49C8-9BD0-873D640624A8}" type="slidenum">
              <a:rPr kumimoji="1" lang="ja-JP" altLang="en-US" smtClean="0"/>
              <a:t>3</a:t>
            </a:fld>
            <a:endParaRPr kumimoji="1" lang="ja-JP" altLang="en-US"/>
          </a:p>
        </p:txBody>
      </p:sp>
    </p:spTree>
    <p:extLst>
      <p:ext uri="{BB962C8B-B14F-4D97-AF65-F5344CB8AC3E}">
        <p14:creationId xmlns:p14="http://schemas.microsoft.com/office/powerpoint/2010/main" val="11744683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EB2AB2A-F60E-15FF-9BFC-99C243E61CD6}"/>
              </a:ext>
            </a:extLst>
          </p:cNvPr>
          <p:cNvPicPr>
            <a:picLocks noChangeAspect="1"/>
          </p:cNvPicPr>
          <p:nvPr/>
        </p:nvPicPr>
        <p:blipFill>
          <a:blip r:embed="rId3"/>
          <a:stretch>
            <a:fillRect/>
          </a:stretch>
        </p:blipFill>
        <p:spPr>
          <a:xfrm>
            <a:off x="1320288" y="359827"/>
            <a:ext cx="9551423" cy="6364274"/>
          </a:xfrm>
          <a:prstGeom prst="rect">
            <a:avLst/>
          </a:prstGeom>
        </p:spPr>
      </p:pic>
      <p:sp>
        <p:nvSpPr>
          <p:cNvPr id="2" name="テキスト ボックス 1">
            <a:extLst>
              <a:ext uri="{FF2B5EF4-FFF2-40B4-BE49-F238E27FC236}">
                <a16:creationId xmlns:a16="http://schemas.microsoft.com/office/drawing/2014/main" id="{BBFFFB88-0FEA-7EF2-8A34-86D9C1FDB4AC}"/>
              </a:ext>
            </a:extLst>
          </p:cNvPr>
          <p:cNvSpPr txBox="1"/>
          <p:nvPr/>
        </p:nvSpPr>
        <p:spPr>
          <a:xfrm>
            <a:off x="9848313" y="5956431"/>
            <a:ext cx="1752461" cy="369332"/>
          </a:xfrm>
          <a:prstGeom prst="rect">
            <a:avLst/>
          </a:prstGeom>
          <a:noFill/>
        </p:spPr>
        <p:txBody>
          <a:bodyPr wrap="square" rtlCol="0">
            <a:spAutoFit/>
          </a:bodyPr>
          <a:lstStyle/>
          <a:p>
            <a:r>
              <a:rPr lang="en-US" altLang="ja-JP" b="0" i="0" dirty="0">
                <a:solidFill>
                  <a:srgbClr val="000000"/>
                </a:solidFill>
                <a:effectLst/>
                <a:latin typeface="Hiragino Mincho ProN"/>
              </a:rPr>
              <a:t>©︎STEAM JAPAN </a:t>
            </a:r>
            <a:endParaRPr kumimoji="1" lang="ja-JP" altLang="en-US" dirty="0"/>
          </a:p>
        </p:txBody>
      </p:sp>
      <p:sp>
        <p:nvSpPr>
          <p:cNvPr id="4" name="スライド番号プレースホルダー 3">
            <a:extLst>
              <a:ext uri="{FF2B5EF4-FFF2-40B4-BE49-F238E27FC236}">
                <a16:creationId xmlns:a16="http://schemas.microsoft.com/office/drawing/2014/main" id="{456B4058-9C35-2ECD-B710-B1E6EA170485}"/>
              </a:ext>
            </a:extLst>
          </p:cNvPr>
          <p:cNvSpPr>
            <a:spLocks noGrp="1"/>
          </p:cNvSpPr>
          <p:nvPr>
            <p:ph type="sldNum" sz="quarter" idx="12"/>
          </p:nvPr>
        </p:nvSpPr>
        <p:spPr/>
        <p:txBody>
          <a:bodyPr/>
          <a:lstStyle/>
          <a:p>
            <a:fld id="{EB1D4E1C-F603-49C8-9BD0-873D640624A8}" type="slidenum">
              <a:rPr kumimoji="1" lang="ja-JP" altLang="en-US" smtClean="0"/>
              <a:t>4</a:t>
            </a:fld>
            <a:endParaRPr kumimoji="1" lang="ja-JP" altLang="en-US"/>
          </a:p>
        </p:txBody>
      </p:sp>
    </p:spTree>
    <p:extLst>
      <p:ext uri="{BB962C8B-B14F-4D97-AF65-F5344CB8AC3E}">
        <p14:creationId xmlns:p14="http://schemas.microsoft.com/office/powerpoint/2010/main" val="15805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029246F-167A-4AF9-B45F-11F2A2142B2E}"/>
              </a:ext>
            </a:extLst>
          </p:cNvPr>
          <p:cNvPicPr>
            <a:picLocks noChangeAspect="1"/>
          </p:cNvPicPr>
          <p:nvPr/>
        </p:nvPicPr>
        <p:blipFill>
          <a:blip r:embed="rId3"/>
          <a:stretch>
            <a:fillRect/>
          </a:stretch>
        </p:blipFill>
        <p:spPr>
          <a:xfrm>
            <a:off x="1137568" y="854325"/>
            <a:ext cx="9916863" cy="5149350"/>
          </a:xfrm>
          <a:prstGeom prst="rect">
            <a:avLst/>
          </a:prstGeom>
        </p:spPr>
      </p:pic>
      <p:sp>
        <p:nvSpPr>
          <p:cNvPr id="2" name="テキスト ボックス 1">
            <a:extLst>
              <a:ext uri="{FF2B5EF4-FFF2-40B4-BE49-F238E27FC236}">
                <a16:creationId xmlns:a16="http://schemas.microsoft.com/office/drawing/2014/main" id="{6DA69F7B-FD61-332A-F36F-064E9D2413BF}"/>
              </a:ext>
            </a:extLst>
          </p:cNvPr>
          <p:cNvSpPr txBox="1"/>
          <p:nvPr/>
        </p:nvSpPr>
        <p:spPr>
          <a:xfrm>
            <a:off x="9459207" y="6003675"/>
            <a:ext cx="1752461" cy="369332"/>
          </a:xfrm>
          <a:prstGeom prst="rect">
            <a:avLst/>
          </a:prstGeom>
          <a:noFill/>
        </p:spPr>
        <p:txBody>
          <a:bodyPr wrap="square" rtlCol="0">
            <a:spAutoFit/>
          </a:bodyPr>
          <a:lstStyle/>
          <a:p>
            <a:r>
              <a:rPr lang="en-US" altLang="ja-JP" b="0" i="0" dirty="0">
                <a:solidFill>
                  <a:srgbClr val="000000"/>
                </a:solidFill>
                <a:effectLst/>
                <a:latin typeface="Hiragino Mincho ProN"/>
              </a:rPr>
              <a:t>©︎STEAM JAPAN </a:t>
            </a:r>
            <a:endParaRPr kumimoji="1" lang="ja-JP" altLang="en-US" dirty="0"/>
          </a:p>
        </p:txBody>
      </p:sp>
      <p:sp>
        <p:nvSpPr>
          <p:cNvPr id="4" name="スライド番号プレースホルダー 3">
            <a:extLst>
              <a:ext uri="{FF2B5EF4-FFF2-40B4-BE49-F238E27FC236}">
                <a16:creationId xmlns:a16="http://schemas.microsoft.com/office/drawing/2014/main" id="{0FAC3709-4B4D-7A52-EEF8-2090E739BF3A}"/>
              </a:ext>
            </a:extLst>
          </p:cNvPr>
          <p:cNvSpPr>
            <a:spLocks noGrp="1"/>
          </p:cNvSpPr>
          <p:nvPr>
            <p:ph type="sldNum" sz="quarter" idx="12"/>
          </p:nvPr>
        </p:nvSpPr>
        <p:spPr/>
        <p:txBody>
          <a:bodyPr/>
          <a:lstStyle/>
          <a:p>
            <a:fld id="{EB1D4E1C-F603-49C8-9BD0-873D640624A8}" type="slidenum">
              <a:rPr kumimoji="1" lang="ja-JP" altLang="en-US" smtClean="0"/>
              <a:t>5</a:t>
            </a:fld>
            <a:endParaRPr kumimoji="1" lang="ja-JP" altLang="en-US"/>
          </a:p>
        </p:txBody>
      </p:sp>
    </p:spTree>
    <p:extLst>
      <p:ext uri="{BB962C8B-B14F-4D97-AF65-F5344CB8AC3E}">
        <p14:creationId xmlns:p14="http://schemas.microsoft.com/office/powerpoint/2010/main" val="11722770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0D26FAD-8E3F-1F94-E46B-79AC51D9F5CC}"/>
              </a:ext>
            </a:extLst>
          </p:cNvPr>
          <p:cNvPicPr>
            <a:picLocks noChangeAspect="1"/>
          </p:cNvPicPr>
          <p:nvPr/>
        </p:nvPicPr>
        <p:blipFill>
          <a:blip r:embed="rId3"/>
          <a:stretch>
            <a:fillRect/>
          </a:stretch>
        </p:blipFill>
        <p:spPr>
          <a:xfrm>
            <a:off x="2255761" y="285861"/>
            <a:ext cx="7680477" cy="6286277"/>
          </a:xfrm>
          <a:prstGeom prst="rect">
            <a:avLst/>
          </a:prstGeom>
        </p:spPr>
      </p:pic>
      <p:sp>
        <p:nvSpPr>
          <p:cNvPr id="2" name="テキスト ボックス 1">
            <a:extLst>
              <a:ext uri="{FF2B5EF4-FFF2-40B4-BE49-F238E27FC236}">
                <a16:creationId xmlns:a16="http://schemas.microsoft.com/office/drawing/2014/main" id="{92FF01DE-AF23-5A38-8FB4-D0257A8F69A2}"/>
              </a:ext>
            </a:extLst>
          </p:cNvPr>
          <p:cNvSpPr txBox="1"/>
          <p:nvPr/>
        </p:nvSpPr>
        <p:spPr>
          <a:xfrm>
            <a:off x="9936238" y="6202806"/>
            <a:ext cx="1752461" cy="369332"/>
          </a:xfrm>
          <a:prstGeom prst="rect">
            <a:avLst/>
          </a:prstGeom>
          <a:noFill/>
        </p:spPr>
        <p:txBody>
          <a:bodyPr wrap="square" rtlCol="0">
            <a:spAutoFit/>
          </a:bodyPr>
          <a:lstStyle/>
          <a:p>
            <a:r>
              <a:rPr lang="en-US" altLang="ja-JP" b="0" i="0" dirty="0">
                <a:solidFill>
                  <a:srgbClr val="000000"/>
                </a:solidFill>
                <a:effectLst/>
                <a:latin typeface="Hiragino Mincho ProN"/>
              </a:rPr>
              <a:t>©︎STEAM JAPAN </a:t>
            </a:r>
            <a:endParaRPr kumimoji="1" lang="ja-JP" altLang="en-US" dirty="0"/>
          </a:p>
        </p:txBody>
      </p:sp>
      <p:sp>
        <p:nvSpPr>
          <p:cNvPr id="4" name="スライド番号プレースホルダー 3">
            <a:extLst>
              <a:ext uri="{FF2B5EF4-FFF2-40B4-BE49-F238E27FC236}">
                <a16:creationId xmlns:a16="http://schemas.microsoft.com/office/drawing/2014/main" id="{0EBAB44B-4F97-1C9A-51EC-DED12A823F11}"/>
              </a:ext>
            </a:extLst>
          </p:cNvPr>
          <p:cNvSpPr>
            <a:spLocks noGrp="1"/>
          </p:cNvSpPr>
          <p:nvPr>
            <p:ph type="sldNum" sz="quarter" idx="12"/>
          </p:nvPr>
        </p:nvSpPr>
        <p:spPr/>
        <p:txBody>
          <a:bodyPr/>
          <a:lstStyle/>
          <a:p>
            <a:fld id="{EB1D4E1C-F603-49C8-9BD0-873D640624A8}" type="slidenum">
              <a:rPr kumimoji="1" lang="ja-JP" altLang="en-US" smtClean="0"/>
              <a:t>6</a:t>
            </a:fld>
            <a:endParaRPr kumimoji="1" lang="ja-JP" altLang="en-US"/>
          </a:p>
        </p:txBody>
      </p:sp>
    </p:spTree>
    <p:extLst>
      <p:ext uri="{BB962C8B-B14F-4D97-AF65-F5344CB8AC3E}">
        <p14:creationId xmlns:p14="http://schemas.microsoft.com/office/powerpoint/2010/main" val="26626691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E4F3869-EE1B-E241-CBA6-AC13157BCA7F}"/>
              </a:ext>
            </a:extLst>
          </p:cNvPr>
          <p:cNvPicPr>
            <a:picLocks noChangeAspect="1"/>
          </p:cNvPicPr>
          <p:nvPr/>
        </p:nvPicPr>
        <p:blipFill>
          <a:blip r:embed="rId3"/>
          <a:stretch>
            <a:fillRect/>
          </a:stretch>
        </p:blipFill>
        <p:spPr>
          <a:xfrm>
            <a:off x="1389132" y="1333514"/>
            <a:ext cx="9680121" cy="4190971"/>
          </a:xfrm>
          <a:prstGeom prst="rect">
            <a:avLst/>
          </a:prstGeom>
        </p:spPr>
      </p:pic>
      <p:sp>
        <p:nvSpPr>
          <p:cNvPr id="2" name="テキスト ボックス 1">
            <a:extLst>
              <a:ext uri="{FF2B5EF4-FFF2-40B4-BE49-F238E27FC236}">
                <a16:creationId xmlns:a16="http://schemas.microsoft.com/office/drawing/2014/main" id="{E30F0FD9-88C0-3A11-2F79-4FA3BD295FEA}"/>
              </a:ext>
            </a:extLst>
          </p:cNvPr>
          <p:cNvSpPr txBox="1"/>
          <p:nvPr/>
        </p:nvSpPr>
        <p:spPr>
          <a:xfrm>
            <a:off x="9809403" y="5975886"/>
            <a:ext cx="1752461" cy="369332"/>
          </a:xfrm>
          <a:prstGeom prst="rect">
            <a:avLst/>
          </a:prstGeom>
          <a:noFill/>
        </p:spPr>
        <p:txBody>
          <a:bodyPr wrap="square" rtlCol="0">
            <a:spAutoFit/>
          </a:bodyPr>
          <a:lstStyle/>
          <a:p>
            <a:r>
              <a:rPr lang="en-US" altLang="ja-JP" b="0" i="0" dirty="0">
                <a:solidFill>
                  <a:srgbClr val="000000"/>
                </a:solidFill>
                <a:effectLst/>
                <a:latin typeface="Hiragino Mincho ProN"/>
              </a:rPr>
              <a:t>©︎STEAM JAPAN </a:t>
            </a:r>
            <a:endParaRPr kumimoji="1" lang="ja-JP" altLang="en-US" dirty="0"/>
          </a:p>
        </p:txBody>
      </p:sp>
      <p:sp>
        <p:nvSpPr>
          <p:cNvPr id="4" name="スライド番号プレースホルダー 3">
            <a:extLst>
              <a:ext uri="{FF2B5EF4-FFF2-40B4-BE49-F238E27FC236}">
                <a16:creationId xmlns:a16="http://schemas.microsoft.com/office/drawing/2014/main" id="{2B911271-1138-FD1C-C15A-E161310922EA}"/>
              </a:ext>
            </a:extLst>
          </p:cNvPr>
          <p:cNvSpPr>
            <a:spLocks noGrp="1"/>
          </p:cNvSpPr>
          <p:nvPr>
            <p:ph type="sldNum" sz="quarter" idx="12"/>
          </p:nvPr>
        </p:nvSpPr>
        <p:spPr/>
        <p:txBody>
          <a:bodyPr/>
          <a:lstStyle/>
          <a:p>
            <a:fld id="{EB1D4E1C-F603-49C8-9BD0-873D640624A8}" type="slidenum">
              <a:rPr kumimoji="1" lang="ja-JP" altLang="en-US" smtClean="0"/>
              <a:t>7</a:t>
            </a:fld>
            <a:endParaRPr kumimoji="1" lang="ja-JP" altLang="en-US"/>
          </a:p>
        </p:txBody>
      </p:sp>
    </p:spTree>
    <p:extLst>
      <p:ext uri="{BB962C8B-B14F-4D97-AF65-F5344CB8AC3E}">
        <p14:creationId xmlns:p14="http://schemas.microsoft.com/office/powerpoint/2010/main" val="27721449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6197D28D-1BDB-0DE3-3723-C8B53D0BC19C}"/>
              </a:ext>
            </a:extLst>
          </p:cNvPr>
          <p:cNvPicPr>
            <a:picLocks noChangeAspect="1"/>
          </p:cNvPicPr>
          <p:nvPr/>
        </p:nvPicPr>
        <p:blipFill>
          <a:blip r:embed="rId3"/>
          <a:stretch>
            <a:fillRect/>
          </a:stretch>
        </p:blipFill>
        <p:spPr>
          <a:xfrm>
            <a:off x="3359934" y="0"/>
            <a:ext cx="5394322" cy="6539857"/>
          </a:xfrm>
          <a:prstGeom prst="rect">
            <a:avLst/>
          </a:prstGeom>
        </p:spPr>
      </p:pic>
      <p:sp>
        <p:nvSpPr>
          <p:cNvPr id="2" name="スライド番号プレースホルダー 1">
            <a:extLst>
              <a:ext uri="{FF2B5EF4-FFF2-40B4-BE49-F238E27FC236}">
                <a16:creationId xmlns:a16="http://schemas.microsoft.com/office/drawing/2014/main" id="{F042A33D-40C0-FBB3-0B56-DD311BAC1BBD}"/>
              </a:ext>
            </a:extLst>
          </p:cNvPr>
          <p:cNvSpPr>
            <a:spLocks noGrp="1"/>
          </p:cNvSpPr>
          <p:nvPr>
            <p:ph type="sldNum" sz="quarter" idx="12"/>
          </p:nvPr>
        </p:nvSpPr>
        <p:spPr/>
        <p:txBody>
          <a:bodyPr/>
          <a:lstStyle/>
          <a:p>
            <a:fld id="{EB1D4E1C-F603-49C8-9BD0-873D640624A8}" type="slidenum">
              <a:rPr kumimoji="1" lang="ja-JP" altLang="en-US" smtClean="0"/>
              <a:t>8</a:t>
            </a:fld>
            <a:endParaRPr kumimoji="1" lang="ja-JP" altLang="en-US"/>
          </a:p>
        </p:txBody>
      </p:sp>
    </p:spTree>
    <p:extLst>
      <p:ext uri="{BB962C8B-B14F-4D97-AF65-F5344CB8AC3E}">
        <p14:creationId xmlns:p14="http://schemas.microsoft.com/office/powerpoint/2010/main" val="3789970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DF1A065D-04F6-6679-76CF-D59844007A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7958" y="111328"/>
            <a:ext cx="8496083" cy="6746672"/>
          </a:xfrm>
          <a:prstGeom prst="rect">
            <a:avLst/>
          </a:prstGeom>
        </p:spPr>
      </p:pic>
      <p:sp>
        <p:nvSpPr>
          <p:cNvPr id="2" name="スライド番号プレースホルダー 1">
            <a:extLst>
              <a:ext uri="{FF2B5EF4-FFF2-40B4-BE49-F238E27FC236}">
                <a16:creationId xmlns:a16="http://schemas.microsoft.com/office/drawing/2014/main" id="{308D392C-AA85-1439-0570-F2C396D3FB97}"/>
              </a:ext>
            </a:extLst>
          </p:cNvPr>
          <p:cNvSpPr>
            <a:spLocks noGrp="1"/>
          </p:cNvSpPr>
          <p:nvPr>
            <p:ph type="sldNum" sz="quarter" idx="12"/>
          </p:nvPr>
        </p:nvSpPr>
        <p:spPr/>
        <p:txBody>
          <a:bodyPr/>
          <a:lstStyle/>
          <a:p>
            <a:fld id="{EB1D4E1C-F603-49C8-9BD0-873D640624A8}" type="slidenum">
              <a:rPr kumimoji="1" lang="ja-JP" altLang="en-US" smtClean="0"/>
              <a:t>9</a:t>
            </a:fld>
            <a:endParaRPr kumimoji="1" lang="ja-JP" altLang="en-US"/>
          </a:p>
        </p:txBody>
      </p:sp>
    </p:spTree>
    <p:extLst>
      <p:ext uri="{BB962C8B-B14F-4D97-AF65-F5344CB8AC3E}">
        <p14:creationId xmlns:p14="http://schemas.microsoft.com/office/powerpoint/2010/main" val="1935710688"/>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501</TotalTime>
  <Words>2033</Words>
  <Application>Microsoft Office PowerPoint</Application>
  <PresentationFormat>ワイド画面</PresentationFormat>
  <Paragraphs>131</Paragraphs>
  <Slides>25</Slides>
  <Notes>25</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25</vt:i4>
      </vt:variant>
    </vt:vector>
  </HeadingPairs>
  <TitlesOfParts>
    <vt:vector size="31" baseType="lpstr">
      <vt:lpstr>Hiragino Mincho ProN</vt:lpstr>
      <vt:lpstr>游ゴシック</vt:lpstr>
      <vt:lpstr>游ゴシック Light</vt:lpstr>
      <vt:lpstr>Arial</vt:lpstr>
      <vt:lpstr>Ubuntu</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祥孝 槌田</dc:creator>
  <cp:lastModifiedBy>祥孝</cp:lastModifiedBy>
  <cp:revision>51</cp:revision>
  <dcterms:created xsi:type="dcterms:W3CDTF">2023-08-27T12:30:48Z</dcterms:created>
  <dcterms:modified xsi:type="dcterms:W3CDTF">2023-09-27T06:04:13Z</dcterms:modified>
</cp:coreProperties>
</file>