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8" r:id="rId13"/>
    <p:sldId id="267" r:id="rId14"/>
    <p:sldId id="269" r:id="rId15"/>
    <p:sldId id="270"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94" d="100"/>
          <a:sy n="94" d="100"/>
        </p:scale>
        <p:origin x="27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A14E60-CD7E-E6CA-C25D-3BF127C4D10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1A28639-F72D-601D-893C-F183953078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BD305E-7768-328E-9416-A7B1AED1D3EE}"/>
              </a:ext>
            </a:extLst>
          </p:cNvPr>
          <p:cNvSpPr>
            <a:spLocks noGrp="1"/>
          </p:cNvSpPr>
          <p:nvPr>
            <p:ph type="dt" sz="half" idx="10"/>
          </p:nvPr>
        </p:nvSpPr>
        <p:spPr/>
        <p:txBody>
          <a:bodyPr/>
          <a:lstStyle/>
          <a:p>
            <a:fld id="{C6D9AC87-522A-4C70-92A8-BA94CF4C83F9}" type="datetimeFigureOut">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C559E081-82FA-A101-0ED9-3FC64B8A897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2AF8C8-92CE-5428-4ECA-AFED1873FB22}"/>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704154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AAC916-406C-F35D-AF59-D8EF022268A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8452D67-BC59-6D0D-ED8B-A2EC05A2FEE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FEA675-206D-2A51-19F0-9D61963E49E0}"/>
              </a:ext>
            </a:extLst>
          </p:cNvPr>
          <p:cNvSpPr>
            <a:spLocks noGrp="1"/>
          </p:cNvSpPr>
          <p:nvPr>
            <p:ph type="dt" sz="half" idx="10"/>
          </p:nvPr>
        </p:nvSpPr>
        <p:spPr/>
        <p:txBody>
          <a:bodyPr/>
          <a:lstStyle/>
          <a:p>
            <a:fld id="{C6D9AC87-522A-4C70-92A8-BA94CF4C83F9}" type="datetimeFigureOut">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94CC4089-C3A7-7636-3282-F2C80C74CD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56E12A-D4E0-B8C0-BDCC-4E4F4C3B4D86}"/>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297718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283A272-79F6-7DAF-3B6B-03616AB8231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161E70-F885-F969-615D-AE060B1ACB7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F5D2B6-61A8-FEAA-26D0-43658427B2A9}"/>
              </a:ext>
            </a:extLst>
          </p:cNvPr>
          <p:cNvSpPr>
            <a:spLocks noGrp="1"/>
          </p:cNvSpPr>
          <p:nvPr>
            <p:ph type="dt" sz="half" idx="10"/>
          </p:nvPr>
        </p:nvSpPr>
        <p:spPr/>
        <p:txBody>
          <a:bodyPr/>
          <a:lstStyle/>
          <a:p>
            <a:fld id="{C6D9AC87-522A-4C70-92A8-BA94CF4C83F9}" type="datetimeFigureOut">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3AB82875-8972-84B6-F4B0-D8E415838A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255FF0-E4B5-B6C3-B34F-CF82AB5CB400}"/>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93410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0FFA1-7E36-9ACC-5918-CD07EE3C28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4084F5B-B531-4E71-7683-6D6E6A25CE3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A7D1E1-C78B-9096-4197-CCF870A1D660}"/>
              </a:ext>
            </a:extLst>
          </p:cNvPr>
          <p:cNvSpPr>
            <a:spLocks noGrp="1"/>
          </p:cNvSpPr>
          <p:nvPr>
            <p:ph type="dt" sz="half" idx="10"/>
          </p:nvPr>
        </p:nvSpPr>
        <p:spPr/>
        <p:txBody>
          <a:bodyPr/>
          <a:lstStyle/>
          <a:p>
            <a:fld id="{C6D9AC87-522A-4C70-92A8-BA94CF4C83F9}" type="datetimeFigureOut">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E9670E34-0CAE-2CD3-493A-918BAB2A7D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5DB15B-6525-F43C-BDD0-40455CFB8864}"/>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58010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A179A8-EBF3-5A42-06B5-7B0EA1A5A7C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CB49A0-6385-C095-C297-7342A5CF8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0BA3857-E39F-3CF6-8AE7-B4D241CCC8FB}"/>
              </a:ext>
            </a:extLst>
          </p:cNvPr>
          <p:cNvSpPr>
            <a:spLocks noGrp="1"/>
          </p:cNvSpPr>
          <p:nvPr>
            <p:ph type="dt" sz="half" idx="10"/>
          </p:nvPr>
        </p:nvSpPr>
        <p:spPr/>
        <p:txBody>
          <a:bodyPr/>
          <a:lstStyle/>
          <a:p>
            <a:fld id="{C6D9AC87-522A-4C70-92A8-BA94CF4C83F9}" type="datetimeFigureOut">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0DF6DD46-41E4-A402-DFE2-6827AE206B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21441A-8569-7098-786E-8FCADAA49E65}"/>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101710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A38E02-3F7D-E63C-66A4-8DC3F856A6B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82DE33-833D-85D6-DFE3-F1AD0CF41B8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435781-6C8F-935E-5004-13BA95BDBBE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F72B5FD-945E-5391-7EFE-1CB0E1D697E4}"/>
              </a:ext>
            </a:extLst>
          </p:cNvPr>
          <p:cNvSpPr>
            <a:spLocks noGrp="1"/>
          </p:cNvSpPr>
          <p:nvPr>
            <p:ph type="dt" sz="half" idx="10"/>
          </p:nvPr>
        </p:nvSpPr>
        <p:spPr/>
        <p:txBody>
          <a:bodyPr/>
          <a:lstStyle/>
          <a:p>
            <a:fld id="{C6D9AC87-522A-4C70-92A8-BA94CF4C83F9}" type="datetimeFigureOut">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EDED42ED-FBAC-5D86-E23C-A129C850FA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70251E3-E1B9-EBFD-DD54-08CD15A92144}"/>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279062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742F4D-848D-385C-DDD4-E7B1E984217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AA7E20-53F7-32C6-65CA-96E3B113EE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96FCF66-3225-CBAE-8266-EF59266C357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12E9C3B-BEE5-FF60-0E9A-B029FECA5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AE60678-EE47-7C6E-6BDC-20123FFDF4C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ADAD40C-B85E-0439-6385-16BE3CB4EF1D}"/>
              </a:ext>
            </a:extLst>
          </p:cNvPr>
          <p:cNvSpPr>
            <a:spLocks noGrp="1"/>
          </p:cNvSpPr>
          <p:nvPr>
            <p:ph type="dt" sz="half" idx="10"/>
          </p:nvPr>
        </p:nvSpPr>
        <p:spPr/>
        <p:txBody>
          <a:bodyPr/>
          <a:lstStyle/>
          <a:p>
            <a:fld id="{C6D9AC87-522A-4C70-92A8-BA94CF4C83F9}" type="datetimeFigureOut">
              <a:rPr kumimoji="1" lang="ja-JP" altLang="en-US" smtClean="0"/>
              <a:t>2025/3/18</a:t>
            </a:fld>
            <a:endParaRPr kumimoji="1" lang="ja-JP" altLang="en-US"/>
          </a:p>
        </p:txBody>
      </p:sp>
      <p:sp>
        <p:nvSpPr>
          <p:cNvPr id="8" name="フッター プレースホルダー 7">
            <a:extLst>
              <a:ext uri="{FF2B5EF4-FFF2-40B4-BE49-F238E27FC236}">
                <a16:creationId xmlns:a16="http://schemas.microsoft.com/office/drawing/2014/main" id="{FF38FFBE-2B52-8199-6289-26AE339CFC5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4ABAFC6-7E2C-1883-8ED0-70A862378D53}"/>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40176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682741-CA16-2D83-FB5D-F3BD9B90C7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3EC40E3-87D4-A589-5321-D7EDEDDA826E}"/>
              </a:ext>
            </a:extLst>
          </p:cNvPr>
          <p:cNvSpPr>
            <a:spLocks noGrp="1"/>
          </p:cNvSpPr>
          <p:nvPr>
            <p:ph type="dt" sz="half" idx="10"/>
          </p:nvPr>
        </p:nvSpPr>
        <p:spPr/>
        <p:txBody>
          <a:bodyPr/>
          <a:lstStyle/>
          <a:p>
            <a:fld id="{C6D9AC87-522A-4C70-92A8-BA94CF4C83F9}" type="datetimeFigureOut">
              <a:rPr kumimoji="1" lang="ja-JP" altLang="en-US" smtClean="0"/>
              <a:t>2025/3/18</a:t>
            </a:fld>
            <a:endParaRPr kumimoji="1" lang="ja-JP" altLang="en-US"/>
          </a:p>
        </p:txBody>
      </p:sp>
      <p:sp>
        <p:nvSpPr>
          <p:cNvPr id="4" name="フッター プレースホルダー 3">
            <a:extLst>
              <a:ext uri="{FF2B5EF4-FFF2-40B4-BE49-F238E27FC236}">
                <a16:creationId xmlns:a16="http://schemas.microsoft.com/office/drawing/2014/main" id="{2DC43D5B-3C37-FDA0-8F45-1D50471B036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1C165CA-C2A9-5A23-588F-5906E5F361AB}"/>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380835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9E875BE-FDB4-1730-5291-7DAA148D6361}"/>
              </a:ext>
            </a:extLst>
          </p:cNvPr>
          <p:cNvSpPr>
            <a:spLocks noGrp="1"/>
          </p:cNvSpPr>
          <p:nvPr>
            <p:ph type="dt" sz="half" idx="10"/>
          </p:nvPr>
        </p:nvSpPr>
        <p:spPr/>
        <p:txBody>
          <a:bodyPr/>
          <a:lstStyle/>
          <a:p>
            <a:fld id="{C6D9AC87-522A-4C70-92A8-BA94CF4C83F9}" type="datetimeFigureOut">
              <a:rPr kumimoji="1" lang="ja-JP" altLang="en-US" smtClean="0"/>
              <a:t>2025/3/18</a:t>
            </a:fld>
            <a:endParaRPr kumimoji="1" lang="ja-JP" altLang="en-US"/>
          </a:p>
        </p:txBody>
      </p:sp>
      <p:sp>
        <p:nvSpPr>
          <p:cNvPr id="3" name="フッター プレースホルダー 2">
            <a:extLst>
              <a:ext uri="{FF2B5EF4-FFF2-40B4-BE49-F238E27FC236}">
                <a16:creationId xmlns:a16="http://schemas.microsoft.com/office/drawing/2014/main" id="{0C987044-C568-3E87-86D2-FB0585FF35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9BAF2A3-CA9F-9E0F-D808-C6F630432FF2}"/>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276257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C28D72-F0F5-9079-8D8F-F44111B5EBA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1DBBCE-A0C2-2F60-CA26-6EFCB9E700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AB2CBD1-E619-BD95-20C6-CD1128560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C2BEBCC-0849-F856-DEA6-CC8E040D5FEC}"/>
              </a:ext>
            </a:extLst>
          </p:cNvPr>
          <p:cNvSpPr>
            <a:spLocks noGrp="1"/>
          </p:cNvSpPr>
          <p:nvPr>
            <p:ph type="dt" sz="half" idx="10"/>
          </p:nvPr>
        </p:nvSpPr>
        <p:spPr/>
        <p:txBody>
          <a:bodyPr/>
          <a:lstStyle/>
          <a:p>
            <a:fld id="{C6D9AC87-522A-4C70-92A8-BA94CF4C83F9}" type="datetimeFigureOut">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0F54E1A0-B83E-9ADA-FB20-F15EB4DFAB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85E11C-EF56-45ED-B954-9C42D1AB2CE3}"/>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389226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A98378-5CE2-524B-9F61-B27FA7238F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56716DA-3CEE-1EDE-8DDE-94E444AF03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AA9AB9A-4BEE-A4B5-4BA9-C8854FAAD2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CA67335-8E5A-A231-2F73-F6DC074924AB}"/>
              </a:ext>
            </a:extLst>
          </p:cNvPr>
          <p:cNvSpPr>
            <a:spLocks noGrp="1"/>
          </p:cNvSpPr>
          <p:nvPr>
            <p:ph type="dt" sz="half" idx="10"/>
          </p:nvPr>
        </p:nvSpPr>
        <p:spPr/>
        <p:txBody>
          <a:bodyPr/>
          <a:lstStyle/>
          <a:p>
            <a:fld id="{C6D9AC87-522A-4C70-92A8-BA94CF4C83F9}" type="datetimeFigureOut">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08367D2D-680D-C3FF-0665-925F95509F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0EFB7BA-7D29-DBD8-C19B-C0B41537B0BC}"/>
              </a:ext>
            </a:extLst>
          </p:cNvPr>
          <p:cNvSpPr>
            <a:spLocks noGrp="1"/>
          </p:cNvSpPr>
          <p:nvPr>
            <p:ph type="sldNum" sz="quarter" idx="12"/>
          </p:nvPr>
        </p:nvSpPr>
        <p:spPr/>
        <p:txBody>
          <a:body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358598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A9A340F-1A45-39C4-F3B9-40D1E45478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864675D-C78E-41CA-885A-A1888E1D01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024CAE-C9EE-86CF-BA27-66D60EEC9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9AC87-522A-4C70-92A8-BA94CF4C83F9}" type="datetimeFigureOut">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0438012E-6ECB-A0BE-FDED-8E49E2DB8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980606A-AC98-05F8-238C-61D3DE2A4E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5A5FB-FE33-485D-A4D4-B4BF88D8F475}" type="slidenum">
              <a:rPr kumimoji="1" lang="ja-JP" altLang="en-US" smtClean="0"/>
              <a:t>‹#›</a:t>
            </a:fld>
            <a:endParaRPr kumimoji="1" lang="ja-JP" altLang="en-US"/>
          </a:p>
        </p:txBody>
      </p:sp>
    </p:spTree>
    <p:extLst>
      <p:ext uri="{BB962C8B-B14F-4D97-AF65-F5344CB8AC3E}">
        <p14:creationId xmlns:p14="http://schemas.microsoft.com/office/powerpoint/2010/main" val="4129137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12487;&#12540;&#12479;.xls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stat.me/estat/eStat/indexH.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12487;&#12540;&#12479;.xls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12487;&#12540;&#12479;.xlsx"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12487;&#12540;&#12479;.xlsx" TargetMode="External"/><Relationship Id="rId2" Type="http://schemas.openxmlformats.org/officeDocument/2006/relationships/hyperlink" Target="&#21193;&#24375;&#12392;&#12398;&#30456;&#38306;.xls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estat.me/estat/eStat/indexH.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E35249-8DD7-CE13-D298-C5ED3248AC8C}"/>
              </a:ext>
            </a:extLst>
          </p:cNvPr>
          <p:cNvSpPr>
            <a:spLocks noGrp="1"/>
          </p:cNvSpPr>
          <p:nvPr>
            <p:ph type="ctrTitle"/>
          </p:nvPr>
        </p:nvSpPr>
        <p:spPr/>
        <p:txBody>
          <a:bodyPr/>
          <a:lstStyle/>
          <a:p>
            <a:r>
              <a:rPr lang="ja-JP" altLang="en-US" dirty="0"/>
              <a:t>２つの変数の関係</a:t>
            </a:r>
            <a:endParaRPr kumimoji="1" lang="ja-JP" altLang="en-US" dirty="0"/>
          </a:p>
        </p:txBody>
      </p:sp>
      <p:sp>
        <p:nvSpPr>
          <p:cNvPr id="3" name="字幕 2">
            <a:extLst>
              <a:ext uri="{FF2B5EF4-FFF2-40B4-BE49-F238E27FC236}">
                <a16:creationId xmlns:a16="http://schemas.microsoft.com/office/drawing/2014/main" id="{90E3AC1B-53DD-A862-00AE-6274F0C6F8B4}"/>
              </a:ext>
            </a:extLst>
          </p:cNvPr>
          <p:cNvSpPr>
            <a:spLocks noGrp="1"/>
          </p:cNvSpPr>
          <p:nvPr>
            <p:ph type="subTitle" idx="1"/>
          </p:nvPr>
        </p:nvSpPr>
        <p:spPr/>
        <p:txBody>
          <a:bodyPr/>
          <a:lstStyle/>
          <a:p>
            <a:r>
              <a:rPr kumimoji="1" lang="ja-JP" altLang="en-US" dirty="0"/>
              <a:t>散布図と相関係数を用いて考察する</a:t>
            </a:r>
          </a:p>
        </p:txBody>
      </p:sp>
      <p:pic>
        <p:nvPicPr>
          <p:cNvPr id="6" name="図 5">
            <a:extLst>
              <a:ext uri="{FF2B5EF4-FFF2-40B4-BE49-F238E27FC236}">
                <a16:creationId xmlns:a16="http://schemas.microsoft.com/office/drawing/2014/main" id="{368B55CB-3F22-F945-5E60-01FD926FF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2445" y="179562"/>
            <a:ext cx="2391109" cy="2391109"/>
          </a:xfrm>
          <a:prstGeom prst="rect">
            <a:avLst/>
          </a:prstGeom>
        </p:spPr>
      </p:pic>
      <p:pic>
        <p:nvPicPr>
          <p:cNvPr id="9" name="図 8">
            <a:extLst>
              <a:ext uri="{FF2B5EF4-FFF2-40B4-BE49-F238E27FC236}">
                <a16:creationId xmlns:a16="http://schemas.microsoft.com/office/drawing/2014/main" id="{CECAA560-863A-3B54-4B4B-3D2E79602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592" y="3824087"/>
            <a:ext cx="2857899" cy="2867425"/>
          </a:xfrm>
          <a:prstGeom prst="rect">
            <a:avLst/>
          </a:prstGeom>
        </p:spPr>
      </p:pic>
    </p:spTree>
    <p:extLst>
      <p:ext uri="{BB962C8B-B14F-4D97-AF65-F5344CB8AC3E}">
        <p14:creationId xmlns:p14="http://schemas.microsoft.com/office/powerpoint/2010/main" val="188448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7C267F-7E9A-2A81-76A4-12F6FC80297A}"/>
              </a:ext>
            </a:extLst>
          </p:cNvPr>
          <p:cNvSpPr>
            <a:spLocks noGrp="1"/>
          </p:cNvSpPr>
          <p:nvPr>
            <p:ph type="title"/>
          </p:nvPr>
        </p:nvSpPr>
        <p:spPr/>
        <p:txBody>
          <a:bodyPr/>
          <a:lstStyle/>
          <a:p>
            <a:r>
              <a:rPr kumimoji="1" lang="ja-JP" altLang="en-US" dirty="0"/>
              <a:t>それぞれの比較</a:t>
            </a:r>
          </a:p>
        </p:txBody>
      </p:sp>
      <p:sp>
        <p:nvSpPr>
          <p:cNvPr id="3" name="コンテンツ プレースホルダー 2">
            <a:extLst>
              <a:ext uri="{FF2B5EF4-FFF2-40B4-BE49-F238E27FC236}">
                <a16:creationId xmlns:a16="http://schemas.microsoft.com/office/drawing/2014/main" id="{6D521A92-E9CE-DFF2-F237-4C7E20206B13}"/>
              </a:ext>
            </a:extLst>
          </p:cNvPr>
          <p:cNvSpPr>
            <a:spLocks noGrp="1"/>
          </p:cNvSpPr>
          <p:nvPr>
            <p:ph idx="1"/>
          </p:nvPr>
        </p:nvSpPr>
        <p:spPr>
          <a:xfrm>
            <a:off x="838200" y="2718198"/>
            <a:ext cx="10515600" cy="4139801"/>
          </a:xfrm>
        </p:spPr>
        <p:txBody>
          <a:bodyPr>
            <a:normAutofit/>
          </a:bodyPr>
          <a:lstStyle/>
          <a:p>
            <a:r>
              <a:rPr kumimoji="1" lang="ja-JP" altLang="en-US" dirty="0"/>
              <a:t>睡眠時間は負の相関だがやや弱い相関を示している。</a:t>
            </a:r>
            <a:endParaRPr kumimoji="1" lang="en-US" altLang="ja-JP" dirty="0"/>
          </a:p>
          <a:p>
            <a:r>
              <a:rPr kumimoji="1" lang="ja-JP" altLang="en-US" dirty="0"/>
              <a:t>勉強時間、友達を一緒に勉強した時間がそれぞれ正の相関で、勉強時間の方が相関は強そうに見える</a:t>
            </a:r>
            <a:endParaRPr kumimoji="1" lang="en-US" altLang="ja-JP" dirty="0"/>
          </a:p>
          <a:p>
            <a:pPr marL="0" indent="0">
              <a:buNone/>
            </a:pPr>
            <a:r>
              <a:rPr lang="ja-JP" altLang="en-US" dirty="0"/>
              <a:t>　　　</a:t>
            </a:r>
            <a:endParaRPr lang="en-US" altLang="ja-JP" dirty="0"/>
          </a:p>
          <a:p>
            <a:pPr marL="0" indent="0">
              <a:buNone/>
            </a:pPr>
            <a:r>
              <a:rPr lang="ja-JP" altLang="en-US" dirty="0"/>
              <a:t>　　⇒相関係数を求め比較すると</a:t>
            </a:r>
            <a:endParaRPr lang="en-US" altLang="ja-JP" dirty="0"/>
          </a:p>
          <a:p>
            <a:pPr marL="0" indent="0">
              <a:buNone/>
            </a:pPr>
            <a:endParaRPr lang="en-US" altLang="ja-JP" dirty="0"/>
          </a:p>
          <a:p>
            <a:pPr marL="0" indent="0">
              <a:buNone/>
            </a:pPr>
            <a:endParaRPr lang="en-US" altLang="ja-JP" dirty="0"/>
          </a:p>
          <a:p>
            <a:pPr marL="0" indent="0">
              <a:buNone/>
            </a:pPr>
            <a:r>
              <a:rPr lang="ja-JP" altLang="en-US" dirty="0"/>
              <a:t>勉強時間が</a:t>
            </a:r>
            <a:r>
              <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rPr>
              <a:t>0.046361</a:t>
            </a:r>
            <a:r>
              <a:rPr lang="ja-JP" altLang="en-US" dirty="0"/>
              <a:t> だけ値が大きく相関が強いことが確認できた</a:t>
            </a:r>
            <a:endParaRPr lang="en-US" altLang="ja-JP" dirty="0"/>
          </a:p>
          <a:p>
            <a:pPr marL="0" indent="0">
              <a:buNone/>
            </a:pPr>
            <a:endParaRPr lang="en-US" altLang="ja-JP" dirty="0"/>
          </a:p>
          <a:p>
            <a:pPr marL="0" indent="0">
              <a:buNone/>
            </a:pPr>
            <a:endParaRPr kumimoji="1" lang="ja-JP" altLang="en-US" dirty="0"/>
          </a:p>
        </p:txBody>
      </p:sp>
      <p:pic>
        <p:nvPicPr>
          <p:cNvPr id="5" name="図 4">
            <a:extLst>
              <a:ext uri="{FF2B5EF4-FFF2-40B4-BE49-F238E27FC236}">
                <a16:creationId xmlns:a16="http://schemas.microsoft.com/office/drawing/2014/main" id="{739296FF-0B35-C44C-093A-32C303470785}"/>
              </a:ext>
            </a:extLst>
          </p:cNvPr>
          <p:cNvPicPr>
            <a:picLocks noChangeAspect="1"/>
          </p:cNvPicPr>
          <p:nvPr/>
        </p:nvPicPr>
        <p:blipFill rotWithShape="1">
          <a:blip r:embed="rId2"/>
          <a:srcRect l="14077" t="43280" r="23961" b="17317"/>
          <a:stretch/>
        </p:blipFill>
        <p:spPr>
          <a:xfrm>
            <a:off x="5256628" y="249702"/>
            <a:ext cx="6935372" cy="2479686"/>
          </a:xfrm>
          <a:prstGeom prst="rect">
            <a:avLst/>
          </a:prstGeom>
        </p:spPr>
      </p:pic>
      <p:pic>
        <p:nvPicPr>
          <p:cNvPr id="6" name="図 5">
            <a:extLst>
              <a:ext uri="{FF2B5EF4-FFF2-40B4-BE49-F238E27FC236}">
                <a16:creationId xmlns:a16="http://schemas.microsoft.com/office/drawing/2014/main" id="{07E9C068-7D26-95DC-962B-BC5BFFBE6E8D}"/>
              </a:ext>
            </a:extLst>
          </p:cNvPr>
          <p:cNvPicPr>
            <a:picLocks noChangeAspect="1"/>
          </p:cNvPicPr>
          <p:nvPr/>
        </p:nvPicPr>
        <p:blipFill>
          <a:blip r:embed="rId3"/>
          <a:stretch>
            <a:fillRect/>
          </a:stretch>
        </p:blipFill>
        <p:spPr>
          <a:xfrm>
            <a:off x="6605218" y="4024899"/>
            <a:ext cx="3059283" cy="1726109"/>
          </a:xfrm>
          <a:prstGeom prst="rect">
            <a:avLst/>
          </a:prstGeom>
        </p:spPr>
      </p:pic>
    </p:spTree>
    <p:extLst>
      <p:ext uri="{BB962C8B-B14F-4D97-AF65-F5344CB8AC3E}">
        <p14:creationId xmlns:p14="http://schemas.microsoft.com/office/powerpoint/2010/main" val="397682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5C5247-AC16-02D2-1A6F-0FF17A8C60AB}"/>
              </a:ext>
            </a:extLst>
          </p:cNvPr>
          <p:cNvSpPr>
            <a:spLocks noGrp="1"/>
          </p:cNvSpPr>
          <p:nvPr>
            <p:ph type="title"/>
          </p:nvPr>
        </p:nvSpPr>
        <p:spPr/>
        <p:txBody>
          <a:bodyPr/>
          <a:lstStyle/>
          <a:p>
            <a:r>
              <a:rPr kumimoji="1" lang="ja-JP" altLang="en-US" dirty="0"/>
              <a:t>課題</a:t>
            </a:r>
          </a:p>
        </p:txBody>
      </p:sp>
      <p:sp>
        <p:nvSpPr>
          <p:cNvPr id="3" name="コンテンツ プレースホルダー 2">
            <a:extLst>
              <a:ext uri="{FF2B5EF4-FFF2-40B4-BE49-F238E27FC236}">
                <a16:creationId xmlns:a16="http://schemas.microsoft.com/office/drawing/2014/main" id="{76E24A2D-7CAC-C511-C3E1-11C69E16F577}"/>
              </a:ext>
            </a:extLst>
          </p:cNvPr>
          <p:cNvSpPr>
            <a:spLocks noGrp="1"/>
          </p:cNvSpPr>
          <p:nvPr>
            <p:ph idx="1"/>
          </p:nvPr>
        </p:nvSpPr>
        <p:spPr/>
        <p:txBody>
          <a:bodyPr/>
          <a:lstStyle/>
          <a:p>
            <a:pPr marL="0" indent="0">
              <a:buNone/>
            </a:pPr>
            <a:r>
              <a:rPr kumimoji="1" lang="ja-JP" altLang="en-US" dirty="0"/>
              <a:t>　パリオリンピック 陸上競技では女子やり投げで、北口選手が日本選手で初めて金メダルに輝く快挙があった。</a:t>
            </a:r>
            <a:endParaRPr kumimoji="1" lang="en-US" altLang="ja-JP" dirty="0"/>
          </a:p>
          <a:p>
            <a:pPr marL="0" indent="0">
              <a:buNone/>
            </a:pPr>
            <a:r>
              <a:rPr lang="ja-JP" altLang="en-US" dirty="0"/>
              <a:t>　ここに高校の陸上競技部でやり投げをしている選手</a:t>
            </a:r>
            <a:r>
              <a:rPr lang="en-US" altLang="ja-JP" dirty="0"/>
              <a:t>30</a:t>
            </a:r>
            <a:r>
              <a:rPr lang="ja-JP" altLang="en-US" dirty="0"/>
              <a:t>人のやり投げと体力テストのデータがある。どの種目がやり投げの結果と相関があり、どんなことに重点を置いた練習をすれば効率的かデータから考察せよ。</a:t>
            </a:r>
            <a:endParaRPr lang="en-US" altLang="ja-JP" dirty="0"/>
          </a:p>
          <a:p>
            <a:pPr marL="0" indent="0">
              <a:buNone/>
            </a:pPr>
            <a:r>
              <a:rPr kumimoji="1" lang="ja-JP" altLang="en-US" dirty="0"/>
              <a:t>（散布図や相関係数を用いて考察すること）</a:t>
            </a:r>
          </a:p>
        </p:txBody>
      </p:sp>
    </p:spTree>
    <p:extLst>
      <p:ext uri="{BB962C8B-B14F-4D97-AF65-F5344CB8AC3E}">
        <p14:creationId xmlns:p14="http://schemas.microsoft.com/office/powerpoint/2010/main" val="4172502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hlinkClick r:id="rId2" action="ppaction://hlinkfile"/>
            <a:extLst>
              <a:ext uri="{FF2B5EF4-FFF2-40B4-BE49-F238E27FC236}">
                <a16:creationId xmlns:a16="http://schemas.microsoft.com/office/drawing/2014/main" id="{49B3C3EC-3BFB-DD0D-2295-F388400C84B7}"/>
              </a:ext>
            </a:extLst>
          </p:cNvPr>
          <p:cNvPicPr>
            <a:picLocks noChangeAspect="1"/>
          </p:cNvPicPr>
          <p:nvPr/>
        </p:nvPicPr>
        <p:blipFill>
          <a:blip r:embed="rId3"/>
          <a:stretch>
            <a:fillRect/>
          </a:stretch>
        </p:blipFill>
        <p:spPr>
          <a:xfrm>
            <a:off x="351691" y="133354"/>
            <a:ext cx="9925343" cy="6432019"/>
          </a:xfrm>
          <a:prstGeom prst="rect">
            <a:avLst/>
          </a:prstGeom>
        </p:spPr>
      </p:pic>
      <p:sp>
        <p:nvSpPr>
          <p:cNvPr id="4" name="テキスト ボックス 3">
            <a:extLst>
              <a:ext uri="{FF2B5EF4-FFF2-40B4-BE49-F238E27FC236}">
                <a16:creationId xmlns:a16="http://schemas.microsoft.com/office/drawing/2014/main" id="{AC39F8C6-2F10-E04F-763D-5885E92978D0}"/>
              </a:ext>
            </a:extLst>
          </p:cNvPr>
          <p:cNvSpPr txBox="1"/>
          <p:nvPr/>
        </p:nvSpPr>
        <p:spPr>
          <a:xfrm>
            <a:off x="9519138" y="6495358"/>
            <a:ext cx="2672862" cy="369332"/>
          </a:xfrm>
          <a:prstGeom prst="rect">
            <a:avLst/>
          </a:prstGeom>
          <a:noFill/>
        </p:spPr>
        <p:txBody>
          <a:bodyPr wrap="square" rtlCol="0">
            <a:spAutoFit/>
          </a:bodyPr>
          <a:lstStyle/>
          <a:p>
            <a:r>
              <a:rPr kumimoji="1" lang="ja-JP" altLang="en-US" dirty="0"/>
              <a:t>別資料のデータを参照</a:t>
            </a:r>
          </a:p>
        </p:txBody>
      </p:sp>
    </p:spTree>
    <p:extLst>
      <p:ext uri="{BB962C8B-B14F-4D97-AF65-F5344CB8AC3E}">
        <p14:creationId xmlns:p14="http://schemas.microsoft.com/office/powerpoint/2010/main" val="331023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C97135-4AF3-BFC4-FDB3-99334845636F}"/>
              </a:ext>
            </a:extLst>
          </p:cNvPr>
          <p:cNvSpPr>
            <a:spLocks noGrp="1"/>
          </p:cNvSpPr>
          <p:nvPr>
            <p:ph type="title"/>
          </p:nvPr>
        </p:nvSpPr>
        <p:spPr/>
        <p:txBody>
          <a:bodyPr/>
          <a:lstStyle/>
          <a:p>
            <a:r>
              <a:rPr kumimoji="1" lang="ja-JP" altLang="en-US" dirty="0"/>
              <a:t>解答例</a:t>
            </a:r>
          </a:p>
        </p:txBody>
      </p:sp>
      <p:pic>
        <p:nvPicPr>
          <p:cNvPr id="9" name="コンテンツ プレースホルダー 8">
            <a:extLst>
              <a:ext uri="{FF2B5EF4-FFF2-40B4-BE49-F238E27FC236}">
                <a16:creationId xmlns:a16="http://schemas.microsoft.com/office/drawing/2014/main" id="{0C286257-10EB-A209-92F0-D062890F9A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6772" y="135134"/>
            <a:ext cx="6208485" cy="6208485"/>
          </a:xfrm>
        </p:spPr>
      </p:pic>
      <p:sp>
        <p:nvSpPr>
          <p:cNvPr id="23" name="AutoShape 15" descr="画像を出力する">
            <a:extLst>
              <a:ext uri="{FF2B5EF4-FFF2-40B4-BE49-F238E27FC236}">
                <a16:creationId xmlns:a16="http://schemas.microsoft.com/office/drawing/2014/main" id="{79727FF9-7DB0-6ACB-D595-E7B51DD9D5A3}"/>
              </a:ext>
            </a:extLst>
          </p:cNvPr>
          <p:cNvSpPr>
            <a:spLocks noChangeAspect="1" noChangeArrowheads="1"/>
          </p:cNvSpPr>
          <p:nvPr/>
        </p:nvSpPr>
        <p:spPr bwMode="auto">
          <a:xfrm flipV="1">
            <a:off x="457200" y="1644969"/>
            <a:ext cx="304800" cy="4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テキスト ボックス 23">
            <a:extLst>
              <a:ext uri="{FF2B5EF4-FFF2-40B4-BE49-F238E27FC236}">
                <a16:creationId xmlns:a16="http://schemas.microsoft.com/office/drawing/2014/main" id="{7C0CF1FE-8B28-3EE3-4D5D-EB088876C8BE}"/>
              </a:ext>
            </a:extLst>
          </p:cNvPr>
          <p:cNvSpPr txBox="1"/>
          <p:nvPr/>
        </p:nvSpPr>
        <p:spPr>
          <a:xfrm>
            <a:off x="381000" y="1644969"/>
            <a:ext cx="5413829" cy="3785652"/>
          </a:xfrm>
          <a:prstGeom prst="rect">
            <a:avLst/>
          </a:prstGeom>
          <a:noFill/>
        </p:spPr>
        <p:txBody>
          <a:bodyPr wrap="square" rtlCol="0">
            <a:spAutoFit/>
          </a:bodyPr>
          <a:lstStyle/>
          <a:p>
            <a:r>
              <a:rPr kumimoji="1" lang="ja-JP" altLang="en-US" sz="2000" dirty="0"/>
              <a:t>やり投げの記録と他の種目との相関係数</a:t>
            </a:r>
            <a:endParaRPr lang="en-US" altLang="ja-JP" sz="2000" dirty="0"/>
          </a:p>
          <a:p>
            <a:endParaRPr kumimoji="1" lang="en-US" altLang="ja-JP" sz="2000" dirty="0"/>
          </a:p>
          <a:p>
            <a:r>
              <a:rPr kumimoji="1" lang="en-US" altLang="ja-JP" sz="2000" dirty="0"/>
              <a:t>1500m</a:t>
            </a:r>
            <a:r>
              <a:rPr kumimoji="1" lang="ja-JP" altLang="en-US" sz="2000" dirty="0"/>
              <a:t>走</a:t>
            </a:r>
            <a:r>
              <a:rPr kumimoji="1" lang="en-US" altLang="ja-JP" sz="2000" dirty="0"/>
              <a:t>: -0.813</a:t>
            </a:r>
            <a:r>
              <a:rPr kumimoji="1" lang="ja-JP" altLang="en-US" sz="2000" dirty="0"/>
              <a:t>（</a:t>
            </a:r>
            <a:r>
              <a:rPr kumimoji="1" lang="en-US" altLang="ja-JP" sz="2000" dirty="0"/>
              <a:t>※</a:t>
            </a:r>
            <a:r>
              <a:rPr kumimoji="1" lang="ja-JP" altLang="en-US" sz="2000" dirty="0"/>
              <a:t>逆相関が強い）</a:t>
            </a:r>
            <a:endParaRPr kumimoji="1" lang="en-US" altLang="ja-JP" sz="2000" dirty="0"/>
          </a:p>
          <a:p>
            <a:r>
              <a:rPr kumimoji="1" lang="en-US" altLang="ja-JP" sz="2000" dirty="0"/>
              <a:t>50m</a:t>
            </a:r>
            <a:r>
              <a:rPr kumimoji="1" lang="ja-JP" altLang="en-US" sz="2000" dirty="0"/>
              <a:t>走</a:t>
            </a:r>
            <a:r>
              <a:rPr kumimoji="1" lang="en-US" altLang="ja-JP" sz="2000" dirty="0"/>
              <a:t>: -0.875</a:t>
            </a:r>
            <a:r>
              <a:rPr kumimoji="1" lang="ja-JP" altLang="en-US" sz="2000" dirty="0"/>
              <a:t>（</a:t>
            </a:r>
            <a:r>
              <a:rPr kumimoji="1" lang="en-US" altLang="ja-JP" sz="2000" dirty="0"/>
              <a:t>※</a:t>
            </a:r>
            <a:r>
              <a:rPr kumimoji="1" lang="ja-JP" altLang="en-US" sz="2000" dirty="0"/>
              <a:t>逆相関が強い）</a:t>
            </a:r>
            <a:endParaRPr kumimoji="1" lang="en-US" altLang="ja-JP" sz="2000" dirty="0"/>
          </a:p>
          <a:p>
            <a:r>
              <a:rPr kumimoji="1" lang="ja-JP" altLang="en-US" sz="2000" dirty="0"/>
              <a:t>ハンドボール投げ</a:t>
            </a:r>
            <a:r>
              <a:rPr kumimoji="1" lang="en-US" altLang="ja-JP" sz="2000" dirty="0"/>
              <a:t>: 0.583</a:t>
            </a:r>
            <a:r>
              <a:rPr kumimoji="1" lang="ja-JP" altLang="en-US" sz="2000" dirty="0"/>
              <a:t>（正の相関）</a:t>
            </a:r>
            <a:endParaRPr kumimoji="1" lang="en-US" altLang="ja-JP" sz="2000" dirty="0"/>
          </a:p>
          <a:p>
            <a:r>
              <a:rPr kumimoji="1" lang="ja-JP" altLang="en-US" sz="2000" dirty="0"/>
              <a:t>立ち幅跳び</a:t>
            </a:r>
            <a:r>
              <a:rPr kumimoji="1" lang="en-US" altLang="ja-JP" sz="2000" dirty="0"/>
              <a:t>: 0.779</a:t>
            </a:r>
            <a:r>
              <a:rPr kumimoji="1" lang="ja-JP" altLang="en-US" sz="2000" dirty="0"/>
              <a:t>（正の相関）</a:t>
            </a:r>
            <a:endParaRPr kumimoji="1" lang="en-US" altLang="ja-JP" sz="2000" dirty="0"/>
          </a:p>
          <a:p>
            <a:r>
              <a:rPr kumimoji="1" lang="ja-JP" altLang="en-US" sz="2000" dirty="0"/>
              <a:t>握力</a:t>
            </a:r>
            <a:r>
              <a:rPr kumimoji="1" lang="en-US" altLang="ja-JP" sz="2000" dirty="0"/>
              <a:t>: 0.810</a:t>
            </a:r>
            <a:r>
              <a:rPr kumimoji="1" lang="ja-JP" altLang="en-US" sz="2000" dirty="0"/>
              <a:t>（正の相関が強い）</a:t>
            </a:r>
            <a:endParaRPr kumimoji="1" lang="en-US" altLang="ja-JP" sz="2000" dirty="0"/>
          </a:p>
          <a:p>
            <a:r>
              <a:rPr kumimoji="1" lang="ja-JP" altLang="en-US" sz="2000" dirty="0"/>
              <a:t>長座体前屈</a:t>
            </a:r>
            <a:r>
              <a:rPr kumimoji="1" lang="en-US" altLang="ja-JP" sz="2000" dirty="0"/>
              <a:t>: 0.109</a:t>
            </a:r>
            <a:r>
              <a:rPr kumimoji="1" lang="ja-JP" altLang="en-US" sz="2000" dirty="0"/>
              <a:t>（相関がほとんどない）</a:t>
            </a:r>
            <a:endParaRPr kumimoji="1" lang="en-US" altLang="ja-JP" sz="2000" dirty="0"/>
          </a:p>
          <a:p>
            <a:r>
              <a:rPr kumimoji="1" lang="ja-JP" altLang="en-US" sz="2000" dirty="0"/>
              <a:t>上体起こし</a:t>
            </a:r>
            <a:r>
              <a:rPr kumimoji="1" lang="en-US" altLang="ja-JP" sz="2000" dirty="0"/>
              <a:t>: 0.399</a:t>
            </a:r>
            <a:r>
              <a:rPr kumimoji="1" lang="ja-JP" altLang="en-US" sz="2000" dirty="0"/>
              <a:t>（正の相関）</a:t>
            </a:r>
            <a:endParaRPr kumimoji="1" lang="en-US" altLang="ja-JP" sz="2000" dirty="0"/>
          </a:p>
          <a:p>
            <a:r>
              <a:rPr kumimoji="1" lang="ja-JP" altLang="en-US" sz="2000" dirty="0"/>
              <a:t>反復横跳び</a:t>
            </a:r>
            <a:r>
              <a:rPr kumimoji="1" lang="en-US" altLang="ja-JP" sz="2000" dirty="0"/>
              <a:t>: 0.299</a:t>
            </a:r>
            <a:r>
              <a:rPr kumimoji="1" lang="ja-JP" altLang="en-US" sz="2000" dirty="0"/>
              <a:t>（やや正の相関）</a:t>
            </a:r>
            <a:endParaRPr kumimoji="1" lang="en-US" altLang="ja-JP" sz="2000" dirty="0"/>
          </a:p>
          <a:p>
            <a:r>
              <a:rPr lang="en-US" altLang="ja-JP" sz="2000" dirty="0"/>
              <a:t>※</a:t>
            </a:r>
            <a:r>
              <a:rPr lang="ja-JP" altLang="en-US" sz="2000" u="sng" dirty="0"/>
              <a:t>タイムとしての値が小さい程早く走れている為、実際には正の相関で考える必要がある</a:t>
            </a:r>
            <a:endParaRPr kumimoji="1" lang="ja-JP" altLang="en-US" sz="2000" u="sng" dirty="0"/>
          </a:p>
        </p:txBody>
      </p:sp>
      <p:sp>
        <p:nvSpPr>
          <p:cNvPr id="25" name="テキスト ボックス 24">
            <a:extLst>
              <a:ext uri="{FF2B5EF4-FFF2-40B4-BE49-F238E27FC236}">
                <a16:creationId xmlns:a16="http://schemas.microsoft.com/office/drawing/2014/main" id="{1E0D079E-1201-46D0-3CA8-D90BD23AA38C}"/>
              </a:ext>
            </a:extLst>
          </p:cNvPr>
          <p:cNvSpPr txBox="1"/>
          <p:nvPr/>
        </p:nvSpPr>
        <p:spPr>
          <a:xfrm>
            <a:off x="380999" y="5561247"/>
            <a:ext cx="11430001" cy="1231106"/>
          </a:xfrm>
          <a:prstGeom prst="rect">
            <a:avLst/>
          </a:prstGeom>
          <a:noFill/>
        </p:spPr>
        <p:txBody>
          <a:bodyPr wrap="square" rtlCol="0">
            <a:spAutoFit/>
          </a:bodyPr>
          <a:lstStyle/>
          <a:p>
            <a:r>
              <a:rPr kumimoji="1" lang="ja-JP" altLang="en-US" sz="2000" dirty="0"/>
              <a:t>考察</a:t>
            </a:r>
            <a:endParaRPr kumimoji="1" lang="en-US" altLang="ja-JP" sz="2000" dirty="0"/>
          </a:p>
          <a:p>
            <a:r>
              <a:rPr kumimoji="1" lang="en-US" altLang="ja-JP" dirty="0"/>
              <a:t>1500</a:t>
            </a:r>
            <a:r>
              <a:rPr kumimoji="1" lang="ja-JP" altLang="en-US" dirty="0"/>
              <a:t>ｍ・</a:t>
            </a:r>
            <a:r>
              <a:rPr kumimoji="1" lang="en-US" altLang="ja-JP" dirty="0"/>
              <a:t>50</a:t>
            </a:r>
            <a:r>
              <a:rPr kumimoji="1" lang="ja-JP" altLang="en-US" dirty="0"/>
              <a:t>ｍ走、立ち幅跳びの相関が強い</a:t>
            </a:r>
            <a:endParaRPr kumimoji="1" lang="en-US" altLang="ja-JP" dirty="0"/>
          </a:p>
          <a:p>
            <a:r>
              <a:rPr kumimoji="1" lang="ja-JP" altLang="en-US" dirty="0"/>
              <a:t>ことより脚力強化のトレーニングが有効</a:t>
            </a:r>
            <a:endParaRPr kumimoji="1" lang="en-US" altLang="ja-JP" dirty="0"/>
          </a:p>
          <a:p>
            <a:r>
              <a:rPr lang="en-US" altLang="ja-JP" dirty="0"/>
              <a:t>1500</a:t>
            </a:r>
            <a:r>
              <a:rPr lang="ja-JP" altLang="en-US" dirty="0"/>
              <a:t>ｍ、</a:t>
            </a:r>
            <a:r>
              <a:rPr lang="en-US" altLang="ja-JP" dirty="0"/>
              <a:t>50</a:t>
            </a:r>
            <a:r>
              <a:rPr lang="ja-JP" altLang="en-US" dirty="0"/>
              <a:t>ｍ走の比較から、より短い距離のトレーニングの方が有効と言える。また握力の強化も有効</a:t>
            </a:r>
            <a:endParaRPr kumimoji="1" lang="ja-JP" altLang="en-US" dirty="0"/>
          </a:p>
        </p:txBody>
      </p:sp>
      <p:pic>
        <p:nvPicPr>
          <p:cNvPr id="2049" name="Picture 1" descr="GPT">
            <a:extLst>
              <a:ext uri="{FF2B5EF4-FFF2-40B4-BE49-F238E27FC236}">
                <a16:creationId xmlns:a16="http://schemas.microsoft.com/office/drawing/2014/main" id="{A324D8DF-6255-09D5-B65B-E3C2D4225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GPT">
            <a:extLst>
              <a:ext uri="{FF2B5EF4-FFF2-40B4-BE49-F238E27FC236}">
                <a16:creationId xmlns:a16="http://schemas.microsoft.com/office/drawing/2014/main" id="{0E897377-B74D-9B84-8869-26593C11E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PT">
            <a:extLst>
              <a:ext uri="{FF2B5EF4-FFF2-40B4-BE49-F238E27FC236}">
                <a16:creationId xmlns:a16="http://schemas.microsoft.com/office/drawing/2014/main" id="{DAE79E36-FFE3-B1AB-839D-15788CE81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01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71F234-3505-61BC-5364-05D6619E8405}"/>
              </a:ext>
            </a:extLst>
          </p:cNvPr>
          <p:cNvSpPr>
            <a:spLocks noGrp="1"/>
          </p:cNvSpPr>
          <p:nvPr>
            <p:ph type="title"/>
          </p:nvPr>
        </p:nvSpPr>
        <p:spPr/>
        <p:txBody>
          <a:bodyPr/>
          <a:lstStyle/>
          <a:p>
            <a:r>
              <a:rPr kumimoji="1" lang="ja-JP" altLang="en-US" dirty="0"/>
              <a:t>考察　その他の例</a:t>
            </a:r>
          </a:p>
        </p:txBody>
      </p:sp>
      <p:sp>
        <p:nvSpPr>
          <p:cNvPr id="3" name="コンテンツ プレースホルダー 2">
            <a:extLst>
              <a:ext uri="{FF2B5EF4-FFF2-40B4-BE49-F238E27FC236}">
                <a16:creationId xmlns:a16="http://schemas.microsoft.com/office/drawing/2014/main" id="{BA250592-E32B-FA6E-50D4-5CF9F6F6E192}"/>
              </a:ext>
            </a:extLst>
          </p:cNvPr>
          <p:cNvSpPr>
            <a:spLocks noGrp="1"/>
          </p:cNvSpPr>
          <p:nvPr>
            <p:ph idx="1"/>
          </p:nvPr>
        </p:nvSpPr>
        <p:spPr/>
        <p:txBody>
          <a:bodyPr/>
          <a:lstStyle/>
          <a:p>
            <a:r>
              <a:rPr kumimoji="1" lang="ja-JP" altLang="en-US" dirty="0"/>
              <a:t>やり投げの記録　上位</a:t>
            </a:r>
            <a:r>
              <a:rPr kumimoji="1" lang="en-US" altLang="ja-JP" dirty="0"/>
              <a:t>2</a:t>
            </a:r>
            <a:r>
              <a:rPr kumimoji="1" lang="ja-JP" altLang="en-US" dirty="0"/>
              <a:t>選手についてはほとんどの種目においてもトップレベルであり、偏りが少ない。トップレベルを維持するには全ての種目で高いレベルのトレーニングが必要</a:t>
            </a:r>
            <a:endParaRPr kumimoji="1" lang="en-US" altLang="ja-JP" dirty="0"/>
          </a:p>
          <a:p>
            <a:r>
              <a:rPr kumimoji="1" lang="ja-JP" altLang="en-US" dirty="0"/>
              <a:t>長座体前屈</a:t>
            </a:r>
            <a:r>
              <a:rPr kumimoji="1" lang="en-US" altLang="ja-JP" dirty="0"/>
              <a:t>: 0.109</a:t>
            </a:r>
            <a:r>
              <a:rPr kumimoji="1" lang="ja-JP" altLang="en-US" dirty="0"/>
              <a:t>　より柔軟性を上げるトレーニングは少なくてもよい</a:t>
            </a:r>
            <a:endParaRPr kumimoji="1" lang="en-US" altLang="ja-JP" dirty="0"/>
          </a:p>
          <a:p>
            <a:r>
              <a:rPr kumimoji="1" lang="ja-JP" altLang="en-US" dirty="0"/>
              <a:t>散布図から走るトレーニングの有効性は明らかであり、走れば走るほど記録が上がる可能性がある</a:t>
            </a:r>
            <a:endParaRPr kumimoji="1" lang="en-US" altLang="ja-JP" dirty="0"/>
          </a:p>
          <a:p>
            <a:endParaRPr kumimoji="1"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10247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EACB03-6372-3573-B30F-24053B67E43B}"/>
              </a:ext>
            </a:extLst>
          </p:cNvPr>
          <p:cNvSpPr>
            <a:spLocks noGrp="1"/>
          </p:cNvSpPr>
          <p:nvPr>
            <p:ph type="title"/>
          </p:nvPr>
        </p:nvSpPr>
        <p:spPr/>
        <p:txBody>
          <a:bodyPr/>
          <a:lstStyle/>
          <a:p>
            <a:r>
              <a:rPr kumimoji="1" lang="ja-JP" altLang="en-US" dirty="0"/>
              <a:t>データについて</a:t>
            </a:r>
          </a:p>
        </p:txBody>
      </p:sp>
      <p:sp>
        <p:nvSpPr>
          <p:cNvPr id="3" name="コンテンツ プレースホルダー 2">
            <a:extLst>
              <a:ext uri="{FF2B5EF4-FFF2-40B4-BE49-F238E27FC236}">
                <a16:creationId xmlns:a16="http://schemas.microsoft.com/office/drawing/2014/main" id="{156EB0CA-E9EE-7F49-2966-2AA940B60058}"/>
              </a:ext>
            </a:extLst>
          </p:cNvPr>
          <p:cNvSpPr>
            <a:spLocks noGrp="1"/>
          </p:cNvSpPr>
          <p:nvPr>
            <p:ph idx="1"/>
          </p:nvPr>
        </p:nvSpPr>
        <p:spPr>
          <a:xfrm>
            <a:off x="838200" y="1825624"/>
            <a:ext cx="10515600" cy="4856529"/>
          </a:xfrm>
        </p:spPr>
        <p:style>
          <a:lnRef idx="2">
            <a:schemeClr val="accent6"/>
          </a:lnRef>
          <a:fillRef idx="1">
            <a:schemeClr val="lt1"/>
          </a:fillRef>
          <a:effectRef idx="0">
            <a:schemeClr val="accent6"/>
          </a:effectRef>
          <a:fontRef idx="minor">
            <a:schemeClr val="dk1"/>
          </a:fontRef>
        </p:style>
        <p:txBody>
          <a:bodyPr>
            <a:normAutofit/>
          </a:bodyPr>
          <a:lstStyle/>
          <a:p>
            <a:r>
              <a:rPr kumimoji="1" lang="ja-JP" altLang="en-US" dirty="0"/>
              <a:t>この教材で使われている全てのデータは</a:t>
            </a:r>
            <a:r>
              <a:rPr kumimoji="1" lang="en-US" altLang="ja-JP" dirty="0"/>
              <a:t>ChatGPT4.0</a:t>
            </a:r>
            <a:r>
              <a:rPr lang="ja-JP" altLang="en-US" dirty="0"/>
              <a:t>を使用したものである。（表・画像含む）</a:t>
            </a:r>
            <a:endParaRPr lang="en-US" altLang="ja-JP" dirty="0"/>
          </a:p>
          <a:p>
            <a:r>
              <a:rPr kumimoji="1" lang="ja-JP" altLang="en-US" dirty="0"/>
              <a:t>一部の散布図も同様に</a:t>
            </a:r>
            <a:r>
              <a:rPr kumimoji="1" lang="en-US" altLang="ja-JP" dirty="0"/>
              <a:t>ChatGPT4.0</a:t>
            </a:r>
            <a:r>
              <a:rPr kumimoji="1" lang="ja-JP" altLang="en-US" dirty="0"/>
              <a:t>を使用している。</a:t>
            </a:r>
            <a:endParaRPr kumimoji="1" lang="en-US" altLang="ja-JP" dirty="0"/>
          </a:p>
          <a:p>
            <a:r>
              <a:rPr kumimoji="1" lang="en-US" altLang="ja-JP" dirty="0" err="1"/>
              <a:t>eStat</a:t>
            </a:r>
            <a:r>
              <a:rPr kumimoji="1" lang="en-US" altLang="ja-JP" dirty="0"/>
              <a:t> </a:t>
            </a:r>
            <a:r>
              <a:rPr kumimoji="1" lang="en-US" altLang="ja-JP" dirty="0">
                <a:hlinkClick r:id="rId2"/>
              </a:rPr>
              <a:t>http://www.estat.me/estat/eStat/indexH.html</a:t>
            </a:r>
            <a:endParaRPr kumimoji="1" lang="en-US" altLang="ja-JP" dirty="0"/>
          </a:p>
          <a:p>
            <a:r>
              <a:rPr lang="ja-JP" altLang="en-US" dirty="0"/>
              <a:t>例題・課題で使われているデータ：別資料参照</a:t>
            </a:r>
            <a:endParaRPr lang="en-US" altLang="ja-JP" dirty="0"/>
          </a:p>
          <a:p>
            <a:pPr marL="0" indent="0">
              <a:buNone/>
            </a:pPr>
            <a:r>
              <a:rPr kumimoji="1" lang="ja-JP" altLang="en-US" dirty="0"/>
              <a:t>　　　　　　　　（スライド５・７・１２の元データ）</a:t>
            </a:r>
            <a:endParaRPr kumimoji="1" lang="en-US" altLang="ja-JP" dirty="0"/>
          </a:p>
          <a:p>
            <a:r>
              <a:rPr kumimoji="1" lang="ja-JP" altLang="en-US" dirty="0"/>
              <a:t>数学</a:t>
            </a:r>
            <a:r>
              <a:rPr kumimoji="1" lang="en-US" altLang="ja-JP" dirty="0"/>
              <a:t>Ⅰ</a:t>
            </a:r>
            <a:r>
              <a:rPr lang="ja-JP" altLang="en-US" dirty="0"/>
              <a:t> データの分析</a:t>
            </a:r>
            <a:r>
              <a:rPr kumimoji="1" lang="ja-JP" altLang="en-US" dirty="0"/>
              <a:t>を</a:t>
            </a:r>
            <a:r>
              <a:rPr lang="ja-JP" altLang="en-US" dirty="0"/>
              <a:t>習った</a:t>
            </a:r>
            <a:r>
              <a:rPr kumimoji="1" lang="ja-JP" altLang="en-US" dirty="0"/>
              <a:t>上での授業が好ましい</a:t>
            </a:r>
            <a:endParaRPr kumimoji="1" lang="en-US" altLang="ja-JP" dirty="0"/>
          </a:p>
          <a:p>
            <a:pPr marL="0" indent="0">
              <a:buNone/>
            </a:pPr>
            <a:r>
              <a:rPr kumimoji="1" lang="ja-JP" altLang="en-US" dirty="0"/>
              <a:t>　　　　　</a:t>
            </a:r>
          </a:p>
        </p:txBody>
      </p:sp>
    </p:spTree>
    <p:extLst>
      <p:ext uri="{BB962C8B-B14F-4D97-AF65-F5344CB8AC3E}">
        <p14:creationId xmlns:p14="http://schemas.microsoft.com/office/powerpoint/2010/main" val="121142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F1C792-3C01-2B9A-3C10-BB44DFE34683}"/>
              </a:ext>
            </a:extLst>
          </p:cNvPr>
          <p:cNvSpPr>
            <a:spLocks noGrp="1"/>
          </p:cNvSpPr>
          <p:nvPr>
            <p:ph type="title"/>
          </p:nvPr>
        </p:nvSpPr>
        <p:spPr/>
        <p:txBody>
          <a:bodyPr>
            <a:normAutofit/>
          </a:bodyPr>
          <a:lstStyle/>
          <a:p>
            <a:r>
              <a:rPr lang="ja-JP" altLang="en-US" dirty="0"/>
              <a:t>散布図　</a:t>
            </a:r>
            <a:r>
              <a:rPr kumimoji="1" lang="ja-JP" altLang="en-US" sz="2200" dirty="0"/>
              <a:t>２つのデータの関係を座標を用いて表した図</a:t>
            </a:r>
            <a:endParaRPr kumimoji="1" lang="ja-JP" altLang="en-US" dirty="0"/>
          </a:p>
        </p:txBody>
      </p:sp>
      <p:pic>
        <p:nvPicPr>
          <p:cNvPr id="17" name="コンテンツ プレースホルダー 16">
            <a:hlinkClick r:id="rId2" action="ppaction://hlinkfile"/>
            <a:extLst>
              <a:ext uri="{FF2B5EF4-FFF2-40B4-BE49-F238E27FC236}">
                <a16:creationId xmlns:a16="http://schemas.microsoft.com/office/drawing/2014/main" id="{77503CA5-BD6F-070D-DF93-C3FC4DF9D3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74852" y="2095817"/>
            <a:ext cx="5438184" cy="4351338"/>
          </a:xfrm>
        </p:spPr>
      </p:pic>
      <p:sp>
        <p:nvSpPr>
          <p:cNvPr id="18" name="テキスト ボックス 17">
            <a:extLst>
              <a:ext uri="{FF2B5EF4-FFF2-40B4-BE49-F238E27FC236}">
                <a16:creationId xmlns:a16="http://schemas.microsoft.com/office/drawing/2014/main" id="{BE5C5DF2-CCA1-64CF-2AC1-11321F79CBA2}"/>
              </a:ext>
            </a:extLst>
          </p:cNvPr>
          <p:cNvSpPr txBox="1"/>
          <p:nvPr/>
        </p:nvSpPr>
        <p:spPr>
          <a:xfrm>
            <a:off x="478964" y="2307102"/>
            <a:ext cx="5438185" cy="3600986"/>
          </a:xfrm>
          <a:prstGeom prst="rect">
            <a:avLst/>
          </a:prstGeom>
          <a:noFill/>
        </p:spPr>
        <p:txBody>
          <a:bodyPr wrap="square" rtlCol="0">
            <a:spAutoFit/>
          </a:bodyPr>
          <a:lstStyle/>
          <a:p>
            <a:r>
              <a:rPr kumimoji="1" lang="ja-JP" altLang="en-US" sz="3000" dirty="0"/>
              <a:t>横軸に勉強時間</a:t>
            </a:r>
            <a:endParaRPr kumimoji="1" lang="en-US" altLang="ja-JP" sz="3000" dirty="0"/>
          </a:p>
          <a:p>
            <a:r>
              <a:rPr lang="ja-JP" altLang="en-US" sz="3000" dirty="0"/>
              <a:t>縦軸に点数</a:t>
            </a:r>
            <a:endParaRPr lang="en-US" altLang="ja-JP" sz="3000" dirty="0"/>
          </a:p>
          <a:p>
            <a:r>
              <a:rPr lang="ja-JP" altLang="en-US" sz="3000" dirty="0"/>
              <a:t>勉強時間とテストの点数</a:t>
            </a:r>
            <a:endParaRPr lang="en-US" altLang="ja-JP" sz="3000" dirty="0"/>
          </a:p>
          <a:p>
            <a:r>
              <a:rPr lang="ja-JP" altLang="en-US" sz="3000" dirty="0"/>
              <a:t>の関係を</a:t>
            </a:r>
            <a:endParaRPr lang="en-US" altLang="ja-JP" sz="3000" dirty="0"/>
          </a:p>
          <a:p>
            <a:r>
              <a:rPr kumimoji="1" lang="ja-JP" altLang="en-US" sz="3000" dirty="0"/>
              <a:t>図のように示したものを</a:t>
            </a:r>
            <a:endParaRPr kumimoji="1" lang="en-US" altLang="ja-JP" sz="3000" dirty="0"/>
          </a:p>
          <a:p>
            <a:r>
              <a:rPr kumimoji="1" lang="ja-JP" altLang="en-US" sz="3000" dirty="0"/>
              <a:t>散布図と言います。</a:t>
            </a:r>
            <a:endParaRPr kumimoji="1" lang="en-US" altLang="ja-JP" sz="3000" dirty="0"/>
          </a:p>
          <a:p>
            <a:endParaRPr lang="en-US" altLang="ja-JP" sz="3000" dirty="0"/>
          </a:p>
          <a:p>
            <a:endParaRPr kumimoji="1" lang="en-US" altLang="ja-JP" dirty="0"/>
          </a:p>
        </p:txBody>
      </p:sp>
    </p:spTree>
    <p:extLst>
      <p:ext uri="{BB962C8B-B14F-4D97-AF65-F5344CB8AC3E}">
        <p14:creationId xmlns:p14="http://schemas.microsoft.com/office/powerpoint/2010/main" val="424002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03B3B1-C5DF-AA51-29F9-A3538F078E8D}"/>
              </a:ext>
            </a:extLst>
          </p:cNvPr>
          <p:cNvSpPr>
            <a:spLocks noGrp="1"/>
          </p:cNvSpPr>
          <p:nvPr>
            <p:ph type="title"/>
          </p:nvPr>
        </p:nvSpPr>
        <p:spPr>
          <a:xfrm>
            <a:off x="1007013" y="668875"/>
            <a:ext cx="10515600" cy="1325563"/>
          </a:xfrm>
        </p:spPr>
        <p:txBody>
          <a:bodyPr>
            <a:normAutofit/>
          </a:bodyPr>
          <a:lstStyle/>
          <a:p>
            <a:r>
              <a:rPr kumimoji="1" lang="ja-JP" altLang="en-US" sz="3500" dirty="0"/>
              <a:t>正の相関関係　　負の相関関係　　相関関係はない</a:t>
            </a:r>
          </a:p>
        </p:txBody>
      </p:sp>
      <p:pic>
        <p:nvPicPr>
          <p:cNvPr id="4" name="コンテンツ プレースホルダー 4">
            <a:extLst>
              <a:ext uri="{FF2B5EF4-FFF2-40B4-BE49-F238E27FC236}">
                <a16:creationId xmlns:a16="http://schemas.microsoft.com/office/drawing/2014/main" id="{ED8A75FC-7DBA-A0D3-949C-CCF646771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9" y="2027709"/>
            <a:ext cx="12069520" cy="3303946"/>
          </a:xfrm>
          <a:prstGeom prst="rect">
            <a:avLst/>
          </a:prstGeom>
        </p:spPr>
      </p:pic>
    </p:spTree>
    <p:extLst>
      <p:ext uri="{BB962C8B-B14F-4D97-AF65-F5344CB8AC3E}">
        <p14:creationId xmlns:p14="http://schemas.microsoft.com/office/powerpoint/2010/main" val="73679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AC5848-3895-664E-8CCD-443738230204}"/>
              </a:ext>
            </a:extLst>
          </p:cNvPr>
          <p:cNvSpPr>
            <a:spLocks noGrp="1"/>
          </p:cNvSpPr>
          <p:nvPr>
            <p:ph type="title"/>
          </p:nvPr>
        </p:nvSpPr>
        <p:spPr/>
        <p:txBody>
          <a:bodyPr/>
          <a:lstStyle/>
          <a:p>
            <a:r>
              <a:rPr kumimoji="1" lang="ja-JP" altLang="en-US" dirty="0"/>
              <a:t>相関係数</a:t>
            </a:r>
          </a:p>
        </p:txBody>
      </p:sp>
      <p:sp>
        <p:nvSpPr>
          <p:cNvPr id="3" name="コンテンツ プレースホルダー 2">
            <a:extLst>
              <a:ext uri="{FF2B5EF4-FFF2-40B4-BE49-F238E27FC236}">
                <a16:creationId xmlns:a16="http://schemas.microsoft.com/office/drawing/2014/main" id="{22DF301A-929B-1DF8-47D4-0E8E11B42E31}"/>
              </a:ext>
            </a:extLst>
          </p:cNvPr>
          <p:cNvSpPr>
            <a:spLocks noGrp="1"/>
          </p:cNvSpPr>
          <p:nvPr>
            <p:ph idx="1"/>
          </p:nvPr>
        </p:nvSpPr>
        <p:spPr>
          <a:xfrm>
            <a:off x="838199" y="1266092"/>
            <a:ext cx="10992729" cy="4910871"/>
          </a:xfrm>
        </p:spPr>
        <p:txBody>
          <a:bodyPr/>
          <a:lstStyle/>
          <a:p>
            <a:r>
              <a:rPr kumimoji="1" lang="ja-JP" altLang="en-US" dirty="0"/>
              <a:t>２つのデータがどれくらい</a:t>
            </a:r>
            <a:r>
              <a:rPr lang="ja-JP" altLang="en-US" dirty="0"/>
              <a:t>関係</a:t>
            </a:r>
            <a:r>
              <a:rPr kumimoji="1" lang="ja-JP" altLang="en-US" dirty="0"/>
              <a:t>があるか数値で示すことができる</a:t>
            </a:r>
            <a:endParaRPr kumimoji="1" lang="en-US" altLang="ja-JP" dirty="0"/>
          </a:p>
          <a:p>
            <a:endParaRPr kumimoji="1" lang="en-US" altLang="ja-JP" dirty="0"/>
          </a:p>
          <a:p>
            <a:r>
              <a:rPr kumimoji="1" lang="ja-JP" altLang="en-US" dirty="0"/>
              <a:t>２つのデータの偏差の積の平均をそれぞれの標準偏差で割った値</a:t>
            </a:r>
            <a:endParaRPr kumimoji="1" lang="en-US" altLang="ja-JP" dirty="0"/>
          </a:p>
          <a:p>
            <a:r>
              <a:rPr kumimoji="1" lang="ja-JP" altLang="en-US" dirty="0"/>
              <a:t>データ</a:t>
            </a:r>
            <a:r>
              <a:rPr kumimoji="1" lang="en-US" altLang="ja-JP" dirty="0"/>
              <a:t>X</a:t>
            </a:r>
            <a:r>
              <a:rPr kumimoji="1" lang="ja-JP" altLang="en-US" dirty="0"/>
              <a:t>と</a:t>
            </a:r>
            <a:r>
              <a:rPr kumimoji="1" lang="en-US" altLang="ja-JP" dirty="0"/>
              <a:t>Y</a:t>
            </a:r>
            <a:r>
              <a:rPr kumimoji="1" lang="ja-JP" altLang="en-US" dirty="0"/>
              <a:t>の相関係数</a:t>
            </a:r>
            <a:endParaRPr kumimoji="1" lang="en-US" altLang="ja-JP" dirty="0"/>
          </a:p>
          <a:p>
            <a:endParaRPr lang="en-US" altLang="ja-JP" dirty="0"/>
          </a:p>
          <a:p>
            <a:endParaRPr kumimoji="1" lang="en-US" altLang="ja-JP" dirty="0"/>
          </a:p>
          <a:p>
            <a:endParaRPr lang="en-US" altLang="ja-JP" dirty="0"/>
          </a:p>
          <a:p>
            <a:pPr marL="0" indent="0">
              <a:buNone/>
            </a:pPr>
            <a:endParaRPr kumimoji="1" lang="en-US" altLang="ja-JP" dirty="0"/>
          </a:p>
        </p:txBody>
      </p:sp>
      <p:pic>
        <p:nvPicPr>
          <p:cNvPr id="9" name="図 8">
            <a:extLst>
              <a:ext uri="{FF2B5EF4-FFF2-40B4-BE49-F238E27FC236}">
                <a16:creationId xmlns:a16="http://schemas.microsoft.com/office/drawing/2014/main" id="{656949F9-E806-75EF-6142-D1C5F454E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046" y="3211868"/>
            <a:ext cx="8649907" cy="1019317"/>
          </a:xfrm>
          <a:prstGeom prst="rect">
            <a:avLst/>
          </a:prstGeom>
        </p:spPr>
      </p:pic>
      <p:pic>
        <p:nvPicPr>
          <p:cNvPr id="11" name="図 10">
            <a:extLst>
              <a:ext uri="{FF2B5EF4-FFF2-40B4-BE49-F238E27FC236}">
                <a16:creationId xmlns:a16="http://schemas.microsoft.com/office/drawing/2014/main" id="{BFDE8964-8782-E5DC-1853-FA37066CD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109" y="4801817"/>
            <a:ext cx="7983453" cy="1580181"/>
          </a:xfrm>
          <a:prstGeom prst="rect">
            <a:avLst/>
          </a:prstGeom>
        </p:spPr>
      </p:pic>
      <p:pic>
        <p:nvPicPr>
          <p:cNvPr id="13" name="図 12">
            <a:extLst>
              <a:ext uri="{FF2B5EF4-FFF2-40B4-BE49-F238E27FC236}">
                <a16:creationId xmlns:a16="http://schemas.microsoft.com/office/drawing/2014/main" id="{6F9D1EE2-9A91-1321-2383-F69D831A51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05" y="4204539"/>
            <a:ext cx="2267266" cy="2257740"/>
          </a:xfrm>
          <a:prstGeom prst="rect">
            <a:avLst/>
          </a:prstGeom>
        </p:spPr>
      </p:pic>
    </p:spTree>
    <p:extLst>
      <p:ext uri="{BB962C8B-B14F-4D97-AF65-F5344CB8AC3E}">
        <p14:creationId xmlns:p14="http://schemas.microsoft.com/office/powerpoint/2010/main" val="353182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1D7FBA-6CF7-E00A-216A-D7E73AD1CFF8}"/>
              </a:ext>
            </a:extLst>
          </p:cNvPr>
          <p:cNvSpPr>
            <a:spLocks noGrp="1"/>
          </p:cNvSpPr>
          <p:nvPr>
            <p:ph type="title"/>
          </p:nvPr>
        </p:nvSpPr>
        <p:spPr/>
        <p:txBody>
          <a:bodyPr/>
          <a:lstStyle/>
          <a:p>
            <a:r>
              <a:rPr lang="ja-JP" altLang="en-US" dirty="0"/>
              <a:t>相関係数　エクセルで関数機能を使うと</a:t>
            </a:r>
            <a:endParaRPr kumimoji="1" lang="ja-JP" altLang="en-US" dirty="0"/>
          </a:p>
        </p:txBody>
      </p:sp>
      <p:sp>
        <p:nvSpPr>
          <p:cNvPr id="3" name="コンテンツ プレースホルダー 2">
            <a:extLst>
              <a:ext uri="{FF2B5EF4-FFF2-40B4-BE49-F238E27FC236}">
                <a16:creationId xmlns:a16="http://schemas.microsoft.com/office/drawing/2014/main" id="{ED70619E-BFBC-3B74-FC74-E77E5D095F55}"/>
              </a:ext>
            </a:extLst>
          </p:cNvPr>
          <p:cNvSpPr>
            <a:spLocks noGrp="1"/>
          </p:cNvSpPr>
          <p:nvPr>
            <p:ph idx="1"/>
          </p:nvPr>
        </p:nvSpPr>
        <p:spPr/>
        <p:txBody>
          <a:bodyPr/>
          <a:lstStyle/>
          <a:p>
            <a:r>
              <a:rPr lang="ja-JP" altLang="en-US" b="0" i="0" dirty="0">
                <a:solidFill>
                  <a:srgbClr val="040C28"/>
                </a:solidFill>
                <a:effectLst/>
                <a:latin typeface="Google Sans"/>
              </a:rPr>
              <a:t>セルに「</a:t>
            </a:r>
            <a:r>
              <a:rPr lang="en-US" altLang="ja-JP" b="0" i="0" dirty="0">
                <a:solidFill>
                  <a:srgbClr val="040C28"/>
                </a:solidFill>
                <a:effectLst/>
                <a:latin typeface="Google Sans"/>
              </a:rPr>
              <a:t>=CORREL(</a:t>
            </a:r>
            <a:r>
              <a:rPr lang="ja-JP" altLang="en-US" b="0" i="0" dirty="0">
                <a:solidFill>
                  <a:srgbClr val="040C28"/>
                </a:solidFill>
                <a:effectLst/>
                <a:latin typeface="Google Sans"/>
              </a:rPr>
              <a:t>変量</a:t>
            </a:r>
            <a:r>
              <a:rPr lang="en-US" altLang="ja-JP" b="0" i="0" dirty="0">
                <a:solidFill>
                  <a:srgbClr val="040C28"/>
                </a:solidFill>
                <a:effectLst/>
                <a:latin typeface="Google Sans"/>
              </a:rPr>
              <a:t>1</a:t>
            </a:r>
            <a:r>
              <a:rPr lang="ja-JP" altLang="en-US" b="0" i="0" dirty="0">
                <a:solidFill>
                  <a:srgbClr val="040C28"/>
                </a:solidFill>
                <a:effectLst/>
                <a:latin typeface="Google Sans"/>
              </a:rPr>
              <a:t>、変量</a:t>
            </a:r>
            <a:r>
              <a:rPr lang="en-US" altLang="ja-JP" b="0" i="0" dirty="0">
                <a:solidFill>
                  <a:srgbClr val="040C28"/>
                </a:solidFill>
                <a:effectLst/>
                <a:latin typeface="Google Sans"/>
              </a:rPr>
              <a:t>2)</a:t>
            </a:r>
            <a:r>
              <a:rPr lang="ja-JP" altLang="en-US" b="0" i="0" dirty="0">
                <a:solidFill>
                  <a:srgbClr val="040C28"/>
                </a:solidFill>
                <a:effectLst/>
                <a:latin typeface="Google Sans"/>
              </a:rPr>
              <a:t>」</a:t>
            </a:r>
            <a:endParaRPr kumimoji="1" lang="ja-JP" altLang="en-US" dirty="0"/>
          </a:p>
        </p:txBody>
      </p:sp>
      <p:pic>
        <p:nvPicPr>
          <p:cNvPr id="5" name="図 4">
            <a:hlinkClick r:id="rId2" action="ppaction://hlinkfile"/>
            <a:extLst>
              <a:ext uri="{FF2B5EF4-FFF2-40B4-BE49-F238E27FC236}">
                <a16:creationId xmlns:a16="http://schemas.microsoft.com/office/drawing/2014/main" id="{34062D94-4B94-2359-3712-FFC9C5E55660}"/>
              </a:ext>
            </a:extLst>
          </p:cNvPr>
          <p:cNvPicPr>
            <a:picLocks noChangeAspect="1"/>
          </p:cNvPicPr>
          <p:nvPr/>
        </p:nvPicPr>
        <p:blipFill rotWithShape="1">
          <a:blip r:embed="rId3"/>
          <a:srcRect t="21524" r="63192" b="25321"/>
          <a:stretch/>
        </p:blipFill>
        <p:spPr>
          <a:xfrm>
            <a:off x="4459459" y="2392754"/>
            <a:ext cx="5373858" cy="4363100"/>
          </a:xfrm>
          <a:prstGeom prst="rect">
            <a:avLst/>
          </a:prstGeom>
        </p:spPr>
      </p:pic>
      <p:sp>
        <p:nvSpPr>
          <p:cNvPr id="6" name="正方形/長方形 5">
            <a:extLst>
              <a:ext uri="{FF2B5EF4-FFF2-40B4-BE49-F238E27FC236}">
                <a16:creationId xmlns:a16="http://schemas.microsoft.com/office/drawing/2014/main" id="{157E92AF-686A-D2DB-F4AC-FF4C11C3A813}"/>
              </a:ext>
            </a:extLst>
          </p:cNvPr>
          <p:cNvSpPr/>
          <p:nvPr/>
        </p:nvSpPr>
        <p:spPr>
          <a:xfrm>
            <a:off x="7033846" y="2349305"/>
            <a:ext cx="2461846" cy="689317"/>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85529093-8C65-D58F-FCAB-517D3065C1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44" y="3528163"/>
            <a:ext cx="2772162" cy="2762636"/>
          </a:xfrm>
          <a:prstGeom prst="rect">
            <a:avLst/>
          </a:prstGeom>
        </p:spPr>
      </p:pic>
    </p:spTree>
    <p:extLst>
      <p:ext uri="{BB962C8B-B14F-4D97-AF65-F5344CB8AC3E}">
        <p14:creationId xmlns:p14="http://schemas.microsoft.com/office/powerpoint/2010/main" val="1298606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34C086-CCF6-C8CF-D1E6-53E0E3CDDABB}"/>
              </a:ext>
            </a:extLst>
          </p:cNvPr>
          <p:cNvSpPr>
            <a:spLocks noGrp="1"/>
          </p:cNvSpPr>
          <p:nvPr>
            <p:ph type="title"/>
          </p:nvPr>
        </p:nvSpPr>
        <p:spPr/>
        <p:txBody>
          <a:bodyPr/>
          <a:lstStyle/>
          <a:p>
            <a:r>
              <a:rPr kumimoji="1" lang="ja-JP" altLang="en-US" dirty="0"/>
              <a:t>例題　散布図と相関係数</a:t>
            </a:r>
          </a:p>
        </p:txBody>
      </p:sp>
      <p:sp>
        <p:nvSpPr>
          <p:cNvPr id="3" name="コンテンツ プレースホルダー 2">
            <a:extLst>
              <a:ext uri="{FF2B5EF4-FFF2-40B4-BE49-F238E27FC236}">
                <a16:creationId xmlns:a16="http://schemas.microsoft.com/office/drawing/2014/main" id="{5CA7D4FE-16AC-8A1D-BC86-FC92EE7EBB5B}"/>
              </a:ext>
            </a:extLst>
          </p:cNvPr>
          <p:cNvSpPr>
            <a:spLocks noGrp="1"/>
          </p:cNvSpPr>
          <p:nvPr>
            <p:ph idx="1"/>
          </p:nvPr>
        </p:nvSpPr>
        <p:spPr>
          <a:xfrm>
            <a:off x="838200" y="1839691"/>
            <a:ext cx="10515600" cy="4351338"/>
          </a:xfrm>
        </p:spPr>
        <p:txBody>
          <a:bodyPr/>
          <a:lstStyle/>
          <a:p>
            <a:pPr marL="0" indent="0">
              <a:buNone/>
            </a:pPr>
            <a:r>
              <a:rPr kumimoji="1" lang="ja-JP" altLang="en-US" dirty="0"/>
              <a:t>ここに</a:t>
            </a:r>
            <a:r>
              <a:rPr kumimoji="1" lang="en-US" altLang="ja-JP" dirty="0"/>
              <a:t>20</a:t>
            </a:r>
            <a:r>
              <a:rPr kumimoji="1" lang="ja-JP" altLang="en-US" dirty="0"/>
              <a:t>人の学生のデータがあります。</a:t>
            </a:r>
            <a:endParaRPr kumimoji="1" lang="en-US" altLang="ja-JP" dirty="0"/>
          </a:p>
          <a:p>
            <a:pPr marL="0" indent="0">
              <a:buNone/>
            </a:pPr>
            <a:r>
              <a:rPr lang="ja-JP" altLang="en-US" dirty="0"/>
              <a:t>勉強時間、睡眠時間、友達と一緒に勉強した時間とテストの点数です。</a:t>
            </a:r>
            <a:endParaRPr lang="en-US" altLang="ja-JP" dirty="0"/>
          </a:p>
          <a:p>
            <a:pPr marL="0" indent="0">
              <a:buNone/>
            </a:pPr>
            <a:r>
              <a:rPr lang="ja-JP" altLang="en-US" dirty="0"/>
              <a:t>勉強時間、睡眠時間、友達と一緒に勉強した時間は、それぞれテストの点数に相関があるか散布図を作成し考えてみましょう。</a:t>
            </a:r>
            <a:endParaRPr lang="en-US" altLang="ja-JP" dirty="0"/>
          </a:p>
          <a:p>
            <a:pPr marL="0" indent="0">
              <a:buNone/>
            </a:pPr>
            <a:r>
              <a:rPr kumimoji="1" lang="ja-JP" altLang="en-US" dirty="0"/>
              <a:t>また、もっとも相関が高いのはどの時間となるか？</a:t>
            </a:r>
            <a:endParaRPr kumimoji="1" lang="en-US" altLang="ja-JP" dirty="0"/>
          </a:p>
          <a:p>
            <a:pPr marL="0" indent="0">
              <a:buNone/>
            </a:pPr>
            <a:r>
              <a:rPr kumimoji="1" lang="ja-JP" altLang="en-US" dirty="0"/>
              <a:t>散布図で判断が付かない場合は相関係数を求めて判断してください。</a:t>
            </a:r>
          </a:p>
        </p:txBody>
      </p:sp>
      <p:pic>
        <p:nvPicPr>
          <p:cNvPr id="6" name="図 5">
            <a:extLst>
              <a:ext uri="{FF2B5EF4-FFF2-40B4-BE49-F238E27FC236}">
                <a16:creationId xmlns:a16="http://schemas.microsoft.com/office/drawing/2014/main" id="{16294A8C-2F58-65FA-BB13-1D4DCB43C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438" y="139133"/>
            <a:ext cx="2162477" cy="2162477"/>
          </a:xfrm>
          <a:prstGeom prst="rect">
            <a:avLst/>
          </a:prstGeom>
        </p:spPr>
      </p:pic>
    </p:spTree>
    <p:extLst>
      <p:ext uri="{BB962C8B-B14F-4D97-AF65-F5344CB8AC3E}">
        <p14:creationId xmlns:p14="http://schemas.microsoft.com/office/powerpoint/2010/main" val="302403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A5C1647A-7B76-43CD-EFB0-8FE06FF0E666}"/>
              </a:ext>
            </a:extLst>
          </p:cNvPr>
          <p:cNvGraphicFramePr>
            <a:graphicFrameLocks noGrp="1"/>
          </p:cNvGraphicFramePr>
          <p:nvPr>
            <p:ph idx="1"/>
            <p:extLst>
              <p:ext uri="{D42A27DB-BD31-4B8C-83A1-F6EECF244321}">
                <p14:modId xmlns:p14="http://schemas.microsoft.com/office/powerpoint/2010/main" val="2487608387"/>
              </p:ext>
            </p:extLst>
          </p:nvPr>
        </p:nvGraphicFramePr>
        <p:xfrm>
          <a:off x="2771335" y="365125"/>
          <a:ext cx="5078435" cy="6127760"/>
        </p:xfrm>
        <a:graphic>
          <a:graphicData uri="http://schemas.openxmlformats.org/drawingml/2006/table">
            <a:tbl>
              <a:tblPr>
                <a:tableStyleId>{5C22544A-7EE6-4342-B048-85BDC9FD1C3A}</a:tableStyleId>
              </a:tblPr>
              <a:tblGrid>
                <a:gridCol w="1015687">
                  <a:extLst>
                    <a:ext uri="{9D8B030D-6E8A-4147-A177-3AD203B41FA5}">
                      <a16:colId xmlns:a16="http://schemas.microsoft.com/office/drawing/2014/main" val="3882060666"/>
                    </a:ext>
                  </a:extLst>
                </a:gridCol>
                <a:gridCol w="1015687">
                  <a:extLst>
                    <a:ext uri="{9D8B030D-6E8A-4147-A177-3AD203B41FA5}">
                      <a16:colId xmlns:a16="http://schemas.microsoft.com/office/drawing/2014/main" val="3820537628"/>
                    </a:ext>
                  </a:extLst>
                </a:gridCol>
                <a:gridCol w="1015687">
                  <a:extLst>
                    <a:ext uri="{9D8B030D-6E8A-4147-A177-3AD203B41FA5}">
                      <a16:colId xmlns:a16="http://schemas.microsoft.com/office/drawing/2014/main" val="3073902476"/>
                    </a:ext>
                  </a:extLst>
                </a:gridCol>
                <a:gridCol w="1015687">
                  <a:extLst>
                    <a:ext uri="{9D8B030D-6E8A-4147-A177-3AD203B41FA5}">
                      <a16:colId xmlns:a16="http://schemas.microsoft.com/office/drawing/2014/main" val="2069348423"/>
                    </a:ext>
                  </a:extLst>
                </a:gridCol>
                <a:gridCol w="1015687">
                  <a:extLst>
                    <a:ext uri="{9D8B030D-6E8A-4147-A177-3AD203B41FA5}">
                      <a16:colId xmlns:a16="http://schemas.microsoft.com/office/drawing/2014/main" val="3267188374"/>
                    </a:ext>
                  </a:extLst>
                </a:gridCol>
              </a:tblGrid>
              <a:tr h="987020">
                <a:tc>
                  <a:txBody>
                    <a:bodyPr/>
                    <a:lstStyle/>
                    <a:p>
                      <a:pPr algn="ctr" fontAlgn="ctr"/>
                      <a:r>
                        <a:rPr lang="ja-JP" altLang="en-US" sz="800" u="none" strike="noStrike">
                          <a:effectLst/>
                        </a:rPr>
                        <a:t>学生</a:t>
                      </a:r>
                      <a:endParaRPr lang="ja-JP" altLang="en-US" sz="800" b="1"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ctr" fontAlgn="ctr"/>
                      <a:r>
                        <a:rPr lang="zh-TW" altLang="en-US" sz="800" u="none" strike="noStrike">
                          <a:effectLst/>
                        </a:rPr>
                        <a:t>勉強時間</a:t>
                      </a:r>
                      <a:r>
                        <a:rPr lang="en-US" altLang="zh-TW" sz="800" u="none" strike="noStrike">
                          <a:effectLst/>
                        </a:rPr>
                        <a:t>(</a:t>
                      </a:r>
                      <a:r>
                        <a:rPr lang="zh-TW" altLang="en-US" sz="800" u="none" strike="noStrike">
                          <a:effectLst/>
                        </a:rPr>
                        <a:t>時間</a:t>
                      </a:r>
                      <a:r>
                        <a:rPr lang="en-US" altLang="zh-TW" sz="800" u="none" strike="noStrike">
                          <a:effectLst/>
                        </a:rPr>
                        <a:t>)</a:t>
                      </a:r>
                      <a:endParaRPr lang="en-US" altLang="zh-TW" sz="800" b="1"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ctr" fontAlgn="ctr"/>
                      <a:r>
                        <a:rPr lang="zh-TW" altLang="en-US" sz="800" u="none" strike="noStrike">
                          <a:effectLst/>
                        </a:rPr>
                        <a:t>睡眠時間</a:t>
                      </a:r>
                      <a:r>
                        <a:rPr lang="en-US" altLang="zh-TW" sz="800" u="none" strike="noStrike">
                          <a:effectLst/>
                        </a:rPr>
                        <a:t>(</a:t>
                      </a:r>
                      <a:r>
                        <a:rPr lang="zh-TW" altLang="en-US" sz="800" u="none" strike="noStrike">
                          <a:effectLst/>
                        </a:rPr>
                        <a:t>時間</a:t>
                      </a:r>
                      <a:r>
                        <a:rPr lang="en-US" altLang="zh-TW" sz="800" u="none" strike="noStrike">
                          <a:effectLst/>
                        </a:rPr>
                        <a:t>)</a:t>
                      </a:r>
                      <a:endParaRPr lang="en-US" altLang="zh-TW" sz="800" b="1"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ctr" fontAlgn="ctr"/>
                      <a:r>
                        <a:rPr lang="ja-JP" altLang="en-US" sz="800" u="none" strike="noStrike">
                          <a:effectLst/>
                        </a:rPr>
                        <a:t>友達と一緒に勉強した時間</a:t>
                      </a:r>
                      <a:r>
                        <a:rPr lang="en-US" altLang="ja-JP" sz="800" u="none" strike="noStrike">
                          <a:effectLst/>
                        </a:rPr>
                        <a:t>(</a:t>
                      </a:r>
                      <a:r>
                        <a:rPr lang="ja-JP" altLang="en-US" sz="800" u="none" strike="noStrike">
                          <a:effectLst/>
                        </a:rPr>
                        <a:t>時間</a:t>
                      </a:r>
                      <a:r>
                        <a:rPr lang="en-US" altLang="ja-JP" sz="800" u="none" strike="noStrike">
                          <a:effectLst/>
                        </a:rPr>
                        <a:t>)</a:t>
                      </a:r>
                      <a:endParaRPr lang="en-US" altLang="ja-JP" sz="800" b="1"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ctr" fontAlgn="ctr"/>
                      <a:r>
                        <a:rPr lang="ja-JP" altLang="en-US" sz="800" u="none" strike="noStrike">
                          <a:effectLst/>
                        </a:rPr>
                        <a:t>テストの点数</a:t>
                      </a:r>
                      <a:endParaRPr lang="ja-JP" altLang="en-US" sz="800" b="1"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351958662"/>
                  </a:ext>
                </a:extLst>
              </a:tr>
              <a:tr h="257037">
                <a:tc>
                  <a:txBody>
                    <a:bodyPr/>
                    <a:lstStyle/>
                    <a:p>
                      <a:pPr algn="r" fontAlgn="ctr"/>
                      <a:r>
                        <a:rPr lang="en-US" altLang="ja-JP" sz="800" u="none" strike="noStrike">
                          <a:effectLst/>
                        </a:rPr>
                        <a:t>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4010737315"/>
                  </a:ext>
                </a:extLst>
              </a:tr>
              <a:tr h="257037">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3135348195"/>
                  </a:ext>
                </a:extLst>
              </a:tr>
              <a:tr h="257037">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2921568803"/>
                  </a:ext>
                </a:extLst>
              </a:tr>
              <a:tr h="257037">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2819965529"/>
                  </a:ext>
                </a:extLst>
              </a:tr>
              <a:tr h="257037">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2127570280"/>
                  </a:ext>
                </a:extLst>
              </a:tr>
              <a:tr h="257037">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rPr>
                        <a:t>62</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613516746"/>
                  </a:ext>
                </a:extLst>
              </a:tr>
              <a:tr h="257037">
                <a:tc>
                  <a:txBody>
                    <a:bodyPr/>
                    <a:lstStyle/>
                    <a:p>
                      <a:pPr algn="r" fontAlgn="ctr"/>
                      <a:r>
                        <a:rPr lang="en-US" altLang="ja-JP" sz="800" u="none" strike="noStrike">
                          <a:effectLst/>
                        </a:rPr>
                        <a:t>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hlinkClick r:id="rId2" action="ppaction://hlinkfile"/>
                        </a:rPr>
                        <a:t>7</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rPr>
                        <a:t>4</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4121928263"/>
                  </a:ext>
                </a:extLst>
              </a:tr>
              <a:tr h="257037">
                <a:tc>
                  <a:txBody>
                    <a:bodyPr/>
                    <a:lstStyle/>
                    <a:p>
                      <a:pPr algn="r" fontAlgn="ctr"/>
                      <a:r>
                        <a:rPr lang="en-US" altLang="ja-JP" sz="800" u="none" strike="noStrike">
                          <a:effectLst/>
                        </a:rPr>
                        <a:t>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rPr>
                        <a:t>5</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3640393306"/>
                  </a:ext>
                </a:extLst>
              </a:tr>
              <a:tr h="257037">
                <a:tc>
                  <a:txBody>
                    <a:bodyPr/>
                    <a:lstStyle/>
                    <a:p>
                      <a:pPr algn="r" fontAlgn="ctr"/>
                      <a:r>
                        <a:rPr lang="en-US" altLang="ja-JP" sz="800" u="none" strike="noStrike">
                          <a:effectLst/>
                        </a:rPr>
                        <a:t>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1309273990"/>
                  </a:ext>
                </a:extLst>
              </a:tr>
              <a:tr h="257037">
                <a:tc>
                  <a:txBody>
                    <a:bodyPr/>
                    <a:lstStyle/>
                    <a:p>
                      <a:pPr algn="r" fontAlgn="ctr"/>
                      <a:r>
                        <a:rPr lang="en-US" altLang="ja-JP" sz="800" u="none" strike="noStrike">
                          <a:effectLst/>
                        </a:rPr>
                        <a:t>10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10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226819287"/>
                  </a:ext>
                </a:extLst>
              </a:tr>
              <a:tr h="257037">
                <a:tc>
                  <a:txBody>
                    <a:bodyPr/>
                    <a:lstStyle/>
                    <a:p>
                      <a:pPr algn="r" fontAlgn="ctr"/>
                      <a:r>
                        <a:rPr lang="en-US" altLang="ja-JP" sz="800" u="none" strike="noStrike">
                          <a:effectLst/>
                        </a:rPr>
                        <a:t>11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2639500665"/>
                  </a:ext>
                </a:extLst>
              </a:tr>
              <a:tr h="257037">
                <a:tc>
                  <a:txBody>
                    <a:bodyPr/>
                    <a:lstStyle/>
                    <a:p>
                      <a:pPr algn="r" fontAlgn="ctr"/>
                      <a:r>
                        <a:rPr lang="en-US" altLang="ja-JP" sz="800" u="none" strike="noStrike">
                          <a:effectLst/>
                        </a:rPr>
                        <a:t>12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4171179394"/>
                  </a:ext>
                </a:extLst>
              </a:tr>
              <a:tr h="257037">
                <a:tc>
                  <a:txBody>
                    <a:bodyPr/>
                    <a:lstStyle/>
                    <a:p>
                      <a:pPr algn="r" fontAlgn="ctr"/>
                      <a:r>
                        <a:rPr lang="en-US" altLang="ja-JP" sz="800" u="none" strike="noStrike">
                          <a:effectLst/>
                        </a:rPr>
                        <a:t>13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hlinkClick r:id="rId3" action="ppaction://hlinkfile"/>
                        </a:rPr>
                        <a:t>7</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rPr>
                        <a:t>3</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1222379770"/>
                  </a:ext>
                </a:extLst>
              </a:tr>
              <a:tr h="257037">
                <a:tc>
                  <a:txBody>
                    <a:bodyPr/>
                    <a:lstStyle/>
                    <a:p>
                      <a:pPr algn="r" fontAlgn="ctr"/>
                      <a:r>
                        <a:rPr lang="en-US" altLang="ja-JP" sz="800" u="none" strike="noStrike">
                          <a:effectLst/>
                        </a:rPr>
                        <a:t>14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2884779567"/>
                  </a:ext>
                </a:extLst>
              </a:tr>
              <a:tr h="257037">
                <a:tc>
                  <a:txBody>
                    <a:bodyPr/>
                    <a:lstStyle/>
                    <a:p>
                      <a:pPr algn="r" fontAlgn="ctr"/>
                      <a:r>
                        <a:rPr lang="en-US" altLang="ja-JP" sz="800" u="none" strike="noStrike">
                          <a:effectLst/>
                        </a:rPr>
                        <a:t>15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1066197178"/>
                  </a:ext>
                </a:extLst>
              </a:tr>
              <a:tr h="257037">
                <a:tc>
                  <a:txBody>
                    <a:bodyPr/>
                    <a:lstStyle/>
                    <a:p>
                      <a:pPr algn="r" fontAlgn="ctr"/>
                      <a:r>
                        <a:rPr lang="en-US" altLang="ja-JP" sz="800" u="none" strike="noStrike">
                          <a:effectLst/>
                        </a:rPr>
                        <a:t>16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577974060"/>
                  </a:ext>
                </a:extLst>
              </a:tr>
              <a:tr h="257037">
                <a:tc>
                  <a:txBody>
                    <a:bodyPr/>
                    <a:lstStyle/>
                    <a:p>
                      <a:pPr algn="r" fontAlgn="ctr"/>
                      <a:r>
                        <a:rPr lang="en-US" altLang="ja-JP" sz="800" u="none" strike="noStrike">
                          <a:effectLst/>
                        </a:rPr>
                        <a:t>17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10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3234185522"/>
                  </a:ext>
                </a:extLst>
              </a:tr>
              <a:tr h="257037">
                <a:tc>
                  <a:txBody>
                    <a:bodyPr/>
                    <a:lstStyle/>
                    <a:p>
                      <a:pPr algn="r" fontAlgn="ctr"/>
                      <a:r>
                        <a:rPr lang="en-US" altLang="ja-JP" sz="800" u="none" strike="noStrike">
                          <a:effectLst/>
                        </a:rPr>
                        <a:t>18</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1</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55</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1162099924"/>
                  </a:ext>
                </a:extLst>
              </a:tr>
              <a:tr h="257037">
                <a:tc>
                  <a:txBody>
                    <a:bodyPr/>
                    <a:lstStyle/>
                    <a:p>
                      <a:pPr algn="r" fontAlgn="ctr"/>
                      <a:r>
                        <a:rPr lang="en-US" altLang="ja-JP" sz="800" u="none" strike="noStrike">
                          <a:effectLst/>
                        </a:rPr>
                        <a:t>19</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3</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57</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493877759"/>
                  </a:ext>
                </a:extLst>
              </a:tr>
              <a:tr h="257037">
                <a:tc>
                  <a:txBody>
                    <a:bodyPr/>
                    <a:lstStyle/>
                    <a:p>
                      <a:pPr algn="r" fontAlgn="ctr"/>
                      <a:r>
                        <a:rPr lang="en-US" altLang="ja-JP" sz="800" u="none" strike="noStrike">
                          <a:effectLst/>
                        </a:rPr>
                        <a:t>20</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4</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6</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a:effectLst/>
                        </a:rPr>
                        <a:t>2</a:t>
                      </a:r>
                      <a:endParaRPr lang="en-US" altLang="ja-JP" sz="800" b="0" i="0" u="none" strike="noStrike">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tc>
                  <a:txBody>
                    <a:bodyPr/>
                    <a:lstStyle/>
                    <a:p>
                      <a:pPr algn="r" fontAlgn="ctr"/>
                      <a:r>
                        <a:rPr lang="en-US" altLang="ja-JP" sz="800" u="none" strike="noStrike" dirty="0">
                          <a:effectLst/>
                        </a:rPr>
                        <a:t>59</a:t>
                      </a:r>
                      <a:endParaRPr lang="en-US" altLang="ja-JP" sz="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301" marR="7301" marT="7301" marB="0" anchor="ctr"/>
                </a:tc>
                <a:extLst>
                  <a:ext uri="{0D108BD9-81ED-4DB2-BD59-A6C34878D82A}">
                    <a16:rowId xmlns:a16="http://schemas.microsoft.com/office/drawing/2014/main" val="3698656048"/>
                  </a:ext>
                </a:extLst>
              </a:tr>
            </a:tbl>
          </a:graphicData>
        </a:graphic>
      </p:graphicFrame>
      <p:sp>
        <p:nvSpPr>
          <p:cNvPr id="3" name="テキスト ボックス 2">
            <a:extLst>
              <a:ext uri="{FF2B5EF4-FFF2-40B4-BE49-F238E27FC236}">
                <a16:creationId xmlns:a16="http://schemas.microsoft.com/office/drawing/2014/main" id="{1723DB4E-EDF8-1ED7-B065-4A5D7DCF7285}"/>
              </a:ext>
            </a:extLst>
          </p:cNvPr>
          <p:cNvSpPr txBox="1"/>
          <p:nvPr/>
        </p:nvSpPr>
        <p:spPr>
          <a:xfrm>
            <a:off x="8084234" y="5964702"/>
            <a:ext cx="2672862" cy="369332"/>
          </a:xfrm>
          <a:prstGeom prst="rect">
            <a:avLst/>
          </a:prstGeom>
          <a:noFill/>
        </p:spPr>
        <p:txBody>
          <a:bodyPr wrap="square" rtlCol="0">
            <a:spAutoFit/>
          </a:bodyPr>
          <a:lstStyle/>
          <a:p>
            <a:r>
              <a:rPr kumimoji="1" lang="ja-JP" altLang="en-US" dirty="0"/>
              <a:t>別資料のデータを参照</a:t>
            </a:r>
          </a:p>
        </p:txBody>
      </p:sp>
    </p:spTree>
    <p:extLst>
      <p:ext uri="{BB962C8B-B14F-4D97-AF65-F5344CB8AC3E}">
        <p14:creationId xmlns:p14="http://schemas.microsoft.com/office/powerpoint/2010/main" val="327740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0EFAED-9365-57F5-5895-386C11E389D6}"/>
              </a:ext>
            </a:extLst>
          </p:cNvPr>
          <p:cNvSpPr>
            <a:spLocks noGrp="1"/>
          </p:cNvSpPr>
          <p:nvPr>
            <p:ph type="title"/>
          </p:nvPr>
        </p:nvSpPr>
        <p:spPr>
          <a:xfrm>
            <a:off x="838199" y="365125"/>
            <a:ext cx="10954043" cy="1325563"/>
          </a:xfrm>
        </p:spPr>
        <p:txBody>
          <a:bodyPr>
            <a:normAutofit fontScale="90000"/>
          </a:bodyPr>
          <a:lstStyle/>
          <a:p>
            <a:r>
              <a:rPr kumimoji="1" lang="ja-JP" altLang="en-US" dirty="0"/>
              <a:t>散布図  作成ツール </a:t>
            </a:r>
            <a:r>
              <a:rPr kumimoji="1" lang="en-US" altLang="ja-JP" dirty="0"/>
              <a:t>eStat</a:t>
            </a:r>
            <a:r>
              <a:rPr kumimoji="1" lang="en-US" altLang="ja-JP" sz="2000" dirty="0">
                <a:hlinkClick r:id="rId2"/>
              </a:rPr>
              <a:t>http://www.estat.me/estat/eStat/indexH.html</a:t>
            </a:r>
            <a:br>
              <a:rPr kumimoji="1" lang="en-US" altLang="ja-JP" dirty="0"/>
            </a:br>
            <a:r>
              <a:rPr kumimoji="1" lang="ja-JP" altLang="en-US" sz="2400" dirty="0"/>
              <a:t>データからグラフ作成が簡単にできます。</a:t>
            </a:r>
            <a:br>
              <a:rPr kumimoji="1" lang="en-US" altLang="ja-JP" sz="2400" dirty="0"/>
            </a:br>
            <a:r>
              <a:rPr kumimoji="1" lang="en-US" altLang="ja-JP" sz="2400" dirty="0"/>
              <a:t>1</a:t>
            </a:r>
            <a:r>
              <a:rPr kumimoji="1" lang="ja-JP" altLang="en-US" sz="2400" dirty="0"/>
              <a:t>度にグラフで使えるデータは</a:t>
            </a:r>
            <a:r>
              <a:rPr kumimoji="1" lang="en-US" altLang="ja-JP" sz="2400" dirty="0"/>
              <a:t>2</a:t>
            </a:r>
            <a:r>
              <a:rPr lang="ja-JP" altLang="en-US" sz="2400" dirty="0"/>
              <a:t>種類までです。</a:t>
            </a:r>
            <a:endParaRPr kumimoji="1" lang="ja-JP" altLang="en-US" sz="2400" dirty="0"/>
          </a:p>
        </p:txBody>
      </p:sp>
      <p:sp>
        <p:nvSpPr>
          <p:cNvPr id="3" name="コンテンツ プレースホルダー 2">
            <a:extLst>
              <a:ext uri="{FF2B5EF4-FFF2-40B4-BE49-F238E27FC236}">
                <a16:creationId xmlns:a16="http://schemas.microsoft.com/office/drawing/2014/main" id="{48D84A46-0146-A668-7C75-DE9D48B0FCDF}"/>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E8E13A8D-76E2-2A3C-954C-8B4B8F162F61}"/>
              </a:ext>
            </a:extLst>
          </p:cNvPr>
          <p:cNvPicPr>
            <a:picLocks noChangeAspect="1"/>
          </p:cNvPicPr>
          <p:nvPr/>
        </p:nvPicPr>
        <p:blipFill rotWithShape="1">
          <a:blip r:embed="rId3"/>
          <a:srcRect t="15984" r="1346" b="5302"/>
          <a:stretch/>
        </p:blipFill>
        <p:spPr>
          <a:xfrm>
            <a:off x="399757" y="1690688"/>
            <a:ext cx="11392486" cy="5110564"/>
          </a:xfrm>
          <a:prstGeom prst="rect">
            <a:avLst/>
          </a:prstGeom>
        </p:spPr>
      </p:pic>
    </p:spTree>
    <p:extLst>
      <p:ext uri="{BB962C8B-B14F-4D97-AF65-F5344CB8AC3E}">
        <p14:creationId xmlns:p14="http://schemas.microsoft.com/office/powerpoint/2010/main" val="1329820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262A36-8255-1D4A-A810-787A71D0BB9D}"/>
              </a:ext>
            </a:extLst>
          </p:cNvPr>
          <p:cNvSpPr>
            <a:spLocks noGrp="1"/>
          </p:cNvSpPr>
          <p:nvPr>
            <p:ph type="title"/>
          </p:nvPr>
        </p:nvSpPr>
        <p:spPr>
          <a:xfrm>
            <a:off x="838200" y="365126"/>
            <a:ext cx="10515600" cy="774358"/>
          </a:xfrm>
        </p:spPr>
        <p:txBody>
          <a:bodyPr/>
          <a:lstStyle/>
          <a:p>
            <a:r>
              <a:rPr kumimoji="1" lang="ja-JP" altLang="en-US" dirty="0"/>
              <a:t>例題　解答例</a:t>
            </a:r>
          </a:p>
        </p:txBody>
      </p:sp>
      <p:sp>
        <p:nvSpPr>
          <p:cNvPr id="3" name="コンテンツ プレースホルダー 2">
            <a:extLst>
              <a:ext uri="{FF2B5EF4-FFF2-40B4-BE49-F238E27FC236}">
                <a16:creationId xmlns:a16="http://schemas.microsoft.com/office/drawing/2014/main" id="{89775994-E48D-ACB7-14FA-1F4D97537096}"/>
              </a:ext>
            </a:extLst>
          </p:cNvPr>
          <p:cNvSpPr>
            <a:spLocks noGrp="1"/>
          </p:cNvSpPr>
          <p:nvPr>
            <p:ph idx="1"/>
          </p:nvPr>
        </p:nvSpPr>
        <p:spPr>
          <a:xfrm>
            <a:off x="838200" y="1139485"/>
            <a:ext cx="10515600" cy="3432516"/>
          </a:xfrm>
        </p:spPr>
        <p:txBody>
          <a:bodyPr/>
          <a:lstStyle/>
          <a:p>
            <a:r>
              <a:rPr lang="ja-JP" altLang="en-US" dirty="0"/>
              <a:t>テストの点数とそれぞれの時間の散布図</a:t>
            </a:r>
            <a:endParaRPr lang="en-US" altLang="ja-JP" dirty="0"/>
          </a:p>
          <a:p>
            <a:r>
              <a:rPr kumimoji="1" lang="ja-JP" altLang="en-US" dirty="0"/>
              <a:t>縦軸がテストの点数　横軸がそれぞれの時間</a:t>
            </a:r>
          </a:p>
        </p:txBody>
      </p:sp>
      <p:pic>
        <p:nvPicPr>
          <p:cNvPr id="5" name="図 4">
            <a:extLst>
              <a:ext uri="{FF2B5EF4-FFF2-40B4-BE49-F238E27FC236}">
                <a16:creationId xmlns:a16="http://schemas.microsoft.com/office/drawing/2014/main" id="{9B00B38B-0983-5725-C298-F3618B6ED590}"/>
              </a:ext>
            </a:extLst>
          </p:cNvPr>
          <p:cNvPicPr>
            <a:picLocks noChangeAspect="1"/>
          </p:cNvPicPr>
          <p:nvPr/>
        </p:nvPicPr>
        <p:blipFill rotWithShape="1">
          <a:blip r:embed="rId2"/>
          <a:srcRect l="27807" t="24641" r="31462" b="7056"/>
          <a:stretch/>
        </p:blipFill>
        <p:spPr>
          <a:xfrm>
            <a:off x="379828" y="2497333"/>
            <a:ext cx="3190323" cy="3007921"/>
          </a:xfrm>
          <a:prstGeom prst="rect">
            <a:avLst/>
          </a:prstGeom>
        </p:spPr>
      </p:pic>
      <p:pic>
        <p:nvPicPr>
          <p:cNvPr id="7" name="図 6">
            <a:extLst>
              <a:ext uri="{FF2B5EF4-FFF2-40B4-BE49-F238E27FC236}">
                <a16:creationId xmlns:a16="http://schemas.microsoft.com/office/drawing/2014/main" id="{97ECF9D3-EA61-A3CF-1D8B-E77FAC0D129D}"/>
              </a:ext>
            </a:extLst>
          </p:cNvPr>
          <p:cNvPicPr>
            <a:picLocks noChangeAspect="1"/>
          </p:cNvPicPr>
          <p:nvPr/>
        </p:nvPicPr>
        <p:blipFill rotWithShape="1">
          <a:blip r:embed="rId3"/>
          <a:srcRect l="27577" t="24641" r="31346" b="5302"/>
          <a:stretch/>
        </p:blipFill>
        <p:spPr>
          <a:xfrm>
            <a:off x="4500838" y="2470722"/>
            <a:ext cx="3190323" cy="3059150"/>
          </a:xfrm>
          <a:prstGeom prst="rect">
            <a:avLst/>
          </a:prstGeom>
        </p:spPr>
      </p:pic>
      <p:pic>
        <p:nvPicPr>
          <p:cNvPr id="9" name="図 8">
            <a:extLst>
              <a:ext uri="{FF2B5EF4-FFF2-40B4-BE49-F238E27FC236}">
                <a16:creationId xmlns:a16="http://schemas.microsoft.com/office/drawing/2014/main" id="{F1A60F26-8381-078D-A89C-8AA4AB92E4E8}"/>
              </a:ext>
            </a:extLst>
          </p:cNvPr>
          <p:cNvPicPr>
            <a:picLocks noChangeAspect="1"/>
          </p:cNvPicPr>
          <p:nvPr/>
        </p:nvPicPr>
        <p:blipFill rotWithShape="1">
          <a:blip r:embed="rId4"/>
          <a:srcRect l="28039" t="24641" r="31346" b="5302"/>
          <a:stretch/>
        </p:blipFill>
        <p:spPr>
          <a:xfrm>
            <a:off x="8489726" y="2283210"/>
            <a:ext cx="3322446" cy="3222044"/>
          </a:xfrm>
          <a:prstGeom prst="rect">
            <a:avLst/>
          </a:prstGeom>
        </p:spPr>
      </p:pic>
      <p:sp>
        <p:nvSpPr>
          <p:cNvPr id="10" name="テキスト ボックス 9">
            <a:extLst>
              <a:ext uri="{FF2B5EF4-FFF2-40B4-BE49-F238E27FC236}">
                <a16:creationId xmlns:a16="http://schemas.microsoft.com/office/drawing/2014/main" id="{83546914-36FA-19B2-A079-99953A2F5838}"/>
              </a:ext>
            </a:extLst>
          </p:cNvPr>
          <p:cNvSpPr txBox="1"/>
          <p:nvPr/>
        </p:nvSpPr>
        <p:spPr>
          <a:xfrm>
            <a:off x="838200" y="5807630"/>
            <a:ext cx="2554458" cy="369332"/>
          </a:xfrm>
          <a:prstGeom prst="rect">
            <a:avLst/>
          </a:prstGeom>
          <a:noFill/>
        </p:spPr>
        <p:txBody>
          <a:bodyPr wrap="square" rtlCol="0">
            <a:spAutoFit/>
          </a:bodyPr>
          <a:lstStyle/>
          <a:p>
            <a:r>
              <a:rPr kumimoji="1" lang="ja-JP" altLang="en-US" dirty="0"/>
              <a:t>勉強時間との散布図　　　　　　　　　　　</a:t>
            </a:r>
          </a:p>
        </p:txBody>
      </p:sp>
      <p:sp>
        <p:nvSpPr>
          <p:cNvPr id="11" name="テキスト ボックス 10">
            <a:extLst>
              <a:ext uri="{FF2B5EF4-FFF2-40B4-BE49-F238E27FC236}">
                <a16:creationId xmlns:a16="http://schemas.microsoft.com/office/drawing/2014/main" id="{309500C9-D17F-0262-A766-2507BBAA28DE}"/>
              </a:ext>
            </a:extLst>
          </p:cNvPr>
          <p:cNvSpPr txBox="1"/>
          <p:nvPr/>
        </p:nvSpPr>
        <p:spPr>
          <a:xfrm>
            <a:off x="4985825" y="5807630"/>
            <a:ext cx="2554458" cy="369332"/>
          </a:xfrm>
          <a:prstGeom prst="rect">
            <a:avLst/>
          </a:prstGeom>
          <a:noFill/>
        </p:spPr>
        <p:txBody>
          <a:bodyPr wrap="square" rtlCol="0">
            <a:spAutoFit/>
          </a:bodyPr>
          <a:lstStyle/>
          <a:p>
            <a:r>
              <a:rPr lang="ja-JP" altLang="en-US" dirty="0"/>
              <a:t>睡眠</a:t>
            </a:r>
            <a:r>
              <a:rPr kumimoji="1" lang="ja-JP" altLang="en-US" dirty="0"/>
              <a:t>時間との散布図　　　　　　　　　　　</a:t>
            </a:r>
          </a:p>
        </p:txBody>
      </p:sp>
      <p:sp>
        <p:nvSpPr>
          <p:cNvPr id="12" name="テキスト ボックス 11">
            <a:extLst>
              <a:ext uri="{FF2B5EF4-FFF2-40B4-BE49-F238E27FC236}">
                <a16:creationId xmlns:a16="http://schemas.microsoft.com/office/drawing/2014/main" id="{5E082E51-03F9-164E-5695-E67D37D95D3B}"/>
              </a:ext>
            </a:extLst>
          </p:cNvPr>
          <p:cNvSpPr txBox="1"/>
          <p:nvPr/>
        </p:nvSpPr>
        <p:spPr>
          <a:xfrm>
            <a:off x="8799344" y="5694941"/>
            <a:ext cx="3012828" cy="646331"/>
          </a:xfrm>
          <a:prstGeom prst="rect">
            <a:avLst/>
          </a:prstGeom>
          <a:noFill/>
        </p:spPr>
        <p:txBody>
          <a:bodyPr wrap="square" rtlCol="0">
            <a:spAutoFit/>
          </a:bodyPr>
          <a:lstStyle/>
          <a:p>
            <a:r>
              <a:rPr lang="ja-JP" altLang="en-US" dirty="0"/>
              <a:t>友達と一緒に勉強した</a:t>
            </a:r>
            <a:r>
              <a:rPr kumimoji="1" lang="ja-JP" altLang="en-US" dirty="0"/>
              <a:t>時間との散布図　　　　　　　　　　　</a:t>
            </a:r>
          </a:p>
        </p:txBody>
      </p:sp>
    </p:spTree>
    <p:extLst>
      <p:ext uri="{BB962C8B-B14F-4D97-AF65-F5344CB8AC3E}">
        <p14:creationId xmlns:p14="http://schemas.microsoft.com/office/powerpoint/2010/main" val="19167319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947</Words>
  <Application>Microsoft Office PowerPoint</Application>
  <PresentationFormat>ワイド画面</PresentationFormat>
  <Paragraphs>180</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Google Sans</vt:lpstr>
      <vt:lpstr>游ゴシック</vt:lpstr>
      <vt:lpstr>游ゴシック Light</vt:lpstr>
      <vt:lpstr>Arial</vt:lpstr>
      <vt:lpstr>Office テーマ</vt:lpstr>
      <vt:lpstr>２つの変数の関係</vt:lpstr>
      <vt:lpstr>散布図　２つのデータの関係を座標を用いて表した図</vt:lpstr>
      <vt:lpstr>正の相関関係　　負の相関関係　　相関関係はない</vt:lpstr>
      <vt:lpstr>相関係数</vt:lpstr>
      <vt:lpstr>相関係数　エクセルで関数機能を使うと</vt:lpstr>
      <vt:lpstr>例題　散布図と相関係数</vt:lpstr>
      <vt:lpstr>PowerPoint プレゼンテーション</vt:lpstr>
      <vt:lpstr>散布図  作成ツール eStathttp://www.estat.me/estat/eStat/indexH.html データからグラフ作成が簡単にできます。 1度にグラフで使えるデータは2種類までです。</vt:lpstr>
      <vt:lpstr>例題　解答例</vt:lpstr>
      <vt:lpstr>それぞれの比較</vt:lpstr>
      <vt:lpstr>課題</vt:lpstr>
      <vt:lpstr>PowerPoint プレゼンテーション</vt:lpstr>
      <vt:lpstr>解答例</vt:lpstr>
      <vt:lpstr>考察　その他の例</vt:lpstr>
      <vt:lpstr>データについて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2025-03-18T07:27:06Z</dcterms:created>
  <dcterms:modified xsi:type="dcterms:W3CDTF">2025-03-18T07:27:11Z</dcterms:modified>
</cp:coreProperties>
</file>