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notesMasterIdLst>
    <p:notesMasterId r:id="rId24"/>
  </p:notesMasterIdLst>
  <p:sldIdLst>
    <p:sldId id="256" r:id="rId2"/>
    <p:sldId id="259" r:id="rId3"/>
    <p:sldId id="258" r:id="rId4"/>
    <p:sldId id="260" r:id="rId5"/>
    <p:sldId id="261" r:id="rId6"/>
    <p:sldId id="268" r:id="rId7"/>
    <p:sldId id="269" r:id="rId8"/>
    <p:sldId id="270" r:id="rId9"/>
    <p:sldId id="264" r:id="rId10"/>
    <p:sldId id="272" r:id="rId11"/>
    <p:sldId id="265" r:id="rId12"/>
    <p:sldId id="271" r:id="rId13"/>
    <p:sldId id="273" r:id="rId14"/>
    <p:sldId id="263" r:id="rId15"/>
    <p:sldId id="262" r:id="rId16"/>
    <p:sldId id="282" r:id="rId17"/>
    <p:sldId id="281" r:id="rId18"/>
    <p:sldId id="283" r:id="rId19"/>
    <p:sldId id="266" r:id="rId20"/>
    <p:sldId id="276"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EF67"/>
    <a:srgbClr val="F75F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489" autoAdjust="0"/>
  </p:normalViewPr>
  <p:slideViewPr>
    <p:cSldViewPr snapToGrid="0">
      <p:cViewPr varScale="1">
        <p:scale>
          <a:sx n="91" d="100"/>
          <a:sy n="91" d="100"/>
        </p:scale>
        <p:origin x="3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CF6887-BDFC-40D6-9AD0-09A4DA3B78C1}" type="datetimeFigureOut">
              <a:rPr kumimoji="1" lang="ja-JP" altLang="en-US" smtClean="0"/>
              <a:t>2025/3/18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B977E8-C8B8-4CDE-92D5-9D587D618084}" type="slidenum">
              <a:rPr kumimoji="1" lang="ja-JP" altLang="en-US" smtClean="0"/>
              <a:t>‹#›</a:t>
            </a:fld>
            <a:endParaRPr kumimoji="1" lang="ja-JP" altLang="en-US"/>
          </a:p>
        </p:txBody>
      </p:sp>
    </p:spTree>
    <p:extLst>
      <p:ext uri="{BB962C8B-B14F-4D97-AF65-F5344CB8AC3E}">
        <p14:creationId xmlns:p14="http://schemas.microsoft.com/office/powerpoint/2010/main" val="36080797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AB977E8-C8B8-4CDE-92D5-9D587D618084}" type="slidenum">
              <a:rPr kumimoji="1" lang="ja-JP" altLang="en-US" smtClean="0"/>
              <a:t>11</a:t>
            </a:fld>
            <a:endParaRPr kumimoji="1" lang="ja-JP" altLang="en-US"/>
          </a:p>
        </p:txBody>
      </p:sp>
    </p:spTree>
    <p:extLst>
      <p:ext uri="{BB962C8B-B14F-4D97-AF65-F5344CB8AC3E}">
        <p14:creationId xmlns:p14="http://schemas.microsoft.com/office/powerpoint/2010/main" val="735899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ja-JP" altLang="en-US"/>
              <a:t>マスター タイトルの書式設定</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3/18/2025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itytyutairen.sakura.ne.jp/" TargetMode="External"/><Relationship Id="rId7" Type="http://schemas.openxmlformats.org/officeDocument/2006/relationships/hyperlink" Target="https://toyokeizai.net/articles/-/539717" TargetMode="External"/><Relationship Id="rId2" Type="http://schemas.openxmlformats.org/officeDocument/2006/relationships/hyperlink" Target="https://sgrapa.com/" TargetMode="External"/><Relationship Id="rId1" Type="http://schemas.openxmlformats.org/officeDocument/2006/relationships/slideLayout" Target="../slideLayouts/slideLayout2.xml"/><Relationship Id="rId6" Type="http://schemas.openxmlformats.org/officeDocument/2006/relationships/hyperlink" Target="https://illpop.com/" TargetMode="External"/><Relationship Id="rId5" Type="http://schemas.openxmlformats.org/officeDocument/2006/relationships/hyperlink" Target="https://newsdig.tbs.co.jp/articles/bss/1166907?display=1" TargetMode="External"/><Relationship Id="rId4" Type="http://schemas.openxmlformats.org/officeDocument/2006/relationships/hyperlink" Target="https://www.sankei.com/article/20180208-B2SGZ6U75FKEBELLU6O3PQV4KY/"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F6C0C4-403A-3453-9AEB-96F5C08A14A4}"/>
              </a:ext>
            </a:extLst>
          </p:cNvPr>
          <p:cNvSpPr>
            <a:spLocks noGrp="1"/>
          </p:cNvSpPr>
          <p:nvPr>
            <p:ph type="ctrTitle"/>
          </p:nvPr>
        </p:nvSpPr>
        <p:spPr>
          <a:xfrm>
            <a:off x="304800" y="510988"/>
            <a:ext cx="11976847" cy="3450605"/>
          </a:xfrm>
        </p:spPr>
        <p:txBody>
          <a:bodyPr>
            <a:normAutofit/>
          </a:bodyPr>
          <a:lstStyle/>
          <a:p>
            <a:r>
              <a:rPr lang="ja-JP" altLang="en-US" sz="4800" dirty="0"/>
              <a:t>統計グラフ作成ソフト「ＳＧＲＡＰＡ」を</a:t>
            </a:r>
            <a:br>
              <a:rPr lang="en-US" altLang="ja-JP" sz="4800" dirty="0"/>
            </a:br>
            <a:r>
              <a:rPr lang="ja-JP" altLang="en-US" sz="4800" dirty="0"/>
              <a:t>活用した統計分析</a:t>
            </a:r>
            <a:br>
              <a:rPr lang="en-US" altLang="ja-JP" sz="4800" dirty="0"/>
            </a:br>
            <a:r>
              <a:rPr lang="ja-JP" altLang="en-US" dirty="0"/>
              <a:t>　　</a:t>
            </a:r>
            <a:r>
              <a:rPr lang="ja-JP" altLang="en-US" sz="3600" dirty="0"/>
              <a:t>～大阪市春季総体　男子</a:t>
            </a:r>
            <a:r>
              <a:rPr lang="en-US" altLang="ja-JP" sz="3600" dirty="0"/>
              <a:t>100</a:t>
            </a:r>
            <a:r>
              <a:rPr lang="ja-JP" altLang="en-US" sz="3600" dirty="0"/>
              <a:t>ｍ走を分析する～</a:t>
            </a:r>
            <a:endParaRPr kumimoji="1" lang="ja-JP" altLang="en-US" dirty="0"/>
          </a:p>
        </p:txBody>
      </p:sp>
      <p:sp>
        <p:nvSpPr>
          <p:cNvPr id="3" name="字幕 2">
            <a:extLst>
              <a:ext uri="{FF2B5EF4-FFF2-40B4-BE49-F238E27FC236}">
                <a16:creationId xmlns:a16="http://schemas.microsoft.com/office/drawing/2014/main" id="{8BD1F7BA-0395-7D84-765C-CD6012AB0595}"/>
              </a:ext>
            </a:extLst>
          </p:cNvPr>
          <p:cNvSpPr>
            <a:spLocks noGrp="1"/>
          </p:cNvSpPr>
          <p:nvPr>
            <p:ph type="subTitle" idx="1"/>
          </p:nvPr>
        </p:nvSpPr>
        <p:spPr>
          <a:xfrm>
            <a:off x="5800165" y="5334000"/>
            <a:ext cx="5704447" cy="569662"/>
          </a:xfrm>
        </p:spPr>
        <p:txBody>
          <a:bodyPr>
            <a:normAutofit/>
          </a:bodyPr>
          <a:lstStyle/>
          <a:p>
            <a:r>
              <a:rPr kumimoji="1" lang="ja-JP" altLang="en-US" sz="2400" dirty="0"/>
              <a:t>大阪市立大正東中学校　　</a:t>
            </a:r>
            <a:r>
              <a:rPr lang="ja-JP" altLang="en-US" sz="2400" dirty="0"/>
              <a:t>山﨑　真史</a:t>
            </a:r>
            <a:endParaRPr kumimoji="1" lang="ja-JP" altLang="en-US" sz="2400" dirty="0"/>
          </a:p>
        </p:txBody>
      </p:sp>
    </p:spTree>
    <p:extLst>
      <p:ext uri="{BB962C8B-B14F-4D97-AF65-F5344CB8AC3E}">
        <p14:creationId xmlns:p14="http://schemas.microsoft.com/office/powerpoint/2010/main" val="2569635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861030-D764-66A6-3DFD-F1BCD6A9A6FF}"/>
              </a:ext>
            </a:extLst>
          </p:cNvPr>
          <p:cNvSpPr>
            <a:spLocks noGrp="1"/>
          </p:cNvSpPr>
          <p:nvPr>
            <p:ph type="title"/>
          </p:nvPr>
        </p:nvSpPr>
        <p:spPr>
          <a:xfrm>
            <a:off x="1501610" y="686388"/>
            <a:ext cx="8911687" cy="663514"/>
          </a:xfrm>
        </p:spPr>
        <p:txBody>
          <a:bodyPr>
            <a:normAutofit fontScale="90000"/>
          </a:bodyPr>
          <a:lstStyle/>
          <a:p>
            <a:r>
              <a:rPr kumimoji="1" lang="ja-JP" altLang="en-US" dirty="0"/>
              <a:t>データを処理し、</a:t>
            </a:r>
            <a:br>
              <a:rPr kumimoji="1" lang="en-US" altLang="ja-JP" dirty="0"/>
            </a:br>
            <a:r>
              <a:rPr lang="ja-JP" altLang="en-US" dirty="0"/>
              <a:t>分析する</a:t>
            </a:r>
            <a:endParaRPr kumimoji="1" lang="ja-JP" altLang="en-US" dirty="0"/>
          </a:p>
        </p:txBody>
      </p:sp>
      <p:sp>
        <p:nvSpPr>
          <p:cNvPr id="8" name="コンテンツ プレースホルダー 2">
            <a:extLst>
              <a:ext uri="{FF2B5EF4-FFF2-40B4-BE49-F238E27FC236}">
                <a16:creationId xmlns:a16="http://schemas.microsoft.com/office/drawing/2014/main" id="{0209A09F-53E8-CCDB-07E7-8CB73D4D8215}"/>
              </a:ext>
            </a:extLst>
          </p:cNvPr>
          <p:cNvSpPr>
            <a:spLocks noGrp="1"/>
          </p:cNvSpPr>
          <p:nvPr>
            <p:ph idx="1"/>
          </p:nvPr>
        </p:nvSpPr>
        <p:spPr>
          <a:xfrm>
            <a:off x="193268" y="2453116"/>
            <a:ext cx="5497069" cy="961147"/>
          </a:xfrm>
        </p:spPr>
        <p:txBody>
          <a:bodyPr>
            <a:normAutofit/>
          </a:bodyPr>
          <a:lstStyle/>
          <a:p>
            <a:pPr marL="0" indent="0">
              <a:buNone/>
            </a:pPr>
            <a:r>
              <a:rPr kumimoji="1" lang="ja-JP" altLang="en-US" sz="2400" dirty="0"/>
              <a:t>・例年</a:t>
            </a:r>
            <a:r>
              <a:rPr kumimoji="1" lang="en-US" altLang="ja-JP" sz="2400" dirty="0"/>
              <a:t>140</a:t>
            </a:r>
            <a:r>
              <a:rPr kumimoji="1" lang="ja-JP" altLang="en-US" sz="2400" dirty="0"/>
              <a:t>人前後走るのに、</a:t>
            </a:r>
            <a:endParaRPr kumimoji="1" lang="en-US" altLang="ja-JP" sz="2400" dirty="0"/>
          </a:p>
          <a:p>
            <a:pPr marL="0" indent="0">
              <a:buNone/>
            </a:pPr>
            <a:r>
              <a:rPr kumimoji="1" lang="ja-JP" altLang="en-US" sz="2400" dirty="0"/>
              <a:t>　</a:t>
            </a:r>
            <a:r>
              <a:rPr kumimoji="1" lang="en-US" altLang="ja-JP" sz="2400" dirty="0"/>
              <a:t>2024</a:t>
            </a:r>
            <a:r>
              <a:rPr kumimoji="1" lang="ja-JP" altLang="en-US" sz="2400" dirty="0"/>
              <a:t>年、</a:t>
            </a:r>
            <a:r>
              <a:rPr kumimoji="1" lang="en-US" altLang="ja-JP" sz="2400" dirty="0"/>
              <a:t>2023</a:t>
            </a:r>
            <a:r>
              <a:rPr kumimoji="1" lang="ja-JP" altLang="en-US" sz="2400" dirty="0"/>
              <a:t>年が少ないのは？</a:t>
            </a:r>
            <a:endParaRPr kumimoji="1" lang="en-US" altLang="ja-JP" sz="2400" dirty="0"/>
          </a:p>
          <a:p>
            <a:pPr marL="0" indent="0">
              <a:buNone/>
            </a:pPr>
            <a:endParaRPr lang="en-US" altLang="ja-JP" sz="2400" dirty="0"/>
          </a:p>
          <a:p>
            <a:pPr marL="0" indent="0">
              <a:buNone/>
            </a:pPr>
            <a:endParaRPr kumimoji="1" lang="ja-JP" altLang="en-US" sz="2400" dirty="0"/>
          </a:p>
        </p:txBody>
      </p:sp>
      <p:sp>
        <p:nvSpPr>
          <p:cNvPr id="18" name="コンテンツ プレースホルダー 2">
            <a:extLst>
              <a:ext uri="{FF2B5EF4-FFF2-40B4-BE49-F238E27FC236}">
                <a16:creationId xmlns:a16="http://schemas.microsoft.com/office/drawing/2014/main" id="{0C90076C-D1C5-7346-A5C9-D2A911C8F869}"/>
              </a:ext>
            </a:extLst>
          </p:cNvPr>
          <p:cNvSpPr txBox="1">
            <a:spLocks/>
          </p:cNvSpPr>
          <p:nvPr/>
        </p:nvSpPr>
        <p:spPr>
          <a:xfrm>
            <a:off x="755426" y="5036846"/>
            <a:ext cx="5182172" cy="591130"/>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en-US" altLang="ja-JP" sz="2400" dirty="0"/>
              <a:t>※</a:t>
            </a:r>
            <a:r>
              <a:rPr lang="ja-JP" altLang="en-US" sz="2400" dirty="0"/>
              <a:t>　新型コロナの対策で、</a:t>
            </a:r>
            <a:r>
              <a:rPr lang="en-US" altLang="ja-JP" sz="2400" dirty="0"/>
              <a:t>2020</a:t>
            </a:r>
            <a:r>
              <a:rPr lang="ja-JP" altLang="en-US" sz="2400" dirty="0"/>
              <a:t>年から</a:t>
            </a:r>
            <a:r>
              <a:rPr lang="en-US" altLang="ja-JP" sz="2400" dirty="0"/>
              <a:t>2022</a:t>
            </a:r>
            <a:r>
              <a:rPr lang="ja-JP" altLang="en-US" sz="2400" dirty="0"/>
              <a:t>年の間はコールなしでレースに参加する形を取っていたが、</a:t>
            </a:r>
            <a:r>
              <a:rPr lang="en-US" altLang="ja-JP" sz="2400" dirty="0"/>
              <a:t>2023</a:t>
            </a:r>
            <a:r>
              <a:rPr lang="ja-JP" altLang="en-US" sz="2400" dirty="0"/>
              <a:t>年から新型コロナ以前のように試合当日のコールを行うようになった</a:t>
            </a:r>
            <a:endParaRPr lang="en-US" altLang="ja-JP" sz="2400" dirty="0"/>
          </a:p>
        </p:txBody>
      </p:sp>
      <p:sp>
        <p:nvSpPr>
          <p:cNvPr id="19" name="コンテンツ プレースホルダー 2">
            <a:extLst>
              <a:ext uri="{FF2B5EF4-FFF2-40B4-BE49-F238E27FC236}">
                <a16:creationId xmlns:a16="http://schemas.microsoft.com/office/drawing/2014/main" id="{882AECB1-9724-1DD0-ADC0-3E020D0DF16C}"/>
              </a:ext>
            </a:extLst>
          </p:cNvPr>
          <p:cNvSpPr txBox="1">
            <a:spLocks/>
          </p:cNvSpPr>
          <p:nvPr/>
        </p:nvSpPr>
        <p:spPr>
          <a:xfrm>
            <a:off x="1307957" y="5675850"/>
            <a:ext cx="4755366" cy="591130"/>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ja-JP" altLang="en-US" sz="2400" dirty="0"/>
              <a:t>👆コールの経験のない上級生が下級生を指導できなかったり、経験の少ない顧問の先生が指示ができなかったり</a:t>
            </a:r>
            <a:r>
              <a:rPr lang="en-US" altLang="ja-JP" sz="2400" dirty="0"/>
              <a:t>…</a:t>
            </a:r>
          </a:p>
        </p:txBody>
      </p:sp>
      <p:pic>
        <p:nvPicPr>
          <p:cNvPr id="21" name="図 20">
            <a:extLst>
              <a:ext uri="{FF2B5EF4-FFF2-40B4-BE49-F238E27FC236}">
                <a16:creationId xmlns:a16="http://schemas.microsoft.com/office/drawing/2014/main" id="{EDE42FB4-97B4-0B1F-7691-235FB7806B12}"/>
              </a:ext>
            </a:extLst>
          </p:cNvPr>
          <p:cNvPicPr>
            <a:picLocks noChangeAspect="1"/>
          </p:cNvPicPr>
          <p:nvPr/>
        </p:nvPicPr>
        <p:blipFill>
          <a:blip r:embed="rId2"/>
          <a:stretch>
            <a:fillRect/>
          </a:stretch>
        </p:blipFill>
        <p:spPr>
          <a:xfrm>
            <a:off x="6189047" y="59402"/>
            <a:ext cx="5970121" cy="6769427"/>
          </a:xfrm>
          <a:prstGeom prst="rect">
            <a:avLst/>
          </a:prstGeom>
        </p:spPr>
      </p:pic>
      <p:sp>
        <p:nvSpPr>
          <p:cNvPr id="3" name="四角形: 角を丸くする 2">
            <a:extLst>
              <a:ext uri="{FF2B5EF4-FFF2-40B4-BE49-F238E27FC236}">
                <a16:creationId xmlns:a16="http://schemas.microsoft.com/office/drawing/2014/main" id="{7A9DD67F-CD9E-ED4C-8CD1-41F939BA8039}"/>
              </a:ext>
            </a:extLst>
          </p:cNvPr>
          <p:cNvSpPr/>
          <p:nvPr/>
        </p:nvSpPr>
        <p:spPr>
          <a:xfrm>
            <a:off x="0" y="59402"/>
            <a:ext cx="6437745" cy="4536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表計算ソフト</a:t>
            </a:r>
            <a:r>
              <a:rPr kumimoji="1" lang="en-US" altLang="ja-JP" dirty="0"/>
              <a:t>(EXCXL)</a:t>
            </a:r>
            <a:r>
              <a:rPr kumimoji="1" lang="ja-JP" altLang="en-US" dirty="0"/>
              <a:t>を使った分析の例</a:t>
            </a:r>
            <a:r>
              <a:rPr kumimoji="1" lang="en-US" altLang="ja-JP" dirty="0"/>
              <a:t>(</a:t>
            </a:r>
            <a:r>
              <a:rPr kumimoji="1" lang="ja-JP" altLang="en-US" dirty="0"/>
              <a:t>中学</a:t>
            </a:r>
            <a:r>
              <a:rPr kumimoji="1" lang="en-US" altLang="ja-JP" dirty="0"/>
              <a:t>2</a:t>
            </a:r>
            <a:r>
              <a:rPr kumimoji="1" lang="ja-JP" altLang="en-US" dirty="0"/>
              <a:t>年生を想定</a:t>
            </a:r>
            <a:r>
              <a:rPr kumimoji="1" lang="en-US" altLang="ja-JP" dirty="0"/>
              <a:t>)</a:t>
            </a:r>
            <a:endParaRPr kumimoji="1" lang="ja-JP" altLang="en-US" dirty="0"/>
          </a:p>
        </p:txBody>
      </p:sp>
      <p:sp>
        <p:nvSpPr>
          <p:cNvPr id="4" name="正方形/長方形 3">
            <a:extLst>
              <a:ext uri="{FF2B5EF4-FFF2-40B4-BE49-F238E27FC236}">
                <a16:creationId xmlns:a16="http://schemas.microsoft.com/office/drawing/2014/main" id="{5FFF633B-584E-87EC-403A-01C70A518E98}"/>
              </a:ext>
            </a:extLst>
          </p:cNvPr>
          <p:cNvSpPr/>
          <p:nvPr/>
        </p:nvSpPr>
        <p:spPr>
          <a:xfrm>
            <a:off x="1002687" y="3924310"/>
            <a:ext cx="4687650" cy="855969"/>
          </a:xfrm>
          <a:prstGeom prst="rect">
            <a:avLst/>
          </a:prstGeom>
          <a:solidFill>
            <a:schemeClr val="lt1"/>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6" name="コンテンツ プレースホルダー 2">
            <a:extLst>
              <a:ext uri="{FF2B5EF4-FFF2-40B4-BE49-F238E27FC236}">
                <a16:creationId xmlns:a16="http://schemas.microsoft.com/office/drawing/2014/main" id="{EC2C8AF4-371D-5BD0-F422-FA6521F632AB}"/>
              </a:ext>
            </a:extLst>
          </p:cNvPr>
          <p:cNvSpPr txBox="1">
            <a:spLocks/>
          </p:cNvSpPr>
          <p:nvPr/>
        </p:nvSpPr>
        <p:spPr>
          <a:xfrm>
            <a:off x="1002687" y="3958390"/>
            <a:ext cx="4687650" cy="855969"/>
          </a:xfrm>
          <a:prstGeom prst="rect">
            <a:avLst/>
          </a:prstGeom>
          <a:noFill/>
          <a:ln>
            <a:no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ja-JP" altLang="en-US" sz="2400" dirty="0">
                <a:solidFill>
                  <a:srgbClr val="FF0000"/>
                </a:solidFill>
              </a:rPr>
              <a:t>コール</a:t>
            </a:r>
            <a:r>
              <a:rPr lang="en-US" altLang="ja-JP" sz="1500" dirty="0">
                <a:solidFill>
                  <a:srgbClr val="FF0000"/>
                </a:solidFill>
              </a:rPr>
              <a:t>(</a:t>
            </a:r>
            <a:r>
              <a:rPr lang="ja-JP" altLang="en-US" sz="1500" dirty="0">
                <a:solidFill>
                  <a:srgbClr val="FF0000"/>
                </a:solidFill>
              </a:rPr>
              <a:t>試合当日選手自身が予定通りレースに参加する申し込み</a:t>
            </a:r>
            <a:r>
              <a:rPr lang="en-US" altLang="ja-JP" sz="1500" dirty="0">
                <a:solidFill>
                  <a:srgbClr val="FF0000"/>
                </a:solidFill>
              </a:rPr>
              <a:t>)</a:t>
            </a:r>
            <a:r>
              <a:rPr lang="ja-JP" altLang="en-US" sz="2400" dirty="0">
                <a:solidFill>
                  <a:srgbClr val="FF0000"/>
                </a:solidFill>
              </a:rPr>
              <a:t>漏れや棄権が多かった</a:t>
            </a:r>
            <a:endParaRPr lang="en-US" altLang="ja-JP" sz="2400" dirty="0">
              <a:solidFill>
                <a:srgbClr val="FF0000"/>
              </a:solidFill>
            </a:endParaRPr>
          </a:p>
        </p:txBody>
      </p:sp>
      <p:sp>
        <p:nvSpPr>
          <p:cNvPr id="5" name="コンテンツ プレースホルダー 2">
            <a:extLst>
              <a:ext uri="{FF2B5EF4-FFF2-40B4-BE49-F238E27FC236}">
                <a16:creationId xmlns:a16="http://schemas.microsoft.com/office/drawing/2014/main" id="{AD648B8B-C428-827B-D1A0-DAED67939B5D}"/>
              </a:ext>
            </a:extLst>
          </p:cNvPr>
          <p:cNvSpPr txBox="1">
            <a:spLocks/>
          </p:cNvSpPr>
          <p:nvPr/>
        </p:nvSpPr>
        <p:spPr>
          <a:xfrm>
            <a:off x="2274309" y="6348943"/>
            <a:ext cx="4755366" cy="591130"/>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ja-JP" altLang="en-US" sz="2400" dirty="0"/>
              <a:t>→ＤＮＳ</a:t>
            </a:r>
            <a:r>
              <a:rPr lang="en-US" altLang="ja-JP" sz="2400" dirty="0"/>
              <a:t>…</a:t>
            </a:r>
            <a:r>
              <a:rPr lang="ja-JP" altLang="en-US" sz="2400" dirty="0"/>
              <a:t>エントリーしていたのに走らなかった</a:t>
            </a:r>
            <a:endParaRPr lang="en-US" altLang="ja-JP" sz="2400" dirty="0"/>
          </a:p>
          <a:p>
            <a:pPr marL="0" indent="0">
              <a:buFont typeface="Wingdings 3" charset="2"/>
              <a:buNone/>
            </a:pPr>
            <a:r>
              <a:rPr lang="ja-JP" altLang="en-US" sz="2400" dirty="0"/>
              <a:t>　ＮＭ</a:t>
            </a:r>
            <a:r>
              <a:rPr lang="en-US" altLang="ja-JP" sz="2400" dirty="0"/>
              <a:t>…</a:t>
            </a:r>
            <a:r>
              <a:rPr lang="ja-JP" altLang="en-US" sz="2400" dirty="0"/>
              <a:t>失格</a:t>
            </a:r>
            <a:endParaRPr lang="en-US" altLang="ja-JP" sz="2400" dirty="0"/>
          </a:p>
        </p:txBody>
      </p:sp>
    </p:spTree>
    <p:extLst>
      <p:ext uri="{BB962C8B-B14F-4D97-AF65-F5344CB8AC3E}">
        <p14:creationId xmlns:p14="http://schemas.microsoft.com/office/powerpoint/2010/main" val="360081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8" grpId="0"/>
      <p:bldP spid="19" grpId="0"/>
      <p:bldP spid="4" grpId="0" animBg="1"/>
      <p:bldP spid="16"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861030-D764-66A6-3DFD-F1BCD6A9A6FF}"/>
              </a:ext>
            </a:extLst>
          </p:cNvPr>
          <p:cNvSpPr>
            <a:spLocks noGrp="1"/>
          </p:cNvSpPr>
          <p:nvPr>
            <p:ph type="title"/>
          </p:nvPr>
        </p:nvSpPr>
        <p:spPr>
          <a:xfrm>
            <a:off x="1541293" y="592066"/>
            <a:ext cx="8911687" cy="663514"/>
          </a:xfrm>
        </p:spPr>
        <p:txBody>
          <a:bodyPr>
            <a:normAutofit/>
          </a:bodyPr>
          <a:lstStyle/>
          <a:p>
            <a:r>
              <a:rPr kumimoji="1" lang="ja-JP" altLang="en-US" dirty="0"/>
              <a:t>分析する</a:t>
            </a:r>
            <a:r>
              <a:rPr kumimoji="1" lang="en-US" altLang="ja-JP" dirty="0"/>
              <a:t>(</a:t>
            </a:r>
            <a:r>
              <a:rPr kumimoji="1" lang="ja-JP" altLang="en-US" dirty="0"/>
              <a:t>度数折れ線・度数分布多角形</a:t>
            </a:r>
            <a:r>
              <a:rPr kumimoji="1" lang="en-US" altLang="ja-JP" dirty="0"/>
              <a:t>)</a:t>
            </a:r>
            <a:endParaRPr kumimoji="1" lang="ja-JP" altLang="en-US" dirty="0"/>
          </a:p>
        </p:txBody>
      </p:sp>
      <p:pic>
        <p:nvPicPr>
          <p:cNvPr id="11" name="図 10">
            <a:extLst>
              <a:ext uri="{FF2B5EF4-FFF2-40B4-BE49-F238E27FC236}">
                <a16:creationId xmlns:a16="http://schemas.microsoft.com/office/drawing/2014/main" id="{A886285C-F738-1583-450A-ED44369C78A6}"/>
              </a:ext>
            </a:extLst>
          </p:cNvPr>
          <p:cNvPicPr>
            <a:picLocks noChangeAspect="1"/>
          </p:cNvPicPr>
          <p:nvPr/>
        </p:nvPicPr>
        <p:blipFill>
          <a:blip r:embed="rId3"/>
          <a:stretch>
            <a:fillRect/>
          </a:stretch>
        </p:blipFill>
        <p:spPr>
          <a:xfrm>
            <a:off x="143163" y="1161909"/>
            <a:ext cx="11905673" cy="5925860"/>
          </a:xfrm>
          <a:prstGeom prst="rect">
            <a:avLst/>
          </a:prstGeom>
        </p:spPr>
      </p:pic>
      <p:sp>
        <p:nvSpPr>
          <p:cNvPr id="4" name="テキスト ボックス 3">
            <a:extLst>
              <a:ext uri="{FF2B5EF4-FFF2-40B4-BE49-F238E27FC236}">
                <a16:creationId xmlns:a16="http://schemas.microsoft.com/office/drawing/2014/main" id="{E2B1892E-FABC-4340-15D4-6CA492FF4D3D}"/>
              </a:ext>
            </a:extLst>
          </p:cNvPr>
          <p:cNvSpPr txBox="1"/>
          <p:nvPr/>
        </p:nvSpPr>
        <p:spPr>
          <a:xfrm>
            <a:off x="4544291" y="1575401"/>
            <a:ext cx="5597236" cy="461665"/>
          </a:xfrm>
          <a:prstGeom prst="rect">
            <a:avLst/>
          </a:prstGeom>
          <a:noFill/>
        </p:spPr>
        <p:txBody>
          <a:bodyPr wrap="square" rtlCol="0">
            <a:spAutoFit/>
          </a:bodyPr>
          <a:lstStyle/>
          <a:p>
            <a:r>
              <a:rPr kumimoji="1" lang="ja-JP" altLang="en-US" sz="2400" dirty="0"/>
              <a:t>選手データの数が違って比較しにくい</a:t>
            </a:r>
          </a:p>
        </p:txBody>
      </p:sp>
      <p:sp>
        <p:nvSpPr>
          <p:cNvPr id="5" name="四角形: 角を丸くする 4">
            <a:extLst>
              <a:ext uri="{FF2B5EF4-FFF2-40B4-BE49-F238E27FC236}">
                <a16:creationId xmlns:a16="http://schemas.microsoft.com/office/drawing/2014/main" id="{C2507A59-504E-E9FC-8CE8-3E78920592EB}"/>
              </a:ext>
            </a:extLst>
          </p:cNvPr>
          <p:cNvSpPr/>
          <p:nvPr/>
        </p:nvSpPr>
        <p:spPr>
          <a:xfrm>
            <a:off x="1" y="59402"/>
            <a:ext cx="4945224" cy="4536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SGRAPA</a:t>
            </a:r>
            <a:r>
              <a:rPr kumimoji="1" lang="ja-JP" altLang="en-US" dirty="0"/>
              <a:t>を使った分析の例</a:t>
            </a:r>
            <a:r>
              <a:rPr kumimoji="1" lang="en-US" altLang="ja-JP" dirty="0"/>
              <a:t>(</a:t>
            </a:r>
            <a:r>
              <a:rPr kumimoji="1" lang="ja-JP" altLang="en-US" dirty="0"/>
              <a:t>中学</a:t>
            </a:r>
            <a:r>
              <a:rPr kumimoji="1" lang="en-US" altLang="ja-JP" dirty="0"/>
              <a:t>2</a:t>
            </a:r>
            <a:r>
              <a:rPr kumimoji="1" lang="ja-JP" altLang="en-US" dirty="0"/>
              <a:t>年生を想定</a:t>
            </a:r>
            <a:r>
              <a:rPr kumimoji="1" lang="en-US" altLang="ja-JP" dirty="0"/>
              <a:t>)</a:t>
            </a:r>
            <a:endParaRPr kumimoji="1" lang="ja-JP" altLang="en-US" dirty="0"/>
          </a:p>
        </p:txBody>
      </p:sp>
      <p:sp>
        <p:nvSpPr>
          <p:cNvPr id="6" name="テキスト ボックス 5">
            <a:extLst>
              <a:ext uri="{FF2B5EF4-FFF2-40B4-BE49-F238E27FC236}">
                <a16:creationId xmlns:a16="http://schemas.microsoft.com/office/drawing/2014/main" id="{2867AB23-19E4-C629-7170-5A85CF566334}"/>
              </a:ext>
            </a:extLst>
          </p:cNvPr>
          <p:cNvSpPr txBox="1"/>
          <p:nvPr/>
        </p:nvSpPr>
        <p:spPr>
          <a:xfrm>
            <a:off x="5135418" y="2126054"/>
            <a:ext cx="5908689" cy="461665"/>
          </a:xfrm>
          <a:prstGeom prst="rect">
            <a:avLst/>
          </a:prstGeom>
          <a:noFill/>
        </p:spPr>
        <p:txBody>
          <a:bodyPr wrap="square" rtlCol="0">
            <a:spAutoFit/>
          </a:bodyPr>
          <a:lstStyle/>
          <a:p>
            <a:r>
              <a:rPr kumimoji="1" lang="ja-JP" altLang="en-US" sz="2400" dirty="0"/>
              <a:t>☞　度数折れ線、度数分布多角形を活用</a:t>
            </a:r>
          </a:p>
        </p:txBody>
      </p:sp>
      <p:sp>
        <p:nvSpPr>
          <p:cNvPr id="7" name="テキスト ボックス 6">
            <a:extLst>
              <a:ext uri="{FF2B5EF4-FFF2-40B4-BE49-F238E27FC236}">
                <a16:creationId xmlns:a16="http://schemas.microsoft.com/office/drawing/2014/main" id="{CF49FCB6-E857-6E45-844E-1AD620A07DD8}"/>
              </a:ext>
            </a:extLst>
          </p:cNvPr>
          <p:cNvSpPr txBox="1"/>
          <p:nvPr/>
        </p:nvSpPr>
        <p:spPr>
          <a:xfrm>
            <a:off x="5264727" y="2700580"/>
            <a:ext cx="6425925" cy="830997"/>
          </a:xfrm>
          <a:prstGeom prst="rect">
            <a:avLst/>
          </a:prstGeom>
          <a:noFill/>
        </p:spPr>
        <p:txBody>
          <a:bodyPr wrap="square" rtlCol="0">
            <a:spAutoFit/>
          </a:bodyPr>
          <a:lstStyle/>
          <a:p>
            <a:r>
              <a:rPr kumimoji="1" lang="ja-JP" altLang="en-US" sz="2400" dirty="0"/>
              <a:t>☞　各階級ごとの選手の割合が出るので</a:t>
            </a:r>
            <a:endParaRPr kumimoji="1" lang="en-US" altLang="ja-JP" sz="2400" dirty="0"/>
          </a:p>
          <a:p>
            <a:r>
              <a:rPr kumimoji="1" lang="ja-JP" altLang="en-US" sz="2400" dirty="0"/>
              <a:t>　　比較しやすい</a:t>
            </a:r>
          </a:p>
        </p:txBody>
      </p:sp>
      <p:sp>
        <p:nvSpPr>
          <p:cNvPr id="8" name="テキスト ボックス 7">
            <a:extLst>
              <a:ext uri="{FF2B5EF4-FFF2-40B4-BE49-F238E27FC236}">
                <a16:creationId xmlns:a16="http://schemas.microsoft.com/office/drawing/2014/main" id="{372E294C-EE00-E6A1-ED6F-CD20E2AC3C62}"/>
              </a:ext>
            </a:extLst>
          </p:cNvPr>
          <p:cNvSpPr txBox="1"/>
          <p:nvPr/>
        </p:nvSpPr>
        <p:spPr>
          <a:xfrm>
            <a:off x="4331855" y="3709341"/>
            <a:ext cx="6638361" cy="830997"/>
          </a:xfrm>
          <a:prstGeom prst="rect">
            <a:avLst/>
          </a:prstGeom>
          <a:noFill/>
        </p:spPr>
        <p:txBody>
          <a:bodyPr wrap="square" rtlCol="0">
            <a:spAutoFit/>
          </a:bodyPr>
          <a:lstStyle/>
          <a:p>
            <a:r>
              <a:rPr kumimoji="1" lang="ja-JP" altLang="en-US" sz="2400" dirty="0"/>
              <a:t>それぞれの年度において、どれぐらいのタイムの選手が集まっているかがわかる</a:t>
            </a:r>
          </a:p>
        </p:txBody>
      </p:sp>
      <p:sp>
        <p:nvSpPr>
          <p:cNvPr id="9" name="テキスト ボックス 8">
            <a:extLst>
              <a:ext uri="{FF2B5EF4-FFF2-40B4-BE49-F238E27FC236}">
                <a16:creationId xmlns:a16="http://schemas.microsoft.com/office/drawing/2014/main" id="{745AB72F-2797-F57E-789F-BDCB1F90C51C}"/>
              </a:ext>
            </a:extLst>
          </p:cNvPr>
          <p:cNvSpPr txBox="1"/>
          <p:nvPr/>
        </p:nvSpPr>
        <p:spPr>
          <a:xfrm>
            <a:off x="6890329" y="4461720"/>
            <a:ext cx="637308" cy="461665"/>
          </a:xfrm>
          <a:prstGeom prst="rect">
            <a:avLst/>
          </a:prstGeom>
          <a:noFill/>
        </p:spPr>
        <p:txBody>
          <a:bodyPr wrap="square" rtlCol="0">
            <a:spAutoFit/>
          </a:bodyPr>
          <a:lstStyle/>
          <a:p>
            <a:r>
              <a:rPr kumimoji="1" lang="ja-JP" altLang="en-US" sz="2400" dirty="0">
                <a:solidFill>
                  <a:srgbClr val="FF0000"/>
                </a:solidFill>
              </a:rPr>
              <a:t>が</a:t>
            </a:r>
          </a:p>
        </p:txBody>
      </p:sp>
      <p:sp>
        <p:nvSpPr>
          <p:cNvPr id="10" name="テキスト ボックス 9">
            <a:extLst>
              <a:ext uri="{FF2B5EF4-FFF2-40B4-BE49-F238E27FC236}">
                <a16:creationId xmlns:a16="http://schemas.microsoft.com/office/drawing/2014/main" id="{A0C34E0E-1FAF-E8BD-CA08-715366C1968D}"/>
              </a:ext>
            </a:extLst>
          </p:cNvPr>
          <p:cNvSpPr txBox="1"/>
          <p:nvPr/>
        </p:nvSpPr>
        <p:spPr>
          <a:xfrm>
            <a:off x="4405747" y="4933025"/>
            <a:ext cx="6751780" cy="461665"/>
          </a:xfrm>
          <a:prstGeom prst="rect">
            <a:avLst/>
          </a:prstGeom>
          <a:noFill/>
        </p:spPr>
        <p:txBody>
          <a:bodyPr wrap="square" rtlCol="0">
            <a:spAutoFit/>
          </a:bodyPr>
          <a:lstStyle/>
          <a:p>
            <a:r>
              <a:rPr kumimoji="1" lang="en-US" altLang="ja-JP" sz="2400" dirty="0"/>
              <a:t>9</a:t>
            </a:r>
            <a:r>
              <a:rPr kumimoji="1" lang="ja-JP" altLang="en-US" sz="2400" dirty="0"/>
              <a:t>年分ものデータを重ねると見ずらくなる</a:t>
            </a:r>
          </a:p>
        </p:txBody>
      </p:sp>
      <p:sp>
        <p:nvSpPr>
          <p:cNvPr id="12" name="テキスト ボックス 11">
            <a:extLst>
              <a:ext uri="{FF2B5EF4-FFF2-40B4-BE49-F238E27FC236}">
                <a16:creationId xmlns:a16="http://schemas.microsoft.com/office/drawing/2014/main" id="{38D3E683-F046-82EC-8BAE-9957AA874EC7}"/>
              </a:ext>
            </a:extLst>
          </p:cNvPr>
          <p:cNvSpPr txBox="1"/>
          <p:nvPr/>
        </p:nvSpPr>
        <p:spPr>
          <a:xfrm>
            <a:off x="5135418" y="5491911"/>
            <a:ext cx="4971746" cy="461665"/>
          </a:xfrm>
          <a:prstGeom prst="rect">
            <a:avLst/>
          </a:prstGeom>
          <a:noFill/>
        </p:spPr>
        <p:txBody>
          <a:bodyPr wrap="square" rtlCol="0">
            <a:spAutoFit/>
          </a:bodyPr>
          <a:lstStyle/>
          <a:p>
            <a:r>
              <a:rPr kumimoji="1" lang="ja-JP" altLang="en-US" sz="2400" dirty="0"/>
              <a:t>☞　箱ひげ図を使って比較する</a:t>
            </a:r>
          </a:p>
        </p:txBody>
      </p:sp>
    </p:spTree>
    <p:extLst>
      <p:ext uri="{BB962C8B-B14F-4D97-AF65-F5344CB8AC3E}">
        <p14:creationId xmlns:p14="http://schemas.microsoft.com/office/powerpoint/2010/main" val="161647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F4FB8CDD-0477-BA18-C287-BBCBDA1ED65F}"/>
              </a:ext>
            </a:extLst>
          </p:cNvPr>
          <p:cNvSpPr txBox="1">
            <a:spLocks/>
          </p:cNvSpPr>
          <p:nvPr/>
        </p:nvSpPr>
        <p:spPr>
          <a:xfrm>
            <a:off x="171450" y="179388"/>
            <a:ext cx="9956800" cy="468312"/>
          </a:xfrm>
          <a:prstGeom prst="rect">
            <a:avLst/>
          </a:prstGeom>
        </p:spPr>
        <p:txBody>
          <a:bodyPr vert="horz" lIns="91440" tIns="45720" rIns="91440" bIns="45720" rtlCol="0" anchor="t">
            <a:normAutofit fontScale="82500" lnSpcReduction="20000"/>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a:solidFill>
                  <a:schemeClr val="tx1"/>
                </a:solidFill>
                <a:latin typeface="HG丸ｺﾞｼｯｸM-PRO" panose="020F0600000000000000" pitchFamily="50" charset="-128"/>
                <a:ea typeface="HG丸ｺﾞｼｯｸM-PRO" panose="020F0600000000000000" pitchFamily="50" charset="-128"/>
              </a:rPr>
              <a:t>複数のデータを効率よく比較しよう</a:t>
            </a:r>
            <a:endParaRPr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5" name="コンテンツ プレースホルダー 2">
            <a:extLst>
              <a:ext uri="{FF2B5EF4-FFF2-40B4-BE49-F238E27FC236}">
                <a16:creationId xmlns:a16="http://schemas.microsoft.com/office/drawing/2014/main" id="{D8DACA33-D140-E783-C79D-46E12E68AE96}"/>
              </a:ext>
            </a:extLst>
          </p:cNvPr>
          <p:cNvSpPr txBox="1">
            <a:spLocks/>
          </p:cNvSpPr>
          <p:nvPr/>
        </p:nvSpPr>
        <p:spPr>
          <a:xfrm>
            <a:off x="519953" y="1323975"/>
            <a:ext cx="10793506" cy="1619250"/>
          </a:xfrm>
          <a:prstGeom prst="rect">
            <a:avLst/>
          </a:prstGeom>
          <a:ln>
            <a:solidFill>
              <a:schemeClr val="accent1"/>
            </a:solidFill>
          </a:ln>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ja-JP" altLang="en-US" sz="2800" dirty="0">
                <a:latin typeface="HG丸ｺﾞｼｯｸM-PRO" panose="020F0600000000000000" pitchFamily="50" charset="-128"/>
                <a:ea typeface="HG丸ｺﾞｼｯｸM-PRO" panose="020F0600000000000000" pitchFamily="50" charset="-128"/>
              </a:rPr>
              <a:t>例　</a:t>
            </a:r>
            <a:r>
              <a:rPr lang="en-US" altLang="ja-JP" sz="2800" dirty="0">
                <a:latin typeface="HG丸ｺﾞｼｯｸM-PRO" panose="020F0600000000000000" pitchFamily="50" charset="-128"/>
                <a:ea typeface="HG丸ｺﾞｼｯｸM-PRO" panose="020F0600000000000000" pitchFamily="50" charset="-128"/>
              </a:rPr>
              <a:t>11</a:t>
            </a:r>
            <a:r>
              <a:rPr lang="ja-JP" altLang="en-US" sz="2800" dirty="0">
                <a:latin typeface="HG丸ｺﾞｼｯｸM-PRO" panose="020F0600000000000000" pitchFamily="50" charset="-128"/>
                <a:ea typeface="HG丸ｺﾞｼｯｸM-PRO" panose="020F0600000000000000" pitchFamily="50" charset="-128"/>
              </a:rPr>
              <a:t>人の英語と数学のテストの結果</a:t>
            </a:r>
            <a:endParaRPr lang="en-US" altLang="ja-JP" sz="2800" dirty="0">
              <a:latin typeface="HG丸ｺﾞｼｯｸM-PRO" panose="020F0600000000000000" pitchFamily="50" charset="-128"/>
              <a:ea typeface="HG丸ｺﾞｼｯｸM-PRO" panose="020F0600000000000000" pitchFamily="50" charset="-128"/>
            </a:endParaRPr>
          </a:p>
          <a:p>
            <a:pPr marL="0" indent="0">
              <a:buFont typeface="Wingdings 3" charset="2"/>
              <a:buNone/>
            </a:pPr>
            <a:r>
              <a:rPr lang="ja-JP" altLang="en-US" sz="2800" dirty="0">
                <a:latin typeface="HG丸ｺﾞｼｯｸM-PRO" panose="020F0600000000000000" pitchFamily="50" charset="-128"/>
                <a:ea typeface="HG丸ｺﾞｼｯｸM-PRO" panose="020F0600000000000000" pitchFamily="50" charset="-128"/>
              </a:rPr>
              <a:t>英語　</a:t>
            </a:r>
            <a:r>
              <a:rPr lang="en-US" altLang="ja-JP" sz="2800" dirty="0">
                <a:latin typeface="HG丸ｺﾞｼｯｸM-PRO" panose="020F0600000000000000" pitchFamily="50" charset="-128"/>
                <a:ea typeface="HG丸ｺﾞｼｯｸM-PRO" panose="020F0600000000000000" pitchFamily="50" charset="-128"/>
              </a:rPr>
              <a:t>21</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29</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32</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36</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38</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40</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49</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53</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55</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68</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80</a:t>
            </a:r>
          </a:p>
          <a:p>
            <a:pPr marL="0" indent="0">
              <a:buFont typeface="Wingdings 3" charset="2"/>
              <a:buNone/>
            </a:pPr>
            <a:r>
              <a:rPr lang="ja-JP" altLang="en-US" sz="2800" dirty="0">
                <a:latin typeface="HG丸ｺﾞｼｯｸM-PRO" panose="020F0600000000000000" pitchFamily="50" charset="-128"/>
                <a:ea typeface="HG丸ｺﾞｼｯｸM-PRO" panose="020F0600000000000000" pitchFamily="50" charset="-128"/>
              </a:rPr>
              <a:t>数学　</a:t>
            </a:r>
            <a:r>
              <a:rPr lang="en-US" altLang="ja-JP" sz="2800" dirty="0">
                <a:latin typeface="HG丸ｺﾞｼｯｸM-PRO" panose="020F0600000000000000" pitchFamily="50" charset="-128"/>
                <a:ea typeface="HG丸ｺﾞｼｯｸM-PRO" panose="020F0600000000000000" pitchFamily="50" charset="-128"/>
              </a:rPr>
              <a:t>25</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31</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39</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42</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45</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46</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50</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53</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54</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65</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80</a:t>
            </a:r>
          </a:p>
        </p:txBody>
      </p:sp>
      <p:sp>
        <p:nvSpPr>
          <p:cNvPr id="6" name="タイトル 1">
            <a:extLst>
              <a:ext uri="{FF2B5EF4-FFF2-40B4-BE49-F238E27FC236}">
                <a16:creationId xmlns:a16="http://schemas.microsoft.com/office/drawing/2014/main" id="{FF1E1524-E1DD-656C-1A88-57885483FFAC}"/>
              </a:ext>
            </a:extLst>
          </p:cNvPr>
          <p:cNvSpPr txBox="1">
            <a:spLocks/>
          </p:cNvSpPr>
          <p:nvPr/>
        </p:nvSpPr>
        <p:spPr>
          <a:xfrm>
            <a:off x="1698590" y="347694"/>
            <a:ext cx="9956800" cy="895350"/>
          </a:xfrm>
          <a:prstGeom prst="rect">
            <a:avLst/>
          </a:prstGeom>
        </p:spPr>
        <p:txBody>
          <a:bodyPr vert="horz" anchor="b">
            <a:normAutofit fontScale="97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defTabSz="914400"/>
            <a:r>
              <a:rPr lang="ja-JP" altLang="en-US" sz="4000" dirty="0">
                <a:solidFill>
                  <a:schemeClr val="tx1"/>
                </a:solidFill>
                <a:latin typeface="HG丸ｺﾞｼｯｸM-PRO" panose="020F0600000000000000" pitchFamily="50" charset="-128"/>
                <a:ea typeface="HG丸ｺﾞｼｯｸM-PRO" panose="020F0600000000000000" pitchFamily="50" charset="-128"/>
              </a:rPr>
              <a:t>箱ひげ図</a:t>
            </a:r>
          </a:p>
        </p:txBody>
      </p:sp>
      <p:sp>
        <p:nvSpPr>
          <p:cNvPr id="7" name="四角形: 角を丸くする 6">
            <a:extLst>
              <a:ext uri="{FF2B5EF4-FFF2-40B4-BE49-F238E27FC236}">
                <a16:creationId xmlns:a16="http://schemas.microsoft.com/office/drawing/2014/main" id="{AE1E9024-E509-EE1A-7E3D-6947BF697F8B}"/>
              </a:ext>
            </a:extLst>
          </p:cNvPr>
          <p:cNvSpPr/>
          <p:nvPr/>
        </p:nvSpPr>
        <p:spPr>
          <a:xfrm>
            <a:off x="6096000" y="1802489"/>
            <a:ext cx="645763" cy="11099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8A442CA7-C85F-F3CF-3A5C-317224D37DDB}"/>
              </a:ext>
            </a:extLst>
          </p:cNvPr>
          <p:cNvSpPr/>
          <p:nvPr/>
        </p:nvSpPr>
        <p:spPr>
          <a:xfrm>
            <a:off x="3445789" y="1755070"/>
            <a:ext cx="645763" cy="11099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F0EBA473-FF82-CBD1-6F61-A5BDDBA88232}"/>
              </a:ext>
            </a:extLst>
          </p:cNvPr>
          <p:cNvSpPr/>
          <p:nvPr/>
        </p:nvSpPr>
        <p:spPr>
          <a:xfrm>
            <a:off x="8749553" y="1755070"/>
            <a:ext cx="645763" cy="11099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1">
            <a:extLst>
              <a:ext uri="{FF2B5EF4-FFF2-40B4-BE49-F238E27FC236}">
                <a16:creationId xmlns:a16="http://schemas.microsoft.com/office/drawing/2014/main" id="{4410E6CA-B82A-4EEF-4BAE-475323D69488}"/>
              </a:ext>
            </a:extLst>
          </p:cNvPr>
          <p:cNvSpPr txBox="1">
            <a:spLocks/>
          </p:cNvSpPr>
          <p:nvPr/>
        </p:nvSpPr>
        <p:spPr>
          <a:xfrm>
            <a:off x="2813050" y="2729153"/>
            <a:ext cx="2203450" cy="530038"/>
          </a:xfrm>
          <a:prstGeom prst="rect">
            <a:avLst/>
          </a:prstGeom>
        </p:spPr>
        <p:txBody>
          <a:bodyPr vert="horz" anchor="b">
            <a:normAutofit fontScale="60000" lnSpcReduction="200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defTabSz="914400"/>
            <a:r>
              <a:rPr lang="ja-JP" altLang="en-US" dirty="0">
                <a:solidFill>
                  <a:schemeClr val="tx1"/>
                </a:solidFill>
                <a:latin typeface="HG丸ｺﾞｼｯｸM-PRO" panose="020F0600000000000000" pitchFamily="50" charset="-128"/>
                <a:ea typeface="HG丸ｺﾞｼｯｸM-PRO" panose="020F0600000000000000" pitchFamily="50" charset="-128"/>
              </a:rPr>
              <a:t>第１四分位数：</a:t>
            </a:r>
            <a:r>
              <a:rPr lang="en-US" altLang="ja-JP" dirty="0">
                <a:solidFill>
                  <a:schemeClr val="tx1"/>
                </a:solidFill>
                <a:latin typeface="HG丸ｺﾞｼｯｸM-PRO" panose="020F0600000000000000" pitchFamily="50" charset="-128"/>
                <a:ea typeface="HG丸ｺﾞｼｯｸM-PRO" panose="020F0600000000000000" pitchFamily="50" charset="-128"/>
              </a:rPr>
              <a:t>Q1</a:t>
            </a:r>
            <a:endParaRPr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11" name="タイトル 1">
            <a:extLst>
              <a:ext uri="{FF2B5EF4-FFF2-40B4-BE49-F238E27FC236}">
                <a16:creationId xmlns:a16="http://schemas.microsoft.com/office/drawing/2014/main" id="{B011DE21-A04D-42A1-756C-523C56518B7F}"/>
              </a:ext>
            </a:extLst>
          </p:cNvPr>
          <p:cNvSpPr txBox="1">
            <a:spLocks/>
          </p:cNvSpPr>
          <p:nvPr/>
        </p:nvSpPr>
        <p:spPr>
          <a:xfrm>
            <a:off x="8030812" y="2753046"/>
            <a:ext cx="2203450" cy="530038"/>
          </a:xfrm>
          <a:prstGeom prst="rect">
            <a:avLst/>
          </a:prstGeom>
        </p:spPr>
        <p:txBody>
          <a:bodyPr vert="horz" anchor="b">
            <a:normAutofit fontScale="60000" lnSpcReduction="200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defTabSz="914400"/>
            <a:r>
              <a:rPr lang="ja-JP" altLang="en-US" dirty="0">
                <a:solidFill>
                  <a:schemeClr val="tx1"/>
                </a:solidFill>
                <a:latin typeface="HG丸ｺﾞｼｯｸM-PRO" panose="020F0600000000000000" pitchFamily="50" charset="-128"/>
                <a:ea typeface="HG丸ｺﾞｼｯｸM-PRO" panose="020F0600000000000000" pitchFamily="50" charset="-128"/>
              </a:rPr>
              <a:t>第３四分位数：</a:t>
            </a:r>
            <a:r>
              <a:rPr lang="en-US" altLang="ja-JP" dirty="0">
                <a:solidFill>
                  <a:schemeClr val="tx1"/>
                </a:solidFill>
                <a:latin typeface="HG丸ｺﾞｼｯｸM-PRO" panose="020F0600000000000000" pitchFamily="50" charset="-128"/>
                <a:ea typeface="HG丸ｺﾞｼｯｸM-PRO" panose="020F0600000000000000" pitchFamily="50" charset="-128"/>
              </a:rPr>
              <a:t>Q3</a:t>
            </a:r>
            <a:endParaRPr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12" name="タイトル 1">
            <a:extLst>
              <a:ext uri="{FF2B5EF4-FFF2-40B4-BE49-F238E27FC236}">
                <a16:creationId xmlns:a16="http://schemas.microsoft.com/office/drawing/2014/main" id="{71118560-915A-5EAB-C335-C88CA640D0EC}"/>
              </a:ext>
            </a:extLst>
          </p:cNvPr>
          <p:cNvSpPr txBox="1">
            <a:spLocks/>
          </p:cNvSpPr>
          <p:nvPr/>
        </p:nvSpPr>
        <p:spPr>
          <a:xfrm>
            <a:off x="5421931" y="2717149"/>
            <a:ext cx="2203450" cy="530038"/>
          </a:xfrm>
          <a:prstGeom prst="rect">
            <a:avLst/>
          </a:prstGeom>
        </p:spPr>
        <p:txBody>
          <a:bodyPr vert="horz" anchor="b">
            <a:normAutofit fontScale="60000" lnSpcReduction="200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defTabSz="914400"/>
            <a:r>
              <a:rPr lang="ja-JP" altLang="en-US" dirty="0">
                <a:solidFill>
                  <a:schemeClr val="tx1"/>
                </a:solidFill>
                <a:latin typeface="HG丸ｺﾞｼｯｸM-PRO" panose="020F0600000000000000" pitchFamily="50" charset="-128"/>
                <a:ea typeface="HG丸ｺﾞｼｯｸM-PRO" panose="020F0600000000000000" pitchFamily="50" charset="-128"/>
              </a:rPr>
              <a:t>第</a:t>
            </a:r>
            <a:r>
              <a:rPr lang="en-US" altLang="ja-JP" dirty="0">
                <a:solidFill>
                  <a:schemeClr val="tx1"/>
                </a:solidFill>
                <a:latin typeface="HG丸ｺﾞｼｯｸM-PRO" panose="020F0600000000000000" pitchFamily="50" charset="-128"/>
                <a:ea typeface="HG丸ｺﾞｼｯｸM-PRO" panose="020F0600000000000000" pitchFamily="50" charset="-128"/>
              </a:rPr>
              <a:t>2</a:t>
            </a:r>
            <a:r>
              <a:rPr lang="ja-JP" altLang="en-US" dirty="0">
                <a:solidFill>
                  <a:schemeClr val="tx1"/>
                </a:solidFill>
                <a:latin typeface="HG丸ｺﾞｼｯｸM-PRO" panose="020F0600000000000000" pitchFamily="50" charset="-128"/>
                <a:ea typeface="HG丸ｺﾞｼｯｸM-PRO" panose="020F0600000000000000" pitchFamily="50" charset="-128"/>
              </a:rPr>
              <a:t>四分位数：</a:t>
            </a:r>
            <a:r>
              <a:rPr lang="en-US" altLang="ja-JP" dirty="0">
                <a:solidFill>
                  <a:schemeClr val="tx1"/>
                </a:solidFill>
                <a:latin typeface="HG丸ｺﾞｼｯｸM-PRO" panose="020F0600000000000000" pitchFamily="50" charset="-128"/>
                <a:ea typeface="HG丸ｺﾞｼｯｸM-PRO" panose="020F0600000000000000" pitchFamily="50" charset="-128"/>
              </a:rPr>
              <a:t>Q2</a:t>
            </a:r>
            <a:endParaRPr lang="ja-JP" altLang="en-US"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20" name="グループ化 19">
            <a:extLst>
              <a:ext uri="{FF2B5EF4-FFF2-40B4-BE49-F238E27FC236}">
                <a16:creationId xmlns:a16="http://schemas.microsoft.com/office/drawing/2014/main" id="{AA34B2B0-A215-76A9-10B8-84C4DF6AB764}"/>
              </a:ext>
            </a:extLst>
          </p:cNvPr>
          <p:cNvGrpSpPr/>
          <p:nvPr/>
        </p:nvGrpSpPr>
        <p:grpSpPr>
          <a:xfrm>
            <a:off x="6893458" y="3594923"/>
            <a:ext cx="5201376" cy="3308938"/>
            <a:chOff x="6741763" y="3483910"/>
            <a:chExt cx="5201376" cy="3308938"/>
          </a:xfrm>
        </p:grpSpPr>
        <p:pic>
          <p:nvPicPr>
            <p:cNvPr id="18" name="図 17">
              <a:extLst>
                <a:ext uri="{FF2B5EF4-FFF2-40B4-BE49-F238E27FC236}">
                  <a16:creationId xmlns:a16="http://schemas.microsoft.com/office/drawing/2014/main" id="{F90E61F7-5570-68D5-D3A0-D5CDEEC49BAD}"/>
                </a:ext>
              </a:extLst>
            </p:cNvPr>
            <p:cNvPicPr>
              <a:picLocks noChangeAspect="1"/>
            </p:cNvPicPr>
            <p:nvPr/>
          </p:nvPicPr>
          <p:blipFill>
            <a:blip r:embed="rId2"/>
            <a:srcRect t="61710"/>
            <a:stretch/>
          </p:blipFill>
          <p:spPr>
            <a:xfrm>
              <a:off x="6741763" y="4990924"/>
              <a:ext cx="5201376" cy="1801924"/>
            </a:xfrm>
            <a:prstGeom prst="rect">
              <a:avLst/>
            </a:prstGeom>
          </p:spPr>
        </p:pic>
        <p:pic>
          <p:nvPicPr>
            <p:cNvPr id="19" name="図 18">
              <a:extLst>
                <a:ext uri="{FF2B5EF4-FFF2-40B4-BE49-F238E27FC236}">
                  <a16:creationId xmlns:a16="http://schemas.microsoft.com/office/drawing/2014/main" id="{71A6E0A0-4D53-6B39-A867-D47D9E451443}"/>
                </a:ext>
              </a:extLst>
            </p:cNvPr>
            <p:cNvPicPr>
              <a:picLocks noChangeAspect="1"/>
            </p:cNvPicPr>
            <p:nvPr/>
          </p:nvPicPr>
          <p:blipFill>
            <a:blip r:embed="rId2"/>
            <a:srcRect b="67093"/>
            <a:stretch/>
          </p:blipFill>
          <p:spPr>
            <a:xfrm>
              <a:off x="6741763" y="3483910"/>
              <a:ext cx="5201376" cy="1548633"/>
            </a:xfrm>
            <a:prstGeom prst="rect">
              <a:avLst/>
            </a:prstGeom>
          </p:spPr>
        </p:pic>
      </p:grpSp>
      <p:pic>
        <p:nvPicPr>
          <p:cNvPr id="22" name="図 21">
            <a:extLst>
              <a:ext uri="{FF2B5EF4-FFF2-40B4-BE49-F238E27FC236}">
                <a16:creationId xmlns:a16="http://schemas.microsoft.com/office/drawing/2014/main" id="{33D71D5D-E7DC-8EA3-73BD-F1EBD8997DE6}"/>
              </a:ext>
            </a:extLst>
          </p:cNvPr>
          <p:cNvPicPr>
            <a:picLocks noChangeAspect="1"/>
          </p:cNvPicPr>
          <p:nvPr/>
        </p:nvPicPr>
        <p:blipFill>
          <a:blip r:embed="rId3"/>
          <a:stretch>
            <a:fillRect/>
          </a:stretch>
        </p:blipFill>
        <p:spPr>
          <a:xfrm>
            <a:off x="528831" y="4161847"/>
            <a:ext cx="5833915" cy="1472824"/>
          </a:xfrm>
          <a:prstGeom prst="rect">
            <a:avLst/>
          </a:prstGeom>
        </p:spPr>
      </p:pic>
      <p:sp>
        <p:nvSpPr>
          <p:cNvPr id="23" name="テキスト ボックス 22">
            <a:extLst>
              <a:ext uri="{FF2B5EF4-FFF2-40B4-BE49-F238E27FC236}">
                <a16:creationId xmlns:a16="http://schemas.microsoft.com/office/drawing/2014/main" id="{21AF44C4-6395-F35F-639D-F6AEEB691879}"/>
              </a:ext>
            </a:extLst>
          </p:cNvPr>
          <p:cNvSpPr txBox="1"/>
          <p:nvPr/>
        </p:nvSpPr>
        <p:spPr>
          <a:xfrm>
            <a:off x="628227" y="5731050"/>
            <a:ext cx="461665" cy="1186375"/>
          </a:xfrm>
          <a:prstGeom prst="rect">
            <a:avLst/>
          </a:prstGeom>
          <a:noFill/>
        </p:spPr>
        <p:txBody>
          <a:bodyPr vert="eaVert" wrap="square" rtlCol="0">
            <a:spAutoFit/>
          </a:bodyPr>
          <a:lstStyle/>
          <a:p>
            <a:r>
              <a:rPr kumimoji="1" lang="ja-JP" altLang="en-US" dirty="0"/>
              <a:t>👆最小値</a:t>
            </a:r>
          </a:p>
        </p:txBody>
      </p:sp>
      <p:sp>
        <p:nvSpPr>
          <p:cNvPr id="24" name="テキスト ボックス 23">
            <a:extLst>
              <a:ext uri="{FF2B5EF4-FFF2-40B4-BE49-F238E27FC236}">
                <a16:creationId xmlns:a16="http://schemas.microsoft.com/office/drawing/2014/main" id="{C6DDF910-8210-346E-763D-410172E401C5}"/>
              </a:ext>
            </a:extLst>
          </p:cNvPr>
          <p:cNvSpPr txBox="1"/>
          <p:nvPr/>
        </p:nvSpPr>
        <p:spPr>
          <a:xfrm>
            <a:off x="1551863" y="5731050"/>
            <a:ext cx="461665" cy="1186375"/>
          </a:xfrm>
          <a:prstGeom prst="rect">
            <a:avLst/>
          </a:prstGeom>
          <a:noFill/>
        </p:spPr>
        <p:txBody>
          <a:bodyPr vert="eaVert" wrap="square" rtlCol="0">
            <a:spAutoFit/>
          </a:bodyPr>
          <a:lstStyle/>
          <a:p>
            <a:r>
              <a:rPr kumimoji="1" lang="ja-JP" altLang="en-US" dirty="0"/>
              <a:t>👆</a:t>
            </a:r>
            <a:r>
              <a:rPr kumimoji="1" lang="en-US" altLang="ja-JP" dirty="0"/>
              <a:t>Q</a:t>
            </a:r>
            <a:r>
              <a:rPr kumimoji="1" lang="ja-JP" altLang="en-US" dirty="0"/>
              <a:t>１</a:t>
            </a:r>
          </a:p>
        </p:txBody>
      </p:sp>
      <p:sp>
        <p:nvSpPr>
          <p:cNvPr id="25" name="テキスト ボックス 24">
            <a:extLst>
              <a:ext uri="{FF2B5EF4-FFF2-40B4-BE49-F238E27FC236}">
                <a16:creationId xmlns:a16="http://schemas.microsoft.com/office/drawing/2014/main" id="{77D61DEA-45AD-17B8-8209-E379D3B1354A}"/>
              </a:ext>
            </a:extLst>
          </p:cNvPr>
          <p:cNvSpPr txBox="1"/>
          <p:nvPr/>
        </p:nvSpPr>
        <p:spPr>
          <a:xfrm>
            <a:off x="2244666" y="5731050"/>
            <a:ext cx="461665" cy="1186375"/>
          </a:xfrm>
          <a:prstGeom prst="rect">
            <a:avLst/>
          </a:prstGeom>
          <a:noFill/>
        </p:spPr>
        <p:txBody>
          <a:bodyPr vert="eaVert" wrap="square" rtlCol="0">
            <a:spAutoFit/>
          </a:bodyPr>
          <a:lstStyle/>
          <a:p>
            <a:r>
              <a:rPr kumimoji="1" lang="ja-JP" altLang="en-US" dirty="0"/>
              <a:t>👆中央値</a:t>
            </a:r>
          </a:p>
        </p:txBody>
      </p:sp>
      <p:sp>
        <p:nvSpPr>
          <p:cNvPr id="26" name="テキスト ボックス 25">
            <a:extLst>
              <a:ext uri="{FF2B5EF4-FFF2-40B4-BE49-F238E27FC236}">
                <a16:creationId xmlns:a16="http://schemas.microsoft.com/office/drawing/2014/main" id="{19A7DD9E-471C-D455-5FAC-F33E6FE73AC7}"/>
              </a:ext>
            </a:extLst>
          </p:cNvPr>
          <p:cNvSpPr txBox="1"/>
          <p:nvPr/>
        </p:nvSpPr>
        <p:spPr>
          <a:xfrm>
            <a:off x="2813050" y="5142367"/>
            <a:ext cx="461665" cy="1186375"/>
          </a:xfrm>
          <a:prstGeom prst="rect">
            <a:avLst/>
          </a:prstGeom>
          <a:noFill/>
        </p:spPr>
        <p:txBody>
          <a:bodyPr vert="eaVert" wrap="square" rtlCol="0">
            <a:spAutoFit/>
          </a:bodyPr>
          <a:lstStyle/>
          <a:p>
            <a:r>
              <a:rPr kumimoji="1" lang="ja-JP" altLang="en-US" dirty="0"/>
              <a:t>👆平均値</a:t>
            </a:r>
          </a:p>
        </p:txBody>
      </p:sp>
      <p:sp>
        <p:nvSpPr>
          <p:cNvPr id="27" name="テキスト ボックス 26">
            <a:extLst>
              <a:ext uri="{FF2B5EF4-FFF2-40B4-BE49-F238E27FC236}">
                <a16:creationId xmlns:a16="http://schemas.microsoft.com/office/drawing/2014/main" id="{4B4173BB-18B7-03FD-3D65-EA09D25B6067}"/>
              </a:ext>
            </a:extLst>
          </p:cNvPr>
          <p:cNvSpPr txBox="1"/>
          <p:nvPr/>
        </p:nvSpPr>
        <p:spPr>
          <a:xfrm>
            <a:off x="3537837" y="5718296"/>
            <a:ext cx="461665" cy="1186375"/>
          </a:xfrm>
          <a:prstGeom prst="rect">
            <a:avLst/>
          </a:prstGeom>
          <a:noFill/>
        </p:spPr>
        <p:txBody>
          <a:bodyPr vert="eaVert" wrap="square" rtlCol="0">
            <a:spAutoFit/>
          </a:bodyPr>
          <a:lstStyle/>
          <a:p>
            <a:r>
              <a:rPr kumimoji="1" lang="ja-JP" altLang="en-US" dirty="0"/>
              <a:t>👆</a:t>
            </a:r>
            <a:r>
              <a:rPr kumimoji="1" lang="en-US" altLang="ja-JP" dirty="0"/>
              <a:t>Q3</a:t>
            </a:r>
            <a:endParaRPr kumimoji="1" lang="ja-JP" altLang="en-US" dirty="0"/>
          </a:p>
        </p:txBody>
      </p:sp>
      <p:sp>
        <p:nvSpPr>
          <p:cNvPr id="28" name="テキスト ボックス 27">
            <a:extLst>
              <a:ext uri="{FF2B5EF4-FFF2-40B4-BE49-F238E27FC236}">
                <a16:creationId xmlns:a16="http://schemas.microsoft.com/office/drawing/2014/main" id="{0A5C629A-AA12-29AB-987B-AD6BC10FD297}"/>
              </a:ext>
            </a:extLst>
          </p:cNvPr>
          <p:cNvSpPr txBox="1"/>
          <p:nvPr/>
        </p:nvSpPr>
        <p:spPr>
          <a:xfrm>
            <a:off x="5776738" y="5634671"/>
            <a:ext cx="461665" cy="1186375"/>
          </a:xfrm>
          <a:prstGeom prst="rect">
            <a:avLst/>
          </a:prstGeom>
          <a:noFill/>
        </p:spPr>
        <p:txBody>
          <a:bodyPr vert="eaVert" wrap="square" rtlCol="0">
            <a:spAutoFit/>
          </a:bodyPr>
          <a:lstStyle/>
          <a:p>
            <a:r>
              <a:rPr kumimoji="1" lang="ja-JP" altLang="en-US" dirty="0"/>
              <a:t>👆最大値</a:t>
            </a:r>
          </a:p>
        </p:txBody>
      </p:sp>
      <p:sp>
        <p:nvSpPr>
          <p:cNvPr id="29" name="テキスト ボックス 28">
            <a:extLst>
              <a:ext uri="{FF2B5EF4-FFF2-40B4-BE49-F238E27FC236}">
                <a16:creationId xmlns:a16="http://schemas.microsoft.com/office/drawing/2014/main" id="{2AA2F9F6-0837-F5DB-7251-9385BCE910AC}"/>
              </a:ext>
            </a:extLst>
          </p:cNvPr>
          <p:cNvSpPr txBox="1"/>
          <p:nvPr/>
        </p:nvSpPr>
        <p:spPr>
          <a:xfrm>
            <a:off x="10640137" y="5281790"/>
            <a:ext cx="461665" cy="1186375"/>
          </a:xfrm>
          <a:prstGeom prst="rect">
            <a:avLst/>
          </a:prstGeom>
          <a:noFill/>
        </p:spPr>
        <p:txBody>
          <a:bodyPr vert="eaVert" wrap="square" rtlCol="0">
            <a:spAutoFit/>
          </a:bodyPr>
          <a:lstStyle/>
          <a:p>
            <a:r>
              <a:rPr kumimoji="1" lang="ja-JP" altLang="en-US" dirty="0"/>
              <a:t>👈外れ値</a:t>
            </a:r>
          </a:p>
        </p:txBody>
      </p:sp>
      <p:sp>
        <p:nvSpPr>
          <p:cNvPr id="2" name="テキスト ボックス 1">
            <a:extLst>
              <a:ext uri="{FF2B5EF4-FFF2-40B4-BE49-F238E27FC236}">
                <a16:creationId xmlns:a16="http://schemas.microsoft.com/office/drawing/2014/main" id="{A44C0EBF-8655-B330-E43F-BFA04B54E4CB}"/>
              </a:ext>
            </a:extLst>
          </p:cNvPr>
          <p:cNvSpPr txBox="1"/>
          <p:nvPr/>
        </p:nvSpPr>
        <p:spPr>
          <a:xfrm>
            <a:off x="6610027" y="5814376"/>
            <a:ext cx="4094917" cy="584775"/>
          </a:xfrm>
          <a:prstGeom prst="rect">
            <a:avLst/>
          </a:prstGeom>
          <a:noFill/>
        </p:spPr>
        <p:txBody>
          <a:bodyPr wrap="square" rtlCol="0">
            <a:spAutoFit/>
          </a:bodyPr>
          <a:lstStyle/>
          <a:p>
            <a:r>
              <a:rPr kumimoji="1" lang="ja-JP" altLang="en-US" dirty="0"/>
              <a:t>　　　　　　　　　　　　　　👆</a:t>
            </a:r>
            <a:endParaRPr kumimoji="1" lang="en-US" altLang="ja-JP" dirty="0"/>
          </a:p>
          <a:p>
            <a:r>
              <a:rPr kumimoji="1" lang="ja-JP" altLang="en-US" sz="1400" dirty="0"/>
              <a:t>第</a:t>
            </a:r>
            <a:r>
              <a:rPr kumimoji="1" lang="en-US" altLang="ja-JP" sz="1400" dirty="0"/>
              <a:t>3</a:t>
            </a:r>
            <a:r>
              <a:rPr kumimoji="1" lang="ja-JP" altLang="en-US" sz="1400" dirty="0"/>
              <a:t>四分位数</a:t>
            </a:r>
            <a:r>
              <a:rPr kumimoji="1" lang="en-US" altLang="ja-JP" sz="1400" dirty="0"/>
              <a:t>+1.5×(Q3-Q1</a:t>
            </a:r>
            <a:r>
              <a:rPr kumimoji="1" lang="ja-JP" altLang="en-US" sz="1400" dirty="0"/>
              <a:t>）より小さい最大値</a:t>
            </a:r>
          </a:p>
        </p:txBody>
      </p:sp>
    </p:spTree>
    <p:extLst>
      <p:ext uri="{BB962C8B-B14F-4D97-AF65-F5344CB8AC3E}">
        <p14:creationId xmlns:p14="http://schemas.microsoft.com/office/powerpoint/2010/main" val="387541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p:bldP spid="7" grpId="0" animBg="1"/>
      <p:bldP spid="8" grpId="0" animBg="1"/>
      <p:bldP spid="9" grpId="0" animBg="1"/>
      <p:bldP spid="10" grpId="0"/>
      <p:bldP spid="11" grpId="0"/>
      <p:bldP spid="12" grpId="0"/>
      <p:bldP spid="23" grpId="0"/>
      <p:bldP spid="24" grpId="0"/>
      <p:bldP spid="25" grpId="0"/>
      <p:bldP spid="26" grpId="0"/>
      <p:bldP spid="27" grpId="0"/>
      <p:bldP spid="28" grpId="0"/>
      <p:bldP spid="29"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861030-D764-66A6-3DFD-F1BCD6A9A6FF}"/>
              </a:ext>
            </a:extLst>
          </p:cNvPr>
          <p:cNvSpPr>
            <a:spLocks noGrp="1"/>
          </p:cNvSpPr>
          <p:nvPr>
            <p:ph type="title"/>
          </p:nvPr>
        </p:nvSpPr>
        <p:spPr>
          <a:xfrm>
            <a:off x="1640155" y="398249"/>
            <a:ext cx="8911687" cy="663514"/>
          </a:xfrm>
        </p:spPr>
        <p:txBody>
          <a:bodyPr>
            <a:normAutofit/>
          </a:bodyPr>
          <a:lstStyle/>
          <a:p>
            <a:r>
              <a:rPr lang="ja-JP" altLang="en-US" dirty="0"/>
              <a:t>データを処理する</a:t>
            </a:r>
            <a:r>
              <a:rPr kumimoji="1" lang="en-US" altLang="ja-JP" dirty="0"/>
              <a:t>(</a:t>
            </a:r>
            <a:r>
              <a:rPr kumimoji="1" lang="ja-JP" altLang="en-US" dirty="0"/>
              <a:t>箱ひげ図</a:t>
            </a:r>
            <a:r>
              <a:rPr kumimoji="1" lang="en-US" altLang="ja-JP" dirty="0"/>
              <a:t>)</a:t>
            </a:r>
            <a:endParaRPr kumimoji="1" lang="ja-JP" altLang="en-US" dirty="0"/>
          </a:p>
        </p:txBody>
      </p:sp>
      <p:pic>
        <p:nvPicPr>
          <p:cNvPr id="9" name="図 8">
            <a:extLst>
              <a:ext uri="{FF2B5EF4-FFF2-40B4-BE49-F238E27FC236}">
                <a16:creationId xmlns:a16="http://schemas.microsoft.com/office/drawing/2014/main" id="{71E69C3B-2F3B-4B1B-8CCF-0AC232B02339}"/>
              </a:ext>
            </a:extLst>
          </p:cNvPr>
          <p:cNvPicPr>
            <a:picLocks noChangeAspect="1"/>
          </p:cNvPicPr>
          <p:nvPr/>
        </p:nvPicPr>
        <p:blipFill>
          <a:blip r:embed="rId2"/>
          <a:stretch>
            <a:fillRect/>
          </a:stretch>
        </p:blipFill>
        <p:spPr>
          <a:xfrm>
            <a:off x="49305" y="1008393"/>
            <a:ext cx="12192000" cy="5832354"/>
          </a:xfrm>
          <a:prstGeom prst="rect">
            <a:avLst/>
          </a:prstGeom>
        </p:spPr>
      </p:pic>
      <p:sp>
        <p:nvSpPr>
          <p:cNvPr id="3" name="四角形: 角を丸くする 2">
            <a:extLst>
              <a:ext uri="{FF2B5EF4-FFF2-40B4-BE49-F238E27FC236}">
                <a16:creationId xmlns:a16="http://schemas.microsoft.com/office/drawing/2014/main" id="{37398807-FB5A-2CB0-286A-5561C0BEFAA1}"/>
              </a:ext>
            </a:extLst>
          </p:cNvPr>
          <p:cNvSpPr/>
          <p:nvPr/>
        </p:nvSpPr>
        <p:spPr>
          <a:xfrm>
            <a:off x="0" y="17253"/>
            <a:ext cx="5540188" cy="4536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SGRAPA</a:t>
            </a:r>
            <a:r>
              <a:rPr kumimoji="1" lang="ja-JP" altLang="en-US" dirty="0"/>
              <a:t>を使った分析の例</a:t>
            </a:r>
            <a:r>
              <a:rPr kumimoji="1" lang="en-US" altLang="ja-JP" dirty="0"/>
              <a:t>(</a:t>
            </a:r>
            <a:r>
              <a:rPr kumimoji="1" lang="ja-JP" altLang="en-US" dirty="0"/>
              <a:t>中学</a:t>
            </a:r>
            <a:r>
              <a:rPr kumimoji="1" lang="en-US" altLang="ja-JP" dirty="0"/>
              <a:t>2</a:t>
            </a:r>
            <a:r>
              <a:rPr kumimoji="1" lang="ja-JP" altLang="en-US" dirty="0"/>
              <a:t>年生を想定</a:t>
            </a:r>
            <a:r>
              <a:rPr kumimoji="1" lang="en-US" altLang="ja-JP" dirty="0"/>
              <a:t>)</a:t>
            </a:r>
            <a:endParaRPr kumimoji="1" lang="ja-JP" altLang="en-US" dirty="0"/>
          </a:p>
        </p:txBody>
      </p:sp>
      <p:sp>
        <p:nvSpPr>
          <p:cNvPr id="4" name="正方形/長方形 3">
            <a:extLst>
              <a:ext uri="{FF2B5EF4-FFF2-40B4-BE49-F238E27FC236}">
                <a16:creationId xmlns:a16="http://schemas.microsoft.com/office/drawing/2014/main" id="{318D022F-802F-B4DA-829E-30D0AADB9200}"/>
              </a:ext>
            </a:extLst>
          </p:cNvPr>
          <p:cNvSpPr/>
          <p:nvPr/>
        </p:nvSpPr>
        <p:spPr>
          <a:xfrm>
            <a:off x="349622" y="2106029"/>
            <a:ext cx="3030071" cy="445545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id="{5B79EF49-F960-16F2-20AD-0481570881C7}"/>
              </a:ext>
            </a:extLst>
          </p:cNvPr>
          <p:cNvSpPr txBox="1"/>
          <p:nvPr/>
        </p:nvSpPr>
        <p:spPr>
          <a:xfrm>
            <a:off x="3307976" y="2483224"/>
            <a:ext cx="2850777" cy="369332"/>
          </a:xfrm>
          <a:prstGeom prst="rect">
            <a:avLst/>
          </a:prstGeom>
          <a:noFill/>
        </p:spPr>
        <p:txBody>
          <a:bodyPr wrap="square" rtlCol="0">
            <a:spAutoFit/>
          </a:bodyPr>
          <a:lstStyle/>
          <a:p>
            <a:r>
              <a:rPr kumimoji="1" lang="ja-JP" altLang="en-US" dirty="0"/>
              <a:t>①データの範囲を選択し</a:t>
            </a:r>
          </a:p>
        </p:txBody>
      </p:sp>
      <p:sp>
        <p:nvSpPr>
          <p:cNvPr id="6" name="楕円 5">
            <a:extLst>
              <a:ext uri="{FF2B5EF4-FFF2-40B4-BE49-F238E27FC236}">
                <a16:creationId xmlns:a16="http://schemas.microsoft.com/office/drawing/2014/main" id="{0DAECCFE-95AC-7CD5-3A71-116AC08911C0}"/>
              </a:ext>
            </a:extLst>
          </p:cNvPr>
          <p:cNvSpPr/>
          <p:nvPr/>
        </p:nvSpPr>
        <p:spPr>
          <a:xfrm>
            <a:off x="2362200" y="6642171"/>
            <a:ext cx="636494" cy="296512"/>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B77CDFF-EC9A-8CB9-5E43-40C6E0A5A05C}"/>
              </a:ext>
            </a:extLst>
          </p:cNvPr>
          <p:cNvSpPr txBox="1"/>
          <p:nvPr/>
        </p:nvSpPr>
        <p:spPr>
          <a:xfrm>
            <a:off x="4746811" y="5266776"/>
            <a:ext cx="2429436" cy="646331"/>
          </a:xfrm>
          <a:prstGeom prst="rect">
            <a:avLst/>
          </a:prstGeom>
          <a:noFill/>
        </p:spPr>
        <p:txBody>
          <a:bodyPr wrap="square" rtlCol="0">
            <a:spAutoFit/>
          </a:bodyPr>
          <a:lstStyle/>
          <a:p>
            <a:r>
              <a:rPr kumimoji="1" lang="ja-JP" altLang="en-US" dirty="0"/>
              <a:t>②「箱ひげ図」を</a:t>
            </a:r>
            <a:endParaRPr kumimoji="1" lang="en-US" altLang="ja-JP" dirty="0"/>
          </a:p>
          <a:p>
            <a:r>
              <a:rPr kumimoji="1" lang="ja-JP" altLang="en-US" dirty="0"/>
              <a:t>クリックするだけで</a:t>
            </a:r>
          </a:p>
        </p:txBody>
      </p:sp>
      <p:cxnSp>
        <p:nvCxnSpPr>
          <p:cNvPr id="10" name="直線矢印コネクタ 9">
            <a:extLst>
              <a:ext uri="{FF2B5EF4-FFF2-40B4-BE49-F238E27FC236}">
                <a16:creationId xmlns:a16="http://schemas.microsoft.com/office/drawing/2014/main" id="{166C3157-0A25-65F2-234A-8D458BA70D5A}"/>
              </a:ext>
            </a:extLst>
          </p:cNvPr>
          <p:cNvCxnSpPr>
            <a:cxnSpLocks/>
          </p:cNvCxnSpPr>
          <p:nvPr/>
        </p:nvCxnSpPr>
        <p:spPr>
          <a:xfrm flipH="1">
            <a:off x="2918011" y="5930290"/>
            <a:ext cx="2429436" cy="711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72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861030-D764-66A6-3DFD-F1BCD6A9A6FF}"/>
              </a:ext>
            </a:extLst>
          </p:cNvPr>
          <p:cNvSpPr>
            <a:spLocks noGrp="1"/>
          </p:cNvSpPr>
          <p:nvPr>
            <p:ph type="title"/>
          </p:nvPr>
        </p:nvSpPr>
        <p:spPr>
          <a:xfrm>
            <a:off x="1529319" y="577998"/>
            <a:ext cx="8911687" cy="663514"/>
          </a:xfrm>
        </p:spPr>
        <p:txBody>
          <a:bodyPr>
            <a:normAutofit/>
          </a:bodyPr>
          <a:lstStyle/>
          <a:p>
            <a:r>
              <a:rPr kumimoji="1" lang="ja-JP" altLang="en-US" dirty="0"/>
              <a:t>データを処理する</a:t>
            </a:r>
            <a:r>
              <a:rPr kumimoji="1" lang="en-US" altLang="ja-JP" dirty="0"/>
              <a:t>(</a:t>
            </a:r>
            <a:r>
              <a:rPr kumimoji="1" lang="ja-JP" altLang="en-US" dirty="0"/>
              <a:t>箱ひげ図</a:t>
            </a:r>
            <a:r>
              <a:rPr kumimoji="1" lang="en-US" altLang="ja-JP" dirty="0"/>
              <a:t>)</a:t>
            </a:r>
            <a:endParaRPr kumimoji="1" lang="ja-JP" altLang="en-US" dirty="0"/>
          </a:p>
        </p:txBody>
      </p:sp>
      <p:pic>
        <p:nvPicPr>
          <p:cNvPr id="13" name="図 12">
            <a:extLst>
              <a:ext uri="{FF2B5EF4-FFF2-40B4-BE49-F238E27FC236}">
                <a16:creationId xmlns:a16="http://schemas.microsoft.com/office/drawing/2014/main" id="{E2F81AE5-EF56-AE42-3E26-F510576087D6}"/>
              </a:ext>
            </a:extLst>
          </p:cNvPr>
          <p:cNvPicPr>
            <a:picLocks noChangeAspect="1"/>
          </p:cNvPicPr>
          <p:nvPr/>
        </p:nvPicPr>
        <p:blipFill>
          <a:blip r:embed="rId2"/>
          <a:stretch>
            <a:fillRect/>
          </a:stretch>
        </p:blipFill>
        <p:spPr>
          <a:xfrm>
            <a:off x="89917" y="1348626"/>
            <a:ext cx="12192000" cy="5810601"/>
          </a:xfrm>
          <a:prstGeom prst="rect">
            <a:avLst/>
          </a:prstGeom>
        </p:spPr>
      </p:pic>
      <p:sp>
        <p:nvSpPr>
          <p:cNvPr id="3" name="四角形: 角を丸くする 2">
            <a:extLst>
              <a:ext uri="{FF2B5EF4-FFF2-40B4-BE49-F238E27FC236}">
                <a16:creationId xmlns:a16="http://schemas.microsoft.com/office/drawing/2014/main" id="{37398807-FB5A-2CB0-286A-5561C0BEFAA1}"/>
              </a:ext>
            </a:extLst>
          </p:cNvPr>
          <p:cNvSpPr/>
          <p:nvPr/>
        </p:nvSpPr>
        <p:spPr>
          <a:xfrm>
            <a:off x="0" y="17253"/>
            <a:ext cx="5540188" cy="4536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SGRAPA</a:t>
            </a:r>
            <a:r>
              <a:rPr kumimoji="1" lang="ja-JP" altLang="en-US" dirty="0"/>
              <a:t>を使った分析の例</a:t>
            </a:r>
            <a:r>
              <a:rPr kumimoji="1" lang="en-US" altLang="ja-JP" dirty="0"/>
              <a:t>(</a:t>
            </a:r>
            <a:r>
              <a:rPr kumimoji="1" lang="ja-JP" altLang="en-US" dirty="0"/>
              <a:t>中学</a:t>
            </a:r>
            <a:r>
              <a:rPr kumimoji="1" lang="en-US" altLang="ja-JP" dirty="0"/>
              <a:t>2</a:t>
            </a:r>
            <a:r>
              <a:rPr kumimoji="1" lang="ja-JP" altLang="en-US" dirty="0"/>
              <a:t>年生を想定</a:t>
            </a:r>
            <a:r>
              <a:rPr kumimoji="1" lang="en-US" altLang="ja-JP" dirty="0"/>
              <a:t>)</a:t>
            </a:r>
            <a:endParaRPr kumimoji="1" lang="ja-JP" altLang="en-US" dirty="0"/>
          </a:p>
        </p:txBody>
      </p:sp>
      <p:sp>
        <p:nvSpPr>
          <p:cNvPr id="4" name="テキスト ボックス 3">
            <a:extLst>
              <a:ext uri="{FF2B5EF4-FFF2-40B4-BE49-F238E27FC236}">
                <a16:creationId xmlns:a16="http://schemas.microsoft.com/office/drawing/2014/main" id="{667903F3-C434-EE21-C9D4-644E139D43AB}"/>
              </a:ext>
            </a:extLst>
          </p:cNvPr>
          <p:cNvSpPr txBox="1"/>
          <p:nvPr/>
        </p:nvSpPr>
        <p:spPr>
          <a:xfrm>
            <a:off x="3546762" y="2632363"/>
            <a:ext cx="4339650" cy="369332"/>
          </a:xfrm>
          <a:prstGeom prst="rect">
            <a:avLst/>
          </a:prstGeom>
          <a:solidFill>
            <a:schemeClr val="bg1"/>
          </a:solidFill>
        </p:spPr>
        <p:txBody>
          <a:bodyPr wrap="none" rtlCol="0">
            <a:spAutoFit/>
          </a:bodyPr>
          <a:lstStyle/>
          <a:p>
            <a:r>
              <a:rPr kumimoji="1" lang="ja-JP" altLang="en-US" dirty="0"/>
              <a:t>③　簡単に箱ひげ図を作ることができる</a:t>
            </a:r>
          </a:p>
        </p:txBody>
      </p:sp>
      <p:sp>
        <p:nvSpPr>
          <p:cNvPr id="5" name="テキスト ボックス 4">
            <a:extLst>
              <a:ext uri="{FF2B5EF4-FFF2-40B4-BE49-F238E27FC236}">
                <a16:creationId xmlns:a16="http://schemas.microsoft.com/office/drawing/2014/main" id="{541A83E5-93EF-9A40-F70E-4AB76CA0804E}"/>
              </a:ext>
            </a:extLst>
          </p:cNvPr>
          <p:cNvSpPr txBox="1"/>
          <p:nvPr/>
        </p:nvSpPr>
        <p:spPr>
          <a:xfrm>
            <a:off x="3546762" y="3429000"/>
            <a:ext cx="3416320" cy="646331"/>
          </a:xfrm>
          <a:prstGeom prst="rect">
            <a:avLst/>
          </a:prstGeom>
          <a:solidFill>
            <a:schemeClr val="bg1"/>
          </a:solidFill>
        </p:spPr>
        <p:txBody>
          <a:bodyPr wrap="none" rtlCol="0">
            <a:spAutoFit/>
          </a:bodyPr>
          <a:lstStyle/>
          <a:p>
            <a:r>
              <a:rPr kumimoji="1" lang="ja-JP" altLang="en-US" dirty="0"/>
              <a:t>④　次にここをクリックし</a:t>
            </a:r>
            <a:endParaRPr kumimoji="1" lang="en-US" altLang="ja-JP" dirty="0"/>
          </a:p>
          <a:p>
            <a:r>
              <a:rPr kumimoji="1" lang="ja-JP" altLang="en-US" dirty="0"/>
              <a:t>　　見やすい箱ひげ図をつくる</a:t>
            </a:r>
          </a:p>
        </p:txBody>
      </p:sp>
      <p:cxnSp>
        <p:nvCxnSpPr>
          <p:cNvPr id="8" name="直線矢印コネクタ 7">
            <a:extLst>
              <a:ext uri="{FF2B5EF4-FFF2-40B4-BE49-F238E27FC236}">
                <a16:creationId xmlns:a16="http://schemas.microsoft.com/office/drawing/2014/main" id="{D12116D3-12E9-2362-866F-1A8386DC586F}"/>
              </a:ext>
            </a:extLst>
          </p:cNvPr>
          <p:cNvCxnSpPr>
            <a:cxnSpLocks/>
          </p:cNvCxnSpPr>
          <p:nvPr/>
        </p:nvCxnSpPr>
        <p:spPr>
          <a:xfrm flipV="1">
            <a:off x="6963082" y="1874982"/>
            <a:ext cx="4305282" cy="16625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楕円 9">
            <a:extLst>
              <a:ext uri="{FF2B5EF4-FFF2-40B4-BE49-F238E27FC236}">
                <a16:creationId xmlns:a16="http://schemas.microsoft.com/office/drawing/2014/main" id="{CA4B975F-21BC-EB06-CB7C-6DC426B66BD7}"/>
              </a:ext>
            </a:extLst>
          </p:cNvPr>
          <p:cNvSpPr/>
          <p:nvPr/>
        </p:nvSpPr>
        <p:spPr>
          <a:xfrm>
            <a:off x="11188632" y="1644072"/>
            <a:ext cx="286327" cy="286327"/>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73133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26957D-7278-88E0-4FDD-670499E511ED}"/>
              </a:ext>
            </a:extLst>
          </p:cNvPr>
          <p:cNvSpPr>
            <a:spLocks noGrp="1"/>
          </p:cNvSpPr>
          <p:nvPr>
            <p:ph type="title"/>
          </p:nvPr>
        </p:nvSpPr>
        <p:spPr>
          <a:xfrm>
            <a:off x="1567689" y="686162"/>
            <a:ext cx="8911687" cy="475017"/>
          </a:xfrm>
        </p:spPr>
        <p:txBody>
          <a:bodyPr>
            <a:normAutofit fontScale="90000"/>
          </a:bodyPr>
          <a:lstStyle/>
          <a:p>
            <a:r>
              <a:rPr lang="ja-JP" altLang="en-US" dirty="0"/>
              <a:t>分析する</a:t>
            </a:r>
            <a:r>
              <a:rPr lang="en-US" altLang="ja-JP" dirty="0"/>
              <a:t>(</a:t>
            </a:r>
            <a:r>
              <a:rPr lang="ja-JP" altLang="en-US" dirty="0"/>
              <a:t>箱ひげ図</a:t>
            </a:r>
            <a:r>
              <a:rPr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4A4DD3D7-B02B-F956-C9CB-6D39D95E66C6}"/>
              </a:ext>
            </a:extLst>
          </p:cNvPr>
          <p:cNvSpPr>
            <a:spLocks noGrp="1"/>
          </p:cNvSpPr>
          <p:nvPr>
            <p:ph idx="1"/>
          </p:nvPr>
        </p:nvSpPr>
        <p:spPr>
          <a:xfrm>
            <a:off x="5510781" y="2449081"/>
            <a:ext cx="6478108" cy="2400746"/>
          </a:xfrm>
        </p:spPr>
        <p:txBody>
          <a:bodyPr>
            <a:normAutofit/>
          </a:bodyPr>
          <a:lstStyle/>
          <a:p>
            <a:pPr marL="0" indent="0">
              <a:buNone/>
            </a:pPr>
            <a:r>
              <a:rPr kumimoji="1" lang="ja-JP" altLang="en-US" dirty="0"/>
              <a:t>上の表から</a:t>
            </a:r>
            <a:endParaRPr kumimoji="1" lang="en-US" altLang="ja-JP" dirty="0"/>
          </a:p>
          <a:p>
            <a:r>
              <a:rPr kumimoji="1" lang="ja-JP" altLang="en-US" dirty="0"/>
              <a:t>平均値で一番速いのは</a:t>
            </a:r>
            <a:r>
              <a:rPr kumimoji="1" lang="en-US" altLang="ja-JP" dirty="0"/>
              <a:t>2022</a:t>
            </a:r>
            <a:r>
              <a:rPr kumimoji="1" lang="ja-JP" altLang="en-US" dirty="0"/>
              <a:t>年</a:t>
            </a:r>
            <a:endParaRPr kumimoji="1" lang="en-US" altLang="ja-JP" dirty="0"/>
          </a:p>
          <a:p>
            <a:r>
              <a:rPr lang="ja-JP" altLang="en-US" dirty="0"/>
              <a:t>中央値で一番速いのも</a:t>
            </a:r>
            <a:r>
              <a:rPr lang="en-US" altLang="ja-JP" dirty="0"/>
              <a:t>2022</a:t>
            </a:r>
            <a:r>
              <a:rPr lang="ja-JP" altLang="en-US" dirty="0"/>
              <a:t>年</a:t>
            </a:r>
            <a:endParaRPr lang="en-US" altLang="ja-JP" dirty="0"/>
          </a:p>
          <a:p>
            <a:r>
              <a:rPr lang="ja-JP" altLang="en-US" dirty="0"/>
              <a:t>度数分布の最頻値で一番速いのも</a:t>
            </a:r>
            <a:r>
              <a:rPr lang="en-US" altLang="ja-JP" dirty="0"/>
              <a:t>2022</a:t>
            </a:r>
            <a:r>
              <a:rPr lang="ja-JP" altLang="en-US" dirty="0"/>
              <a:t>年</a:t>
            </a:r>
            <a:endParaRPr lang="en-US" altLang="ja-JP" dirty="0"/>
          </a:p>
          <a:p>
            <a:r>
              <a:rPr lang="ja-JP" altLang="en-US" dirty="0"/>
              <a:t>第</a:t>
            </a:r>
            <a:r>
              <a:rPr lang="en-US" altLang="ja-JP" dirty="0"/>
              <a:t>1</a:t>
            </a:r>
            <a:r>
              <a:rPr lang="ja-JP" altLang="en-US" dirty="0"/>
              <a:t>四分位数で一番速いのも</a:t>
            </a:r>
            <a:r>
              <a:rPr lang="en-US" altLang="ja-JP" dirty="0"/>
              <a:t>2022</a:t>
            </a:r>
            <a:r>
              <a:rPr lang="ja-JP" altLang="en-US" dirty="0"/>
              <a:t>年</a:t>
            </a:r>
            <a:endParaRPr lang="en-US" altLang="ja-JP" dirty="0"/>
          </a:p>
          <a:p>
            <a:pPr marL="0" indent="0">
              <a:buNone/>
            </a:pPr>
            <a:r>
              <a:rPr kumimoji="1" lang="ja-JP" altLang="en-US" dirty="0"/>
              <a:t>ということで</a:t>
            </a:r>
            <a:r>
              <a:rPr kumimoji="1" lang="en-US" altLang="ja-JP" dirty="0"/>
              <a:t>2022</a:t>
            </a:r>
            <a:r>
              <a:rPr kumimoji="1" lang="ja-JP" altLang="en-US" dirty="0"/>
              <a:t>年が一番速いと言えそうだ。</a:t>
            </a:r>
            <a:endParaRPr kumimoji="1" lang="en-US" altLang="ja-JP" dirty="0"/>
          </a:p>
        </p:txBody>
      </p:sp>
      <p:pic>
        <p:nvPicPr>
          <p:cNvPr id="9" name="図 8">
            <a:extLst>
              <a:ext uri="{FF2B5EF4-FFF2-40B4-BE49-F238E27FC236}">
                <a16:creationId xmlns:a16="http://schemas.microsoft.com/office/drawing/2014/main" id="{7FC29595-80EE-88F4-8146-5E31FC713F66}"/>
              </a:ext>
            </a:extLst>
          </p:cNvPr>
          <p:cNvPicPr>
            <a:picLocks noChangeAspect="1"/>
          </p:cNvPicPr>
          <p:nvPr/>
        </p:nvPicPr>
        <p:blipFill>
          <a:blip r:embed="rId2"/>
          <a:stretch>
            <a:fillRect/>
          </a:stretch>
        </p:blipFill>
        <p:spPr>
          <a:xfrm>
            <a:off x="254896" y="1526824"/>
            <a:ext cx="5211414" cy="4628615"/>
          </a:xfrm>
          <a:prstGeom prst="rect">
            <a:avLst/>
          </a:prstGeom>
        </p:spPr>
      </p:pic>
      <p:grpSp>
        <p:nvGrpSpPr>
          <p:cNvPr id="16" name="グループ化 15">
            <a:extLst>
              <a:ext uri="{FF2B5EF4-FFF2-40B4-BE49-F238E27FC236}">
                <a16:creationId xmlns:a16="http://schemas.microsoft.com/office/drawing/2014/main" id="{122C3B3E-8F3C-DE61-663E-283F7B247C0E}"/>
              </a:ext>
            </a:extLst>
          </p:cNvPr>
          <p:cNvGrpSpPr/>
          <p:nvPr/>
        </p:nvGrpSpPr>
        <p:grpSpPr>
          <a:xfrm>
            <a:off x="5352095" y="180765"/>
            <a:ext cx="6839905" cy="2236771"/>
            <a:chOff x="5294992" y="4537454"/>
            <a:chExt cx="6839905" cy="2236771"/>
          </a:xfrm>
        </p:grpSpPr>
        <p:pic>
          <p:nvPicPr>
            <p:cNvPr id="13" name="図 12">
              <a:extLst>
                <a:ext uri="{FF2B5EF4-FFF2-40B4-BE49-F238E27FC236}">
                  <a16:creationId xmlns:a16="http://schemas.microsoft.com/office/drawing/2014/main" id="{8ABA57ED-DC6F-3BD8-FD3F-2C901EBFAEEA}"/>
                </a:ext>
              </a:extLst>
            </p:cNvPr>
            <p:cNvPicPr>
              <a:picLocks noChangeAspect="1"/>
            </p:cNvPicPr>
            <p:nvPr/>
          </p:nvPicPr>
          <p:blipFill>
            <a:blip r:embed="rId3"/>
            <a:stretch>
              <a:fillRect/>
            </a:stretch>
          </p:blipFill>
          <p:spPr>
            <a:xfrm>
              <a:off x="5294992" y="4992801"/>
              <a:ext cx="6811326" cy="1781424"/>
            </a:xfrm>
            <a:prstGeom prst="rect">
              <a:avLst/>
            </a:prstGeom>
          </p:spPr>
        </p:pic>
        <p:pic>
          <p:nvPicPr>
            <p:cNvPr id="15" name="図 14">
              <a:extLst>
                <a:ext uri="{FF2B5EF4-FFF2-40B4-BE49-F238E27FC236}">
                  <a16:creationId xmlns:a16="http://schemas.microsoft.com/office/drawing/2014/main" id="{65834EA5-F6DE-8C7E-B4C1-ED2D43DFB143}"/>
                </a:ext>
              </a:extLst>
            </p:cNvPr>
            <p:cNvPicPr>
              <a:picLocks noChangeAspect="1"/>
            </p:cNvPicPr>
            <p:nvPr/>
          </p:nvPicPr>
          <p:blipFill>
            <a:blip r:embed="rId4"/>
            <a:stretch>
              <a:fillRect/>
            </a:stretch>
          </p:blipFill>
          <p:spPr>
            <a:xfrm>
              <a:off x="5294992" y="4537454"/>
              <a:ext cx="6839905" cy="457264"/>
            </a:xfrm>
            <a:prstGeom prst="rect">
              <a:avLst/>
            </a:prstGeom>
          </p:spPr>
        </p:pic>
      </p:grpSp>
      <p:sp>
        <p:nvSpPr>
          <p:cNvPr id="4" name="正方形/長方形 3">
            <a:extLst>
              <a:ext uri="{FF2B5EF4-FFF2-40B4-BE49-F238E27FC236}">
                <a16:creationId xmlns:a16="http://schemas.microsoft.com/office/drawing/2014/main" id="{8B737BFA-171F-40C0-BF54-E1ED27C00DBF}"/>
              </a:ext>
            </a:extLst>
          </p:cNvPr>
          <p:cNvSpPr/>
          <p:nvPr/>
        </p:nvSpPr>
        <p:spPr>
          <a:xfrm>
            <a:off x="7717416" y="654618"/>
            <a:ext cx="591127" cy="200529"/>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05BFBF7B-D792-07DF-08DB-239563B3BEB0}"/>
              </a:ext>
            </a:extLst>
          </p:cNvPr>
          <p:cNvSpPr/>
          <p:nvPr/>
        </p:nvSpPr>
        <p:spPr>
          <a:xfrm>
            <a:off x="7717415" y="1877438"/>
            <a:ext cx="591127" cy="200529"/>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9" name="コンテンツ プレースホルダー 2">
            <a:extLst>
              <a:ext uri="{FF2B5EF4-FFF2-40B4-BE49-F238E27FC236}">
                <a16:creationId xmlns:a16="http://schemas.microsoft.com/office/drawing/2014/main" id="{FB5E24D2-F35F-1F35-38A6-CDE5BF58D29D}"/>
              </a:ext>
            </a:extLst>
          </p:cNvPr>
          <p:cNvSpPr txBox="1">
            <a:spLocks/>
          </p:cNvSpPr>
          <p:nvPr/>
        </p:nvSpPr>
        <p:spPr>
          <a:xfrm>
            <a:off x="5510780" y="4959928"/>
            <a:ext cx="6376419" cy="111271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ja-JP" altLang="en-US" dirty="0"/>
              <a:t>でも、箱ひげ図を分析すると、全体のタイムと比較し、</a:t>
            </a:r>
            <a:r>
              <a:rPr lang="ja-JP" altLang="en-US" u="sng" dirty="0">
                <a:solidFill>
                  <a:srgbClr val="FF0000"/>
                </a:solidFill>
              </a:rPr>
              <a:t>大きくかけ離れたタイムが出ている</a:t>
            </a:r>
            <a:r>
              <a:rPr lang="ja-JP" altLang="en-US" dirty="0"/>
              <a:t>。</a:t>
            </a:r>
            <a:endParaRPr lang="en-US" altLang="ja-JP" dirty="0"/>
          </a:p>
          <a:p>
            <a:pPr marL="0" indent="0">
              <a:buFont typeface="Wingdings 3" charset="2"/>
              <a:buNone/>
            </a:pPr>
            <a:r>
              <a:rPr lang="ja-JP" altLang="en-US" dirty="0"/>
              <a:t>このタイムも入れて分析することが正しいのだろうか？</a:t>
            </a:r>
            <a:endParaRPr lang="en-US" altLang="ja-JP" dirty="0"/>
          </a:p>
        </p:txBody>
      </p:sp>
      <p:sp>
        <p:nvSpPr>
          <p:cNvPr id="20" name="コンテンツ プレースホルダー 2">
            <a:extLst>
              <a:ext uri="{FF2B5EF4-FFF2-40B4-BE49-F238E27FC236}">
                <a16:creationId xmlns:a16="http://schemas.microsoft.com/office/drawing/2014/main" id="{B396606C-DAAF-E5E7-74BF-B308E8B1E93F}"/>
              </a:ext>
            </a:extLst>
          </p:cNvPr>
          <p:cNvSpPr txBox="1">
            <a:spLocks/>
          </p:cNvSpPr>
          <p:nvPr/>
        </p:nvSpPr>
        <p:spPr>
          <a:xfrm>
            <a:off x="4519250" y="6329623"/>
            <a:ext cx="7484783" cy="382922"/>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en-US" altLang="ja-JP" dirty="0"/>
              <a:t>※</a:t>
            </a:r>
            <a:r>
              <a:rPr lang="ja-JP" altLang="en-US" dirty="0"/>
              <a:t>大阪市春季総合体育大会では、チーム内で一番速い選手も出場するが、チーム内で決められた人数内であれば誰でも出場できるので、大きくかけ離れたタイムが出るときがある。</a:t>
            </a:r>
            <a:endParaRPr lang="en-US" altLang="ja-JP" dirty="0"/>
          </a:p>
        </p:txBody>
      </p:sp>
      <p:sp>
        <p:nvSpPr>
          <p:cNvPr id="21" name="正方形/長方形 20">
            <a:extLst>
              <a:ext uri="{FF2B5EF4-FFF2-40B4-BE49-F238E27FC236}">
                <a16:creationId xmlns:a16="http://schemas.microsoft.com/office/drawing/2014/main" id="{46936D32-7D4B-D913-CF27-12250DB6DF2C}"/>
              </a:ext>
            </a:extLst>
          </p:cNvPr>
          <p:cNvSpPr/>
          <p:nvPr/>
        </p:nvSpPr>
        <p:spPr>
          <a:xfrm>
            <a:off x="7717415" y="1153759"/>
            <a:ext cx="591127" cy="200529"/>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A0AF46A4-377C-5E6E-46B8-7032415D1DED}"/>
              </a:ext>
            </a:extLst>
          </p:cNvPr>
          <p:cNvSpPr/>
          <p:nvPr/>
        </p:nvSpPr>
        <p:spPr>
          <a:xfrm>
            <a:off x="7717414" y="914198"/>
            <a:ext cx="591127" cy="200529"/>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5" name="フリーフォーム: 図形 24">
            <a:extLst>
              <a:ext uri="{FF2B5EF4-FFF2-40B4-BE49-F238E27FC236}">
                <a16:creationId xmlns:a16="http://schemas.microsoft.com/office/drawing/2014/main" id="{DDCC6526-2315-CE9E-D45D-F94206758B31}"/>
              </a:ext>
            </a:extLst>
          </p:cNvPr>
          <p:cNvSpPr/>
          <p:nvPr/>
        </p:nvSpPr>
        <p:spPr>
          <a:xfrm>
            <a:off x="646544" y="1756871"/>
            <a:ext cx="3939947" cy="2907576"/>
          </a:xfrm>
          <a:custGeom>
            <a:avLst/>
            <a:gdLst>
              <a:gd name="connsiteX0" fmla="*/ 3101249 w 4251814"/>
              <a:gd name="connsiteY0" fmla="*/ 2796656 h 2907576"/>
              <a:gd name="connsiteX1" fmla="*/ 672086 w 4251814"/>
              <a:gd name="connsiteY1" fmla="*/ 2732002 h 2907576"/>
              <a:gd name="connsiteX2" fmla="*/ 80958 w 4251814"/>
              <a:gd name="connsiteY2" fmla="*/ 1318838 h 2907576"/>
              <a:gd name="connsiteX3" fmla="*/ 2122195 w 4251814"/>
              <a:gd name="connsiteY3" fmla="*/ 7274 h 2907576"/>
              <a:gd name="connsiteX4" fmla="*/ 4228086 w 4251814"/>
              <a:gd name="connsiteY4" fmla="*/ 1919202 h 2907576"/>
              <a:gd name="connsiteX5" fmla="*/ 3101249 w 4251814"/>
              <a:gd name="connsiteY5" fmla="*/ 2796656 h 2907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1814" h="2907576">
                <a:moveTo>
                  <a:pt x="3101249" y="2796656"/>
                </a:moveTo>
                <a:cubicBezTo>
                  <a:pt x="2508582" y="2932123"/>
                  <a:pt x="1175468" y="2978305"/>
                  <a:pt x="672086" y="2732002"/>
                </a:cubicBezTo>
                <a:cubicBezTo>
                  <a:pt x="168704" y="2485699"/>
                  <a:pt x="-160727" y="1772959"/>
                  <a:pt x="80958" y="1318838"/>
                </a:cubicBezTo>
                <a:cubicBezTo>
                  <a:pt x="322643" y="864717"/>
                  <a:pt x="1431007" y="-92787"/>
                  <a:pt x="2122195" y="7274"/>
                </a:cubicBezTo>
                <a:cubicBezTo>
                  <a:pt x="2813383" y="107335"/>
                  <a:pt x="4066450" y="1452765"/>
                  <a:pt x="4228086" y="1919202"/>
                </a:cubicBezTo>
                <a:cubicBezTo>
                  <a:pt x="4389722" y="2385638"/>
                  <a:pt x="3693916" y="2661189"/>
                  <a:pt x="3101249" y="2796656"/>
                </a:cubicBezTo>
                <a:close/>
              </a:path>
            </a:pathLst>
          </a:cu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27" name="直線矢印コネクタ 26">
            <a:extLst>
              <a:ext uri="{FF2B5EF4-FFF2-40B4-BE49-F238E27FC236}">
                <a16:creationId xmlns:a16="http://schemas.microsoft.com/office/drawing/2014/main" id="{1C49C806-2006-4D15-B24F-D07F0D76096A}"/>
              </a:ext>
            </a:extLst>
          </p:cNvPr>
          <p:cNvCxnSpPr>
            <a:cxnSpLocks/>
          </p:cNvCxnSpPr>
          <p:nvPr/>
        </p:nvCxnSpPr>
        <p:spPr>
          <a:xfrm flipH="1" flipV="1">
            <a:off x="4341773" y="4215701"/>
            <a:ext cx="1317471" cy="960582"/>
          </a:xfrm>
          <a:prstGeom prst="straightConnector1">
            <a:avLst/>
          </a:prstGeom>
          <a:ln w="19050">
            <a:headEnd w="lg" len="lg"/>
            <a:tailEnd type="triangle"/>
          </a:ln>
        </p:spPr>
        <p:style>
          <a:lnRef idx="1">
            <a:schemeClr val="accent1"/>
          </a:lnRef>
          <a:fillRef idx="0">
            <a:schemeClr val="accent1"/>
          </a:fillRef>
          <a:effectRef idx="0">
            <a:schemeClr val="accent1"/>
          </a:effectRef>
          <a:fontRef idx="minor">
            <a:schemeClr val="tx1"/>
          </a:fontRef>
        </p:style>
      </p:cxnSp>
      <p:sp>
        <p:nvSpPr>
          <p:cNvPr id="5" name="四角形: 角を丸くする 4">
            <a:extLst>
              <a:ext uri="{FF2B5EF4-FFF2-40B4-BE49-F238E27FC236}">
                <a16:creationId xmlns:a16="http://schemas.microsoft.com/office/drawing/2014/main" id="{46E4D4F1-73D8-3CA9-355E-D63470A4C974}"/>
              </a:ext>
            </a:extLst>
          </p:cNvPr>
          <p:cNvSpPr/>
          <p:nvPr/>
        </p:nvSpPr>
        <p:spPr>
          <a:xfrm>
            <a:off x="0" y="17253"/>
            <a:ext cx="5540188" cy="4536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SGRAPA</a:t>
            </a:r>
            <a:r>
              <a:rPr kumimoji="1" lang="ja-JP" altLang="en-US" dirty="0"/>
              <a:t>を使った分析の例</a:t>
            </a:r>
            <a:r>
              <a:rPr kumimoji="1" lang="en-US" altLang="ja-JP" dirty="0"/>
              <a:t>(</a:t>
            </a:r>
            <a:r>
              <a:rPr kumimoji="1" lang="ja-JP" altLang="en-US" dirty="0"/>
              <a:t>中学</a:t>
            </a:r>
            <a:r>
              <a:rPr kumimoji="1" lang="en-US" altLang="ja-JP" dirty="0"/>
              <a:t>2</a:t>
            </a:r>
            <a:r>
              <a:rPr kumimoji="1" lang="ja-JP" altLang="en-US" dirty="0"/>
              <a:t>年生を想定</a:t>
            </a:r>
            <a:r>
              <a:rPr kumimoji="1" lang="en-US" altLang="ja-JP" dirty="0"/>
              <a:t>)</a:t>
            </a:r>
            <a:endParaRPr kumimoji="1" lang="ja-JP" altLang="en-US" dirty="0"/>
          </a:p>
        </p:txBody>
      </p:sp>
    </p:spTree>
    <p:extLst>
      <p:ext uri="{BB962C8B-B14F-4D97-AF65-F5344CB8AC3E}">
        <p14:creationId xmlns:p14="http://schemas.microsoft.com/office/powerpoint/2010/main" val="13025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1000" fill="hold"/>
                                        <p:tgtEl>
                                          <p:spTgt spid="25"/>
                                        </p:tgtEl>
                                        <p:attrNameLst>
                                          <p:attrName>ppt_w</p:attrName>
                                        </p:attrNameLst>
                                      </p:cBhvr>
                                      <p:tavLst>
                                        <p:tav tm="0">
                                          <p:val>
                                            <p:fltVal val="0"/>
                                          </p:val>
                                        </p:tav>
                                        <p:tav tm="100000">
                                          <p:val>
                                            <p:strVal val="#ppt_w"/>
                                          </p:val>
                                        </p:tav>
                                      </p:tavLst>
                                    </p:anim>
                                    <p:anim calcmode="lin" valueType="num">
                                      <p:cBhvr>
                                        <p:cTn id="77" dur="1000" fill="hold"/>
                                        <p:tgtEl>
                                          <p:spTgt spid="25"/>
                                        </p:tgtEl>
                                        <p:attrNameLst>
                                          <p:attrName>ppt_h</p:attrName>
                                        </p:attrNameLst>
                                      </p:cBhvr>
                                      <p:tavLst>
                                        <p:tav tm="0">
                                          <p:val>
                                            <p:fltVal val="0"/>
                                          </p:val>
                                        </p:tav>
                                        <p:tav tm="100000">
                                          <p:val>
                                            <p:strVal val="#ppt_h"/>
                                          </p:val>
                                        </p:tav>
                                      </p:tavLst>
                                    </p:anim>
                                    <p:anim calcmode="lin" valueType="num">
                                      <p:cBhvr>
                                        <p:cTn id="78" dur="1000" fill="hold"/>
                                        <p:tgtEl>
                                          <p:spTgt spid="25"/>
                                        </p:tgtEl>
                                        <p:attrNameLst>
                                          <p:attrName>style.rotation</p:attrName>
                                        </p:attrNameLst>
                                      </p:cBhvr>
                                      <p:tavLst>
                                        <p:tav tm="0">
                                          <p:val>
                                            <p:fltVal val="90"/>
                                          </p:val>
                                        </p:tav>
                                        <p:tav tm="100000">
                                          <p:val>
                                            <p:fltVal val="0"/>
                                          </p:val>
                                        </p:tav>
                                      </p:tavLst>
                                    </p:anim>
                                    <p:animEffect transition="in" filter="fade">
                                      <p:cBhvr>
                                        <p:cTn id="79" dur="1000"/>
                                        <p:tgtEl>
                                          <p:spTgt spid="25"/>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18" grpId="0" animBg="1"/>
      <p:bldP spid="19" grpId="0" uiExpand="1" build="p"/>
      <p:bldP spid="20" grpId="0" uiExpand="1" build="p"/>
      <p:bldP spid="21" grpId="0" animBg="1"/>
      <p:bldP spid="22"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A25F70-2AFC-C1D4-EA03-8D8595D8664A}"/>
              </a:ext>
            </a:extLst>
          </p:cNvPr>
          <p:cNvSpPr>
            <a:spLocks noGrp="1"/>
          </p:cNvSpPr>
          <p:nvPr>
            <p:ph type="title"/>
          </p:nvPr>
        </p:nvSpPr>
        <p:spPr>
          <a:xfrm>
            <a:off x="1640156" y="483433"/>
            <a:ext cx="8911687" cy="613847"/>
          </a:xfrm>
        </p:spPr>
        <p:txBody>
          <a:bodyPr>
            <a:normAutofit fontScale="90000"/>
          </a:bodyPr>
          <a:lstStyle/>
          <a:p>
            <a:r>
              <a:rPr kumimoji="1" lang="ja-JP" altLang="en-US" dirty="0"/>
              <a:t>外れ値を見つけよう</a:t>
            </a:r>
          </a:p>
        </p:txBody>
      </p:sp>
      <p:sp>
        <p:nvSpPr>
          <p:cNvPr id="4" name="テキスト ボックス 3">
            <a:extLst>
              <a:ext uri="{FF2B5EF4-FFF2-40B4-BE49-F238E27FC236}">
                <a16:creationId xmlns:a16="http://schemas.microsoft.com/office/drawing/2014/main" id="{94DBF079-D00A-F4C2-22C2-222C2F234C48}"/>
              </a:ext>
            </a:extLst>
          </p:cNvPr>
          <p:cNvSpPr txBox="1"/>
          <p:nvPr/>
        </p:nvSpPr>
        <p:spPr>
          <a:xfrm>
            <a:off x="829993" y="1392702"/>
            <a:ext cx="10846191" cy="923330"/>
          </a:xfrm>
          <a:prstGeom prst="rect">
            <a:avLst/>
          </a:prstGeom>
          <a:noFill/>
        </p:spPr>
        <p:txBody>
          <a:bodyPr wrap="square" rtlCol="0">
            <a:spAutoFit/>
          </a:bodyPr>
          <a:lstStyle/>
          <a:p>
            <a:r>
              <a:rPr kumimoji="1" lang="ja-JP" altLang="en-US" dirty="0"/>
              <a:t>他</a:t>
            </a:r>
            <a:r>
              <a:rPr kumimoji="1" lang="ja-JP" altLang="en-US"/>
              <a:t>のデータと比べて</a:t>
            </a:r>
            <a:r>
              <a:rPr kumimoji="1" lang="ja-JP" altLang="en-US" dirty="0"/>
              <a:t>極端な値のデータのことを、</a:t>
            </a:r>
            <a:r>
              <a:rPr kumimoji="1" lang="ja-JP" altLang="en-US" dirty="0">
                <a:solidFill>
                  <a:srgbClr val="FF0000"/>
                </a:solidFill>
              </a:rPr>
              <a:t>外れ値</a:t>
            </a:r>
            <a:r>
              <a:rPr kumimoji="1" lang="ja-JP" altLang="en-US" dirty="0"/>
              <a:t>と呼びます。</a:t>
            </a:r>
            <a:endParaRPr kumimoji="1" lang="en-US" altLang="ja-JP" dirty="0"/>
          </a:p>
          <a:p>
            <a:r>
              <a:rPr kumimoji="1" lang="ja-JP" altLang="en-US" dirty="0"/>
              <a:t>外れ値を含んだ状態のままデータ分析を行うと、外れ値に引っ張られて平均値などの分析結果や傾向が変わってしまう場合があるため、取り扱いには注意が必要です。</a:t>
            </a:r>
          </a:p>
        </p:txBody>
      </p:sp>
      <p:sp>
        <p:nvSpPr>
          <p:cNvPr id="5" name="テキスト ボックス 4">
            <a:extLst>
              <a:ext uri="{FF2B5EF4-FFF2-40B4-BE49-F238E27FC236}">
                <a16:creationId xmlns:a16="http://schemas.microsoft.com/office/drawing/2014/main" id="{4695E906-0DE9-78AF-732A-EC2EECB51724}"/>
              </a:ext>
            </a:extLst>
          </p:cNvPr>
          <p:cNvSpPr txBox="1"/>
          <p:nvPr/>
        </p:nvSpPr>
        <p:spPr>
          <a:xfrm>
            <a:off x="829992" y="2611454"/>
            <a:ext cx="10846191" cy="461665"/>
          </a:xfrm>
          <a:prstGeom prst="rect">
            <a:avLst/>
          </a:prstGeom>
          <a:noFill/>
        </p:spPr>
        <p:txBody>
          <a:bodyPr wrap="square" rtlCol="0">
            <a:spAutoFit/>
          </a:bodyPr>
          <a:lstStyle/>
          <a:p>
            <a:r>
              <a:rPr kumimoji="1" lang="ja-JP" altLang="en-US" sz="2400" b="1" u="sng" dirty="0"/>
              <a:t>箱ひげ図を使った外れ値の見つけ方</a:t>
            </a:r>
          </a:p>
        </p:txBody>
      </p:sp>
      <p:sp>
        <p:nvSpPr>
          <p:cNvPr id="6" name="テキスト ボックス 5">
            <a:extLst>
              <a:ext uri="{FF2B5EF4-FFF2-40B4-BE49-F238E27FC236}">
                <a16:creationId xmlns:a16="http://schemas.microsoft.com/office/drawing/2014/main" id="{9930E5A9-E18B-5A23-5C8B-AB351149C2E7}"/>
              </a:ext>
            </a:extLst>
          </p:cNvPr>
          <p:cNvSpPr txBox="1"/>
          <p:nvPr/>
        </p:nvSpPr>
        <p:spPr>
          <a:xfrm>
            <a:off x="1708726" y="3415550"/>
            <a:ext cx="5486401" cy="369332"/>
          </a:xfrm>
          <a:prstGeom prst="rect">
            <a:avLst/>
          </a:prstGeom>
          <a:noFill/>
        </p:spPr>
        <p:txBody>
          <a:bodyPr wrap="square" rtlCol="0">
            <a:spAutoFit/>
          </a:bodyPr>
          <a:lstStyle/>
          <a:p>
            <a:r>
              <a:rPr kumimoji="1" lang="ja-JP" altLang="en-US" dirty="0"/>
              <a:t>四分位範囲＝第</a:t>
            </a:r>
            <a:r>
              <a:rPr kumimoji="1" lang="en-US" altLang="ja-JP" dirty="0"/>
              <a:t>3</a:t>
            </a:r>
            <a:r>
              <a:rPr kumimoji="1" lang="ja-JP" altLang="en-US" dirty="0"/>
              <a:t>四分位数</a:t>
            </a:r>
            <a:r>
              <a:rPr kumimoji="1" lang="en-US" altLang="ja-JP" dirty="0"/>
              <a:t>(Q3)-</a:t>
            </a:r>
            <a:r>
              <a:rPr kumimoji="1" lang="ja-JP" altLang="en-US" dirty="0"/>
              <a:t>第</a:t>
            </a:r>
            <a:r>
              <a:rPr kumimoji="1" lang="en-US" altLang="ja-JP" dirty="0"/>
              <a:t>1</a:t>
            </a:r>
            <a:r>
              <a:rPr kumimoji="1" lang="ja-JP" altLang="en-US" dirty="0"/>
              <a:t>四分位数</a:t>
            </a:r>
            <a:r>
              <a:rPr kumimoji="1" lang="en-US" altLang="ja-JP" dirty="0"/>
              <a:t>(Q1)</a:t>
            </a:r>
            <a:endParaRPr kumimoji="1" lang="ja-JP" altLang="en-US" dirty="0"/>
          </a:p>
        </p:txBody>
      </p:sp>
      <p:pic>
        <p:nvPicPr>
          <p:cNvPr id="11" name="図 10">
            <a:extLst>
              <a:ext uri="{FF2B5EF4-FFF2-40B4-BE49-F238E27FC236}">
                <a16:creationId xmlns:a16="http://schemas.microsoft.com/office/drawing/2014/main" id="{FDC66BB4-9127-A57D-BB2F-5097F4C3E53B}"/>
              </a:ext>
            </a:extLst>
          </p:cNvPr>
          <p:cNvPicPr>
            <a:picLocks noChangeAspect="1"/>
          </p:cNvPicPr>
          <p:nvPr/>
        </p:nvPicPr>
        <p:blipFill>
          <a:blip r:embed="rId2"/>
          <a:stretch>
            <a:fillRect/>
          </a:stretch>
        </p:blipFill>
        <p:spPr>
          <a:xfrm>
            <a:off x="3500074" y="4393204"/>
            <a:ext cx="5191850" cy="1333686"/>
          </a:xfrm>
          <a:prstGeom prst="rect">
            <a:avLst/>
          </a:prstGeom>
        </p:spPr>
      </p:pic>
      <p:sp>
        <p:nvSpPr>
          <p:cNvPr id="12" name="テキスト ボックス 11">
            <a:extLst>
              <a:ext uri="{FF2B5EF4-FFF2-40B4-BE49-F238E27FC236}">
                <a16:creationId xmlns:a16="http://schemas.microsoft.com/office/drawing/2014/main" id="{C993F708-EA04-0C71-B9AE-139607DC7851}"/>
              </a:ext>
            </a:extLst>
          </p:cNvPr>
          <p:cNvSpPr txBox="1"/>
          <p:nvPr/>
        </p:nvSpPr>
        <p:spPr>
          <a:xfrm>
            <a:off x="5338619" y="3991165"/>
            <a:ext cx="6853382" cy="369332"/>
          </a:xfrm>
          <a:prstGeom prst="rect">
            <a:avLst/>
          </a:prstGeom>
          <a:noFill/>
        </p:spPr>
        <p:txBody>
          <a:bodyPr wrap="square" rtlCol="0">
            <a:spAutoFit/>
          </a:bodyPr>
          <a:lstStyle/>
          <a:p>
            <a:r>
              <a:rPr kumimoji="1" lang="ja-JP" altLang="en-US" dirty="0"/>
              <a:t>ひげの右端＝第</a:t>
            </a:r>
            <a:r>
              <a:rPr kumimoji="1" lang="en-US" altLang="ja-JP" dirty="0"/>
              <a:t>3</a:t>
            </a:r>
            <a:r>
              <a:rPr kumimoji="1" lang="ja-JP" altLang="en-US" dirty="0"/>
              <a:t>四分位数</a:t>
            </a:r>
            <a:r>
              <a:rPr kumimoji="1" lang="en-US" altLang="ja-JP" dirty="0"/>
              <a:t>+</a:t>
            </a:r>
            <a:r>
              <a:rPr kumimoji="1" lang="ja-JP" altLang="en-US" dirty="0"/>
              <a:t>四分位範囲</a:t>
            </a:r>
            <a:r>
              <a:rPr kumimoji="1" lang="en-US" altLang="ja-JP" dirty="0"/>
              <a:t>×1.5</a:t>
            </a:r>
            <a:r>
              <a:rPr kumimoji="1" lang="ja-JP" altLang="en-US" dirty="0"/>
              <a:t>　より小さい最大値</a:t>
            </a:r>
          </a:p>
        </p:txBody>
      </p:sp>
      <p:sp>
        <p:nvSpPr>
          <p:cNvPr id="13" name="テキスト ボックス 12">
            <a:extLst>
              <a:ext uri="{FF2B5EF4-FFF2-40B4-BE49-F238E27FC236}">
                <a16:creationId xmlns:a16="http://schemas.microsoft.com/office/drawing/2014/main" id="{83026968-4479-508B-70D4-D59F69B3BF45}"/>
              </a:ext>
            </a:extLst>
          </p:cNvPr>
          <p:cNvSpPr txBox="1"/>
          <p:nvPr/>
        </p:nvSpPr>
        <p:spPr>
          <a:xfrm>
            <a:off x="550266" y="6005235"/>
            <a:ext cx="6644861" cy="369332"/>
          </a:xfrm>
          <a:prstGeom prst="rect">
            <a:avLst/>
          </a:prstGeom>
          <a:noFill/>
        </p:spPr>
        <p:txBody>
          <a:bodyPr wrap="square" rtlCol="0">
            <a:spAutoFit/>
          </a:bodyPr>
          <a:lstStyle/>
          <a:p>
            <a:r>
              <a:rPr kumimoji="1" lang="ja-JP" altLang="en-US" dirty="0"/>
              <a:t>ひげの左端＝第</a:t>
            </a:r>
            <a:r>
              <a:rPr kumimoji="1" lang="en-US" altLang="ja-JP" dirty="0"/>
              <a:t>1</a:t>
            </a:r>
            <a:r>
              <a:rPr kumimoji="1" lang="ja-JP" altLang="en-US" dirty="0"/>
              <a:t>四分位数</a:t>
            </a:r>
            <a:r>
              <a:rPr kumimoji="1" lang="en-US" altLang="ja-JP" dirty="0"/>
              <a:t>-</a:t>
            </a:r>
            <a:r>
              <a:rPr kumimoji="1" lang="ja-JP" altLang="en-US" dirty="0"/>
              <a:t>四分位範囲</a:t>
            </a:r>
            <a:r>
              <a:rPr kumimoji="1" lang="en-US" altLang="ja-JP" dirty="0"/>
              <a:t>×1.5</a:t>
            </a:r>
            <a:r>
              <a:rPr kumimoji="1" lang="ja-JP" altLang="en-US" dirty="0"/>
              <a:t>　より大きい最小値</a:t>
            </a:r>
          </a:p>
        </p:txBody>
      </p:sp>
      <p:cxnSp>
        <p:nvCxnSpPr>
          <p:cNvPr id="15" name="直線矢印コネクタ 14">
            <a:extLst>
              <a:ext uri="{FF2B5EF4-FFF2-40B4-BE49-F238E27FC236}">
                <a16:creationId xmlns:a16="http://schemas.microsoft.com/office/drawing/2014/main" id="{8374227B-6E81-66BB-AA85-3F67999954CE}"/>
              </a:ext>
            </a:extLst>
          </p:cNvPr>
          <p:cNvCxnSpPr/>
          <p:nvPr/>
        </p:nvCxnSpPr>
        <p:spPr>
          <a:xfrm>
            <a:off x="5920509" y="4267200"/>
            <a:ext cx="637309" cy="5264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308D371A-F6A6-67BB-7507-26EB2B3662BB}"/>
              </a:ext>
            </a:extLst>
          </p:cNvPr>
          <p:cNvCxnSpPr/>
          <p:nvPr/>
        </p:nvCxnSpPr>
        <p:spPr>
          <a:xfrm flipV="1">
            <a:off x="1708726" y="5181600"/>
            <a:ext cx="3260438" cy="823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4520E5EB-EE52-CA9B-8024-1F063004F313}"/>
              </a:ext>
            </a:extLst>
          </p:cNvPr>
          <p:cNvSpPr txBox="1"/>
          <p:nvPr/>
        </p:nvSpPr>
        <p:spPr>
          <a:xfrm>
            <a:off x="6483928" y="6418550"/>
            <a:ext cx="5624946" cy="369332"/>
          </a:xfrm>
          <a:prstGeom prst="rect">
            <a:avLst/>
          </a:prstGeom>
          <a:noFill/>
        </p:spPr>
        <p:txBody>
          <a:bodyPr wrap="square" rtlCol="0">
            <a:spAutoFit/>
          </a:bodyPr>
          <a:lstStyle/>
          <a:p>
            <a:r>
              <a:rPr kumimoji="1" lang="ja-JP" altLang="en-US" dirty="0"/>
              <a:t>ひげの左端・右端に収まらない値を</a:t>
            </a:r>
            <a:r>
              <a:rPr kumimoji="1" lang="ja-JP" altLang="en-US" b="1" dirty="0">
                <a:solidFill>
                  <a:srgbClr val="FF0000"/>
                </a:solidFill>
              </a:rPr>
              <a:t>外れ値</a:t>
            </a:r>
            <a:r>
              <a:rPr kumimoji="1" lang="ja-JP" altLang="en-US" dirty="0"/>
              <a:t>とします</a:t>
            </a:r>
          </a:p>
        </p:txBody>
      </p:sp>
      <p:cxnSp>
        <p:nvCxnSpPr>
          <p:cNvPr id="20" name="直線矢印コネクタ 19">
            <a:extLst>
              <a:ext uri="{FF2B5EF4-FFF2-40B4-BE49-F238E27FC236}">
                <a16:creationId xmlns:a16="http://schemas.microsoft.com/office/drawing/2014/main" id="{38CE12B7-53B9-F05E-57CF-4E6364271261}"/>
              </a:ext>
            </a:extLst>
          </p:cNvPr>
          <p:cNvCxnSpPr/>
          <p:nvPr/>
        </p:nvCxnSpPr>
        <p:spPr>
          <a:xfrm flipH="1" flipV="1">
            <a:off x="7112000" y="5107709"/>
            <a:ext cx="83127" cy="1310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99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35483-958A-9B6E-4706-A3F846A9F666}"/>
            </a:ext>
          </a:extLst>
        </p:cNvPr>
        <p:cNvGrpSpPr/>
        <p:nvPr/>
      </p:nvGrpSpPr>
      <p:grpSpPr>
        <a:xfrm>
          <a:off x="0" y="0"/>
          <a:ext cx="0" cy="0"/>
          <a:chOff x="0" y="0"/>
          <a:chExt cx="0" cy="0"/>
        </a:xfrm>
      </p:grpSpPr>
      <p:pic>
        <p:nvPicPr>
          <p:cNvPr id="57" name="図 56">
            <a:extLst>
              <a:ext uri="{FF2B5EF4-FFF2-40B4-BE49-F238E27FC236}">
                <a16:creationId xmlns:a16="http://schemas.microsoft.com/office/drawing/2014/main" id="{69B81061-AD56-0B71-A152-D425489F37E8}"/>
              </a:ext>
            </a:extLst>
          </p:cNvPr>
          <p:cNvPicPr>
            <a:picLocks noChangeAspect="1"/>
          </p:cNvPicPr>
          <p:nvPr/>
        </p:nvPicPr>
        <p:blipFill>
          <a:blip r:embed="rId2"/>
          <a:srcRect l="53730"/>
          <a:stretch/>
        </p:blipFill>
        <p:spPr>
          <a:xfrm>
            <a:off x="3147661" y="1270880"/>
            <a:ext cx="2567915" cy="5598525"/>
          </a:xfrm>
          <a:prstGeom prst="rect">
            <a:avLst/>
          </a:prstGeom>
        </p:spPr>
      </p:pic>
      <p:sp>
        <p:nvSpPr>
          <p:cNvPr id="4" name="タイトル 1">
            <a:extLst>
              <a:ext uri="{FF2B5EF4-FFF2-40B4-BE49-F238E27FC236}">
                <a16:creationId xmlns:a16="http://schemas.microsoft.com/office/drawing/2014/main" id="{BE50624A-E481-5E0E-8D9D-7EB426AC0D40}"/>
              </a:ext>
            </a:extLst>
          </p:cNvPr>
          <p:cNvSpPr txBox="1">
            <a:spLocks/>
          </p:cNvSpPr>
          <p:nvPr/>
        </p:nvSpPr>
        <p:spPr>
          <a:xfrm>
            <a:off x="171450" y="179388"/>
            <a:ext cx="9956800" cy="468312"/>
          </a:xfrm>
          <a:prstGeom prst="rect">
            <a:avLst/>
          </a:prstGeom>
        </p:spPr>
        <p:txBody>
          <a:bodyPr vert="horz" lIns="91440" tIns="45720" rIns="91440" bIns="45720" rtlCol="0" anchor="t">
            <a:normAutofit fontScale="82500" lnSpcReduction="20000"/>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6" name="タイトル 1">
            <a:extLst>
              <a:ext uri="{FF2B5EF4-FFF2-40B4-BE49-F238E27FC236}">
                <a16:creationId xmlns:a16="http://schemas.microsoft.com/office/drawing/2014/main" id="{DDAF41A3-6A6E-DE8D-E8BF-61A63F273B4F}"/>
              </a:ext>
            </a:extLst>
          </p:cNvPr>
          <p:cNvSpPr txBox="1">
            <a:spLocks/>
          </p:cNvSpPr>
          <p:nvPr/>
        </p:nvSpPr>
        <p:spPr>
          <a:xfrm>
            <a:off x="1698590" y="347694"/>
            <a:ext cx="9956800" cy="895350"/>
          </a:xfrm>
          <a:prstGeom prst="rect">
            <a:avLst/>
          </a:prstGeom>
        </p:spPr>
        <p:txBody>
          <a:bodyPr vert="horz" anchor="b">
            <a:normAutofit fontScale="97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defTabSz="914400"/>
            <a:r>
              <a:rPr lang="en-US" altLang="ja-JP" sz="4000" dirty="0">
                <a:solidFill>
                  <a:schemeClr val="tx1"/>
                </a:solidFill>
                <a:latin typeface="HG丸ｺﾞｼｯｸM-PRO" panose="020F0600000000000000" pitchFamily="50" charset="-128"/>
                <a:ea typeface="HG丸ｺﾞｼｯｸM-PRO" panose="020F0600000000000000" pitchFamily="50" charset="-128"/>
              </a:rPr>
              <a:t>SGRAPA</a:t>
            </a:r>
            <a:r>
              <a:rPr lang="ja-JP" altLang="en-US" sz="4000" dirty="0">
                <a:solidFill>
                  <a:schemeClr val="tx1"/>
                </a:solidFill>
                <a:latin typeface="HG丸ｺﾞｼｯｸM-PRO" panose="020F0600000000000000" pitchFamily="50" charset="-128"/>
                <a:ea typeface="HG丸ｺﾞｼｯｸM-PRO" panose="020F0600000000000000" pitchFamily="50" charset="-128"/>
              </a:rPr>
              <a:t>で箱ひげ図の外れ値を除外しよう</a:t>
            </a:r>
          </a:p>
        </p:txBody>
      </p:sp>
      <p:pic>
        <p:nvPicPr>
          <p:cNvPr id="15" name="図 14">
            <a:extLst>
              <a:ext uri="{FF2B5EF4-FFF2-40B4-BE49-F238E27FC236}">
                <a16:creationId xmlns:a16="http://schemas.microsoft.com/office/drawing/2014/main" id="{AEB826A5-56EF-083C-6F4D-A9588AFCFECF}"/>
              </a:ext>
            </a:extLst>
          </p:cNvPr>
          <p:cNvPicPr>
            <a:picLocks noChangeAspect="1"/>
          </p:cNvPicPr>
          <p:nvPr/>
        </p:nvPicPr>
        <p:blipFill>
          <a:blip r:embed="rId3"/>
          <a:srcRect l="68363" r="-591"/>
          <a:stretch/>
        </p:blipFill>
        <p:spPr>
          <a:xfrm>
            <a:off x="5661890" y="1648712"/>
            <a:ext cx="3184995" cy="5220693"/>
          </a:xfrm>
          <a:prstGeom prst="rect">
            <a:avLst/>
          </a:prstGeom>
        </p:spPr>
      </p:pic>
      <p:pic>
        <p:nvPicPr>
          <p:cNvPr id="34" name="図 33">
            <a:extLst>
              <a:ext uri="{FF2B5EF4-FFF2-40B4-BE49-F238E27FC236}">
                <a16:creationId xmlns:a16="http://schemas.microsoft.com/office/drawing/2014/main" id="{CDE20B9C-E97E-FC78-ED97-CA7B8A28A6B7}"/>
              </a:ext>
            </a:extLst>
          </p:cNvPr>
          <p:cNvPicPr>
            <a:picLocks noChangeAspect="1"/>
          </p:cNvPicPr>
          <p:nvPr/>
        </p:nvPicPr>
        <p:blipFill>
          <a:blip r:embed="rId2"/>
          <a:srcRect r="48650"/>
          <a:stretch/>
        </p:blipFill>
        <p:spPr>
          <a:xfrm>
            <a:off x="112047" y="1256962"/>
            <a:ext cx="2849845" cy="5598525"/>
          </a:xfrm>
          <a:prstGeom prst="rect">
            <a:avLst/>
          </a:prstGeom>
        </p:spPr>
      </p:pic>
      <p:sp>
        <p:nvSpPr>
          <p:cNvPr id="16" name="テキスト ボックス 15">
            <a:extLst>
              <a:ext uri="{FF2B5EF4-FFF2-40B4-BE49-F238E27FC236}">
                <a16:creationId xmlns:a16="http://schemas.microsoft.com/office/drawing/2014/main" id="{4EBFD61A-5E1A-5F65-4823-130EC9B03827}"/>
              </a:ext>
            </a:extLst>
          </p:cNvPr>
          <p:cNvSpPr txBox="1"/>
          <p:nvPr/>
        </p:nvSpPr>
        <p:spPr>
          <a:xfrm>
            <a:off x="2122091" y="5013253"/>
            <a:ext cx="905164" cy="369332"/>
          </a:xfrm>
          <a:prstGeom prst="rect">
            <a:avLst/>
          </a:prstGeom>
          <a:noFill/>
        </p:spPr>
        <p:txBody>
          <a:bodyPr wrap="square" rtlCol="0">
            <a:spAutoFit/>
          </a:bodyPr>
          <a:lstStyle/>
          <a:p>
            <a:r>
              <a:rPr kumimoji="1" lang="ja-JP" altLang="en-US" dirty="0"/>
              <a:t>平均値</a:t>
            </a:r>
          </a:p>
        </p:txBody>
      </p:sp>
      <p:cxnSp>
        <p:nvCxnSpPr>
          <p:cNvPr id="21" name="直線矢印コネクタ 20">
            <a:extLst>
              <a:ext uri="{FF2B5EF4-FFF2-40B4-BE49-F238E27FC236}">
                <a16:creationId xmlns:a16="http://schemas.microsoft.com/office/drawing/2014/main" id="{6543FCC3-5446-71A1-CFD2-EBBE461C5DC1}"/>
              </a:ext>
            </a:extLst>
          </p:cNvPr>
          <p:cNvCxnSpPr>
            <a:cxnSpLocks/>
          </p:cNvCxnSpPr>
          <p:nvPr/>
        </p:nvCxnSpPr>
        <p:spPr>
          <a:xfrm flipH="1" flipV="1">
            <a:off x="993629" y="5013253"/>
            <a:ext cx="1128462"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7E6BA5A3-5B2F-069E-FD0A-B06C4275B086}"/>
              </a:ext>
            </a:extLst>
          </p:cNvPr>
          <p:cNvCxnSpPr>
            <a:cxnSpLocks/>
          </p:cNvCxnSpPr>
          <p:nvPr/>
        </p:nvCxnSpPr>
        <p:spPr>
          <a:xfrm flipV="1">
            <a:off x="2961892" y="5158820"/>
            <a:ext cx="577322" cy="13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3C923EA9-653C-4189-F870-C1EDB1C1C55C}"/>
              </a:ext>
            </a:extLst>
          </p:cNvPr>
          <p:cNvSpPr txBox="1"/>
          <p:nvPr/>
        </p:nvSpPr>
        <p:spPr>
          <a:xfrm>
            <a:off x="1638879" y="5565038"/>
            <a:ext cx="1489327" cy="369332"/>
          </a:xfrm>
          <a:prstGeom prst="rect">
            <a:avLst/>
          </a:prstGeom>
          <a:noFill/>
        </p:spPr>
        <p:txBody>
          <a:bodyPr wrap="square" rtlCol="0">
            <a:spAutoFit/>
          </a:bodyPr>
          <a:lstStyle/>
          <a:p>
            <a:r>
              <a:rPr kumimoji="1" lang="ja-JP" altLang="en-US" dirty="0"/>
              <a:t>第</a:t>
            </a:r>
            <a:r>
              <a:rPr kumimoji="1" lang="en-US" altLang="ja-JP" dirty="0"/>
              <a:t>1</a:t>
            </a:r>
            <a:r>
              <a:rPr kumimoji="1" lang="ja-JP" altLang="en-US" dirty="0"/>
              <a:t>四分位数</a:t>
            </a:r>
          </a:p>
        </p:txBody>
      </p:sp>
      <p:cxnSp>
        <p:nvCxnSpPr>
          <p:cNvPr id="38" name="直線矢印コネクタ 37">
            <a:extLst>
              <a:ext uri="{FF2B5EF4-FFF2-40B4-BE49-F238E27FC236}">
                <a16:creationId xmlns:a16="http://schemas.microsoft.com/office/drawing/2014/main" id="{460B75E6-DDFD-66B7-4289-E079533CD58B}"/>
              </a:ext>
            </a:extLst>
          </p:cNvPr>
          <p:cNvCxnSpPr>
            <a:cxnSpLocks/>
          </p:cNvCxnSpPr>
          <p:nvPr/>
        </p:nvCxnSpPr>
        <p:spPr>
          <a:xfrm flipH="1" flipV="1">
            <a:off x="845845" y="5472705"/>
            <a:ext cx="848450" cy="276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C03E5BEE-A4EE-798A-92CF-251632EBF2DF}"/>
              </a:ext>
            </a:extLst>
          </p:cNvPr>
          <p:cNvCxnSpPr>
            <a:cxnSpLocks/>
          </p:cNvCxnSpPr>
          <p:nvPr/>
        </p:nvCxnSpPr>
        <p:spPr>
          <a:xfrm flipV="1">
            <a:off x="2998131" y="5424315"/>
            <a:ext cx="577322" cy="3253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1ED27024-AA98-8E5A-46B1-2625090CFB4C}"/>
              </a:ext>
            </a:extLst>
          </p:cNvPr>
          <p:cNvSpPr txBox="1"/>
          <p:nvPr/>
        </p:nvSpPr>
        <p:spPr>
          <a:xfrm>
            <a:off x="1658000" y="4558656"/>
            <a:ext cx="1489327" cy="369332"/>
          </a:xfrm>
          <a:prstGeom prst="rect">
            <a:avLst/>
          </a:prstGeom>
          <a:noFill/>
        </p:spPr>
        <p:txBody>
          <a:bodyPr wrap="square" rtlCol="0">
            <a:spAutoFit/>
          </a:bodyPr>
          <a:lstStyle/>
          <a:p>
            <a:r>
              <a:rPr kumimoji="1" lang="ja-JP" altLang="en-US" dirty="0"/>
              <a:t>第</a:t>
            </a:r>
            <a:r>
              <a:rPr kumimoji="1" lang="en-US" altLang="ja-JP" dirty="0"/>
              <a:t>3</a:t>
            </a:r>
            <a:r>
              <a:rPr kumimoji="1" lang="ja-JP" altLang="en-US" dirty="0"/>
              <a:t>四分位数</a:t>
            </a:r>
          </a:p>
        </p:txBody>
      </p:sp>
      <p:cxnSp>
        <p:nvCxnSpPr>
          <p:cNvPr id="44" name="直線矢印コネクタ 43">
            <a:extLst>
              <a:ext uri="{FF2B5EF4-FFF2-40B4-BE49-F238E27FC236}">
                <a16:creationId xmlns:a16="http://schemas.microsoft.com/office/drawing/2014/main" id="{B9865D29-A304-1F69-E155-03B5C84D9386}"/>
              </a:ext>
            </a:extLst>
          </p:cNvPr>
          <p:cNvCxnSpPr>
            <a:cxnSpLocks/>
          </p:cNvCxnSpPr>
          <p:nvPr/>
        </p:nvCxnSpPr>
        <p:spPr>
          <a:xfrm flipH="1">
            <a:off x="993629" y="4697155"/>
            <a:ext cx="701493" cy="402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F16366DF-F136-77EF-C93C-9A624ECD823F}"/>
              </a:ext>
            </a:extLst>
          </p:cNvPr>
          <p:cNvCxnSpPr>
            <a:cxnSpLocks/>
          </p:cNvCxnSpPr>
          <p:nvPr/>
        </p:nvCxnSpPr>
        <p:spPr>
          <a:xfrm>
            <a:off x="2998131" y="4734574"/>
            <a:ext cx="541083" cy="156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4B8B4627-1926-6E5B-7453-A963A206FAE9}"/>
              </a:ext>
            </a:extLst>
          </p:cNvPr>
          <p:cNvSpPr txBox="1"/>
          <p:nvPr/>
        </p:nvSpPr>
        <p:spPr>
          <a:xfrm>
            <a:off x="8894958" y="1648712"/>
            <a:ext cx="3184995" cy="646331"/>
          </a:xfrm>
          <a:prstGeom prst="rect">
            <a:avLst/>
          </a:prstGeom>
          <a:noFill/>
        </p:spPr>
        <p:txBody>
          <a:bodyPr wrap="square" rtlCol="0">
            <a:spAutoFit/>
          </a:bodyPr>
          <a:lstStyle/>
          <a:p>
            <a:r>
              <a:rPr kumimoji="1" lang="en-US" altLang="ja-JP" dirty="0"/>
              <a:t>SGRAPA</a:t>
            </a:r>
            <a:r>
              <a:rPr kumimoji="1" lang="ja-JP" altLang="en-US" dirty="0"/>
              <a:t>では外れ値を</a:t>
            </a:r>
            <a:endParaRPr kumimoji="1" lang="en-US" altLang="ja-JP" dirty="0"/>
          </a:p>
          <a:p>
            <a:r>
              <a:rPr kumimoji="1" lang="ja-JP" altLang="en-US" dirty="0"/>
              <a:t>簡単に除外する機能がある</a:t>
            </a:r>
          </a:p>
        </p:txBody>
      </p:sp>
      <p:sp>
        <p:nvSpPr>
          <p:cNvPr id="50" name="テキスト ボックス 49">
            <a:extLst>
              <a:ext uri="{FF2B5EF4-FFF2-40B4-BE49-F238E27FC236}">
                <a16:creationId xmlns:a16="http://schemas.microsoft.com/office/drawing/2014/main" id="{D348EC64-300B-BDAA-76B5-60B234B9E2EA}"/>
              </a:ext>
            </a:extLst>
          </p:cNvPr>
          <p:cNvSpPr txBox="1"/>
          <p:nvPr/>
        </p:nvSpPr>
        <p:spPr>
          <a:xfrm>
            <a:off x="3520742" y="1141396"/>
            <a:ext cx="1605577" cy="646331"/>
          </a:xfrm>
          <a:prstGeom prst="rect">
            <a:avLst/>
          </a:prstGeom>
          <a:noFill/>
        </p:spPr>
        <p:txBody>
          <a:bodyPr wrap="square" rtlCol="0">
            <a:spAutoFit/>
          </a:bodyPr>
          <a:lstStyle/>
          <a:p>
            <a:r>
              <a:rPr kumimoji="1" lang="ja-JP" altLang="en-US" dirty="0"/>
              <a:t>外れ値を除外するとき</a:t>
            </a:r>
          </a:p>
        </p:txBody>
      </p:sp>
      <p:sp>
        <p:nvSpPr>
          <p:cNvPr id="51" name="テキスト ボックス 50">
            <a:extLst>
              <a:ext uri="{FF2B5EF4-FFF2-40B4-BE49-F238E27FC236}">
                <a16:creationId xmlns:a16="http://schemas.microsoft.com/office/drawing/2014/main" id="{91615A8D-A6DF-2B78-CD3B-C612E84C6CB9}"/>
              </a:ext>
            </a:extLst>
          </p:cNvPr>
          <p:cNvSpPr txBox="1"/>
          <p:nvPr/>
        </p:nvSpPr>
        <p:spPr>
          <a:xfrm>
            <a:off x="755071" y="1149604"/>
            <a:ext cx="1605577" cy="646331"/>
          </a:xfrm>
          <a:prstGeom prst="rect">
            <a:avLst/>
          </a:prstGeom>
          <a:noFill/>
        </p:spPr>
        <p:txBody>
          <a:bodyPr wrap="square" rtlCol="0">
            <a:spAutoFit/>
          </a:bodyPr>
          <a:lstStyle/>
          <a:p>
            <a:r>
              <a:rPr kumimoji="1" lang="ja-JP" altLang="en-US" dirty="0"/>
              <a:t>外れ値を除外しないとき</a:t>
            </a:r>
          </a:p>
        </p:txBody>
      </p:sp>
      <p:sp>
        <p:nvSpPr>
          <p:cNvPr id="52" name="テキスト ボックス 51">
            <a:extLst>
              <a:ext uri="{FF2B5EF4-FFF2-40B4-BE49-F238E27FC236}">
                <a16:creationId xmlns:a16="http://schemas.microsoft.com/office/drawing/2014/main" id="{87220DFF-EDE3-4FD7-076F-9F7AE430182B}"/>
              </a:ext>
            </a:extLst>
          </p:cNvPr>
          <p:cNvSpPr txBox="1"/>
          <p:nvPr/>
        </p:nvSpPr>
        <p:spPr>
          <a:xfrm>
            <a:off x="8900955" y="5327294"/>
            <a:ext cx="3184995" cy="646331"/>
          </a:xfrm>
          <a:prstGeom prst="rect">
            <a:avLst/>
          </a:prstGeom>
          <a:noFill/>
        </p:spPr>
        <p:txBody>
          <a:bodyPr wrap="square" rtlCol="0">
            <a:spAutoFit/>
          </a:bodyPr>
          <a:lstStyle/>
          <a:p>
            <a:r>
              <a:rPr kumimoji="1" lang="ja-JP" altLang="en-US" dirty="0"/>
              <a:t>外れ値を除外したデータで</a:t>
            </a:r>
            <a:endParaRPr kumimoji="1" lang="en-US" altLang="ja-JP" dirty="0"/>
          </a:p>
          <a:p>
            <a:r>
              <a:rPr kumimoji="1" lang="ja-JP" altLang="en-US" dirty="0"/>
              <a:t>比較してみよう</a:t>
            </a:r>
          </a:p>
        </p:txBody>
      </p:sp>
      <p:sp>
        <p:nvSpPr>
          <p:cNvPr id="53" name="テキスト ボックス 52">
            <a:extLst>
              <a:ext uri="{FF2B5EF4-FFF2-40B4-BE49-F238E27FC236}">
                <a16:creationId xmlns:a16="http://schemas.microsoft.com/office/drawing/2014/main" id="{BF6F800C-2C83-A723-3B44-CB8ED67673FC}"/>
              </a:ext>
            </a:extLst>
          </p:cNvPr>
          <p:cNvSpPr txBox="1"/>
          <p:nvPr/>
        </p:nvSpPr>
        <p:spPr>
          <a:xfrm>
            <a:off x="8846885" y="3005970"/>
            <a:ext cx="3184995" cy="1200329"/>
          </a:xfrm>
          <a:prstGeom prst="rect">
            <a:avLst/>
          </a:prstGeom>
          <a:noFill/>
        </p:spPr>
        <p:txBody>
          <a:bodyPr wrap="square" rtlCol="0">
            <a:spAutoFit/>
          </a:bodyPr>
          <a:lstStyle/>
          <a:p>
            <a:r>
              <a:rPr kumimoji="1" lang="ja-JP" altLang="en-US" dirty="0"/>
              <a:t>まったく同じデータでも外れ値を除外するかしないかで、平均値や第</a:t>
            </a:r>
            <a:r>
              <a:rPr kumimoji="1" lang="en-US" altLang="ja-JP" dirty="0"/>
              <a:t>1</a:t>
            </a:r>
            <a:r>
              <a:rPr kumimoji="1" lang="ja-JP" altLang="en-US" dirty="0"/>
              <a:t>四分位数等が変わってくる。</a:t>
            </a:r>
          </a:p>
        </p:txBody>
      </p:sp>
      <p:sp>
        <p:nvSpPr>
          <p:cNvPr id="54" name="四角形: 角を丸くする 53">
            <a:extLst>
              <a:ext uri="{FF2B5EF4-FFF2-40B4-BE49-F238E27FC236}">
                <a16:creationId xmlns:a16="http://schemas.microsoft.com/office/drawing/2014/main" id="{8A0AEB7B-461B-9F88-733B-57C8857E4DFB}"/>
              </a:ext>
            </a:extLst>
          </p:cNvPr>
          <p:cNvSpPr/>
          <p:nvPr/>
        </p:nvSpPr>
        <p:spPr>
          <a:xfrm>
            <a:off x="0" y="17253"/>
            <a:ext cx="5540188" cy="4536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SGRAPA</a:t>
            </a:r>
            <a:r>
              <a:rPr kumimoji="1" lang="ja-JP" altLang="en-US" dirty="0"/>
              <a:t>を使った分析の例</a:t>
            </a:r>
            <a:r>
              <a:rPr kumimoji="1" lang="en-US" altLang="ja-JP" dirty="0"/>
              <a:t>(</a:t>
            </a:r>
            <a:r>
              <a:rPr kumimoji="1" lang="ja-JP" altLang="en-US" dirty="0"/>
              <a:t>中学</a:t>
            </a:r>
            <a:r>
              <a:rPr kumimoji="1" lang="en-US" altLang="ja-JP" dirty="0"/>
              <a:t>2</a:t>
            </a:r>
            <a:r>
              <a:rPr kumimoji="1" lang="ja-JP" altLang="en-US" dirty="0"/>
              <a:t>年生を想定</a:t>
            </a:r>
            <a:r>
              <a:rPr kumimoji="1" lang="en-US" altLang="ja-JP" dirty="0"/>
              <a:t>)</a:t>
            </a:r>
            <a:endParaRPr kumimoji="1" lang="ja-JP" altLang="en-US" dirty="0"/>
          </a:p>
        </p:txBody>
      </p:sp>
    </p:spTree>
    <p:extLst>
      <p:ext uri="{BB962C8B-B14F-4D97-AF65-F5344CB8AC3E}">
        <p14:creationId xmlns:p14="http://schemas.microsoft.com/office/powerpoint/2010/main" val="303053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500" fill="hold"/>
                                        <p:tgtEl>
                                          <p:spTgt spid="34"/>
                                        </p:tgtEl>
                                        <p:attrNameLst>
                                          <p:attrName>ppt_x</p:attrName>
                                        </p:attrNameLst>
                                      </p:cBhvr>
                                      <p:tavLst>
                                        <p:tav tm="0">
                                          <p:val>
                                            <p:strVal val="#ppt_x"/>
                                          </p:val>
                                        </p:tav>
                                        <p:tav tm="100000">
                                          <p:val>
                                            <p:strVal val="#ppt_x"/>
                                          </p:val>
                                        </p:tav>
                                      </p:tavLst>
                                    </p:anim>
                                    <p:anim calcmode="lin" valueType="num">
                                      <p:cBhvr additive="base">
                                        <p:cTn id="1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7"/>
                                        </p:tgtEl>
                                        <p:attrNameLst>
                                          <p:attrName>style.visibility</p:attrName>
                                        </p:attrNameLst>
                                      </p:cBhvr>
                                      <p:to>
                                        <p:strVal val="visible"/>
                                      </p:to>
                                    </p:set>
                                    <p:anim calcmode="lin" valueType="num">
                                      <p:cBhvr additive="base">
                                        <p:cTn id="33" dur="500" fill="hold"/>
                                        <p:tgtEl>
                                          <p:spTgt spid="57"/>
                                        </p:tgtEl>
                                        <p:attrNameLst>
                                          <p:attrName>ppt_x</p:attrName>
                                        </p:attrNameLst>
                                      </p:cBhvr>
                                      <p:tavLst>
                                        <p:tav tm="0">
                                          <p:val>
                                            <p:strVal val="#ppt_x"/>
                                          </p:val>
                                        </p:tav>
                                        <p:tav tm="100000">
                                          <p:val>
                                            <p:strVal val="#ppt_x"/>
                                          </p:val>
                                        </p:tav>
                                      </p:tavLst>
                                    </p:anim>
                                    <p:anim calcmode="lin" valueType="num">
                                      <p:cBhvr additive="base">
                                        <p:cTn id="34"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6" grpId="0"/>
      <p:bldP spid="43" grpId="0"/>
      <p:bldP spid="49" grpId="0"/>
      <p:bldP spid="50"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D750AD1E-F428-F99C-F50F-12EA51AE16AA}"/>
              </a:ext>
            </a:extLst>
          </p:cNvPr>
          <p:cNvSpPr/>
          <p:nvPr/>
        </p:nvSpPr>
        <p:spPr>
          <a:xfrm>
            <a:off x="0" y="17253"/>
            <a:ext cx="5540188" cy="4536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SGRAPA</a:t>
            </a:r>
            <a:r>
              <a:rPr kumimoji="1" lang="ja-JP" altLang="en-US" dirty="0"/>
              <a:t>を使った分析の例</a:t>
            </a:r>
            <a:r>
              <a:rPr kumimoji="1" lang="en-US" altLang="ja-JP" dirty="0"/>
              <a:t>(</a:t>
            </a:r>
            <a:r>
              <a:rPr kumimoji="1" lang="ja-JP" altLang="en-US" dirty="0"/>
              <a:t>中学</a:t>
            </a:r>
            <a:r>
              <a:rPr kumimoji="1" lang="en-US" altLang="ja-JP" dirty="0"/>
              <a:t>2</a:t>
            </a:r>
            <a:r>
              <a:rPr kumimoji="1" lang="ja-JP" altLang="en-US" dirty="0"/>
              <a:t>年生を想定</a:t>
            </a:r>
            <a:r>
              <a:rPr kumimoji="1" lang="en-US" altLang="ja-JP" dirty="0"/>
              <a:t>)</a:t>
            </a:r>
            <a:endParaRPr kumimoji="1" lang="ja-JP" altLang="en-US" dirty="0"/>
          </a:p>
        </p:txBody>
      </p:sp>
      <p:pic>
        <p:nvPicPr>
          <p:cNvPr id="6" name="図 5">
            <a:extLst>
              <a:ext uri="{FF2B5EF4-FFF2-40B4-BE49-F238E27FC236}">
                <a16:creationId xmlns:a16="http://schemas.microsoft.com/office/drawing/2014/main" id="{5FC9E7C8-B53E-BA91-1633-A67E2AF11409}"/>
              </a:ext>
            </a:extLst>
          </p:cNvPr>
          <p:cNvPicPr>
            <a:picLocks noChangeAspect="1"/>
          </p:cNvPicPr>
          <p:nvPr/>
        </p:nvPicPr>
        <p:blipFill>
          <a:blip r:embed="rId2"/>
          <a:stretch>
            <a:fillRect/>
          </a:stretch>
        </p:blipFill>
        <p:spPr>
          <a:xfrm>
            <a:off x="168991" y="1472543"/>
            <a:ext cx="8622733" cy="5261329"/>
          </a:xfrm>
          <a:prstGeom prst="rect">
            <a:avLst/>
          </a:prstGeom>
        </p:spPr>
      </p:pic>
      <p:sp>
        <p:nvSpPr>
          <p:cNvPr id="7" name="タイトル 1">
            <a:extLst>
              <a:ext uri="{FF2B5EF4-FFF2-40B4-BE49-F238E27FC236}">
                <a16:creationId xmlns:a16="http://schemas.microsoft.com/office/drawing/2014/main" id="{ED378900-D793-4D2C-AB1B-B84838A81098}"/>
              </a:ext>
            </a:extLst>
          </p:cNvPr>
          <p:cNvSpPr>
            <a:spLocks noGrp="1"/>
          </p:cNvSpPr>
          <p:nvPr>
            <p:ph type="title"/>
          </p:nvPr>
        </p:nvSpPr>
        <p:spPr>
          <a:xfrm>
            <a:off x="1567689" y="686162"/>
            <a:ext cx="8911687" cy="475017"/>
          </a:xfrm>
        </p:spPr>
        <p:txBody>
          <a:bodyPr>
            <a:normAutofit fontScale="90000"/>
          </a:bodyPr>
          <a:lstStyle/>
          <a:p>
            <a:r>
              <a:rPr lang="ja-JP" altLang="en-US" dirty="0"/>
              <a:t>外れ値を除外して分析する</a:t>
            </a:r>
            <a:r>
              <a:rPr lang="en-US" altLang="ja-JP" dirty="0"/>
              <a:t>(</a:t>
            </a:r>
            <a:r>
              <a:rPr lang="ja-JP" altLang="en-US" dirty="0"/>
              <a:t>箱ひげ図</a:t>
            </a:r>
            <a:r>
              <a:rPr lang="en-US" altLang="ja-JP" dirty="0"/>
              <a:t>)</a:t>
            </a:r>
            <a:endParaRPr kumimoji="1" lang="ja-JP" altLang="en-US" dirty="0"/>
          </a:p>
        </p:txBody>
      </p:sp>
      <p:sp>
        <p:nvSpPr>
          <p:cNvPr id="8" name="正方形/長方形 7">
            <a:extLst>
              <a:ext uri="{FF2B5EF4-FFF2-40B4-BE49-F238E27FC236}">
                <a16:creationId xmlns:a16="http://schemas.microsoft.com/office/drawing/2014/main" id="{D56ECA3C-A466-5E63-91E2-60C079A85173}"/>
              </a:ext>
            </a:extLst>
          </p:cNvPr>
          <p:cNvSpPr/>
          <p:nvPr/>
        </p:nvSpPr>
        <p:spPr>
          <a:xfrm>
            <a:off x="2150442" y="5634181"/>
            <a:ext cx="315668" cy="13854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368E1A7B-6330-E329-3823-7FCC5FB98EAE}"/>
              </a:ext>
            </a:extLst>
          </p:cNvPr>
          <p:cNvSpPr/>
          <p:nvPr/>
        </p:nvSpPr>
        <p:spPr>
          <a:xfrm>
            <a:off x="2059709" y="5413155"/>
            <a:ext cx="406401" cy="13854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コンテンツ プレースホルダー 2">
            <a:extLst>
              <a:ext uri="{FF2B5EF4-FFF2-40B4-BE49-F238E27FC236}">
                <a16:creationId xmlns:a16="http://schemas.microsoft.com/office/drawing/2014/main" id="{8B566A25-3201-4D2A-B317-5AF238AFD227}"/>
              </a:ext>
            </a:extLst>
          </p:cNvPr>
          <p:cNvSpPr>
            <a:spLocks noGrp="1"/>
          </p:cNvSpPr>
          <p:nvPr>
            <p:ph idx="1"/>
          </p:nvPr>
        </p:nvSpPr>
        <p:spPr>
          <a:xfrm>
            <a:off x="8791724" y="997526"/>
            <a:ext cx="3375303" cy="2863273"/>
          </a:xfrm>
        </p:spPr>
        <p:txBody>
          <a:bodyPr>
            <a:noAutofit/>
          </a:bodyPr>
          <a:lstStyle/>
          <a:p>
            <a:pPr marL="0" indent="0">
              <a:buNone/>
            </a:pPr>
            <a:r>
              <a:rPr kumimoji="1" lang="ja-JP" altLang="en-US" dirty="0"/>
              <a:t>外れ値を除外して分析してみると</a:t>
            </a:r>
            <a:endParaRPr kumimoji="1" lang="en-US" altLang="ja-JP" dirty="0"/>
          </a:p>
          <a:p>
            <a:r>
              <a:rPr kumimoji="1" lang="ja-JP" altLang="en-US" dirty="0"/>
              <a:t>平均値で一番速いのは</a:t>
            </a:r>
            <a:r>
              <a:rPr kumimoji="1" lang="en-US" altLang="ja-JP" dirty="0"/>
              <a:t>2022</a:t>
            </a:r>
            <a:r>
              <a:rPr kumimoji="1" lang="ja-JP" altLang="en-US" dirty="0"/>
              <a:t>年</a:t>
            </a:r>
            <a:endParaRPr kumimoji="1" lang="en-US" altLang="ja-JP" dirty="0"/>
          </a:p>
          <a:p>
            <a:r>
              <a:rPr lang="ja-JP" altLang="en-US" dirty="0"/>
              <a:t>第</a:t>
            </a:r>
            <a:r>
              <a:rPr lang="en-US" altLang="ja-JP" dirty="0"/>
              <a:t>1</a:t>
            </a:r>
            <a:r>
              <a:rPr lang="ja-JP" altLang="en-US" dirty="0"/>
              <a:t>四分位数</a:t>
            </a:r>
            <a:r>
              <a:rPr lang="en-US" altLang="ja-JP" dirty="0"/>
              <a:t>(</a:t>
            </a:r>
            <a:r>
              <a:rPr lang="ja-JP" altLang="en-US" dirty="0"/>
              <a:t>上位</a:t>
            </a:r>
            <a:r>
              <a:rPr lang="en-US" altLang="ja-JP" dirty="0"/>
              <a:t>1/4)</a:t>
            </a:r>
            <a:r>
              <a:rPr lang="ja-JP" altLang="en-US" dirty="0"/>
              <a:t>が速いのも</a:t>
            </a:r>
            <a:r>
              <a:rPr lang="en-US" altLang="ja-JP" dirty="0"/>
              <a:t>2022</a:t>
            </a:r>
            <a:r>
              <a:rPr lang="ja-JP" altLang="en-US" dirty="0"/>
              <a:t>年</a:t>
            </a:r>
            <a:endParaRPr lang="en-US" altLang="ja-JP" dirty="0"/>
          </a:p>
          <a:p>
            <a:r>
              <a:rPr kumimoji="1" lang="en-US" altLang="ja-JP" dirty="0"/>
              <a:t>2021</a:t>
            </a:r>
            <a:r>
              <a:rPr kumimoji="1" lang="ja-JP" altLang="en-US" dirty="0"/>
              <a:t>年以前と</a:t>
            </a:r>
            <a:r>
              <a:rPr kumimoji="1" lang="en-US" altLang="ja-JP" dirty="0"/>
              <a:t>2022</a:t>
            </a:r>
            <a:r>
              <a:rPr kumimoji="1" lang="ja-JP" altLang="en-US" dirty="0"/>
              <a:t>年以降を比較すると第</a:t>
            </a:r>
            <a:r>
              <a:rPr kumimoji="1" lang="en-US" altLang="ja-JP" dirty="0"/>
              <a:t>1</a:t>
            </a:r>
            <a:r>
              <a:rPr lang="ja-JP" altLang="en-US" dirty="0"/>
              <a:t>四分位数</a:t>
            </a:r>
            <a:r>
              <a:rPr lang="en-US" altLang="ja-JP" dirty="0"/>
              <a:t>(</a:t>
            </a:r>
            <a:r>
              <a:rPr lang="ja-JP" altLang="en-US" dirty="0"/>
              <a:t>上位</a:t>
            </a:r>
            <a:r>
              <a:rPr lang="en-US" altLang="ja-JP" dirty="0"/>
              <a:t>1/4)</a:t>
            </a:r>
            <a:r>
              <a:rPr lang="ja-JP" altLang="en-US" dirty="0"/>
              <a:t>が</a:t>
            </a:r>
            <a:r>
              <a:rPr lang="en-US" altLang="ja-JP" dirty="0"/>
              <a:t>2022</a:t>
            </a:r>
            <a:r>
              <a:rPr lang="ja-JP" altLang="en-US" dirty="0"/>
              <a:t>年以降の方が速い</a:t>
            </a:r>
            <a:endParaRPr lang="en-US" altLang="ja-JP" dirty="0"/>
          </a:p>
          <a:p>
            <a:pPr marL="0" indent="0">
              <a:buNone/>
            </a:pPr>
            <a:r>
              <a:rPr lang="ja-JP" altLang="en-US" dirty="0"/>
              <a:t>　→クラブチームや陸上動画の影響？</a:t>
            </a:r>
            <a:endParaRPr lang="en-US" altLang="ja-JP" dirty="0"/>
          </a:p>
          <a:p>
            <a:r>
              <a:rPr lang="en-US" altLang="ja-JP" dirty="0"/>
              <a:t>2020</a:t>
            </a:r>
            <a:r>
              <a:rPr lang="ja-JP" altLang="en-US" dirty="0"/>
              <a:t>年はコロナの影響があったのに例年並みに善戦</a:t>
            </a:r>
            <a:endParaRPr lang="en-US" altLang="ja-JP" dirty="0"/>
          </a:p>
          <a:p>
            <a:pPr marL="0" indent="0">
              <a:buNone/>
            </a:pPr>
            <a:r>
              <a:rPr lang="ja-JP" altLang="en-US" dirty="0"/>
              <a:t>　→</a:t>
            </a:r>
            <a:r>
              <a:rPr lang="en-US" altLang="ja-JP" dirty="0"/>
              <a:t>8</a:t>
            </a:r>
            <a:r>
              <a:rPr lang="ja-JP" altLang="en-US" dirty="0"/>
              <a:t>月中旬開催だった</a:t>
            </a:r>
            <a:endParaRPr lang="en-US" altLang="ja-JP" dirty="0"/>
          </a:p>
          <a:p>
            <a:pPr marL="0" indent="0">
              <a:buNone/>
            </a:pPr>
            <a:r>
              <a:rPr kumimoji="1" lang="ja-JP" altLang="en-US" dirty="0"/>
              <a:t>　→部活動再開後</a:t>
            </a:r>
            <a:r>
              <a:rPr kumimoji="1" lang="en-US" altLang="ja-JP" dirty="0"/>
              <a:t>2</a:t>
            </a:r>
            <a:r>
              <a:rPr kumimoji="1" lang="ja-JP" altLang="en-US" dirty="0"/>
              <a:t>か月程度だったのに選手はよく頑張った</a:t>
            </a:r>
            <a:endParaRPr kumimoji="1" lang="en-US" altLang="ja-JP" dirty="0"/>
          </a:p>
        </p:txBody>
      </p:sp>
      <p:sp>
        <p:nvSpPr>
          <p:cNvPr id="11" name="楕円 10">
            <a:extLst>
              <a:ext uri="{FF2B5EF4-FFF2-40B4-BE49-F238E27FC236}">
                <a16:creationId xmlns:a16="http://schemas.microsoft.com/office/drawing/2014/main" id="{4665BCA8-B8AB-439A-71B6-0624B7AFBECD}"/>
              </a:ext>
            </a:extLst>
          </p:cNvPr>
          <p:cNvSpPr/>
          <p:nvPr/>
        </p:nvSpPr>
        <p:spPr>
          <a:xfrm>
            <a:off x="387927" y="5578762"/>
            <a:ext cx="600364" cy="203199"/>
          </a:xfrm>
          <a:prstGeom prst="ellipse">
            <a:avLst/>
          </a:prstGeom>
          <a:noFill/>
          <a:ln>
            <a:solidFill>
              <a:srgbClr val="F75F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9FDD934A-C71B-55A5-908C-2741941754A6}"/>
              </a:ext>
            </a:extLst>
          </p:cNvPr>
          <p:cNvSpPr/>
          <p:nvPr/>
        </p:nvSpPr>
        <p:spPr>
          <a:xfrm>
            <a:off x="1207227" y="5578762"/>
            <a:ext cx="600364" cy="203199"/>
          </a:xfrm>
          <a:prstGeom prst="ellipse">
            <a:avLst/>
          </a:prstGeom>
          <a:noFill/>
          <a:ln>
            <a:solidFill>
              <a:srgbClr val="F75F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22CEA012-25A2-9B9B-AB86-DC91222488C0}"/>
              </a:ext>
            </a:extLst>
          </p:cNvPr>
          <p:cNvSpPr/>
          <p:nvPr/>
        </p:nvSpPr>
        <p:spPr>
          <a:xfrm>
            <a:off x="1962727" y="5597880"/>
            <a:ext cx="600364" cy="203199"/>
          </a:xfrm>
          <a:prstGeom prst="ellipse">
            <a:avLst/>
          </a:prstGeom>
          <a:noFill/>
          <a:ln>
            <a:solidFill>
              <a:srgbClr val="F75F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207D529F-5FDF-65CC-BCAF-E19119BFB0C0}"/>
              </a:ext>
            </a:extLst>
          </p:cNvPr>
          <p:cNvSpPr/>
          <p:nvPr/>
        </p:nvSpPr>
        <p:spPr>
          <a:xfrm>
            <a:off x="2797763" y="5578763"/>
            <a:ext cx="552300" cy="193964"/>
          </a:xfrm>
          <a:prstGeom prst="ellipse">
            <a:avLst/>
          </a:prstGeom>
          <a:noFill/>
          <a:ln>
            <a:solidFill>
              <a:srgbClr val="8EEF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7732131C-5EAA-B389-99EA-7A8346C86D16}"/>
              </a:ext>
            </a:extLst>
          </p:cNvPr>
          <p:cNvSpPr/>
          <p:nvPr/>
        </p:nvSpPr>
        <p:spPr>
          <a:xfrm>
            <a:off x="3651907" y="5541816"/>
            <a:ext cx="552300" cy="193964"/>
          </a:xfrm>
          <a:prstGeom prst="ellipse">
            <a:avLst/>
          </a:prstGeom>
          <a:noFill/>
          <a:ln>
            <a:solidFill>
              <a:srgbClr val="8EEF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A6BCD11D-FAB6-151E-C7E0-12E180D9A1AD}"/>
              </a:ext>
            </a:extLst>
          </p:cNvPr>
          <p:cNvSpPr/>
          <p:nvPr/>
        </p:nvSpPr>
        <p:spPr>
          <a:xfrm>
            <a:off x="4447175" y="5560287"/>
            <a:ext cx="552300" cy="193964"/>
          </a:xfrm>
          <a:prstGeom prst="ellipse">
            <a:avLst/>
          </a:prstGeom>
          <a:noFill/>
          <a:ln>
            <a:solidFill>
              <a:srgbClr val="8EEF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17716D90-BA90-E69F-35DF-FA5E99339A64}"/>
              </a:ext>
            </a:extLst>
          </p:cNvPr>
          <p:cNvSpPr/>
          <p:nvPr/>
        </p:nvSpPr>
        <p:spPr>
          <a:xfrm>
            <a:off x="5242443" y="5505515"/>
            <a:ext cx="552300" cy="193964"/>
          </a:xfrm>
          <a:prstGeom prst="ellipse">
            <a:avLst/>
          </a:prstGeom>
          <a:noFill/>
          <a:ln>
            <a:solidFill>
              <a:srgbClr val="8EEF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8302E2F8-9BA6-AA01-3E9C-7D5D5AB9CF27}"/>
              </a:ext>
            </a:extLst>
          </p:cNvPr>
          <p:cNvSpPr/>
          <p:nvPr/>
        </p:nvSpPr>
        <p:spPr>
          <a:xfrm>
            <a:off x="6037711" y="5537199"/>
            <a:ext cx="552300" cy="193964"/>
          </a:xfrm>
          <a:prstGeom prst="ellipse">
            <a:avLst/>
          </a:prstGeom>
          <a:noFill/>
          <a:ln>
            <a:solidFill>
              <a:srgbClr val="8EEF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57BDEF47-57A9-D023-5E44-80F610405202}"/>
              </a:ext>
            </a:extLst>
          </p:cNvPr>
          <p:cNvSpPr/>
          <p:nvPr/>
        </p:nvSpPr>
        <p:spPr>
          <a:xfrm>
            <a:off x="6867823" y="5537199"/>
            <a:ext cx="552300" cy="193964"/>
          </a:xfrm>
          <a:prstGeom prst="ellipse">
            <a:avLst/>
          </a:prstGeom>
          <a:noFill/>
          <a:ln>
            <a:solidFill>
              <a:srgbClr val="8EEF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4684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uiExpand="1" animBg="1"/>
      <p:bldP spid="10" grpId="0" uiExpand="1" build="p"/>
      <p:bldP spid="11" grpId="0" animBg="1"/>
      <p:bldP spid="14" grpId="0" animBg="1"/>
      <p:bldP spid="18" grpId="0" animBg="1"/>
      <p:bldP spid="19" grpId="0" animBg="1"/>
      <p:bldP spid="22" grpId="0" animBg="1"/>
      <p:bldP spid="23" grpId="0" animBg="1"/>
      <p:bldP spid="24" grpId="0" animBg="1"/>
      <p:bldP spid="27"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AAD4D7-D244-AFC8-28C6-56B265313CC8}"/>
              </a:ext>
            </a:extLst>
          </p:cNvPr>
          <p:cNvSpPr>
            <a:spLocks noGrp="1"/>
          </p:cNvSpPr>
          <p:nvPr>
            <p:ph type="title"/>
          </p:nvPr>
        </p:nvSpPr>
        <p:spPr>
          <a:xfrm>
            <a:off x="1539980" y="456693"/>
            <a:ext cx="8911687" cy="650508"/>
          </a:xfrm>
        </p:spPr>
        <p:txBody>
          <a:bodyPr>
            <a:normAutofit/>
          </a:bodyPr>
          <a:lstStyle/>
          <a:p>
            <a:r>
              <a:rPr kumimoji="1" lang="ja-JP" altLang="en-US" dirty="0"/>
              <a:t>このデータ分析は正確な分析といえるか？</a:t>
            </a:r>
          </a:p>
        </p:txBody>
      </p:sp>
      <p:sp>
        <p:nvSpPr>
          <p:cNvPr id="3" name="コンテンツ プレースホルダー 2">
            <a:extLst>
              <a:ext uri="{FF2B5EF4-FFF2-40B4-BE49-F238E27FC236}">
                <a16:creationId xmlns:a16="http://schemas.microsoft.com/office/drawing/2014/main" id="{B4E8E0E2-3A2C-F065-3FA2-95BC9AD72CDB}"/>
              </a:ext>
            </a:extLst>
          </p:cNvPr>
          <p:cNvSpPr>
            <a:spLocks noGrp="1"/>
          </p:cNvSpPr>
          <p:nvPr>
            <p:ph idx="1"/>
          </p:nvPr>
        </p:nvSpPr>
        <p:spPr>
          <a:xfrm>
            <a:off x="1213860" y="4615897"/>
            <a:ext cx="10330439" cy="3539811"/>
          </a:xfrm>
        </p:spPr>
        <p:txBody>
          <a:bodyPr>
            <a:normAutofit/>
          </a:bodyPr>
          <a:lstStyle/>
          <a:p>
            <a:pPr marL="0" indent="0">
              <a:buNone/>
            </a:pPr>
            <a:endParaRPr kumimoji="1" lang="en-US" altLang="ja-JP" sz="1600" dirty="0"/>
          </a:p>
          <a:p>
            <a:r>
              <a:rPr kumimoji="1" lang="ja-JP" altLang="en-US" sz="2200" dirty="0"/>
              <a:t>天気の影響</a:t>
            </a:r>
            <a:endParaRPr kumimoji="1" lang="en-US" altLang="ja-JP" sz="2200" dirty="0"/>
          </a:p>
          <a:p>
            <a:pPr marL="0" indent="0">
              <a:buNone/>
            </a:pPr>
            <a:r>
              <a:rPr kumimoji="1" lang="en-US" altLang="ja-JP" dirty="0"/>
              <a:t>	</a:t>
            </a:r>
            <a:r>
              <a:rPr lang="ja-JP" altLang="en-US" dirty="0"/>
              <a:t>→晴天時と雨天時のタイム差の関係は個人差が多く、タイム補正をするのが難しい</a:t>
            </a:r>
            <a:endParaRPr kumimoji="1" lang="en-US" altLang="ja-JP" dirty="0"/>
          </a:p>
          <a:p>
            <a:pPr marL="0" indent="0">
              <a:buNone/>
            </a:pPr>
            <a:r>
              <a:rPr lang="en-US" altLang="ja-JP" dirty="0"/>
              <a:t>	</a:t>
            </a:r>
            <a:endParaRPr kumimoji="1" lang="en-US" altLang="ja-JP" dirty="0"/>
          </a:p>
        </p:txBody>
      </p:sp>
      <p:pic>
        <p:nvPicPr>
          <p:cNvPr id="5" name="図 4">
            <a:extLst>
              <a:ext uri="{FF2B5EF4-FFF2-40B4-BE49-F238E27FC236}">
                <a16:creationId xmlns:a16="http://schemas.microsoft.com/office/drawing/2014/main" id="{F35CA7CB-61E4-B9BF-2A96-8783510DADE5}"/>
              </a:ext>
            </a:extLst>
          </p:cNvPr>
          <p:cNvPicPr>
            <a:picLocks noChangeAspect="1"/>
          </p:cNvPicPr>
          <p:nvPr/>
        </p:nvPicPr>
        <p:blipFill>
          <a:blip r:embed="rId2"/>
          <a:stretch>
            <a:fillRect/>
          </a:stretch>
        </p:blipFill>
        <p:spPr>
          <a:xfrm>
            <a:off x="293255" y="3779010"/>
            <a:ext cx="11605489" cy="3122887"/>
          </a:xfrm>
          <a:prstGeom prst="rect">
            <a:avLst/>
          </a:prstGeom>
        </p:spPr>
      </p:pic>
      <p:sp>
        <p:nvSpPr>
          <p:cNvPr id="4" name="コンテンツ プレースホルダー 2">
            <a:extLst>
              <a:ext uri="{FF2B5EF4-FFF2-40B4-BE49-F238E27FC236}">
                <a16:creationId xmlns:a16="http://schemas.microsoft.com/office/drawing/2014/main" id="{3F345010-5D0A-BD12-3957-F41C307C0D76}"/>
              </a:ext>
            </a:extLst>
          </p:cNvPr>
          <p:cNvSpPr txBox="1">
            <a:spLocks/>
          </p:cNvSpPr>
          <p:nvPr/>
        </p:nvSpPr>
        <p:spPr>
          <a:xfrm>
            <a:off x="749116" y="1136074"/>
            <a:ext cx="8754668" cy="27524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2400" dirty="0"/>
              <a:t>風の影響</a:t>
            </a:r>
            <a:endParaRPr lang="en-US" altLang="ja-JP" sz="2400" dirty="0"/>
          </a:p>
          <a:p>
            <a:pPr marL="0" indent="0">
              <a:buFont typeface="Wingdings 3" charset="2"/>
              <a:buNone/>
            </a:pPr>
            <a:r>
              <a:rPr lang="ja-JP" altLang="en-US" dirty="0"/>
              <a:t>　　→</a:t>
            </a:r>
            <a:r>
              <a:rPr lang="en-US" altLang="ja-JP" dirty="0"/>
              <a:t>1.0</a:t>
            </a:r>
            <a:r>
              <a:rPr lang="ja-JP" altLang="en-US" dirty="0"/>
              <a:t>ｍの追風が吹くと</a:t>
            </a:r>
            <a:r>
              <a:rPr lang="en-US" altLang="ja-JP" dirty="0"/>
              <a:t>0.1</a:t>
            </a:r>
            <a:r>
              <a:rPr lang="ja-JP" altLang="en-US" dirty="0"/>
              <a:t>秒タイムが速くなるといわれている</a:t>
            </a:r>
            <a:endParaRPr lang="en-US" altLang="ja-JP" dirty="0"/>
          </a:p>
          <a:p>
            <a:pPr marL="0" indent="0">
              <a:buFont typeface="Wingdings 3" charset="2"/>
              <a:buNone/>
            </a:pPr>
            <a:r>
              <a:rPr lang="en-US" altLang="ja-JP" dirty="0"/>
              <a:t>		</a:t>
            </a:r>
            <a:r>
              <a:rPr lang="ja-JP" altLang="en-US" dirty="0"/>
              <a:t>→実際</a:t>
            </a:r>
            <a:r>
              <a:rPr lang="en-US" altLang="ja-JP" dirty="0"/>
              <a:t>2018</a:t>
            </a:r>
            <a:r>
              <a:rPr lang="ja-JP" altLang="en-US" dirty="0"/>
              <a:t>年は向かい風のレースが多かった</a:t>
            </a:r>
            <a:endParaRPr lang="en-US" altLang="ja-JP" dirty="0"/>
          </a:p>
          <a:p>
            <a:pPr marL="0" indent="0">
              <a:buFont typeface="Wingdings 3" charset="2"/>
              <a:buNone/>
            </a:pPr>
            <a:r>
              <a:rPr lang="en-US" altLang="ja-JP" dirty="0"/>
              <a:t>		</a:t>
            </a:r>
            <a:r>
              <a:rPr lang="ja-JP" altLang="en-US" dirty="0"/>
              <a:t>→</a:t>
            </a:r>
            <a:r>
              <a:rPr lang="en-US" altLang="ja-JP" dirty="0"/>
              <a:t>2016</a:t>
            </a:r>
            <a:r>
              <a:rPr lang="ja-JP" altLang="en-US" dirty="0"/>
              <a:t>年は強い追い風の中でレースが行われた</a:t>
            </a:r>
            <a:endParaRPr lang="en-US" altLang="ja-JP" dirty="0"/>
          </a:p>
          <a:p>
            <a:pPr marL="0" indent="0">
              <a:buFont typeface="Wingdings 3" charset="2"/>
              <a:buNone/>
            </a:pPr>
            <a:r>
              <a:rPr lang="ja-JP" altLang="en-US" dirty="0"/>
              <a:t>　　→風の影響を考えない補正タイムで比較する必要がありそうだ</a:t>
            </a:r>
          </a:p>
          <a:p>
            <a:pPr marL="0" indent="0">
              <a:buFont typeface="Wingdings 3" charset="2"/>
              <a:buNone/>
            </a:pPr>
            <a:r>
              <a:rPr lang="ja-JP" altLang="en-US" sz="1600" dirty="0"/>
              <a:t>（野口純正／</a:t>
            </a:r>
            <a:r>
              <a:rPr lang="en-US" altLang="ja-JP" sz="1600" dirty="0"/>
              <a:t>『100</a:t>
            </a:r>
            <a:r>
              <a:rPr lang="ja-JP" altLang="en-US" sz="1600" dirty="0"/>
              <a:t>ｍ９秒台・</a:t>
            </a:r>
            <a:r>
              <a:rPr lang="en-US" altLang="ja-JP" sz="1600" dirty="0"/>
              <a:t>200</a:t>
            </a:r>
            <a:r>
              <a:rPr lang="ja-JP" altLang="en-US" sz="1600" dirty="0"/>
              <a:t>ｍ</a:t>
            </a:r>
            <a:r>
              <a:rPr lang="en-US" altLang="ja-JP" sz="1600" dirty="0"/>
              <a:t>19</a:t>
            </a:r>
            <a:r>
              <a:rPr lang="ja-JP" altLang="en-US" sz="1600" dirty="0"/>
              <a:t>秒台の過去・現在・近未来</a:t>
            </a:r>
            <a:r>
              <a:rPr lang="en-US" altLang="ja-JP" sz="1600" dirty="0"/>
              <a:t>』</a:t>
            </a:r>
            <a:r>
              <a:rPr lang="ja-JP" altLang="en-US" sz="1600" dirty="0"/>
              <a:t>／「フューチャーアスレティックス・第２号」／近未来陸上競技研究所編／</a:t>
            </a:r>
            <a:r>
              <a:rPr lang="en-US" altLang="ja-JP" sz="1600" dirty="0"/>
              <a:t>2002</a:t>
            </a:r>
            <a:r>
              <a:rPr lang="ja-JP" altLang="en-US" sz="1600" dirty="0"/>
              <a:t>年</a:t>
            </a:r>
            <a:r>
              <a:rPr lang="en-US" altLang="ja-JP" sz="1600" dirty="0"/>
              <a:t>12</a:t>
            </a:r>
            <a:r>
              <a:rPr lang="ja-JP" altLang="en-US" sz="1600" dirty="0"/>
              <a:t>月に掲載）</a:t>
            </a:r>
            <a:r>
              <a:rPr lang="en-US" altLang="ja-JP" dirty="0"/>
              <a:t>	</a:t>
            </a:r>
          </a:p>
        </p:txBody>
      </p:sp>
      <p:sp>
        <p:nvSpPr>
          <p:cNvPr id="6" name="矢印: 右 5">
            <a:extLst>
              <a:ext uri="{FF2B5EF4-FFF2-40B4-BE49-F238E27FC236}">
                <a16:creationId xmlns:a16="http://schemas.microsoft.com/office/drawing/2014/main" id="{43BE8CB6-122E-D3DF-D729-849D695EC0E2}"/>
              </a:ext>
            </a:extLst>
          </p:cNvPr>
          <p:cNvSpPr/>
          <p:nvPr/>
        </p:nvSpPr>
        <p:spPr>
          <a:xfrm>
            <a:off x="8403216" y="2095421"/>
            <a:ext cx="723900" cy="7406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D742D5F5-F5BB-4C80-67E9-CA6ABCFA7F7D}"/>
              </a:ext>
            </a:extLst>
          </p:cNvPr>
          <p:cNvSpPr txBox="1"/>
          <p:nvPr/>
        </p:nvSpPr>
        <p:spPr>
          <a:xfrm>
            <a:off x="9127116" y="1912128"/>
            <a:ext cx="2979160" cy="1200329"/>
          </a:xfrm>
          <a:prstGeom prst="rect">
            <a:avLst/>
          </a:prstGeom>
          <a:noFill/>
        </p:spPr>
        <p:txBody>
          <a:bodyPr wrap="square" rtlCol="0">
            <a:spAutoFit/>
          </a:bodyPr>
          <a:lstStyle/>
          <a:p>
            <a:r>
              <a:rPr kumimoji="1" lang="ja-JP" altLang="en-US" dirty="0"/>
              <a:t>風の影響を受けないタイムを計算するサイトもあるが、今回は膨大なデータのため計算をしていない</a:t>
            </a:r>
          </a:p>
        </p:txBody>
      </p:sp>
    </p:spTree>
    <p:extLst>
      <p:ext uri="{BB962C8B-B14F-4D97-AF65-F5344CB8AC3E}">
        <p14:creationId xmlns:p14="http://schemas.microsoft.com/office/powerpoint/2010/main" val="12364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5"/>
                                        </p:tgtEl>
                                      </p:cBhvr>
                                    </p:animEffect>
                                    <p:set>
                                      <p:cBhvr>
                                        <p:cTn id="45" dur="1" fill="hold">
                                          <p:stCondLst>
                                            <p:cond delay="499"/>
                                          </p:stCondLst>
                                        </p:cTn>
                                        <p:tgtEl>
                                          <p:spTgt spid="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AD3C32-E748-6477-BCCE-B8477178BDCE}"/>
              </a:ext>
            </a:extLst>
          </p:cNvPr>
          <p:cNvSpPr>
            <a:spLocks noGrp="1"/>
          </p:cNvSpPr>
          <p:nvPr>
            <p:ph type="title"/>
          </p:nvPr>
        </p:nvSpPr>
        <p:spPr>
          <a:xfrm>
            <a:off x="1505805" y="217710"/>
            <a:ext cx="10127395" cy="1844770"/>
          </a:xfrm>
        </p:spPr>
        <p:txBody>
          <a:bodyPr>
            <a:normAutofit fontScale="90000"/>
          </a:bodyPr>
          <a:lstStyle/>
          <a:p>
            <a:r>
              <a:rPr kumimoji="1" lang="ja-JP" altLang="en-US" sz="4400" dirty="0"/>
              <a:t>統計教育をしていて</a:t>
            </a:r>
            <a:br>
              <a:rPr kumimoji="1" lang="en-US" altLang="ja-JP" sz="4400" dirty="0"/>
            </a:br>
            <a:r>
              <a:rPr kumimoji="1" lang="ja-JP" altLang="en-US" sz="4400" dirty="0"/>
              <a:t>こんなことを思ったことはありませんか？</a:t>
            </a:r>
          </a:p>
        </p:txBody>
      </p:sp>
      <p:sp>
        <p:nvSpPr>
          <p:cNvPr id="3" name="コンテンツ プレースホルダー 2">
            <a:extLst>
              <a:ext uri="{FF2B5EF4-FFF2-40B4-BE49-F238E27FC236}">
                <a16:creationId xmlns:a16="http://schemas.microsoft.com/office/drawing/2014/main" id="{BE3C2F21-3859-0C43-72E2-101058727A87}"/>
              </a:ext>
            </a:extLst>
          </p:cNvPr>
          <p:cNvSpPr>
            <a:spLocks noGrp="1"/>
          </p:cNvSpPr>
          <p:nvPr>
            <p:ph idx="1"/>
          </p:nvPr>
        </p:nvSpPr>
        <p:spPr>
          <a:xfrm>
            <a:off x="873760" y="1823720"/>
            <a:ext cx="11165840" cy="441960"/>
          </a:xfrm>
        </p:spPr>
        <p:txBody>
          <a:bodyPr>
            <a:normAutofit lnSpcReduction="10000"/>
          </a:bodyPr>
          <a:lstStyle/>
          <a:p>
            <a:r>
              <a:rPr kumimoji="1" lang="ja-JP" altLang="en-US" sz="2400" dirty="0"/>
              <a:t>グラフや表を作ることで精一杯</a:t>
            </a:r>
            <a:endParaRPr kumimoji="1" lang="en-US" altLang="ja-JP" sz="2400" dirty="0"/>
          </a:p>
        </p:txBody>
      </p:sp>
      <p:sp>
        <p:nvSpPr>
          <p:cNvPr id="4" name="コンテンツ プレースホルダー 2">
            <a:extLst>
              <a:ext uri="{FF2B5EF4-FFF2-40B4-BE49-F238E27FC236}">
                <a16:creationId xmlns:a16="http://schemas.microsoft.com/office/drawing/2014/main" id="{2086C174-9D27-E7E6-E090-34C7003C910B}"/>
              </a:ext>
            </a:extLst>
          </p:cNvPr>
          <p:cNvSpPr txBox="1">
            <a:spLocks/>
          </p:cNvSpPr>
          <p:nvPr/>
        </p:nvSpPr>
        <p:spPr>
          <a:xfrm>
            <a:off x="873760" y="3169920"/>
            <a:ext cx="11165840" cy="13462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2400" dirty="0"/>
              <a:t>生徒がグラフや表を作ってきたけれど、もう少し工夫すればもっと良い表やグラフを作成できるのに</a:t>
            </a:r>
            <a:r>
              <a:rPr lang="en-US" altLang="ja-JP" sz="2400" dirty="0"/>
              <a:t>…</a:t>
            </a:r>
          </a:p>
        </p:txBody>
      </p:sp>
      <p:sp>
        <p:nvSpPr>
          <p:cNvPr id="5" name="コンテンツ プレースホルダー 2">
            <a:extLst>
              <a:ext uri="{FF2B5EF4-FFF2-40B4-BE49-F238E27FC236}">
                <a16:creationId xmlns:a16="http://schemas.microsoft.com/office/drawing/2014/main" id="{E432E0BB-8637-DDC0-4C15-3D7C82226B3E}"/>
              </a:ext>
            </a:extLst>
          </p:cNvPr>
          <p:cNvSpPr txBox="1">
            <a:spLocks/>
          </p:cNvSpPr>
          <p:nvPr/>
        </p:nvSpPr>
        <p:spPr>
          <a:xfrm>
            <a:off x="873760" y="4498340"/>
            <a:ext cx="11165840" cy="48514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400" dirty="0"/>
              <a:t>★　生徒たちに与えられたデータを一人一台パソコンを使って処理させたいな</a:t>
            </a:r>
            <a:endParaRPr lang="en-US" altLang="ja-JP" sz="2400" dirty="0"/>
          </a:p>
        </p:txBody>
      </p:sp>
      <p:sp>
        <p:nvSpPr>
          <p:cNvPr id="6" name="コンテンツ プレースホルダー 2">
            <a:extLst>
              <a:ext uri="{FF2B5EF4-FFF2-40B4-BE49-F238E27FC236}">
                <a16:creationId xmlns:a16="http://schemas.microsoft.com/office/drawing/2014/main" id="{218DBCEF-1A04-87B9-C512-F0DAC2F88A98}"/>
              </a:ext>
            </a:extLst>
          </p:cNvPr>
          <p:cNvSpPr txBox="1">
            <a:spLocks/>
          </p:cNvSpPr>
          <p:nvPr/>
        </p:nvSpPr>
        <p:spPr>
          <a:xfrm>
            <a:off x="873760" y="4983480"/>
            <a:ext cx="11165840" cy="48514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400" dirty="0"/>
              <a:t>★　でも</a:t>
            </a:r>
            <a:r>
              <a:rPr lang="en-US" altLang="ja-JP" sz="2400" dirty="0"/>
              <a:t>EXCEL</a:t>
            </a:r>
            <a:r>
              <a:rPr lang="ja-JP" altLang="en-US" sz="2400" dirty="0"/>
              <a:t>では難易度が高い</a:t>
            </a:r>
            <a:r>
              <a:rPr lang="en-US" altLang="ja-JP" sz="2400" dirty="0"/>
              <a:t>…</a:t>
            </a:r>
          </a:p>
        </p:txBody>
      </p:sp>
      <p:sp>
        <p:nvSpPr>
          <p:cNvPr id="7" name="コンテンツ プレースホルダー 2">
            <a:extLst>
              <a:ext uri="{FF2B5EF4-FFF2-40B4-BE49-F238E27FC236}">
                <a16:creationId xmlns:a16="http://schemas.microsoft.com/office/drawing/2014/main" id="{166F6DCD-569D-FB42-A080-7B77F726A36A}"/>
              </a:ext>
            </a:extLst>
          </p:cNvPr>
          <p:cNvSpPr txBox="1">
            <a:spLocks/>
          </p:cNvSpPr>
          <p:nvPr/>
        </p:nvSpPr>
        <p:spPr>
          <a:xfrm>
            <a:off x="2849582" y="5760720"/>
            <a:ext cx="9342418" cy="485140"/>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400" dirty="0"/>
              <a:t>それを「ＳＧＲＡＰＡ」を使って生徒自身が分析できるようにしませんか？</a:t>
            </a:r>
            <a:endParaRPr lang="en-US" altLang="ja-JP" sz="2400" dirty="0"/>
          </a:p>
        </p:txBody>
      </p:sp>
      <p:sp>
        <p:nvSpPr>
          <p:cNvPr id="8" name="コンテンツ プレースホルダー 2">
            <a:extLst>
              <a:ext uri="{FF2B5EF4-FFF2-40B4-BE49-F238E27FC236}">
                <a16:creationId xmlns:a16="http://schemas.microsoft.com/office/drawing/2014/main" id="{6E0A9C9B-FED6-929A-E644-188D8FA743DC}"/>
              </a:ext>
            </a:extLst>
          </p:cNvPr>
          <p:cNvSpPr txBox="1">
            <a:spLocks/>
          </p:cNvSpPr>
          <p:nvPr/>
        </p:nvSpPr>
        <p:spPr>
          <a:xfrm>
            <a:off x="873760" y="2265680"/>
            <a:ext cx="11165840" cy="55245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ja-JP" altLang="en-US" sz="2400" dirty="0"/>
              <a:t>　本当は作った表やグラフからどんな傾向が読み取れるか考えさせたいのに</a:t>
            </a:r>
            <a:r>
              <a:rPr lang="en-US" altLang="ja-JP" sz="2400" dirty="0"/>
              <a:t>…</a:t>
            </a:r>
          </a:p>
        </p:txBody>
      </p:sp>
      <p:sp>
        <p:nvSpPr>
          <p:cNvPr id="9" name="コンテンツ プレースホルダー 2">
            <a:extLst>
              <a:ext uri="{FF2B5EF4-FFF2-40B4-BE49-F238E27FC236}">
                <a16:creationId xmlns:a16="http://schemas.microsoft.com/office/drawing/2014/main" id="{A7F42767-196C-1A37-12A0-7923E5073973}"/>
              </a:ext>
            </a:extLst>
          </p:cNvPr>
          <p:cNvSpPr txBox="1">
            <a:spLocks/>
          </p:cNvSpPr>
          <p:nvPr/>
        </p:nvSpPr>
        <p:spPr>
          <a:xfrm>
            <a:off x="6987473" y="6228080"/>
            <a:ext cx="5052127" cy="48514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1600" dirty="0"/>
              <a:t>昨年度は「</a:t>
            </a:r>
            <a:r>
              <a:rPr lang="en-US" altLang="ja-JP" sz="1600" dirty="0"/>
              <a:t>CODAP</a:t>
            </a:r>
            <a:r>
              <a:rPr lang="ja-JP" altLang="en-US" sz="1600" dirty="0"/>
              <a:t>」を使った方法を紹介しました</a:t>
            </a:r>
            <a:endParaRPr lang="en-US" altLang="ja-JP" sz="1600" dirty="0"/>
          </a:p>
        </p:txBody>
      </p:sp>
    </p:spTree>
    <p:extLst>
      <p:ext uri="{BB962C8B-B14F-4D97-AF65-F5344CB8AC3E}">
        <p14:creationId xmlns:p14="http://schemas.microsoft.com/office/powerpoint/2010/main" val="39422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A294AF-2E6C-5B77-85EF-C3DDF70D4458}"/>
              </a:ext>
            </a:extLst>
          </p:cNvPr>
          <p:cNvSpPr>
            <a:spLocks noGrp="1"/>
          </p:cNvSpPr>
          <p:nvPr>
            <p:ph type="title"/>
          </p:nvPr>
        </p:nvSpPr>
        <p:spPr>
          <a:xfrm>
            <a:off x="1706234" y="614873"/>
            <a:ext cx="10070129" cy="816763"/>
          </a:xfrm>
        </p:spPr>
        <p:txBody>
          <a:bodyPr>
            <a:normAutofit/>
          </a:bodyPr>
          <a:lstStyle/>
          <a:p>
            <a:r>
              <a:rPr kumimoji="1" lang="ja-JP" altLang="en-US" dirty="0"/>
              <a:t>部活動 </a:t>
            </a:r>
            <a:r>
              <a:rPr kumimoji="1" lang="en-US" altLang="ja-JP" dirty="0"/>
              <a:t>× </a:t>
            </a:r>
            <a:r>
              <a:rPr kumimoji="1" lang="ja-JP" altLang="en-US" dirty="0"/>
              <a:t>統計 </a:t>
            </a:r>
            <a:r>
              <a:rPr kumimoji="1" lang="en-US" altLang="ja-JP" dirty="0"/>
              <a:t>=</a:t>
            </a:r>
            <a:r>
              <a:rPr lang="ja-JP" altLang="en-US" dirty="0"/>
              <a:t> 甲子園？</a:t>
            </a:r>
            <a:endParaRPr kumimoji="1" lang="ja-JP" altLang="en-US" dirty="0"/>
          </a:p>
        </p:txBody>
      </p:sp>
      <p:sp>
        <p:nvSpPr>
          <p:cNvPr id="3" name="テキスト ボックス 2">
            <a:extLst>
              <a:ext uri="{FF2B5EF4-FFF2-40B4-BE49-F238E27FC236}">
                <a16:creationId xmlns:a16="http://schemas.microsoft.com/office/drawing/2014/main" id="{3813235B-5E4D-7787-D194-C327791CD2B1}"/>
              </a:ext>
            </a:extLst>
          </p:cNvPr>
          <p:cNvSpPr txBox="1"/>
          <p:nvPr/>
        </p:nvSpPr>
        <p:spPr>
          <a:xfrm>
            <a:off x="4451928" y="1331776"/>
            <a:ext cx="4184074" cy="400110"/>
          </a:xfrm>
          <a:prstGeom prst="rect">
            <a:avLst/>
          </a:prstGeom>
          <a:noFill/>
        </p:spPr>
        <p:txBody>
          <a:bodyPr wrap="square" rtlCol="0">
            <a:spAutoFit/>
          </a:bodyPr>
          <a:lstStyle/>
          <a:p>
            <a:r>
              <a:rPr kumimoji="1" lang="en-US" altLang="ja-JP" sz="2000" dirty="0">
                <a:latin typeface="+mn-ea"/>
              </a:rPr>
              <a:t>2018</a:t>
            </a:r>
            <a:r>
              <a:rPr kumimoji="1" lang="ja-JP" altLang="en-US" sz="2000" dirty="0">
                <a:latin typeface="+mn-ea"/>
              </a:rPr>
              <a:t>年　選抜高校野球大会に出場</a:t>
            </a:r>
          </a:p>
        </p:txBody>
      </p:sp>
      <p:sp>
        <p:nvSpPr>
          <p:cNvPr id="4" name="テキスト ボックス 3">
            <a:extLst>
              <a:ext uri="{FF2B5EF4-FFF2-40B4-BE49-F238E27FC236}">
                <a16:creationId xmlns:a16="http://schemas.microsoft.com/office/drawing/2014/main" id="{F75426B5-E7EC-59E1-1FB2-C3543D915931}"/>
              </a:ext>
            </a:extLst>
          </p:cNvPr>
          <p:cNvSpPr txBox="1"/>
          <p:nvPr/>
        </p:nvSpPr>
        <p:spPr>
          <a:xfrm>
            <a:off x="267854" y="1304604"/>
            <a:ext cx="4184074" cy="523220"/>
          </a:xfrm>
          <a:prstGeom prst="rect">
            <a:avLst/>
          </a:prstGeom>
          <a:noFill/>
        </p:spPr>
        <p:txBody>
          <a:bodyPr wrap="square" rtlCol="0">
            <a:spAutoFit/>
          </a:bodyPr>
          <a:lstStyle/>
          <a:p>
            <a:r>
              <a:rPr kumimoji="1" lang="ja-JP" altLang="en-US" sz="2800" b="1" u="sng" dirty="0"/>
              <a:t>滋賀県立膳所高校野球部</a:t>
            </a:r>
          </a:p>
        </p:txBody>
      </p:sp>
      <p:sp>
        <p:nvSpPr>
          <p:cNvPr id="8" name="テキスト ボックス 7">
            <a:extLst>
              <a:ext uri="{FF2B5EF4-FFF2-40B4-BE49-F238E27FC236}">
                <a16:creationId xmlns:a16="http://schemas.microsoft.com/office/drawing/2014/main" id="{69220F53-ED22-0728-5213-CA15E14C4EA1}"/>
              </a:ext>
            </a:extLst>
          </p:cNvPr>
          <p:cNvSpPr txBox="1"/>
          <p:nvPr/>
        </p:nvSpPr>
        <p:spPr>
          <a:xfrm>
            <a:off x="4451928" y="1762714"/>
            <a:ext cx="7472218" cy="1323439"/>
          </a:xfrm>
          <a:prstGeom prst="rect">
            <a:avLst/>
          </a:prstGeom>
          <a:noFill/>
        </p:spPr>
        <p:txBody>
          <a:bodyPr wrap="square" rtlCol="0">
            <a:spAutoFit/>
          </a:bodyPr>
          <a:lstStyle/>
          <a:p>
            <a:r>
              <a:rPr kumimoji="1" lang="ja-JP" altLang="en-US" sz="2000" dirty="0"/>
              <a:t>「選手のプレーの技量的にはうまくない。その分、工夫して練習や試合に役立てたい」と、野球データを統計学的見地から分析する「セイバーメトリクス」を取り入れ、選手起用や試合戦術に生かすように。</a:t>
            </a:r>
          </a:p>
        </p:txBody>
      </p:sp>
      <p:sp>
        <p:nvSpPr>
          <p:cNvPr id="9" name="テキスト ボックス 8">
            <a:extLst>
              <a:ext uri="{FF2B5EF4-FFF2-40B4-BE49-F238E27FC236}">
                <a16:creationId xmlns:a16="http://schemas.microsoft.com/office/drawing/2014/main" id="{22875E1E-F557-09D4-8E80-24CA2FCA5F42}"/>
              </a:ext>
            </a:extLst>
          </p:cNvPr>
          <p:cNvSpPr txBox="1"/>
          <p:nvPr/>
        </p:nvSpPr>
        <p:spPr>
          <a:xfrm>
            <a:off x="4451928" y="3577296"/>
            <a:ext cx="7472218" cy="1323439"/>
          </a:xfrm>
          <a:prstGeom prst="rect">
            <a:avLst/>
          </a:prstGeom>
          <a:noFill/>
        </p:spPr>
        <p:txBody>
          <a:bodyPr wrap="square" rtlCol="0">
            <a:spAutoFit/>
          </a:bodyPr>
          <a:lstStyle/>
          <a:p>
            <a:r>
              <a:rPr kumimoji="1" lang="ja-JP" altLang="en-US" sz="2000" dirty="0"/>
              <a:t>試合に臨む前に、対戦相手校のデータを取り、客観的な数値で特徴を洗い出す。各打者がどの球種をどの方向へ、どんな打球を飛ばしたのか、結果を詳細にまとめ、傾向を分析し、選手に提供。</a:t>
            </a:r>
          </a:p>
        </p:txBody>
      </p:sp>
      <p:sp>
        <p:nvSpPr>
          <p:cNvPr id="10" name="テキスト ボックス 9">
            <a:extLst>
              <a:ext uri="{FF2B5EF4-FFF2-40B4-BE49-F238E27FC236}">
                <a16:creationId xmlns:a16="http://schemas.microsoft.com/office/drawing/2014/main" id="{FF991239-321C-29DC-99CB-6BFA475B0996}"/>
              </a:ext>
            </a:extLst>
          </p:cNvPr>
          <p:cNvSpPr txBox="1"/>
          <p:nvPr/>
        </p:nvSpPr>
        <p:spPr>
          <a:xfrm>
            <a:off x="4451928" y="4892511"/>
            <a:ext cx="7397172" cy="1631216"/>
          </a:xfrm>
          <a:prstGeom prst="rect">
            <a:avLst/>
          </a:prstGeom>
          <a:noFill/>
        </p:spPr>
        <p:txBody>
          <a:bodyPr wrap="square" rtlCol="0">
            <a:spAutoFit/>
          </a:bodyPr>
          <a:lstStyle/>
          <a:p>
            <a:r>
              <a:rPr kumimoji="1" lang="ja-JP" altLang="en-US" sz="2000" dirty="0"/>
              <a:t>「中堅へ抜けていきそうないい打球を打ち返されても、振り返ると野手が二塁ベースの後ろにいて取ってくれたり、外野手が守備位置を極端に寄ってくれていたおかげで普通なら長打コースの打球を単打で止められたりした。思いがけない形で助けてもらった。」と効果を実感。</a:t>
            </a:r>
          </a:p>
        </p:txBody>
      </p:sp>
      <p:sp>
        <p:nvSpPr>
          <p:cNvPr id="11" name="テキスト ボックス 10">
            <a:extLst>
              <a:ext uri="{FF2B5EF4-FFF2-40B4-BE49-F238E27FC236}">
                <a16:creationId xmlns:a16="http://schemas.microsoft.com/office/drawing/2014/main" id="{9972AA90-1F3F-465E-694D-31631299C4DA}"/>
              </a:ext>
            </a:extLst>
          </p:cNvPr>
          <p:cNvSpPr txBox="1"/>
          <p:nvPr/>
        </p:nvSpPr>
        <p:spPr>
          <a:xfrm>
            <a:off x="4451928" y="3116981"/>
            <a:ext cx="7324434" cy="400110"/>
          </a:xfrm>
          <a:prstGeom prst="rect">
            <a:avLst/>
          </a:prstGeom>
          <a:noFill/>
        </p:spPr>
        <p:txBody>
          <a:bodyPr wrap="square" rtlCol="0">
            <a:spAutoFit/>
          </a:bodyPr>
          <a:lstStyle/>
          <a:p>
            <a:r>
              <a:rPr kumimoji="1" lang="ja-JP" altLang="en-US" sz="2000" b="1" i="1" u="sng" dirty="0">
                <a:solidFill>
                  <a:srgbClr val="C00000"/>
                </a:solidFill>
              </a:rPr>
              <a:t>秘密兵器は「データ班」部員</a:t>
            </a:r>
          </a:p>
        </p:txBody>
      </p:sp>
      <p:pic>
        <p:nvPicPr>
          <p:cNvPr id="6" name="図 5">
            <a:extLst>
              <a:ext uri="{FF2B5EF4-FFF2-40B4-BE49-F238E27FC236}">
                <a16:creationId xmlns:a16="http://schemas.microsoft.com/office/drawing/2014/main" id="{610B7A91-63A8-6A40-6623-94174989D46B}"/>
              </a:ext>
            </a:extLst>
          </p:cNvPr>
          <p:cNvPicPr>
            <a:picLocks noChangeAspect="1"/>
          </p:cNvPicPr>
          <p:nvPr/>
        </p:nvPicPr>
        <p:blipFill>
          <a:blip r:embed="rId2"/>
          <a:stretch>
            <a:fillRect/>
          </a:stretch>
        </p:blipFill>
        <p:spPr>
          <a:xfrm>
            <a:off x="342900" y="4457532"/>
            <a:ext cx="2939641" cy="2026825"/>
          </a:xfrm>
          <a:prstGeom prst="rect">
            <a:avLst/>
          </a:prstGeom>
        </p:spPr>
      </p:pic>
      <p:pic>
        <p:nvPicPr>
          <p:cNvPr id="13" name="図 12">
            <a:extLst>
              <a:ext uri="{FF2B5EF4-FFF2-40B4-BE49-F238E27FC236}">
                <a16:creationId xmlns:a16="http://schemas.microsoft.com/office/drawing/2014/main" id="{0D94AA8E-E82B-319A-8A78-0BC34CDA04F9}"/>
              </a:ext>
            </a:extLst>
          </p:cNvPr>
          <p:cNvPicPr>
            <a:picLocks noChangeAspect="1"/>
          </p:cNvPicPr>
          <p:nvPr/>
        </p:nvPicPr>
        <p:blipFill>
          <a:blip r:embed="rId3"/>
          <a:stretch>
            <a:fillRect/>
          </a:stretch>
        </p:blipFill>
        <p:spPr>
          <a:xfrm>
            <a:off x="697196" y="1933828"/>
            <a:ext cx="2018073" cy="2389126"/>
          </a:xfrm>
          <a:prstGeom prst="rect">
            <a:avLst/>
          </a:prstGeom>
        </p:spPr>
      </p:pic>
      <p:sp>
        <p:nvSpPr>
          <p:cNvPr id="5" name="テキスト ボックス 4">
            <a:extLst>
              <a:ext uri="{FF2B5EF4-FFF2-40B4-BE49-F238E27FC236}">
                <a16:creationId xmlns:a16="http://schemas.microsoft.com/office/drawing/2014/main" id="{181583B1-17E5-C3DF-5F92-99EE2032D4E1}"/>
              </a:ext>
            </a:extLst>
          </p:cNvPr>
          <p:cNvSpPr txBox="1"/>
          <p:nvPr/>
        </p:nvSpPr>
        <p:spPr>
          <a:xfrm>
            <a:off x="4451928" y="6484357"/>
            <a:ext cx="7675417" cy="461665"/>
          </a:xfrm>
          <a:prstGeom prst="rect">
            <a:avLst/>
          </a:prstGeom>
          <a:noFill/>
        </p:spPr>
        <p:txBody>
          <a:bodyPr wrap="square" rtlCol="0">
            <a:spAutoFit/>
          </a:bodyPr>
          <a:lstStyle/>
          <a:p>
            <a:r>
              <a:rPr kumimoji="1" lang="ja-JP" altLang="en-US" sz="1200" dirty="0">
                <a:latin typeface="+mn-ea"/>
              </a:rPr>
              <a:t>全国屈指の進学校が甲子園切符を勝ち取った理由とは　将来の夢「普通のお嫁さん」の女性部員が秘密兵器</a:t>
            </a:r>
            <a:endParaRPr kumimoji="1" lang="en-US" altLang="ja-JP" sz="1200" dirty="0">
              <a:latin typeface="+mn-ea"/>
            </a:endParaRPr>
          </a:p>
          <a:p>
            <a:r>
              <a:rPr kumimoji="1" lang="en-US" altLang="ja-JP" sz="1200" dirty="0">
                <a:latin typeface="+mn-ea"/>
              </a:rPr>
              <a:t>https://www.sankei.com/article/20180208-B2SGZ6U75FKEBELLU6O3PQV4KY/</a:t>
            </a:r>
            <a:endParaRPr kumimoji="1" lang="ja-JP" altLang="en-US" sz="1200" dirty="0">
              <a:latin typeface="+mn-ea"/>
            </a:endParaRPr>
          </a:p>
        </p:txBody>
      </p:sp>
    </p:spTree>
    <p:extLst>
      <p:ext uri="{BB962C8B-B14F-4D97-AF65-F5344CB8AC3E}">
        <p14:creationId xmlns:p14="http://schemas.microsoft.com/office/powerpoint/2010/main" val="235650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fade">
                                      <p:cBhvr>
                                        <p:cTn id="26" dur="2000"/>
                                        <p:tgtEl>
                                          <p:spTgt spid="11">
                                            <p:txEl>
                                              <p:pRg st="0" end="0"/>
                                            </p:txEl>
                                          </p:spTgt>
                                        </p:tgtEl>
                                      </p:cBhvr>
                                    </p:animEffect>
                                    <p:anim calcmode="lin" valueType="num">
                                      <p:cBhvr>
                                        <p:cTn id="27" dur="2000" fill="hold"/>
                                        <p:tgtEl>
                                          <p:spTgt spid="11">
                                            <p:txEl>
                                              <p:pRg st="0" end="0"/>
                                            </p:txEl>
                                          </p:spTgt>
                                        </p:tgtEl>
                                        <p:attrNameLst>
                                          <p:attrName>ppt_w</p:attrName>
                                        </p:attrNameLst>
                                      </p:cBhvr>
                                      <p:tavLst>
                                        <p:tav tm="0" fmla="#ppt_w*sin(2.5*pi*$)">
                                          <p:val>
                                            <p:fltVal val="0"/>
                                          </p:val>
                                        </p:tav>
                                        <p:tav tm="100000">
                                          <p:val>
                                            <p:fltVal val="1"/>
                                          </p:val>
                                        </p:tav>
                                      </p:tavLst>
                                    </p:anim>
                                    <p:anim calcmode="lin" valueType="num">
                                      <p:cBhvr>
                                        <p:cTn id="28" dur="20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A294AF-2E6C-5B77-85EF-C3DDF70D4458}"/>
              </a:ext>
            </a:extLst>
          </p:cNvPr>
          <p:cNvSpPr>
            <a:spLocks noGrp="1"/>
          </p:cNvSpPr>
          <p:nvPr>
            <p:ph type="title"/>
          </p:nvPr>
        </p:nvSpPr>
        <p:spPr>
          <a:xfrm>
            <a:off x="1706234" y="614873"/>
            <a:ext cx="10070129" cy="816763"/>
          </a:xfrm>
        </p:spPr>
        <p:txBody>
          <a:bodyPr>
            <a:normAutofit/>
          </a:bodyPr>
          <a:lstStyle/>
          <a:p>
            <a:r>
              <a:rPr kumimoji="1" lang="ja-JP" altLang="en-US" dirty="0"/>
              <a:t>部活動 </a:t>
            </a:r>
            <a:r>
              <a:rPr kumimoji="1" lang="en-US" altLang="ja-JP" dirty="0"/>
              <a:t>× </a:t>
            </a:r>
            <a:r>
              <a:rPr kumimoji="1" lang="ja-JP" altLang="en-US" dirty="0"/>
              <a:t>統計 </a:t>
            </a:r>
            <a:r>
              <a:rPr kumimoji="1" lang="en-US" altLang="ja-JP" dirty="0"/>
              <a:t>=</a:t>
            </a:r>
            <a:r>
              <a:rPr lang="ja-JP" altLang="en-US" dirty="0"/>
              <a:t> 日本中学新記録更新へ</a:t>
            </a:r>
            <a:endParaRPr kumimoji="1" lang="ja-JP" altLang="en-US" dirty="0"/>
          </a:p>
        </p:txBody>
      </p:sp>
      <p:sp>
        <p:nvSpPr>
          <p:cNvPr id="3" name="テキスト ボックス 2">
            <a:extLst>
              <a:ext uri="{FF2B5EF4-FFF2-40B4-BE49-F238E27FC236}">
                <a16:creationId xmlns:a16="http://schemas.microsoft.com/office/drawing/2014/main" id="{27F50E12-5F2B-CE1B-D502-9D6FF9E29495}"/>
              </a:ext>
            </a:extLst>
          </p:cNvPr>
          <p:cNvSpPr txBox="1"/>
          <p:nvPr/>
        </p:nvSpPr>
        <p:spPr>
          <a:xfrm>
            <a:off x="5682007" y="4960020"/>
            <a:ext cx="2792299" cy="307777"/>
          </a:xfrm>
          <a:prstGeom prst="rect">
            <a:avLst/>
          </a:prstGeom>
          <a:noFill/>
        </p:spPr>
        <p:txBody>
          <a:bodyPr wrap="square" rtlCol="0">
            <a:spAutoFit/>
          </a:bodyPr>
          <a:lstStyle/>
          <a:p>
            <a:r>
              <a:rPr kumimoji="1" lang="ja-JP" altLang="en-US" sz="1400" dirty="0"/>
              <a:t>広島県中学</a:t>
            </a:r>
            <a:r>
              <a:rPr kumimoji="1" lang="en-US" altLang="ja-JP" sz="1400" dirty="0"/>
              <a:t>3</a:t>
            </a:r>
            <a:r>
              <a:rPr kumimoji="1" lang="ja-JP" altLang="en-US" sz="1400" dirty="0"/>
              <a:t>年生　三好美羽さん</a:t>
            </a:r>
          </a:p>
        </p:txBody>
      </p:sp>
      <p:sp>
        <p:nvSpPr>
          <p:cNvPr id="4" name="テキスト ボックス 3">
            <a:extLst>
              <a:ext uri="{FF2B5EF4-FFF2-40B4-BE49-F238E27FC236}">
                <a16:creationId xmlns:a16="http://schemas.microsoft.com/office/drawing/2014/main" id="{955CD4C0-B644-BE15-215A-9B3503624F9E}"/>
              </a:ext>
            </a:extLst>
          </p:cNvPr>
          <p:cNvSpPr txBox="1"/>
          <p:nvPr/>
        </p:nvSpPr>
        <p:spPr>
          <a:xfrm>
            <a:off x="5771729" y="5206110"/>
            <a:ext cx="2910453" cy="276999"/>
          </a:xfrm>
          <a:prstGeom prst="rect">
            <a:avLst/>
          </a:prstGeom>
          <a:noFill/>
        </p:spPr>
        <p:txBody>
          <a:bodyPr wrap="square" rtlCol="0">
            <a:spAutoFit/>
          </a:bodyPr>
          <a:lstStyle/>
          <a:p>
            <a:r>
              <a:rPr kumimoji="1" lang="ja-JP" altLang="en-US" sz="1200" dirty="0"/>
              <a:t>👆今年度</a:t>
            </a:r>
            <a:r>
              <a:rPr kumimoji="1" lang="en-US" altLang="ja-JP" sz="1200" dirty="0"/>
              <a:t>100</a:t>
            </a:r>
            <a:r>
              <a:rPr kumimoji="1" lang="ja-JP" altLang="en-US" sz="1200" dirty="0"/>
              <a:t>ｍ走で日本中学新記録</a:t>
            </a:r>
          </a:p>
        </p:txBody>
      </p:sp>
      <p:pic>
        <p:nvPicPr>
          <p:cNvPr id="6" name="図 5">
            <a:extLst>
              <a:ext uri="{FF2B5EF4-FFF2-40B4-BE49-F238E27FC236}">
                <a16:creationId xmlns:a16="http://schemas.microsoft.com/office/drawing/2014/main" id="{E70BFD69-4A39-2554-F7B4-02D246200326}"/>
              </a:ext>
            </a:extLst>
          </p:cNvPr>
          <p:cNvPicPr>
            <a:picLocks noChangeAspect="1"/>
          </p:cNvPicPr>
          <p:nvPr/>
        </p:nvPicPr>
        <p:blipFill>
          <a:blip r:embed="rId2"/>
          <a:stretch>
            <a:fillRect/>
          </a:stretch>
        </p:blipFill>
        <p:spPr>
          <a:xfrm>
            <a:off x="5753815" y="2760834"/>
            <a:ext cx="2097487" cy="1818265"/>
          </a:xfrm>
          <a:prstGeom prst="rect">
            <a:avLst/>
          </a:prstGeom>
        </p:spPr>
      </p:pic>
      <p:pic>
        <p:nvPicPr>
          <p:cNvPr id="8" name="図 7">
            <a:extLst>
              <a:ext uri="{FF2B5EF4-FFF2-40B4-BE49-F238E27FC236}">
                <a16:creationId xmlns:a16="http://schemas.microsoft.com/office/drawing/2014/main" id="{E93ECA77-8C01-9AC5-4DA6-B7B19EADDC3D}"/>
              </a:ext>
            </a:extLst>
          </p:cNvPr>
          <p:cNvPicPr>
            <a:picLocks noChangeAspect="1"/>
          </p:cNvPicPr>
          <p:nvPr/>
        </p:nvPicPr>
        <p:blipFill>
          <a:blip r:embed="rId3"/>
          <a:stretch>
            <a:fillRect/>
          </a:stretch>
        </p:blipFill>
        <p:spPr>
          <a:xfrm>
            <a:off x="256577" y="2039552"/>
            <a:ext cx="1308752" cy="2744357"/>
          </a:xfrm>
          <a:prstGeom prst="rect">
            <a:avLst/>
          </a:prstGeom>
        </p:spPr>
      </p:pic>
      <p:sp>
        <p:nvSpPr>
          <p:cNvPr id="9" name="テキスト ボックス 8">
            <a:extLst>
              <a:ext uri="{FF2B5EF4-FFF2-40B4-BE49-F238E27FC236}">
                <a16:creationId xmlns:a16="http://schemas.microsoft.com/office/drawing/2014/main" id="{A20A5A24-D1F4-F9DE-9245-10A6A3BC4077}"/>
              </a:ext>
            </a:extLst>
          </p:cNvPr>
          <p:cNvSpPr txBox="1"/>
          <p:nvPr/>
        </p:nvSpPr>
        <p:spPr>
          <a:xfrm>
            <a:off x="436020" y="1513390"/>
            <a:ext cx="5659979" cy="461665"/>
          </a:xfrm>
          <a:prstGeom prst="rect">
            <a:avLst/>
          </a:prstGeom>
          <a:noFill/>
        </p:spPr>
        <p:txBody>
          <a:bodyPr wrap="square" rtlCol="0">
            <a:spAutoFit/>
          </a:bodyPr>
          <a:lstStyle/>
          <a:p>
            <a:r>
              <a:rPr kumimoji="1" lang="ja-JP" altLang="en-US" sz="2400" dirty="0"/>
              <a:t>米子高専　短距離走支援アプリ　開発</a:t>
            </a:r>
          </a:p>
        </p:txBody>
      </p:sp>
      <p:sp>
        <p:nvSpPr>
          <p:cNvPr id="10" name="テキスト ボックス 9">
            <a:extLst>
              <a:ext uri="{FF2B5EF4-FFF2-40B4-BE49-F238E27FC236}">
                <a16:creationId xmlns:a16="http://schemas.microsoft.com/office/drawing/2014/main" id="{03FA374D-6479-D2C3-7B26-627082D2B7BF}"/>
              </a:ext>
            </a:extLst>
          </p:cNvPr>
          <p:cNvSpPr txBox="1"/>
          <p:nvPr/>
        </p:nvSpPr>
        <p:spPr>
          <a:xfrm>
            <a:off x="1377129" y="2760834"/>
            <a:ext cx="4304878" cy="1938992"/>
          </a:xfrm>
          <a:prstGeom prst="rect">
            <a:avLst/>
          </a:prstGeom>
          <a:noFill/>
        </p:spPr>
        <p:txBody>
          <a:bodyPr wrap="square" rtlCol="0">
            <a:spAutoFit/>
          </a:bodyPr>
          <a:lstStyle/>
          <a:p>
            <a:r>
              <a:rPr kumimoji="1" lang="ja-JP" altLang="en-US" sz="2000" dirty="0"/>
              <a:t>スマートフォンで撮影した映像から、いろんな関節の角度を計算したりとか、伸展角度を計算したりだとかして、ユーザーに自分の走りがどんな特性を持っているのかというのを提供できるサービスを目指しています。</a:t>
            </a:r>
          </a:p>
        </p:txBody>
      </p:sp>
      <p:sp>
        <p:nvSpPr>
          <p:cNvPr id="11" name="テキスト ボックス 10">
            <a:extLst>
              <a:ext uri="{FF2B5EF4-FFF2-40B4-BE49-F238E27FC236}">
                <a16:creationId xmlns:a16="http://schemas.microsoft.com/office/drawing/2014/main" id="{C52482F8-F31C-2C45-EFE5-3F6A6D588C78}"/>
              </a:ext>
            </a:extLst>
          </p:cNvPr>
          <p:cNvSpPr txBox="1"/>
          <p:nvPr/>
        </p:nvSpPr>
        <p:spPr>
          <a:xfrm>
            <a:off x="8180350" y="2760834"/>
            <a:ext cx="4011650" cy="1938992"/>
          </a:xfrm>
          <a:prstGeom prst="rect">
            <a:avLst/>
          </a:prstGeom>
          <a:noFill/>
        </p:spPr>
        <p:txBody>
          <a:bodyPr wrap="square" rtlCol="0">
            <a:spAutoFit/>
          </a:bodyPr>
          <a:lstStyle/>
          <a:p>
            <a:r>
              <a:rPr kumimoji="1" lang="ja-JP" altLang="en-US" sz="2000" dirty="0"/>
              <a:t>「お～、え～なんかすごい、面白いです。今後直すところとか、設置の角度とかはできるだけフラットにいった方がいいので、そういうところで分析していただけると、本当に助かります」</a:t>
            </a:r>
          </a:p>
        </p:txBody>
      </p:sp>
      <p:sp>
        <p:nvSpPr>
          <p:cNvPr id="12" name="テキスト ボックス 11">
            <a:extLst>
              <a:ext uri="{FF2B5EF4-FFF2-40B4-BE49-F238E27FC236}">
                <a16:creationId xmlns:a16="http://schemas.microsoft.com/office/drawing/2014/main" id="{0C929A45-7DEC-CF31-F0E2-B62A8FE780AD}"/>
              </a:ext>
            </a:extLst>
          </p:cNvPr>
          <p:cNvSpPr txBox="1"/>
          <p:nvPr/>
        </p:nvSpPr>
        <p:spPr>
          <a:xfrm>
            <a:off x="310084" y="4960020"/>
            <a:ext cx="2792299" cy="307777"/>
          </a:xfrm>
          <a:prstGeom prst="rect">
            <a:avLst/>
          </a:prstGeom>
          <a:noFill/>
        </p:spPr>
        <p:txBody>
          <a:bodyPr wrap="square" rtlCol="0">
            <a:spAutoFit/>
          </a:bodyPr>
          <a:lstStyle/>
          <a:p>
            <a:r>
              <a:rPr kumimoji="1" lang="ja-JP" altLang="en-US" sz="1400" dirty="0"/>
              <a:t>米子高専　矢田ほのかさん</a:t>
            </a:r>
          </a:p>
        </p:txBody>
      </p:sp>
      <p:sp>
        <p:nvSpPr>
          <p:cNvPr id="13" name="テキスト ボックス 12">
            <a:extLst>
              <a:ext uri="{FF2B5EF4-FFF2-40B4-BE49-F238E27FC236}">
                <a16:creationId xmlns:a16="http://schemas.microsoft.com/office/drawing/2014/main" id="{00998F11-D750-1F47-164A-0D15E1C3AEBD}"/>
              </a:ext>
            </a:extLst>
          </p:cNvPr>
          <p:cNvSpPr txBox="1"/>
          <p:nvPr/>
        </p:nvSpPr>
        <p:spPr>
          <a:xfrm>
            <a:off x="256577" y="6243127"/>
            <a:ext cx="11914909" cy="646331"/>
          </a:xfrm>
          <a:prstGeom prst="rect">
            <a:avLst/>
          </a:prstGeom>
          <a:noFill/>
        </p:spPr>
        <p:txBody>
          <a:bodyPr wrap="square" rtlCol="0">
            <a:spAutoFit/>
          </a:bodyPr>
          <a:lstStyle/>
          <a:p>
            <a:r>
              <a:rPr kumimoji="1" lang="ja-JP" altLang="en-US" dirty="0"/>
              <a:t>このように統計を身近なところに活用していくと、より良い生活につながっていくことを子どもたちに実感させていきたい。</a:t>
            </a:r>
            <a:endParaRPr kumimoji="1" lang="en-US" altLang="ja-JP" dirty="0"/>
          </a:p>
        </p:txBody>
      </p:sp>
      <p:sp>
        <p:nvSpPr>
          <p:cNvPr id="5" name="テキスト ボックス 4">
            <a:extLst>
              <a:ext uri="{FF2B5EF4-FFF2-40B4-BE49-F238E27FC236}">
                <a16:creationId xmlns:a16="http://schemas.microsoft.com/office/drawing/2014/main" id="{C1EBE2E3-5846-0B60-153D-88C15EA1B500}"/>
              </a:ext>
            </a:extLst>
          </p:cNvPr>
          <p:cNvSpPr txBox="1"/>
          <p:nvPr/>
        </p:nvSpPr>
        <p:spPr>
          <a:xfrm>
            <a:off x="3518019" y="5629957"/>
            <a:ext cx="8673981" cy="492443"/>
          </a:xfrm>
          <a:prstGeom prst="rect">
            <a:avLst/>
          </a:prstGeom>
          <a:noFill/>
        </p:spPr>
        <p:txBody>
          <a:bodyPr wrap="square" rtlCol="0">
            <a:spAutoFit/>
          </a:bodyPr>
          <a:lstStyle/>
          <a:p>
            <a:r>
              <a:rPr kumimoji="1" lang="ja-JP" altLang="en-US" sz="1400" dirty="0"/>
              <a:t>「</a:t>
            </a:r>
            <a:r>
              <a:rPr kumimoji="1" lang="ja-JP" altLang="en-US" sz="1200" dirty="0"/>
              <a:t>俊足女子中学生・三好美羽選手のフォームの秘密は？　米子高専生が映像解析し、短距離走支援アプリ開発に挑む」より</a:t>
            </a:r>
            <a:endParaRPr kumimoji="1" lang="en-US" altLang="ja-JP" sz="1200" dirty="0"/>
          </a:p>
          <a:p>
            <a:r>
              <a:rPr kumimoji="1" lang="en-US" altLang="ja-JP" sz="1200" dirty="0"/>
              <a:t>https://newsdig.tbs.co.jp/articles/bss/1166907?display=1</a:t>
            </a:r>
            <a:endParaRPr kumimoji="1" lang="ja-JP" altLang="en-US" sz="1200" dirty="0"/>
          </a:p>
        </p:txBody>
      </p:sp>
    </p:spTree>
    <p:extLst>
      <p:ext uri="{BB962C8B-B14F-4D97-AF65-F5344CB8AC3E}">
        <p14:creationId xmlns:p14="http://schemas.microsoft.com/office/powerpoint/2010/main" val="15582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P spid="11" grpId="0"/>
      <p:bldP spid="12" grpId="0"/>
      <p:bldP spid="1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CB920-C37B-2749-6B9E-06E682CA1E51}"/>
              </a:ext>
            </a:extLst>
          </p:cNvPr>
          <p:cNvSpPr>
            <a:spLocks noGrp="1"/>
          </p:cNvSpPr>
          <p:nvPr>
            <p:ph type="title"/>
          </p:nvPr>
        </p:nvSpPr>
        <p:spPr>
          <a:xfrm>
            <a:off x="1715471" y="254655"/>
            <a:ext cx="8911687" cy="779817"/>
          </a:xfrm>
        </p:spPr>
        <p:txBody>
          <a:bodyPr>
            <a:normAutofit/>
          </a:bodyPr>
          <a:lstStyle/>
          <a:p>
            <a:r>
              <a:rPr kumimoji="1" lang="ja-JP" altLang="en-US" dirty="0"/>
              <a:t>参考資料等</a:t>
            </a:r>
          </a:p>
        </p:txBody>
      </p:sp>
      <p:sp>
        <p:nvSpPr>
          <p:cNvPr id="3" name="コンテンツ プレースホルダー 2">
            <a:extLst>
              <a:ext uri="{FF2B5EF4-FFF2-40B4-BE49-F238E27FC236}">
                <a16:creationId xmlns:a16="http://schemas.microsoft.com/office/drawing/2014/main" id="{C8CA60A2-AA0A-81E6-CC21-05B279F5A3C7}"/>
              </a:ext>
            </a:extLst>
          </p:cNvPr>
          <p:cNvSpPr>
            <a:spLocks noGrp="1"/>
          </p:cNvSpPr>
          <p:nvPr>
            <p:ph idx="1"/>
          </p:nvPr>
        </p:nvSpPr>
        <p:spPr>
          <a:xfrm>
            <a:off x="2349067" y="834446"/>
            <a:ext cx="9842933" cy="6023553"/>
          </a:xfrm>
        </p:spPr>
        <p:txBody>
          <a:bodyPr>
            <a:normAutofit fontScale="77500" lnSpcReduction="20000"/>
          </a:bodyPr>
          <a:lstStyle/>
          <a:p>
            <a:r>
              <a:rPr kumimoji="1" lang="en-US" altLang="ja-JP" dirty="0"/>
              <a:t>SGRAPA</a:t>
            </a:r>
            <a:r>
              <a:rPr kumimoji="1" lang="ja-JP" altLang="en-US" dirty="0"/>
              <a:t>　</a:t>
            </a:r>
            <a:endParaRPr kumimoji="1" lang="en-US" altLang="ja-JP" dirty="0"/>
          </a:p>
          <a:p>
            <a:pPr marL="0" indent="0">
              <a:buNone/>
            </a:pPr>
            <a:r>
              <a:rPr kumimoji="1" lang="en-US" altLang="ja-JP" dirty="0"/>
              <a:t>			URL: </a:t>
            </a:r>
            <a:r>
              <a:rPr kumimoji="1" lang="en-US" altLang="ja-JP" dirty="0">
                <a:hlinkClick r:id="rId2"/>
              </a:rPr>
              <a:t>https://sgrapa.com/</a:t>
            </a:r>
            <a:endParaRPr kumimoji="1" lang="en-US" altLang="ja-JP" dirty="0"/>
          </a:p>
          <a:p>
            <a:pPr marL="0" indent="0">
              <a:buNone/>
            </a:pPr>
            <a:r>
              <a:rPr lang="en-US" altLang="ja-JP" dirty="0"/>
              <a:t>			</a:t>
            </a:r>
            <a:r>
              <a:rPr lang="en-US" altLang="ja-JP" sz="1400" dirty="0"/>
              <a:t>(</a:t>
            </a:r>
            <a:r>
              <a:rPr lang="ja-JP" altLang="en-US" sz="1400" dirty="0"/>
              <a:t>こちらのソフトを使ってグラフなどを作りました</a:t>
            </a:r>
            <a:r>
              <a:rPr lang="en-US" altLang="ja-JP" sz="1400" dirty="0"/>
              <a:t>)</a:t>
            </a:r>
            <a:endParaRPr kumimoji="1" lang="en-US" altLang="ja-JP" sz="1400" dirty="0"/>
          </a:p>
          <a:p>
            <a:r>
              <a:rPr kumimoji="1" lang="ja-JP" altLang="en-US" dirty="0"/>
              <a:t>大阪市中体連陸上競技部</a:t>
            </a:r>
            <a:endParaRPr kumimoji="1" lang="en-US" altLang="ja-JP" dirty="0"/>
          </a:p>
          <a:p>
            <a:pPr marL="0" indent="0">
              <a:buNone/>
            </a:pPr>
            <a:r>
              <a:rPr lang="en-US" altLang="ja-JP" dirty="0"/>
              <a:t>			URL: </a:t>
            </a:r>
            <a:r>
              <a:rPr lang="en-US" altLang="ja-JP" dirty="0">
                <a:hlinkClick r:id="rId3"/>
              </a:rPr>
              <a:t>https://citytyutairen.sakura.ne.jp/</a:t>
            </a:r>
            <a:endParaRPr lang="en-US" altLang="ja-JP" dirty="0"/>
          </a:p>
          <a:p>
            <a:pPr marL="0" indent="0">
              <a:buNone/>
            </a:pPr>
            <a:r>
              <a:rPr lang="en-US" altLang="ja-JP" dirty="0"/>
              <a:t>			</a:t>
            </a:r>
            <a:r>
              <a:rPr lang="en-US" altLang="ja-JP" sz="1400" dirty="0"/>
              <a:t>(</a:t>
            </a:r>
            <a:r>
              <a:rPr lang="ja-JP" altLang="en-US" sz="1400" dirty="0"/>
              <a:t>リザルトのページから各年の春季総合体育大会の男子</a:t>
            </a:r>
            <a:r>
              <a:rPr lang="en-US" altLang="ja-JP" sz="1400" dirty="0"/>
              <a:t>100</a:t>
            </a:r>
            <a:r>
              <a:rPr lang="ja-JP" altLang="en-US" sz="1400" dirty="0"/>
              <a:t>ｍのデータを取り出しました</a:t>
            </a:r>
            <a:r>
              <a:rPr kumimoji="1" lang="en-US" altLang="ja-JP" sz="1400" dirty="0"/>
              <a:t>)</a:t>
            </a:r>
            <a:endParaRPr lang="en-US" altLang="ja-JP" dirty="0"/>
          </a:p>
          <a:p>
            <a:r>
              <a:rPr lang="ja-JP" altLang="en-US" dirty="0"/>
              <a:t>産経新聞</a:t>
            </a:r>
            <a:endParaRPr lang="en-US" altLang="ja-JP" dirty="0"/>
          </a:p>
          <a:p>
            <a:pPr marL="0" indent="0">
              <a:buNone/>
            </a:pPr>
            <a:r>
              <a:rPr lang="en-US" altLang="ja-JP" dirty="0"/>
              <a:t>		</a:t>
            </a:r>
            <a:r>
              <a:rPr lang="ja-JP" altLang="en-US" dirty="0"/>
              <a:t>全国屈指の進学校が甲子園切符を勝ち取った理由とは　将来の夢「普通のお嫁さん」の女性部員が秘密兵器</a:t>
            </a:r>
          </a:p>
          <a:p>
            <a:pPr marL="0" indent="0">
              <a:buNone/>
            </a:pPr>
            <a:r>
              <a:rPr lang="en-US" altLang="ja-JP" dirty="0"/>
              <a:t>			</a:t>
            </a:r>
            <a:r>
              <a:rPr lang="en-US" altLang="ja-JP" sz="1700" dirty="0"/>
              <a:t>URL: </a:t>
            </a:r>
            <a:r>
              <a:rPr lang="en-US" altLang="ja-JP" sz="1700" dirty="0">
                <a:hlinkClick r:id="rId4"/>
              </a:rPr>
              <a:t>https://www.sankei.com/article/20180208-B2SGZ6U75FKEBELLU6O3PQV4KY/</a:t>
            </a:r>
            <a:endParaRPr lang="en-US" altLang="ja-JP" sz="1700" dirty="0"/>
          </a:p>
          <a:p>
            <a:r>
              <a:rPr lang="ja-JP" altLang="en-US" dirty="0"/>
              <a:t>山陰放送ホームページ</a:t>
            </a:r>
            <a:endParaRPr lang="en-US" altLang="ja-JP" dirty="0"/>
          </a:p>
          <a:p>
            <a:pPr marL="0" indent="0">
              <a:buNone/>
            </a:pPr>
            <a:r>
              <a:rPr lang="en-US" altLang="ja-JP" sz="2000" dirty="0"/>
              <a:t>		</a:t>
            </a:r>
            <a:r>
              <a:rPr lang="ja-JP" altLang="en-US" dirty="0"/>
              <a:t>俊足女子中学生・三好美羽選手のフォームの秘密は？　米子高専生が映像解析し、</a:t>
            </a:r>
            <a:endParaRPr lang="en-US" altLang="ja-JP" dirty="0"/>
          </a:p>
          <a:p>
            <a:pPr marL="0" indent="0">
              <a:buNone/>
            </a:pPr>
            <a:r>
              <a:rPr lang="en-US" altLang="ja-JP" dirty="0"/>
              <a:t>		</a:t>
            </a:r>
            <a:r>
              <a:rPr lang="ja-JP" altLang="en-US" dirty="0"/>
              <a:t>短距離走支援アプリ開発に挑む</a:t>
            </a:r>
            <a:endParaRPr lang="en-US" altLang="ja-JP" dirty="0"/>
          </a:p>
          <a:p>
            <a:pPr marL="0" indent="0">
              <a:buNone/>
            </a:pPr>
            <a:r>
              <a:rPr lang="en-US" altLang="ja-JP" dirty="0"/>
              <a:t>			URL: </a:t>
            </a:r>
            <a:r>
              <a:rPr lang="en-US" altLang="ja-JP" dirty="0">
                <a:hlinkClick r:id="rId5"/>
              </a:rPr>
              <a:t>https://newsdig.tbs.co.jp/articles/bss/1166907?display=1</a:t>
            </a:r>
            <a:endParaRPr lang="en-US" altLang="ja-JP" dirty="0"/>
          </a:p>
          <a:p>
            <a:r>
              <a:rPr lang="ja-JP" altLang="en-US" dirty="0"/>
              <a:t>イラスト：イラストポップ</a:t>
            </a:r>
            <a:endParaRPr lang="en-US" altLang="ja-JP" dirty="0"/>
          </a:p>
          <a:p>
            <a:pPr marL="0" indent="0">
              <a:buNone/>
            </a:pPr>
            <a:r>
              <a:rPr lang="en-US" altLang="ja-JP" dirty="0"/>
              <a:t>			URL: </a:t>
            </a:r>
            <a:r>
              <a:rPr lang="en-US" altLang="ja-JP" dirty="0">
                <a:hlinkClick r:id="rId6"/>
              </a:rPr>
              <a:t>https://illpop.com/</a:t>
            </a:r>
            <a:endParaRPr lang="en-US" altLang="ja-JP" dirty="0"/>
          </a:p>
          <a:p>
            <a:endParaRPr lang="en-US" altLang="ja-JP" i="0" dirty="0">
              <a:solidFill>
                <a:srgbClr val="000000"/>
              </a:solidFill>
              <a:effectLst/>
              <a:latin typeface="Hiragino Sans"/>
            </a:endParaRPr>
          </a:p>
          <a:p>
            <a:r>
              <a:rPr lang="ja-JP" altLang="en-US" i="0" dirty="0">
                <a:solidFill>
                  <a:srgbClr val="000000"/>
                </a:solidFill>
                <a:effectLst/>
                <a:latin typeface="Hiragino Sans"/>
              </a:rPr>
              <a:t>東洋経済</a:t>
            </a:r>
            <a:r>
              <a:rPr lang="en-US" altLang="ja-JP" i="0" dirty="0">
                <a:solidFill>
                  <a:srgbClr val="000000"/>
                </a:solidFill>
                <a:effectLst/>
                <a:latin typeface="Hiragino Sans"/>
              </a:rPr>
              <a:t>ONLINE</a:t>
            </a:r>
            <a:r>
              <a:rPr lang="ja-JP" altLang="en-US" i="0" dirty="0">
                <a:solidFill>
                  <a:srgbClr val="000000"/>
                </a:solidFill>
                <a:effectLst/>
                <a:latin typeface="Hiragino Sans"/>
              </a:rPr>
              <a:t>　キャリア・教育　確かなリアルが見えてくる </a:t>
            </a:r>
            <a:r>
              <a:rPr lang="en-US" altLang="ja-JP" i="0" dirty="0">
                <a:solidFill>
                  <a:srgbClr val="000000"/>
                </a:solidFill>
                <a:effectLst/>
                <a:latin typeface="Hiragino Sans"/>
              </a:rPr>
              <a:t>｢</a:t>
            </a:r>
            <a:r>
              <a:rPr lang="ja-JP" altLang="en-US" i="0" dirty="0">
                <a:solidFill>
                  <a:srgbClr val="000000"/>
                </a:solidFill>
                <a:effectLst/>
                <a:latin typeface="Hiragino Sans"/>
              </a:rPr>
              <a:t>統計</a:t>
            </a:r>
            <a:r>
              <a:rPr lang="en-US" altLang="ja-JP" i="0" dirty="0">
                <a:solidFill>
                  <a:srgbClr val="000000"/>
                </a:solidFill>
                <a:effectLst/>
                <a:latin typeface="Hiragino Sans"/>
              </a:rPr>
              <a:t>｣</a:t>
            </a:r>
            <a:r>
              <a:rPr lang="ja-JP" altLang="en-US" i="0" dirty="0">
                <a:solidFill>
                  <a:srgbClr val="000000"/>
                </a:solidFill>
                <a:effectLst/>
                <a:latin typeface="Hiragino Sans"/>
              </a:rPr>
              <a:t>超入門</a:t>
            </a:r>
            <a:endParaRPr lang="en-US" altLang="ja-JP" i="0" dirty="0">
              <a:solidFill>
                <a:srgbClr val="000000"/>
              </a:solidFill>
              <a:effectLst/>
              <a:latin typeface="Hiragino Sans"/>
            </a:endParaRPr>
          </a:p>
          <a:p>
            <a:pPr marL="0" indent="0">
              <a:buNone/>
            </a:pPr>
            <a:r>
              <a:rPr lang="en-US" altLang="ja-JP" dirty="0">
                <a:solidFill>
                  <a:srgbClr val="000000"/>
                </a:solidFill>
                <a:latin typeface="Hiragino Sans"/>
              </a:rPr>
              <a:t>		</a:t>
            </a:r>
            <a:r>
              <a:rPr lang="ja-JP" altLang="en-US" i="0" dirty="0">
                <a:solidFill>
                  <a:srgbClr val="000000"/>
                </a:solidFill>
                <a:effectLst/>
                <a:latin typeface="Hiragino Sans"/>
              </a:rPr>
              <a:t>データ分析始めると必ず悩む</a:t>
            </a:r>
            <a:r>
              <a:rPr lang="en-US" altLang="ja-JP" i="0" dirty="0">
                <a:solidFill>
                  <a:srgbClr val="000000"/>
                </a:solidFill>
                <a:effectLst/>
                <a:latin typeface="Hiragino Sans"/>
              </a:rPr>
              <a:t>｢</a:t>
            </a:r>
            <a:r>
              <a:rPr lang="ja-JP" altLang="en-US" i="0" dirty="0">
                <a:solidFill>
                  <a:srgbClr val="000000"/>
                </a:solidFill>
                <a:effectLst/>
                <a:latin typeface="Hiragino Sans"/>
              </a:rPr>
              <a:t>外れ値</a:t>
            </a:r>
            <a:r>
              <a:rPr lang="en-US" altLang="ja-JP" i="0" dirty="0">
                <a:solidFill>
                  <a:srgbClr val="000000"/>
                </a:solidFill>
                <a:effectLst/>
                <a:latin typeface="Hiragino Sans"/>
              </a:rPr>
              <a:t>｣</a:t>
            </a:r>
            <a:r>
              <a:rPr lang="ja-JP" altLang="en-US" i="0" dirty="0">
                <a:solidFill>
                  <a:srgbClr val="000000"/>
                </a:solidFill>
                <a:effectLst/>
                <a:latin typeface="Hiragino Sans"/>
              </a:rPr>
              <a:t>の壁克服法　</a:t>
            </a:r>
            <a:r>
              <a:rPr lang="ja-JP" altLang="en-US" sz="1700" i="0" dirty="0">
                <a:solidFill>
                  <a:srgbClr val="000000"/>
                </a:solidFill>
                <a:effectLst/>
                <a:latin typeface="Hiragino Sans"/>
              </a:rPr>
              <a:t>集計したデータはそのまま使ってはいけない</a:t>
            </a:r>
            <a:endParaRPr lang="ja-JP" altLang="en-US" i="0" dirty="0">
              <a:solidFill>
                <a:srgbClr val="000000"/>
              </a:solidFill>
              <a:effectLst/>
              <a:latin typeface="Hiragino Sans"/>
            </a:endParaRPr>
          </a:p>
          <a:p>
            <a:pPr marL="0" indent="0">
              <a:buNone/>
            </a:pPr>
            <a:r>
              <a:rPr kumimoji="1" lang="en-US" altLang="ja-JP" sz="1800" dirty="0"/>
              <a:t>			URL:</a:t>
            </a:r>
            <a:r>
              <a:rPr kumimoji="1" lang="en-US" altLang="ja-JP" sz="1800" dirty="0">
                <a:hlinkClick r:id="rId7"/>
              </a:rPr>
              <a:t>https://toyokeizai.net/articles/-/539717</a:t>
            </a:r>
            <a:endParaRPr kumimoji="1" lang="en-US" altLang="ja-JP" dirty="0"/>
          </a:p>
          <a:p>
            <a:endParaRPr kumimoji="1" lang="ja-JP" altLang="en-US" dirty="0"/>
          </a:p>
        </p:txBody>
      </p:sp>
    </p:spTree>
    <p:extLst>
      <p:ext uri="{BB962C8B-B14F-4D97-AF65-F5344CB8AC3E}">
        <p14:creationId xmlns:p14="http://schemas.microsoft.com/office/powerpoint/2010/main" val="4103985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08BB2C-F01A-B38C-E11D-79B44482709C}"/>
              </a:ext>
            </a:extLst>
          </p:cNvPr>
          <p:cNvSpPr>
            <a:spLocks noGrp="1"/>
          </p:cNvSpPr>
          <p:nvPr>
            <p:ph type="title"/>
          </p:nvPr>
        </p:nvSpPr>
        <p:spPr>
          <a:xfrm>
            <a:off x="1355795" y="622861"/>
            <a:ext cx="10652910" cy="1280890"/>
          </a:xfrm>
        </p:spPr>
        <p:txBody>
          <a:bodyPr/>
          <a:lstStyle/>
          <a:p>
            <a:r>
              <a:rPr kumimoji="1" lang="ja-JP" altLang="en-US" dirty="0"/>
              <a:t>「</a:t>
            </a:r>
            <a:r>
              <a:rPr lang="ja-JP" altLang="en-US" dirty="0"/>
              <a:t>ＳＧＲＡＰＡ</a:t>
            </a:r>
            <a:r>
              <a:rPr kumimoji="1" lang="ja-JP" altLang="en-US" dirty="0"/>
              <a:t>」とは</a:t>
            </a:r>
            <a:br>
              <a:rPr kumimoji="1" lang="en-US" altLang="ja-JP" dirty="0"/>
            </a:br>
            <a:r>
              <a:rPr kumimoji="1" lang="en-US" altLang="ja-JP" dirty="0"/>
              <a:t>												URL:</a:t>
            </a:r>
            <a:r>
              <a:rPr lang="ja-JP" altLang="en-US" dirty="0"/>
              <a:t> </a:t>
            </a:r>
            <a:r>
              <a:rPr kumimoji="1" lang="en-US" altLang="ja-JP" sz="2800" dirty="0"/>
              <a:t>https://sgrapa.com/</a:t>
            </a:r>
            <a:endParaRPr kumimoji="1" lang="ja-JP" altLang="en-US" dirty="0"/>
          </a:p>
        </p:txBody>
      </p:sp>
      <p:sp>
        <p:nvSpPr>
          <p:cNvPr id="3" name="コンテンツ プレースホルダー 2">
            <a:extLst>
              <a:ext uri="{FF2B5EF4-FFF2-40B4-BE49-F238E27FC236}">
                <a16:creationId xmlns:a16="http://schemas.microsoft.com/office/drawing/2014/main" id="{34DF51F5-59FA-340F-2085-5A731E30F5E8}"/>
              </a:ext>
            </a:extLst>
          </p:cNvPr>
          <p:cNvSpPr>
            <a:spLocks noGrp="1"/>
          </p:cNvSpPr>
          <p:nvPr>
            <p:ph idx="1"/>
          </p:nvPr>
        </p:nvSpPr>
        <p:spPr>
          <a:xfrm>
            <a:off x="183295" y="1903751"/>
            <a:ext cx="11825410" cy="4889336"/>
          </a:xfrm>
        </p:spPr>
        <p:txBody>
          <a:bodyPr>
            <a:normAutofit lnSpcReduction="10000"/>
          </a:bodyPr>
          <a:lstStyle/>
          <a:p>
            <a:r>
              <a:rPr lang="ja-JP" altLang="en-US" sz="2400" dirty="0"/>
              <a:t>株式会社正進社が開発した無料のグラフ作成ソフト</a:t>
            </a:r>
            <a:endParaRPr lang="en-US" altLang="ja-JP" sz="2400" dirty="0"/>
          </a:p>
          <a:p>
            <a:endParaRPr lang="en-US" altLang="ja-JP" sz="2400" dirty="0"/>
          </a:p>
          <a:p>
            <a:r>
              <a:rPr kumimoji="1" lang="ja-JP" altLang="en-US" sz="2400" dirty="0"/>
              <a:t>ヒストグラムや度数分布表、ドットプロットや箱ひげ図がとても簡単に作成できる</a:t>
            </a:r>
            <a:endParaRPr kumimoji="1" lang="en-US" altLang="ja-JP" sz="2400" dirty="0"/>
          </a:p>
          <a:p>
            <a:endParaRPr lang="en-US" altLang="ja-JP" sz="2400" dirty="0"/>
          </a:p>
          <a:p>
            <a:r>
              <a:rPr lang="ja-JP" altLang="en-US" sz="2400" dirty="0"/>
              <a:t>インターネット版、ダウンロード版がある</a:t>
            </a:r>
            <a:endParaRPr lang="en-US" altLang="ja-JP" sz="2400" dirty="0"/>
          </a:p>
          <a:p>
            <a:endParaRPr kumimoji="1" lang="en-US" altLang="ja-JP" sz="2400" dirty="0"/>
          </a:p>
          <a:p>
            <a:r>
              <a:rPr kumimoji="1" lang="ja-JP" altLang="en-US" sz="2400" dirty="0"/>
              <a:t>来年度から使用される</a:t>
            </a:r>
            <a:endParaRPr kumimoji="1" lang="en-US" altLang="ja-JP" sz="2400" dirty="0"/>
          </a:p>
          <a:p>
            <a:pPr marL="0" indent="0">
              <a:buNone/>
            </a:pPr>
            <a:r>
              <a:rPr kumimoji="1" lang="ja-JP" altLang="en-US" sz="2400" dirty="0"/>
              <a:t>　　大日本図書株式会社　　日本文教出版株式会社　</a:t>
            </a:r>
            <a:endParaRPr kumimoji="1" lang="en-US" altLang="ja-JP" sz="2400" dirty="0"/>
          </a:p>
          <a:p>
            <a:pPr marL="0" indent="0">
              <a:buNone/>
            </a:pPr>
            <a:r>
              <a:rPr kumimoji="1" lang="ja-JP" altLang="en-US" sz="2400" dirty="0"/>
              <a:t>　　学校図書株式会社　　　教育出版株式会社</a:t>
            </a:r>
            <a:endParaRPr kumimoji="1" lang="en-US" altLang="ja-JP" sz="2400" dirty="0"/>
          </a:p>
          <a:p>
            <a:pPr marL="0" indent="0">
              <a:buNone/>
            </a:pPr>
            <a:r>
              <a:rPr kumimoji="1" lang="ja-JP" altLang="en-US" sz="2400" dirty="0"/>
              <a:t>の計</a:t>
            </a:r>
            <a:r>
              <a:rPr kumimoji="1" lang="en-US" altLang="ja-JP" sz="2400" dirty="0"/>
              <a:t>4</a:t>
            </a:r>
            <a:r>
              <a:rPr kumimoji="1" lang="ja-JP" altLang="en-US" sz="2400" dirty="0"/>
              <a:t>社の教科書にて使用される予定</a:t>
            </a:r>
            <a:endParaRPr lang="en-US" altLang="ja-JP" sz="2400" dirty="0"/>
          </a:p>
          <a:p>
            <a:pPr marL="0" indent="0">
              <a:buNone/>
            </a:pPr>
            <a:endParaRPr kumimoji="1" lang="en-US" altLang="ja-JP" sz="2400" dirty="0"/>
          </a:p>
          <a:p>
            <a:endParaRPr lang="en-US" altLang="ja-JP" sz="2400" dirty="0"/>
          </a:p>
          <a:p>
            <a:endParaRPr kumimoji="1" lang="ja-JP" altLang="en-US" sz="2400" dirty="0"/>
          </a:p>
        </p:txBody>
      </p:sp>
      <p:pic>
        <p:nvPicPr>
          <p:cNvPr id="6" name="図 5">
            <a:extLst>
              <a:ext uri="{FF2B5EF4-FFF2-40B4-BE49-F238E27FC236}">
                <a16:creationId xmlns:a16="http://schemas.microsoft.com/office/drawing/2014/main" id="{7B4D14CD-416A-5AD2-A480-CC4EAD455977}"/>
              </a:ext>
            </a:extLst>
          </p:cNvPr>
          <p:cNvPicPr>
            <a:picLocks noChangeAspect="1"/>
          </p:cNvPicPr>
          <p:nvPr/>
        </p:nvPicPr>
        <p:blipFill>
          <a:blip r:embed="rId2"/>
          <a:stretch>
            <a:fillRect/>
          </a:stretch>
        </p:blipFill>
        <p:spPr>
          <a:xfrm>
            <a:off x="9063318" y="3386106"/>
            <a:ext cx="2623389" cy="2623389"/>
          </a:xfrm>
          <a:prstGeom prst="rect">
            <a:avLst/>
          </a:prstGeom>
        </p:spPr>
      </p:pic>
    </p:spTree>
    <p:extLst>
      <p:ext uri="{BB962C8B-B14F-4D97-AF65-F5344CB8AC3E}">
        <p14:creationId xmlns:p14="http://schemas.microsoft.com/office/powerpoint/2010/main" val="215965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10C358-F688-644A-FAF1-5F214F7CB00B}"/>
              </a:ext>
            </a:extLst>
          </p:cNvPr>
          <p:cNvSpPr>
            <a:spLocks noGrp="1"/>
          </p:cNvSpPr>
          <p:nvPr>
            <p:ph type="title"/>
          </p:nvPr>
        </p:nvSpPr>
        <p:spPr>
          <a:xfrm>
            <a:off x="1502227" y="492382"/>
            <a:ext cx="10141977" cy="1476284"/>
          </a:xfrm>
          <a:solidFill>
            <a:schemeClr val="accent1">
              <a:lumMod val="60000"/>
              <a:lumOff val="40000"/>
            </a:schemeClr>
          </a:solidFill>
          <a:ln w="47625">
            <a:solidFill>
              <a:schemeClr val="accent2">
                <a:lumMod val="75000"/>
              </a:schemeClr>
            </a:solidFill>
          </a:ln>
        </p:spPr>
        <p:txBody>
          <a:bodyPr>
            <a:normAutofit fontScale="90000"/>
          </a:bodyPr>
          <a:lstStyle/>
          <a:p>
            <a:r>
              <a:rPr kumimoji="1" lang="ja-JP" altLang="en-US" dirty="0">
                <a:solidFill>
                  <a:schemeClr val="bg1"/>
                </a:solidFill>
              </a:rPr>
              <a:t>大阪市春季総合体育大会</a:t>
            </a:r>
            <a:r>
              <a:rPr kumimoji="1" lang="en-US" altLang="ja-JP" dirty="0">
                <a:solidFill>
                  <a:schemeClr val="bg1"/>
                </a:solidFill>
              </a:rPr>
              <a:t>100</a:t>
            </a:r>
            <a:r>
              <a:rPr kumimoji="1" lang="ja-JP" altLang="en-US" dirty="0">
                <a:solidFill>
                  <a:schemeClr val="bg1"/>
                </a:solidFill>
              </a:rPr>
              <a:t>ｍ走を分析し、</a:t>
            </a:r>
            <a:br>
              <a:rPr kumimoji="1" lang="en-US" altLang="ja-JP" dirty="0">
                <a:solidFill>
                  <a:schemeClr val="bg1"/>
                </a:solidFill>
              </a:rPr>
            </a:br>
            <a:r>
              <a:rPr kumimoji="1" lang="ja-JP" altLang="en-US" dirty="0">
                <a:solidFill>
                  <a:schemeClr val="bg1"/>
                </a:solidFill>
              </a:rPr>
              <a:t>どのくらいのタイムを出せば府大会に進出できるのか考えよう</a:t>
            </a:r>
          </a:p>
        </p:txBody>
      </p:sp>
      <p:sp>
        <p:nvSpPr>
          <p:cNvPr id="3" name="コンテンツ プレースホルダー 2">
            <a:extLst>
              <a:ext uri="{FF2B5EF4-FFF2-40B4-BE49-F238E27FC236}">
                <a16:creationId xmlns:a16="http://schemas.microsoft.com/office/drawing/2014/main" id="{39C7B441-80C8-370A-FF36-2239FF32D755}"/>
              </a:ext>
            </a:extLst>
          </p:cNvPr>
          <p:cNvSpPr>
            <a:spLocks noGrp="1"/>
          </p:cNvSpPr>
          <p:nvPr>
            <p:ph idx="1"/>
          </p:nvPr>
        </p:nvSpPr>
        <p:spPr>
          <a:xfrm>
            <a:off x="1379276" y="2040384"/>
            <a:ext cx="10387881" cy="4953002"/>
          </a:xfrm>
        </p:spPr>
        <p:txBody>
          <a:bodyPr>
            <a:normAutofit fontScale="92500" lnSpcReduction="10000"/>
          </a:bodyPr>
          <a:lstStyle/>
          <a:p>
            <a:r>
              <a:rPr kumimoji="1" lang="ja-JP" altLang="en-US" sz="2400" dirty="0"/>
              <a:t>予想する</a:t>
            </a:r>
            <a:endParaRPr kumimoji="1" lang="en-US" altLang="ja-JP" sz="2400" dirty="0"/>
          </a:p>
          <a:p>
            <a:pPr marL="0" indent="0">
              <a:buNone/>
            </a:pPr>
            <a:r>
              <a:rPr kumimoji="1" lang="ja-JP" altLang="en-US" sz="2400" dirty="0"/>
              <a:t>・</a:t>
            </a:r>
            <a:r>
              <a:rPr kumimoji="1" lang="en-US" altLang="ja-JP" sz="2400" dirty="0"/>
              <a:t>2023</a:t>
            </a:r>
            <a:r>
              <a:rPr kumimoji="1" lang="ja-JP" altLang="en-US" sz="2400" dirty="0"/>
              <a:t>年度の大会の決勝進出ラインは</a:t>
            </a:r>
            <a:r>
              <a:rPr kumimoji="1" lang="en-US" altLang="ja-JP" sz="2400" dirty="0"/>
              <a:t>12.02</a:t>
            </a:r>
            <a:r>
              <a:rPr kumimoji="1" lang="ja-JP" altLang="en-US" sz="2400" dirty="0"/>
              <a:t>秒　・年々早くなってきている？</a:t>
            </a:r>
            <a:endParaRPr kumimoji="1" lang="en-US" altLang="ja-JP" sz="2400" dirty="0"/>
          </a:p>
          <a:p>
            <a:r>
              <a:rPr kumimoji="1" lang="ja-JP" altLang="en-US" sz="2400" dirty="0"/>
              <a:t>集める</a:t>
            </a:r>
            <a:endParaRPr kumimoji="1" lang="en-US" altLang="ja-JP" sz="2400" dirty="0"/>
          </a:p>
          <a:p>
            <a:pPr marL="0" indent="0">
              <a:buNone/>
            </a:pPr>
            <a:r>
              <a:rPr kumimoji="1" lang="ja-JP" altLang="en-US" sz="2400" dirty="0"/>
              <a:t>・大阪市中体連陸上競技部のホームページにあるリザルト集から、</a:t>
            </a:r>
            <a:r>
              <a:rPr kumimoji="1" lang="en-US" altLang="ja-JP" sz="2400" dirty="0"/>
              <a:t>2016</a:t>
            </a:r>
            <a:r>
              <a:rPr kumimoji="1" lang="ja-JP" altLang="en-US" sz="2400" dirty="0"/>
              <a:t>年から</a:t>
            </a:r>
            <a:r>
              <a:rPr kumimoji="1" lang="en-US" altLang="ja-JP" sz="2400" dirty="0"/>
              <a:t>2024</a:t>
            </a:r>
            <a:r>
              <a:rPr kumimoji="1" lang="ja-JP" altLang="en-US" sz="2400" dirty="0"/>
              <a:t>年の大阪市春季総体の男子</a:t>
            </a:r>
            <a:r>
              <a:rPr kumimoji="1" lang="en-US" altLang="ja-JP" sz="2400" dirty="0"/>
              <a:t>100</a:t>
            </a:r>
            <a:r>
              <a:rPr kumimoji="1" lang="ja-JP" altLang="en-US" sz="2400" dirty="0"/>
              <a:t>ｍの結果を集め、表計算ソフトに情報を入力する。</a:t>
            </a:r>
            <a:endParaRPr kumimoji="1" lang="en-US" altLang="ja-JP" sz="2400" dirty="0"/>
          </a:p>
          <a:p>
            <a:r>
              <a:rPr lang="ja-JP" altLang="en-US" sz="2400" dirty="0"/>
              <a:t>分析する</a:t>
            </a:r>
            <a:endParaRPr lang="en-US" altLang="ja-JP" sz="2400" dirty="0"/>
          </a:p>
          <a:p>
            <a:pPr marL="0" indent="0">
              <a:buNone/>
            </a:pPr>
            <a:r>
              <a:rPr lang="ja-JP" altLang="en-US" sz="2400" dirty="0"/>
              <a:t>・入力したデータをタイムの速い順に並べ替え、度数分布表や箱ひげ図をつくり、傾向を調べる。</a:t>
            </a:r>
            <a:r>
              <a:rPr lang="en-US" altLang="ja-JP" sz="2400" dirty="0"/>
              <a:t>(</a:t>
            </a:r>
            <a:r>
              <a:rPr lang="ja-JP" altLang="en-US" sz="2400" dirty="0"/>
              <a:t>府大会進出は</a:t>
            </a:r>
            <a:r>
              <a:rPr lang="en-US" altLang="ja-JP" sz="2400" dirty="0"/>
              <a:t>18</a:t>
            </a:r>
            <a:r>
              <a:rPr lang="ja-JP" altLang="en-US" sz="2400" dirty="0"/>
              <a:t>位まで</a:t>
            </a:r>
            <a:r>
              <a:rPr lang="en-US" altLang="ja-JP" sz="2400" dirty="0"/>
              <a:t>)</a:t>
            </a:r>
          </a:p>
          <a:p>
            <a:r>
              <a:rPr lang="ja-JP" altLang="en-US" sz="2400" dirty="0"/>
              <a:t>まとめる</a:t>
            </a:r>
            <a:endParaRPr lang="en-US" altLang="ja-JP" sz="2400" dirty="0"/>
          </a:p>
          <a:p>
            <a:pPr marL="0" indent="0">
              <a:buNone/>
            </a:pPr>
            <a:r>
              <a:rPr lang="ja-JP" altLang="en-US" sz="2400" dirty="0"/>
              <a:t>・傾向を分析できたら、府大会進出のための目標タイムを</a:t>
            </a:r>
            <a:endParaRPr lang="en-US" altLang="ja-JP" sz="2400" dirty="0"/>
          </a:p>
          <a:p>
            <a:pPr marL="0" indent="0">
              <a:buNone/>
            </a:pPr>
            <a:r>
              <a:rPr lang="ja-JP" altLang="en-US" sz="2400" dirty="0"/>
              <a:t>設定し、日々トレーニングをする。</a:t>
            </a:r>
            <a:endParaRPr lang="en-US" altLang="ja-JP" sz="2400" dirty="0"/>
          </a:p>
          <a:p>
            <a:endParaRPr lang="en-US" altLang="ja-JP" sz="2400" dirty="0"/>
          </a:p>
          <a:p>
            <a:pPr marL="0" indent="0">
              <a:buNone/>
            </a:pPr>
            <a:endParaRPr lang="en-US" altLang="ja-JP" sz="2400" dirty="0"/>
          </a:p>
          <a:p>
            <a:pPr marL="0" indent="0">
              <a:buNone/>
            </a:pPr>
            <a:endParaRPr lang="en-US" altLang="ja-JP" sz="2400" dirty="0"/>
          </a:p>
          <a:p>
            <a:endParaRPr lang="en-US" altLang="ja-JP" sz="2400" dirty="0"/>
          </a:p>
          <a:p>
            <a:pPr marL="0" indent="0">
              <a:buNone/>
            </a:pPr>
            <a:endParaRPr lang="en-US" altLang="ja-JP" sz="2400" dirty="0"/>
          </a:p>
          <a:p>
            <a:endParaRPr kumimoji="1" lang="en-US" altLang="ja-JP" sz="2000" dirty="0"/>
          </a:p>
          <a:p>
            <a:endParaRPr kumimoji="1" lang="ja-JP" altLang="en-US" dirty="0"/>
          </a:p>
        </p:txBody>
      </p:sp>
      <p:pic>
        <p:nvPicPr>
          <p:cNvPr id="4" name="図 3">
            <a:extLst>
              <a:ext uri="{FF2B5EF4-FFF2-40B4-BE49-F238E27FC236}">
                <a16:creationId xmlns:a16="http://schemas.microsoft.com/office/drawing/2014/main" id="{9977EF6B-7345-912E-9399-03A1EC1CFC20}"/>
              </a:ext>
            </a:extLst>
          </p:cNvPr>
          <p:cNvPicPr>
            <a:picLocks noChangeAspect="1"/>
          </p:cNvPicPr>
          <p:nvPr/>
        </p:nvPicPr>
        <p:blipFill>
          <a:blip r:embed="rId2"/>
          <a:stretch>
            <a:fillRect/>
          </a:stretch>
        </p:blipFill>
        <p:spPr>
          <a:xfrm>
            <a:off x="8983100" y="5318449"/>
            <a:ext cx="3103433" cy="1447799"/>
          </a:xfrm>
          <a:prstGeom prst="rect">
            <a:avLst/>
          </a:prstGeom>
        </p:spPr>
      </p:pic>
      <p:sp>
        <p:nvSpPr>
          <p:cNvPr id="5" name="四角形: 角を丸くする 4">
            <a:extLst>
              <a:ext uri="{FF2B5EF4-FFF2-40B4-BE49-F238E27FC236}">
                <a16:creationId xmlns:a16="http://schemas.microsoft.com/office/drawing/2014/main" id="{E0A9EC4A-8B6F-09E4-134A-FA07135A2D3C}"/>
              </a:ext>
            </a:extLst>
          </p:cNvPr>
          <p:cNvSpPr/>
          <p:nvPr/>
        </p:nvSpPr>
        <p:spPr>
          <a:xfrm>
            <a:off x="0" y="38751"/>
            <a:ext cx="7856376" cy="4536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SGRAPA</a:t>
            </a:r>
            <a:r>
              <a:rPr kumimoji="1" lang="ja-JP" altLang="en-US" dirty="0"/>
              <a:t>と表計算ソフト（</a:t>
            </a:r>
            <a:r>
              <a:rPr kumimoji="1" lang="en-US" altLang="ja-JP" dirty="0"/>
              <a:t>EXCEL)</a:t>
            </a:r>
            <a:r>
              <a:rPr kumimoji="1" lang="ja-JP" altLang="en-US" dirty="0"/>
              <a:t>を使った分析の例</a:t>
            </a:r>
            <a:r>
              <a:rPr kumimoji="1" lang="en-US" altLang="ja-JP" dirty="0"/>
              <a:t>(</a:t>
            </a:r>
            <a:r>
              <a:rPr kumimoji="1" lang="ja-JP" altLang="en-US" dirty="0"/>
              <a:t>中学</a:t>
            </a:r>
            <a:r>
              <a:rPr kumimoji="1" lang="en-US" altLang="ja-JP" dirty="0"/>
              <a:t>2</a:t>
            </a:r>
            <a:r>
              <a:rPr kumimoji="1" lang="ja-JP" altLang="en-US" dirty="0"/>
              <a:t>年生を想定</a:t>
            </a:r>
            <a:r>
              <a:rPr kumimoji="1" lang="en-US" altLang="ja-JP" dirty="0"/>
              <a:t>)</a:t>
            </a:r>
            <a:endParaRPr kumimoji="1" lang="ja-JP" altLang="en-US" dirty="0"/>
          </a:p>
        </p:txBody>
      </p:sp>
    </p:spTree>
    <p:extLst>
      <p:ext uri="{BB962C8B-B14F-4D97-AF65-F5344CB8AC3E}">
        <p14:creationId xmlns:p14="http://schemas.microsoft.com/office/powerpoint/2010/main" val="410131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861030-D764-66A6-3DFD-F1BCD6A9A6FF}"/>
              </a:ext>
            </a:extLst>
          </p:cNvPr>
          <p:cNvSpPr>
            <a:spLocks noGrp="1"/>
          </p:cNvSpPr>
          <p:nvPr>
            <p:ph type="title"/>
          </p:nvPr>
        </p:nvSpPr>
        <p:spPr>
          <a:xfrm>
            <a:off x="1577403" y="502747"/>
            <a:ext cx="8911687" cy="663514"/>
          </a:xfrm>
        </p:spPr>
        <p:txBody>
          <a:bodyPr>
            <a:normAutofit/>
          </a:bodyPr>
          <a:lstStyle/>
          <a:p>
            <a:r>
              <a:rPr kumimoji="1" lang="ja-JP" altLang="en-US" dirty="0"/>
              <a:t>データを処理し、分析する</a:t>
            </a:r>
          </a:p>
        </p:txBody>
      </p:sp>
      <p:sp>
        <p:nvSpPr>
          <p:cNvPr id="3" name="コンテンツ プレースホルダー 2">
            <a:extLst>
              <a:ext uri="{FF2B5EF4-FFF2-40B4-BE49-F238E27FC236}">
                <a16:creationId xmlns:a16="http://schemas.microsoft.com/office/drawing/2014/main" id="{2FF4A5F9-B632-27E3-244B-8D360CF93BD1}"/>
              </a:ext>
            </a:extLst>
          </p:cNvPr>
          <p:cNvSpPr>
            <a:spLocks noGrp="1"/>
          </p:cNvSpPr>
          <p:nvPr>
            <p:ph idx="1"/>
          </p:nvPr>
        </p:nvSpPr>
        <p:spPr>
          <a:xfrm>
            <a:off x="7539134" y="1461796"/>
            <a:ext cx="4404050" cy="2494384"/>
          </a:xfrm>
        </p:spPr>
        <p:txBody>
          <a:bodyPr/>
          <a:lstStyle/>
          <a:p>
            <a:r>
              <a:rPr kumimoji="1" lang="ja-JP" altLang="en-US" dirty="0"/>
              <a:t>タイム順に並べ替えた結果</a:t>
            </a:r>
            <a:endParaRPr kumimoji="1" lang="en-US" altLang="ja-JP" dirty="0"/>
          </a:p>
          <a:p>
            <a:pPr marL="0" indent="0">
              <a:buNone/>
            </a:pPr>
            <a:r>
              <a:rPr lang="ja-JP" altLang="en-US" dirty="0"/>
              <a:t>・府大会に進出できる</a:t>
            </a:r>
            <a:r>
              <a:rPr lang="en-US" altLang="ja-JP" dirty="0"/>
              <a:t>18</a:t>
            </a:r>
            <a:r>
              <a:rPr lang="ja-JP" altLang="en-US" dirty="0"/>
              <a:t>番目までに入ろうと思ったら、</a:t>
            </a:r>
            <a:r>
              <a:rPr lang="en-US" altLang="ja-JP" dirty="0"/>
              <a:t>12.00</a:t>
            </a:r>
            <a:r>
              <a:rPr lang="ja-JP" altLang="en-US" dirty="0"/>
              <a:t>秒前後までに走らないといけない。</a:t>
            </a:r>
            <a:endParaRPr lang="en-US" altLang="ja-JP" dirty="0"/>
          </a:p>
          <a:p>
            <a:pPr marL="0" indent="0">
              <a:buNone/>
            </a:pPr>
            <a:endParaRPr kumimoji="1" lang="en-US" altLang="ja-JP" dirty="0"/>
          </a:p>
          <a:p>
            <a:pPr marL="0" indent="0">
              <a:buNone/>
            </a:pPr>
            <a:r>
              <a:rPr kumimoji="1" lang="ja-JP" altLang="en-US" dirty="0"/>
              <a:t>・決勝</a:t>
            </a:r>
            <a:r>
              <a:rPr kumimoji="1" lang="en-US" altLang="ja-JP" dirty="0"/>
              <a:t>(8</a:t>
            </a:r>
            <a:r>
              <a:rPr kumimoji="1" lang="ja-JP" altLang="en-US" dirty="0"/>
              <a:t>番</a:t>
            </a:r>
            <a:r>
              <a:rPr kumimoji="1" lang="en-US" altLang="ja-JP" dirty="0"/>
              <a:t>)</a:t>
            </a:r>
            <a:r>
              <a:rPr kumimoji="1" lang="ja-JP" altLang="en-US" dirty="0"/>
              <a:t>進出するためには、</a:t>
            </a:r>
            <a:r>
              <a:rPr kumimoji="1" lang="en-US" altLang="ja-JP" dirty="0"/>
              <a:t>11.80</a:t>
            </a:r>
            <a:r>
              <a:rPr kumimoji="1" lang="ja-JP" altLang="en-US" dirty="0"/>
              <a:t>秒ぐらいのタイムを出さないといけない。</a:t>
            </a:r>
          </a:p>
        </p:txBody>
      </p:sp>
      <p:pic>
        <p:nvPicPr>
          <p:cNvPr id="5" name="図 4">
            <a:extLst>
              <a:ext uri="{FF2B5EF4-FFF2-40B4-BE49-F238E27FC236}">
                <a16:creationId xmlns:a16="http://schemas.microsoft.com/office/drawing/2014/main" id="{D23B25B9-D945-7483-E79F-6F9771C26E17}"/>
              </a:ext>
            </a:extLst>
          </p:cNvPr>
          <p:cNvPicPr>
            <a:picLocks noChangeAspect="1"/>
          </p:cNvPicPr>
          <p:nvPr/>
        </p:nvPicPr>
        <p:blipFill>
          <a:blip r:embed="rId2"/>
          <a:stretch>
            <a:fillRect/>
          </a:stretch>
        </p:blipFill>
        <p:spPr>
          <a:xfrm>
            <a:off x="322580" y="1166261"/>
            <a:ext cx="7049484" cy="5553850"/>
          </a:xfrm>
          <a:prstGeom prst="rect">
            <a:avLst/>
          </a:prstGeom>
        </p:spPr>
      </p:pic>
      <p:sp>
        <p:nvSpPr>
          <p:cNvPr id="6" name="コンテンツ プレースホルダー 2">
            <a:extLst>
              <a:ext uri="{FF2B5EF4-FFF2-40B4-BE49-F238E27FC236}">
                <a16:creationId xmlns:a16="http://schemas.microsoft.com/office/drawing/2014/main" id="{3F825F01-B61A-A442-0572-5A94FE7823DB}"/>
              </a:ext>
            </a:extLst>
          </p:cNvPr>
          <p:cNvSpPr txBox="1">
            <a:spLocks/>
          </p:cNvSpPr>
          <p:nvPr/>
        </p:nvSpPr>
        <p:spPr>
          <a:xfrm>
            <a:off x="7539134" y="4298302"/>
            <a:ext cx="4404050" cy="176659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dirty="0"/>
              <a:t>疑問</a:t>
            </a:r>
            <a:endParaRPr lang="en-US" altLang="ja-JP" dirty="0"/>
          </a:p>
          <a:p>
            <a:pPr marL="0" indent="0">
              <a:buNone/>
            </a:pPr>
            <a:r>
              <a:rPr lang="ja-JP" altLang="en-US" dirty="0"/>
              <a:t>・</a:t>
            </a:r>
            <a:r>
              <a:rPr lang="en-US" altLang="ja-JP" dirty="0"/>
              <a:t>2020</a:t>
            </a:r>
            <a:r>
              <a:rPr lang="ja-JP" altLang="en-US" dirty="0"/>
              <a:t>年、</a:t>
            </a:r>
            <a:r>
              <a:rPr lang="en-US" altLang="ja-JP" dirty="0"/>
              <a:t>2018</a:t>
            </a:r>
            <a:r>
              <a:rPr lang="ja-JP" altLang="en-US" dirty="0"/>
              <a:t>年、</a:t>
            </a:r>
            <a:r>
              <a:rPr lang="en-US" altLang="ja-JP" dirty="0"/>
              <a:t>2016</a:t>
            </a:r>
            <a:r>
              <a:rPr lang="ja-JP" altLang="en-US" dirty="0"/>
              <a:t>年の決勝進出ラインはほかの年に比べてタイムが遅い。何があった？</a:t>
            </a:r>
            <a:endParaRPr lang="en-US" altLang="ja-JP" dirty="0"/>
          </a:p>
          <a:p>
            <a:pPr marL="0" indent="0">
              <a:buNone/>
            </a:pPr>
            <a:r>
              <a:rPr lang="ja-JP" altLang="en-US" dirty="0"/>
              <a:t>全体の記録を見返し、分析してみよう</a:t>
            </a:r>
            <a:endParaRPr lang="en-US" altLang="ja-JP" dirty="0"/>
          </a:p>
        </p:txBody>
      </p:sp>
      <p:sp>
        <p:nvSpPr>
          <p:cNvPr id="4" name="四角形: 角を丸くする 3">
            <a:extLst>
              <a:ext uri="{FF2B5EF4-FFF2-40B4-BE49-F238E27FC236}">
                <a16:creationId xmlns:a16="http://schemas.microsoft.com/office/drawing/2014/main" id="{FB5E2B3B-9C71-AF56-E3CE-DABF589C879B}"/>
              </a:ext>
            </a:extLst>
          </p:cNvPr>
          <p:cNvSpPr/>
          <p:nvPr/>
        </p:nvSpPr>
        <p:spPr>
          <a:xfrm>
            <a:off x="0" y="59402"/>
            <a:ext cx="6437745" cy="4536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表計算ソフト</a:t>
            </a:r>
            <a:r>
              <a:rPr kumimoji="1" lang="en-US" altLang="ja-JP" dirty="0"/>
              <a:t>(EXCXL)</a:t>
            </a:r>
            <a:r>
              <a:rPr kumimoji="1" lang="ja-JP" altLang="en-US" dirty="0"/>
              <a:t>を使った分析の例</a:t>
            </a:r>
            <a:r>
              <a:rPr kumimoji="1" lang="en-US" altLang="ja-JP" dirty="0"/>
              <a:t>(</a:t>
            </a:r>
            <a:r>
              <a:rPr kumimoji="1" lang="ja-JP" altLang="en-US" dirty="0"/>
              <a:t>中学</a:t>
            </a:r>
            <a:r>
              <a:rPr kumimoji="1" lang="en-US" altLang="ja-JP" dirty="0"/>
              <a:t>2</a:t>
            </a:r>
            <a:r>
              <a:rPr kumimoji="1" lang="ja-JP" altLang="en-US" dirty="0"/>
              <a:t>年生を想定</a:t>
            </a:r>
            <a:r>
              <a:rPr kumimoji="1" lang="en-US" altLang="ja-JP" dirty="0"/>
              <a:t>)</a:t>
            </a:r>
            <a:endParaRPr kumimoji="1" lang="ja-JP" altLang="en-US" dirty="0"/>
          </a:p>
        </p:txBody>
      </p:sp>
    </p:spTree>
    <p:extLst>
      <p:ext uri="{BB962C8B-B14F-4D97-AF65-F5344CB8AC3E}">
        <p14:creationId xmlns:p14="http://schemas.microsoft.com/office/powerpoint/2010/main" val="218474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861030-D764-66A6-3DFD-F1BCD6A9A6FF}"/>
              </a:ext>
            </a:extLst>
          </p:cNvPr>
          <p:cNvSpPr>
            <a:spLocks noGrp="1"/>
          </p:cNvSpPr>
          <p:nvPr>
            <p:ph type="title"/>
          </p:nvPr>
        </p:nvSpPr>
        <p:spPr>
          <a:xfrm>
            <a:off x="1640155" y="398249"/>
            <a:ext cx="8911687" cy="663514"/>
          </a:xfrm>
        </p:spPr>
        <p:txBody>
          <a:bodyPr>
            <a:normAutofit/>
          </a:bodyPr>
          <a:lstStyle/>
          <a:p>
            <a:r>
              <a:rPr lang="ja-JP" altLang="en-US" dirty="0"/>
              <a:t>データを処理する</a:t>
            </a:r>
            <a:r>
              <a:rPr kumimoji="1" lang="en-US" altLang="ja-JP" dirty="0"/>
              <a:t>(</a:t>
            </a:r>
            <a:r>
              <a:rPr kumimoji="1" lang="ja-JP" altLang="en-US" dirty="0"/>
              <a:t>度数分布表</a:t>
            </a:r>
            <a:r>
              <a:rPr kumimoji="1" lang="en-US" altLang="ja-JP" dirty="0"/>
              <a:t>)</a:t>
            </a:r>
            <a:endParaRPr kumimoji="1" lang="ja-JP" altLang="en-US" dirty="0"/>
          </a:p>
        </p:txBody>
      </p:sp>
      <p:pic>
        <p:nvPicPr>
          <p:cNvPr id="9" name="図 8">
            <a:extLst>
              <a:ext uri="{FF2B5EF4-FFF2-40B4-BE49-F238E27FC236}">
                <a16:creationId xmlns:a16="http://schemas.microsoft.com/office/drawing/2014/main" id="{71E69C3B-2F3B-4B1B-8CCF-0AC232B02339}"/>
              </a:ext>
            </a:extLst>
          </p:cNvPr>
          <p:cNvPicPr>
            <a:picLocks noChangeAspect="1"/>
          </p:cNvPicPr>
          <p:nvPr/>
        </p:nvPicPr>
        <p:blipFill>
          <a:blip r:embed="rId2"/>
          <a:stretch>
            <a:fillRect/>
          </a:stretch>
        </p:blipFill>
        <p:spPr>
          <a:xfrm>
            <a:off x="49305" y="1008393"/>
            <a:ext cx="12192000" cy="5832354"/>
          </a:xfrm>
          <a:prstGeom prst="rect">
            <a:avLst/>
          </a:prstGeom>
        </p:spPr>
      </p:pic>
      <p:sp>
        <p:nvSpPr>
          <p:cNvPr id="3" name="四角形: 角を丸くする 2">
            <a:extLst>
              <a:ext uri="{FF2B5EF4-FFF2-40B4-BE49-F238E27FC236}">
                <a16:creationId xmlns:a16="http://schemas.microsoft.com/office/drawing/2014/main" id="{37398807-FB5A-2CB0-286A-5561C0BEFAA1}"/>
              </a:ext>
            </a:extLst>
          </p:cNvPr>
          <p:cNvSpPr/>
          <p:nvPr/>
        </p:nvSpPr>
        <p:spPr>
          <a:xfrm>
            <a:off x="0" y="17253"/>
            <a:ext cx="5540188" cy="4536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SGRAPA</a:t>
            </a:r>
            <a:r>
              <a:rPr kumimoji="1" lang="ja-JP" altLang="en-US" dirty="0"/>
              <a:t>を使った分析の例</a:t>
            </a:r>
            <a:r>
              <a:rPr kumimoji="1" lang="en-US" altLang="ja-JP" dirty="0"/>
              <a:t>(</a:t>
            </a:r>
            <a:r>
              <a:rPr kumimoji="1" lang="ja-JP" altLang="en-US" dirty="0"/>
              <a:t>中学</a:t>
            </a:r>
            <a:r>
              <a:rPr kumimoji="1" lang="en-US" altLang="ja-JP" dirty="0"/>
              <a:t>2</a:t>
            </a:r>
            <a:r>
              <a:rPr kumimoji="1" lang="ja-JP" altLang="en-US" dirty="0"/>
              <a:t>年生を想定</a:t>
            </a:r>
            <a:r>
              <a:rPr kumimoji="1" lang="en-US" altLang="ja-JP" dirty="0"/>
              <a:t>)</a:t>
            </a:r>
            <a:endParaRPr kumimoji="1" lang="ja-JP" altLang="en-US" dirty="0"/>
          </a:p>
        </p:txBody>
      </p:sp>
      <p:sp>
        <p:nvSpPr>
          <p:cNvPr id="4" name="正方形/長方形 3">
            <a:extLst>
              <a:ext uri="{FF2B5EF4-FFF2-40B4-BE49-F238E27FC236}">
                <a16:creationId xmlns:a16="http://schemas.microsoft.com/office/drawing/2014/main" id="{318D022F-802F-B4DA-829E-30D0AADB9200}"/>
              </a:ext>
            </a:extLst>
          </p:cNvPr>
          <p:cNvSpPr/>
          <p:nvPr/>
        </p:nvSpPr>
        <p:spPr>
          <a:xfrm>
            <a:off x="349622" y="2106029"/>
            <a:ext cx="3030071" cy="445545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id="{5B79EF49-F960-16F2-20AD-0481570881C7}"/>
              </a:ext>
            </a:extLst>
          </p:cNvPr>
          <p:cNvSpPr txBox="1"/>
          <p:nvPr/>
        </p:nvSpPr>
        <p:spPr>
          <a:xfrm>
            <a:off x="3307976" y="2483224"/>
            <a:ext cx="2850777" cy="369332"/>
          </a:xfrm>
          <a:prstGeom prst="rect">
            <a:avLst/>
          </a:prstGeom>
          <a:noFill/>
        </p:spPr>
        <p:txBody>
          <a:bodyPr wrap="square" rtlCol="0">
            <a:spAutoFit/>
          </a:bodyPr>
          <a:lstStyle/>
          <a:p>
            <a:r>
              <a:rPr kumimoji="1" lang="ja-JP" altLang="en-US" dirty="0"/>
              <a:t>①データの範囲を選択し</a:t>
            </a:r>
          </a:p>
        </p:txBody>
      </p:sp>
      <p:sp>
        <p:nvSpPr>
          <p:cNvPr id="6" name="楕円 5">
            <a:extLst>
              <a:ext uri="{FF2B5EF4-FFF2-40B4-BE49-F238E27FC236}">
                <a16:creationId xmlns:a16="http://schemas.microsoft.com/office/drawing/2014/main" id="{0DAECCFE-95AC-7CD5-3A71-116AC08911C0}"/>
              </a:ext>
            </a:extLst>
          </p:cNvPr>
          <p:cNvSpPr/>
          <p:nvPr/>
        </p:nvSpPr>
        <p:spPr>
          <a:xfrm>
            <a:off x="923365" y="6561488"/>
            <a:ext cx="636494" cy="296512"/>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B77CDFF-EC9A-8CB9-5E43-40C6E0A5A05C}"/>
              </a:ext>
            </a:extLst>
          </p:cNvPr>
          <p:cNvSpPr txBox="1"/>
          <p:nvPr/>
        </p:nvSpPr>
        <p:spPr>
          <a:xfrm>
            <a:off x="3307976" y="5186093"/>
            <a:ext cx="2429436" cy="646331"/>
          </a:xfrm>
          <a:prstGeom prst="rect">
            <a:avLst/>
          </a:prstGeom>
          <a:noFill/>
        </p:spPr>
        <p:txBody>
          <a:bodyPr wrap="square" rtlCol="0">
            <a:spAutoFit/>
          </a:bodyPr>
          <a:lstStyle/>
          <a:p>
            <a:r>
              <a:rPr kumimoji="1" lang="ja-JP" altLang="en-US" dirty="0"/>
              <a:t>②「度数分布表」を</a:t>
            </a:r>
            <a:endParaRPr kumimoji="1" lang="en-US" altLang="ja-JP" dirty="0"/>
          </a:p>
          <a:p>
            <a:r>
              <a:rPr kumimoji="1" lang="ja-JP" altLang="en-US" dirty="0"/>
              <a:t>クリックするだけで</a:t>
            </a:r>
          </a:p>
        </p:txBody>
      </p:sp>
      <p:cxnSp>
        <p:nvCxnSpPr>
          <p:cNvPr id="10" name="直線矢印コネクタ 9">
            <a:extLst>
              <a:ext uri="{FF2B5EF4-FFF2-40B4-BE49-F238E27FC236}">
                <a16:creationId xmlns:a16="http://schemas.microsoft.com/office/drawing/2014/main" id="{166C3157-0A25-65F2-234A-8D458BA70D5A}"/>
              </a:ext>
            </a:extLst>
          </p:cNvPr>
          <p:cNvCxnSpPr>
            <a:cxnSpLocks/>
          </p:cNvCxnSpPr>
          <p:nvPr/>
        </p:nvCxnSpPr>
        <p:spPr>
          <a:xfrm flipH="1">
            <a:off x="1479176" y="5849607"/>
            <a:ext cx="2429436" cy="711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477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861030-D764-66A6-3DFD-F1BCD6A9A6FF}"/>
              </a:ext>
            </a:extLst>
          </p:cNvPr>
          <p:cNvSpPr>
            <a:spLocks noGrp="1"/>
          </p:cNvSpPr>
          <p:nvPr>
            <p:ph type="title"/>
          </p:nvPr>
        </p:nvSpPr>
        <p:spPr>
          <a:xfrm>
            <a:off x="1668542" y="525662"/>
            <a:ext cx="8911687" cy="663514"/>
          </a:xfrm>
        </p:spPr>
        <p:txBody>
          <a:bodyPr>
            <a:normAutofit/>
          </a:bodyPr>
          <a:lstStyle/>
          <a:p>
            <a:r>
              <a:rPr kumimoji="1" lang="ja-JP" altLang="en-US" dirty="0"/>
              <a:t>データを処理する</a:t>
            </a:r>
            <a:r>
              <a:rPr kumimoji="1" lang="en-US" altLang="ja-JP" dirty="0"/>
              <a:t>(</a:t>
            </a:r>
            <a:r>
              <a:rPr kumimoji="1" lang="ja-JP" altLang="en-US" dirty="0"/>
              <a:t>度数分布表</a:t>
            </a:r>
            <a:r>
              <a:rPr kumimoji="1" lang="en-US" altLang="ja-JP" dirty="0"/>
              <a:t>)</a:t>
            </a:r>
            <a:endParaRPr kumimoji="1" lang="ja-JP" altLang="en-US" dirty="0"/>
          </a:p>
        </p:txBody>
      </p:sp>
      <p:sp>
        <p:nvSpPr>
          <p:cNvPr id="3" name="四角形: 角を丸くする 2">
            <a:extLst>
              <a:ext uri="{FF2B5EF4-FFF2-40B4-BE49-F238E27FC236}">
                <a16:creationId xmlns:a16="http://schemas.microsoft.com/office/drawing/2014/main" id="{37398807-FB5A-2CB0-286A-5561C0BEFAA1}"/>
              </a:ext>
            </a:extLst>
          </p:cNvPr>
          <p:cNvSpPr/>
          <p:nvPr/>
        </p:nvSpPr>
        <p:spPr>
          <a:xfrm>
            <a:off x="0" y="17253"/>
            <a:ext cx="5540188" cy="4536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SGRAPA</a:t>
            </a:r>
            <a:r>
              <a:rPr kumimoji="1" lang="ja-JP" altLang="en-US" dirty="0"/>
              <a:t>を使った分析の例</a:t>
            </a:r>
            <a:r>
              <a:rPr kumimoji="1" lang="en-US" altLang="ja-JP" dirty="0"/>
              <a:t>(</a:t>
            </a:r>
            <a:r>
              <a:rPr kumimoji="1" lang="ja-JP" altLang="en-US" dirty="0"/>
              <a:t>中学</a:t>
            </a:r>
            <a:r>
              <a:rPr kumimoji="1" lang="en-US" altLang="ja-JP" dirty="0"/>
              <a:t>2</a:t>
            </a:r>
            <a:r>
              <a:rPr kumimoji="1" lang="ja-JP" altLang="en-US" dirty="0"/>
              <a:t>年生を想定</a:t>
            </a:r>
            <a:r>
              <a:rPr kumimoji="1" lang="en-US" altLang="ja-JP" dirty="0"/>
              <a:t>)</a:t>
            </a:r>
            <a:endParaRPr kumimoji="1" lang="ja-JP" altLang="en-US" dirty="0"/>
          </a:p>
        </p:txBody>
      </p:sp>
      <p:pic>
        <p:nvPicPr>
          <p:cNvPr id="5" name="図 4">
            <a:extLst>
              <a:ext uri="{FF2B5EF4-FFF2-40B4-BE49-F238E27FC236}">
                <a16:creationId xmlns:a16="http://schemas.microsoft.com/office/drawing/2014/main" id="{96BEA782-C1FF-6535-B505-46D404F5DF6E}"/>
              </a:ext>
            </a:extLst>
          </p:cNvPr>
          <p:cNvPicPr>
            <a:picLocks noChangeAspect="1"/>
          </p:cNvPicPr>
          <p:nvPr/>
        </p:nvPicPr>
        <p:blipFill>
          <a:blip r:embed="rId2"/>
          <a:stretch>
            <a:fillRect/>
          </a:stretch>
        </p:blipFill>
        <p:spPr>
          <a:xfrm>
            <a:off x="56774" y="1061763"/>
            <a:ext cx="12135225" cy="5778984"/>
          </a:xfrm>
          <a:prstGeom prst="rect">
            <a:avLst/>
          </a:prstGeom>
        </p:spPr>
      </p:pic>
      <p:sp>
        <p:nvSpPr>
          <p:cNvPr id="6" name="テキスト ボックス 5">
            <a:extLst>
              <a:ext uri="{FF2B5EF4-FFF2-40B4-BE49-F238E27FC236}">
                <a16:creationId xmlns:a16="http://schemas.microsoft.com/office/drawing/2014/main" id="{DFBAAED3-0DA7-17A1-F6D0-85C8CBB7C5D5}"/>
              </a:ext>
            </a:extLst>
          </p:cNvPr>
          <p:cNvSpPr txBox="1"/>
          <p:nvPr/>
        </p:nvSpPr>
        <p:spPr>
          <a:xfrm>
            <a:off x="6275293" y="4225969"/>
            <a:ext cx="4984377" cy="369332"/>
          </a:xfrm>
          <a:prstGeom prst="rect">
            <a:avLst/>
          </a:prstGeom>
          <a:noFill/>
        </p:spPr>
        <p:txBody>
          <a:bodyPr wrap="square" rtlCol="0">
            <a:spAutoFit/>
          </a:bodyPr>
          <a:lstStyle/>
          <a:p>
            <a:r>
              <a:rPr kumimoji="1" lang="ja-JP" altLang="en-US" dirty="0"/>
              <a:t>③　簡単に度数分布表を作ることができる</a:t>
            </a:r>
          </a:p>
        </p:txBody>
      </p:sp>
      <p:sp>
        <p:nvSpPr>
          <p:cNvPr id="7" name="テキスト ボックス 6">
            <a:extLst>
              <a:ext uri="{FF2B5EF4-FFF2-40B4-BE49-F238E27FC236}">
                <a16:creationId xmlns:a16="http://schemas.microsoft.com/office/drawing/2014/main" id="{6DFA7143-54D3-57DF-ADBE-472DF3893DF8}"/>
              </a:ext>
            </a:extLst>
          </p:cNvPr>
          <p:cNvSpPr txBox="1"/>
          <p:nvPr/>
        </p:nvSpPr>
        <p:spPr>
          <a:xfrm>
            <a:off x="6275294" y="4816848"/>
            <a:ext cx="5791200" cy="646331"/>
          </a:xfrm>
          <a:prstGeom prst="rect">
            <a:avLst/>
          </a:prstGeom>
          <a:noFill/>
        </p:spPr>
        <p:txBody>
          <a:bodyPr wrap="square" rtlCol="0">
            <a:spAutoFit/>
          </a:bodyPr>
          <a:lstStyle/>
          <a:p>
            <a:r>
              <a:rPr kumimoji="1" lang="ja-JP" altLang="en-US" dirty="0"/>
              <a:t>④　次にここをクリックし、</a:t>
            </a:r>
            <a:endParaRPr kumimoji="1" lang="en-US" altLang="ja-JP" dirty="0"/>
          </a:p>
          <a:p>
            <a:r>
              <a:rPr kumimoji="1" lang="ja-JP" altLang="en-US" dirty="0"/>
              <a:t>　　階級の幅を調整し、見やすい度数分布表へ</a:t>
            </a:r>
          </a:p>
        </p:txBody>
      </p:sp>
      <p:sp>
        <p:nvSpPr>
          <p:cNvPr id="8" name="楕円 7">
            <a:extLst>
              <a:ext uri="{FF2B5EF4-FFF2-40B4-BE49-F238E27FC236}">
                <a16:creationId xmlns:a16="http://schemas.microsoft.com/office/drawing/2014/main" id="{DE7FC6A2-689B-9FC4-4638-DFBB2E9B8C11}"/>
              </a:ext>
            </a:extLst>
          </p:cNvPr>
          <p:cNvSpPr/>
          <p:nvPr/>
        </p:nvSpPr>
        <p:spPr>
          <a:xfrm>
            <a:off x="11259671" y="1255059"/>
            <a:ext cx="268941" cy="268941"/>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12" name="直線矢印コネクタ 11">
            <a:extLst>
              <a:ext uri="{FF2B5EF4-FFF2-40B4-BE49-F238E27FC236}">
                <a16:creationId xmlns:a16="http://schemas.microsoft.com/office/drawing/2014/main" id="{E487A706-EE4E-68F8-C3A9-2F627C6EC91C}"/>
              </a:ext>
            </a:extLst>
          </p:cNvPr>
          <p:cNvCxnSpPr>
            <a:cxnSpLocks/>
            <a:endCxn id="8" idx="3"/>
          </p:cNvCxnSpPr>
          <p:nvPr/>
        </p:nvCxnSpPr>
        <p:spPr>
          <a:xfrm flipV="1">
            <a:off x="8812306" y="1484615"/>
            <a:ext cx="2486750" cy="34639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39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861030-D764-66A6-3DFD-F1BCD6A9A6FF}"/>
              </a:ext>
            </a:extLst>
          </p:cNvPr>
          <p:cNvSpPr>
            <a:spLocks noGrp="1"/>
          </p:cNvSpPr>
          <p:nvPr>
            <p:ph type="title"/>
          </p:nvPr>
        </p:nvSpPr>
        <p:spPr>
          <a:xfrm>
            <a:off x="1640156" y="470884"/>
            <a:ext cx="8911687" cy="663514"/>
          </a:xfrm>
        </p:spPr>
        <p:txBody>
          <a:bodyPr>
            <a:normAutofit/>
          </a:bodyPr>
          <a:lstStyle/>
          <a:p>
            <a:r>
              <a:rPr kumimoji="1" lang="ja-JP" altLang="en-US" dirty="0"/>
              <a:t>分析する</a:t>
            </a:r>
            <a:r>
              <a:rPr kumimoji="1" lang="en-US" altLang="ja-JP" dirty="0"/>
              <a:t>(</a:t>
            </a:r>
            <a:r>
              <a:rPr kumimoji="1" lang="ja-JP" altLang="en-US" dirty="0"/>
              <a:t>度数分布表</a:t>
            </a:r>
            <a:r>
              <a:rPr kumimoji="1" lang="en-US" altLang="ja-JP" dirty="0"/>
              <a:t>)</a:t>
            </a:r>
            <a:endParaRPr kumimoji="1" lang="ja-JP" altLang="en-US" dirty="0"/>
          </a:p>
        </p:txBody>
      </p:sp>
      <p:sp>
        <p:nvSpPr>
          <p:cNvPr id="3" name="四角形: 角を丸くする 2">
            <a:extLst>
              <a:ext uri="{FF2B5EF4-FFF2-40B4-BE49-F238E27FC236}">
                <a16:creationId xmlns:a16="http://schemas.microsoft.com/office/drawing/2014/main" id="{37398807-FB5A-2CB0-286A-5561C0BEFAA1}"/>
              </a:ext>
            </a:extLst>
          </p:cNvPr>
          <p:cNvSpPr/>
          <p:nvPr/>
        </p:nvSpPr>
        <p:spPr>
          <a:xfrm>
            <a:off x="0" y="17253"/>
            <a:ext cx="5540188" cy="4536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SGRAPA</a:t>
            </a:r>
            <a:r>
              <a:rPr kumimoji="1" lang="ja-JP" altLang="en-US" dirty="0"/>
              <a:t>を使った分析の例</a:t>
            </a:r>
            <a:r>
              <a:rPr kumimoji="1" lang="en-US" altLang="ja-JP" dirty="0"/>
              <a:t>(</a:t>
            </a:r>
            <a:r>
              <a:rPr kumimoji="1" lang="ja-JP" altLang="en-US" dirty="0"/>
              <a:t>中学</a:t>
            </a:r>
            <a:r>
              <a:rPr kumimoji="1" lang="en-US" altLang="ja-JP" dirty="0"/>
              <a:t>2</a:t>
            </a:r>
            <a:r>
              <a:rPr kumimoji="1" lang="ja-JP" altLang="en-US" dirty="0"/>
              <a:t>年生を想定</a:t>
            </a:r>
            <a:r>
              <a:rPr kumimoji="1" lang="en-US" altLang="ja-JP" dirty="0"/>
              <a:t>)</a:t>
            </a:r>
            <a:endParaRPr kumimoji="1" lang="ja-JP" altLang="en-US" dirty="0"/>
          </a:p>
        </p:txBody>
      </p:sp>
      <p:pic>
        <p:nvPicPr>
          <p:cNvPr id="9" name="図 8">
            <a:extLst>
              <a:ext uri="{FF2B5EF4-FFF2-40B4-BE49-F238E27FC236}">
                <a16:creationId xmlns:a16="http://schemas.microsoft.com/office/drawing/2014/main" id="{CDB54AC9-B979-E7FA-4617-2EACDB136393}"/>
              </a:ext>
            </a:extLst>
          </p:cNvPr>
          <p:cNvPicPr>
            <a:picLocks noChangeAspect="1"/>
          </p:cNvPicPr>
          <p:nvPr/>
        </p:nvPicPr>
        <p:blipFill>
          <a:blip r:embed="rId2"/>
          <a:stretch>
            <a:fillRect/>
          </a:stretch>
        </p:blipFill>
        <p:spPr>
          <a:xfrm>
            <a:off x="0" y="1100320"/>
            <a:ext cx="12192000" cy="5740427"/>
          </a:xfrm>
          <a:prstGeom prst="rect">
            <a:avLst/>
          </a:prstGeom>
        </p:spPr>
      </p:pic>
      <p:sp>
        <p:nvSpPr>
          <p:cNvPr id="10" name="テキスト ボックス 9">
            <a:extLst>
              <a:ext uri="{FF2B5EF4-FFF2-40B4-BE49-F238E27FC236}">
                <a16:creationId xmlns:a16="http://schemas.microsoft.com/office/drawing/2014/main" id="{860AF6CC-5C16-4410-7B6A-6FEE90685EED}"/>
              </a:ext>
            </a:extLst>
          </p:cNvPr>
          <p:cNvSpPr txBox="1"/>
          <p:nvPr/>
        </p:nvSpPr>
        <p:spPr>
          <a:xfrm>
            <a:off x="206188" y="6017784"/>
            <a:ext cx="5791200" cy="369332"/>
          </a:xfrm>
          <a:prstGeom prst="rect">
            <a:avLst/>
          </a:prstGeom>
          <a:noFill/>
        </p:spPr>
        <p:txBody>
          <a:bodyPr wrap="square" rtlCol="0">
            <a:spAutoFit/>
          </a:bodyPr>
          <a:lstStyle/>
          <a:p>
            <a:r>
              <a:rPr kumimoji="1" lang="ja-JP" altLang="en-US" dirty="0"/>
              <a:t>⑤　見やすい度数分布表の完成</a:t>
            </a:r>
          </a:p>
        </p:txBody>
      </p:sp>
    </p:spTree>
    <p:extLst>
      <p:ext uri="{BB962C8B-B14F-4D97-AF65-F5344CB8AC3E}">
        <p14:creationId xmlns:p14="http://schemas.microsoft.com/office/powerpoint/2010/main" val="202686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861030-D764-66A6-3DFD-F1BCD6A9A6FF}"/>
              </a:ext>
            </a:extLst>
          </p:cNvPr>
          <p:cNvSpPr>
            <a:spLocks noGrp="1"/>
          </p:cNvSpPr>
          <p:nvPr>
            <p:ph type="title"/>
          </p:nvPr>
        </p:nvSpPr>
        <p:spPr>
          <a:xfrm>
            <a:off x="1501611" y="686387"/>
            <a:ext cx="4022112" cy="1338355"/>
          </a:xfrm>
        </p:spPr>
        <p:txBody>
          <a:bodyPr>
            <a:normAutofit/>
          </a:bodyPr>
          <a:lstStyle/>
          <a:p>
            <a:r>
              <a:rPr kumimoji="1" lang="ja-JP" altLang="en-US" dirty="0"/>
              <a:t>データを処理し、</a:t>
            </a:r>
            <a:br>
              <a:rPr kumimoji="1" lang="en-US" altLang="ja-JP" dirty="0"/>
            </a:br>
            <a:r>
              <a:rPr lang="ja-JP" altLang="en-US" dirty="0"/>
              <a:t>分析する</a:t>
            </a:r>
            <a:endParaRPr kumimoji="1" lang="ja-JP" altLang="en-US" dirty="0"/>
          </a:p>
        </p:txBody>
      </p:sp>
      <p:pic>
        <p:nvPicPr>
          <p:cNvPr id="7" name="図 6">
            <a:extLst>
              <a:ext uri="{FF2B5EF4-FFF2-40B4-BE49-F238E27FC236}">
                <a16:creationId xmlns:a16="http://schemas.microsoft.com/office/drawing/2014/main" id="{53D5DCFF-E065-C086-46E2-8843AB269320}"/>
              </a:ext>
            </a:extLst>
          </p:cNvPr>
          <p:cNvPicPr>
            <a:picLocks noChangeAspect="1"/>
          </p:cNvPicPr>
          <p:nvPr/>
        </p:nvPicPr>
        <p:blipFill>
          <a:blip r:embed="rId2"/>
          <a:stretch>
            <a:fillRect/>
          </a:stretch>
        </p:blipFill>
        <p:spPr>
          <a:xfrm>
            <a:off x="5780602" y="-7186"/>
            <a:ext cx="6411398" cy="6858000"/>
          </a:xfrm>
          <a:prstGeom prst="rect">
            <a:avLst/>
          </a:prstGeom>
        </p:spPr>
      </p:pic>
      <p:sp>
        <p:nvSpPr>
          <p:cNvPr id="10" name="コンテンツ プレースホルダー 2">
            <a:extLst>
              <a:ext uri="{FF2B5EF4-FFF2-40B4-BE49-F238E27FC236}">
                <a16:creationId xmlns:a16="http://schemas.microsoft.com/office/drawing/2014/main" id="{5702FE93-C462-D239-7BA4-F116257BC0DA}"/>
              </a:ext>
            </a:extLst>
          </p:cNvPr>
          <p:cNvSpPr txBox="1">
            <a:spLocks/>
          </p:cNvSpPr>
          <p:nvPr/>
        </p:nvSpPr>
        <p:spPr>
          <a:xfrm>
            <a:off x="80656" y="2666805"/>
            <a:ext cx="5774161" cy="1059284"/>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ja-JP" altLang="en-US" sz="2800" dirty="0"/>
              <a:t>・</a:t>
            </a:r>
            <a:r>
              <a:rPr lang="en-US" altLang="ja-JP" sz="2800" dirty="0"/>
              <a:t>2020</a:t>
            </a:r>
            <a:r>
              <a:rPr lang="ja-JP" altLang="en-US" sz="2800" dirty="0"/>
              <a:t>年</a:t>
            </a:r>
            <a:endParaRPr lang="en-US" altLang="ja-JP" sz="2800" dirty="0"/>
          </a:p>
          <a:p>
            <a:pPr marL="0" indent="0">
              <a:buFont typeface="Wingdings 3" charset="2"/>
              <a:buNone/>
            </a:pPr>
            <a:r>
              <a:rPr lang="ja-JP" altLang="en-US" sz="2800" dirty="0"/>
              <a:t>　極端に走った選手が少ないのは？</a:t>
            </a:r>
          </a:p>
        </p:txBody>
      </p:sp>
      <p:sp>
        <p:nvSpPr>
          <p:cNvPr id="14" name="正方形/長方形 13">
            <a:extLst>
              <a:ext uri="{FF2B5EF4-FFF2-40B4-BE49-F238E27FC236}">
                <a16:creationId xmlns:a16="http://schemas.microsoft.com/office/drawing/2014/main" id="{50E908B9-8BC7-5B6D-C5B9-11C2D6CFACBC}"/>
              </a:ext>
            </a:extLst>
          </p:cNvPr>
          <p:cNvSpPr/>
          <p:nvPr/>
        </p:nvSpPr>
        <p:spPr>
          <a:xfrm>
            <a:off x="1190773" y="4033316"/>
            <a:ext cx="3759200" cy="83099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DFF4E4FC-DE63-7A19-BB68-F90F3403B202}"/>
              </a:ext>
            </a:extLst>
          </p:cNvPr>
          <p:cNvSpPr txBox="1"/>
          <p:nvPr/>
        </p:nvSpPr>
        <p:spPr>
          <a:xfrm>
            <a:off x="1567450" y="4094711"/>
            <a:ext cx="3377775" cy="830997"/>
          </a:xfrm>
          <a:prstGeom prst="rect">
            <a:avLst/>
          </a:prstGeom>
          <a:noFill/>
        </p:spPr>
        <p:txBody>
          <a:bodyPr wrap="square" rtlCol="0">
            <a:spAutoFit/>
          </a:bodyPr>
          <a:lstStyle/>
          <a:p>
            <a:r>
              <a:rPr kumimoji="1" lang="ja-JP" altLang="en-US" sz="2400" dirty="0">
                <a:solidFill>
                  <a:srgbClr val="FF0000"/>
                </a:solidFill>
              </a:rPr>
              <a:t>新型コロナの影響で</a:t>
            </a:r>
            <a:endParaRPr kumimoji="1" lang="en-US" altLang="ja-JP" sz="2400" dirty="0">
              <a:solidFill>
                <a:srgbClr val="FF0000"/>
              </a:solidFill>
            </a:endParaRPr>
          </a:p>
          <a:p>
            <a:r>
              <a:rPr kumimoji="1" lang="ja-JP" altLang="en-US" sz="2400" dirty="0">
                <a:solidFill>
                  <a:srgbClr val="FF0000"/>
                </a:solidFill>
              </a:rPr>
              <a:t>参加校が少なかった</a:t>
            </a:r>
          </a:p>
        </p:txBody>
      </p:sp>
      <p:sp>
        <p:nvSpPr>
          <p:cNvPr id="3" name="四角形: 角を丸くする 2">
            <a:extLst>
              <a:ext uri="{FF2B5EF4-FFF2-40B4-BE49-F238E27FC236}">
                <a16:creationId xmlns:a16="http://schemas.microsoft.com/office/drawing/2014/main" id="{7A9DD67F-CD9E-ED4C-8CD1-41F939BA8039}"/>
              </a:ext>
            </a:extLst>
          </p:cNvPr>
          <p:cNvSpPr/>
          <p:nvPr/>
        </p:nvSpPr>
        <p:spPr>
          <a:xfrm>
            <a:off x="1" y="59402"/>
            <a:ext cx="4945224" cy="4536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SGRAPA</a:t>
            </a:r>
            <a:r>
              <a:rPr kumimoji="1" lang="ja-JP" altLang="en-US" dirty="0"/>
              <a:t>を使った分析の例</a:t>
            </a:r>
            <a:r>
              <a:rPr kumimoji="1" lang="en-US" altLang="ja-JP" dirty="0"/>
              <a:t>(</a:t>
            </a:r>
            <a:r>
              <a:rPr kumimoji="1" lang="ja-JP" altLang="en-US" dirty="0"/>
              <a:t>中学</a:t>
            </a:r>
            <a:r>
              <a:rPr kumimoji="1" lang="en-US" altLang="ja-JP" dirty="0"/>
              <a:t>2</a:t>
            </a:r>
            <a:r>
              <a:rPr kumimoji="1" lang="ja-JP" altLang="en-US" dirty="0"/>
              <a:t>年生を想定</a:t>
            </a:r>
            <a:r>
              <a:rPr kumimoji="1" lang="en-US" altLang="ja-JP" dirty="0"/>
              <a:t>)</a:t>
            </a:r>
            <a:endParaRPr kumimoji="1" lang="ja-JP" altLang="en-US" dirty="0"/>
          </a:p>
        </p:txBody>
      </p:sp>
    </p:spTree>
    <p:extLst>
      <p:ext uri="{BB962C8B-B14F-4D97-AF65-F5344CB8AC3E}">
        <p14:creationId xmlns:p14="http://schemas.microsoft.com/office/powerpoint/2010/main" val="7504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7"/>
                                        </p:tgtEl>
                                        <p:attrNameLst>
                                          <p:attrName>ppt_w</p:attrName>
                                        </p:attrNameLst>
                                      </p:cBhvr>
                                      <p:tavLst>
                                        <p:tav tm="0">
                                          <p:val>
                                            <p:strVal val="ppt_w"/>
                                          </p:val>
                                        </p:tav>
                                        <p:tav tm="100000">
                                          <p:val>
                                            <p:fltVal val="0"/>
                                          </p:val>
                                        </p:tav>
                                      </p:tavLst>
                                    </p:anim>
                                    <p:anim calcmode="lin" valueType="num">
                                      <p:cBhvr>
                                        <p:cTn id="21" dur="500"/>
                                        <p:tgtEl>
                                          <p:spTgt spid="7"/>
                                        </p:tgtEl>
                                        <p:attrNameLst>
                                          <p:attrName>ppt_h</p:attrName>
                                        </p:attrNameLst>
                                      </p:cBhvr>
                                      <p:tavLst>
                                        <p:tav tm="0">
                                          <p:val>
                                            <p:strVal val="ppt_h"/>
                                          </p:val>
                                        </p:tav>
                                        <p:tav tm="100000">
                                          <p:val>
                                            <p:fltVal val="0"/>
                                          </p:val>
                                        </p:tav>
                                      </p:tavLst>
                                    </p:anim>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15" grpId="0"/>
    </p:bldLst>
  </p:timing>
</p:sld>
</file>

<file path=ppt/theme/theme1.xml><?xml version="1.0" encoding="utf-8"?>
<a:theme xmlns:a="http://schemas.openxmlformats.org/drawingml/2006/main" name="ウィスプ">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2453</Words>
  <Application>Microsoft Office PowerPoint</Application>
  <PresentationFormat>ワイド画面</PresentationFormat>
  <Paragraphs>205</Paragraphs>
  <Slides>22</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22</vt:i4>
      </vt:variant>
    </vt:vector>
  </HeadingPairs>
  <TitlesOfParts>
    <vt:vector size="30" baseType="lpstr">
      <vt:lpstr>HG丸ｺﾞｼｯｸM-PRO</vt:lpstr>
      <vt:lpstr>Hiragino Sans</vt:lpstr>
      <vt:lpstr>メイリオ</vt:lpstr>
      <vt:lpstr>游ゴシック</vt:lpstr>
      <vt:lpstr>Arial</vt:lpstr>
      <vt:lpstr>Century Gothic</vt:lpstr>
      <vt:lpstr>Wingdings 3</vt:lpstr>
      <vt:lpstr>ウィスプ</vt:lpstr>
      <vt:lpstr>統計グラフ作成ソフト「ＳＧＲＡＰＡ」を 活用した統計分析 　　～大阪市春季総体　男子100ｍ走を分析する～</vt:lpstr>
      <vt:lpstr>統計教育をしていて こんなことを思ったことはありませんか？</vt:lpstr>
      <vt:lpstr>「ＳＧＲＡＰＡ」とは             URL: https://sgrapa.com/</vt:lpstr>
      <vt:lpstr>大阪市春季総合体育大会100ｍ走を分析し、 どのくらいのタイムを出せば府大会に進出できるのか考えよう</vt:lpstr>
      <vt:lpstr>データを処理し、分析する</vt:lpstr>
      <vt:lpstr>データを処理する(度数分布表)</vt:lpstr>
      <vt:lpstr>データを処理する(度数分布表)</vt:lpstr>
      <vt:lpstr>分析する(度数分布表)</vt:lpstr>
      <vt:lpstr>データを処理し、 分析する</vt:lpstr>
      <vt:lpstr>データを処理し、 分析する</vt:lpstr>
      <vt:lpstr>分析する(度数折れ線・度数分布多角形)</vt:lpstr>
      <vt:lpstr>PowerPoint プレゼンテーション</vt:lpstr>
      <vt:lpstr>データを処理する(箱ひげ図)</vt:lpstr>
      <vt:lpstr>データを処理する(箱ひげ図)</vt:lpstr>
      <vt:lpstr>分析する(箱ひげ図)</vt:lpstr>
      <vt:lpstr>外れ値を見つけよう</vt:lpstr>
      <vt:lpstr>PowerPoint プレゼンテーション</vt:lpstr>
      <vt:lpstr>外れ値を除外して分析する(箱ひげ図)</vt:lpstr>
      <vt:lpstr>このデータ分析は正確な分析といえるか？</vt:lpstr>
      <vt:lpstr>部活動 × 統計 = 甲子園？</vt:lpstr>
      <vt:lpstr>部活動 × 統計 = 日本中学新記録更新へ</vt:lpstr>
      <vt:lpstr>参考資料等</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2025-03-18T07:28:09Z</dcterms:created>
  <dcterms:modified xsi:type="dcterms:W3CDTF">2025-03-18T07:28:13Z</dcterms:modified>
</cp:coreProperties>
</file>