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2"/>
  </p:notesMasterIdLst>
  <p:sldIdLst>
    <p:sldId id="256" r:id="rId2"/>
    <p:sldId id="296" r:id="rId3"/>
    <p:sldId id="305" r:id="rId4"/>
    <p:sldId id="259" r:id="rId5"/>
    <p:sldId id="257" r:id="rId6"/>
    <p:sldId id="258" r:id="rId7"/>
    <p:sldId id="260" r:id="rId8"/>
    <p:sldId id="261" r:id="rId9"/>
    <p:sldId id="262" r:id="rId10"/>
    <p:sldId id="266" r:id="rId11"/>
    <p:sldId id="263" r:id="rId12"/>
    <p:sldId id="264" r:id="rId13"/>
    <p:sldId id="267" r:id="rId14"/>
    <p:sldId id="268" r:id="rId15"/>
    <p:sldId id="265" r:id="rId16"/>
    <p:sldId id="269" r:id="rId17"/>
    <p:sldId id="270" r:id="rId18"/>
    <p:sldId id="271" r:id="rId19"/>
    <p:sldId id="272" r:id="rId20"/>
    <p:sldId id="273" r:id="rId21"/>
    <p:sldId id="274" r:id="rId22"/>
    <p:sldId id="278" r:id="rId23"/>
    <p:sldId id="280" r:id="rId24"/>
    <p:sldId id="279" r:id="rId25"/>
    <p:sldId id="275" r:id="rId26"/>
    <p:sldId id="276" r:id="rId27"/>
    <p:sldId id="277" r:id="rId28"/>
    <p:sldId id="281" r:id="rId29"/>
    <p:sldId id="282" r:id="rId30"/>
    <p:sldId id="283" r:id="rId31"/>
    <p:sldId id="284" r:id="rId32"/>
    <p:sldId id="306" r:id="rId33"/>
    <p:sldId id="294" r:id="rId34"/>
    <p:sldId id="285" r:id="rId35"/>
    <p:sldId id="286" r:id="rId36"/>
    <p:sldId id="287" r:id="rId37"/>
    <p:sldId id="288" r:id="rId38"/>
    <p:sldId id="295" r:id="rId39"/>
    <p:sldId id="289" r:id="rId40"/>
    <p:sldId id="290" r:id="rId41"/>
    <p:sldId id="291" r:id="rId42"/>
    <p:sldId id="302" r:id="rId43"/>
    <p:sldId id="292" r:id="rId44"/>
    <p:sldId id="303" r:id="rId45"/>
    <p:sldId id="293" r:id="rId46"/>
    <p:sldId id="304" r:id="rId47"/>
    <p:sldId id="297" r:id="rId48"/>
    <p:sldId id="298" r:id="rId49"/>
    <p:sldId id="299" r:id="rId50"/>
    <p:sldId id="300" r:id="rId5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24" autoAdjust="0"/>
  </p:normalViewPr>
  <p:slideViewPr>
    <p:cSldViewPr snapToGrid="0" showGuides="1">
      <p:cViewPr varScale="1">
        <p:scale>
          <a:sx n="93" d="100"/>
          <a:sy n="93" d="100"/>
        </p:scale>
        <p:origin x="302" y="77"/>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2E4B0-E3D5-45B6-9F60-938A2BB36A9D}"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79896-9799-45C9-BEE7-86A278629451}" type="slidenum">
              <a:rPr kumimoji="1" lang="ja-JP" altLang="en-US" smtClean="0"/>
              <a:t>‹#›</a:t>
            </a:fld>
            <a:endParaRPr kumimoji="1" lang="ja-JP" altLang="en-US"/>
          </a:p>
        </p:txBody>
      </p:sp>
    </p:spTree>
    <p:extLst>
      <p:ext uri="{BB962C8B-B14F-4D97-AF65-F5344CB8AC3E}">
        <p14:creationId xmlns:p14="http://schemas.microsoft.com/office/powerpoint/2010/main" val="42476372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153443-19ED-27A7-E61E-D4DF4CB2431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E020D40-0263-6485-7B3F-2D17EEE6F0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E8D05BD-38B6-A65D-9421-33D811D7A57E}"/>
              </a:ext>
            </a:extLst>
          </p:cNvPr>
          <p:cNvSpPr>
            <a:spLocks noGrp="1"/>
          </p:cNvSpPr>
          <p:nvPr>
            <p:ph type="dt" sz="half" idx="10"/>
          </p:nvPr>
        </p:nvSpPr>
        <p:spPr/>
        <p:txBody>
          <a:bodyPr/>
          <a:lstStyle/>
          <a:p>
            <a:fld id="{C9B9C937-F5A1-4849-A994-42CF13567890}"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DEF2B878-8B45-16EE-EA11-39788F49AFB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671FF6-22AF-9D35-FE2B-5750EE6C30FC}"/>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185678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5F6B7-B40E-1FF2-86F9-6006F2ED09E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849BA84-1FF6-594A-7B60-3C964AD79E4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57B012-A19F-D248-08CA-0995F9EA97E4}"/>
              </a:ext>
            </a:extLst>
          </p:cNvPr>
          <p:cNvSpPr>
            <a:spLocks noGrp="1"/>
          </p:cNvSpPr>
          <p:nvPr>
            <p:ph type="dt" sz="half" idx="10"/>
          </p:nvPr>
        </p:nvSpPr>
        <p:spPr/>
        <p:txBody>
          <a:bodyPr/>
          <a:lstStyle/>
          <a:p>
            <a:fld id="{F63E24B0-1B2A-4DBC-BBD1-B902F945D22A}"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F36049B3-2E68-E222-E821-63F08783F0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84CA9B-3C8E-CDB5-9F96-B7F6D6C3C6F0}"/>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186045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4113456-302A-F1B4-CB69-FC8150DE644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CBADBF-4321-98E0-ABFD-96D3BBCE1FE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5074F7-F2F4-3420-7583-34470298EB0A}"/>
              </a:ext>
            </a:extLst>
          </p:cNvPr>
          <p:cNvSpPr>
            <a:spLocks noGrp="1"/>
          </p:cNvSpPr>
          <p:nvPr>
            <p:ph type="dt" sz="half" idx="10"/>
          </p:nvPr>
        </p:nvSpPr>
        <p:spPr/>
        <p:txBody>
          <a:bodyPr/>
          <a:lstStyle/>
          <a:p>
            <a:fld id="{F2208E34-1046-48B2-9C9C-AD2FAAD5D542}"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75574D4D-6E84-9787-A731-89871B5CD1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11F197-58D7-2DED-97FF-A70CCF49731C}"/>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3183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47641-9A29-24E0-1469-E36275298EE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45BD8E-B131-2886-4213-7CCB09EF740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5F43F9-DBD9-3BE6-CC2C-754E826622DE}"/>
              </a:ext>
            </a:extLst>
          </p:cNvPr>
          <p:cNvSpPr>
            <a:spLocks noGrp="1"/>
          </p:cNvSpPr>
          <p:nvPr>
            <p:ph type="dt" sz="half" idx="10"/>
          </p:nvPr>
        </p:nvSpPr>
        <p:spPr/>
        <p:txBody>
          <a:bodyPr/>
          <a:lstStyle/>
          <a:p>
            <a:fld id="{4B8D4284-D5E9-4E91-88C6-AEB3A1593CE8}"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710A4D4B-806C-43F3-B241-F458D8B5A3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EF50F8-138D-05B0-1461-7EA8DFDD9C3C}"/>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275184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2622FE-1B84-BD76-444A-5402FC00F27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8C84CC9-7449-33E6-9572-629956BBED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FD494E4-6F06-1D39-06F9-1CBF768EC5B7}"/>
              </a:ext>
            </a:extLst>
          </p:cNvPr>
          <p:cNvSpPr>
            <a:spLocks noGrp="1"/>
          </p:cNvSpPr>
          <p:nvPr>
            <p:ph type="dt" sz="half" idx="10"/>
          </p:nvPr>
        </p:nvSpPr>
        <p:spPr/>
        <p:txBody>
          <a:bodyPr/>
          <a:lstStyle/>
          <a:p>
            <a:fld id="{95C7BEAF-0170-4E72-86EC-C4032E64942C}"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5FBA7922-1AD0-46E8-FA66-54FAF8E67D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24AE96-C0F8-DD61-13C8-CFFD93940287}"/>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9796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D196C6-AD73-652E-3604-BBAE78CBE76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C71AB6-5E02-0061-A0A7-C6308810E5E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BFAEAAF-070E-69DC-D8F1-8235AAF6282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213C1AF-0855-C382-C959-87C4C1A6D471}"/>
              </a:ext>
            </a:extLst>
          </p:cNvPr>
          <p:cNvSpPr>
            <a:spLocks noGrp="1"/>
          </p:cNvSpPr>
          <p:nvPr>
            <p:ph type="dt" sz="half" idx="10"/>
          </p:nvPr>
        </p:nvSpPr>
        <p:spPr/>
        <p:txBody>
          <a:bodyPr/>
          <a:lstStyle/>
          <a:p>
            <a:fld id="{B8A90AFC-CB06-4332-B8AD-067F6913F3BA}" type="datetime1">
              <a:rPr kumimoji="1" lang="ja-JP" altLang="en-US" smtClean="0"/>
              <a:t>2025/3/18</a:t>
            </a:fld>
            <a:endParaRPr kumimoji="1" lang="ja-JP" altLang="en-US"/>
          </a:p>
        </p:txBody>
      </p:sp>
      <p:sp>
        <p:nvSpPr>
          <p:cNvPr id="6" name="フッター プレースホルダー 5">
            <a:extLst>
              <a:ext uri="{FF2B5EF4-FFF2-40B4-BE49-F238E27FC236}">
                <a16:creationId xmlns:a16="http://schemas.microsoft.com/office/drawing/2014/main" id="{07421BEF-96E4-E25C-7BDC-6F08156AC5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B83463-274D-E075-B4B1-2B1BE2F69EC4}"/>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192967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8C3C2-D36B-2876-DA67-199E73C31D9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EA5FDBF-1325-1034-8EFE-15E0A4BDF1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51D62A0-0711-175B-8CD6-7A895A760C7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F23B870-D2EB-2CA6-7668-66A48BC668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D741497-3FEC-641B-96AC-BD6018A1D4B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D7029A6-B395-3021-5A67-7AB8A22B7AC1}"/>
              </a:ext>
            </a:extLst>
          </p:cNvPr>
          <p:cNvSpPr>
            <a:spLocks noGrp="1"/>
          </p:cNvSpPr>
          <p:nvPr>
            <p:ph type="dt" sz="half" idx="10"/>
          </p:nvPr>
        </p:nvSpPr>
        <p:spPr/>
        <p:txBody>
          <a:bodyPr/>
          <a:lstStyle/>
          <a:p>
            <a:fld id="{0A6E6D2B-D08C-44F3-8A0D-FB6B8FFA4300}" type="datetime1">
              <a:rPr kumimoji="1" lang="ja-JP" altLang="en-US" smtClean="0"/>
              <a:t>2025/3/18</a:t>
            </a:fld>
            <a:endParaRPr kumimoji="1" lang="ja-JP" altLang="en-US"/>
          </a:p>
        </p:txBody>
      </p:sp>
      <p:sp>
        <p:nvSpPr>
          <p:cNvPr id="8" name="フッター プレースホルダー 7">
            <a:extLst>
              <a:ext uri="{FF2B5EF4-FFF2-40B4-BE49-F238E27FC236}">
                <a16:creationId xmlns:a16="http://schemas.microsoft.com/office/drawing/2014/main" id="{20A89B29-E1D7-E9D8-DE85-AAD0431EB95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E83EF60-CB0D-C6C2-4C47-4C472911CB2B}"/>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47422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33CE42-CF4F-591C-15E3-3CCA1B397D2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9DDBDD8-CFD6-AD90-3422-519476DC367F}"/>
              </a:ext>
            </a:extLst>
          </p:cNvPr>
          <p:cNvSpPr>
            <a:spLocks noGrp="1"/>
          </p:cNvSpPr>
          <p:nvPr>
            <p:ph type="dt" sz="half" idx="10"/>
          </p:nvPr>
        </p:nvSpPr>
        <p:spPr/>
        <p:txBody>
          <a:bodyPr/>
          <a:lstStyle/>
          <a:p>
            <a:fld id="{FF38542D-A124-4B14-BB83-05F9ECDAAAD8}" type="datetime1">
              <a:rPr kumimoji="1" lang="ja-JP" altLang="en-US" smtClean="0"/>
              <a:t>2025/3/18</a:t>
            </a:fld>
            <a:endParaRPr kumimoji="1" lang="ja-JP" altLang="en-US"/>
          </a:p>
        </p:txBody>
      </p:sp>
      <p:sp>
        <p:nvSpPr>
          <p:cNvPr id="4" name="フッター プレースホルダー 3">
            <a:extLst>
              <a:ext uri="{FF2B5EF4-FFF2-40B4-BE49-F238E27FC236}">
                <a16:creationId xmlns:a16="http://schemas.microsoft.com/office/drawing/2014/main" id="{906B44AF-F546-379A-F0B9-4CBADCF09C4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A20230D-C14A-4CF6-B0A0-FB2B8C4EBBD9}"/>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294774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2AC4114-BFCC-7563-9B68-2FD8D2591EE4}"/>
              </a:ext>
            </a:extLst>
          </p:cNvPr>
          <p:cNvSpPr>
            <a:spLocks noGrp="1"/>
          </p:cNvSpPr>
          <p:nvPr>
            <p:ph type="dt" sz="half" idx="10"/>
          </p:nvPr>
        </p:nvSpPr>
        <p:spPr/>
        <p:txBody>
          <a:bodyPr/>
          <a:lstStyle/>
          <a:p>
            <a:fld id="{20E73647-3014-47C0-973F-98CD86FCFB9A}" type="datetime1">
              <a:rPr kumimoji="1" lang="ja-JP" altLang="en-US" smtClean="0"/>
              <a:t>2025/3/18</a:t>
            </a:fld>
            <a:endParaRPr kumimoji="1" lang="ja-JP" altLang="en-US"/>
          </a:p>
        </p:txBody>
      </p:sp>
      <p:sp>
        <p:nvSpPr>
          <p:cNvPr id="3" name="フッター プレースホルダー 2">
            <a:extLst>
              <a:ext uri="{FF2B5EF4-FFF2-40B4-BE49-F238E27FC236}">
                <a16:creationId xmlns:a16="http://schemas.microsoft.com/office/drawing/2014/main" id="{95A44193-316D-F292-9DD3-4A70C6EDE8E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98760EB-B372-7FBB-B8E5-A71BECFCD0D3}"/>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413593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676755-E99E-D13A-FB3E-3974BA7725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28B406-9B31-313B-78A3-E54112B1D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80C7BBC-E13F-7354-A0F9-65057AC76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71705B-686F-49E4-C4B7-098FEF72D870}"/>
              </a:ext>
            </a:extLst>
          </p:cNvPr>
          <p:cNvSpPr>
            <a:spLocks noGrp="1"/>
          </p:cNvSpPr>
          <p:nvPr>
            <p:ph type="dt" sz="half" idx="10"/>
          </p:nvPr>
        </p:nvSpPr>
        <p:spPr/>
        <p:txBody>
          <a:bodyPr/>
          <a:lstStyle/>
          <a:p>
            <a:fld id="{9B30F57D-506F-4263-8510-F8C6F8FC57FA}" type="datetime1">
              <a:rPr kumimoji="1" lang="ja-JP" altLang="en-US" smtClean="0"/>
              <a:t>2025/3/18</a:t>
            </a:fld>
            <a:endParaRPr kumimoji="1" lang="ja-JP" altLang="en-US"/>
          </a:p>
        </p:txBody>
      </p:sp>
      <p:sp>
        <p:nvSpPr>
          <p:cNvPr id="6" name="フッター プレースホルダー 5">
            <a:extLst>
              <a:ext uri="{FF2B5EF4-FFF2-40B4-BE49-F238E27FC236}">
                <a16:creationId xmlns:a16="http://schemas.microsoft.com/office/drawing/2014/main" id="{9F10F31C-6E4B-A0BD-6C28-3908641FC0C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992D928-CAFB-7322-5228-E26B4123B2E2}"/>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330302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7F5418-0C06-17C4-F8D7-CBD9727D8C3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6B1972C-092F-73BF-2892-9AC5D498A0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509E122-051E-AB3D-2160-BCED2DE44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35008D2-49A7-FA45-4998-E8FCD5D7FEBF}"/>
              </a:ext>
            </a:extLst>
          </p:cNvPr>
          <p:cNvSpPr>
            <a:spLocks noGrp="1"/>
          </p:cNvSpPr>
          <p:nvPr>
            <p:ph type="dt" sz="half" idx="10"/>
          </p:nvPr>
        </p:nvSpPr>
        <p:spPr/>
        <p:txBody>
          <a:bodyPr/>
          <a:lstStyle/>
          <a:p>
            <a:fld id="{71724DF6-A7B0-43B6-B1AC-38B8E19BDACB}" type="datetime1">
              <a:rPr kumimoji="1" lang="ja-JP" altLang="en-US" smtClean="0"/>
              <a:t>2025/3/18</a:t>
            </a:fld>
            <a:endParaRPr kumimoji="1" lang="ja-JP" altLang="en-US"/>
          </a:p>
        </p:txBody>
      </p:sp>
      <p:sp>
        <p:nvSpPr>
          <p:cNvPr id="6" name="フッター プレースホルダー 5">
            <a:extLst>
              <a:ext uri="{FF2B5EF4-FFF2-40B4-BE49-F238E27FC236}">
                <a16:creationId xmlns:a16="http://schemas.microsoft.com/office/drawing/2014/main" id="{53C0D0EC-A881-5EB5-C00B-8131CD8C85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C2DFDF1-EE49-B80E-416B-3226AA8777C3}"/>
              </a:ext>
            </a:extLst>
          </p:cNvPr>
          <p:cNvSpPr>
            <a:spLocks noGrp="1"/>
          </p:cNvSpPr>
          <p:nvPr>
            <p:ph type="sldNum" sz="quarter" idx="12"/>
          </p:nvPr>
        </p:nvSpPr>
        <p:spPr/>
        <p:txBody>
          <a:body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339111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8D7A110-0544-3035-0B26-74BD1C01C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47A3B6-3843-E31D-1721-C6D89E2D7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9BF639-56E4-D841-9C6E-CD7C1CCA18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93CA4-A5A9-4FDC-961A-157968D4B9CD}"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C52A52DF-4731-2E3C-8821-534BB6FEC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8766996-C187-CB8C-80E1-2D57C8A47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E63CB-2C96-48A4-8D4A-B47EA2CD099A}" type="slidenum">
              <a:rPr kumimoji="1" lang="ja-JP" altLang="en-US" smtClean="0"/>
              <a:t>‹#›</a:t>
            </a:fld>
            <a:endParaRPr kumimoji="1" lang="ja-JP" altLang="en-US"/>
          </a:p>
        </p:txBody>
      </p:sp>
    </p:spTree>
    <p:extLst>
      <p:ext uri="{BB962C8B-B14F-4D97-AF65-F5344CB8AC3E}">
        <p14:creationId xmlns:p14="http://schemas.microsoft.com/office/powerpoint/2010/main" val="2405391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estat.me/estat/eSta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7AB38F-EC8F-C05B-5F45-B750CD56042D}"/>
              </a:ext>
            </a:extLst>
          </p:cNvPr>
          <p:cNvSpPr>
            <a:spLocks noGrp="1"/>
          </p:cNvSpPr>
          <p:nvPr>
            <p:ph type="ctrTitle"/>
          </p:nvPr>
        </p:nvSpPr>
        <p:spPr/>
        <p:txBody>
          <a:bodyPr/>
          <a:lstStyle/>
          <a:p>
            <a:r>
              <a:rPr kumimoji="1" lang="ja-JP" altLang="en-US" dirty="0"/>
              <a:t>福井県統計指導者講習会について</a:t>
            </a:r>
          </a:p>
        </p:txBody>
      </p:sp>
      <p:sp>
        <p:nvSpPr>
          <p:cNvPr id="3" name="字幕 2">
            <a:extLst>
              <a:ext uri="{FF2B5EF4-FFF2-40B4-BE49-F238E27FC236}">
                <a16:creationId xmlns:a16="http://schemas.microsoft.com/office/drawing/2014/main" id="{1D783086-F7ED-6A5E-2EAE-EA86028503D6}"/>
              </a:ext>
            </a:extLst>
          </p:cNvPr>
          <p:cNvSpPr>
            <a:spLocks noGrp="1"/>
          </p:cNvSpPr>
          <p:nvPr>
            <p:ph type="subTitle" idx="1"/>
          </p:nvPr>
        </p:nvSpPr>
        <p:spPr>
          <a:xfrm>
            <a:off x="1524000" y="3602037"/>
            <a:ext cx="9144000" cy="2133599"/>
          </a:xfrm>
        </p:spPr>
        <p:txBody>
          <a:bodyPr>
            <a:normAutofit/>
          </a:bodyPr>
          <a:lstStyle/>
          <a:p>
            <a:endParaRPr kumimoji="1" lang="en-US" altLang="ja-JP" sz="3600" dirty="0"/>
          </a:p>
          <a:p>
            <a:r>
              <a:rPr kumimoji="1" lang="ja-JP" altLang="en-US" sz="3600" dirty="0"/>
              <a:t>データの収集・分析体験より、</a:t>
            </a:r>
            <a:endParaRPr kumimoji="1" lang="en-US" altLang="ja-JP" sz="3600" dirty="0"/>
          </a:p>
          <a:p>
            <a:r>
              <a:rPr kumimoji="1" lang="en-US" altLang="ja-JP" sz="3600" dirty="0"/>
              <a:t>eStat.me</a:t>
            </a:r>
            <a:r>
              <a:rPr lang="ja-JP" altLang="en-US" sz="3600" dirty="0"/>
              <a:t>を使ってみた。</a:t>
            </a:r>
            <a:endParaRPr kumimoji="1" lang="ja-JP" altLang="en-US" sz="3600" dirty="0"/>
          </a:p>
        </p:txBody>
      </p:sp>
      <p:sp>
        <p:nvSpPr>
          <p:cNvPr id="4" name="スライド番号プレースホルダー 3">
            <a:extLst>
              <a:ext uri="{FF2B5EF4-FFF2-40B4-BE49-F238E27FC236}">
                <a16:creationId xmlns:a16="http://schemas.microsoft.com/office/drawing/2014/main" id="{328D92F7-36F7-7FFA-3538-7DD39128BD0C}"/>
              </a:ext>
            </a:extLst>
          </p:cNvPr>
          <p:cNvSpPr>
            <a:spLocks noGrp="1"/>
          </p:cNvSpPr>
          <p:nvPr>
            <p:ph type="sldNum" sz="quarter" idx="12"/>
          </p:nvPr>
        </p:nvSpPr>
        <p:spPr/>
        <p:txBody>
          <a:bodyPr/>
          <a:lstStyle/>
          <a:p>
            <a:fld id="{59FE63CB-2C96-48A4-8D4A-B47EA2CD099A}" type="slidenum">
              <a:rPr kumimoji="1" lang="ja-JP" altLang="en-US" smtClean="0"/>
              <a:t>1</a:t>
            </a:fld>
            <a:endParaRPr kumimoji="1" lang="ja-JP" altLang="en-US"/>
          </a:p>
        </p:txBody>
      </p:sp>
    </p:spTree>
    <p:extLst>
      <p:ext uri="{BB962C8B-B14F-4D97-AF65-F5344CB8AC3E}">
        <p14:creationId xmlns:p14="http://schemas.microsoft.com/office/powerpoint/2010/main" val="3275662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0667A05-2D75-CDC2-12E5-E2F3442E3EB5}"/>
              </a:ext>
            </a:extLst>
          </p:cNvPr>
          <p:cNvPicPr>
            <a:picLocks noChangeAspect="1"/>
          </p:cNvPicPr>
          <p:nvPr/>
        </p:nvPicPr>
        <p:blipFill>
          <a:blip r:embed="rId2"/>
          <a:stretch>
            <a:fillRect/>
          </a:stretch>
        </p:blipFill>
        <p:spPr>
          <a:xfrm>
            <a:off x="0" y="230579"/>
            <a:ext cx="10457159" cy="4515592"/>
          </a:xfrm>
          <a:prstGeom prst="rect">
            <a:avLst/>
          </a:prstGeom>
        </p:spPr>
      </p:pic>
      <p:sp>
        <p:nvSpPr>
          <p:cNvPr id="2" name="テキスト ボックス 1">
            <a:extLst>
              <a:ext uri="{FF2B5EF4-FFF2-40B4-BE49-F238E27FC236}">
                <a16:creationId xmlns:a16="http://schemas.microsoft.com/office/drawing/2014/main" id="{88CC9B5C-C565-F06E-C06A-75E69CFB253B}"/>
              </a:ext>
            </a:extLst>
          </p:cNvPr>
          <p:cNvSpPr txBox="1"/>
          <p:nvPr/>
        </p:nvSpPr>
        <p:spPr>
          <a:xfrm>
            <a:off x="468086" y="5192485"/>
            <a:ext cx="10428514" cy="830997"/>
          </a:xfrm>
          <a:prstGeom prst="rect">
            <a:avLst/>
          </a:prstGeom>
          <a:noFill/>
        </p:spPr>
        <p:txBody>
          <a:bodyPr wrap="square" rtlCol="0">
            <a:spAutoFit/>
          </a:bodyPr>
          <a:lstStyle/>
          <a:p>
            <a:r>
              <a:rPr kumimoji="1" lang="ja-JP" altLang="en-US" sz="2400" dirty="0"/>
              <a:t>中学統計と高校統計と大学統計とありますが、使えるものが増えていくだけです。ここは、中学統計でやってみましょう。</a:t>
            </a:r>
          </a:p>
        </p:txBody>
      </p:sp>
      <p:sp>
        <p:nvSpPr>
          <p:cNvPr id="4" name="楕円 3">
            <a:extLst>
              <a:ext uri="{FF2B5EF4-FFF2-40B4-BE49-F238E27FC236}">
                <a16:creationId xmlns:a16="http://schemas.microsoft.com/office/drawing/2014/main" id="{F8C178F2-A22F-9B52-B8E1-4E4AEE44CE90}"/>
              </a:ext>
            </a:extLst>
          </p:cNvPr>
          <p:cNvSpPr/>
          <p:nvPr/>
        </p:nvSpPr>
        <p:spPr>
          <a:xfrm>
            <a:off x="391885" y="3429000"/>
            <a:ext cx="1001486" cy="1371600"/>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940AEEAA-1BE8-0C94-7748-183E3986498D}"/>
              </a:ext>
            </a:extLst>
          </p:cNvPr>
          <p:cNvCxnSpPr>
            <a:cxnSpLocks/>
            <a:endCxn id="4" idx="5"/>
          </p:cNvCxnSpPr>
          <p:nvPr/>
        </p:nvCxnSpPr>
        <p:spPr>
          <a:xfrm flipH="1" flipV="1">
            <a:off x="1246707" y="4599734"/>
            <a:ext cx="1050179" cy="5383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スライド番号プレースホルダー 4">
            <a:extLst>
              <a:ext uri="{FF2B5EF4-FFF2-40B4-BE49-F238E27FC236}">
                <a16:creationId xmlns:a16="http://schemas.microsoft.com/office/drawing/2014/main" id="{90792BC6-E2D5-7D55-4F89-2CDC2A30A0FF}"/>
              </a:ext>
            </a:extLst>
          </p:cNvPr>
          <p:cNvSpPr>
            <a:spLocks noGrp="1"/>
          </p:cNvSpPr>
          <p:nvPr>
            <p:ph type="sldNum" sz="quarter" idx="12"/>
          </p:nvPr>
        </p:nvSpPr>
        <p:spPr/>
        <p:txBody>
          <a:bodyPr/>
          <a:lstStyle/>
          <a:p>
            <a:fld id="{59FE63CB-2C96-48A4-8D4A-B47EA2CD099A}" type="slidenum">
              <a:rPr kumimoji="1" lang="ja-JP" altLang="en-US" smtClean="0"/>
              <a:t>10</a:t>
            </a:fld>
            <a:endParaRPr kumimoji="1" lang="ja-JP" altLang="en-US"/>
          </a:p>
        </p:txBody>
      </p:sp>
    </p:spTree>
    <p:extLst>
      <p:ext uri="{BB962C8B-B14F-4D97-AF65-F5344CB8AC3E}">
        <p14:creationId xmlns:p14="http://schemas.microsoft.com/office/powerpoint/2010/main" val="2804671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8F68C80-2099-7167-4048-F295FB374CF2}"/>
              </a:ext>
            </a:extLst>
          </p:cNvPr>
          <p:cNvPicPr>
            <a:picLocks noChangeAspect="1"/>
          </p:cNvPicPr>
          <p:nvPr/>
        </p:nvPicPr>
        <p:blipFill>
          <a:blip r:embed="rId2"/>
          <a:stretch>
            <a:fillRect/>
          </a:stretch>
        </p:blipFill>
        <p:spPr>
          <a:xfrm>
            <a:off x="0" y="286047"/>
            <a:ext cx="12192000" cy="5415047"/>
          </a:xfrm>
          <a:prstGeom prst="rect">
            <a:avLst/>
          </a:prstGeom>
        </p:spPr>
      </p:pic>
      <p:sp>
        <p:nvSpPr>
          <p:cNvPr id="2" name="テキスト ボックス 1">
            <a:extLst>
              <a:ext uri="{FF2B5EF4-FFF2-40B4-BE49-F238E27FC236}">
                <a16:creationId xmlns:a16="http://schemas.microsoft.com/office/drawing/2014/main" id="{490A5E33-7B49-4E3C-D543-B2EC283D38E2}"/>
              </a:ext>
            </a:extLst>
          </p:cNvPr>
          <p:cNvSpPr txBox="1"/>
          <p:nvPr/>
        </p:nvSpPr>
        <p:spPr>
          <a:xfrm>
            <a:off x="4028767" y="5900056"/>
            <a:ext cx="4134465" cy="523220"/>
          </a:xfrm>
          <a:prstGeom prst="rect">
            <a:avLst/>
          </a:prstGeom>
          <a:noFill/>
        </p:spPr>
        <p:txBody>
          <a:bodyPr wrap="none" rtlCol="0">
            <a:spAutoFit/>
          </a:bodyPr>
          <a:lstStyle/>
          <a:p>
            <a:r>
              <a:rPr kumimoji="1" lang="ja-JP" altLang="en-US" sz="2800" dirty="0"/>
              <a:t>これがメイン画面です。</a:t>
            </a:r>
          </a:p>
        </p:txBody>
      </p:sp>
      <p:sp>
        <p:nvSpPr>
          <p:cNvPr id="4" name="楕円 3">
            <a:extLst>
              <a:ext uri="{FF2B5EF4-FFF2-40B4-BE49-F238E27FC236}">
                <a16:creationId xmlns:a16="http://schemas.microsoft.com/office/drawing/2014/main" id="{3AD1CD9D-07FF-F884-47DE-212347A521FA}"/>
              </a:ext>
            </a:extLst>
          </p:cNvPr>
          <p:cNvSpPr/>
          <p:nvPr/>
        </p:nvSpPr>
        <p:spPr>
          <a:xfrm>
            <a:off x="9960429" y="489857"/>
            <a:ext cx="1045028" cy="44631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53418F95-84D4-B357-6208-E173976F0B72}"/>
              </a:ext>
            </a:extLst>
          </p:cNvPr>
          <p:cNvCxnSpPr/>
          <p:nvPr/>
        </p:nvCxnSpPr>
        <p:spPr>
          <a:xfrm flipV="1">
            <a:off x="9960429" y="881743"/>
            <a:ext cx="370114" cy="11103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C612AC4F-C34A-188B-511D-057FC292F96D}"/>
              </a:ext>
            </a:extLst>
          </p:cNvPr>
          <p:cNvSpPr txBox="1"/>
          <p:nvPr/>
        </p:nvSpPr>
        <p:spPr>
          <a:xfrm>
            <a:off x="8708572" y="1992086"/>
            <a:ext cx="2656114" cy="461665"/>
          </a:xfrm>
          <a:prstGeom prst="rect">
            <a:avLst/>
          </a:prstGeom>
          <a:noFill/>
          <a:ln>
            <a:solidFill>
              <a:schemeClr val="tx1"/>
            </a:solidFill>
          </a:ln>
        </p:spPr>
        <p:txBody>
          <a:bodyPr wrap="square" rtlCol="0">
            <a:spAutoFit/>
          </a:bodyPr>
          <a:lstStyle/>
          <a:p>
            <a:r>
              <a:rPr kumimoji="1" lang="ja-JP" altLang="en-US" sz="2400" dirty="0"/>
              <a:t>日本語もあるよ。</a:t>
            </a:r>
          </a:p>
        </p:txBody>
      </p:sp>
      <p:sp>
        <p:nvSpPr>
          <p:cNvPr id="5" name="楕円 4">
            <a:extLst>
              <a:ext uri="{FF2B5EF4-FFF2-40B4-BE49-F238E27FC236}">
                <a16:creationId xmlns:a16="http://schemas.microsoft.com/office/drawing/2014/main" id="{06E0868B-A0CB-6732-6EE4-16B45C91A45A}"/>
              </a:ext>
            </a:extLst>
          </p:cNvPr>
          <p:cNvSpPr/>
          <p:nvPr/>
        </p:nvSpPr>
        <p:spPr>
          <a:xfrm>
            <a:off x="1905000" y="286047"/>
            <a:ext cx="903514" cy="595696"/>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BA0862C8-6235-ACA0-9429-6AD5DCCD6AFA}"/>
              </a:ext>
            </a:extLst>
          </p:cNvPr>
          <p:cNvCxnSpPr/>
          <p:nvPr/>
        </p:nvCxnSpPr>
        <p:spPr>
          <a:xfrm flipH="1" flipV="1">
            <a:off x="2688771" y="881743"/>
            <a:ext cx="1099458" cy="11103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46A515B1-EB44-1F1C-7FDD-72C78449EA4A}"/>
              </a:ext>
            </a:extLst>
          </p:cNvPr>
          <p:cNvSpPr txBox="1"/>
          <p:nvPr/>
        </p:nvSpPr>
        <p:spPr>
          <a:xfrm>
            <a:off x="3744687" y="1960215"/>
            <a:ext cx="265611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dirty="0"/>
              <a:t>保存もできるよ。</a:t>
            </a:r>
          </a:p>
        </p:txBody>
      </p:sp>
      <p:sp>
        <p:nvSpPr>
          <p:cNvPr id="11" name="スライド番号プレースホルダー 10">
            <a:extLst>
              <a:ext uri="{FF2B5EF4-FFF2-40B4-BE49-F238E27FC236}">
                <a16:creationId xmlns:a16="http://schemas.microsoft.com/office/drawing/2014/main" id="{EEF87E63-E4CF-E3EC-F68A-CD89F7B221AA}"/>
              </a:ext>
            </a:extLst>
          </p:cNvPr>
          <p:cNvSpPr>
            <a:spLocks noGrp="1"/>
          </p:cNvSpPr>
          <p:nvPr>
            <p:ph type="sldNum" sz="quarter" idx="12"/>
          </p:nvPr>
        </p:nvSpPr>
        <p:spPr/>
        <p:txBody>
          <a:bodyPr/>
          <a:lstStyle/>
          <a:p>
            <a:fld id="{59FE63CB-2C96-48A4-8D4A-B47EA2CD099A}" type="slidenum">
              <a:rPr kumimoji="1" lang="ja-JP" altLang="en-US" smtClean="0"/>
              <a:t>11</a:t>
            </a:fld>
            <a:endParaRPr kumimoji="1" lang="ja-JP" altLang="en-US"/>
          </a:p>
        </p:txBody>
      </p:sp>
    </p:spTree>
    <p:extLst>
      <p:ext uri="{BB962C8B-B14F-4D97-AF65-F5344CB8AC3E}">
        <p14:creationId xmlns:p14="http://schemas.microsoft.com/office/powerpoint/2010/main" val="378462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22B0F4B-F93D-76EA-4132-1042F34C5763}"/>
              </a:ext>
            </a:extLst>
          </p:cNvPr>
          <p:cNvPicPr>
            <a:picLocks noChangeAspect="1"/>
          </p:cNvPicPr>
          <p:nvPr/>
        </p:nvPicPr>
        <p:blipFill>
          <a:blip r:embed="rId2"/>
          <a:stretch>
            <a:fillRect/>
          </a:stretch>
        </p:blipFill>
        <p:spPr>
          <a:xfrm>
            <a:off x="381000" y="296093"/>
            <a:ext cx="8234558" cy="5222964"/>
          </a:xfrm>
          <a:prstGeom prst="rect">
            <a:avLst/>
          </a:prstGeom>
        </p:spPr>
      </p:pic>
      <p:sp>
        <p:nvSpPr>
          <p:cNvPr id="2" name="テキスト ボックス 1">
            <a:extLst>
              <a:ext uri="{FF2B5EF4-FFF2-40B4-BE49-F238E27FC236}">
                <a16:creationId xmlns:a16="http://schemas.microsoft.com/office/drawing/2014/main" id="{DA4339B5-736A-73D5-4CFC-4DDAEE695D52}"/>
              </a:ext>
            </a:extLst>
          </p:cNvPr>
          <p:cNvSpPr txBox="1"/>
          <p:nvPr/>
        </p:nvSpPr>
        <p:spPr>
          <a:xfrm>
            <a:off x="381000" y="5845628"/>
            <a:ext cx="10885715" cy="523220"/>
          </a:xfrm>
          <a:prstGeom prst="rect">
            <a:avLst/>
          </a:prstGeom>
          <a:noFill/>
        </p:spPr>
        <p:txBody>
          <a:bodyPr wrap="square" rtlCol="0">
            <a:spAutoFit/>
          </a:bodyPr>
          <a:lstStyle/>
          <a:p>
            <a:r>
              <a:rPr kumimoji="1" lang="ja-JP" altLang="en-US" sz="2800" dirty="0"/>
              <a:t>これが、元データです。</a:t>
            </a:r>
            <a:r>
              <a:rPr kumimoji="1" lang="en-US" altLang="ja-JP" sz="2800" dirty="0"/>
              <a:t>Excel</a:t>
            </a:r>
            <a:r>
              <a:rPr kumimoji="1" lang="ja-JP" altLang="en-US" sz="2800" dirty="0"/>
              <a:t>ファイルになっています。</a:t>
            </a:r>
          </a:p>
        </p:txBody>
      </p:sp>
      <p:sp>
        <p:nvSpPr>
          <p:cNvPr id="4" name="スライド番号プレースホルダー 3">
            <a:extLst>
              <a:ext uri="{FF2B5EF4-FFF2-40B4-BE49-F238E27FC236}">
                <a16:creationId xmlns:a16="http://schemas.microsoft.com/office/drawing/2014/main" id="{8BA53E5A-46F8-1D9F-8643-4E89A602CBBD}"/>
              </a:ext>
            </a:extLst>
          </p:cNvPr>
          <p:cNvSpPr>
            <a:spLocks noGrp="1"/>
          </p:cNvSpPr>
          <p:nvPr>
            <p:ph type="sldNum" sz="quarter" idx="12"/>
          </p:nvPr>
        </p:nvSpPr>
        <p:spPr/>
        <p:txBody>
          <a:bodyPr/>
          <a:lstStyle/>
          <a:p>
            <a:fld id="{59FE63CB-2C96-48A4-8D4A-B47EA2CD099A}" type="slidenum">
              <a:rPr kumimoji="1" lang="ja-JP" altLang="en-US" smtClean="0"/>
              <a:t>12</a:t>
            </a:fld>
            <a:endParaRPr kumimoji="1" lang="ja-JP" altLang="en-US"/>
          </a:p>
        </p:txBody>
      </p:sp>
    </p:spTree>
    <p:extLst>
      <p:ext uri="{BB962C8B-B14F-4D97-AF65-F5344CB8AC3E}">
        <p14:creationId xmlns:p14="http://schemas.microsoft.com/office/powerpoint/2010/main" val="492210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D52C1B8-7BB2-18CB-08BC-684D0826B9E1}"/>
              </a:ext>
            </a:extLst>
          </p:cNvPr>
          <p:cNvPicPr>
            <a:picLocks noChangeAspect="1"/>
          </p:cNvPicPr>
          <p:nvPr/>
        </p:nvPicPr>
        <p:blipFill>
          <a:blip r:embed="rId2"/>
          <a:stretch>
            <a:fillRect/>
          </a:stretch>
        </p:blipFill>
        <p:spPr>
          <a:xfrm>
            <a:off x="410348" y="0"/>
            <a:ext cx="9548286" cy="5758543"/>
          </a:xfrm>
          <a:prstGeom prst="rect">
            <a:avLst/>
          </a:prstGeom>
        </p:spPr>
      </p:pic>
      <p:sp>
        <p:nvSpPr>
          <p:cNvPr id="2" name="テキスト ボックス 1">
            <a:extLst>
              <a:ext uri="{FF2B5EF4-FFF2-40B4-BE49-F238E27FC236}">
                <a16:creationId xmlns:a16="http://schemas.microsoft.com/office/drawing/2014/main" id="{21308049-3E4B-42D0-EF6B-38E36ABA38FB}"/>
              </a:ext>
            </a:extLst>
          </p:cNvPr>
          <p:cNvSpPr txBox="1"/>
          <p:nvPr/>
        </p:nvSpPr>
        <p:spPr>
          <a:xfrm>
            <a:off x="410348" y="5921828"/>
            <a:ext cx="9276805" cy="523220"/>
          </a:xfrm>
          <a:prstGeom prst="rect">
            <a:avLst/>
          </a:prstGeom>
          <a:noFill/>
        </p:spPr>
        <p:txBody>
          <a:bodyPr wrap="square" rtlCol="0">
            <a:spAutoFit/>
          </a:bodyPr>
          <a:lstStyle/>
          <a:p>
            <a:r>
              <a:rPr lang="en-US" altLang="ja-JP" sz="2800" dirty="0"/>
              <a:t>Excel</a:t>
            </a:r>
            <a:r>
              <a:rPr lang="ja-JP" altLang="en-US" sz="2800" dirty="0"/>
              <a:t>のデータをコピーして、</a:t>
            </a:r>
            <a:r>
              <a:rPr lang="en-US" altLang="ja-JP" sz="2800" dirty="0" err="1"/>
              <a:t>eStat</a:t>
            </a:r>
            <a:r>
              <a:rPr lang="ja-JP" altLang="en-US" sz="2800" dirty="0"/>
              <a:t>に貼り付けます。</a:t>
            </a:r>
            <a:endParaRPr kumimoji="1" lang="ja-JP" altLang="en-US" sz="2800" dirty="0"/>
          </a:p>
        </p:txBody>
      </p:sp>
      <p:sp>
        <p:nvSpPr>
          <p:cNvPr id="4" name="楕円 3">
            <a:extLst>
              <a:ext uri="{FF2B5EF4-FFF2-40B4-BE49-F238E27FC236}">
                <a16:creationId xmlns:a16="http://schemas.microsoft.com/office/drawing/2014/main" id="{29E972B3-3462-9999-5058-6D30EF0BF2AD}"/>
              </a:ext>
            </a:extLst>
          </p:cNvPr>
          <p:cNvSpPr/>
          <p:nvPr/>
        </p:nvSpPr>
        <p:spPr>
          <a:xfrm>
            <a:off x="6770914" y="653143"/>
            <a:ext cx="1915886" cy="44631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65B1DB5-B25B-93F1-3787-C859410F44B6}"/>
              </a:ext>
            </a:extLst>
          </p:cNvPr>
          <p:cNvSpPr>
            <a:spLocks noGrp="1"/>
          </p:cNvSpPr>
          <p:nvPr>
            <p:ph type="sldNum" sz="quarter" idx="12"/>
          </p:nvPr>
        </p:nvSpPr>
        <p:spPr/>
        <p:txBody>
          <a:bodyPr/>
          <a:lstStyle/>
          <a:p>
            <a:fld id="{59FE63CB-2C96-48A4-8D4A-B47EA2CD099A}" type="slidenum">
              <a:rPr kumimoji="1" lang="ja-JP" altLang="en-US" smtClean="0"/>
              <a:t>13</a:t>
            </a:fld>
            <a:endParaRPr kumimoji="1" lang="ja-JP" altLang="en-US"/>
          </a:p>
        </p:txBody>
      </p:sp>
    </p:spTree>
    <p:extLst>
      <p:ext uri="{BB962C8B-B14F-4D97-AF65-F5344CB8AC3E}">
        <p14:creationId xmlns:p14="http://schemas.microsoft.com/office/powerpoint/2010/main" val="72881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AB7CA7-0F06-2DBA-5E9A-8601C7B6547A}"/>
              </a:ext>
            </a:extLst>
          </p:cNvPr>
          <p:cNvPicPr>
            <a:picLocks noChangeAspect="1"/>
          </p:cNvPicPr>
          <p:nvPr/>
        </p:nvPicPr>
        <p:blipFill>
          <a:blip r:embed="rId2"/>
          <a:stretch>
            <a:fillRect/>
          </a:stretch>
        </p:blipFill>
        <p:spPr>
          <a:xfrm>
            <a:off x="981984" y="-90762"/>
            <a:ext cx="4544059" cy="6839905"/>
          </a:xfrm>
          <a:prstGeom prst="rect">
            <a:avLst/>
          </a:prstGeom>
        </p:spPr>
      </p:pic>
      <p:sp>
        <p:nvSpPr>
          <p:cNvPr id="2" name="テキスト ボックス 1">
            <a:extLst>
              <a:ext uri="{FF2B5EF4-FFF2-40B4-BE49-F238E27FC236}">
                <a16:creationId xmlns:a16="http://schemas.microsoft.com/office/drawing/2014/main" id="{0E375D6B-51A6-3EAA-A9F0-A4D20D838E97}"/>
              </a:ext>
            </a:extLst>
          </p:cNvPr>
          <p:cNvSpPr txBox="1"/>
          <p:nvPr/>
        </p:nvSpPr>
        <p:spPr>
          <a:xfrm>
            <a:off x="6393000" y="1915886"/>
            <a:ext cx="5635713" cy="2677656"/>
          </a:xfrm>
          <a:prstGeom prst="rect">
            <a:avLst/>
          </a:prstGeom>
          <a:noFill/>
          <a:ln>
            <a:solidFill>
              <a:schemeClr val="tx1"/>
            </a:solidFill>
          </a:ln>
        </p:spPr>
        <p:txBody>
          <a:bodyPr wrap="square" rtlCol="0">
            <a:spAutoFit/>
          </a:bodyPr>
          <a:lstStyle/>
          <a:p>
            <a:r>
              <a:rPr kumimoji="1" lang="ja-JP" altLang="en-US" sz="2800" dirty="0"/>
              <a:t>ここにコピーしたデータを貼り付けます。</a:t>
            </a:r>
            <a:endParaRPr kumimoji="1" lang="en-US" altLang="ja-JP" sz="2800" dirty="0"/>
          </a:p>
          <a:p>
            <a:r>
              <a:rPr kumimoji="1" lang="ja-JP" altLang="en-US" sz="2800" dirty="0"/>
              <a:t>貼り付けるときは、ここをクリックして、</a:t>
            </a:r>
            <a:endParaRPr kumimoji="1" lang="en-US" altLang="ja-JP" sz="2800" dirty="0"/>
          </a:p>
          <a:p>
            <a:pPr algn="ctr"/>
            <a:r>
              <a:rPr lang="en-US" altLang="ja-JP" sz="2800" b="1" dirty="0">
                <a:solidFill>
                  <a:srgbClr val="FF0000"/>
                </a:solidFill>
              </a:rPr>
              <a:t>CTRL</a:t>
            </a:r>
            <a:r>
              <a:rPr lang="ja-JP" altLang="en-US" sz="2800" b="1" dirty="0">
                <a:solidFill>
                  <a:srgbClr val="FF0000"/>
                </a:solidFill>
              </a:rPr>
              <a:t>　＋　</a:t>
            </a:r>
            <a:r>
              <a:rPr lang="en-US" altLang="ja-JP" sz="2800" b="1" dirty="0">
                <a:solidFill>
                  <a:srgbClr val="FF0000"/>
                </a:solidFill>
              </a:rPr>
              <a:t>V</a:t>
            </a:r>
            <a:r>
              <a:rPr lang="ja-JP" altLang="en-US" sz="2800" b="1" dirty="0">
                <a:solidFill>
                  <a:srgbClr val="FF0000"/>
                </a:solidFill>
              </a:rPr>
              <a:t>　</a:t>
            </a:r>
            <a:endParaRPr lang="en-US" altLang="ja-JP" sz="2800" b="1" dirty="0">
              <a:solidFill>
                <a:srgbClr val="FF0000"/>
              </a:solidFill>
            </a:endParaRPr>
          </a:p>
          <a:p>
            <a:r>
              <a:rPr kumimoji="1" lang="ja-JP" altLang="en-US" sz="2800" dirty="0"/>
              <a:t>を使います。</a:t>
            </a:r>
          </a:p>
        </p:txBody>
      </p:sp>
      <p:sp>
        <p:nvSpPr>
          <p:cNvPr id="4" name="楕円 3">
            <a:extLst>
              <a:ext uri="{FF2B5EF4-FFF2-40B4-BE49-F238E27FC236}">
                <a16:creationId xmlns:a16="http://schemas.microsoft.com/office/drawing/2014/main" id="{603EE978-FC1E-8177-3E50-9A0D5FD28053}"/>
              </a:ext>
            </a:extLst>
          </p:cNvPr>
          <p:cNvSpPr/>
          <p:nvPr/>
        </p:nvSpPr>
        <p:spPr>
          <a:xfrm>
            <a:off x="1338942" y="1654629"/>
            <a:ext cx="685801" cy="631371"/>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75CFBD73-B2F0-76B5-423F-E450D8C2294F}"/>
              </a:ext>
            </a:extLst>
          </p:cNvPr>
          <p:cNvCxnSpPr>
            <a:cxnSpLocks/>
          </p:cNvCxnSpPr>
          <p:nvPr/>
        </p:nvCxnSpPr>
        <p:spPr>
          <a:xfrm flipH="1" flipV="1">
            <a:off x="2024743" y="2013857"/>
            <a:ext cx="4223657" cy="7837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スライド番号プレースホルダー 4">
            <a:extLst>
              <a:ext uri="{FF2B5EF4-FFF2-40B4-BE49-F238E27FC236}">
                <a16:creationId xmlns:a16="http://schemas.microsoft.com/office/drawing/2014/main" id="{513F2CF0-33AB-7ECE-80D5-918E1CE884AE}"/>
              </a:ext>
            </a:extLst>
          </p:cNvPr>
          <p:cNvSpPr>
            <a:spLocks noGrp="1"/>
          </p:cNvSpPr>
          <p:nvPr>
            <p:ph type="sldNum" sz="quarter" idx="12"/>
          </p:nvPr>
        </p:nvSpPr>
        <p:spPr/>
        <p:txBody>
          <a:bodyPr/>
          <a:lstStyle/>
          <a:p>
            <a:fld id="{59FE63CB-2C96-48A4-8D4A-B47EA2CD099A}" type="slidenum">
              <a:rPr kumimoji="1" lang="ja-JP" altLang="en-US" smtClean="0"/>
              <a:t>14</a:t>
            </a:fld>
            <a:endParaRPr kumimoji="1" lang="ja-JP" altLang="en-US"/>
          </a:p>
        </p:txBody>
      </p:sp>
    </p:spTree>
    <p:extLst>
      <p:ext uri="{BB962C8B-B14F-4D97-AF65-F5344CB8AC3E}">
        <p14:creationId xmlns:p14="http://schemas.microsoft.com/office/powerpoint/2010/main" val="179992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6C12D39-DB82-D1BE-BA75-93B2842AA9E9}"/>
              </a:ext>
            </a:extLst>
          </p:cNvPr>
          <p:cNvPicPr>
            <a:picLocks noChangeAspect="1"/>
          </p:cNvPicPr>
          <p:nvPr/>
        </p:nvPicPr>
        <p:blipFill>
          <a:blip r:embed="rId2"/>
          <a:stretch>
            <a:fillRect/>
          </a:stretch>
        </p:blipFill>
        <p:spPr>
          <a:xfrm>
            <a:off x="597763" y="0"/>
            <a:ext cx="4508588" cy="6858000"/>
          </a:xfrm>
          <a:prstGeom prst="rect">
            <a:avLst/>
          </a:prstGeom>
        </p:spPr>
      </p:pic>
      <p:sp>
        <p:nvSpPr>
          <p:cNvPr id="2" name="テキスト ボックス 1">
            <a:extLst>
              <a:ext uri="{FF2B5EF4-FFF2-40B4-BE49-F238E27FC236}">
                <a16:creationId xmlns:a16="http://schemas.microsoft.com/office/drawing/2014/main" id="{97C498AE-7789-DA68-0F61-E42865F14BB0}"/>
              </a:ext>
            </a:extLst>
          </p:cNvPr>
          <p:cNvSpPr txBox="1"/>
          <p:nvPr/>
        </p:nvSpPr>
        <p:spPr>
          <a:xfrm>
            <a:off x="5649686" y="1382486"/>
            <a:ext cx="6052457" cy="1200329"/>
          </a:xfrm>
          <a:prstGeom prst="rect">
            <a:avLst/>
          </a:prstGeom>
          <a:noFill/>
        </p:spPr>
        <p:txBody>
          <a:bodyPr wrap="square" rtlCol="0">
            <a:spAutoFit/>
          </a:bodyPr>
          <a:lstStyle/>
          <a:p>
            <a:r>
              <a:rPr kumimoji="1" lang="ja-JP" altLang="en-US" sz="2400" dirty="0"/>
              <a:t>こんな感じです。</a:t>
            </a:r>
            <a:endParaRPr kumimoji="1" lang="en-US" altLang="ja-JP" sz="2400" dirty="0"/>
          </a:p>
          <a:p>
            <a:r>
              <a:rPr lang="ja-JP" altLang="en-US" sz="2400" dirty="0"/>
              <a:t>このデータに関して、いろいろとやってみましょう。</a:t>
            </a:r>
            <a:endParaRPr kumimoji="1" lang="ja-JP" altLang="en-US" sz="2400" dirty="0"/>
          </a:p>
        </p:txBody>
      </p:sp>
      <p:sp>
        <p:nvSpPr>
          <p:cNvPr id="4" name="スライド番号プレースホルダー 3">
            <a:extLst>
              <a:ext uri="{FF2B5EF4-FFF2-40B4-BE49-F238E27FC236}">
                <a16:creationId xmlns:a16="http://schemas.microsoft.com/office/drawing/2014/main" id="{45FABE5B-D4C6-29F4-D848-B2143B58274F}"/>
              </a:ext>
            </a:extLst>
          </p:cNvPr>
          <p:cNvSpPr>
            <a:spLocks noGrp="1"/>
          </p:cNvSpPr>
          <p:nvPr>
            <p:ph type="sldNum" sz="quarter" idx="12"/>
          </p:nvPr>
        </p:nvSpPr>
        <p:spPr/>
        <p:txBody>
          <a:bodyPr/>
          <a:lstStyle/>
          <a:p>
            <a:fld id="{59FE63CB-2C96-48A4-8D4A-B47EA2CD099A}" type="slidenum">
              <a:rPr kumimoji="1" lang="ja-JP" altLang="en-US" smtClean="0"/>
              <a:t>15</a:t>
            </a:fld>
            <a:endParaRPr kumimoji="1" lang="ja-JP" altLang="en-US"/>
          </a:p>
        </p:txBody>
      </p:sp>
    </p:spTree>
    <p:extLst>
      <p:ext uri="{BB962C8B-B14F-4D97-AF65-F5344CB8AC3E}">
        <p14:creationId xmlns:p14="http://schemas.microsoft.com/office/powerpoint/2010/main" val="107744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1BE9BEF-FA84-0039-5C4F-2DF88FF21028}"/>
              </a:ext>
            </a:extLst>
          </p:cNvPr>
          <p:cNvPicPr>
            <a:picLocks noChangeAspect="1"/>
          </p:cNvPicPr>
          <p:nvPr/>
        </p:nvPicPr>
        <p:blipFill>
          <a:blip r:embed="rId2"/>
          <a:stretch>
            <a:fillRect/>
          </a:stretch>
        </p:blipFill>
        <p:spPr>
          <a:xfrm>
            <a:off x="0" y="1137855"/>
            <a:ext cx="12192000" cy="794061"/>
          </a:xfrm>
          <a:prstGeom prst="rect">
            <a:avLst/>
          </a:prstGeom>
        </p:spPr>
      </p:pic>
      <p:sp>
        <p:nvSpPr>
          <p:cNvPr id="2" name="テキスト ボックス 1">
            <a:extLst>
              <a:ext uri="{FF2B5EF4-FFF2-40B4-BE49-F238E27FC236}">
                <a16:creationId xmlns:a16="http://schemas.microsoft.com/office/drawing/2014/main" id="{952814EB-7107-61E2-C842-111D4B5FEA68}"/>
              </a:ext>
            </a:extLst>
          </p:cNvPr>
          <p:cNvSpPr txBox="1"/>
          <p:nvPr/>
        </p:nvSpPr>
        <p:spPr>
          <a:xfrm>
            <a:off x="925285" y="2905780"/>
            <a:ext cx="7366119" cy="954107"/>
          </a:xfrm>
          <a:prstGeom prst="rect">
            <a:avLst/>
          </a:prstGeom>
          <a:noFill/>
        </p:spPr>
        <p:txBody>
          <a:bodyPr wrap="none" rtlCol="0">
            <a:spAutoFit/>
          </a:bodyPr>
          <a:lstStyle/>
          <a:p>
            <a:r>
              <a:rPr kumimoji="1" lang="ja-JP" altLang="en-US" sz="2800" dirty="0"/>
              <a:t>まずは、度数分布表にしてみましょう。</a:t>
            </a:r>
            <a:endParaRPr kumimoji="1" lang="en-US" altLang="ja-JP" sz="2800" dirty="0"/>
          </a:p>
          <a:p>
            <a:r>
              <a:rPr lang="ja-JP" altLang="en-US" sz="2800" dirty="0"/>
              <a:t>上の方に、度数分布表のボタンがあります。</a:t>
            </a:r>
            <a:endParaRPr kumimoji="1" lang="ja-JP" altLang="en-US" sz="2800" dirty="0"/>
          </a:p>
        </p:txBody>
      </p:sp>
      <p:sp>
        <p:nvSpPr>
          <p:cNvPr id="4" name="楕円 3">
            <a:extLst>
              <a:ext uri="{FF2B5EF4-FFF2-40B4-BE49-F238E27FC236}">
                <a16:creationId xmlns:a16="http://schemas.microsoft.com/office/drawing/2014/main" id="{EDD486BF-3FB8-EE4B-F6DB-F6979B2801AF}"/>
              </a:ext>
            </a:extLst>
          </p:cNvPr>
          <p:cNvSpPr/>
          <p:nvPr/>
        </p:nvSpPr>
        <p:spPr>
          <a:xfrm>
            <a:off x="8248174" y="1137855"/>
            <a:ext cx="699883" cy="908659"/>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C9C0B0A5-EBE4-28D3-D621-445973B8A1C8}"/>
              </a:ext>
            </a:extLst>
          </p:cNvPr>
          <p:cNvCxnSpPr>
            <a:cxnSpLocks/>
          </p:cNvCxnSpPr>
          <p:nvPr/>
        </p:nvCxnSpPr>
        <p:spPr>
          <a:xfrm flipV="1">
            <a:off x="3635829" y="1931916"/>
            <a:ext cx="4607055" cy="8548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スライド番号プレースホルダー 4">
            <a:extLst>
              <a:ext uri="{FF2B5EF4-FFF2-40B4-BE49-F238E27FC236}">
                <a16:creationId xmlns:a16="http://schemas.microsoft.com/office/drawing/2014/main" id="{D2B2BDAA-42AD-A68F-8D41-8AEB0851A7C7}"/>
              </a:ext>
            </a:extLst>
          </p:cNvPr>
          <p:cNvSpPr>
            <a:spLocks noGrp="1"/>
          </p:cNvSpPr>
          <p:nvPr>
            <p:ph type="sldNum" sz="quarter" idx="12"/>
          </p:nvPr>
        </p:nvSpPr>
        <p:spPr/>
        <p:txBody>
          <a:bodyPr/>
          <a:lstStyle/>
          <a:p>
            <a:fld id="{59FE63CB-2C96-48A4-8D4A-B47EA2CD099A}" type="slidenum">
              <a:rPr kumimoji="1" lang="ja-JP" altLang="en-US" smtClean="0"/>
              <a:t>16</a:t>
            </a:fld>
            <a:endParaRPr kumimoji="1" lang="ja-JP" altLang="en-US"/>
          </a:p>
        </p:txBody>
      </p:sp>
    </p:spTree>
    <p:extLst>
      <p:ext uri="{BB962C8B-B14F-4D97-AF65-F5344CB8AC3E}">
        <p14:creationId xmlns:p14="http://schemas.microsoft.com/office/powerpoint/2010/main" val="1305176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6BDBB77-1063-FDEC-990D-2B86796D1B40}"/>
              </a:ext>
            </a:extLst>
          </p:cNvPr>
          <p:cNvPicPr>
            <a:picLocks noChangeAspect="1"/>
          </p:cNvPicPr>
          <p:nvPr/>
        </p:nvPicPr>
        <p:blipFill>
          <a:blip r:embed="rId2"/>
          <a:stretch>
            <a:fillRect/>
          </a:stretch>
        </p:blipFill>
        <p:spPr>
          <a:xfrm>
            <a:off x="638545" y="940829"/>
            <a:ext cx="4448796" cy="1514686"/>
          </a:xfrm>
          <a:prstGeom prst="rect">
            <a:avLst/>
          </a:prstGeom>
        </p:spPr>
      </p:pic>
      <p:pic>
        <p:nvPicPr>
          <p:cNvPr id="5" name="図 4">
            <a:extLst>
              <a:ext uri="{FF2B5EF4-FFF2-40B4-BE49-F238E27FC236}">
                <a16:creationId xmlns:a16="http://schemas.microsoft.com/office/drawing/2014/main" id="{2127872C-741F-7254-39EC-A43CCCFA3196}"/>
              </a:ext>
            </a:extLst>
          </p:cNvPr>
          <p:cNvPicPr>
            <a:picLocks noChangeAspect="1"/>
          </p:cNvPicPr>
          <p:nvPr/>
        </p:nvPicPr>
        <p:blipFill>
          <a:blip r:embed="rId3"/>
          <a:stretch>
            <a:fillRect/>
          </a:stretch>
        </p:blipFill>
        <p:spPr>
          <a:xfrm>
            <a:off x="6407909" y="845565"/>
            <a:ext cx="5363323" cy="3219899"/>
          </a:xfrm>
          <a:prstGeom prst="rect">
            <a:avLst/>
          </a:prstGeom>
        </p:spPr>
      </p:pic>
      <p:sp>
        <p:nvSpPr>
          <p:cNvPr id="2" name="楕円 1">
            <a:extLst>
              <a:ext uri="{FF2B5EF4-FFF2-40B4-BE49-F238E27FC236}">
                <a16:creationId xmlns:a16="http://schemas.microsoft.com/office/drawing/2014/main" id="{2C049A7E-1EBC-6A9C-9174-D2CFEEA68D1E}"/>
              </a:ext>
            </a:extLst>
          </p:cNvPr>
          <p:cNvSpPr/>
          <p:nvPr/>
        </p:nvSpPr>
        <p:spPr>
          <a:xfrm>
            <a:off x="381000" y="1371599"/>
            <a:ext cx="2351314" cy="685801"/>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38D55661-3962-D8CB-7FD1-7E6750752D9D}"/>
              </a:ext>
            </a:extLst>
          </p:cNvPr>
          <p:cNvCxnSpPr>
            <a:cxnSpLocks/>
          </p:cNvCxnSpPr>
          <p:nvPr/>
        </p:nvCxnSpPr>
        <p:spPr>
          <a:xfrm flipH="1" flipV="1">
            <a:off x="1545771" y="2057400"/>
            <a:ext cx="1066800" cy="1360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8EA9E40B-A54F-A65D-29F6-7AF80E0852CC}"/>
              </a:ext>
            </a:extLst>
          </p:cNvPr>
          <p:cNvSpPr txBox="1"/>
          <p:nvPr/>
        </p:nvSpPr>
        <p:spPr>
          <a:xfrm>
            <a:off x="283030" y="3417562"/>
            <a:ext cx="5812970" cy="3046988"/>
          </a:xfrm>
          <a:prstGeom prst="rect">
            <a:avLst/>
          </a:prstGeom>
          <a:noFill/>
        </p:spPr>
        <p:txBody>
          <a:bodyPr wrap="square" rtlCol="0">
            <a:spAutoFit/>
          </a:bodyPr>
          <a:lstStyle/>
          <a:p>
            <a:r>
              <a:rPr kumimoji="1" lang="en-US" altLang="ja-JP" sz="2400" dirty="0"/>
              <a:t>V1</a:t>
            </a:r>
            <a:r>
              <a:rPr kumimoji="1" lang="ja-JP" altLang="en-US" sz="2400" dirty="0"/>
              <a:t>（性別）にすると、</a:t>
            </a:r>
            <a:endParaRPr kumimoji="1" lang="en-US" altLang="ja-JP" sz="2400" dirty="0"/>
          </a:p>
          <a:p>
            <a:r>
              <a:rPr kumimoji="1" lang="ja-JP" altLang="en-US" sz="2400" dirty="0"/>
              <a:t>右の画面に度数分布表がでてきます。</a:t>
            </a:r>
            <a:endParaRPr kumimoji="1" lang="en-US" altLang="ja-JP" sz="2400" dirty="0"/>
          </a:p>
          <a:p>
            <a:endParaRPr lang="en-US" altLang="ja-JP" sz="2400" dirty="0"/>
          </a:p>
          <a:p>
            <a:r>
              <a:rPr kumimoji="1" lang="ja-JP" altLang="en-US" sz="2400" dirty="0"/>
              <a:t>変数値　１</a:t>
            </a:r>
            <a:r>
              <a:rPr kumimoji="1" lang="en-US" altLang="ja-JP" sz="2400" dirty="0"/>
              <a:t>…</a:t>
            </a:r>
            <a:r>
              <a:rPr kumimoji="1" lang="ja-JP" altLang="en-US" sz="2400" dirty="0"/>
              <a:t>男</a:t>
            </a:r>
            <a:endParaRPr kumimoji="1" lang="en-US" altLang="ja-JP" sz="2400" dirty="0"/>
          </a:p>
          <a:p>
            <a:r>
              <a:rPr lang="ja-JP" altLang="en-US" sz="2400" dirty="0"/>
              <a:t>　　　　２</a:t>
            </a:r>
            <a:r>
              <a:rPr lang="en-US" altLang="ja-JP" sz="2400" dirty="0"/>
              <a:t>…</a:t>
            </a:r>
            <a:r>
              <a:rPr lang="ja-JP" altLang="en-US" sz="2400" dirty="0"/>
              <a:t>女です。</a:t>
            </a:r>
            <a:endParaRPr lang="en-US" altLang="ja-JP" sz="2400" dirty="0"/>
          </a:p>
          <a:p>
            <a:r>
              <a:rPr lang="ja-JP" altLang="en-US" sz="2400" dirty="0"/>
              <a:t>度数　　男</a:t>
            </a:r>
            <a:r>
              <a:rPr lang="en-US" altLang="ja-JP" sz="2400" dirty="0"/>
              <a:t>…</a:t>
            </a:r>
            <a:r>
              <a:rPr lang="ja-JP" altLang="en-US" sz="2400" dirty="0"/>
              <a:t>６７人</a:t>
            </a:r>
            <a:endParaRPr lang="en-US" altLang="ja-JP" sz="2400" dirty="0"/>
          </a:p>
          <a:p>
            <a:r>
              <a:rPr lang="ja-JP" altLang="en-US" sz="2400" dirty="0"/>
              <a:t>　　　　女</a:t>
            </a:r>
            <a:r>
              <a:rPr lang="en-US" altLang="ja-JP" sz="2400" dirty="0"/>
              <a:t>…</a:t>
            </a:r>
            <a:r>
              <a:rPr lang="ja-JP" altLang="en-US" sz="2400" dirty="0"/>
              <a:t>５２人</a:t>
            </a:r>
            <a:endParaRPr lang="en-US" altLang="ja-JP" sz="2400" dirty="0"/>
          </a:p>
          <a:p>
            <a:r>
              <a:rPr lang="ja-JP" altLang="en-US" sz="2400" dirty="0"/>
              <a:t>相対度数や累積相対度数もわかります。</a:t>
            </a:r>
            <a:endParaRPr kumimoji="1" lang="ja-JP" altLang="en-US" sz="2400" dirty="0"/>
          </a:p>
        </p:txBody>
      </p:sp>
      <p:sp>
        <p:nvSpPr>
          <p:cNvPr id="4" name="スライド番号プレースホルダー 3">
            <a:extLst>
              <a:ext uri="{FF2B5EF4-FFF2-40B4-BE49-F238E27FC236}">
                <a16:creationId xmlns:a16="http://schemas.microsoft.com/office/drawing/2014/main" id="{75334D02-6A64-F290-6370-CCB4B6EB68ED}"/>
              </a:ext>
            </a:extLst>
          </p:cNvPr>
          <p:cNvSpPr>
            <a:spLocks noGrp="1"/>
          </p:cNvSpPr>
          <p:nvPr>
            <p:ph type="sldNum" sz="quarter" idx="12"/>
          </p:nvPr>
        </p:nvSpPr>
        <p:spPr/>
        <p:txBody>
          <a:bodyPr/>
          <a:lstStyle/>
          <a:p>
            <a:fld id="{59FE63CB-2C96-48A4-8D4A-B47EA2CD099A}" type="slidenum">
              <a:rPr kumimoji="1" lang="ja-JP" altLang="en-US" smtClean="0"/>
              <a:t>17</a:t>
            </a:fld>
            <a:endParaRPr kumimoji="1" lang="ja-JP" altLang="en-US"/>
          </a:p>
        </p:txBody>
      </p:sp>
    </p:spTree>
    <p:extLst>
      <p:ext uri="{BB962C8B-B14F-4D97-AF65-F5344CB8AC3E}">
        <p14:creationId xmlns:p14="http://schemas.microsoft.com/office/powerpoint/2010/main" val="3082734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BEFE18-9E9A-7FAA-2E31-4B06AC566536}"/>
              </a:ext>
            </a:extLst>
          </p:cNvPr>
          <p:cNvPicPr>
            <a:picLocks noChangeAspect="1"/>
          </p:cNvPicPr>
          <p:nvPr/>
        </p:nvPicPr>
        <p:blipFill>
          <a:blip r:embed="rId2"/>
          <a:stretch>
            <a:fillRect/>
          </a:stretch>
        </p:blipFill>
        <p:spPr>
          <a:xfrm>
            <a:off x="426269" y="811558"/>
            <a:ext cx="4525006" cy="1533739"/>
          </a:xfrm>
          <a:prstGeom prst="rect">
            <a:avLst/>
          </a:prstGeom>
        </p:spPr>
      </p:pic>
      <p:pic>
        <p:nvPicPr>
          <p:cNvPr id="5" name="図 4">
            <a:extLst>
              <a:ext uri="{FF2B5EF4-FFF2-40B4-BE49-F238E27FC236}">
                <a16:creationId xmlns:a16="http://schemas.microsoft.com/office/drawing/2014/main" id="{7D0DD964-AC4F-C347-5ADD-F0905A93B0E2}"/>
              </a:ext>
            </a:extLst>
          </p:cNvPr>
          <p:cNvPicPr>
            <a:picLocks noChangeAspect="1"/>
          </p:cNvPicPr>
          <p:nvPr/>
        </p:nvPicPr>
        <p:blipFill>
          <a:blip r:embed="rId3"/>
          <a:stretch>
            <a:fillRect/>
          </a:stretch>
        </p:blipFill>
        <p:spPr>
          <a:xfrm>
            <a:off x="6377812" y="0"/>
            <a:ext cx="5205804" cy="6858000"/>
          </a:xfrm>
          <a:prstGeom prst="rect">
            <a:avLst/>
          </a:prstGeom>
        </p:spPr>
      </p:pic>
      <p:sp>
        <p:nvSpPr>
          <p:cNvPr id="2" name="テキスト ボックス 1">
            <a:extLst>
              <a:ext uri="{FF2B5EF4-FFF2-40B4-BE49-F238E27FC236}">
                <a16:creationId xmlns:a16="http://schemas.microsoft.com/office/drawing/2014/main" id="{1D3BD937-2917-69D4-10C5-25F7F63C83B0}"/>
              </a:ext>
            </a:extLst>
          </p:cNvPr>
          <p:cNvSpPr txBox="1"/>
          <p:nvPr/>
        </p:nvSpPr>
        <p:spPr>
          <a:xfrm>
            <a:off x="322859" y="3820334"/>
            <a:ext cx="5653397" cy="2308324"/>
          </a:xfrm>
          <a:prstGeom prst="rect">
            <a:avLst/>
          </a:prstGeom>
          <a:noFill/>
        </p:spPr>
        <p:txBody>
          <a:bodyPr wrap="square" rtlCol="0">
            <a:spAutoFit/>
          </a:bodyPr>
          <a:lstStyle/>
          <a:p>
            <a:r>
              <a:rPr kumimoji="1" lang="en-US" altLang="ja-JP" sz="2400" dirty="0"/>
              <a:t>V</a:t>
            </a:r>
            <a:r>
              <a:rPr kumimoji="1" lang="ja-JP" altLang="en-US" sz="2400" dirty="0"/>
              <a:t>２（メガネ）に変えてみましょう。</a:t>
            </a:r>
            <a:endParaRPr kumimoji="1" lang="en-US" altLang="ja-JP" sz="2400" dirty="0"/>
          </a:p>
          <a:p>
            <a:r>
              <a:rPr kumimoji="1" lang="ja-JP" altLang="en-US" sz="2400" dirty="0"/>
              <a:t>さっきの下に度数分布表がでてきます。</a:t>
            </a:r>
            <a:endParaRPr kumimoji="1" lang="en-US" altLang="ja-JP" sz="2400" dirty="0"/>
          </a:p>
          <a:p>
            <a:endParaRPr lang="en-US" altLang="ja-JP" sz="2400" dirty="0"/>
          </a:p>
          <a:p>
            <a:r>
              <a:rPr kumimoji="1" lang="ja-JP" altLang="en-US" sz="2400" dirty="0"/>
              <a:t>変数値　１</a:t>
            </a:r>
            <a:r>
              <a:rPr kumimoji="1" lang="en-US" altLang="ja-JP" sz="2400" dirty="0"/>
              <a:t>…</a:t>
            </a:r>
            <a:r>
              <a:rPr lang="ja-JP" altLang="en-US" sz="2400" dirty="0"/>
              <a:t>メガネ</a:t>
            </a:r>
            <a:endParaRPr kumimoji="1" lang="en-US" altLang="ja-JP" sz="2400" dirty="0"/>
          </a:p>
          <a:p>
            <a:r>
              <a:rPr lang="ja-JP" altLang="en-US" sz="2400" dirty="0"/>
              <a:t>　　　　２</a:t>
            </a:r>
            <a:r>
              <a:rPr lang="en-US" altLang="ja-JP" sz="2400" dirty="0"/>
              <a:t>…</a:t>
            </a:r>
            <a:r>
              <a:rPr lang="ja-JP" altLang="en-US" sz="2400" dirty="0"/>
              <a:t>コンタクト</a:t>
            </a:r>
            <a:endParaRPr lang="en-US" altLang="ja-JP" sz="2400" dirty="0"/>
          </a:p>
          <a:p>
            <a:r>
              <a:rPr lang="ja-JP" altLang="en-US" sz="2400" dirty="0"/>
              <a:t>　　　　３</a:t>
            </a:r>
            <a:r>
              <a:rPr lang="en-US" altLang="ja-JP" sz="2400" dirty="0"/>
              <a:t>…</a:t>
            </a:r>
            <a:r>
              <a:rPr lang="ja-JP" altLang="en-US" sz="2400" dirty="0"/>
              <a:t>裸眼です。</a:t>
            </a:r>
            <a:endParaRPr lang="en-US" altLang="ja-JP" sz="2400" dirty="0"/>
          </a:p>
        </p:txBody>
      </p:sp>
      <p:sp>
        <p:nvSpPr>
          <p:cNvPr id="4" name="楕円 3">
            <a:extLst>
              <a:ext uri="{FF2B5EF4-FFF2-40B4-BE49-F238E27FC236}">
                <a16:creationId xmlns:a16="http://schemas.microsoft.com/office/drawing/2014/main" id="{A7D96708-4959-DD60-ED8E-14C7237B4979}"/>
              </a:ext>
            </a:extLst>
          </p:cNvPr>
          <p:cNvSpPr/>
          <p:nvPr/>
        </p:nvSpPr>
        <p:spPr>
          <a:xfrm>
            <a:off x="185057" y="1382486"/>
            <a:ext cx="2688772" cy="468638"/>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B78A0B05-218E-5316-343C-8300FE9BB24F}"/>
              </a:ext>
            </a:extLst>
          </p:cNvPr>
          <p:cNvCxnSpPr/>
          <p:nvPr/>
        </p:nvCxnSpPr>
        <p:spPr>
          <a:xfrm flipH="1" flipV="1">
            <a:off x="1078903" y="1851124"/>
            <a:ext cx="620486" cy="18614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スライド番号プレースホルダー 5">
            <a:extLst>
              <a:ext uri="{FF2B5EF4-FFF2-40B4-BE49-F238E27FC236}">
                <a16:creationId xmlns:a16="http://schemas.microsoft.com/office/drawing/2014/main" id="{A037D5A5-E539-5A4E-94E3-D9CA03D4693C}"/>
              </a:ext>
            </a:extLst>
          </p:cNvPr>
          <p:cNvSpPr>
            <a:spLocks noGrp="1"/>
          </p:cNvSpPr>
          <p:nvPr>
            <p:ph type="sldNum" sz="quarter" idx="12"/>
          </p:nvPr>
        </p:nvSpPr>
        <p:spPr/>
        <p:txBody>
          <a:bodyPr/>
          <a:lstStyle/>
          <a:p>
            <a:fld id="{59FE63CB-2C96-48A4-8D4A-B47EA2CD099A}" type="slidenum">
              <a:rPr kumimoji="1" lang="ja-JP" altLang="en-US" smtClean="0"/>
              <a:t>18</a:t>
            </a:fld>
            <a:endParaRPr kumimoji="1" lang="ja-JP" altLang="en-US"/>
          </a:p>
        </p:txBody>
      </p:sp>
    </p:spTree>
    <p:extLst>
      <p:ext uri="{BB962C8B-B14F-4D97-AF65-F5344CB8AC3E}">
        <p14:creationId xmlns:p14="http://schemas.microsoft.com/office/powerpoint/2010/main" val="2125572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B29B563-2964-E4E4-0BA7-0B63D71754D7}"/>
              </a:ext>
            </a:extLst>
          </p:cNvPr>
          <p:cNvPicPr>
            <a:picLocks noChangeAspect="1"/>
          </p:cNvPicPr>
          <p:nvPr/>
        </p:nvPicPr>
        <p:blipFill>
          <a:blip r:embed="rId2"/>
          <a:stretch>
            <a:fillRect/>
          </a:stretch>
        </p:blipFill>
        <p:spPr>
          <a:xfrm>
            <a:off x="0" y="987580"/>
            <a:ext cx="12192000" cy="963982"/>
          </a:xfrm>
          <a:prstGeom prst="rect">
            <a:avLst/>
          </a:prstGeom>
        </p:spPr>
      </p:pic>
      <p:sp>
        <p:nvSpPr>
          <p:cNvPr id="2" name="テキスト ボックス 1">
            <a:extLst>
              <a:ext uri="{FF2B5EF4-FFF2-40B4-BE49-F238E27FC236}">
                <a16:creationId xmlns:a16="http://schemas.microsoft.com/office/drawing/2014/main" id="{533D15B7-AC68-FF2A-6B13-7F8F74D891B9}"/>
              </a:ext>
            </a:extLst>
          </p:cNvPr>
          <p:cNvSpPr txBox="1"/>
          <p:nvPr/>
        </p:nvSpPr>
        <p:spPr>
          <a:xfrm>
            <a:off x="914399" y="3665058"/>
            <a:ext cx="5929828" cy="523220"/>
          </a:xfrm>
          <a:prstGeom prst="rect">
            <a:avLst/>
          </a:prstGeom>
          <a:noFill/>
        </p:spPr>
        <p:txBody>
          <a:bodyPr wrap="none" rtlCol="0">
            <a:spAutoFit/>
          </a:bodyPr>
          <a:lstStyle/>
          <a:p>
            <a:r>
              <a:rPr lang="ja-JP" altLang="en-US" sz="2800" dirty="0"/>
              <a:t>次</a:t>
            </a:r>
            <a:r>
              <a:rPr kumimoji="1" lang="ja-JP" altLang="en-US" sz="2800" dirty="0"/>
              <a:t>は、棒グラフにしてみましょう。</a:t>
            </a:r>
          </a:p>
        </p:txBody>
      </p:sp>
      <p:sp>
        <p:nvSpPr>
          <p:cNvPr id="4" name="楕円 3">
            <a:extLst>
              <a:ext uri="{FF2B5EF4-FFF2-40B4-BE49-F238E27FC236}">
                <a16:creationId xmlns:a16="http://schemas.microsoft.com/office/drawing/2014/main" id="{D319CDC9-807E-C40F-1BB6-0D5FD7FB3927}"/>
              </a:ext>
            </a:extLst>
          </p:cNvPr>
          <p:cNvSpPr/>
          <p:nvPr/>
        </p:nvSpPr>
        <p:spPr>
          <a:xfrm>
            <a:off x="4753860" y="1042903"/>
            <a:ext cx="699883" cy="908659"/>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E4ED78F7-7A47-8FE0-15B5-CB0C500B0F43}"/>
              </a:ext>
            </a:extLst>
          </p:cNvPr>
          <p:cNvCxnSpPr>
            <a:cxnSpLocks/>
            <a:endCxn id="4" idx="4"/>
          </p:cNvCxnSpPr>
          <p:nvPr/>
        </p:nvCxnSpPr>
        <p:spPr>
          <a:xfrm flipV="1">
            <a:off x="3624943" y="1951562"/>
            <a:ext cx="1478859" cy="15944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スライド番号プレースホルダー 5">
            <a:extLst>
              <a:ext uri="{FF2B5EF4-FFF2-40B4-BE49-F238E27FC236}">
                <a16:creationId xmlns:a16="http://schemas.microsoft.com/office/drawing/2014/main" id="{2E58D1BF-36AF-A33F-D26C-FE53A93D0293}"/>
              </a:ext>
            </a:extLst>
          </p:cNvPr>
          <p:cNvSpPr>
            <a:spLocks noGrp="1"/>
          </p:cNvSpPr>
          <p:nvPr>
            <p:ph type="sldNum" sz="quarter" idx="12"/>
          </p:nvPr>
        </p:nvSpPr>
        <p:spPr/>
        <p:txBody>
          <a:bodyPr/>
          <a:lstStyle/>
          <a:p>
            <a:fld id="{59FE63CB-2C96-48A4-8D4A-B47EA2CD099A}" type="slidenum">
              <a:rPr kumimoji="1" lang="ja-JP" altLang="en-US" smtClean="0"/>
              <a:t>19</a:t>
            </a:fld>
            <a:endParaRPr kumimoji="1" lang="ja-JP" altLang="en-US"/>
          </a:p>
        </p:txBody>
      </p:sp>
    </p:spTree>
    <p:extLst>
      <p:ext uri="{BB962C8B-B14F-4D97-AF65-F5344CB8AC3E}">
        <p14:creationId xmlns:p14="http://schemas.microsoft.com/office/powerpoint/2010/main" val="276020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CDD471C-7C69-0E78-6B3B-E7E1BB13E890}"/>
              </a:ext>
            </a:extLst>
          </p:cNvPr>
          <p:cNvSpPr txBox="1"/>
          <p:nvPr/>
        </p:nvSpPr>
        <p:spPr>
          <a:xfrm>
            <a:off x="324450" y="277370"/>
            <a:ext cx="11543099" cy="3539430"/>
          </a:xfrm>
          <a:prstGeom prst="rect">
            <a:avLst/>
          </a:prstGeom>
          <a:noFill/>
        </p:spPr>
        <p:txBody>
          <a:bodyPr wrap="square" rtlCol="0">
            <a:spAutoFit/>
          </a:bodyPr>
          <a:lstStyle/>
          <a:p>
            <a:r>
              <a:rPr kumimoji="1" lang="ja-JP" altLang="en-US" sz="3200" dirty="0"/>
              <a:t>令和６年度近畿ブロック福井県統計指導者講習会</a:t>
            </a:r>
            <a:r>
              <a:rPr kumimoji="1" lang="ja-JP" altLang="en-US" sz="2000" dirty="0"/>
              <a:t>（ ２０２４年８月）</a:t>
            </a:r>
            <a:endParaRPr kumimoji="1" lang="en-US" altLang="ja-JP" sz="3200" dirty="0"/>
          </a:p>
          <a:p>
            <a:r>
              <a:rPr lang="ja-JP" altLang="en-US" sz="3200" dirty="0"/>
              <a:t>「</a:t>
            </a:r>
            <a:r>
              <a:rPr lang="en-US" altLang="ja-JP" sz="3200" dirty="0"/>
              <a:t>Society5.0</a:t>
            </a:r>
            <a:r>
              <a:rPr lang="ja-JP" altLang="en-US" sz="3200" dirty="0"/>
              <a:t>時代に求められる統計の指導について」</a:t>
            </a:r>
            <a:endParaRPr lang="en-US" altLang="ja-JP" sz="3200" dirty="0"/>
          </a:p>
          <a:p>
            <a:endParaRPr lang="en-US" altLang="ja-JP" sz="3200" dirty="0"/>
          </a:p>
          <a:p>
            <a:r>
              <a:rPr lang="ja-JP" altLang="en-US" sz="3200" dirty="0"/>
              <a:t>愛知教育大学の青山和裕先生による講習がおこなわれました。</a:t>
            </a:r>
            <a:endParaRPr lang="en-US" altLang="ja-JP" sz="3200" dirty="0"/>
          </a:p>
          <a:p>
            <a:r>
              <a:rPr lang="ja-JP" altLang="en-US" sz="3200" dirty="0"/>
              <a:t>前半の講演では、教育施策・今後の教育の方向性について、統計・データサイエンスの利活用事例と注意点のお話をしてくださいました。</a:t>
            </a:r>
            <a:endParaRPr kumimoji="1" lang="ja-JP" altLang="en-US" sz="3200" dirty="0"/>
          </a:p>
        </p:txBody>
      </p:sp>
      <p:sp>
        <p:nvSpPr>
          <p:cNvPr id="3" name="スライド番号プレースホルダー 2">
            <a:extLst>
              <a:ext uri="{FF2B5EF4-FFF2-40B4-BE49-F238E27FC236}">
                <a16:creationId xmlns:a16="http://schemas.microsoft.com/office/drawing/2014/main" id="{648865B5-F64C-99C5-3672-9FE61ACCA531}"/>
              </a:ext>
            </a:extLst>
          </p:cNvPr>
          <p:cNvSpPr>
            <a:spLocks noGrp="1"/>
          </p:cNvSpPr>
          <p:nvPr>
            <p:ph type="sldNum" sz="quarter" idx="12"/>
          </p:nvPr>
        </p:nvSpPr>
        <p:spPr/>
        <p:txBody>
          <a:bodyPr/>
          <a:lstStyle/>
          <a:p>
            <a:fld id="{59FE63CB-2C96-48A4-8D4A-B47EA2CD099A}" type="slidenum">
              <a:rPr kumimoji="1" lang="ja-JP" altLang="en-US" smtClean="0"/>
              <a:t>2</a:t>
            </a:fld>
            <a:endParaRPr kumimoji="1" lang="ja-JP" altLang="en-US"/>
          </a:p>
        </p:txBody>
      </p:sp>
    </p:spTree>
    <p:extLst>
      <p:ext uri="{BB962C8B-B14F-4D97-AF65-F5344CB8AC3E}">
        <p14:creationId xmlns:p14="http://schemas.microsoft.com/office/powerpoint/2010/main" val="3526286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A93EE4-E736-362D-646B-C4963CD682AD}"/>
              </a:ext>
            </a:extLst>
          </p:cNvPr>
          <p:cNvPicPr>
            <a:picLocks noChangeAspect="1"/>
          </p:cNvPicPr>
          <p:nvPr/>
        </p:nvPicPr>
        <p:blipFill>
          <a:blip r:embed="rId2"/>
          <a:stretch>
            <a:fillRect/>
          </a:stretch>
        </p:blipFill>
        <p:spPr>
          <a:xfrm>
            <a:off x="435429" y="413657"/>
            <a:ext cx="11756571" cy="4597929"/>
          </a:xfrm>
          <a:prstGeom prst="rect">
            <a:avLst/>
          </a:prstGeom>
        </p:spPr>
      </p:pic>
      <p:sp>
        <p:nvSpPr>
          <p:cNvPr id="2" name="楕円 1">
            <a:extLst>
              <a:ext uri="{FF2B5EF4-FFF2-40B4-BE49-F238E27FC236}">
                <a16:creationId xmlns:a16="http://schemas.microsoft.com/office/drawing/2014/main" id="{B530883B-38CA-AB62-A982-0913F2B00811}"/>
              </a:ext>
            </a:extLst>
          </p:cNvPr>
          <p:cNvSpPr/>
          <p:nvPr/>
        </p:nvSpPr>
        <p:spPr>
          <a:xfrm>
            <a:off x="261258" y="696687"/>
            <a:ext cx="1458686" cy="435428"/>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31390C63-828B-D699-E5C2-31D48AD479A9}"/>
              </a:ext>
            </a:extLst>
          </p:cNvPr>
          <p:cNvCxnSpPr>
            <a:cxnSpLocks/>
          </p:cNvCxnSpPr>
          <p:nvPr/>
        </p:nvCxnSpPr>
        <p:spPr>
          <a:xfrm flipH="1" flipV="1">
            <a:off x="1055914" y="1066800"/>
            <a:ext cx="2090057" cy="44304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128276ED-85C1-DDDD-AC30-5C445549AFCE}"/>
              </a:ext>
            </a:extLst>
          </p:cNvPr>
          <p:cNvSpPr txBox="1"/>
          <p:nvPr/>
        </p:nvSpPr>
        <p:spPr>
          <a:xfrm>
            <a:off x="1719943" y="5686501"/>
            <a:ext cx="6095999" cy="830997"/>
          </a:xfrm>
          <a:prstGeom prst="rect">
            <a:avLst/>
          </a:prstGeom>
          <a:noFill/>
        </p:spPr>
        <p:txBody>
          <a:bodyPr wrap="square" rtlCol="0">
            <a:spAutoFit/>
          </a:bodyPr>
          <a:lstStyle/>
          <a:p>
            <a:r>
              <a:rPr kumimoji="1" lang="ja-JP" altLang="en-US" sz="2400" dirty="0"/>
              <a:t>ここを変えることで、それぞれの棒グラフを見ることができます。</a:t>
            </a:r>
          </a:p>
        </p:txBody>
      </p:sp>
      <p:sp>
        <p:nvSpPr>
          <p:cNvPr id="4" name="スライド番号プレースホルダー 3">
            <a:extLst>
              <a:ext uri="{FF2B5EF4-FFF2-40B4-BE49-F238E27FC236}">
                <a16:creationId xmlns:a16="http://schemas.microsoft.com/office/drawing/2014/main" id="{0AF288BA-4ECE-C20E-C20B-5CC6BA7B1855}"/>
              </a:ext>
            </a:extLst>
          </p:cNvPr>
          <p:cNvSpPr>
            <a:spLocks noGrp="1"/>
          </p:cNvSpPr>
          <p:nvPr>
            <p:ph type="sldNum" sz="quarter" idx="12"/>
          </p:nvPr>
        </p:nvSpPr>
        <p:spPr/>
        <p:txBody>
          <a:bodyPr/>
          <a:lstStyle/>
          <a:p>
            <a:fld id="{59FE63CB-2C96-48A4-8D4A-B47EA2CD099A}" type="slidenum">
              <a:rPr kumimoji="1" lang="ja-JP" altLang="en-US" smtClean="0"/>
              <a:t>20</a:t>
            </a:fld>
            <a:endParaRPr kumimoji="1" lang="ja-JP" altLang="en-US"/>
          </a:p>
        </p:txBody>
      </p:sp>
    </p:spTree>
    <p:extLst>
      <p:ext uri="{BB962C8B-B14F-4D97-AF65-F5344CB8AC3E}">
        <p14:creationId xmlns:p14="http://schemas.microsoft.com/office/powerpoint/2010/main" val="220002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DB327B3-E2E2-E5D4-A12B-01E88CC9EE79}"/>
              </a:ext>
            </a:extLst>
          </p:cNvPr>
          <p:cNvPicPr>
            <a:picLocks noChangeAspect="1"/>
          </p:cNvPicPr>
          <p:nvPr/>
        </p:nvPicPr>
        <p:blipFill>
          <a:blip r:embed="rId2"/>
          <a:stretch>
            <a:fillRect/>
          </a:stretch>
        </p:blipFill>
        <p:spPr>
          <a:xfrm>
            <a:off x="239485" y="294894"/>
            <a:ext cx="11157857" cy="4854049"/>
          </a:xfrm>
          <a:prstGeom prst="rect">
            <a:avLst/>
          </a:prstGeom>
        </p:spPr>
      </p:pic>
      <p:sp>
        <p:nvSpPr>
          <p:cNvPr id="2" name="楕円 1">
            <a:extLst>
              <a:ext uri="{FF2B5EF4-FFF2-40B4-BE49-F238E27FC236}">
                <a16:creationId xmlns:a16="http://schemas.microsoft.com/office/drawing/2014/main" id="{C270A9F1-3CA5-1F8F-F07F-BCE2DFBD08A7}"/>
              </a:ext>
            </a:extLst>
          </p:cNvPr>
          <p:cNvSpPr/>
          <p:nvPr/>
        </p:nvSpPr>
        <p:spPr>
          <a:xfrm>
            <a:off x="11141527" y="157476"/>
            <a:ext cx="511629" cy="4452258"/>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3CD8CF5E-6649-D3BA-B6E1-EC17811D49AA}"/>
              </a:ext>
            </a:extLst>
          </p:cNvPr>
          <p:cNvCxnSpPr/>
          <p:nvPr/>
        </p:nvCxnSpPr>
        <p:spPr>
          <a:xfrm flipV="1">
            <a:off x="9144000" y="4343400"/>
            <a:ext cx="2166257" cy="15457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0E03191A-8AE1-7392-C14F-8F3865AAE7E4}"/>
              </a:ext>
            </a:extLst>
          </p:cNvPr>
          <p:cNvSpPr txBox="1"/>
          <p:nvPr/>
        </p:nvSpPr>
        <p:spPr>
          <a:xfrm>
            <a:off x="6096000" y="5869527"/>
            <a:ext cx="5698669" cy="830997"/>
          </a:xfrm>
          <a:prstGeom prst="rect">
            <a:avLst/>
          </a:prstGeom>
          <a:noFill/>
        </p:spPr>
        <p:txBody>
          <a:bodyPr wrap="square" rtlCol="0">
            <a:spAutoFit/>
          </a:bodyPr>
          <a:lstStyle/>
          <a:p>
            <a:r>
              <a:rPr kumimoji="1" lang="ja-JP" altLang="en-US" sz="2400" dirty="0"/>
              <a:t>右側のスクロールを動かすと、グラフの設定を見ることができます。</a:t>
            </a:r>
          </a:p>
        </p:txBody>
      </p:sp>
      <p:sp>
        <p:nvSpPr>
          <p:cNvPr id="9" name="楕円 8">
            <a:extLst>
              <a:ext uri="{FF2B5EF4-FFF2-40B4-BE49-F238E27FC236}">
                <a16:creationId xmlns:a16="http://schemas.microsoft.com/office/drawing/2014/main" id="{C3A75E0D-D429-F91F-93CD-92EFF3AB3180}"/>
              </a:ext>
            </a:extLst>
          </p:cNvPr>
          <p:cNvSpPr/>
          <p:nvPr/>
        </p:nvSpPr>
        <p:spPr>
          <a:xfrm>
            <a:off x="2835730" y="4963195"/>
            <a:ext cx="3701142" cy="64633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882A08A4-1D7D-F9BC-F627-F5541C144DF4}"/>
              </a:ext>
            </a:extLst>
          </p:cNvPr>
          <p:cNvCxnSpPr>
            <a:cxnSpLocks/>
          </p:cNvCxnSpPr>
          <p:nvPr/>
        </p:nvCxnSpPr>
        <p:spPr>
          <a:xfrm flipV="1">
            <a:off x="2939144" y="5286361"/>
            <a:ext cx="990600" cy="5573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テキスト ボックス 11">
            <a:extLst>
              <a:ext uri="{FF2B5EF4-FFF2-40B4-BE49-F238E27FC236}">
                <a16:creationId xmlns:a16="http://schemas.microsoft.com/office/drawing/2014/main" id="{F8F20F7E-2AD3-006B-6C4D-E083A823676E}"/>
              </a:ext>
            </a:extLst>
          </p:cNvPr>
          <p:cNvSpPr txBox="1"/>
          <p:nvPr/>
        </p:nvSpPr>
        <p:spPr>
          <a:xfrm>
            <a:off x="881743" y="5843669"/>
            <a:ext cx="4354285" cy="830997"/>
          </a:xfrm>
          <a:prstGeom prst="rect">
            <a:avLst/>
          </a:prstGeom>
          <a:noFill/>
        </p:spPr>
        <p:txBody>
          <a:bodyPr wrap="square" rtlCol="0">
            <a:spAutoFit/>
          </a:bodyPr>
          <a:lstStyle/>
          <a:p>
            <a:r>
              <a:rPr kumimoji="1" lang="ja-JP" altLang="en-US" sz="2400" dirty="0"/>
              <a:t>見えてないのですが、グラフの設定がここにあります。</a:t>
            </a:r>
          </a:p>
        </p:txBody>
      </p:sp>
      <p:sp>
        <p:nvSpPr>
          <p:cNvPr id="3" name="スライド番号プレースホルダー 2">
            <a:extLst>
              <a:ext uri="{FF2B5EF4-FFF2-40B4-BE49-F238E27FC236}">
                <a16:creationId xmlns:a16="http://schemas.microsoft.com/office/drawing/2014/main" id="{71383362-6AFC-184A-181B-C4080F656266}"/>
              </a:ext>
            </a:extLst>
          </p:cNvPr>
          <p:cNvSpPr>
            <a:spLocks noGrp="1"/>
          </p:cNvSpPr>
          <p:nvPr>
            <p:ph type="sldNum" sz="quarter" idx="12"/>
          </p:nvPr>
        </p:nvSpPr>
        <p:spPr/>
        <p:txBody>
          <a:bodyPr/>
          <a:lstStyle/>
          <a:p>
            <a:fld id="{59FE63CB-2C96-48A4-8D4A-B47EA2CD099A}" type="slidenum">
              <a:rPr kumimoji="1" lang="ja-JP" altLang="en-US" smtClean="0"/>
              <a:t>21</a:t>
            </a:fld>
            <a:endParaRPr kumimoji="1" lang="ja-JP" altLang="en-US"/>
          </a:p>
        </p:txBody>
      </p:sp>
    </p:spTree>
    <p:extLst>
      <p:ext uri="{BB962C8B-B14F-4D97-AF65-F5344CB8AC3E}">
        <p14:creationId xmlns:p14="http://schemas.microsoft.com/office/powerpoint/2010/main" val="270209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4624B40-84D5-8BFC-5C16-39B092452A7B}"/>
              </a:ext>
            </a:extLst>
          </p:cNvPr>
          <p:cNvPicPr>
            <a:picLocks noChangeAspect="1"/>
          </p:cNvPicPr>
          <p:nvPr/>
        </p:nvPicPr>
        <p:blipFill>
          <a:blip r:embed="rId2"/>
          <a:stretch>
            <a:fillRect/>
          </a:stretch>
        </p:blipFill>
        <p:spPr>
          <a:xfrm>
            <a:off x="804834" y="108857"/>
            <a:ext cx="5766447" cy="5802086"/>
          </a:xfrm>
          <a:prstGeom prst="rect">
            <a:avLst/>
          </a:prstGeom>
        </p:spPr>
      </p:pic>
      <p:sp>
        <p:nvSpPr>
          <p:cNvPr id="2" name="楕円 1">
            <a:extLst>
              <a:ext uri="{FF2B5EF4-FFF2-40B4-BE49-F238E27FC236}">
                <a16:creationId xmlns:a16="http://schemas.microsoft.com/office/drawing/2014/main" id="{8176FBCC-0E11-5AF1-3DA9-9997920C6543}"/>
              </a:ext>
            </a:extLst>
          </p:cNvPr>
          <p:cNvSpPr/>
          <p:nvPr/>
        </p:nvSpPr>
        <p:spPr>
          <a:xfrm>
            <a:off x="674914" y="5127171"/>
            <a:ext cx="2906486" cy="990600"/>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6" name="直線矢印コネクタ 5">
            <a:extLst>
              <a:ext uri="{FF2B5EF4-FFF2-40B4-BE49-F238E27FC236}">
                <a16:creationId xmlns:a16="http://schemas.microsoft.com/office/drawing/2014/main" id="{84C82452-806F-1B47-01F0-F6494AFF1331}"/>
              </a:ext>
            </a:extLst>
          </p:cNvPr>
          <p:cNvCxnSpPr>
            <a:cxnSpLocks/>
          </p:cNvCxnSpPr>
          <p:nvPr/>
        </p:nvCxnSpPr>
        <p:spPr>
          <a:xfrm flipH="1">
            <a:off x="3402942" y="4515617"/>
            <a:ext cx="3718515" cy="1186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2C1FADF6-AF5B-A322-9656-BFC2DEF7FF0E}"/>
              </a:ext>
            </a:extLst>
          </p:cNvPr>
          <p:cNvSpPr txBox="1"/>
          <p:nvPr/>
        </p:nvSpPr>
        <p:spPr>
          <a:xfrm>
            <a:off x="6701201" y="3315288"/>
            <a:ext cx="4206285" cy="1200329"/>
          </a:xfrm>
          <a:prstGeom prst="rect">
            <a:avLst/>
          </a:prstGeom>
          <a:noFill/>
        </p:spPr>
        <p:txBody>
          <a:bodyPr wrap="square" rtlCol="0">
            <a:spAutoFit/>
          </a:bodyPr>
          <a:lstStyle/>
          <a:p>
            <a:r>
              <a:rPr kumimoji="1" lang="ja-JP" altLang="en-US" sz="2400" dirty="0"/>
              <a:t>グラフの設定。</a:t>
            </a:r>
            <a:endParaRPr kumimoji="1" lang="en-US" altLang="ja-JP" sz="2400" dirty="0"/>
          </a:p>
          <a:p>
            <a:r>
              <a:rPr lang="ja-JP" altLang="en-US" sz="2400" dirty="0"/>
              <a:t>度数を出したり、並べ替えをすることができる。</a:t>
            </a:r>
            <a:endParaRPr kumimoji="1" lang="ja-JP" altLang="en-US" sz="2400" dirty="0"/>
          </a:p>
        </p:txBody>
      </p:sp>
      <p:sp>
        <p:nvSpPr>
          <p:cNvPr id="4" name="スライド番号プレースホルダー 3">
            <a:extLst>
              <a:ext uri="{FF2B5EF4-FFF2-40B4-BE49-F238E27FC236}">
                <a16:creationId xmlns:a16="http://schemas.microsoft.com/office/drawing/2014/main" id="{A125C6C1-946A-3961-0C31-33D4EC93A61C}"/>
              </a:ext>
            </a:extLst>
          </p:cNvPr>
          <p:cNvSpPr>
            <a:spLocks noGrp="1"/>
          </p:cNvSpPr>
          <p:nvPr>
            <p:ph type="sldNum" sz="quarter" idx="12"/>
          </p:nvPr>
        </p:nvSpPr>
        <p:spPr/>
        <p:txBody>
          <a:bodyPr/>
          <a:lstStyle/>
          <a:p>
            <a:fld id="{59FE63CB-2C96-48A4-8D4A-B47EA2CD099A}" type="slidenum">
              <a:rPr kumimoji="1" lang="ja-JP" altLang="en-US" smtClean="0"/>
              <a:t>22</a:t>
            </a:fld>
            <a:endParaRPr kumimoji="1" lang="ja-JP" altLang="en-US"/>
          </a:p>
        </p:txBody>
      </p:sp>
    </p:spTree>
    <p:extLst>
      <p:ext uri="{BB962C8B-B14F-4D97-AF65-F5344CB8AC3E}">
        <p14:creationId xmlns:p14="http://schemas.microsoft.com/office/powerpoint/2010/main" val="1761400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2A71B8E-4BC5-D0C4-7881-0E87FB4325D1}"/>
              </a:ext>
            </a:extLst>
          </p:cNvPr>
          <p:cNvPicPr>
            <a:picLocks noChangeAspect="1"/>
          </p:cNvPicPr>
          <p:nvPr/>
        </p:nvPicPr>
        <p:blipFill>
          <a:blip r:embed="rId2"/>
          <a:stretch>
            <a:fillRect/>
          </a:stretch>
        </p:blipFill>
        <p:spPr>
          <a:xfrm>
            <a:off x="0" y="1129008"/>
            <a:ext cx="12192000" cy="877070"/>
          </a:xfrm>
          <a:prstGeom prst="rect">
            <a:avLst/>
          </a:prstGeom>
        </p:spPr>
      </p:pic>
      <p:sp>
        <p:nvSpPr>
          <p:cNvPr id="2" name="テキスト ボックス 1">
            <a:extLst>
              <a:ext uri="{FF2B5EF4-FFF2-40B4-BE49-F238E27FC236}">
                <a16:creationId xmlns:a16="http://schemas.microsoft.com/office/drawing/2014/main" id="{A36877F6-F2EF-5D43-D9A1-11E6230467CB}"/>
              </a:ext>
            </a:extLst>
          </p:cNvPr>
          <p:cNvSpPr txBox="1"/>
          <p:nvPr/>
        </p:nvSpPr>
        <p:spPr>
          <a:xfrm>
            <a:off x="827314" y="2601686"/>
            <a:ext cx="10123715" cy="1569660"/>
          </a:xfrm>
          <a:prstGeom prst="rect">
            <a:avLst/>
          </a:prstGeom>
          <a:noFill/>
        </p:spPr>
        <p:txBody>
          <a:bodyPr wrap="square" rtlCol="0">
            <a:spAutoFit/>
          </a:bodyPr>
          <a:lstStyle/>
          <a:p>
            <a:r>
              <a:rPr kumimoji="1" lang="ja-JP" altLang="en-US" sz="3200" dirty="0"/>
              <a:t>他にも、</a:t>
            </a:r>
            <a:endParaRPr kumimoji="1" lang="en-US" altLang="ja-JP" sz="3200" dirty="0"/>
          </a:p>
          <a:p>
            <a:r>
              <a:rPr kumimoji="1" lang="ja-JP" altLang="en-US" sz="3200" dirty="0"/>
              <a:t>ドットグラフや、円グラフ、帯グラフ、折れ線グラフやヒストグラムなどをつくることができます。</a:t>
            </a:r>
          </a:p>
        </p:txBody>
      </p:sp>
      <p:sp>
        <p:nvSpPr>
          <p:cNvPr id="4" name="スライド番号プレースホルダー 3">
            <a:extLst>
              <a:ext uri="{FF2B5EF4-FFF2-40B4-BE49-F238E27FC236}">
                <a16:creationId xmlns:a16="http://schemas.microsoft.com/office/drawing/2014/main" id="{D0561E3E-1B17-B3DA-9FA0-C7A5493611AF}"/>
              </a:ext>
            </a:extLst>
          </p:cNvPr>
          <p:cNvSpPr>
            <a:spLocks noGrp="1"/>
          </p:cNvSpPr>
          <p:nvPr>
            <p:ph type="sldNum" sz="quarter" idx="12"/>
          </p:nvPr>
        </p:nvSpPr>
        <p:spPr/>
        <p:txBody>
          <a:bodyPr/>
          <a:lstStyle/>
          <a:p>
            <a:fld id="{59FE63CB-2C96-48A4-8D4A-B47EA2CD099A}" type="slidenum">
              <a:rPr kumimoji="1" lang="ja-JP" altLang="en-US" smtClean="0"/>
              <a:t>23</a:t>
            </a:fld>
            <a:endParaRPr kumimoji="1" lang="ja-JP" altLang="en-US"/>
          </a:p>
        </p:txBody>
      </p:sp>
    </p:spTree>
    <p:extLst>
      <p:ext uri="{BB962C8B-B14F-4D97-AF65-F5344CB8AC3E}">
        <p14:creationId xmlns:p14="http://schemas.microsoft.com/office/powerpoint/2010/main" val="139232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0F51471-1735-D7D9-F645-BFB85ABFB9CD}"/>
              </a:ext>
            </a:extLst>
          </p:cNvPr>
          <p:cNvPicPr>
            <a:picLocks noChangeAspect="1"/>
          </p:cNvPicPr>
          <p:nvPr/>
        </p:nvPicPr>
        <p:blipFill>
          <a:blip r:embed="rId2"/>
          <a:stretch>
            <a:fillRect/>
          </a:stretch>
        </p:blipFill>
        <p:spPr>
          <a:xfrm>
            <a:off x="5780314" y="0"/>
            <a:ext cx="6239792" cy="6356350"/>
          </a:xfrm>
          <a:prstGeom prst="rect">
            <a:avLst/>
          </a:prstGeom>
        </p:spPr>
      </p:pic>
      <p:sp>
        <p:nvSpPr>
          <p:cNvPr id="2" name="テキスト ボックス 1">
            <a:extLst>
              <a:ext uri="{FF2B5EF4-FFF2-40B4-BE49-F238E27FC236}">
                <a16:creationId xmlns:a16="http://schemas.microsoft.com/office/drawing/2014/main" id="{7939F4AC-FC5C-31AD-D601-4E5B556ED9BF}"/>
              </a:ext>
            </a:extLst>
          </p:cNvPr>
          <p:cNvSpPr txBox="1"/>
          <p:nvPr/>
        </p:nvSpPr>
        <p:spPr>
          <a:xfrm flipH="1">
            <a:off x="401422" y="688563"/>
            <a:ext cx="5378891" cy="3108543"/>
          </a:xfrm>
          <a:prstGeom prst="rect">
            <a:avLst/>
          </a:prstGeom>
          <a:noFill/>
        </p:spPr>
        <p:txBody>
          <a:bodyPr wrap="square" rtlCol="0">
            <a:spAutoFit/>
          </a:bodyPr>
          <a:lstStyle/>
          <a:p>
            <a:r>
              <a:rPr kumimoji="1" lang="en-US" altLang="ja-JP" sz="2800" dirty="0"/>
              <a:t>V4</a:t>
            </a:r>
            <a:r>
              <a:rPr kumimoji="1" lang="ja-JP" altLang="en-US" sz="2800" dirty="0"/>
              <a:t>（目の疲れ）のドットグラフ</a:t>
            </a:r>
            <a:endParaRPr kumimoji="1" lang="en-US" altLang="ja-JP" sz="2800" dirty="0"/>
          </a:p>
          <a:p>
            <a:endParaRPr lang="en-US" altLang="ja-JP" sz="2800" dirty="0"/>
          </a:p>
          <a:p>
            <a:r>
              <a:rPr kumimoji="1" lang="en-US" altLang="ja-JP" sz="2800" dirty="0"/>
              <a:t>1.0…</a:t>
            </a:r>
            <a:r>
              <a:rPr kumimoji="1" lang="ja-JP" altLang="en-US" sz="2800" dirty="0"/>
              <a:t>そう思う</a:t>
            </a:r>
            <a:endParaRPr kumimoji="1" lang="en-US" altLang="ja-JP" sz="2800" dirty="0"/>
          </a:p>
          <a:p>
            <a:r>
              <a:rPr lang="en-US" altLang="ja-JP" sz="2800" dirty="0"/>
              <a:t>2.0…</a:t>
            </a:r>
            <a:r>
              <a:rPr lang="ja-JP" altLang="en-US" sz="2800" dirty="0"/>
              <a:t>どちらかというとそう思う</a:t>
            </a:r>
            <a:endParaRPr lang="en-US" altLang="ja-JP" sz="2800" dirty="0"/>
          </a:p>
          <a:p>
            <a:pPr marL="804863" indent="-804863"/>
            <a:r>
              <a:rPr kumimoji="1" lang="en-US" altLang="ja-JP" sz="2800" dirty="0"/>
              <a:t>3.0…</a:t>
            </a:r>
            <a:r>
              <a:rPr kumimoji="1" lang="ja-JP" altLang="en-US" sz="2800" dirty="0"/>
              <a:t>どちらかというとそう思わない</a:t>
            </a:r>
            <a:endParaRPr kumimoji="1" lang="en-US" altLang="ja-JP" sz="2800" dirty="0"/>
          </a:p>
          <a:p>
            <a:r>
              <a:rPr kumimoji="1" lang="en-US" altLang="ja-JP" sz="2800" dirty="0"/>
              <a:t>4.0…</a:t>
            </a:r>
            <a:r>
              <a:rPr kumimoji="1" lang="ja-JP" altLang="en-US" sz="2800" dirty="0"/>
              <a:t>思わない</a:t>
            </a:r>
          </a:p>
        </p:txBody>
      </p:sp>
      <p:sp>
        <p:nvSpPr>
          <p:cNvPr id="4" name="スライド番号プレースホルダー 3">
            <a:extLst>
              <a:ext uri="{FF2B5EF4-FFF2-40B4-BE49-F238E27FC236}">
                <a16:creationId xmlns:a16="http://schemas.microsoft.com/office/drawing/2014/main" id="{9A749BC7-0226-1645-DBAF-52CD7962C6C7}"/>
              </a:ext>
            </a:extLst>
          </p:cNvPr>
          <p:cNvSpPr>
            <a:spLocks noGrp="1"/>
          </p:cNvSpPr>
          <p:nvPr>
            <p:ph type="sldNum" sz="quarter" idx="12"/>
          </p:nvPr>
        </p:nvSpPr>
        <p:spPr/>
        <p:txBody>
          <a:bodyPr/>
          <a:lstStyle/>
          <a:p>
            <a:fld id="{59FE63CB-2C96-48A4-8D4A-B47EA2CD099A}" type="slidenum">
              <a:rPr kumimoji="1" lang="ja-JP" altLang="en-US" smtClean="0"/>
              <a:t>24</a:t>
            </a:fld>
            <a:endParaRPr kumimoji="1" lang="ja-JP" altLang="en-US"/>
          </a:p>
        </p:txBody>
      </p:sp>
    </p:spTree>
    <p:extLst>
      <p:ext uri="{BB962C8B-B14F-4D97-AF65-F5344CB8AC3E}">
        <p14:creationId xmlns:p14="http://schemas.microsoft.com/office/powerpoint/2010/main" val="300006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7B16B69-124D-D397-9795-B0ED3DA68B7D}"/>
              </a:ext>
            </a:extLst>
          </p:cNvPr>
          <p:cNvPicPr>
            <a:picLocks noChangeAspect="1"/>
          </p:cNvPicPr>
          <p:nvPr/>
        </p:nvPicPr>
        <p:blipFill>
          <a:blip r:embed="rId2"/>
          <a:stretch>
            <a:fillRect/>
          </a:stretch>
        </p:blipFill>
        <p:spPr>
          <a:xfrm>
            <a:off x="810302" y="0"/>
            <a:ext cx="10571396" cy="6858000"/>
          </a:xfrm>
          <a:prstGeom prst="rect">
            <a:avLst/>
          </a:prstGeom>
        </p:spPr>
      </p:pic>
      <p:sp>
        <p:nvSpPr>
          <p:cNvPr id="2" name="スライド番号プレースホルダー 1">
            <a:extLst>
              <a:ext uri="{FF2B5EF4-FFF2-40B4-BE49-F238E27FC236}">
                <a16:creationId xmlns:a16="http://schemas.microsoft.com/office/drawing/2014/main" id="{69E3BB22-7C39-2573-C1BE-5DCC7A476CB1}"/>
              </a:ext>
            </a:extLst>
          </p:cNvPr>
          <p:cNvSpPr>
            <a:spLocks noGrp="1"/>
          </p:cNvSpPr>
          <p:nvPr>
            <p:ph type="sldNum" sz="quarter" idx="12"/>
          </p:nvPr>
        </p:nvSpPr>
        <p:spPr/>
        <p:txBody>
          <a:bodyPr/>
          <a:lstStyle/>
          <a:p>
            <a:fld id="{59FE63CB-2C96-48A4-8D4A-B47EA2CD099A}" type="slidenum">
              <a:rPr kumimoji="1" lang="ja-JP" altLang="en-US" smtClean="0"/>
              <a:t>25</a:t>
            </a:fld>
            <a:endParaRPr kumimoji="1" lang="ja-JP" altLang="en-US"/>
          </a:p>
        </p:txBody>
      </p:sp>
    </p:spTree>
    <p:extLst>
      <p:ext uri="{BB962C8B-B14F-4D97-AF65-F5344CB8AC3E}">
        <p14:creationId xmlns:p14="http://schemas.microsoft.com/office/powerpoint/2010/main" val="2099453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08AFAA6-E761-2BEB-F8EA-70A0C6B20E8A}"/>
              </a:ext>
            </a:extLst>
          </p:cNvPr>
          <p:cNvPicPr>
            <a:picLocks noChangeAspect="1"/>
          </p:cNvPicPr>
          <p:nvPr/>
        </p:nvPicPr>
        <p:blipFill>
          <a:blip r:embed="rId2"/>
          <a:stretch>
            <a:fillRect/>
          </a:stretch>
        </p:blipFill>
        <p:spPr>
          <a:xfrm>
            <a:off x="4948665" y="76200"/>
            <a:ext cx="7243335" cy="4724401"/>
          </a:xfrm>
          <a:prstGeom prst="rect">
            <a:avLst/>
          </a:prstGeom>
        </p:spPr>
      </p:pic>
      <p:sp>
        <p:nvSpPr>
          <p:cNvPr id="2" name="テキスト ボックス 1">
            <a:extLst>
              <a:ext uri="{FF2B5EF4-FFF2-40B4-BE49-F238E27FC236}">
                <a16:creationId xmlns:a16="http://schemas.microsoft.com/office/drawing/2014/main" id="{AD39C6A6-63DD-389A-EA39-61E853681075}"/>
              </a:ext>
            </a:extLst>
          </p:cNvPr>
          <p:cNvSpPr txBox="1"/>
          <p:nvPr/>
        </p:nvSpPr>
        <p:spPr>
          <a:xfrm flipH="1">
            <a:off x="401421" y="688563"/>
            <a:ext cx="4420949" cy="2677656"/>
          </a:xfrm>
          <a:prstGeom prst="rect">
            <a:avLst/>
          </a:prstGeom>
          <a:noFill/>
        </p:spPr>
        <p:txBody>
          <a:bodyPr wrap="square" rtlCol="0">
            <a:spAutoFit/>
          </a:bodyPr>
          <a:lstStyle/>
          <a:p>
            <a:r>
              <a:rPr kumimoji="1" lang="en-US" altLang="ja-JP" sz="2800" dirty="0"/>
              <a:t>V</a:t>
            </a:r>
            <a:r>
              <a:rPr kumimoji="1" lang="ja-JP" altLang="en-US" sz="2800" dirty="0"/>
              <a:t>５（スマホ）の帯グラフ</a:t>
            </a:r>
            <a:endParaRPr kumimoji="1" lang="en-US" altLang="ja-JP" sz="2800" dirty="0"/>
          </a:p>
          <a:p>
            <a:endParaRPr lang="en-US" altLang="ja-JP" sz="2800" dirty="0"/>
          </a:p>
          <a:p>
            <a:r>
              <a:rPr kumimoji="1" lang="en-US" altLang="ja-JP" sz="2800" dirty="0"/>
              <a:t>1…</a:t>
            </a:r>
            <a:r>
              <a:rPr lang="ja-JP" altLang="en-US" sz="2800" dirty="0"/>
              <a:t>よく見ている</a:t>
            </a:r>
            <a:endParaRPr kumimoji="1" lang="en-US" altLang="ja-JP" sz="2800" dirty="0"/>
          </a:p>
          <a:p>
            <a:r>
              <a:rPr lang="en-US" altLang="ja-JP" sz="2800" dirty="0"/>
              <a:t>2…</a:t>
            </a:r>
            <a:r>
              <a:rPr lang="ja-JP" altLang="en-US" sz="2800" dirty="0"/>
              <a:t>たまに見ている</a:t>
            </a:r>
            <a:endParaRPr lang="en-US" altLang="ja-JP" sz="2800" dirty="0"/>
          </a:p>
          <a:p>
            <a:pPr marL="804863" indent="-804863"/>
            <a:r>
              <a:rPr kumimoji="1" lang="en-US" altLang="ja-JP" sz="2800" dirty="0"/>
              <a:t>3…</a:t>
            </a:r>
            <a:r>
              <a:rPr lang="ja-JP" altLang="en-US" sz="2800" dirty="0"/>
              <a:t>あまり見ない</a:t>
            </a:r>
            <a:endParaRPr kumimoji="1" lang="en-US" altLang="ja-JP" sz="2800" dirty="0"/>
          </a:p>
          <a:p>
            <a:r>
              <a:rPr kumimoji="1" lang="en-US" altLang="ja-JP" sz="2800" dirty="0"/>
              <a:t>4…</a:t>
            </a:r>
            <a:r>
              <a:rPr lang="ja-JP" altLang="en-US" sz="2800" dirty="0"/>
              <a:t>ほとんど見ない</a:t>
            </a:r>
            <a:endParaRPr kumimoji="1" lang="ja-JP" altLang="en-US" sz="2800" dirty="0"/>
          </a:p>
        </p:txBody>
      </p:sp>
      <p:sp>
        <p:nvSpPr>
          <p:cNvPr id="4" name="スライド番号プレースホルダー 3">
            <a:extLst>
              <a:ext uri="{FF2B5EF4-FFF2-40B4-BE49-F238E27FC236}">
                <a16:creationId xmlns:a16="http://schemas.microsoft.com/office/drawing/2014/main" id="{5DC42BF4-567C-4D5B-21DB-85539AA5916F}"/>
              </a:ext>
            </a:extLst>
          </p:cNvPr>
          <p:cNvSpPr>
            <a:spLocks noGrp="1"/>
          </p:cNvSpPr>
          <p:nvPr>
            <p:ph type="sldNum" sz="quarter" idx="12"/>
          </p:nvPr>
        </p:nvSpPr>
        <p:spPr/>
        <p:txBody>
          <a:bodyPr/>
          <a:lstStyle/>
          <a:p>
            <a:fld id="{59FE63CB-2C96-48A4-8D4A-B47EA2CD099A}" type="slidenum">
              <a:rPr kumimoji="1" lang="ja-JP" altLang="en-US" smtClean="0"/>
              <a:t>26</a:t>
            </a:fld>
            <a:endParaRPr kumimoji="1" lang="ja-JP" altLang="en-US"/>
          </a:p>
        </p:txBody>
      </p:sp>
    </p:spTree>
    <p:extLst>
      <p:ext uri="{BB962C8B-B14F-4D97-AF65-F5344CB8AC3E}">
        <p14:creationId xmlns:p14="http://schemas.microsoft.com/office/powerpoint/2010/main" val="3800280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73DFE73-1EEC-85C6-C12D-26050DAD8013}"/>
              </a:ext>
            </a:extLst>
          </p:cNvPr>
          <p:cNvPicPr>
            <a:picLocks noChangeAspect="1"/>
          </p:cNvPicPr>
          <p:nvPr/>
        </p:nvPicPr>
        <p:blipFill>
          <a:blip r:embed="rId2"/>
          <a:stretch>
            <a:fillRect/>
          </a:stretch>
        </p:blipFill>
        <p:spPr>
          <a:xfrm>
            <a:off x="833835" y="0"/>
            <a:ext cx="10524330" cy="6858000"/>
          </a:xfrm>
          <a:prstGeom prst="rect">
            <a:avLst/>
          </a:prstGeom>
        </p:spPr>
      </p:pic>
      <p:sp>
        <p:nvSpPr>
          <p:cNvPr id="2" name="スライド番号プレースホルダー 1">
            <a:extLst>
              <a:ext uri="{FF2B5EF4-FFF2-40B4-BE49-F238E27FC236}">
                <a16:creationId xmlns:a16="http://schemas.microsoft.com/office/drawing/2014/main" id="{B3922D58-62A1-0740-3820-533338498327}"/>
              </a:ext>
            </a:extLst>
          </p:cNvPr>
          <p:cNvSpPr>
            <a:spLocks noGrp="1"/>
          </p:cNvSpPr>
          <p:nvPr>
            <p:ph type="sldNum" sz="quarter" idx="12"/>
          </p:nvPr>
        </p:nvSpPr>
        <p:spPr/>
        <p:txBody>
          <a:bodyPr/>
          <a:lstStyle/>
          <a:p>
            <a:fld id="{59FE63CB-2C96-48A4-8D4A-B47EA2CD099A}" type="slidenum">
              <a:rPr kumimoji="1" lang="ja-JP" altLang="en-US" smtClean="0"/>
              <a:t>27</a:t>
            </a:fld>
            <a:endParaRPr kumimoji="1" lang="ja-JP" altLang="en-US"/>
          </a:p>
        </p:txBody>
      </p:sp>
    </p:spTree>
    <p:extLst>
      <p:ext uri="{BB962C8B-B14F-4D97-AF65-F5344CB8AC3E}">
        <p14:creationId xmlns:p14="http://schemas.microsoft.com/office/powerpoint/2010/main" val="793437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1FD3521-FF21-3F53-3C75-B4191A7A048E}"/>
              </a:ext>
            </a:extLst>
          </p:cNvPr>
          <p:cNvPicPr>
            <a:picLocks noChangeAspect="1"/>
          </p:cNvPicPr>
          <p:nvPr/>
        </p:nvPicPr>
        <p:blipFill>
          <a:blip r:embed="rId2"/>
          <a:stretch>
            <a:fillRect/>
          </a:stretch>
        </p:blipFill>
        <p:spPr>
          <a:xfrm>
            <a:off x="576007" y="0"/>
            <a:ext cx="6200045" cy="6422571"/>
          </a:xfrm>
          <a:prstGeom prst="rect">
            <a:avLst/>
          </a:prstGeom>
        </p:spPr>
      </p:pic>
      <p:cxnSp>
        <p:nvCxnSpPr>
          <p:cNvPr id="4" name="直線矢印コネクタ 3">
            <a:extLst>
              <a:ext uri="{FF2B5EF4-FFF2-40B4-BE49-F238E27FC236}">
                <a16:creationId xmlns:a16="http://schemas.microsoft.com/office/drawing/2014/main" id="{71774E0D-CDF7-F89A-8F93-8E86E48B29B6}"/>
              </a:ext>
            </a:extLst>
          </p:cNvPr>
          <p:cNvCxnSpPr>
            <a:cxnSpLocks/>
          </p:cNvCxnSpPr>
          <p:nvPr/>
        </p:nvCxnSpPr>
        <p:spPr>
          <a:xfrm flipH="1">
            <a:off x="4778828" y="4778829"/>
            <a:ext cx="3614058" cy="13933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81E23A6B-8734-5F51-5540-1B5ED8AEBF97}"/>
              </a:ext>
            </a:extLst>
          </p:cNvPr>
          <p:cNvSpPr txBox="1"/>
          <p:nvPr/>
        </p:nvSpPr>
        <p:spPr>
          <a:xfrm>
            <a:off x="6749143" y="3578500"/>
            <a:ext cx="4692679" cy="1200329"/>
          </a:xfrm>
          <a:prstGeom prst="rect">
            <a:avLst/>
          </a:prstGeom>
          <a:noFill/>
        </p:spPr>
        <p:txBody>
          <a:bodyPr wrap="square" rtlCol="0">
            <a:spAutoFit/>
          </a:bodyPr>
          <a:lstStyle/>
          <a:p>
            <a:r>
              <a:rPr kumimoji="1" lang="ja-JP" altLang="en-US" sz="2400" dirty="0"/>
              <a:t>ヒストグラムでも、区間の幅を変えたり、度数分布多角形を作ることができる。</a:t>
            </a:r>
          </a:p>
        </p:txBody>
      </p:sp>
      <p:sp>
        <p:nvSpPr>
          <p:cNvPr id="7" name="楕円 6">
            <a:extLst>
              <a:ext uri="{FF2B5EF4-FFF2-40B4-BE49-F238E27FC236}">
                <a16:creationId xmlns:a16="http://schemas.microsoft.com/office/drawing/2014/main" id="{58C06A74-F20C-E14E-92ED-267DBA760E09}"/>
              </a:ext>
            </a:extLst>
          </p:cNvPr>
          <p:cNvSpPr/>
          <p:nvPr/>
        </p:nvSpPr>
        <p:spPr>
          <a:xfrm>
            <a:off x="1948543" y="5595257"/>
            <a:ext cx="3102429" cy="990600"/>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FED1218-4330-8CC7-7BCA-B1C83081743D}"/>
              </a:ext>
            </a:extLst>
          </p:cNvPr>
          <p:cNvSpPr>
            <a:spLocks noGrp="1"/>
          </p:cNvSpPr>
          <p:nvPr>
            <p:ph type="sldNum" sz="quarter" idx="12"/>
          </p:nvPr>
        </p:nvSpPr>
        <p:spPr/>
        <p:txBody>
          <a:bodyPr/>
          <a:lstStyle/>
          <a:p>
            <a:fld id="{59FE63CB-2C96-48A4-8D4A-B47EA2CD099A}" type="slidenum">
              <a:rPr kumimoji="1" lang="ja-JP" altLang="en-US" smtClean="0"/>
              <a:t>28</a:t>
            </a:fld>
            <a:endParaRPr kumimoji="1" lang="ja-JP" altLang="en-US"/>
          </a:p>
        </p:txBody>
      </p:sp>
    </p:spTree>
    <p:extLst>
      <p:ext uri="{BB962C8B-B14F-4D97-AF65-F5344CB8AC3E}">
        <p14:creationId xmlns:p14="http://schemas.microsoft.com/office/powerpoint/2010/main" val="3909183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5A3D7B7-1976-1FCC-E39E-5C1C839B724B}"/>
              </a:ext>
            </a:extLst>
          </p:cNvPr>
          <p:cNvPicPr>
            <a:picLocks noChangeAspect="1"/>
          </p:cNvPicPr>
          <p:nvPr/>
        </p:nvPicPr>
        <p:blipFill>
          <a:blip r:embed="rId2"/>
          <a:stretch>
            <a:fillRect/>
          </a:stretch>
        </p:blipFill>
        <p:spPr>
          <a:xfrm>
            <a:off x="415644" y="272143"/>
            <a:ext cx="5831932" cy="6106886"/>
          </a:xfrm>
          <a:prstGeom prst="rect">
            <a:avLst/>
          </a:prstGeom>
        </p:spPr>
      </p:pic>
      <p:sp>
        <p:nvSpPr>
          <p:cNvPr id="2" name="スライド番号プレースホルダー 1">
            <a:extLst>
              <a:ext uri="{FF2B5EF4-FFF2-40B4-BE49-F238E27FC236}">
                <a16:creationId xmlns:a16="http://schemas.microsoft.com/office/drawing/2014/main" id="{7FA7F2A4-BF5E-A396-0E6C-9657B34E7816}"/>
              </a:ext>
            </a:extLst>
          </p:cNvPr>
          <p:cNvSpPr>
            <a:spLocks noGrp="1"/>
          </p:cNvSpPr>
          <p:nvPr>
            <p:ph type="sldNum" sz="quarter" idx="12"/>
          </p:nvPr>
        </p:nvSpPr>
        <p:spPr/>
        <p:txBody>
          <a:bodyPr/>
          <a:lstStyle/>
          <a:p>
            <a:fld id="{59FE63CB-2C96-48A4-8D4A-B47EA2CD099A}" type="slidenum">
              <a:rPr kumimoji="1" lang="ja-JP" altLang="en-US" smtClean="0"/>
              <a:t>29</a:t>
            </a:fld>
            <a:endParaRPr kumimoji="1" lang="ja-JP" altLang="en-US"/>
          </a:p>
        </p:txBody>
      </p:sp>
    </p:spTree>
    <p:extLst>
      <p:ext uri="{BB962C8B-B14F-4D97-AF65-F5344CB8AC3E}">
        <p14:creationId xmlns:p14="http://schemas.microsoft.com/office/powerpoint/2010/main" val="94688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70CA82-7FB3-5896-F52D-7DC9C718178A}"/>
              </a:ext>
            </a:extLst>
          </p:cNvPr>
          <p:cNvSpPr txBox="1"/>
          <p:nvPr/>
        </p:nvSpPr>
        <p:spPr>
          <a:xfrm>
            <a:off x="252841" y="227390"/>
            <a:ext cx="11686318" cy="6494085"/>
          </a:xfrm>
          <a:prstGeom prst="rect">
            <a:avLst/>
          </a:prstGeom>
          <a:noFill/>
        </p:spPr>
        <p:txBody>
          <a:bodyPr wrap="square" rtlCol="0">
            <a:spAutoFit/>
          </a:bodyPr>
          <a:lstStyle/>
          <a:p>
            <a:r>
              <a:rPr kumimoji="1" lang="ja-JP" altLang="en-US" sz="3200" dirty="0"/>
              <a:t>後半は、データ分析ワークショップをやりました。</a:t>
            </a:r>
            <a:endParaRPr kumimoji="1" lang="en-US" altLang="ja-JP" sz="3200" dirty="0"/>
          </a:p>
          <a:p>
            <a:endParaRPr kumimoji="1" lang="en-US" altLang="ja-JP" sz="3200" dirty="0"/>
          </a:p>
          <a:p>
            <a:r>
              <a:rPr kumimoji="1" lang="ja-JP" altLang="en-US" sz="3200" dirty="0"/>
              <a:t>１．２人１組になって、まばたきの数を数えましょう。</a:t>
            </a:r>
            <a:endParaRPr kumimoji="1" lang="en-US" altLang="ja-JP" sz="3200" dirty="0"/>
          </a:p>
          <a:p>
            <a:pPr marL="804863" indent="-804863"/>
            <a:r>
              <a:rPr lang="ja-JP" altLang="en-US" sz="3200" dirty="0"/>
              <a:t>２．このデータをもちいて、</a:t>
            </a:r>
            <a:r>
              <a:rPr lang="en-US" altLang="ja-JP" sz="3200" dirty="0"/>
              <a:t>eStat.me</a:t>
            </a:r>
            <a:r>
              <a:rPr lang="ja-JP" altLang="en-US" sz="3200" dirty="0"/>
              <a:t>というフリーソフトを使ってみよう。</a:t>
            </a:r>
            <a:endParaRPr lang="en-US" altLang="ja-JP" sz="3200" dirty="0"/>
          </a:p>
          <a:p>
            <a:r>
              <a:rPr kumimoji="1" lang="ja-JP" altLang="en-US" sz="3200" dirty="0"/>
              <a:t>３．分析して、何かわかればいいね。</a:t>
            </a:r>
            <a:endParaRPr kumimoji="1" lang="en-US" altLang="ja-JP" sz="3200" dirty="0"/>
          </a:p>
          <a:p>
            <a:pPr marL="804863" indent="-804863"/>
            <a:r>
              <a:rPr lang="ja-JP" altLang="en-US" sz="3200" dirty="0"/>
              <a:t>４．ほかにも都道府県によって平均寿命の違いがあるのはどうしてか考えてみようというのがありました。</a:t>
            </a:r>
            <a:endParaRPr lang="en-US" altLang="ja-JP" sz="3200" dirty="0"/>
          </a:p>
          <a:p>
            <a:pPr marL="804863" indent="-88900"/>
            <a:r>
              <a:rPr lang="ja-JP" altLang="en-US" sz="2400" dirty="0"/>
              <a:t>（同じくデータをもとに、分析をしました）</a:t>
            </a:r>
            <a:endParaRPr lang="en-US" altLang="ja-JP" sz="2400" dirty="0"/>
          </a:p>
          <a:p>
            <a:pPr marL="804863" indent="-804863"/>
            <a:endParaRPr kumimoji="1" lang="en-US" altLang="ja-JP" sz="3200" dirty="0"/>
          </a:p>
          <a:p>
            <a:r>
              <a:rPr kumimoji="1" lang="ja-JP" altLang="en-US" sz="3200" dirty="0"/>
              <a:t>今回、</a:t>
            </a:r>
            <a:r>
              <a:rPr lang="ja-JP" altLang="en-US" sz="3200" dirty="0"/>
              <a:t>その講習会の中で子ども向けの教材をということで、</a:t>
            </a:r>
            <a:endParaRPr lang="en-US" altLang="ja-JP" sz="3200" dirty="0"/>
          </a:p>
          <a:p>
            <a:r>
              <a:rPr lang="ja-JP" altLang="en-US" sz="3200" dirty="0"/>
              <a:t>１のまばたきの数を数え、</a:t>
            </a:r>
            <a:r>
              <a:rPr lang="en-US" altLang="ja-JP" sz="3200" dirty="0"/>
              <a:t>eStat.me</a:t>
            </a:r>
            <a:r>
              <a:rPr lang="ja-JP" altLang="en-US" sz="3200" dirty="0"/>
              <a:t>というフリーソフトを使って分析をしてみるというのを報告します。</a:t>
            </a:r>
            <a:endParaRPr lang="en-US" altLang="ja-JP" sz="3200" dirty="0"/>
          </a:p>
        </p:txBody>
      </p:sp>
      <p:sp>
        <p:nvSpPr>
          <p:cNvPr id="3" name="スライド番号プレースホルダー 2">
            <a:extLst>
              <a:ext uri="{FF2B5EF4-FFF2-40B4-BE49-F238E27FC236}">
                <a16:creationId xmlns:a16="http://schemas.microsoft.com/office/drawing/2014/main" id="{873D17A6-A612-7287-2C83-2D04067CFE4D}"/>
              </a:ext>
            </a:extLst>
          </p:cNvPr>
          <p:cNvSpPr>
            <a:spLocks noGrp="1"/>
          </p:cNvSpPr>
          <p:nvPr>
            <p:ph type="sldNum" sz="quarter" idx="12"/>
          </p:nvPr>
        </p:nvSpPr>
        <p:spPr/>
        <p:txBody>
          <a:bodyPr/>
          <a:lstStyle/>
          <a:p>
            <a:fld id="{59FE63CB-2C96-48A4-8D4A-B47EA2CD099A}" type="slidenum">
              <a:rPr kumimoji="1" lang="ja-JP" altLang="en-US" smtClean="0"/>
              <a:t>3</a:t>
            </a:fld>
            <a:endParaRPr kumimoji="1" lang="ja-JP" altLang="en-US"/>
          </a:p>
        </p:txBody>
      </p:sp>
    </p:spTree>
    <p:extLst>
      <p:ext uri="{BB962C8B-B14F-4D97-AF65-F5344CB8AC3E}">
        <p14:creationId xmlns:p14="http://schemas.microsoft.com/office/powerpoint/2010/main" val="3385830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296FD69-38A3-1E7A-C632-8C03CAE042CE}"/>
              </a:ext>
            </a:extLst>
          </p:cNvPr>
          <p:cNvPicPr>
            <a:picLocks noChangeAspect="1"/>
          </p:cNvPicPr>
          <p:nvPr/>
        </p:nvPicPr>
        <p:blipFill>
          <a:blip r:embed="rId2"/>
          <a:stretch>
            <a:fillRect/>
          </a:stretch>
        </p:blipFill>
        <p:spPr>
          <a:xfrm>
            <a:off x="0" y="704643"/>
            <a:ext cx="12192000" cy="754812"/>
          </a:xfrm>
          <a:prstGeom prst="rect">
            <a:avLst/>
          </a:prstGeom>
        </p:spPr>
      </p:pic>
      <p:sp>
        <p:nvSpPr>
          <p:cNvPr id="2" name="楕円 1">
            <a:extLst>
              <a:ext uri="{FF2B5EF4-FFF2-40B4-BE49-F238E27FC236}">
                <a16:creationId xmlns:a16="http://schemas.microsoft.com/office/drawing/2014/main" id="{B9169675-75C5-17CC-802F-B5656DBC57C2}"/>
              </a:ext>
            </a:extLst>
          </p:cNvPr>
          <p:cNvSpPr/>
          <p:nvPr/>
        </p:nvSpPr>
        <p:spPr>
          <a:xfrm>
            <a:off x="8904514" y="704643"/>
            <a:ext cx="740229" cy="754812"/>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62990A2B-FE98-67B8-821F-19A607DE6D39}"/>
              </a:ext>
            </a:extLst>
          </p:cNvPr>
          <p:cNvCxnSpPr/>
          <p:nvPr/>
        </p:nvCxnSpPr>
        <p:spPr>
          <a:xfrm flipV="1">
            <a:off x="8294914" y="1459455"/>
            <a:ext cx="859972" cy="7598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B07646A7-E104-4086-FEC3-94EC0FA344DE}"/>
              </a:ext>
            </a:extLst>
          </p:cNvPr>
          <p:cNvSpPr txBox="1"/>
          <p:nvPr/>
        </p:nvSpPr>
        <p:spPr>
          <a:xfrm>
            <a:off x="3788226" y="2284611"/>
            <a:ext cx="6823253" cy="830997"/>
          </a:xfrm>
          <a:prstGeom prst="rect">
            <a:avLst/>
          </a:prstGeom>
          <a:noFill/>
        </p:spPr>
        <p:txBody>
          <a:bodyPr wrap="square" rtlCol="0">
            <a:spAutoFit/>
          </a:bodyPr>
          <a:lstStyle/>
          <a:p>
            <a:r>
              <a:rPr lang="ja-JP" altLang="en-US" sz="2400" dirty="0"/>
              <a:t>平均などの、もうちょっと細かいデータを見るときは、</a:t>
            </a:r>
            <a:r>
              <a:rPr kumimoji="1" lang="ja-JP" altLang="en-US" sz="2400" dirty="0"/>
              <a:t>基礎統計量をクリックする。</a:t>
            </a:r>
          </a:p>
        </p:txBody>
      </p:sp>
      <p:sp>
        <p:nvSpPr>
          <p:cNvPr id="3" name="スライド番号プレースホルダー 2">
            <a:extLst>
              <a:ext uri="{FF2B5EF4-FFF2-40B4-BE49-F238E27FC236}">
                <a16:creationId xmlns:a16="http://schemas.microsoft.com/office/drawing/2014/main" id="{6958DE15-F185-34DC-D92E-90EF1F873A2B}"/>
              </a:ext>
            </a:extLst>
          </p:cNvPr>
          <p:cNvSpPr>
            <a:spLocks noGrp="1"/>
          </p:cNvSpPr>
          <p:nvPr>
            <p:ph type="sldNum" sz="quarter" idx="12"/>
          </p:nvPr>
        </p:nvSpPr>
        <p:spPr/>
        <p:txBody>
          <a:bodyPr/>
          <a:lstStyle/>
          <a:p>
            <a:fld id="{59FE63CB-2C96-48A4-8D4A-B47EA2CD099A}" type="slidenum">
              <a:rPr kumimoji="1" lang="ja-JP" altLang="en-US" smtClean="0"/>
              <a:t>30</a:t>
            </a:fld>
            <a:endParaRPr kumimoji="1" lang="ja-JP" altLang="en-US"/>
          </a:p>
        </p:txBody>
      </p:sp>
    </p:spTree>
    <p:extLst>
      <p:ext uri="{BB962C8B-B14F-4D97-AF65-F5344CB8AC3E}">
        <p14:creationId xmlns:p14="http://schemas.microsoft.com/office/powerpoint/2010/main" val="1378572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3A2B60-E088-03A9-1EA9-954D1F9CB419}"/>
              </a:ext>
            </a:extLst>
          </p:cNvPr>
          <p:cNvPicPr>
            <a:picLocks noChangeAspect="1"/>
          </p:cNvPicPr>
          <p:nvPr/>
        </p:nvPicPr>
        <p:blipFill>
          <a:blip r:embed="rId2"/>
          <a:stretch>
            <a:fillRect/>
          </a:stretch>
        </p:blipFill>
        <p:spPr>
          <a:xfrm>
            <a:off x="7240057" y="0"/>
            <a:ext cx="2952631" cy="6858000"/>
          </a:xfrm>
          <a:prstGeom prst="rect">
            <a:avLst/>
          </a:prstGeom>
        </p:spPr>
      </p:pic>
      <p:pic>
        <p:nvPicPr>
          <p:cNvPr id="2" name="図 1">
            <a:extLst>
              <a:ext uri="{FF2B5EF4-FFF2-40B4-BE49-F238E27FC236}">
                <a16:creationId xmlns:a16="http://schemas.microsoft.com/office/drawing/2014/main" id="{219D0A8A-827A-9A78-CEED-74B5B4C2DC8F}"/>
              </a:ext>
            </a:extLst>
          </p:cNvPr>
          <p:cNvPicPr>
            <a:picLocks noChangeAspect="1"/>
          </p:cNvPicPr>
          <p:nvPr/>
        </p:nvPicPr>
        <p:blipFill>
          <a:blip r:embed="rId3"/>
          <a:stretch>
            <a:fillRect/>
          </a:stretch>
        </p:blipFill>
        <p:spPr>
          <a:xfrm>
            <a:off x="779631" y="511629"/>
            <a:ext cx="4544059" cy="1486107"/>
          </a:xfrm>
          <a:prstGeom prst="rect">
            <a:avLst/>
          </a:prstGeom>
        </p:spPr>
      </p:pic>
      <p:sp>
        <p:nvSpPr>
          <p:cNvPr id="4" name="楕円 3">
            <a:extLst>
              <a:ext uri="{FF2B5EF4-FFF2-40B4-BE49-F238E27FC236}">
                <a16:creationId xmlns:a16="http://schemas.microsoft.com/office/drawing/2014/main" id="{F419D718-747F-8E08-8139-E375C11FD5C0}"/>
              </a:ext>
            </a:extLst>
          </p:cNvPr>
          <p:cNvSpPr/>
          <p:nvPr/>
        </p:nvSpPr>
        <p:spPr>
          <a:xfrm>
            <a:off x="609600" y="968829"/>
            <a:ext cx="2590800" cy="609600"/>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左中かっこ 5">
            <a:extLst>
              <a:ext uri="{FF2B5EF4-FFF2-40B4-BE49-F238E27FC236}">
                <a16:creationId xmlns:a16="http://schemas.microsoft.com/office/drawing/2014/main" id="{ACEFAF7B-FEA6-4C01-3D07-C0B0652CCF3E}"/>
              </a:ext>
            </a:extLst>
          </p:cNvPr>
          <p:cNvSpPr/>
          <p:nvPr/>
        </p:nvSpPr>
        <p:spPr>
          <a:xfrm>
            <a:off x="6890657" y="3429000"/>
            <a:ext cx="217714" cy="265611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BFC6952-C412-E4D2-D9B6-34D90193C3E2}"/>
              </a:ext>
            </a:extLst>
          </p:cNvPr>
          <p:cNvSpPr txBox="1"/>
          <p:nvPr/>
        </p:nvSpPr>
        <p:spPr>
          <a:xfrm>
            <a:off x="4355342" y="4526224"/>
            <a:ext cx="2884715" cy="461665"/>
          </a:xfrm>
          <a:prstGeom prst="rect">
            <a:avLst/>
          </a:prstGeom>
          <a:noFill/>
        </p:spPr>
        <p:txBody>
          <a:bodyPr wrap="square" rtlCol="0">
            <a:spAutoFit/>
          </a:bodyPr>
          <a:lstStyle/>
          <a:p>
            <a:r>
              <a:rPr kumimoji="1" lang="ja-JP" altLang="en-US" sz="2400" dirty="0"/>
              <a:t>箱ひげ図に必要</a:t>
            </a:r>
          </a:p>
        </p:txBody>
      </p:sp>
      <p:sp>
        <p:nvSpPr>
          <p:cNvPr id="5" name="スライド番号プレースホルダー 4">
            <a:extLst>
              <a:ext uri="{FF2B5EF4-FFF2-40B4-BE49-F238E27FC236}">
                <a16:creationId xmlns:a16="http://schemas.microsoft.com/office/drawing/2014/main" id="{98F5BA5E-3011-A25C-A286-1CD884BAE0E9}"/>
              </a:ext>
            </a:extLst>
          </p:cNvPr>
          <p:cNvSpPr>
            <a:spLocks noGrp="1"/>
          </p:cNvSpPr>
          <p:nvPr>
            <p:ph type="sldNum" sz="quarter" idx="12"/>
          </p:nvPr>
        </p:nvSpPr>
        <p:spPr/>
        <p:txBody>
          <a:bodyPr/>
          <a:lstStyle/>
          <a:p>
            <a:fld id="{59FE63CB-2C96-48A4-8D4A-B47EA2CD099A}" type="slidenum">
              <a:rPr kumimoji="1" lang="ja-JP" altLang="en-US" smtClean="0"/>
              <a:t>31</a:t>
            </a:fld>
            <a:endParaRPr kumimoji="1" lang="ja-JP" altLang="en-US"/>
          </a:p>
        </p:txBody>
      </p:sp>
    </p:spTree>
    <p:extLst>
      <p:ext uri="{BB962C8B-B14F-4D97-AF65-F5344CB8AC3E}">
        <p14:creationId xmlns:p14="http://schemas.microsoft.com/office/powerpoint/2010/main" val="14145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3A27FE0-71DC-DB7A-DB51-F4FD9A347481}"/>
              </a:ext>
            </a:extLst>
          </p:cNvPr>
          <p:cNvPicPr>
            <a:picLocks noChangeAspect="1"/>
          </p:cNvPicPr>
          <p:nvPr/>
        </p:nvPicPr>
        <p:blipFill>
          <a:blip r:embed="rId2"/>
          <a:stretch>
            <a:fillRect/>
          </a:stretch>
        </p:blipFill>
        <p:spPr>
          <a:xfrm>
            <a:off x="341319" y="535286"/>
            <a:ext cx="6480161" cy="3525087"/>
          </a:xfrm>
          <a:prstGeom prst="rect">
            <a:avLst/>
          </a:prstGeom>
        </p:spPr>
      </p:pic>
      <p:sp>
        <p:nvSpPr>
          <p:cNvPr id="3" name="楕円 2">
            <a:extLst>
              <a:ext uri="{FF2B5EF4-FFF2-40B4-BE49-F238E27FC236}">
                <a16:creationId xmlns:a16="http://schemas.microsoft.com/office/drawing/2014/main" id="{363447DE-DB3C-2F26-83E1-A9BC141D1509}"/>
              </a:ext>
            </a:extLst>
          </p:cNvPr>
          <p:cNvSpPr/>
          <p:nvPr/>
        </p:nvSpPr>
        <p:spPr>
          <a:xfrm>
            <a:off x="435429" y="1545771"/>
            <a:ext cx="3037114" cy="566057"/>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a:extLst>
              <a:ext uri="{FF2B5EF4-FFF2-40B4-BE49-F238E27FC236}">
                <a16:creationId xmlns:a16="http://schemas.microsoft.com/office/drawing/2014/main" id="{C0A006CB-9D8A-DDD1-C296-2135042208A3}"/>
              </a:ext>
            </a:extLst>
          </p:cNvPr>
          <p:cNvCxnSpPr>
            <a:cxnSpLocks/>
          </p:cNvCxnSpPr>
          <p:nvPr/>
        </p:nvCxnSpPr>
        <p:spPr>
          <a:xfrm flipH="1" flipV="1">
            <a:off x="1382486" y="1785257"/>
            <a:ext cx="2797628" cy="29609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8751FAA-E3CD-25D8-6064-6A13E084F555}"/>
              </a:ext>
            </a:extLst>
          </p:cNvPr>
          <p:cNvSpPr txBox="1"/>
          <p:nvPr/>
        </p:nvSpPr>
        <p:spPr>
          <a:xfrm>
            <a:off x="3744686" y="4953033"/>
            <a:ext cx="7261060" cy="954107"/>
          </a:xfrm>
          <a:prstGeom prst="rect">
            <a:avLst/>
          </a:prstGeom>
          <a:noFill/>
        </p:spPr>
        <p:txBody>
          <a:bodyPr wrap="square" rtlCol="0">
            <a:spAutoFit/>
          </a:bodyPr>
          <a:lstStyle/>
          <a:p>
            <a:r>
              <a:rPr kumimoji="1" lang="ja-JP" altLang="en-US" sz="2800" dirty="0"/>
              <a:t>ちなみに、</a:t>
            </a:r>
            <a:r>
              <a:rPr kumimoji="1" lang="en-US" altLang="ja-JP" sz="2800" dirty="0"/>
              <a:t>V1</a:t>
            </a:r>
            <a:r>
              <a:rPr kumimoji="1" lang="ja-JP" altLang="en-US" sz="2800" dirty="0"/>
              <a:t>とか</a:t>
            </a:r>
            <a:r>
              <a:rPr kumimoji="1" lang="en-US" altLang="ja-JP" sz="2800" dirty="0"/>
              <a:t>V</a:t>
            </a:r>
            <a:r>
              <a:rPr kumimoji="1" lang="ja-JP" altLang="en-US" sz="2800" dirty="0"/>
              <a:t>２とかわかりにくいので、名前を変えることができます。</a:t>
            </a:r>
          </a:p>
        </p:txBody>
      </p:sp>
      <p:sp>
        <p:nvSpPr>
          <p:cNvPr id="9" name="スライド番号プレースホルダー 8">
            <a:extLst>
              <a:ext uri="{FF2B5EF4-FFF2-40B4-BE49-F238E27FC236}">
                <a16:creationId xmlns:a16="http://schemas.microsoft.com/office/drawing/2014/main" id="{726DE63E-75B4-ADC1-AB08-C7BAEEE8655D}"/>
              </a:ext>
            </a:extLst>
          </p:cNvPr>
          <p:cNvSpPr>
            <a:spLocks noGrp="1"/>
          </p:cNvSpPr>
          <p:nvPr>
            <p:ph type="sldNum" sz="quarter" idx="12"/>
          </p:nvPr>
        </p:nvSpPr>
        <p:spPr/>
        <p:txBody>
          <a:bodyPr/>
          <a:lstStyle/>
          <a:p>
            <a:fld id="{59FE63CB-2C96-48A4-8D4A-B47EA2CD099A}" type="slidenum">
              <a:rPr kumimoji="1" lang="ja-JP" altLang="en-US" smtClean="0"/>
              <a:t>32</a:t>
            </a:fld>
            <a:endParaRPr kumimoji="1" lang="ja-JP" altLang="en-US"/>
          </a:p>
        </p:txBody>
      </p:sp>
    </p:spTree>
    <p:extLst>
      <p:ext uri="{BB962C8B-B14F-4D97-AF65-F5344CB8AC3E}">
        <p14:creationId xmlns:p14="http://schemas.microsoft.com/office/powerpoint/2010/main" val="965815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DEB09CE-8865-F393-2632-2C74FF87A77B}"/>
              </a:ext>
            </a:extLst>
          </p:cNvPr>
          <p:cNvPicPr>
            <a:picLocks noChangeAspect="1"/>
          </p:cNvPicPr>
          <p:nvPr/>
        </p:nvPicPr>
        <p:blipFill>
          <a:blip r:embed="rId2"/>
          <a:stretch>
            <a:fillRect/>
          </a:stretch>
        </p:blipFill>
        <p:spPr>
          <a:xfrm>
            <a:off x="391597" y="600599"/>
            <a:ext cx="6480161" cy="3525087"/>
          </a:xfrm>
          <a:prstGeom prst="rect">
            <a:avLst/>
          </a:prstGeom>
        </p:spPr>
      </p:pic>
      <p:sp>
        <p:nvSpPr>
          <p:cNvPr id="6" name="楕円 5">
            <a:extLst>
              <a:ext uri="{FF2B5EF4-FFF2-40B4-BE49-F238E27FC236}">
                <a16:creationId xmlns:a16="http://schemas.microsoft.com/office/drawing/2014/main" id="{684BB929-4F84-377A-4FDE-F2E16D9961E1}"/>
              </a:ext>
            </a:extLst>
          </p:cNvPr>
          <p:cNvSpPr/>
          <p:nvPr/>
        </p:nvSpPr>
        <p:spPr>
          <a:xfrm>
            <a:off x="5301343" y="729343"/>
            <a:ext cx="1589314" cy="859971"/>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0A713932-648C-0F56-8CFC-2D8925896967}"/>
              </a:ext>
            </a:extLst>
          </p:cNvPr>
          <p:cNvCxnSpPr/>
          <p:nvPr/>
        </p:nvCxnSpPr>
        <p:spPr>
          <a:xfrm flipH="1" flipV="1">
            <a:off x="6596743" y="1317171"/>
            <a:ext cx="1665514" cy="12627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DE1BD1C2-3722-DCDA-5BCA-1002C72635F5}"/>
              </a:ext>
            </a:extLst>
          </p:cNvPr>
          <p:cNvSpPr txBox="1"/>
          <p:nvPr/>
        </p:nvSpPr>
        <p:spPr>
          <a:xfrm>
            <a:off x="7247164" y="2579914"/>
            <a:ext cx="4620986" cy="954107"/>
          </a:xfrm>
          <a:prstGeom prst="rect">
            <a:avLst/>
          </a:prstGeom>
          <a:noFill/>
        </p:spPr>
        <p:txBody>
          <a:bodyPr wrap="square" rtlCol="0">
            <a:spAutoFit/>
          </a:bodyPr>
          <a:lstStyle/>
          <a:p>
            <a:r>
              <a:rPr kumimoji="1" lang="ja-JP" altLang="en-US" sz="2800" dirty="0"/>
              <a:t>ここの変数編集のところにあります。</a:t>
            </a:r>
          </a:p>
        </p:txBody>
      </p:sp>
      <p:sp>
        <p:nvSpPr>
          <p:cNvPr id="2" name="スライド番号プレースホルダー 1">
            <a:extLst>
              <a:ext uri="{FF2B5EF4-FFF2-40B4-BE49-F238E27FC236}">
                <a16:creationId xmlns:a16="http://schemas.microsoft.com/office/drawing/2014/main" id="{8C97E43F-F316-2BDC-F21F-8BD7B7ACE6EB}"/>
              </a:ext>
            </a:extLst>
          </p:cNvPr>
          <p:cNvSpPr>
            <a:spLocks noGrp="1"/>
          </p:cNvSpPr>
          <p:nvPr>
            <p:ph type="sldNum" sz="quarter" idx="12"/>
          </p:nvPr>
        </p:nvSpPr>
        <p:spPr/>
        <p:txBody>
          <a:bodyPr/>
          <a:lstStyle/>
          <a:p>
            <a:fld id="{59FE63CB-2C96-48A4-8D4A-B47EA2CD099A}" type="slidenum">
              <a:rPr kumimoji="1" lang="ja-JP" altLang="en-US" smtClean="0"/>
              <a:t>33</a:t>
            </a:fld>
            <a:endParaRPr kumimoji="1" lang="ja-JP" altLang="en-US"/>
          </a:p>
        </p:txBody>
      </p:sp>
    </p:spTree>
    <p:extLst>
      <p:ext uri="{BB962C8B-B14F-4D97-AF65-F5344CB8AC3E}">
        <p14:creationId xmlns:p14="http://schemas.microsoft.com/office/powerpoint/2010/main" val="3301999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27F8AFA-4B2D-DDD3-0FED-8F63E4F74C7B}"/>
              </a:ext>
            </a:extLst>
          </p:cNvPr>
          <p:cNvPicPr>
            <a:picLocks noChangeAspect="1"/>
          </p:cNvPicPr>
          <p:nvPr/>
        </p:nvPicPr>
        <p:blipFill>
          <a:blip r:embed="rId2"/>
          <a:stretch>
            <a:fillRect/>
          </a:stretch>
        </p:blipFill>
        <p:spPr>
          <a:xfrm>
            <a:off x="468086" y="157095"/>
            <a:ext cx="9013954" cy="6309018"/>
          </a:xfrm>
          <a:prstGeom prst="rect">
            <a:avLst/>
          </a:prstGeom>
        </p:spPr>
      </p:pic>
      <p:cxnSp>
        <p:nvCxnSpPr>
          <p:cNvPr id="4" name="直線矢印コネクタ 3">
            <a:extLst>
              <a:ext uri="{FF2B5EF4-FFF2-40B4-BE49-F238E27FC236}">
                <a16:creationId xmlns:a16="http://schemas.microsoft.com/office/drawing/2014/main" id="{4386622A-4127-62E0-8D67-C9CD38F3C836}"/>
              </a:ext>
            </a:extLst>
          </p:cNvPr>
          <p:cNvCxnSpPr>
            <a:cxnSpLocks/>
          </p:cNvCxnSpPr>
          <p:nvPr/>
        </p:nvCxnSpPr>
        <p:spPr>
          <a:xfrm flipH="1" flipV="1">
            <a:off x="3145971" y="2754086"/>
            <a:ext cx="3472543" cy="76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テキスト ボックス 4">
            <a:extLst>
              <a:ext uri="{FF2B5EF4-FFF2-40B4-BE49-F238E27FC236}">
                <a16:creationId xmlns:a16="http://schemas.microsoft.com/office/drawing/2014/main" id="{4BBB9243-4BEC-637D-2D27-0F3381C8178D}"/>
              </a:ext>
            </a:extLst>
          </p:cNvPr>
          <p:cNvSpPr txBox="1"/>
          <p:nvPr/>
        </p:nvSpPr>
        <p:spPr>
          <a:xfrm>
            <a:off x="6694714" y="2329543"/>
            <a:ext cx="2394857" cy="1569660"/>
          </a:xfrm>
          <a:prstGeom prst="rect">
            <a:avLst/>
          </a:prstGeom>
          <a:noFill/>
        </p:spPr>
        <p:txBody>
          <a:bodyPr wrap="square" rtlCol="0">
            <a:spAutoFit/>
          </a:bodyPr>
          <a:lstStyle/>
          <a:p>
            <a:r>
              <a:rPr kumimoji="1" lang="en-US" altLang="ja-JP" sz="2400" dirty="0"/>
              <a:t>V1</a:t>
            </a:r>
            <a:r>
              <a:rPr kumimoji="1" lang="ja-JP" altLang="en-US" sz="2400" dirty="0"/>
              <a:t>は性別</a:t>
            </a:r>
            <a:endParaRPr kumimoji="1" lang="en-US" altLang="ja-JP" sz="2400" dirty="0"/>
          </a:p>
          <a:p>
            <a:r>
              <a:rPr kumimoji="1" lang="ja-JP" altLang="en-US" sz="2400" dirty="0"/>
              <a:t>１・・・男</a:t>
            </a:r>
            <a:endParaRPr kumimoji="1" lang="en-US" altLang="ja-JP" sz="2400" dirty="0"/>
          </a:p>
          <a:p>
            <a:r>
              <a:rPr lang="ja-JP" altLang="en-US" sz="2400" dirty="0"/>
              <a:t>２・・・女</a:t>
            </a:r>
            <a:endParaRPr lang="en-US" altLang="ja-JP" sz="2400" dirty="0"/>
          </a:p>
          <a:p>
            <a:r>
              <a:rPr kumimoji="1" lang="ja-JP" altLang="en-US" sz="2400" dirty="0"/>
              <a:t>を入れる。</a:t>
            </a:r>
          </a:p>
        </p:txBody>
      </p:sp>
      <p:sp>
        <p:nvSpPr>
          <p:cNvPr id="7" name="楕円 6">
            <a:extLst>
              <a:ext uri="{FF2B5EF4-FFF2-40B4-BE49-F238E27FC236}">
                <a16:creationId xmlns:a16="http://schemas.microsoft.com/office/drawing/2014/main" id="{F4EC3C64-F33B-8FF6-B44E-1CBFF752B842}"/>
              </a:ext>
            </a:extLst>
          </p:cNvPr>
          <p:cNvSpPr/>
          <p:nvPr/>
        </p:nvSpPr>
        <p:spPr>
          <a:xfrm>
            <a:off x="468086" y="1687286"/>
            <a:ext cx="2601685" cy="174171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3C35953A-B15A-719D-06F9-6C61F9231752}"/>
              </a:ext>
            </a:extLst>
          </p:cNvPr>
          <p:cNvSpPr/>
          <p:nvPr/>
        </p:nvSpPr>
        <p:spPr>
          <a:xfrm>
            <a:off x="468086" y="664031"/>
            <a:ext cx="1779815" cy="609597"/>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6E71F4FC-199A-AB6A-9530-871A2769339E}"/>
              </a:ext>
            </a:extLst>
          </p:cNvPr>
          <p:cNvSpPr>
            <a:spLocks noGrp="1"/>
          </p:cNvSpPr>
          <p:nvPr>
            <p:ph type="sldNum" sz="quarter" idx="12"/>
          </p:nvPr>
        </p:nvSpPr>
        <p:spPr/>
        <p:txBody>
          <a:bodyPr/>
          <a:lstStyle/>
          <a:p>
            <a:fld id="{59FE63CB-2C96-48A4-8D4A-B47EA2CD099A}" type="slidenum">
              <a:rPr kumimoji="1" lang="ja-JP" altLang="en-US" smtClean="0"/>
              <a:t>34</a:t>
            </a:fld>
            <a:endParaRPr kumimoji="1" lang="ja-JP" altLang="en-US"/>
          </a:p>
        </p:txBody>
      </p:sp>
    </p:spTree>
    <p:extLst>
      <p:ext uri="{BB962C8B-B14F-4D97-AF65-F5344CB8AC3E}">
        <p14:creationId xmlns:p14="http://schemas.microsoft.com/office/powerpoint/2010/main" val="2871365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B884F36-0B29-5C6C-092D-E0ABB5C5E0E3}"/>
              </a:ext>
            </a:extLst>
          </p:cNvPr>
          <p:cNvPicPr>
            <a:picLocks noChangeAspect="1"/>
          </p:cNvPicPr>
          <p:nvPr/>
        </p:nvPicPr>
        <p:blipFill>
          <a:blip r:embed="rId2"/>
          <a:stretch>
            <a:fillRect/>
          </a:stretch>
        </p:blipFill>
        <p:spPr>
          <a:xfrm>
            <a:off x="468086" y="0"/>
            <a:ext cx="9782017" cy="6858000"/>
          </a:xfrm>
          <a:prstGeom prst="rect">
            <a:avLst/>
          </a:prstGeom>
        </p:spPr>
      </p:pic>
      <p:sp>
        <p:nvSpPr>
          <p:cNvPr id="2" name="楕円 1">
            <a:extLst>
              <a:ext uri="{FF2B5EF4-FFF2-40B4-BE49-F238E27FC236}">
                <a16:creationId xmlns:a16="http://schemas.microsoft.com/office/drawing/2014/main" id="{6EF25FB5-F487-A478-8FA3-1D190516E767}"/>
              </a:ext>
            </a:extLst>
          </p:cNvPr>
          <p:cNvSpPr/>
          <p:nvPr/>
        </p:nvSpPr>
        <p:spPr>
          <a:xfrm>
            <a:off x="468086" y="1687286"/>
            <a:ext cx="2601685" cy="1741714"/>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CDDBFC0-857D-44AE-9B68-C1F9178A7997}"/>
              </a:ext>
            </a:extLst>
          </p:cNvPr>
          <p:cNvSpPr>
            <a:spLocks noGrp="1"/>
          </p:cNvSpPr>
          <p:nvPr>
            <p:ph type="sldNum" sz="quarter" idx="12"/>
          </p:nvPr>
        </p:nvSpPr>
        <p:spPr/>
        <p:txBody>
          <a:bodyPr/>
          <a:lstStyle/>
          <a:p>
            <a:fld id="{59FE63CB-2C96-48A4-8D4A-B47EA2CD099A}" type="slidenum">
              <a:rPr kumimoji="1" lang="ja-JP" altLang="en-US" smtClean="0"/>
              <a:t>35</a:t>
            </a:fld>
            <a:endParaRPr kumimoji="1" lang="ja-JP" altLang="en-US"/>
          </a:p>
        </p:txBody>
      </p:sp>
    </p:spTree>
    <p:extLst>
      <p:ext uri="{BB962C8B-B14F-4D97-AF65-F5344CB8AC3E}">
        <p14:creationId xmlns:p14="http://schemas.microsoft.com/office/powerpoint/2010/main" val="1270359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FC1E9B-3426-3C60-E73D-2FAEA6C7625F}"/>
              </a:ext>
            </a:extLst>
          </p:cNvPr>
          <p:cNvPicPr>
            <a:picLocks noChangeAspect="1"/>
          </p:cNvPicPr>
          <p:nvPr/>
        </p:nvPicPr>
        <p:blipFill>
          <a:blip r:embed="rId2"/>
          <a:stretch>
            <a:fillRect/>
          </a:stretch>
        </p:blipFill>
        <p:spPr>
          <a:xfrm>
            <a:off x="545326" y="312765"/>
            <a:ext cx="4591691" cy="2857899"/>
          </a:xfrm>
          <a:prstGeom prst="rect">
            <a:avLst/>
          </a:prstGeom>
        </p:spPr>
      </p:pic>
      <p:pic>
        <p:nvPicPr>
          <p:cNvPr id="5" name="図 4">
            <a:extLst>
              <a:ext uri="{FF2B5EF4-FFF2-40B4-BE49-F238E27FC236}">
                <a16:creationId xmlns:a16="http://schemas.microsoft.com/office/drawing/2014/main" id="{A1CCF5F9-41E4-530C-FF10-810EEF5F1ADF}"/>
              </a:ext>
            </a:extLst>
          </p:cNvPr>
          <p:cNvPicPr>
            <a:picLocks noChangeAspect="1"/>
          </p:cNvPicPr>
          <p:nvPr/>
        </p:nvPicPr>
        <p:blipFill>
          <a:blip r:embed="rId3"/>
          <a:stretch>
            <a:fillRect/>
          </a:stretch>
        </p:blipFill>
        <p:spPr>
          <a:xfrm>
            <a:off x="545326" y="3429000"/>
            <a:ext cx="5115639" cy="3200847"/>
          </a:xfrm>
          <a:prstGeom prst="rect">
            <a:avLst/>
          </a:prstGeom>
        </p:spPr>
      </p:pic>
      <p:sp>
        <p:nvSpPr>
          <p:cNvPr id="2" name="楕円 1">
            <a:extLst>
              <a:ext uri="{FF2B5EF4-FFF2-40B4-BE49-F238E27FC236}">
                <a16:creationId xmlns:a16="http://schemas.microsoft.com/office/drawing/2014/main" id="{2B0BF099-A1AE-D9DD-A6D1-9F22B71F1F47}"/>
              </a:ext>
            </a:extLst>
          </p:cNvPr>
          <p:cNvSpPr/>
          <p:nvPr/>
        </p:nvSpPr>
        <p:spPr>
          <a:xfrm>
            <a:off x="545326" y="903514"/>
            <a:ext cx="2099903" cy="500743"/>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楕円 3">
            <a:extLst>
              <a:ext uri="{FF2B5EF4-FFF2-40B4-BE49-F238E27FC236}">
                <a16:creationId xmlns:a16="http://schemas.microsoft.com/office/drawing/2014/main" id="{F04A0F87-D36D-01A5-C1DA-CCD243D47671}"/>
              </a:ext>
            </a:extLst>
          </p:cNvPr>
          <p:cNvSpPr/>
          <p:nvPr/>
        </p:nvSpPr>
        <p:spPr>
          <a:xfrm>
            <a:off x="892629" y="1719943"/>
            <a:ext cx="794657" cy="566057"/>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4D840E61-F441-FF09-2F6C-7211F406EF14}"/>
              </a:ext>
            </a:extLst>
          </p:cNvPr>
          <p:cNvCxnSpPr>
            <a:cxnSpLocks/>
            <a:stCxn id="10" idx="1"/>
          </p:cNvCxnSpPr>
          <p:nvPr/>
        </p:nvCxnSpPr>
        <p:spPr>
          <a:xfrm flipH="1" flipV="1">
            <a:off x="2481943" y="1251857"/>
            <a:ext cx="3614057" cy="379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直線矢印コネクタ 8">
            <a:extLst>
              <a:ext uri="{FF2B5EF4-FFF2-40B4-BE49-F238E27FC236}">
                <a16:creationId xmlns:a16="http://schemas.microsoft.com/office/drawing/2014/main" id="{8CF52612-FEFD-5FBD-91E9-28F546E99D44}"/>
              </a:ext>
            </a:extLst>
          </p:cNvPr>
          <p:cNvCxnSpPr>
            <a:cxnSpLocks/>
          </p:cNvCxnSpPr>
          <p:nvPr/>
        </p:nvCxnSpPr>
        <p:spPr>
          <a:xfrm flipH="1">
            <a:off x="1595277" y="1719943"/>
            <a:ext cx="4500723" cy="2830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11FA7B23-0E85-2013-694D-3E3E7378E010}"/>
              </a:ext>
            </a:extLst>
          </p:cNvPr>
          <p:cNvSpPr txBox="1"/>
          <p:nvPr/>
        </p:nvSpPr>
        <p:spPr>
          <a:xfrm>
            <a:off x="6096000" y="1153885"/>
            <a:ext cx="5967470" cy="954107"/>
          </a:xfrm>
          <a:prstGeom prst="rect">
            <a:avLst/>
          </a:prstGeom>
          <a:noFill/>
        </p:spPr>
        <p:txBody>
          <a:bodyPr wrap="square" rtlCol="0">
            <a:spAutoFit/>
          </a:bodyPr>
          <a:lstStyle/>
          <a:p>
            <a:r>
              <a:rPr lang="ja-JP" altLang="en-US" sz="2800" dirty="0"/>
              <a:t>ここが変わる。</a:t>
            </a:r>
            <a:endParaRPr lang="en-US" altLang="ja-JP" sz="2800" dirty="0"/>
          </a:p>
          <a:p>
            <a:r>
              <a:rPr kumimoji="1" lang="ja-JP" altLang="en-US" sz="2800" dirty="0"/>
              <a:t>度数分布表</a:t>
            </a:r>
            <a:r>
              <a:rPr lang="ja-JP" altLang="en-US" sz="2800" dirty="0"/>
              <a:t>の</a:t>
            </a:r>
            <a:r>
              <a:rPr kumimoji="1" lang="ja-JP" altLang="en-US" sz="2800" dirty="0"/>
              <a:t>ラベルも変わります。</a:t>
            </a:r>
          </a:p>
        </p:txBody>
      </p:sp>
      <p:sp>
        <p:nvSpPr>
          <p:cNvPr id="11" name="楕円 10">
            <a:extLst>
              <a:ext uri="{FF2B5EF4-FFF2-40B4-BE49-F238E27FC236}">
                <a16:creationId xmlns:a16="http://schemas.microsoft.com/office/drawing/2014/main" id="{395D4CCD-B4A7-F6D1-84FE-14D6FA0EDAF0}"/>
              </a:ext>
            </a:extLst>
          </p:cNvPr>
          <p:cNvSpPr/>
          <p:nvPr/>
        </p:nvSpPr>
        <p:spPr>
          <a:xfrm>
            <a:off x="1595277" y="4887686"/>
            <a:ext cx="1158809" cy="1066800"/>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56778D26-F90B-7305-8EBB-5D1008AC2347}"/>
              </a:ext>
            </a:extLst>
          </p:cNvPr>
          <p:cNvCxnSpPr>
            <a:cxnSpLocks/>
          </p:cNvCxnSpPr>
          <p:nvPr/>
        </p:nvCxnSpPr>
        <p:spPr>
          <a:xfrm flipH="1">
            <a:off x="2558143" y="2107992"/>
            <a:ext cx="3972894" cy="29647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スライド番号プレースホルダー 13">
            <a:extLst>
              <a:ext uri="{FF2B5EF4-FFF2-40B4-BE49-F238E27FC236}">
                <a16:creationId xmlns:a16="http://schemas.microsoft.com/office/drawing/2014/main" id="{B86FB02C-A509-7473-16F0-FA370BE4F8A3}"/>
              </a:ext>
            </a:extLst>
          </p:cNvPr>
          <p:cNvSpPr>
            <a:spLocks noGrp="1"/>
          </p:cNvSpPr>
          <p:nvPr>
            <p:ph type="sldNum" sz="quarter" idx="12"/>
          </p:nvPr>
        </p:nvSpPr>
        <p:spPr/>
        <p:txBody>
          <a:bodyPr/>
          <a:lstStyle/>
          <a:p>
            <a:fld id="{59FE63CB-2C96-48A4-8D4A-B47EA2CD099A}" type="slidenum">
              <a:rPr kumimoji="1" lang="ja-JP" altLang="en-US" smtClean="0"/>
              <a:t>36</a:t>
            </a:fld>
            <a:endParaRPr kumimoji="1" lang="ja-JP" altLang="en-US"/>
          </a:p>
        </p:txBody>
      </p:sp>
    </p:spTree>
    <p:extLst>
      <p:ext uri="{BB962C8B-B14F-4D97-AF65-F5344CB8AC3E}">
        <p14:creationId xmlns:p14="http://schemas.microsoft.com/office/powerpoint/2010/main" val="681856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DC1B5B6-2528-7E56-8F98-2A8FC2BDF825}"/>
              </a:ext>
            </a:extLst>
          </p:cNvPr>
          <p:cNvPicPr>
            <a:picLocks noChangeAspect="1"/>
          </p:cNvPicPr>
          <p:nvPr/>
        </p:nvPicPr>
        <p:blipFill>
          <a:blip r:embed="rId2"/>
          <a:stretch>
            <a:fillRect/>
          </a:stretch>
        </p:blipFill>
        <p:spPr>
          <a:xfrm>
            <a:off x="494975" y="296346"/>
            <a:ext cx="4648849" cy="4153480"/>
          </a:xfrm>
          <a:prstGeom prst="rect">
            <a:avLst/>
          </a:prstGeom>
        </p:spPr>
      </p:pic>
      <p:pic>
        <p:nvPicPr>
          <p:cNvPr id="9" name="図 8">
            <a:extLst>
              <a:ext uri="{FF2B5EF4-FFF2-40B4-BE49-F238E27FC236}">
                <a16:creationId xmlns:a16="http://schemas.microsoft.com/office/drawing/2014/main" id="{A85D882C-E62D-B370-50D7-B2F2FA791DE8}"/>
              </a:ext>
            </a:extLst>
          </p:cNvPr>
          <p:cNvPicPr>
            <a:picLocks noChangeAspect="1"/>
          </p:cNvPicPr>
          <p:nvPr/>
        </p:nvPicPr>
        <p:blipFill>
          <a:blip r:embed="rId3"/>
          <a:stretch>
            <a:fillRect/>
          </a:stretch>
        </p:blipFill>
        <p:spPr>
          <a:xfrm>
            <a:off x="6096000" y="296346"/>
            <a:ext cx="5144218" cy="4953691"/>
          </a:xfrm>
          <a:prstGeom prst="rect">
            <a:avLst/>
          </a:prstGeom>
        </p:spPr>
      </p:pic>
      <p:sp>
        <p:nvSpPr>
          <p:cNvPr id="2" name="テキスト ボックス 1">
            <a:extLst>
              <a:ext uri="{FF2B5EF4-FFF2-40B4-BE49-F238E27FC236}">
                <a16:creationId xmlns:a16="http://schemas.microsoft.com/office/drawing/2014/main" id="{C58DF56C-DDE3-A522-9C19-5EC492CFE933}"/>
              </a:ext>
            </a:extLst>
          </p:cNvPr>
          <p:cNvSpPr txBox="1"/>
          <p:nvPr/>
        </p:nvSpPr>
        <p:spPr>
          <a:xfrm>
            <a:off x="196992" y="5087343"/>
            <a:ext cx="5244813" cy="954107"/>
          </a:xfrm>
          <a:prstGeom prst="rect">
            <a:avLst/>
          </a:prstGeom>
          <a:noFill/>
        </p:spPr>
        <p:txBody>
          <a:bodyPr wrap="square" rtlCol="0">
            <a:spAutoFit/>
          </a:bodyPr>
          <a:lstStyle/>
          <a:p>
            <a:r>
              <a:rPr kumimoji="1" lang="ja-JP" altLang="en-US" sz="2800" dirty="0"/>
              <a:t>わかりやすいように、他の変数も変えてみました。</a:t>
            </a:r>
          </a:p>
        </p:txBody>
      </p:sp>
      <p:sp>
        <p:nvSpPr>
          <p:cNvPr id="3" name="楕円 2">
            <a:extLst>
              <a:ext uri="{FF2B5EF4-FFF2-40B4-BE49-F238E27FC236}">
                <a16:creationId xmlns:a16="http://schemas.microsoft.com/office/drawing/2014/main" id="{346BDA51-1E86-F042-E6D8-455581AB1688}"/>
              </a:ext>
            </a:extLst>
          </p:cNvPr>
          <p:cNvSpPr/>
          <p:nvPr/>
        </p:nvSpPr>
        <p:spPr>
          <a:xfrm>
            <a:off x="370114" y="1436914"/>
            <a:ext cx="2111829" cy="3243943"/>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10DC92C3-5178-D996-2860-A5A5B1BAE385}"/>
              </a:ext>
            </a:extLst>
          </p:cNvPr>
          <p:cNvSpPr/>
          <p:nvPr/>
        </p:nvSpPr>
        <p:spPr>
          <a:xfrm>
            <a:off x="2269995" y="1764198"/>
            <a:ext cx="2998690" cy="456487"/>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0543E97-4349-E820-814C-EF41F8D989DF}"/>
              </a:ext>
            </a:extLst>
          </p:cNvPr>
          <p:cNvSpPr>
            <a:spLocks noGrp="1"/>
          </p:cNvSpPr>
          <p:nvPr>
            <p:ph type="sldNum" sz="quarter" idx="12"/>
          </p:nvPr>
        </p:nvSpPr>
        <p:spPr/>
        <p:txBody>
          <a:bodyPr/>
          <a:lstStyle/>
          <a:p>
            <a:fld id="{59FE63CB-2C96-48A4-8D4A-B47EA2CD099A}" type="slidenum">
              <a:rPr kumimoji="1" lang="ja-JP" altLang="en-US" smtClean="0"/>
              <a:t>37</a:t>
            </a:fld>
            <a:endParaRPr kumimoji="1" lang="ja-JP" altLang="en-US"/>
          </a:p>
        </p:txBody>
      </p:sp>
    </p:spTree>
    <p:extLst>
      <p:ext uri="{BB962C8B-B14F-4D97-AF65-F5344CB8AC3E}">
        <p14:creationId xmlns:p14="http://schemas.microsoft.com/office/powerpoint/2010/main" val="3315237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B49EFCC-0000-EE34-5A07-146CFA68D5CF}"/>
              </a:ext>
            </a:extLst>
          </p:cNvPr>
          <p:cNvSpPr txBox="1"/>
          <p:nvPr/>
        </p:nvSpPr>
        <p:spPr>
          <a:xfrm>
            <a:off x="604157" y="762000"/>
            <a:ext cx="10983685" cy="3539430"/>
          </a:xfrm>
          <a:prstGeom prst="rect">
            <a:avLst/>
          </a:prstGeom>
          <a:noFill/>
        </p:spPr>
        <p:txBody>
          <a:bodyPr wrap="square" rtlCol="0">
            <a:spAutoFit/>
          </a:bodyPr>
          <a:lstStyle/>
          <a:p>
            <a:r>
              <a:rPr kumimoji="1" lang="ja-JP" altLang="en-US" sz="2800" dirty="0"/>
              <a:t>ここまで、基本的な使い方とそれぞれのデータに関して調べてみました。</a:t>
            </a:r>
            <a:endParaRPr kumimoji="1" lang="en-US" altLang="ja-JP" sz="2800" dirty="0"/>
          </a:p>
          <a:p>
            <a:r>
              <a:rPr lang="ja-JP" altLang="en-US" sz="2800" dirty="0"/>
              <a:t>ここからは、データを比べてみるということをやってみましょう。</a:t>
            </a:r>
            <a:endParaRPr lang="en-US" altLang="ja-JP" sz="2800" dirty="0"/>
          </a:p>
          <a:p>
            <a:endParaRPr kumimoji="1" lang="en-US" altLang="ja-JP" sz="2800" dirty="0"/>
          </a:p>
          <a:p>
            <a:r>
              <a:rPr kumimoji="1" lang="ja-JP" altLang="en-US" sz="2800" dirty="0"/>
              <a:t>データを比べることによって、</a:t>
            </a:r>
            <a:endParaRPr kumimoji="1" lang="en-US" altLang="ja-JP" sz="2800" dirty="0"/>
          </a:p>
          <a:p>
            <a:r>
              <a:rPr lang="ja-JP" altLang="en-US" sz="2800" dirty="0"/>
              <a:t>・</a:t>
            </a:r>
            <a:r>
              <a:rPr kumimoji="1" lang="ja-JP" altLang="en-US" sz="2800" dirty="0"/>
              <a:t>１回目よりも２回目の方が、まばたきの回数が少ないのか？</a:t>
            </a:r>
            <a:endParaRPr kumimoji="1" lang="en-US" altLang="ja-JP" sz="2800" dirty="0"/>
          </a:p>
          <a:p>
            <a:r>
              <a:rPr lang="ja-JP" altLang="en-US" sz="2800" dirty="0"/>
              <a:t>・目の疲れや寝不足が影響しているのか？</a:t>
            </a:r>
            <a:endParaRPr lang="en-US" altLang="ja-JP" sz="2800" dirty="0"/>
          </a:p>
          <a:p>
            <a:r>
              <a:rPr kumimoji="1" lang="ja-JP" altLang="en-US" sz="2800" dirty="0"/>
              <a:t>など、何かがわかるかもしれません。</a:t>
            </a:r>
          </a:p>
        </p:txBody>
      </p:sp>
      <p:sp>
        <p:nvSpPr>
          <p:cNvPr id="3" name="スライド番号プレースホルダー 2">
            <a:extLst>
              <a:ext uri="{FF2B5EF4-FFF2-40B4-BE49-F238E27FC236}">
                <a16:creationId xmlns:a16="http://schemas.microsoft.com/office/drawing/2014/main" id="{E75B056E-02CE-4C54-C266-F86B35123082}"/>
              </a:ext>
            </a:extLst>
          </p:cNvPr>
          <p:cNvSpPr>
            <a:spLocks noGrp="1"/>
          </p:cNvSpPr>
          <p:nvPr>
            <p:ph type="sldNum" sz="quarter" idx="12"/>
          </p:nvPr>
        </p:nvSpPr>
        <p:spPr/>
        <p:txBody>
          <a:bodyPr/>
          <a:lstStyle/>
          <a:p>
            <a:fld id="{59FE63CB-2C96-48A4-8D4A-B47EA2CD099A}" type="slidenum">
              <a:rPr kumimoji="1" lang="ja-JP" altLang="en-US" smtClean="0"/>
              <a:t>38</a:t>
            </a:fld>
            <a:endParaRPr kumimoji="1" lang="ja-JP" altLang="en-US"/>
          </a:p>
        </p:txBody>
      </p:sp>
    </p:spTree>
    <p:extLst>
      <p:ext uri="{BB962C8B-B14F-4D97-AF65-F5344CB8AC3E}">
        <p14:creationId xmlns:p14="http://schemas.microsoft.com/office/powerpoint/2010/main" val="184777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C870951-12F3-EC38-E518-0E8D75579A05}"/>
              </a:ext>
            </a:extLst>
          </p:cNvPr>
          <p:cNvPicPr>
            <a:picLocks noChangeAspect="1"/>
          </p:cNvPicPr>
          <p:nvPr/>
        </p:nvPicPr>
        <p:blipFill>
          <a:blip r:embed="rId2"/>
          <a:stretch>
            <a:fillRect/>
          </a:stretch>
        </p:blipFill>
        <p:spPr>
          <a:xfrm>
            <a:off x="259694" y="2508085"/>
            <a:ext cx="4505954" cy="1448002"/>
          </a:xfrm>
          <a:prstGeom prst="rect">
            <a:avLst/>
          </a:prstGeom>
        </p:spPr>
      </p:pic>
      <p:pic>
        <p:nvPicPr>
          <p:cNvPr id="5" name="図 4">
            <a:extLst>
              <a:ext uri="{FF2B5EF4-FFF2-40B4-BE49-F238E27FC236}">
                <a16:creationId xmlns:a16="http://schemas.microsoft.com/office/drawing/2014/main" id="{627B993C-D54D-7B49-71EE-B7850FFFB7F0}"/>
              </a:ext>
            </a:extLst>
          </p:cNvPr>
          <p:cNvPicPr>
            <a:picLocks noChangeAspect="1"/>
          </p:cNvPicPr>
          <p:nvPr/>
        </p:nvPicPr>
        <p:blipFill>
          <a:blip r:embed="rId3"/>
          <a:stretch>
            <a:fillRect/>
          </a:stretch>
        </p:blipFill>
        <p:spPr>
          <a:xfrm>
            <a:off x="5930785" y="0"/>
            <a:ext cx="5890735" cy="6858000"/>
          </a:xfrm>
          <a:prstGeom prst="rect">
            <a:avLst/>
          </a:prstGeom>
        </p:spPr>
      </p:pic>
      <p:sp>
        <p:nvSpPr>
          <p:cNvPr id="2" name="テキスト ボックス 1">
            <a:extLst>
              <a:ext uri="{FF2B5EF4-FFF2-40B4-BE49-F238E27FC236}">
                <a16:creationId xmlns:a16="http://schemas.microsoft.com/office/drawing/2014/main" id="{B4F888BF-69AD-3B1C-1EDC-89C7889A3586}"/>
              </a:ext>
            </a:extLst>
          </p:cNvPr>
          <p:cNvSpPr txBox="1"/>
          <p:nvPr/>
        </p:nvSpPr>
        <p:spPr>
          <a:xfrm>
            <a:off x="228966" y="724407"/>
            <a:ext cx="5290091" cy="1200329"/>
          </a:xfrm>
          <a:prstGeom prst="rect">
            <a:avLst/>
          </a:prstGeom>
          <a:noFill/>
        </p:spPr>
        <p:txBody>
          <a:bodyPr wrap="square" rtlCol="0">
            <a:spAutoFit/>
          </a:bodyPr>
          <a:lstStyle/>
          <a:p>
            <a:r>
              <a:rPr kumimoji="1" lang="ja-JP" altLang="en-US" sz="2400" dirty="0"/>
              <a:t>「１回目の測定結果」を「男女別（性別）」にヒストグラムで、比べてみた結果です。</a:t>
            </a:r>
            <a:endParaRPr kumimoji="1" lang="en-US" altLang="ja-JP" sz="2400" dirty="0"/>
          </a:p>
        </p:txBody>
      </p:sp>
      <p:sp>
        <p:nvSpPr>
          <p:cNvPr id="4" name="楕円 3">
            <a:extLst>
              <a:ext uri="{FF2B5EF4-FFF2-40B4-BE49-F238E27FC236}">
                <a16:creationId xmlns:a16="http://schemas.microsoft.com/office/drawing/2014/main" id="{F3DBBE48-4BC5-8319-3258-5E38C234DADA}"/>
              </a:ext>
            </a:extLst>
          </p:cNvPr>
          <p:cNvSpPr/>
          <p:nvPr/>
        </p:nvSpPr>
        <p:spPr>
          <a:xfrm>
            <a:off x="228966" y="2921843"/>
            <a:ext cx="4505954" cy="620486"/>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EC5F0419-803B-6F2F-CB59-13B416989283}"/>
              </a:ext>
            </a:extLst>
          </p:cNvPr>
          <p:cNvSpPr txBox="1"/>
          <p:nvPr/>
        </p:nvSpPr>
        <p:spPr>
          <a:xfrm>
            <a:off x="259694" y="4776886"/>
            <a:ext cx="4876434" cy="830997"/>
          </a:xfrm>
          <a:prstGeom prst="rect">
            <a:avLst/>
          </a:prstGeom>
          <a:noFill/>
        </p:spPr>
        <p:txBody>
          <a:bodyPr wrap="square" rtlCol="0">
            <a:spAutoFit/>
          </a:bodyPr>
          <a:lstStyle/>
          <a:p>
            <a:r>
              <a:rPr kumimoji="1" lang="ja-JP" altLang="en-US" sz="2400" dirty="0"/>
              <a:t>ちなみに、男女の人数が違うので、相対度数にしています。</a:t>
            </a:r>
          </a:p>
        </p:txBody>
      </p:sp>
      <p:sp>
        <p:nvSpPr>
          <p:cNvPr id="10" name="楕円 9">
            <a:extLst>
              <a:ext uri="{FF2B5EF4-FFF2-40B4-BE49-F238E27FC236}">
                <a16:creationId xmlns:a16="http://schemas.microsoft.com/office/drawing/2014/main" id="{A9BF3F0E-4526-0B3F-9509-DD122C58A9F9}"/>
              </a:ext>
            </a:extLst>
          </p:cNvPr>
          <p:cNvSpPr/>
          <p:nvPr/>
        </p:nvSpPr>
        <p:spPr>
          <a:xfrm>
            <a:off x="6836229" y="5932714"/>
            <a:ext cx="1306285" cy="4789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227294A7-F985-A1BC-3CBC-E61E1380869D}"/>
              </a:ext>
            </a:extLst>
          </p:cNvPr>
          <p:cNvCxnSpPr/>
          <p:nvPr/>
        </p:nvCxnSpPr>
        <p:spPr>
          <a:xfrm>
            <a:off x="3483429" y="5606143"/>
            <a:ext cx="3537857" cy="4354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スライド番号プレースホルダー 5">
            <a:extLst>
              <a:ext uri="{FF2B5EF4-FFF2-40B4-BE49-F238E27FC236}">
                <a16:creationId xmlns:a16="http://schemas.microsoft.com/office/drawing/2014/main" id="{D452DE17-3501-9AD8-4CCB-D53A3067345E}"/>
              </a:ext>
            </a:extLst>
          </p:cNvPr>
          <p:cNvSpPr>
            <a:spLocks noGrp="1"/>
          </p:cNvSpPr>
          <p:nvPr>
            <p:ph type="sldNum" sz="quarter" idx="12"/>
          </p:nvPr>
        </p:nvSpPr>
        <p:spPr/>
        <p:txBody>
          <a:bodyPr/>
          <a:lstStyle/>
          <a:p>
            <a:fld id="{59FE63CB-2C96-48A4-8D4A-B47EA2CD099A}" type="slidenum">
              <a:rPr kumimoji="1" lang="ja-JP" altLang="en-US" smtClean="0"/>
              <a:t>39</a:t>
            </a:fld>
            <a:endParaRPr kumimoji="1" lang="ja-JP" altLang="en-US"/>
          </a:p>
        </p:txBody>
      </p:sp>
    </p:spTree>
    <p:extLst>
      <p:ext uri="{BB962C8B-B14F-4D97-AF65-F5344CB8AC3E}">
        <p14:creationId xmlns:p14="http://schemas.microsoft.com/office/powerpoint/2010/main" val="406602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C9A560D-486C-6A2B-E251-DF6D9423B703}"/>
              </a:ext>
            </a:extLst>
          </p:cNvPr>
          <p:cNvPicPr>
            <a:picLocks noChangeAspect="1"/>
          </p:cNvPicPr>
          <p:nvPr/>
        </p:nvPicPr>
        <p:blipFill>
          <a:blip r:embed="rId2"/>
          <a:stretch>
            <a:fillRect/>
          </a:stretch>
        </p:blipFill>
        <p:spPr>
          <a:xfrm>
            <a:off x="494641" y="2197825"/>
            <a:ext cx="3429000" cy="3429000"/>
          </a:xfrm>
          <a:prstGeom prst="rect">
            <a:avLst/>
          </a:prstGeom>
        </p:spPr>
      </p:pic>
      <p:sp>
        <p:nvSpPr>
          <p:cNvPr id="3" name="テキスト ボックス 2">
            <a:extLst>
              <a:ext uri="{FF2B5EF4-FFF2-40B4-BE49-F238E27FC236}">
                <a16:creationId xmlns:a16="http://schemas.microsoft.com/office/drawing/2014/main" id="{139D28AA-F720-0BC8-ECA6-14AA6D8FA6FF}"/>
              </a:ext>
            </a:extLst>
          </p:cNvPr>
          <p:cNvSpPr txBox="1"/>
          <p:nvPr/>
        </p:nvSpPr>
        <p:spPr>
          <a:xfrm>
            <a:off x="287383" y="533400"/>
            <a:ext cx="11490960" cy="584775"/>
          </a:xfrm>
          <a:prstGeom prst="rect">
            <a:avLst/>
          </a:prstGeom>
          <a:noFill/>
        </p:spPr>
        <p:txBody>
          <a:bodyPr wrap="square" rtlCol="0">
            <a:spAutoFit/>
          </a:bodyPr>
          <a:lstStyle/>
          <a:p>
            <a:r>
              <a:rPr kumimoji="1" lang="ja-JP" altLang="en-US" sz="3200" dirty="0"/>
              <a:t>２人１組になって、「まばたき」の数をかぞえてみましょう。</a:t>
            </a:r>
          </a:p>
        </p:txBody>
      </p:sp>
      <p:sp>
        <p:nvSpPr>
          <p:cNvPr id="4" name="テキスト ボックス 3">
            <a:extLst>
              <a:ext uri="{FF2B5EF4-FFF2-40B4-BE49-F238E27FC236}">
                <a16:creationId xmlns:a16="http://schemas.microsoft.com/office/drawing/2014/main" id="{42B92371-2089-4C01-A013-EB0A432059FC}"/>
              </a:ext>
            </a:extLst>
          </p:cNvPr>
          <p:cNvSpPr txBox="1"/>
          <p:nvPr/>
        </p:nvSpPr>
        <p:spPr>
          <a:xfrm>
            <a:off x="4108268" y="2100944"/>
            <a:ext cx="7223760" cy="1815882"/>
          </a:xfrm>
          <a:prstGeom prst="rect">
            <a:avLst/>
          </a:prstGeom>
          <a:noFill/>
        </p:spPr>
        <p:txBody>
          <a:bodyPr wrap="square" rtlCol="0">
            <a:spAutoFit/>
          </a:bodyPr>
          <a:lstStyle/>
          <a:p>
            <a:r>
              <a:rPr kumimoji="1" lang="ja-JP" altLang="en-US" sz="2800" dirty="0"/>
              <a:t>２回測定します。</a:t>
            </a:r>
            <a:endParaRPr kumimoji="1" lang="en-US" altLang="ja-JP" sz="2800" dirty="0"/>
          </a:p>
          <a:p>
            <a:r>
              <a:rPr lang="ja-JP" altLang="en-US" sz="2800" dirty="0"/>
              <a:t>１分間に何回「まばたき」をするのか？</a:t>
            </a:r>
            <a:endParaRPr lang="en-US" altLang="ja-JP" sz="2800" dirty="0"/>
          </a:p>
          <a:p>
            <a:endParaRPr kumimoji="1" lang="en-US" altLang="ja-JP" sz="2800" dirty="0"/>
          </a:p>
          <a:p>
            <a:r>
              <a:rPr lang="ja-JP" altLang="en-US" sz="2800" dirty="0"/>
              <a:t>「まばたき」ってどうしてするの？</a:t>
            </a:r>
            <a:endParaRPr kumimoji="1" lang="ja-JP" altLang="en-US" sz="2800" dirty="0"/>
          </a:p>
        </p:txBody>
      </p:sp>
      <p:sp>
        <p:nvSpPr>
          <p:cNvPr id="5" name="スライド番号プレースホルダー 4">
            <a:extLst>
              <a:ext uri="{FF2B5EF4-FFF2-40B4-BE49-F238E27FC236}">
                <a16:creationId xmlns:a16="http://schemas.microsoft.com/office/drawing/2014/main" id="{4897862A-78A2-B459-3194-642D930860FB}"/>
              </a:ext>
            </a:extLst>
          </p:cNvPr>
          <p:cNvSpPr>
            <a:spLocks noGrp="1"/>
          </p:cNvSpPr>
          <p:nvPr>
            <p:ph type="sldNum" sz="quarter" idx="12"/>
          </p:nvPr>
        </p:nvSpPr>
        <p:spPr/>
        <p:txBody>
          <a:bodyPr/>
          <a:lstStyle/>
          <a:p>
            <a:fld id="{59FE63CB-2C96-48A4-8D4A-B47EA2CD099A}" type="slidenum">
              <a:rPr kumimoji="1" lang="ja-JP" altLang="en-US" smtClean="0"/>
              <a:t>4</a:t>
            </a:fld>
            <a:endParaRPr kumimoji="1" lang="ja-JP" altLang="en-US"/>
          </a:p>
        </p:txBody>
      </p:sp>
    </p:spTree>
    <p:extLst>
      <p:ext uri="{BB962C8B-B14F-4D97-AF65-F5344CB8AC3E}">
        <p14:creationId xmlns:p14="http://schemas.microsoft.com/office/powerpoint/2010/main" val="1121345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5325EE6-57DF-6AF3-9224-B9689565AE01}"/>
              </a:ext>
            </a:extLst>
          </p:cNvPr>
          <p:cNvPicPr>
            <a:picLocks noChangeAspect="1"/>
          </p:cNvPicPr>
          <p:nvPr/>
        </p:nvPicPr>
        <p:blipFill>
          <a:blip r:embed="rId2"/>
          <a:stretch>
            <a:fillRect/>
          </a:stretch>
        </p:blipFill>
        <p:spPr>
          <a:xfrm>
            <a:off x="6036670" y="0"/>
            <a:ext cx="6231336" cy="6858000"/>
          </a:xfrm>
          <a:prstGeom prst="rect">
            <a:avLst/>
          </a:prstGeom>
        </p:spPr>
      </p:pic>
      <p:pic>
        <p:nvPicPr>
          <p:cNvPr id="3" name="図 2">
            <a:extLst>
              <a:ext uri="{FF2B5EF4-FFF2-40B4-BE49-F238E27FC236}">
                <a16:creationId xmlns:a16="http://schemas.microsoft.com/office/drawing/2014/main" id="{2DD6DBCA-C6FE-4526-6B3F-A867F3BBB8CF}"/>
              </a:ext>
            </a:extLst>
          </p:cNvPr>
          <p:cNvPicPr>
            <a:picLocks noChangeAspect="1"/>
          </p:cNvPicPr>
          <p:nvPr/>
        </p:nvPicPr>
        <p:blipFill>
          <a:blip r:embed="rId3"/>
          <a:stretch>
            <a:fillRect/>
          </a:stretch>
        </p:blipFill>
        <p:spPr>
          <a:xfrm>
            <a:off x="431905" y="2677392"/>
            <a:ext cx="3991532" cy="1286054"/>
          </a:xfrm>
          <a:prstGeom prst="rect">
            <a:avLst/>
          </a:prstGeom>
        </p:spPr>
      </p:pic>
      <p:sp>
        <p:nvSpPr>
          <p:cNvPr id="2" name="テキスト ボックス 1">
            <a:extLst>
              <a:ext uri="{FF2B5EF4-FFF2-40B4-BE49-F238E27FC236}">
                <a16:creationId xmlns:a16="http://schemas.microsoft.com/office/drawing/2014/main" id="{C88D1E1C-6EB2-1D10-6423-C921782907EC}"/>
              </a:ext>
            </a:extLst>
          </p:cNvPr>
          <p:cNvSpPr txBox="1"/>
          <p:nvPr/>
        </p:nvSpPr>
        <p:spPr>
          <a:xfrm>
            <a:off x="296947" y="520880"/>
            <a:ext cx="5614636" cy="1569660"/>
          </a:xfrm>
          <a:prstGeom prst="rect">
            <a:avLst/>
          </a:prstGeom>
          <a:noFill/>
        </p:spPr>
        <p:txBody>
          <a:bodyPr wrap="square" rtlCol="0">
            <a:spAutoFit/>
          </a:bodyPr>
          <a:lstStyle/>
          <a:p>
            <a:r>
              <a:rPr kumimoji="1" lang="ja-JP" altLang="en-US" sz="2400" dirty="0"/>
              <a:t>次は、</a:t>
            </a:r>
            <a:endParaRPr kumimoji="1" lang="en-US" altLang="ja-JP" sz="2400" dirty="0"/>
          </a:p>
          <a:p>
            <a:r>
              <a:rPr kumimoji="1" lang="ja-JP" altLang="en-US" sz="2400" dirty="0"/>
              <a:t>「１回目の測定結果」を「寝不足かどうか」でヒストグラムで、比べてみた結果（相対度数）です。</a:t>
            </a:r>
            <a:endParaRPr kumimoji="1" lang="en-US" altLang="ja-JP" sz="2400" dirty="0"/>
          </a:p>
        </p:txBody>
      </p:sp>
      <p:sp>
        <p:nvSpPr>
          <p:cNvPr id="4" name="楕円 3">
            <a:extLst>
              <a:ext uri="{FF2B5EF4-FFF2-40B4-BE49-F238E27FC236}">
                <a16:creationId xmlns:a16="http://schemas.microsoft.com/office/drawing/2014/main" id="{A8AB66D8-2691-C72C-4845-A574195B9693}"/>
              </a:ext>
            </a:extLst>
          </p:cNvPr>
          <p:cNvSpPr/>
          <p:nvPr/>
        </p:nvSpPr>
        <p:spPr>
          <a:xfrm>
            <a:off x="382919" y="3060495"/>
            <a:ext cx="4089503" cy="646331"/>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0210081-86CF-3A0D-8D02-9F3289C7A8A6}"/>
              </a:ext>
            </a:extLst>
          </p:cNvPr>
          <p:cNvSpPr txBox="1"/>
          <p:nvPr/>
        </p:nvSpPr>
        <p:spPr>
          <a:xfrm>
            <a:off x="593998" y="4335378"/>
            <a:ext cx="4354286" cy="1200329"/>
          </a:xfrm>
          <a:prstGeom prst="rect">
            <a:avLst/>
          </a:prstGeom>
          <a:noFill/>
        </p:spPr>
        <p:txBody>
          <a:bodyPr wrap="square" rtlCol="0">
            <a:spAutoFit/>
          </a:bodyPr>
          <a:lstStyle/>
          <a:p>
            <a:r>
              <a:rPr kumimoji="1" lang="ja-JP" altLang="en-US" sz="2400" dirty="0"/>
              <a:t>このままでは、少しわかりにくいかと思うので区間の幅を変えてみましょう。</a:t>
            </a:r>
            <a:endParaRPr kumimoji="1" lang="en-US" altLang="ja-JP" sz="2400" dirty="0"/>
          </a:p>
        </p:txBody>
      </p:sp>
      <p:sp>
        <p:nvSpPr>
          <p:cNvPr id="7" name="楕円 6">
            <a:extLst>
              <a:ext uri="{FF2B5EF4-FFF2-40B4-BE49-F238E27FC236}">
                <a16:creationId xmlns:a16="http://schemas.microsoft.com/office/drawing/2014/main" id="{2692C6B9-8CE0-8C1F-9D2F-9351CFB17969}"/>
              </a:ext>
            </a:extLst>
          </p:cNvPr>
          <p:cNvSpPr/>
          <p:nvPr/>
        </p:nvSpPr>
        <p:spPr>
          <a:xfrm>
            <a:off x="9285513" y="6405356"/>
            <a:ext cx="1023257" cy="402771"/>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EC5F4BFD-89AE-CF47-8F93-84E7319E1D4A}"/>
              </a:ext>
            </a:extLst>
          </p:cNvPr>
          <p:cNvCxnSpPr>
            <a:cxnSpLocks/>
            <a:endCxn id="7" idx="1"/>
          </p:cNvCxnSpPr>
          <p:nvPr/>
        </p:nvCxnSpPr>
        <p:spPr>
          <a:xfrm>
            <a:off x="4158343" y="5323114"/>
            <a:ext cx="5277023" cy="11412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楕円 14">
            <a:extLst>
              <a:ext uri="{FF2B5EF4-FFF2-40B4-BE49-F238E27FC236}">
                <a16:creationId xmlns:a16="http://schemas.microsoft.com/office/drawing/2014/main" id="{2B6E0EEE-D509-C298-C358-A080C8B907AA}"/>
              </a:ext>
            </a:extLst>
          </p:cNvPr>
          <p:cNvSpPr/>
          <p:nvPr/>
        </p:nvSpPr>
        <p:spPr>
          <a:xfrm>
            <a:off x="6126206" y="6459785"/>
            <a:ext cx="1439365" cy="402771"/>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5">
            <a:extLst>
              <a:ext uri="{FF2B5EF4-FFF2-40B4-BE49-F238E27FC236}">
                <a16:creationId xmlns:a16="http://schemas.microsoft.com/office/drawing/2014/main" id="{68D1C9A2-105F-429C-E285-E2EB18CC2AF2}"/>
              </a:ext>
            </a:extLst>
          </p:cNvPr>
          <p:cNvSpPr>
            <a:spLocks noGrp="1"/>
          </p:cNvSpPr>
          <p:nvPr>
            <p:ph type="sldNum" sz="quarter" idx="12"/>
          </p:nvPr>
        </p:nvSpPr>
        <p:spPr/>
        <p:txBody>
          <a:bodyPr/>
          <a:lstStyle/>
          <a:p>
            <a:fld id="{59FE63CB-2C96-48A4-8D4A-B47EA2CD099A}" type="slidenum">
              <a:rPr kumimoji="1" lang="ja-JP" altLang="en-US" smtClean="0"/>
              <a:t>40</a:t>
            </a:fld>
            <a:endParaRPr kumimoji="1" lang="ja-JP" altLang="en-US"/>
          </a:p>
        </p:txBody>
      </p:sp>
    </p:spTree>
    <p:extLst>
      <p:ext uri="{BB962C8B-B14F-4D97-AF65-F5344CB8AC3E}">
        <p14:creationId xmlns:p14="http://schemas.microsoft.com/office/powerpoint/2010/main" val="1828738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8BBE59-8E68-9D93-441C-92EE15E6E400}"/>
              </a:ext>
            </a:extLst>
          </p:cNvPr>
          <p:cNvSpPr txBox="1"/>
          <p:nvPr/>
        </p:nvSpPr>
        <p:spPr>
          <a:xfrm>
            <a:off x="185057" y="544286"/>
            <a:ext cx="5757735" cy="2308324"/>
          </a:xfrm>
          <a:prstGeom prst="rect">
            <a:avLst/>
          </a:prstGeom>
          <a:noFill/>
        </p:spPr>
        <p:txBody>
          <a:bodyPr wrap="square" rtlCol="0">
            <a:spAutoFit/>
          </a:bodyPr>
          <a:lstStyle/>
          <a:p>
            <a:r>
              <a:rPr kumimoji="1" lang="ja-JP" altLang="en-US" sz="2400" dirty="0"/>
              <a:t>さっきに比べると見やすくなります。</a:t>
            </a:r>
            <a:endParaRPr kumimoji="1" lang="en-US" altLang="ja-JP" sz="2400" dirty="0"/>
          </a:p>
          <a:p>
            <a:r>
              <a:rPr lang="ja-JP" altLang="en-US" sz="2400" dirty="0"/>
              <a:t>ちなみに、</a:t>
            </a:r>
            <a:r>
              <a:rPr kumimoji="1" lang="ja-JP" altLang="en-US" sz="2400" dirty="0"/>
              <a:t>この結果（１回目のまばたきの回数）を見てみると、</a:t>
            </a:r>
            <a:endParaRPr kumimoji="1" lang="en-US" altLang="ja-JP" sz="2400" dirty="0"/>
          </a:p>
          <a:p>
            <a:r>
              <a:rPr kumimoji="1" lang="ja-JP" altLang="en-US" sz="2400" dirty="0"/>
              <a:t>「寝不足」や「やや寝不足」の人が</a:t>
            </a:r>
            <a:endParaRPr kumimoji="1" lang="en-US" altLang="ja-JP" sz="2400" dirty="0"/>
          </a:p>
          <a:p>
            <a:r>
              <a:rPr lang="ja-JP" altLang="en-US" sz="2400" dirty="0"/>
              <a:t>「普通」や「よく寝た」人に比べて</a:t>
            </a:r>
            <a:endParaRPr lang="en-US" altLang="ja-JP" sz="2400" dirty="0"/>
          </a:p>
          <a:p>
            <a:r>
              <a:rPr lang="ja-JP" altLang="en-US" sz="2400" dirty="0"/>
              <a:t>まばたき</a:t>
            </a:r>
            <a:r>
              <a:rPr lang="ja-JP" altLang="en-US" sz="2400"/>
              <a:t>が多そうと</a:t>
            </a:r>
            <a:r>
              <a:rPr lang="ja-JP" altLang="en-US" sz="2400" dirty="0"/>
              <a:t>いうのがわかります。</a:t>
            </a:r>
            <a:endParaRPr kumimoji="1" lang="ja-JP" altLang="en-US" sz="2400" dirty="0"/>
          </a:p>
        </p:txBody>
      </p:sp>
      <p:pic>
        <p:nvPicPr>
          <p:cNvPr id="5" name="図 4">
            <a:extLst>
              <a:ext uri="{FF2B5EF4-FFF2-40B4-BE49-F238E27FC236}">
                <a16:creationId xmlns:a16="http://schemas.microsoft.com/office/drawing/2014/main" id="{2E392A10-6D88-04BD-9395-E6ABFB41504B}"/>
              </a:ext>
            </a:extLst>
          </p:cNvPr>
          <p:cNvPicPr>
            <a:picLocks noChangeAspect="1"/>
          </p:cNvPicPr>
          <p:nvPr/>
        </p:nvPicPr>
        <p:blipFill>
          <a:blip r:embed="rId2"/>
          <a:stretch>
            <a:fillRect/>
          </a:stretch>
        </p:blipFill>
        <p:spPr>
          <a:xfrm>
            <a:off x="6096000" y="108857"/>
            <a:ext cx="6035216" cy="6629400"/>
          </a:xfrm>
          <a:prstGeom prst="rect">
            <a:avLst/>
          </a:prstGeom>
        </p:spPr>
      </p:pic>
      <p:sp>
        <p:nvSpPr>
          <p:cNvPr id="6" name="スライド番号プレースホルダー 5">
            <a:extLst>
              <a:ext uri="{FF2B5EF4-FFF2-40B4-BE49-F238E27FC236}">
                <a16:creationId xmlns:a16="http://schemas.microsoft.com/office/drawing/2014/main" id="{1C432DF8-5154-C65A-C2E2-4B03DD6A52A7}"/>
              </a:ext>
            </a:extLst>
          </p:cNvPr>
          <p:cNvSpPr>
            <a:spLocks noGrp="1"/>
          </p:cNvSpPr>
          <p:nvPr>
            <p:ph type="sldNum" sz="quarter" idx="12"/>
          </p:nvPr>
        </p:nvSpPr>
        <p:spPr/>
        <p:txBody>
          <a:bodyPr/>
          <a:lstStyle/>
          <a:p>
            <a:fld id="{59FE63CB-2C96-48A4-8D4A-B47EA2CD099A}" type="slidenum">
              <a:rPr kumimoji="1" lang="ja-JP" altLang="en-US" smtClean="0"/>
              <a:t>41</a:t>
            </a:fld>
            <a:endParaRPr kumimoji="1" lang="ja-JP" altLang="en-US"/>
          </a:p>
        </p:txBody>
      </p:sp>
    </p:spTree>
    <p:extLst>
      <p:ext uri="{BB962C8B-B14F-4D97-AF65-F5344CB8AC3E}">
        <p14:creationId xmlns:p14="http://schemas.microsoft.com/office/powerpoint/2010/main" val="378791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E028643-4D7B-9675-D0F5-E0B47039CF9E}"/>
              </a:ext>
            </a:extLst>
          </p:cNvPr>
          <p:cNvPicPr>
            <a:picLocks noChangeAspect="1"/>
          </p:cNvPicPr>
          <p:nvPr/>
        </p:nvPicPr>
        <p:blipFill>
          <a:blip r:embed="rId2"/>
          <a:stretch>
            <a:fillRect/>
          </a:stretch>
        </p:blipFill>
        <p:spPr>
          <a:xfrm>
            <a:off x="315686" y="-1"/>
            <a:ext cx="5268756" cy="5879299"/>
          </a:xfrm>
          <a:prstGeom prst="rect">
            <a:avLst/>
          </a:prstGeom>
        </p:spPr>
      </p:pic>
      <p:pic>
        <p:nvPicPr>
          <p:cNvPr id="5" name="図 4">
            <a:extLst>
              <a:ext uri="{FF2B5EF4-FFF2-40B4-BE49-F238E27FC236}">
                <a16:creationId xmlns:a16="http://schemas.microsoft.com/office/drawing/2014/main" id="{D94A1F48-4DF7-F6E0-2B7D-34A6C45E417F}"/>
              </a:ext>
            </a:extLst>
          </p:cNvPr>
          <p:cNvPicPr>
            <a:picLocks noChangeAspect="1"/>
          </p:cNvPicPr>
          <p:nvPr/>
        </p:nvPicPr>
        <p:blipFill>
          <a:blip r:embed="rId3"/>
          <a:stretch>
            <a:fillRect/>
          </a:stretch>
        </p:blipFill>
        <p:spPr>
          <a:xfrm>
            <a:off x="6204787" y="-1"/>
            <a:ext cx="5268756" cy="5833531"/>
          </a:xfrm>
          <a:prstGeom prst="rect">
            <a:avLst/>
          </a:prstGeom>
        </p:spPr>
      </p:pic>
      <p:sp>
        <p:nvSpPr>
          <p:cNvPr id="6" name="テキスト ボックス 5">
            <a:extLst>
              <a:ext uri="{FF2B5EF4-FFF2-40B4-BE49-F238E27FC236}">
                <a16:creationId xmlns:a16="http://schemas.microsoft.com/office/drawing/2014/main" id="{28946A34-DC7F-A56A-57A1-8DF3A24F8CE0}"/>
              </a:ext>
            </a:extLst>
          </p:cNvPr>
          <p:cNvSpPr txBox="1"/>
          <p:nvPr/>
        </p:nvSpPr>
        <p:spPr>
          <a:xfrm>
            <a:off x="778328" y="6019798"/>
            <a:ext cx="10635343" cy="707886"/>
          </a:xfrm>
          <a:prstGeom prst="rect">
            <a:avLst/>
          </a:prstGeom>
          <a:noFill/>
        </p:spPr>
        <p:txBody>
          <a:bodyPr wrap="square" rtlCol="0">
            <a:spAutoFit/>
          </a:bodyPr>
          <a:lstStyle/>
          <a:p>
            <a:r>
              <a:rPr kumimoji="1" lang="ja-JP" altLang="en-US" sz="2000" dirty="0"/>
              <a:t>１回目の測定結果と２回目の測定結果を左右に並べてみました。</a:t>
            </a:r>
            <a:endParaRPr kumimoji="1" lang="en-US" altLang="ja-JP" sz="2000" dirty="0"/>
          </a:p>
          <a:p>
            <a:r>
              <a:rPr kumimoji="1" lang="ja-JP" altLang="en-US" sz="2000" dirty="0"/>
              <a:t>２回目の方が、</a:t>
            </a:r>
            <a:r>
              <a:rPr kumimoji="1" lang="ja-JP" altLang="en-US" sz="2000" u="sng" dirty="0"/>
              <a:t>何となく</a:t>
            </a:r>
            <a:r>
              <a:rPr kumimoji="1" lang="ja-JP" altLang="en-US" sz="2000" dirty="0"/>
              <a:t>まばたきの回数が少なくなっている感じがします。（微妙ですが）</a:t>
            </a:r>
          </a:p>
        </p:txBody>
      </p:sp>
      <p:sp>
        <p:nvSpPr>
          <p:cNvPr id="7" name="スライド番号プレースホルダー 6">
            <a:extLst>
              <a:ext uri="{FF2B5EF4-FFF2-40B4-BE49-F238E27FC236}">
                <a16:creationId xmlns:a16="http://schemas.microsoft.com/office/drawing/2014/main" id="{686ED648-ECC6-1AF0-63EA-1AC065A7346F}"/>
              </a:ext>
            </a:extLst>
          </p:cNvPr>
          <p:cNvSpPr>
            <a:spLocks noGrp="1"/>
          </p:cNvSpPr>
          <p:nvPr>
            <p:ph type="sldNum" sz="quarter" idx="12"/>
          </p:nvPr>
        </p:nvSpPr>
        <p:spPr/>
        <p:txBody>
          <a:bodyPr/>
          <a:lstStyle/>
          <a:p>
            <a:fld id="{59FE63CB-2C96-48A4-8D4A-B47EA2CD099A}" type="slidenum">
              <a:rPr kumimoji="1" lang="ja-JP" altLang="en-US" smtClean="0"/>
              <a:t>42</a:t>
            </a:fld>
            <a:endParaRPr kumimoji="1" lang="ja-JP" altLang="en-US"/>
          </a:p>
        </p:txBody>
      </p:sp>
    </p:spTree>
    <p:extLst>
      <p:ext uri="{BB962C8B-B14F-4D97-AF65-F5344CB8AC3E}">
        <p14:creationId xmlns:p14="http://schemas.microsoft.com/office/powerpoint/2010/main" val="614585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39FB642-6445-9BAE-9409-8E9455D75C94}"/>
              </a:ext>
            </a:extLst>
          </p:cNvPr>
          <p:cNvPicPr>
            <a:picLocks noChangeAspect="1"/>
          </p:cNvPicPr>
          <p:nvPr/>
        </p:nvPicPr>
        <p:blipFill>
          <a:blip r:embed="rId2"/>
          <a:stretch>
            <a:fillRect/>
          </a:stretch>
        </p:blipFill>
        <p:spPr>
          <a:xfrm>
            <a:off x="6165389" y="236985"/>
            <a:ext cx="5895983" cy="5643530"/>
          </a:xfrm>
          <a:prstGeom prst="rect">
            <a:avLst/>
          </a:prstGeom>
        </p:spPr>
      </p:pic>
      <p:sp>
        <p:nvSpPr>
          <p:cNvPr id="2" name="テキスト ボックス 1">
            <a:extLst>
              <a:ext uri="{FF2B5EF4-FFF2-40B4-BE49-F238E27FC236}">
                <a16:creationId xmlns:a16="http://schemas.microsoft.com/office/drawing/2014/main" id="{A956DEDC-2E95-B95F-299E-18451761FC7F}"/>
              </a:ext>
            </a:extLst>
          </p:cNvPr>
          <p:cNvSpPr txBox="1"/>
          <p:nvPr/>
        </p:nvSpPr>
        <p:spPr>
          <a:xfrm>
            <a:off x="21536" y="478972"/>
            <a:ext cx="6143853" cy="2308324"/>
          </a:xfrm>
          <a:prstGeom prst="rect">
            <a:avLst/>
          </a:prstGeom>
          <a:noFill/>
        </p:spPr>
        <p:txBody>
          <a:bodyPr wrap="square" rtlCol="0">
            <a:spAutoFit/>
          </a:bodyPr>
          <a:lstStyle/>
          <a:p>
            <a:r>
              <a:rPr kumimoji="1" lang="ja-JP" altLang="en-US" sz="2400" dirty="0"/>
              <a:t>今度は、箱ひげ図にしてみましょう。</a:t>
            </a:r>
            <a:endParaRPr kumimoji="1" lang="en-US" altLang="ja-JP" sz="2400" dirty="0"/>
          </a:p>
          <a:p>
            <a:r>
              <a:rPr lang="ja-JP" altLang="en-US" sz="2400" dirty="0"/>
              <a:t>「寝不足」や「やや寝不足」の人が多そうな感じがしましたが、中央値（第２四分位数）を見てみると、そうでもなさそうですね。</a:t>
            </a:r>
            <a:endParaRPr lang="en-US" altLang="ja-JP" sz="2400" dirty="0"/>
          </a:p>
          <a:p>
            <a:r>
              <a:rPr kumimoji="1" lang="ja-JP" altLang="en-US" sz="2400" dirty="0"/>
              <a:t>ちなみに平均（１回目と２回目）をみると、</a:t>
            </a:r>
            <a:endParaRPr kumimoji="1" lang="en-US" altLang="ja-JP" sz="2400" dirty="0"/>
          </a:p>
        </p:txBody>
      </p:sp>
      <p:pic>
        <p:nvPicPr>
          <p:cNvPr id="4" name="図 3">
            <a:extLst>
              <a:ext uri="{FF2B5EF4-FFF2-40B4-BE49-F238E27FC236}">
                <a16:creationId xmlns:a16="http://schemas.microsoft.com/office/drawing/2014/main" id="{0877D874-165B-344E-8FBD-248C7782FC7B}"/>
              </a:ext>
            </a:extLst>
          </p:cNvPr>
          <p:cNvPicPr>
            <a:picLocks noChangeAspect="1"/>
          </p:cNvPicPr>
          <p:nvPr/>
        </p:nvPicPr>
        <p:blipFill>
          <a:blip r:embed="rId3"/>
          <a:stretch>
            <a:fillRect/>
          </a:stretch>
        </p:blipFill>
        <p:spPr>
          <a:xfrm>
            <a:off x="818024" y="4919487"/>
            <a:ext cx="3993226" cy="1286367"/>
          </a:xfrm>
          <a:prstGeom prst="rect">
            <a:avLst/>
          </a:prstGeom>
        </p:spPr>
      </p:pic>
      <p:sp>
        <p:nvSpPr>
          <p:cNvPr id="5" name="スライド番号プレースホルダー 4">
            <a:extLst>
              <a:ext uri="{FF2B5EF4-FFF2-40B4-BE49-F238E27FC236}">
                <a16:creationId xmlns:a16="http://schemas.microsoft.com/office/drawing/2014/main" id="{C1ADBCE8-5FC6-95AF-CD24-4591A7998BC9}"/>
              </a:ext>
            </a:extLst>
          </p:cNvPr>
          <p:cNvSpPr>
            <a:spLocks noGrp="1"/>
          </p:cNvSpPr>
          <p:nvPr>
            <p:ph type="sldNum" sz="quarter" idx="12"/>
          </p:nvPr>
        </p:nvSpPr>
        <p:spPr/>
        <p:txBody>
          <a:bodyPr/>
          <a:lstStyle/>
          <a:p>
            <a:fld id="{59FE63CB-2C96-48A4-8D4A-B47EA2CD099A}" type="slidenum">
              <a:rPr kumimoji="1" lang="ja-JP" altLang="en-US" smtClean="0"/>
              <a:t>43</a:t>
            </a:fld>
            <a:endParaRPr kumimoji="1" lang="ja-JP" altLang="en-US"/>
          </a:p>
        </p:txBody>
      </p:sp>
      <p:graphicFrame>
        <p:nvGraphicFramePr>
          <p:cNvPr id="6" name="表 5">
            <a:extLst>
              <a:ext uri="{FF2B5EF4-FFF2-40B4-BE49-F238E27FC236}">
                <a16:creationId xmlns:a16="http://schemas.microsoft.com/office/drawing/2014/main" id="{34BB2480-97FD-6FF5-4EA8-F969B5ADBAC9}"/>
              </a:ext>
            </a:extLst>
          </p:cNvPr>
          <p:cNvGraphicFramePr>
            <a:graphicFrameLocks noGrp="1"/>
          </p:cNvGraphicFramePr>
          <p:nvPr>
            <p:extLst>
              <p:ext uri="{D42A27DB-BD31-4B8C-83A1-F6EECF244321}">
                <p14:modId xmlns:p14="http://schemas.microsoft.com/office/powerpoint/2010/main" val="1088679346"/>
              </p:ext>
            </p:extLst>
          </p:nvPr>
        </p:nvGraphicFramePr>
        <p:xfrm>
          <a:off x="308635" y="2787296"/>
          <a:ext cx="5569656" cy="1844040"/>
        </p:xfrm>
        <a:graphic>
          <a:graphicData uri="http://schemas.openxmlformats.org/drawingml/2006/table">
            <a:tbl>
              <a:tblPr firstRow="1" bandRow="1">
                <a:tableStyleId>{5C22544A-7EE6-4342-B048-85BDC9FD1C3A}</a:tableStyleId>
              </a:tblPr>
              <a:tblGrid>
                <a:gridCol w="2000190">
                  <a:extLst>
                    <a:ext uri="{9D8B030D-6E8A-4147-A177-3AD203B41FA5}">
                      <a16:colId xmlns:a16="http://schemas.microsoft.com/office/drawing/2014/main" val="1622180776"/>
                    </a:ext>
                  </a:extLst>
                </a:gridCol>
                <a:gridCol w="1784733">
                  <a:extLst>
                    <a:ext uri="{9D8B030D-6E8A-4147-A177-3AD203B41FA5}">
                      <a16:colId xmlns:a16="http://schemas.microsoft.com/office/drawing/2014/main" val="366510489"/>
                    </a:ext>
                  </a:extLst>
                </a:gridCol>
                <a:gridCol w="1784733">
                  <a:extLst>
                    <a:ext uri="{9D8B030D-6E8A-4147-A177-3AD203B41FA5}">
                      <a16:colId xmlns:a16="http://schemas.microsoft.com/office/drawing/2014/main" val="52714089"/>
                    </a:ext>
                  </a:extLst>
                </a:gridCol>
              </a:tblGrid>
              <a:tr h="370840">
                <a:tc>
                  <a:txBody>
                    <a:bodyPr/>
                    <a:lstStyle/>
                    <a:p>
                      <a:pPr algn="ct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１回目の平均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２回目の平均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8886852"/>
                  </a:ext>
                </a:extLst>
              </a:tr>
              <a:tr h="370840">
                <a:tc>
                  <a:txBody>
                    <a:bodyPr/>
                    <a:lstStyle/>
                    <a:p>
                      <a:pPr algn="ctr"/>
                      <a:r>
                        <a:rPr kumimoji="1" lang="ja-JP" altLang="en-US" dirty="0">
                          <a:solidFill>
                            <a:sysClr val="windowText" lastClr="000000"/>
                          </a:solidFill>
                        </a:rPr>
                        <a:t>「寝不足」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約</a:t>
                      </a:r>
                      <a:r>
                        <a:rPr kumimoji="1" lang="en-US" altLang="ja-JP" dirty="0">
                          <a:solidFill>
                            <a:sysClr val="windowText" lastClr="000000"/>
                          </a:solidFill>
                        </a:rPr>
                        <a:t>31.9</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約</a:t>
                      </a:r>
                      <a:r>
                        <a:rPr kumimoji="1" lang="en-US" altLang="ja-JP" dirty="0">
                          <a:solidFill>
                            <a:sysClr val="windowText" lastClr="000000"/>
                          </a:solidFill>
                        </a:rPr>
                        <a:t>29.3</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0378142"/>
                  </a:ext>
                </a:extLst>
              </a:tr>
              <a:tr h="370840">
                <a:tc>
                  <a:txBody>
                    <a:bodyPr/>
                    <a:lstStyle/>
                    <a:p>
                      <a:pPr algn="ctr"/>
                      <a:r>
                        <a:rPr kumimoji="1" lang="ja-JP" altLang="en-US" dirty="0">
                          <a:solidFill>
                            <a:sysClr val="windowText" lastClr="000000"/>
                          </a:solidFill>
                        </a:rPr>
                        <a:t>「やや寝不足」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約</a:t>
                      </a:r>
                      <a:r>
                        <a:rPr kumimoji="1" lang="en-US" altLang="ja-JP" dirty="0">
                          <a:solidFill>
                            <a:sysClr val="windowText" lastClr="000000"/>
                          </a:solidFill>
                        </a:rPr>
                        <a:t>27.5</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約</a:t>
                      </a:r>
                      <a:r>
                        <a:rPr kumimoji="1" lang="en-US" altLang="ja-JP" dirty="0">
                          <a:solidFill>
                            <a:sysClr val="windowText" lastClr="000000"/>
                          </a:solidFill>
                        </a:rPr>
                        <a:t>30.7</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3121242"/>
                  </a:ext>
                </a:extLst>
              </a:tr>
              <a:tr h="0">
                <a:tc>
                  <a:txBody>
                    <a:bodyPr/>
                    <a:lstStyle/>
                    <a:p>
                      <a:pPr algn="ctr"/>
                      <a:r>
                        <a:rPr kumimoji="1" lang="ja-JP" altLang="en-US" dirty="0">
                          <a:solidFill>
                            <a:sysClr val="windowText" lastClr="000000"/>
                          </a:solidFill>
                        </a:rPr>
                        <a:t>「普通」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約</a:t>
                      </a:r>
                      <a:r>
                        <a:rPr kumimoji="1" lang="en-US" altLang="ja-JP" dirty="0">
                          <a:solidFill>
                            <a:sysClr val="windowText" lastClr="000000"/>
                          </a:solidFill>
                        </a:rPr>
                        <a:t>20.2</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a:solidFill>
                            <a:sysClr val="windowText" lastClr="000000"/>
                          </a:solidFill>
                        </a:rPr>
                        <a:t>20.0</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2437783"/>
                  </a:ext>
                </a:extLst>
              </a:tr>
              <a:tr h="0">
                <a:tc>
                  <a:txBody>
                    <a:bodyPr/>
                    <a:lstStyle/>
                    <a:p>
                      <a:pPr algn="ctr"/>
                      <a:r>
                        <a:rPr kumimoji="1" lang="ja-JP" altLang="en-US" dirty="0">
                          <a:solidFill>
                            <a:sysClr val="windowText" lastClr="000000"/>
                          </a:solidFill>
                        </a:rPr>
                        <a:t>「よく寝た」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dirty="0">
                          <a:solidFill>
                            <a:sysClr val="windowText" lastClr="000000"/>
                          </a:solidFill>
                        </a:rPr>
                        <a:t>約</a:t>
                      </a:r>
                      <a:r>
                        <a:rPr kumimoji="1" lang="en-US" altLang="ja-JP" dirty="0">
                          <a:solidFill>
                            <a:sysClr val="windowText" lastClr="000000"/>
                          </a:solidFill>
                        </a:rPr>
                        <a:t>25.0</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dirty="0">
                          <a:solidFill>
                            <a:sysClr val="windowText" lastClr="000000"/>
                          </a:solidFill>
                        </a:rPr>
                        <a:t>32.7</a:t>
                      </a:r>
                      <a:endParaRPr kumimoji="1" lang="ja-JP"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8211290"/>
                  </a:ext>
                </a:extLst>
              </a:tr>
            </a:tbl>
          </a:graphicData>
        </a:graphic>
      </p:graphicFrame>
    </p:spTree>
    <p:extLst>
      <p:ext uri="{BB962C8B-B14F-4D97-AF65-F5344CB8AC3E}">
        <p14:creationId xmlns:p14="http://schemas.microsoft.com/office/powerpoint/2010/main" val="3091414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8169D2E-8BB3-FDFC-2028-604EFBE89D26}"/>
              </a:ext>
            </a:extLst>
          </p:cNvPr>
          <p:cNvPicPr>
            <a:picLocks noChangeAspect="1"/>
          </p:cNvPicPr>
          <p:nvPr/>
        </p:nvPicPr>
        <p:blipFill>
          <a:blip r:embed="rId2"/>
          <a:stretch>
            <a:fillRect/>
          </a:stretch>
        </p:blipFill>
        <p:spPr>
          <a:xfrm>
            <a:off x="332571" y="100981"/>
            <a:ext cx="5763429" cy="5611008"/>
          </a:xfrm>
          <a:prstGeom prst="rect">
            <a:avLst/>
          </a:prstGeom>
        </p:spPr>
      </p:pic>
      <p:pic>
        <p:nvPicPr>
          <p:cNvPr id="9" name="図 8">
            <a:extLst>
              <a:ext uri="{FF2B5EF4-FFF2-40B4-BE49-F238E27FC236}">
                <a16:creationId xmlns:a16="http://schemas.microsoft.com/office/drawing/2014/main" id="{565DBC71-A5D5-7881-8F9A-776DF2B5C4EC}"/>
              </a:ext>
            </a:extLst>
          </p:cNvPr>
          <p:cNvPicPr>
            <a:picLocks noChangeAspect="1"/>
          </p:cNvPicPr>
          <p:nvPr/>
        </p:nvPicPr>
        <p:blipFill>
          <a:blip r:embed="rId3"/>
          <a:stretch>
            <a:fillRect/>
          </a:stretch>
        </p:blipFill>
        <p:spPr>
          <a:xfrm>
            <a:off x="6096000" y="129560"/>
            <a:ext cx="5715798" cy="5582429"/>
          </a:xfrm>
          <a:prstGeom prst="rect">
            <a:avLst/>
          </a:prstGeom>
        </p:spPr>
      </p:pic>
      <p:sp>
        <p:nvSpPr>
          <p:cNvPr id="10" name="テキスト ボックス 9">
            <a:extLst>
              <a:ext uri="{FF2B5EF4-FFF2-40B4-BE49-F238E27FC236}">
                <a16:creationId xmlns:a16="http://schemas.microsoft.com/office/drawing/2014/main" id="{0B9C3358-D873-7DBB-3230-C8D892D25E25}"/>
              </a:ext>
            </a:extLst>
          </p:cNvPr>
          <p:cNvSpPr txBox="1"/>
          <p:nvPr/>
        </p:nvSpPr>
        <p:spPr>
          <a:xfrm>
            <a:off x="702128" y="5867398"/>
            <a:ext cx="10787744" cy="646331"/>
          </a:xfrm>
          <a:prstGeom prst="rect">
            <a:avLst/>
          </a:prstGeom>
          <a:noFill/>
        </p:spPr>
        <p:txBody>
          <a:bodyPr wrap="square" rtlCol="0">
            <a:spAutoFit/>
          </a:bodyPr>
          <a:lstStyle/>
          <a:p>
            <a:r>
              <a:rPr kumimoji="1" lang="ja-JP" altLang="en-US" dirty="0"/>
              <a:t>１回目の測定結果と２回目の測定結果を左右に並べてみました。比較しやすいように縦型にしています。</a:t>
            </a:r>
            <a:endParaRPr kumimoji="1" lang="en-US" altLang="ja-JP" dirty="0"/>
          </a:p>
          <a:p>
            <a:r>
              <a:rPr kumimoji="1" lang="ja-JP" altLang="en-US" dirty="0"/>
              <a:t>箱ひげ図でも、２回目の方が、</a:t>
            </a:r>
            <a:r>
              <a:rPr kumimoji="1" lang="ja-JP" altLang="en-US" u="sng" dirty="0"/>
              <a:t>何となく</a:t>
            </a:r>
            <a:r>
              <a:rPr kumimoji="1" lang="ja-JP" altLang="en-US" dirty="0"/>
              <a:t>まばたきの回数が少なくなっている感じがします。（微妙）</a:t>
            </a:r>
          </a:p>
        </p:txBody>
      </p:sp>
      <p:sp>
        <p:nvSpPr>
          <p:cNvPr id="12" name="スライド番号プレースホルダー 11">
            <a:extLst>
              <a:ext uri="{FF2B5EF4-FFF2-40B4-BE49-F238E27FC236}">
                <a16:creationId xmlns:a16="http://schemas.microsoft.com/office/drawing/2014/main" id="{E10B54F0-08D5-0F1D-47D9-86C4C8890D1B}"/>
              </a:ext>
            </a:extLst>
          </p:cNvPr>
          <p:cNvSpPr>
            <a:spLocks noGrp="1"/>
          </p:cNvSpPr>
          <p:nvPr>
            <p:ph type="sldNum" sz="quarter" idx="12"/>
          </p:nvPr>
        </p:nvSpPr>
        <p:spPr/>
        <p:txBody>
          <a:bodyPr/>
          <a:lstStyle/>
          <a:p>
            <a:fld id="{59FE63CB-2C96-48A4-8D4A-B47EA2CD099A}" type="slidenum">
              <a:rPr kumimoji="1" lang="ja-JP" altLang="en-US" smtClean="0"/>
              <a:t>44</a:t>
            </a:fld>
            <a:endParaRPr kumimoji="1" lang="ja-JP" altLang="en-US"/>
          </a:p>
        </p:txBody>
      </p:sp>
    </p:spTree>
    <p:extLst>
      <p:ext uri="{BB962C8B-B14F-4D97-AF65-F5344CB8AC3E}">
        <p14:creationId xmlns:p14="http://schemas.microsoft.com/office/powerpoint/2010/main" val="276853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93CC9CD-3F8E-3D90-F4F9-DD2A4386F1B1}"/>
              </a:ext>
            </a:extLst>
          </p:cNvPr>
          <p:cNvSpPr txBox="1"/>
          <p:nvPr/>
        </p:nvSpPr>
        <p:spPr>
          <a:xfrm>
            <a:off x="348343" y="979713"/>
            <a:ext cx="5441964" cy="2677656"/>
          </a:xfrm>
          <a:prstGeom prst="rect">
            <a:avLst/>
          </a:prstGeom>
          <a:noFill/>
        </p:spPr>
        <p:txBody>
          <a:bodyPr wrap="square" rtlCol="0">
            <a:spAutoFit/>
          </a:bodyPr>
          <a:lstStyle/>
          <a:p>
            <a:r>
              <a:rPr kumimoji="1" lang="ja-JP" altLang="en-US" sz="2800" dirty="0"/>
              <a:t>中学校の範囲ではないのですが、１回目と２回目の散布図を見てみるとこういう感じです。</a:t>
            </a:r>
            <a:endParaRPr kumimoji="1" lang="en-US" altLang="ja-JP" sz="2800" dirty="0"/>
          </a:p>
          <a:p>
            <a:endParaRPr lang="en-US" altLang="ja-JP" sz="2800" dirty="0"/>
          </a:p>
          <a:p>
            <a:r>
              <a:rPr kumimoji="1" lang="ja-JP" altLang="en-US" sz="2800" dirty="0"/>
              <a:t>何となく正の相関関係がありそうかなぁ？</a:t>
            </a:r>
          </a:p>
        </p:txBody>
      </p:sp>
      <p:sp>
        <p:nvSpPr>
          <p:cNvPr id="4" name="スライド番号プレースホルダー 3">
            <a:extLst>
              <a:ext uri="{FF2B5EF4-FFF2-40B4-BE49-F238E27FC236}">
                <a16:creationId xmlns:a16="http://schemas.microsoft.com/office/drawing/2014/main" id="{F6ECE11B-95A3-604F-F9F8-A59608ADDA39}"/>
              </a:ext>
            </a:extLst>
          </p:cNvPr>
          <p:cNvSpPr>
            <a:spLocks noGrp="1"/>
          </p:cNvSpPr>
          <p:nvPr>
            <p:ph type="sldNum" sz="quarter" idx="12"/>
          </p:nvPr>
        </p:nvSpPr>
        <p:spPr/>
        <p:txBody>
          <a:bodyPr/>
          <a:lstStyle/>
          <a:p>
            <a:fld id="{59FE63CB-2C96-48A4-8D4A-B47EA2CD099A}" type="slidenum">
              <a:rPr kumimoji="1" lang="ja-JP" altLang="en-US" smtClean="0"/>
              <a:t>45</a:t>
            </a:fld>
            <a:endParaRPr kumimoji="1" lang="ja-JP" altLang="en-US"/>
          </a:p>
        </p:txBody>
      </p:sp>
      <p:pic>
        <p:nvPicPr>
          <p:cNvPr id="6" name="図 5">
            <a:extLst>
              <a:ext uri="{FF2B5EF4-FFF2-40B4-BE49-F238E27FC236}">
                <a16:creationId xmlns:a16="http://schemas.microsoft.com/office/drawing/2014/main" id="{F5387768-E8C2-02C4-343B-A76A8264360C}"/>
              </a:ext>
            </a:extLst>
          </p:cNvPr>
          <p:cNvPicPr>
            <a:picLocks noChangeAspect="1"/>
          </p:cNvPicPr>
          <p:nvPr/>
        </p:nvPicPr>
        <p:blipFill>
          <a:blip r:embed="rId2"/>
          <a:stretch>
            <a:fillRect/>
          </a:stretch>
        </p:blipFill>
        <p:spPr>
          <a:xfrm>
            <a:off x="5708701" y="366285"/>
            <a:ext cx="6134956" cy="6125430"/>
          </a:xfrm>
          <a:prstGeom prst="rect">
            <a:avLst/>
          </a:prstGeom>
        </p:spPr>
      </p:pic>
    </p:spTree>
    <p:extLst>
      <p:ext uri="{BB962C8B-B14F-4D97-AF65-F5344CB8AC3E}">
        <p14:creationId xmlns:p14="http://schemas.microsoft.com/office/powerpoint/2010/main" val="2317462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8E5B2B7-867F-1A11-CCC2-8D027D2D6454}"/>
              </a:ext>
            </a:extLst>
          </p:cNvPr>
          <p:cNvSpPr txBox="1"/>
          <p:nvPr/>
        </p:nvSpPr>
        <p:spPr>
          <a:xfrm>
            <a:off x="555172" y="642256"/>
            <a:ext cx="11056606" cy="3108543"/>
          </a:xfrm>
          <a:prstGeom prst="rect">
            <a:avLst/>
          </a:prstGeom>
          <a:noFill/>
        </p:spPr>
        <p:txBody>
          <a:bodyPr wrap="square" rtlCol="0">
            <a:spAutoFit/>
          </a:bodyPr>
          <a:lstStyle/>
          <a:p>
            <a:r>
              <a:rPr lang="ja-JP" altLang="en-US" sz="2800" dirty="0"/>
              <a:t>はっきりとわかりやすい結果が出なかったのですが、こういう風に、データを比べることができます。</a:t>
            </a:r>
            <a:endParaRPr lang="en-US" altLang="ja-JP" sz="2800" dirty="0"/>
          </a:p>
          <a:p>
            <a:endParaRPr kumimoji="1" lang="en-US" altLang="ja-JP" sz="2800" dirty="0"/>
          </a:p>
          <a:p>
            <a:r>
              <a:rPr kumimoji="1" lang="ja-JP" altLang="en-US" sz="2800" dirty="0"/>
              <a:t>ちなみに今回のデータでは、</a:t>
            </a:r>
            <a:endParaRPr kumimoji="1" lang="en-US" altLang="ja-JP" sz="2800" dirty="0"/>
          </a:p>
          <a:p>
            <a:r>
              <a:rPr kumimoji="1" lang="ja-JP" altLang="en-US" sz="2800" dirty="0"/>
              <a:t>「寝不足気味かどうか？」で、「１回目のまばたきの回数」と　「２回目のまばたき回数」を比べてみましたが、</a:t>
            </a:r>
            <a:endParaRPr kumimoji="1" lang="en-US" altLang="ja-JP" sz="2800" dirty="0"/>
          </a:p>
          <a:p>
            <a:r>
              <a:rPr kumimoji="1" lang="ja-JP" altLang="en-US" sz="2800" dirty="0"/>
              <a:t>他にも、「目が疲れているかどうか？」などで比べてみてください。</a:t>
            </a:r>
          </a:p>
        </p:txBody>
      </p:sp>
      <p:sp>
        <p:nvSpPr>
          <p:cNvPr id="3" name="スライド番号プレースホルダー 2">
            <a:extLst>
              <a:ext uri="{FF2B5EF4-FFF2-40B4-BE49-F238E27FC236}">
                <a16:creationId xmlns:a16="http://schemas.microsoft.com/office/drawing/2014/main" id="{45C74C02-5212-03B5-7A20-F6F96B102F8B}"/>
              </a:ext>
            </a:extLst>
          </p:cNvPr>
          <p:cNvSpPr>
            <a:spLocks noGrp="1"/>
          </p:cNvSpPr>
          <p:nvPr>
            <p:ph type="sldNum" sz="quarter" idx="12"/>
          </p:nvPr>
        </p:nvSpPr>
        <p:spPr/>
        <p:txBody>
          <a:bodyPr/>
          <a:lstStyle/>
          <a:p>
            <a:fld id="{59FE63CB-2C96-48A4-8D4A-B47EA2CD099A}" type="slidenum">
              <a:rPr kumimoji="1" lang="ja-JP" altLang="en-US" smtClean="0"/>
              <a:t>46</a:t>
            </a:fld>
            <a:endParaRPr kumimoji="1" lang="ja-JP" altLang="en-US"/>
          </a:p>
        </p:txBody>
      </p:sp>
    </p:spTree>
    <p:extLst>
      <p:ext uri="{BB962C8B-B14F-4D97-AF65-F5344CB8AC3E}">
        <p14:creationId xmlns:p14="http://schemas.microsoft.com/office/powerpoint/2010/main" val="790005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FA99E1E-BA69-69F2-9162-2B02D9F75D33}"/>
              </a:ext>
            </a:extLst>
          </p:cNvPr>
          <p:cNvPicPr>
            <a:picLocks noChangeAspect="1"/>
          </p:cNvPicPr>
          <p:nvPr/>
        </p:nvPicPr>
        <p:blipFill>
          <a:blip r:embed="rId2"/>
          <a:stretch>
            <a:fillRect/>
          </a:stretch>
        </p:blipFill>
        <p:spPr>
          <a:xfrm>
            <a:off x="-23073" y="4273049"/>
            <a:ext cx="12192000" cy="744000"/>
          </a:xfrm>
          <a:prstGeom prst="rect">
            <a:avLst/>
          </a:prstGeom>
        </p:spPr>
      </p:pic>
      <p:sp>
        <p:nvSpPr>
          <p:cNvPr id="6" name="テキスト ボックス 5">
            <a:extLst>
              <a:ext uri="{FF2B5EF4-FFF2-40B4-BE49-F238E27FC236}">
                <a16:creationId xmlns:a16="http://schemas.microsoft.com/office/drawing/2014/main" id="{DFCCE0D1-B4B8-6A44-9081-74523F668547}"/>
              </a:ext>
            </a:extLst>
          </p:cNvPr>
          <p:cNvSpPr txBox="1"/>
          <p:nvPr/>
        </p:nvSpPr>
        <p:spPr>
          <a:xfrm>
            <a:off x="217713" y="608043"/>
            <a:ext cx="11710429" cy="2246769"/>
          </a:xfrm>
          <a:prstGeom prst="rect">
            <a:avLst/>
          </a:prstGeom>
          <a:noFill/>
        </p:spPr>
        <p:txBody>
          <a:bodyPr wrap="square" rtlCol="0">
            <a:spAutoFit/>
          </a:bodyPr>
          <a:lstStyle/>
          <a:p>
            <a:r>
              <a:rPr kumimoji="1" lang="ja-JP" altLang="en-US" sz="2800" dirty="0"/>
              <a:t>ちょっと宣伝。</a:t>
            </a:r>
            <a:endParaRPr kumimoji="1" lang="en-US" altLang="ja-JP" sz="2800" dirty="0"/>
          </a:p>
          <a:p>
            <a:endParaRPr kumimoji="1" lang="en-US" altLang="ja-JP" sz="2800" dirty="0"/>
          </a:p>
          <a:p>
            <a:r>
              <a:rPr kumimoji="1" lang="ja-JP" altLang="en-US" sz="2800" dirty="0"/>
              <a:t>この</a:t>
            </a:r>
            <a:r>
              <a:rPr kumimoji="1" lang="en-US" altLang="ja-JP" sz="2800" dirty="0"/>
              <a:t>eStat.me</a:t>
            </a:r>
            <a:r>
              <a:rPr lang="ja-JP" altLang="en-US" sz="2800" dirty="0"/>
              <a:t>の中に、</a:t>
            </a:r>
            <a:r>
              <a:rPr lang="en-US" altLang="ja-JP" sz="2800" dirty="0" err="1"/>
              <a:t>eStatM</a:t>
            </a:r>
            <a:r>
              <a:rPr lang="ja-JP" altLang="en-US" sz="2800" dirty="0"/>
              <a:t>というソフトウェアも入っています。</a:t>
            </a:r>
            <a:endParaRPr lang="en-US" altLang="ja-JP" sz="2800" dirty="0"/>
          </a:p>
          <a:p>
            <a:r>
              <a:rPr kumimoji="1" lang="ja-JP" altLang="en-US" sz="2800" dirty="0"/>
              <a:t>この中では、単純なグラフをかいたり基本的な統計の勉強することができます。説明書や練習問題なども入っているので便利です。</a:t>
            </a:r>
          </a:p>
        </p:txBody>
      </p:sp>
      <p:sp>
        <p:nvSpPr>
          <p:cNvPr id="8" name="楕円 7">
            <a:extLst>
              <a:ext uri="{FF2B5EF4-FFF2-40B4-BE49-F238E27FC236}">
                <a16:creationId xmlns:a16="http://schemas.microsoft.com/office/drawing/2014/main" id="{224D02F7-C757-E701-AFCF-EEA7EEDE6426}"/>
              </a:ext>
            </a:extLst>
          </p:cNvPr>
          <p:cNvSpPr/>
          <p:nvPr/>
        </p:nvSpPr>
        <p:spPr>
          <a:xfrm>
            <a:off x="9307285" y="4194113"/>
            <a:ext cx="1055914" cy="7440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A4B2FD60-84AA-A4F9-09CC-AAB5E4EBC309}"/>
              </a:ext>
            </a:extLst>
          </p:cNvPr>
          <p:cNvCxnSpPr>
            <a:cxnSpLocks/>
          </p:cNvCxnSpPr>
          <p:nvPr/>
        </p:nvCxnSpPr>
        <p:spPr>
          <a:xfrm>
            <a:off x="8295701" y="2908461"/>
            <a:ext cx="1174864" cy="12320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スライド番号プレースホルダー 12">
            <a:extLst>
              <a:ext uri="{FF2B5EF4-FFF2-40B4-BE49-F238E27FC236}">
                <a16:creationId xmlns:a16="http://schemas.microsoft.com/office/drawing/2014/main" id="{644824A1-ED62-2CEC-B04C-421021BE74B1}"/>
              </a:ext>
            </a:extLst>
          </p:cNvPr>
          <p:cNvSpPr>
            <a:spLocks noGrp="1"/>
          </p:cNvSpPr>
          <p:nvPr>
            <p:ph type="sldNum" sz="quarter" idx="12"/>
          </p:nvPr>
        </p:nvSpPr>
        <p:spPr/>
        <p:txBody>
          <a:bodyPr/>
          <a:lstStyle/>
          <a:p>
            <a:fld id="{59FE63CB-2C96-48A4-8D4A-B47EA2CD099A}" type="slidenum">
              <a:rPr kumimoji="1" lang="ja-JP" altLang="en-US" smtClean="0"/>
              <a:t>47</a:t>
            </a:fld>
            <a:endParaRPr kumimoji="1" lang="ja-JP" altLang="en-US"/>
          </a:p>
        </p:txBody>
      </p:sp>
    </p:spTree>
    <p:extLst>
      <p:ext uri="{BB962C8B-B14F-4D97-AF65-F5344CB8AC3E}">
        <p14:creationId xmlns:p14="http://schemas.microsoft.com/office/powerpoint/2010/main" val="2751453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74AE7ED-CE27-6345-4D0D-FE2193E09AC6}"/>
              </a:ext>
            </a:extLst>
          </p:cNvPr>
          <p:cNvPicPr>
            <a:picLocks noChangeAspect="1"/>
          </p:cNvPicPr>
          <p:nvPr/>
        </p:nvPicPr>
        <p:blipFill>
          <a:blip r:embed="rId2"/>
          <a:stretch>
            <a:fillRect/>
          </a:stretch>
        </p:blipFill>
        <p:spPr>
          <a:xfrm>
            <a:off x="415241" y="201682"/>
            <a:ext cx="8135485" cy="5496692"/>
          </a:xfrm>
          <a:prstGeom prst="rect">
            <a:avLst/>
          </a:prstGeom>
        </p:spPr>
      </p:pic>
      <p:sp>
        <p:nvSpPr>
          <p:cNvPr id="2" name="楕円 1">
            <a:extLst>
              <a:ext uri="{FF2B5EF4-FFF2-40B4-BE49-F238E27FC236}">
                <a16:creationId xmlns:a16="http://schemas.microsoft.com/office/drawing/2014/main" id="{6D977741-A8F8-3D53-013E-1CBE80904071}"/>
              </a:ext>
            </a:extLst>
          </p:cNvPr>
          <p:cNvSpPr/>
          <p:nvPr/>
        </p:nvSpPr>
        <p:spPr>
          <a:xfrm>
            <a:off x="4767942" y="740526"/>
            <a:ext cx="3548743" cy="838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A3D503B-5F86-7EA0-7BB5-DC02D906E5F2}"/>
              </a:ext>
            </a:extLst>
          </p:cNvPr>
          <p:cNvSpPr txBox="1"/>
          <p:nvPr/>
        </p:nvSpPr>
        <p:spPr>
          <a:xfrm>
            <a:off x="8958942" y="278861"/>
            <a:ext cx="2783055" cy="1200329"/>
          </a:xfrm>
          <a:prstGeom prst="rect">
            <a:avLst/>
          </a:prstGeom>
          <a:noFill/>
        </p:spPr>
        <p:txBody>
          <a:bodyPr wrap="square" rtlCol="0">
            <a:spAutoFit/>
          </a:bodyPr>
          <a:lstStyle/>
          <a:p>
            <a:r>
              <a:rPr kumimoji="1" lang="ja-JP" altLang="en-US" sz="2400" dirty="0"/>
              <a:t>説明書</a:t>
            </a:r>
            <a:endParaRPr kumimoji="1" lang="en-US" altLang="ja-JP" sz="2400" dirty="0"/>
          </a:p>
          <a:p>
            <a:r>
              <a:rPr kumimoji="1" lang="ja-JP" altLang="en-US" sz="2400" dirty="0"/>
              <a:t>練習問題なども入っている。</a:t>
            </a:r>
          </a:p>
        </p:txBody>
      </p:sp>
      <p:cxnSp>
        <p:nvCxnSpPr>
          <p:cNvPr id="6" name="直線矢印コネクタ 5">
            <a:extLst>
              <a:ext uri="{FF2B5EF4-FFF2-40B4-BE49-F238E27FC236}">
                <a16:creationId xmlns:a16="http://schemas.microsoft.com/office/drawing/2014/main" id="{E8958B60-CB23-7FE7-BDFE-C9E386491123}"/>
              </a:ext>
            </a:extLst>
          </p:cNvPr>
          <p:cNvCxnSpPr>
            <a:cxnSpLocks/>
          </p:cNvCxnSpPr>
          <p:nvPr/>
        </p:nvCxnSpPr>
        <p:spPr>
          <a:xfrm flipH="1">
            <a:off x="8316685" y="740526"/>
            <a:ext cx="642257" cy="419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楕円 6">
            <a:extLst>
              <a:ext uri="{FF2B5EF4-FFF2-40B4-BE49-F238E27FC236}">
                <a16:creationId xmlns:a16="http://schemas.microsoft.com/office/drawing/2014/main" id="{7BB17736-17ED-EFCC-0F48-C3088426BB9D}"/>
              </a:ext>
            </a:extLst>
          </p:cNvPr>
          <p:cNvSpPr/>
          <p:nvPr/>
        </p:nvSpPr>
        <p:spPr>
          <a:xfrm>
            <a:off x="415241" y="2634342"/>
            <a:ext cx="3218657" cy="63137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DF12391-A67D-2B13-72EF-96C9FF414205}"/>
              </a:ext>
            </a:extLst>
          </p:cNvPr>
          <p:cNvSpPr txBox="1"/>
          <p:nvPr/>
        </p:nvSpPr>
        <p:spPr>
          <a:xfrm>
            <a:off x="2087953" y="5886641"/>
            <a:ext cx="7879080" cy="461665"/>
          </a:xfrm>
          <a:prstGeom prst="rect">
            <a:avLst/>
          </a:prstGeom>
          <a:noFill/>
        </p:spPr>
        <p:txBody>
          <a:bodyPr wrap="none" rtlCol="0">
            <a:spAutoFit/>
          </a:bodyPr>
          <a:lstStyle/>
          <a:p>
            <a:r>
              <a:rPr kumimoji="1" lang="ja-JP" altLang="en-US" sz="2400" dirty="0"/>
              <a:t>たとえば、ヒストグラムー度数分布表をつくってみる。</a:t>
            </a:r>
          </a:p>
        </p:txBody>
      </p:sp>
      <p:sp>
        <p:nvSpPr>
          <p:cNvPr id="11" name="スライド番号プレースホルダー 10">
            <a:extLst>
              <a:ext uri="{FF2B5EF4-FFF2-40B4-BE49-F238E27FC236}">
                <a16:creationId xmlns:a16="http://schemas.microsoft.com/office/drawing/2014/main" id="{558E0974-3036-EE13-5A30-91FC7A4749C3}"/>
              </a:ext>
            </a:extLst>
          </p:cNvPr>
          <p:cNvSpPr>
            <a:spLocks noGrp="1"/>
          </p:cNvSpPr>
          <p:nvPr>
            <p:ph type="sldNum" sz="quarter" idx="12"/>
          </p:nvPr>
        </p:nvSpPr>
        <p:spPr/>
        <p:txBody>
          <a:bodyPr/>
          <a:lstStyle/>
          <a:p>
            <a:fld id="{59FE63CB-2C96-48A4-8D4A-B47EA2CD099A}" type="slidenum">
              <a:rPr kumimoji="1" lang="ja-JP" altLang="en-US" smtClean="0"/>
              <a:t>48</a:t>
            </a:fld>
            <a:endParaRPr kumimoji="1" lang="ja-JP" altLang="en-US"/>
          </a:p>
        </p:txBody>
      </p:sp>
    </p:spTree>
    <p:extLst>
      <p:ext uri="{BB962C8B-B14F-4D97-AF65-F5344CB8AC3E}">
        <p14:creationId xmlns:p14="http://schemas.microsoft.com/office/powerpoint/2010/main" val="1516451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EA61C9C-4F24-59EA-E5AA-ECFFB6C6F3F5}"/>
              </a:ext>
            </a:extLst>
          </p:cNvPr>
          <p:cNvPicPr>
            <a:picLocks noChangeAspect="1"/>
          </p:cNvPicPr>
          <p:nvPr/>
        </p:nvPicPr>
        <p:blipFill>
          <a:blip r:embed="rId2"/>
          <a:stretch>
            <a:fillRect/>
          </a:stretch>
        </p:blipFill>
        <p:spPr>
          <a:xfrm>
            <a:off x="308976" y="275896"/>
            <a:ext cx="9426279" cy="5297590"/>
          </a:xfrm>
          <a:prstGeom prst="rect">
            <a:avLst/>
          </a:prstGeom>
        </p:spPr>
      </p:pic>
      <p:sp>
        <p:nvSpPr>
          <p:cNvPr id="4" name="楕円 3">
            <a:extLst>
              <a:ext uri="{FF2B5EF4-FFF2-40B4-BE49-F238E27FC236}">
                <a16:creationId xmlns:a16="http://schemas.microsoft.com/office/drawing/2014/main" id="{B272E86B-D4E8-51BE-08DF-BAE60C37C06E}"/>
              </a:ext>
            </a:extLst>
          </p:cNvPr>
          <p:cNvSpPr/>
          <p:nvPr/>
        </p:nvSpPr>
        <p:spPr>
          <a:xfrm>
            <a:off x="1210761" y="2053799"/>
            <a:ext cx="7053943" cy="6041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67E54EDC-F782-C8F0-9E90-3F93868C4959}"/>
              </a:ext>
            </a:extLst>
          </p:cNvPr>
          <p:cNvSpPr/>
          <p:nvPr/>
        </p:nvSpPr>
        <p:spPr>
          <a:xfrm>
            <a:off x="308976" y="4753456"/>
            <a:ext cx="1001487" cy="48985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4E4E192B-3591-0252-5E66-6F8710A811AF}"/>
              </a:ext>
            </a:extLst>
          </p:cNvPr>
          <p:cNvCxnSpPr>
            <a:cxnSpLocks/>
          </p:cNvCxnSpPr>
          <p:nvPr/>
        </p:nvCxnSpPr>
        <p:spPr>
          <a:xfrm flipH="1" flipV="1">
            <a:off x="5323114" y="2525486"/>
            <a:ext cx="4003496" cy="7946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3CEF06C9-C2B7-6495-3F88-815479A56592}"/>
              </a:ext>
            </a:extLst>
          </p:cNvPr>
          <p:cNvSpPr txBox="1"/>
          <p:nvPr/>
        </p:nvSpPr>
        <p:spPr>
          <a:xfrm>
            <a:off x="9326610" y="3051601"/>
            <a:ext cx="2756533" cy="830997"/>
          </a:xfrm>
          <a:prstGeom prst="rect">
            <a:avLst/>
          </a:prstGeom>
          <a:noFill/>
        </p:spPr>
        <p:txBody>
          <a:bodyPr wrap="square" rtlCol="0">
            <a:spAutoFit/>
          </a:bodyPr>
          <a:lstStyle/>
          <a:p>
            <a:r>
              <a:rPr kumimoji="1" lang="ja-JP" altLang="en-US" sz="2400" dirty="0"/>
              <a:t>何か数字を入れて実行してみる。</a:t>
            </a:r>
          </a:p>
        </p:txBody>
      </p:sp>
      <p:sp>
        <p:nvSpPr>
          <p:cNvPr id="16" name="楕円 15">
            <a:extLst>
              <a:ext uri="{FF2B5EF4-FFF2-40B4-BE49-F238E27FC236}">
                <a16:creationId xmlns:a16="http://schemas.microsoft.com/office/drawing/2014/main" id="{59DFE72A-0E0D-CC0D-73A4-A4C1DCBDEADB}"/>
              </a:ext>
            </a:extLst>
          </p:cNvPr>
          <p:cNvSpPr/>
          <p:nvPr/>
        </p:nvSpPr>
        <p:spPr>
          <a:xfrm>
            <a:off x="308976" y="4100313"/>
            <a:ext cx="6766737" cy="48985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16">
            <a:extLst>
              <a:ext uri="{FF2B5EF4-FFF2-40B4-BE49-F238E27FC236}">
                <a16:creationId xmlns:a16="http://schemas.microsoft.com/office/drawing/2014/main" id="{45250AB7-194A-6594-4D17-849384633C02}"/>
              </a:ext>
            </a:extLst>
          </p:cNvPr>
          <p:cNvSpPr>
            <a:spLocks noGrp="1"/>
          </p:cNvSpPr>
          <p:nvPr>
            <p:ph type="sldNum" sz="quarter" idx="12"/>
          </p:nvPr>
        </p:nvSpPr>
        <p:spPr/>
        <p:txBody>
          <a:bodyPr/>
          <a:lstStyle/>
          <a:p>
            <a:fld id="{59FE63CB-2C96-48A4-8D4A-B47EA2CD099A}" type="slidenum">
              <a:rPr kumimoji="1" lang="ja-JP" altLang="en-US" smtClean="0"/>
              <a:t>49</a:t>
            </a:fld>
            <a:endParaRPr kumimoji="1" lang="ja-JP" altLang="en-US"/>
          </a:p>
        </p:txBody>
      </p:sp>
    </p:spTree>
    <p:extLst>
      <p:ext uri="{BB962C8B-B14F-4D97-AF65-F5344CB8AC3E}">
        <p14:creationId xmlns:p14="http://schemas.microsoft.com/office/powerpoint/2010/main" val="158524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4DD6A09-E79D-4D0B-6680-D2AEF2E2D30E}"/>
              </a:ext>
            </a:extLst>
          </p:cNvPr>
          <p:cNvSpPr txBox="1"/>
          <p:nvPr/>
        </p:nvSpPr>
        <p:spPr>
          <a:xfrm>
            <a:off x="380999" y="650966"/>
            <a:ext cx="11462658" cy="3046988"/>
          </a:xfrm>
          <a:prstGeom prst="rect">
            <a:avLst/>
          </a:prstGeom>
          <a:noFill/>
        </p:spPr>
        <p:txBody>
          <a:bodyPr wrap="square" rtlCol="0">
            <a:spAutoFit/>
          </a:bodyPr>
          <a:lstStyle/>
          <a:p>
            <a:r>
              <a:rPr kumimoji="1" lang="ja-JP" altLang="en-US" sz="3200" dirty="0"/>
              <a:t>まずは、練習。</a:t>
            </a:r>
            <a:endParaRPr kumimoji="1" lang="en-US" altLang="ja-JP" sz="3200" dirty="0"/>
          </a:p>
          <a:p>
            <a:r>
              <a:rPr kumimoji="1" lang="ja-JP" altLang="en-US" sz="3200" dirty="0"/>
              <a:t>向き合って見つめ合うと意識をしてしまい変に緊張してしまうので、隣の人としゃべりながらとか、本とか何かを見ながらでもいいです。</a:t>
            </a:r>
            <a:endParaRPr kumimoji="1" lang="en-US" altLang="ja-JP" sz="3200" dirty="0"/>
          </a:p>
          <a:p>
            <a:r>
              <a:rPr lang="ja-JP" altLang="en-US" sz="3200" dirty="0"/>
              <a:t>２０秒測るので、「まばたき」の数をかぞえてください。</a:t>
            </a:r>
            <a:endParaRPr lang="en-US" altLang="ja-JP" sz="3200" dirty="0"/>
          </a:p>
          <a:p>
            <a:r>
              <a:rPr kumimoji="1" lang="ja-JP" altLang="en-US" sz="3200" dirty="0"/>
              <a:t>終わったら、交代です。</a:t>
            </a:r>
          </a:p>
        </p:txBody>
      </p:sp>
      <p:sp>
        <p:nvSpPr>
          <p:cNvPr id="3" name="スライド番号プレースホルダー 2">
            <a:extLst>
              <a:ext uri="{FF2B5EF4-FFF2-40B4-BE49-F238E27FC236}">
                <a16:creationId xmlns:a16="http://schemas.microsoft.com/office/drawing/2014/main" id="{3FEEA372-928C-DC8F-78C2-F10AAC2CBFD2}"/>
              </a:ext>
            </a:extLst>
          </p:cNvPr>
          <p:cNvSpPr>
            <a:spLocks noGrp="1"/>
          </p:cNvSpPr>
          <p:nvPr>
            <p:ph type="sldNum" sz="quarter" idx="12"/>
          </p:nvPr>
        </p:nvSpPr>
        <p:spPr/>
        <p:txBody>
          <a:bodyPr/>
          <a:lstStyle/>
          <a:p>
            <a:fld id="{59FE63CB-2C96-48A4-8D4A-B47EA2CD099A}" type="slidenum">
              <a:rPr kumimoji="1" lang="ja-JP" altLang="en-US" smtClean="0"/>
              <a:t>5</a:t>
            </a:fld>
            <a:endParaRPr kumimoji="1" lang="ja-JP" altLang="en-US"/>
          </a:p>
        </p:txBody>
      </p:sp>
    </p:spTree>
    <p:extLst>
      <p:ext uri="{BB962C8B-B14F-4D97-AF65-F5344CB8AC3E}">
        <p14:creationId xmlns:p14="http://schemas.microsoft.com/office/powerpoint/2010/main" val="2140674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4643FFC-DD4C-5566-59EF-D76BD8A7765F}"/>
              </a:ext>
            </a:extLst>
          </p:cNvPr>
          <p:cNvPicPr>
            <a:picLocks noChangeAspect="1"/>
          </p:cNvPicPr>
          <p:nvPr/>
        </p:nvPicPr>
        <p:blipFill>
          <a:blip r:embed="rId2"/>
          <a:stretch>
            <a:fillRect/>
          </a:stretch>
        </p:blipFill>
        <p:spPr>
          <a:xfrm>
            <a:off x="312436" y="113359"/>
            <a:ext cx="7582958" cy="6744641"/>
          </a:xfrm>
          <a:prstGeom prst="rect">
            <a:avLst/>
          </a:prstGeom>
        </p:spPr>
      </p:pic>
      <p:sp>
        <p:nvSpPr>
          <p:cNvPr id="4" name="テキスト ボックス 3">
            <a:extLst>
              <a:ext uri="{FF2B5EF4-FFF2-40B4-BE49-F238E27FC236}">
                <a16:creationId xmlns:a16="http://schemas.microsoft.com/office/drawing/2014/main" id="{3D2AF15B-65FB-DAC6-D98D-C57095CAD7AA}"/>
              </a:ext>
            </a:extLst>
          </p:cNvPr>
          <p:cNvSpPr txBox="1"/>
          <p:nvPr/>
        </p:nvSpPr>
        <p:spPr>
          <a:xfrm>
            <a:off x="7895394" y="5323115"/>
            <a:ext cx="4493538" cy="523220"/>
          </a:xfrm>
          <a:prstGeom prst="rect">
            <a:avLst/>
          </a:prstGeom>
          <a:noFill/>
        </p:spPr>
        <p:txBody>
          <a:bodyPr wrap="none" rtlCol="0">
            <a:spAutoFit/>
          </a:bodyPr>
          <a:lstStyle/>
          <a:p>
            <a:r>
              <a:rPr kumimoji="1" lang="ja-JP" altLang="en-US" sz="2800" dirty="0"/>
              <a:t>ヒストグラムがでてくる。</a:t>
            </a:r>
          </a:p>
        </p:txBody>
      </p:sp>
      <p:sp>
        <p:nvSpPr>
          <p:cNvPr id="5" name="スライド番号プレースホルダー 4">
            <a:extLst>
              <a:ext uri="{FF2B5EF4-FFF2-40B4-BE49-F238E27FC236}">
                <a16:creationId xmlns:a16="http://schemas.microsoft.com/office/drawing/2014/main" id="{007C8B86-C49C-3967-21D7-340BC914AEC5}"/>
              </a:ext>
            </a:extLst>
          </p:cNvPr>
          <p:cNvSpPr>
            <a:spLocks noGrp="1"/>
          </p:cNvSpPr>
          <p:nvPr>
            <p:ph type="sldNum" sz="quarter" idx="12"/>
          </p:nvPr>
        </p:nvSpPr>
        <p:spPr/>
        <p:txBody>
          <a:bodyPr/>
          <a:lstStyle/>
          <a:p>
            <a:fld id="{59FE63CB-2C96-48A4-8D4A-B47EA2CD099A}" type="slidenum">
              <a:rPr kumimoji="1" lang="ja-JP" altLang="en-US" smtClean="0"/>
              <a:t>50</a:t>
            </a:fld>
            <a:endParaRPr kumimoji="1" lang="ja-JP" altLang="en-US"/>
          </a:p>
        </p:txBody>
      </p:sp>
    </p:spTree>
    <p:extLst>
      <p:ext uri="{BB962C8B-B14F-4D97-AF65-F5344CB8AC3E}">
        <p14:creationId xmlns:p14="http://schemas.microsoft.com/office/powerpoint/2010/main" val="118994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41CCC5B-3A29-3391-1930-D17898FA0FA2}"/>
              </a:ext>
            </a:extLst>
          </p:cNvPr>
          <p:cNvSpPr txBox="1"/>
          <p:nvPr/>
        </p:nvSpPr>
        <p:spPr>
          <a:xfrm>
            <a:off x="348340" y="618309"/>
            <a:ext cx="11527973" cy="1569660"/>
          </a:xfrm>
          <a:prstGeom prst="rect">
            <a:avLst/>
          </a:prstGeom>
          <a:noFill/>
        </p:spPr>
        <p:txBody>
          <a:bodyPr wrap="square" rtlCol="0">
            <a:spAutoFit/>
          </a:bodyPr>
          <a:lstStyle/>
          <a:p>
            <a:r>
              <a:rPr lang="ja-JP" altLang="en-US" sz="3200" dirty="0"/>
              <a:t>それでは、本番です</a:t>
            </a:r>
            <a:r>
              <a:rPr kumimoji="1" lang="ja-JP" altLang="en-US" sz="3200" dirty="0"/>
              <a:t>。</a:t>
            </a:r>
            <a:endParaRPr kumimoji="1" lang="en-US" altLang="ja-JP" sz="3200" dirty="0"/>
          </a:p>
          <a:p>
            <a:r>
              <a:rPr lang="ja-JP" altLang="en-US" sz="3200" dirty="0"/>
              <a:t>１分測るので、「まばたき」の数をかぞえてください。</a:t>
            </a:r>
            <a:endParaRPr lang="en-US" altLang="ja-JP" sz="3200" dirty="0"/>
          </a:p>
          <a:p>
            <a:r>
              <a:rPr kumimoji="1" lang="ja-JP" altLang="en-US" sz="3200" dirty="0"/>
              <a:t>終わったら、交代です。</a:t>
            </a:r>
          </a:p>
        </p:txBody>
      </p:sp>
      <p:sp>
        <p:nvSpPr>
          <p:cNvPr id="3" name="スライド番号プレースホルダー 2">
            <a:extLst>
              <a:ext uri="{FF2B5EF4-FFF2-40B4-BE49-F238E27FC236}">
                <a16:creationId xmlns:a16="http://schemas.microsoft.com/office/drawing/2014/main" id="{6457EB63-5D3B-C25E-A3A3-3E8AA8C51BEC}"/>
              </a:ext>
            </a:extLst>
          </p:cNvPr>
          <p:cNvSpPr>
            <a:spLocks noGrp="1"/>
          </p:cNvSpPr>
          <p:nvPr>
            <p:ph type="sldNum" sz="quarter" idx="12"/>
          </p:nvPr>
        </p:nvSpPr>
        <p:spPr/>
        <p:txBody>
          <a:bodyPr/>
          <a:lstStyle/>
          <a:p>
            <a:fld id="{59FE63CB-2C96-48A4-8D4A-B47EA2CD099A}" type="slidenum">
              <a:rPr kumimoji="1" lang="ja-JP" altLang="en-US" smtClean="0"/>
              <a:t>6</a:t>
            </a:fld>
            <a:endParaRPr kumimoji="1" lang="ja-JP" altLang="en-US"/>
          </a:p>
        </p:txBody>
      </p:sp>
    </p:spTree>
    <p:extLst>
      <p:ext uri="{BB962C8B-B14F-4D97-AF65-F5344CB8AC3E}">
        <p14:creationId xmlns:p14="http://schemas.microsoft.com/office/powerpoint/2010/main" val="611976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482073B-706D-16BE-D609-24FB95477BFE}"/>
              </a:ext>
            </a:extLst>
          </p:cNvPr>
          <p:cNvSpPr txBox="1"/>
          <p:nvPr/>
        </p:nvSpPr>
        <p:spPr>
          <a:xfrm>
            <a:off x="359227" y="607423"/>
            <a:ext cx="11560629" cy="2554545"/>
          </a:xfrm>
          <a:prstGeom prst="rect">
            <a:avLst/>
          </a:prstGeom>
          <a:noFill/>
        </p:spPr>
        <p:txBody>
          <a:bodyPr wrap="square" rtlCol="0">
            <a:spAutoFit/>
          </a:bodyPr>
          <a:lstStyle/>
          <a:p>
            <a:r>
              <a:rPr lang="ja-JP" altLang="en-US" sz="3200" dirty="0"/>
              <a:t>つぎに、２回目です</a:t>
            </a:r>
            <a:r>
              <a:rPr kumimoji="1" lang="ja-JP" altLang="en-US" sz="3200" dirty="0"/>
              <a:t>。２回目は条件を変えてみます。</a:t>
            </a:r>
            <a:endParaRPr kumimoji="1" lang="en-US" altLang="ja-JP" sz="3200" dirty="0"/>
          </a:p>
          <a:p>
            <a:r>
              <a:rPr lang="ja-JP" altLang="en-US" sz="3200" dirty="0"/>
              <a:t>川のせせらぎなどの落ち着きそうな映像を見ながらやってみます。</a:t>
            </a:r>
            <a:endParaRPr kumimoji="1" lang="en-US" altLang="ja-JP" sz="3200" dirty="0"/>
          </a:p>
          <a:p>
            <a:r>
              <a:rPr lang="ja-JP" altLang="en-US" sz="3200" dirty="0"/>
              <a:t>１分測るので、「まばたき」の数をかぞえてください。</a:t>
            </a:r>
            <a:endParaRPr lang="en-US" altLang="ja-JP" sz="3200" dirty="0"/>
          </a:p>
          <a:p>
            <a:r>
              <a:rPr kumimoji="1" lang="ja-JP" altLang="en-US" sz="3200" dirty="0"/>
              <a:t>終わったら、交代です。</a:t>
            </a:r>
          </a:p>
        </p:txBody>
      </p:sp>
      <p:sp>
        <p:nvSpPr>
          <p:cNvPr id="3" name="スライド番号プレースホルダー 2">
            <a:extLst>
              <a:ext uri="{FF2B5EF4-FFF2-40B4-BE49-F238E27FC236}">
                <a16:creationId xmlns:a16="http://schemas.microsoft.com/office/drawing/2014/main" id="{CD8697D1-0CCC-B2D2-4105-A8ED47EF2B28}"/>
              </a:ext>
            </a:extLst>
          </p:cNvPr>
          <p:cNvSpPr>
            <a:spLocks noGrp="1"/>
          </p:cNvSpPr>
          <p:nvPr>
            <p:ph type="sldNum" sz="quarter" idx="12"/>
          </p:nvPr>
        </p:nvSpPr>
        <p:spPr/>
        <p:txBody>
          <a:bodyPr/>
          <a:lstStyle/>
          <a:p>
            <a:fld id="{59FE63CB-2C96-48A4-8D4A-B47EA2CD099A}" type="slidenum">
              <a:rPr kumimoji="1" lang="ja-JP" altLang="en-US" smtClean="0"/>
              <a:t>7</a:t>
            </a:fld>
            <a:endParaRPr kumimoji="1" lang="ja-JP" altLang="en-US"/>
          </a:p>
        </p:txBody>
      </p:sp>
    </p:spTree>
    <p:extLst>
      <p:ext uri="{BB962C8B-B14F-4D97-AF65-F5344CB8AC3E}">
        <p14:creationId xmlns:p14="http://schemas.microsoft.com/office/powerpoint/2010/main" val="2077662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FCC52D4-58B9-FDE7-2AE2-CFFEE4E4CC96}"/>
              </a:ext>
            </a:extLst>
          </p:cNvPr>
          <p:cNvSpPr txBox="1"/>
          <p:nvPr/>
        </p:nvSpPr>
        <p:spPr>
          <a:xfrm>
            <a:off x="836023" y="522515"/>
            <a:ext cx="11056232" cy="5262979"/>
          </a:xfrm>
          <a:prstGeom prst="rect">
            <a:avLst/>
          </a:prstGeom>
          <a:noFill/>
        </p:spPr>
        <p:txBody>
          <a:bodyPr wrap="none" rtlCol="0">
            <a:spAutoFit/>
          </a:bodyPr>
          <a:lstStyle/>
          <a:p>
            <a:r>
              <a:rPr kumimoji="1" lang="ja-JP" altLang="en-US" sz="2400" dirty="0"/>
              <a:t>それでは、データを入力してください。</a:t>
            </a:r>
            <a:endParaRPr kumimoji="1" lang="en-US" altLang="ja-JP" sz="2400" dirty="0"/>
          </a:p>
          <a:p>
            <a:r>
              <a:rPr lang="ja-JP" altLang="en-US" sz="2400" dirty="0"/>
              <a:t>　　　　</a:t>
            </a:r>
            <a:r>
              <a:rPr kumimoji="1" lang="ja-JP" altLang="en-US" sz="2400" dirty="0"/>
              <a:t>（</a:t>
            </a:r>
            <a:r>
              <a:rPr kumimoji="1" lang="en-US" altLang="ja-JP" sz="2400" dirty="0"/>
              <a:t>google </a:t>
            </a:r>
            <a:r>
              <a:rPr kumimoji="1" lang="ja-JP" altLang="en-US" sz="2400" dirty="0"/>
              <a:t>フォームなどを使うとすぐに集計をすることができます。）</a:t>
            </a:r>
            <a:endParaRPr kumimoji="1" lang="en-US" altLang="ja-JP" sz="2400" dirty="0"/>
          </a:p>
          <a:p>
            <a:r>
              <a:rPr lang="ja-JP" altLang="en-US" sz="2400" dirty="0"/>
              <a:t>①　自分のまばたきの回数（１回目）</a:t>
            </a:r>
            <a:endParaRPr lang="en-US" altLang="ja-JP" sz="2400" dirty="0"/>
          </a:p>
          <a:p>
            <a:r>
              <a:rPr kumimoji="1" lang="ja-JP" altLang="en-US" sz="2400" dirty="0"/>
              <a:t>②　自分のまばたきの回数（２回目）</a:t>
            </a:r>
            <a:endParaRPr kumimoji="1" lang="en-US" altLang="ja-JP" sz="2400" dirty="0"/>
          </a:p>
          <a:p>
            <a:r>
              <a:rPr lang="ja-JP" altLang="en-US" sz="2400" dirty="0"/>
              <a:t>③　今日はメガネなどはつかっていますか？</a:t>
            </a:r>
            <a:endParaRPr lang="en-US" altLang="ja-JP" sz="2400" dirty="0"/>
          </a:p>
          <a:p>
            <a:r>
              <a:rPr kumimoji="1" lang="ja-JP" altLang="en-US" sz="2400" dirty="0"/>
              <a:t>　　　・メガネ　・コンタクト　・裸眼</a:t>
            </a:r>
            <a:endParaRPr kumimoji="1" lang="en-US" altLang="ja-JP" sz="2400" dirty="0"/>
          </a:p>
          <a:p>
            <a:r>
              <a:rPr kumimoji="1" lang="ja-JP" altLang="en-US" sz="2400" dirty="0"/>
              <a:t>④　今日は寝不足気味ですか？</a:t>
            </a:r>
            <a:endParaRPr kumimoji="1" lang="en-US" altLang="ja-JP" sz="2400" dirty="0"/>
          </a:p>
          <a:p>
            <a:r>
              <a:rPr lang="ja-JP" altLang="en-US" sz="2400" dirty="0"/>
              <a:t>　　　・寝不足　・やや寝不足　・普通　・よく寝た</a:t>
            </a:r>
            <a:endParaRPr lang="en-US" altLang="ja-JP" sz="2400" dirty="0"/>
          </a:p>
          <a:p>
            <a:r>
              <a:rPr lang="ja-JP" altLang="en-US" sz="2400" dirty="0"/>
              <a:t>⑤　自分の目が疲れていると思いますか？</a:t>
            </a:r>
            <a:endParaRPr lang="en-US" altLang="ja-JP" sz="2400" dirty="0"/>
          </a:p>
          <a:p>
            <a:r>
              <a:rPr lang="ja-JP" altLang="en-US" sz="2400" dirty="0"/>
              <a:t>　　　・そう思う　・どちらかというとそう思う　　</a:t>
            </a:r>
            <a:endParaRPr lang="en-US" altLang="ja-JP" sz="2400" dirty="0"/>
          </a:p>
          <a:p>
            <a:r>
              <a:rPr lang="ja-JP" altLang="en-US" sz="2400" dirty="0"/>
              <a:t>　　　・どちらかというとそう思わない　　・思わない</a:t>
            </a:r>
            <a:endParaRPr lang="en-US" altLang="ja-JP" sz="2400" dirty="0"/>
          </a:p>
          <a:p>
            <a:r>
              <a:rPr lang="ja-JP" altLang="en-US" sz="2400" dirty="0"/>
              <a:t>⑥　ちょっとしたスキマ時間があるとすぐスマホを見ていますか？</a:t>
            </a:r>
            <a:endParaRPr lang="en-US" altLang="ja-JP" sz="2400" dirty="0"/>
          </a:p>
          <a:p>
            <a:r>
              <a:rPr lang="ja-JP" altLang="en-US" sz="2400" dirty="0"/>
              <a:t>　　　・よく見ている　・たまに見ている　</a:t>
            </a:r>
            <a:endParaRPr lang="en-US" altLang="ja-JP" sz="2400" dirty="0"/>
          </a:p>
          <a:p>
            <a:r>
              <a:rPr lang="ja-JP" altLang="en-US" sz="2400" dirty="0"/>
              <a:t>　　　・あまり見ない　・ほとんど見ない</a:t>
            </a:r>
            <a:endParaRPr lang="en-US" altLang="ja-JP" sz="2400" dirty="0"/>
          </a:p>
        </p:txBody>
      </p:sp>
      <p:sp>
        <p:nvSpPr>
          <p:cNvPr id="3" name="テキスト ボックス 2">
            <a:extLst>
              <a:ext uri="{FF2B5EF4-FFF2-40B4-BE49-F238E27FC236}">
                <a16:creationId xmlns:a16="http://schemas.microsoft.com/office/drawing/2014/main" id="{33834505-303E-4066-9D03-224192438D95}"/>
              </a:ext>
            </a:extLst>
          </p:cNvPr>
          <p:cNvSpPr txBox="1"/>
          <p:nvPr/>
        </p:nvSpPr>
        <p:spPr>
          <a:xfrm>
            <a:off x="836023" y="5966153"/>
            <a:ext cx="6955750" cy="461665"/>
          </a:xfrm>
          <a:prstGeom prst="rect">
            <a:avLst/>
          </a:prstGeom>
          <a:noFill/>
        </p:spPr>
        <p:txBody>
          <a:bodyPr wrap="none" rtlCol="0">
            <a:spAutoFit/>
          </a:bodyPr>
          <a:lstStyle/>
          <a:p>
            <a:r>
              <a:rPr kumimoji="1" lang="ja-JP" altLang="en-US" sz="2400" dirty="0"/>
              <a:t>１回目と２回目のデータを比べてどうでしたか？</a:t>
            </a:r>
          </a:p>
        </p:txBody>
      </p:sp>
      <p:sp>
        <p:nvSpPr>
          <p:cNvPr id="4" name="スライド番号プレースホルダー 3">
            <a:extLst>
              <a:ext uri="{FF2B5EF4-FFF2-40B4-BE49-F238E27FC236}">
                <a16:creationId xmlns:a16="http://schemas.microsoft.com/office/drawing/2014/main" id="{97DA2B9B-2BA1-4341-7C68-A87335D0F6D6}"/>
              </a:ext>
            </a:extLst>
          </p:cNvPr>
          <p:cNvSpPr>
            <a:spLocks noGrp="1"/>
          </p:cNvSpPr>
          <p:nvPr>
            <p:ph type="sldNum" sz="quarter" idx="12"/>
          </p:nvPr>
        </p:nvSpPr>
        <p:spPr/>
        <p:txBody>
          <a:bodyPr/>
          <a:lstStyle/>
          <a:p>
            <a:fld id="{59FE63CB-2C96-48A4-8D4A-B47EA2CD099A}" type="slidenum">
              <a:rPr kumimoji="1" lang="ja-JP" altLang="en-US" smtClean="0"/>
              <a:t>8</a:t>
            </a:fld>
            <a:endParaRPr kumimoji="1" lang="ja-JP" altLang="en-US"/>
          </a:p>
        </p:txBody>
      </p:sp>
    </p:spTree>
    <p:extLst>
      <p:ext uri="{BB962C8B-B14F-4D97-AF65-F5344CB8AC3E}">
        <p14:creationId xmlns:p14="http://schemas.microsoft.com/office/powerpoint/2010/main" val="372366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815701-6463-EF40-D39F-0837A3E45F19}"/>
              </a:ext>
            </a:extLst>
          </p:cNvPr>
          <p:cNvSpPr txBox="1"/>
          <p:nvPr/>
        </p:nvSpPr>
        <p:spPr>
          <a:xfrm>
            <a:off x="576943" y="751114"/>
            <a:ext cx="11089920" cy="4401205"/>
          </a:xfrm>
          <a:prstGeom prst="rect">
            <a:avLst/>
          </a:prstGeom>
          <a:noFill/>
        </p:spPr>
        <p:txBody>
          <a:bodyPr wrap="square" rtlCol="0">
            <a:spAutoFit/>
          </a:bodyPr>
          <a:lstStyle/>
          <a:p>
            <a:r>
              <a:rPr kumimoji="1" lang="ja-JP" altLang="en-US" sz="2800" dirty="0"/>
              <a:t>集めたデータについて、まとめて分析してみましょう。</a:t>
            </a:r>
            <a:endParaRPr lang="en-US" altLang="ja-JP" sz="2800" dirty="0"/>
          </a:p>
          <a:p>
            <a:endParaRPr kumimoji="1" lang="en-US" altLang="ja-JP" sz="2800" dirty="0"/>
          </a:p>
          <a:p>
            <a:r>
              <a:rPr kumimoji="1" lang="ja-JP" altLang="en-US" sz="2800" dirty="0"/>
              <a:t>「</a:t>
            </a:r>
            <a:r>
              <a:rPr kumimoji="1" lang="en-US" altLang="ja-JP" sz="2800" dirty="0"/>
              <a:t>eStat.me</a:t>
            </a:r>
            <a:r>
              <a:rPr kumimoji="1" lang="ja-JP" altLang="en-US" sz="2800" dirty="0"/>
              <a:t>」という分析に使えるアプリをつかってみよう。</a:t>
            </a:r>
            <a:endParaRPr kumimoji="1" lang="en-US" altLang="ja-JP" sz="2800" dirty="0"/>
          </a:p>
          <a:p>
            <a:endParaRPr lang="en-US" altLang="ja-JP" sz="2800" dirty="0"/>
          </a:p>
          <a:p>
            <a:pPr algn="ctr"/>
            <a:r>
              <a:rPr kumimoji="1" lang="en-US" altLang="ja-JP" sz="2800" dirty="0">
                <a:hlinkClick r:id="rId2"/>
              </a:rPr>
              <a:t>http://www.estat.me/estat/eStat/</a:t>
            </a:r>
            <a:endParaRPr kumimoji="1" lang="en-US" altLang="ja-JP" sz="2800" dirty="0"/>
          </a:p>
          <a:p>
            <a:endParaRPr lang="en-US" altLang="ja-JP" sz="2800" dirty="0"/>
          </a:p>
          <a:p>
            <a:endParaRPr lang="en-US" altLang="ja-JP" sz="2800" dirty="0"/>
          </a:p>
          <a:p>
            <a:endParaRPr lang="en-US" altLang="ja-JP" sz="2800" dirty="0"/>
          </a:p>
          <a:p>
            <a:r>
              <a:rPr lang="ja-JP" altLang="en-US" sz="2800" dirty="0"/>
              <a:t>今回使うデータは、実際に生徒（１１８名）＋先生（１名）でやってみたデータを使います。</a:t>
            </a:r>
            <a:endParaRPr kumimoji="1" lang="en-US" altLang="ja-JP" sz="2800" dirty="0"/>
          </a:p>
        </p:txBody>
      </p:sp>
      <p:sp>
        <p:nvSpPr>
          <p:cNvPr id="3" name="スライド番号プレースホルダー 2">
            <a:extLst>
              <a:ext uri="{FF2B5EF4-FFF2-40B4-BE49-F238E27FC236}">
                <a16:creationId xmlns:a16="http://schemas.microsoft.com/office/drawing/2014/main" id="{53EAEC5E-7CEB-D22E-CEC9-149A34B48ABF}"/>
              </a:ext>
            </a:extLst>
          </p:cNvPr>
          <p:cNvSpPr>
            <a:spLocks noGrp="1"/>
          </p:cNvSpPr>
          <p:nvPr>
            <p:ph type="sldNum" sz="quarter" idx="12"/>
          </p:nvPr>
        </p:nvSpPr>
        <p:spPr/>
        <p:txBody>
          <a:bodyPr/>
          <a:lstStyle/>
          <a:p>
            <a:fld id="{59FE63CB-2C96-48A4-8D4A-B47EA2CD099A}" type="slidenum">
              <a:rPr kumimoji="1" lang="ja-JP" altLang="en-US" smtClean="0"/>
              <a:t>9</a:t>
            </a:fld>
            <a:endParaRPr kumimoji="1" lang="ja-JP" altLang="en-US"/>
          </a:p>
        </p:txBody>
      </p:sp>
    </p:spTree>
    <p:extLst>
      <p:ext uri="{BB962C8B-B14F-4D97-AF65-F5344CB8AC3E}">
        <p14:creationId xmlns:p14="http://schemas.microsoft.com/office/powerpoint/2010/main" val="4116084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1730</Words>
  <Application>Microsoft Office PowerPoint</Application>
  <PresentationFormat>ワイド画面</PresentationFormat>
  <Paragraphs>224</Paragraphs>
  <Slides>50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50</vt:i4>
      </vt:variant>
    </vt:vector>
  </HeadingPairs>
  <TitlesOfParts>
    <vt:vector size="54" baseType="lpstr">
      <vt:lpstr>游ゴシック</vt:lpstr>
      <vt:lpstr>游ゴシック Light</vt:lpstr>
      <vt:lpstr>Arial</vt:lpstr>
      <vt:lpstr>Office テーマ</vt:lpstr>
      <vt:lpstr>福井県統計指導者講習会について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2025-03-18T07:26:03Z</dcterms:created>
  <dcterms:modified xsi:type="dcterms:W3CDTF">2025-03-18T07:26:09Z</dcterms:modified>
</cp:coreProperties>
</file>