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93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C0D5-386E-466A-823F-90268CF104A3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E521-8612-45FE-AAF2-EF1830915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43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C0D5-386E-466A-823F-90268CF104A3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E521-8612-45FE-AAF2-EF1830915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41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C0D5-386E-466A-823F-90268CF104A3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E521-8612-45FE-AAF2-EF1830915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318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C0D5-386E-466A-823F-90268CF104A3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E521-8612-45FE-AAF2-EF1830915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19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C0D5-386E-466A-823F-90268CF104A3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E521-8612-45FE-AAF2-EF1830915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180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C0D5-386E-466A-823F-90268CF104A3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E521-8612-45FE-AAF2-EF1830915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293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C0D5-386E-466A-823F-90268CF104A3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E521-8612-45FE-AAF2-EF1830915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102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C0D5-386E-466A-823F-90268CF104A3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E521-8612-45FE-AAF2-EF1830915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589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C0D5-386E-466A-823F-90268CF104A3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E521-8612-45FE-AAF2-EF1830915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753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C0D5-386E-466A-823F-90268CF104A3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E521-8612-45FE-AAF2-EF1830915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9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C0D5-386E-466A-823F-90268CF104A3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E521-8612-45FE-AAF2-EF1830915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524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2C0D5-386E-466A-823F-90268CF104A3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DE521-8612-45FE-AAF2-EF1830915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91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角丸四角形 7">
            <a:extLst>
              <a:ext uri="{FF2B5EF4-FFF2-40B4-BE49-F238E27FC236}">
                <a16:creationId xmlns:a16="http://schemas.microsoft.com/office/drawing/2014/main" id="{BCB340FD-E5EA-4145-8810-E4AA30649E8A}"/>
              </a:ext>
            </a:extLst>
          </p:cNvPr>
          <p:cNvSpPr/>
          <p:nvPr/>
        </p:nvSpPr>
        <p:spPr>
          <a:xfrm>
            <a:off x="142685" y="785767"/>
            <a:ext cx="8848166" cy="5943780"/>
          </a:xfrm>
          <a:prstGeom prst="roundRect">
            <a:avLst>
              <a:gd name="adj" fmla="val 1294"/>
            </a:avLst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/>
          <a:lstStyle/>
          <a:p>
            <a:pPr defTabSz="342900">
              <a:defRPr/>
            </a:pPr>
            <a:endParaRPr kumimoji="0" lang="en-US" altLang="ja-JP" sz="750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342900">
              <a:defRPr/>
            </a:pPr>
            <a:r>
              <a:rPr kumimoji="0" lang="ja-JP" altLang="en-US" sz="1350" kern="0" dirty="0">
                <a:solidFill>
                  <a:prstClr val="black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endParaRPr kumimoji="0" lang="en-US" altLang="ja-JP" sz="1350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342900">
              <a:defRPr/>
            </a:pPr>
            <a:endParaRPr kumimoji="0" lang="en-US" altLang="ja-JP" sz="1350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342900">
              <a:lnSpc>
                <a:spcPts val="225"/>
              </a:lnSpc>
              <a:defRPr/>
            </a:pPr>
            <a:endParaRPr kumimoji="0" lang="en-US" altLang="ja-JP" sz="1350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342900">
              <a:defRPr/>
            </a:pPr>
            <a:endParaRPr kumimoji="0" lang="en-US" altLang="ja-JP" sz="1350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342900">
              <a:defRPr/>
            </a:pPr>
            <a:r>
              <a:rPr kumimoji="0" lang="ja-JP" altLang="en-US" sz="1350" kern="0" dirty="0">
                <a:solidFill>
                  <a:prstClr val="black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endParaRPr kumimoji="0" lang="en-US" altLang="ja-JP" sz="1350" u="sng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6" name="角丸四角形 7">
            <a:extLst>
              <a:ext uri="{FF2B5EF4-FFF2-40B4-BE49-F238E27FC236}">
                <a16:creationId xmlns:a16="http://schemas.microsoft.com/office/drawing/2014/main" id="{7F472959-B951-42E9-9AE2-00BBAB2637B5}"/>
              </a:ext>
            </a:extLst>
          </p:cNvPr>
          <p:cNvSpPr/>
          <p:nvPr/>
        </p:nvSpPr>
        <p:spPr>
          <a:xfrm>
            <a:off x="249698" y="1209550"/>
            <a:ext cx="8645226" cy="842613"/>
          </a:xfrm>
          <a:prstGeom prst="roundRect">
            <a:avLst>
              <a:gd name="adj" fmla="val 5725"/>
            </a:avLst>
          </a:prstGeom>
          <a:solidFill>
            <a:schemeClr val="bg1"/>
          </a:solidFill>
          <a:ln w="19050" cap="flat" cmpd="sng" algn="ctr">
            <a:solidFill>
              <a:srgbClr val="70AD47">
                <a:lumMod val="50000"/>
              </a:srgbClr>
            </a:solidFill>
            <a:prstDash val="sysDot"/>
            <a:miter lim="800000"/>
          </a:ln>
          <a:effectLst/>
        </p:spPr>
        <p:txBody>
          <a:bodyPr/>
          <a:lstStyle/>
          <a:p>
            <a:pPr defTabSz="342900">
              <a:defRPr/>
            </a:pPr>
            <a:endParaRPr kumimoji="0" lang="en-US" altLang="ja-JP" sz="750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342900">
              <a:lnSpc>
                <a:spcPts val="1800"/>
              </a:lnSpc>
              <a:defRPr/>
            </a:pPr>
            <a:r>
              <a:rPr kumimoji="0" lang="ja-JP" altLang="en-US" sz="1100" kern="0" dirty="0">
                <a:solidFill>
                  <a:prstClr val="black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〇民間資本の活用を前提とした建替え再整備に向け、令和４年度から２年間で再整備基本計画を策定するための委託事業を実施。</a:t>
            </a:r>
            <a:endParaRPr kumimoji="0" lang="en-US" altLang="ja-JP" sz="1100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342900">
              <a:lnSpc>
                <a:spcPts val="1800"/>
              </a:lnSpc>
              <a:defRPr/>
            </a:pPr>
            <a:r>
              <a:rPr kumimoji="0" lang="ja-JP" altLang="en-US" sz="1100" u="sng" kern="0" dirty="0">
                <a:solidFill>
                  <a:prstClr val="black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〇令和５年１月に「再整備基本計画」（たたき台）を提示のうえ、施設規模や施設配置等について場内事業者とともに検討協議。</a:t>
            </a:r>
            <a:endParaRPr kumimoji="0" lang="en-US" altLang="ja-JP" sz="1100" u="sng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342900">
              <a:defRPr/>
            </a:pPr>
            <a:r>
              <a:rPr kumimoji="0" lang="ja-JP" altLang="en-US" sz="1100" kern="0" dirty="0">
                <a:solidFill>
                  <a:prstClr val="black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endParaRPr kumimoji="0" lang="en-US" altLang="ja-JP" sz="1100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342900">
              <a:defRPr/>
            </a:pPr>
            <a:r>
              <a:rPr kumimoji="0" lang="ja-JP" altLang="en-US" sz="1350" kern="0" dirty="0">
                <a:solidFill>
                  <a:prstClr val="black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endParaRPr kumimoji="0" lang="en-US" altLang="ja-JP" sz="1350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342900">
              <a:defRPr/>
            </a:pPr>
            <a:endParaRPr kumimoji="0" lang="en-US" altLang="ja-JP" sz="1350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342900">
              <a:lnSpc>
                <a:spcPts val="225"/>
              </a:lnSpc>
              <a:defRPr/>
            </a:pPr>
            <a:endParaRPr kumimoji="0" lang="en-US" altLang="ja-JP" sz="1350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342900">
              <a:defRPr/>
            </a:pPr>
            <a:endParaRPr kumimoji="0" lang="en-US" altLang="ja-JP" sz="1350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342900">
              <a:defRPr/>
            </a:pPr>
            <a:r>
              <a:rPr kumimoji="0" lang="ja-JP" altLang="en-US" sz="1350" kern="0" dirty="0">
                <a:solidFill>
                  <a:prstClr val="black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endParaRPr kumimoji="0" lang="en-US" altLang="ja-JP" sz="1350" u="sng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7" name="角丸四角形 7">
            <a:extLst>
              <a:ext uri="{FF2B5EF4-FFF2-40B4-BE49-F238E27FC236}">
                <a16:creationId xmlns:a16="http://schemas.microsoft.com/office/drawing/2014/main" id="{2B08F6CE-2BA2-4298-B9E3-3F9E2CD2DC0F}"/>
              </a:ext>
            </a:extLst>
          </p:cNvPr>
          <p:cNvSpPr/>
          <p:nvPr/>
        </p:nvSpPr>
        <p:spPr>
          <a:xfrm>
            <a:off x="261333" y="1029789"/>
            <a:ext cx="1368483" cy="282570"/>
          </a:xfrm>
          <a:prstGeom prst="roundRect">
            <a:avLst>
              <a:gd name="adj" fmla="val 13877"/>
            </a:avLst>
          </a:prstGeom>
          <a:solidFill>
            <a:srgbClr val="008000"/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/>
          <a:lstStyle/>
          <a:p>
            <a:pPr algn="ctr" defTabSz="342900">
              <a:defRPr/>
            </a:pPr>
            <a:r>
              <a:rPr kumimoji="0" lang="ja-JP" altLang="en-US" sz="1350" kern="0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検討経過等</a:t>
            </a:r>
            <a:endParaRPr kumimoji="0" lang="en-US" altLang="ja-JP" sz="1350" kern="0" dirty="0">
              <a:solidFill>
                <a:schemeClr val="bg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9" name="角丸四角形 7">
            <a:extLst>
              <a:ext uri="{FF2B5EF4-FFF2-40B4-BE49-F238E27FC236}">
                <a16:creationId xmlns:a16="http://schemas.microsoft.com/office/drawing/2014/main" id="{A579F022-CE59-4E0E-92FA-04E55BFAB956}"/>
              </a:ext>
            </a:extLst>
          </p:cNvPr>
          <p:cNvSpPr/>
          <p:nvPr/>
        </p:nvSpPr>
        <p:spPr>
          <a:xfrm>
            <a:off x="245419" y="2314662"/>
            <a:ext cx="4400116" cy="2154717"/>
          </a:xfrm>
          <a:prstGeom prst="roundRect">
            <a:avLst>
              <a:gd name="adj" fmla="val 4157"/>
            </a:avLst>
          </a:prstGeom>
          <a:solidFill>
            <a:schemeClr val="bg1"/>
          </a:solidFill>
          <a:ln w="19050" cap="flat" cmpd="sng" algn="ctr">
            <a:solidFill>
              <a:srgbClr val="70AD47">
                <a:lumMod val="50000"/>
              </a:srgbClr>
            </a:solidFill>
            <a:prstDash val="sysDot"/>
            <a:miter lim="800000"/>
          </a:ln>
          <a:effectLst/>
        </p:spPr>
        <p:txBody>
          <a:bodyPr/>
          <a:lstStyle/>
          <a:p>
            <a:pPr defTabSz="342900">
              <a:defRPr/>
            </a:pPr>
            <a:endParaRPr kumimoji="0" lang="en-US" altLang="ja-JP" sz="1350" u="sng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0" name="テキスト ボックス 114">
            <a:extLst>
              <a:ext uri="{FF2B5EF4-FFF2-40B4-BE49-F238E27FC236}">
                <a16:creationId xmlns:a16="http://schemas.microsoft.com/office/drawing/2014/main" id="{B0BE02E5-4A62-481B-B039-51ADC9253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49" y="2542160"/>
            <a:ext cx="4400116" cy="9325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179388" indent="-457200" defTabSz="4572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4572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4572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4572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4572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277813" indent="-555625" eaLnBrk="1" hangingPunct="1">
              <a:lnSpc>
                <a:spcPts val="1700"/>
              </a:lnSpc>
            </a:pPr>
            <a:r>
              <a:rPr lang="ja-JP" altLang="en-US" sz="1050" b="0" i="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○物価高騰などを始めとする将来リスクの負担に対し、それを全て場内事業者で負担することは難しい。</a:t>
            </a:r>
            <a:r>
              <a:rPr lang="ja-JP" altLang="en-US" sz="1050" b="0" i="0" u="sng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他市場と同様に、国から示されている一般会計</a:t>
            </a:r>
            <a:r>
              <a:rPr lang="ja-JP" altLang="en-US" sz="1050" b="0" i="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から</a:t>
            </a:r>
            <a:r>
              <a:rPr lang="ja-JP" altLang="en-US" sz="1050" b="0" i="0" u="sng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企業会計への 繰出し基準（</a:t>
            </a:r>
            <a:r>
              <a:rPr kumimoji="0" lang="ja-JP" altLang="en-US" sz="1050" b="0" i="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建設改良に係る企業債の元利償還金の２分の１</a:t>
            </a:r>
            <a:r>
              <a:rPr lang="ja-JP" altLang="en-US" sz="1050" b="0" i="0" u="sng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）に基づき公費負担するべき。</a:t>
            </a:r>
            <a:endParaRPr lang="en-US" altLang="ja-JP" sz="1050" b="0" i="0" u="sng" dirty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2" name="角丸四角形 7">
            <a:extLst>
              <a:ext uri="{FF2B5EF4-FFF2-40B4-BE49-F238E27FC236}">
                <a16:creationId xmlns:a16="http://schemas.microsoft.com/office/drawing/2014/main" id="{B0806B42-E583-4002-B8C4-205C7E89FF3A}"/>
              </a:ext>
            </a:extLst>
          </p:cNvPr>
          <p:cNvSpPr/>
          <p:nvPr/>
        </p:nvSpPr>
        <p:spPr>
          <a:xfrm>
            <a:off x="261333" y="2182221"/>
            <a:ext cx="2168584" cy="329053"/>
          </a:xfrm>
          <a:prstGeom prst="roundRect">
            <a:avLst>
              <a:gd name="adj" fmla="val 13877"/>
            </a:avLst>
          </a:prstGeom>
          <a:solidFill>
            <a:srgbClr val="008000"/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/>
          <a:lstStyle/>
          <a:p>
            <a:pPr defTabSz="342900">
              <a:defRPr/>
            </a:pPr>
            <a:r>
              <a:rPr lang="ja-JP" altLang="en-US" sz="1350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場内事業者の意見概要</a:t>
            </a:r>
            <a:endParaRPr kumimoji="0" lang="en-US" altLang="ja-JP" sz="750" kern="0" dirty="0">
              <a:solidFill>
                <a:schemeClr val="bg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6" name="矢印: 下 15">
            <a:extLst>
              <a:ext uri="{FF2B5EF4-FFF2-40B4-BE49-F238E27FC236}">
                <a16:creationId xmlns:a16="http://schemas.microsoft.com/office/drawing/2014/main" id="{B7424268-E596-4BBC-A4A6-EC8D617DB3AD}"/>
              </a:ext>
            </a:extLst>
          </p:cNvPr>
          <p:cNvSpPr/>
          <p:nvPr/>
        </p:nvSpPr>
        <p:spPr>
          <a:xfrm>
            <a:off x="3657598" y="4594754"/>
            <a:ext cx="1818341" cy="356120"/>
          </a:xfrm>
          <a:prstGeom prst="downArrow">
            <a:avLst>
              <a:gd name="adj1" fmla="val 59336"/>
              <a:gd name="adj2" fmla="val 60340"/>
            </a:avLst>
          </a:prstGeom>
          <a:solidFill>
            <a:srgbClr val="008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1800" b="0" i="0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7" name="角丸四角形 7">
            <a:extLst>
              <a:ext uri="{FF2B5EF4-FFF2-40B4-BE49-F238E27FC236}">
                <a16:creationId xmlns:a16="http://schemas.microsoft.com/office/drawing/2014/main" id="{92BB0373-12D3-47D5-A8BB-5AE87966AAC0}"/>
              </a:ext>
            </a:extLst>
          </p:cNvPr>
          <p:cNvSpPr/>
          <p:nvPr/>
        </p:nvSpPr>
        <p:spPr>
          <a:xfrm>
            <a:off x="239237" y="5027827"/>
            <a:ext cx="8655065" cy="1544431"/>
          </a:xfrm>
          <a:prstGeom prst="roundRect">
            <a:avLst>
              <a:gd name="adj" fmla="val 4157"/>
            </a:avLst>
          </a:prstGeom>
          <a:solidFill>
            <a:schemeClr val="bg1"/>
          </a:solidFill>
          <a:ln w="1905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b="0" i="0" u="sng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457200" eaLnBrk="1" fontAlgn="auto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b="0" i="0" kern="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〇再整備に向けた検討スケジュールを見直す。</a:t>
            </a:r>
            <a:endParaRPr kumimoji="0" lang="en-US" altLang="ja-JP" sz="1200" b="0" i="0" kern="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457200" eaLnBrk="1" fontAlgn="auto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b="0" i="0" kern="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ただし、令和９年度当初に場内事業者に対し、再整備に関する意向を改めて確認の上、再整備に向けた検討を再開する</a:t>
            </a:r>
            <a:endParaRPr kumimoji="0" lang="en-US" altLang="ja-JP" sz="1200" b="0" i="0" kern="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457200" eaLnBrk="1" fontAlgn="auto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kern="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0" lang="ja-JP" altLang="en-US" sz="1200" b="0" i="0" kern="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かどうかを判断する。</a:t>
            </a:r>
            <a:endParaRPr kumimoji="0" lang="en-US" altLang="ja-JP" sz="1200" b="0" i="0" kern="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457200" eaLnBrk="1" fontAlgn="auto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b="0" i="0" kern="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〇検討スケジュールを見直す間、これまでの検討で明らかになった課題等について、継続して審議する。</a:t>
            </a:r>
            <a:endParaRPr kumimoji="0" lang="en-US" altLang="ja-JP" sz="1200" b="0" i="0" kern="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457200" eaLnBrk="1" fontAlgn="auto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b="0" i="0" kern="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〇施設の低温化などは、当面の措置として、企業会計内でどのような対応が可能であるのか、場内事業者と協議する。</a:t>
            </a:r>
            <a:endParaRPr kumimoji="0" lang="en-US" altLang="ja-JP" sz="1200" b="0" i="0" kern="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b="0" i="0" u="sng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9" name="角丸四角形 7">
            <a:extLst>
              <a:ext uri="{FF2B5EF4-FFF2-40B4-BE49-F238E27FC236}">
                <a16:creationId xmlns:a16="http://schemas.microsoft.com/office/drawing/2014/main" id="{61A5D7DF-F682-430D-A193-07C0B919D719}"/>
              </a:ext>
            </a:extLst>
          </p:cNvPr>
          <p:cNvSpPr/>
          <p:nvPr/>
        </p:nvSpPr>
        <p:spPr>
          <a:xfrm>
            <a:off x="249698" y="5036511"/>
            <a:ext cx="4764088" cy="304800"/>
          </a:xfrm>
          <a:prstGeom prst="roundRect">
            <a:avLst>
              <a:gd name="adj" fmla="val 13877"/>
            </a:avLst>
          </a:prstGeom>
          <a:solidFill>
            <a:srgbClr val="008000"/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i="0" kern="0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第６回再整備検討会議（令和</a:t>
            </a:r>
            <a:r>
              <a:rPr kumimoji="0" lang="en-US" altLang="ja-JP" sz="1200" i="0" kern="0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6</a:t>
            </a:r>
            <a:r>
              <a:rPr kumimoji="0" lang="ja-JP" altLang="en-US" sz="1200" i="0" kern="0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kumimoji="0" lang="en-US" altLang="ja-JP" sz="1200" i="0" kern="0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kumimoji="0" lang="ja-JP" altLang="en-US" sz="1200" i="0" kern="0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</a:t>
            </a:r>
            <a:r>
              <a:rPr kumimoji="0" lang="en-US" altLang="ja-JP" sz="1200" i="0" kern="0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19</a:t>
            </a:r>
            <a:r>
              <a:rPr kumimoji="0" lang="ja-JP" altLang="en-US" sz="1200" i="0" kern="0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日開催）における決定事項</a:t>
            </a:r>
            <a:endParaRPr kumimoji="0" lang="en-US" altLang="ja-JP" sz="1200" i="0" kern="0" dirty="0">
              <a:solidFill>
                <a:schemeClr val="bg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5" name="Rectangle 29">
            <a:extLst>
              <a:ext uri="{FF2B5EF4-FFF2-40B4-BE49-F238E27FC236}">
                <a16:creationId xmlns:a16="http://schemas.microsoft.com/office/drawing/2014/main" id="{9241A450-2DFA-4991-9B39-E157FC139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570" y="617818"/>
            <a:ext cx="4730396" cy="454211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5721" tIns="6668" rIns="55721" bIns="6668" anchor="ctr"/>
          <a:lstStyle>
            <a:lvl1pPr>
              <a:spcBef>
                <a:spcPct val="20000"/>
              </a:spcBef>
              <a:buChar char="•"/>
              <a:defRPr kumimoji="1" sz="4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400" dirty="0">
                <a:solidFill>
                  <a:srgbClr val="FFFFFF"/>
                </a:solidFill>
                <a:latin typeface="HGP創英角ｺﾞｼｯｸUB" panose="020B0900000000000000" pitchFamily="50" charset="-128"/>
              </a:rPr>
              <a:t>大阪府中央卸売市場　再整備検討の進捗状況について</a:t>
            </a:r>
            <a:endParaRPr lang="ja-JP" altLang="ja-JP" sz="1400" dirty="0"/>
          </a:p>
        </p:txBody>
      </p:sp>
      <p:sp>
        <p:nvSpPr>
          <p:cNvPr id="14" name="角丸四角形 7">
            <a:extLst>
              <a:ext uri="{FF2B5EF4-FFF2-40B4-BE49-F238E27FC236}">
                <a16:creationId xmlns:a16="http://schemas.microsoft.com/office/drawing/2014/main" id="{CEE80344-BA91-44AC-91BE-E7CC673D07F4}"/>
              </a:ext>
            </a:extLst>
          </p:cNvPr>
          <p:cNvSpPr/>
          <p:nvPr/>
        </p:nvSpPr>
        <p:spPr>
          <a:xfrm>
            <a:off x="4734757" y="2263246"/>
            <a:ext cx="4159545" cy="2199678"/>
          </a:xfrm>
          <a:prstGeom prst="roundRect">
            <a:avLst>
              <a:gd name="adj" fmla="val 4157"/>
            </a:avLst>
          </a:prstGeom>
          <a:solidFill>
            <a:schemeClr val="bg1"/>
          </a:solidFill>
          <a:ln w="19050" cap="flat" cmpd="sng" algn="ctr">
            <a:solidFill>
              <a:srgbClr val="70AD47">
                <a:lumMod val="50000"/>
              </a:srgbClr>
            </a:solidFill>
            <a:prstDash val="sysDot"/>
            <a:miter lim="800000"/>
          </a:ln>
          <a:effectLst/>
        </p:spPr>
        <p:txBody>
          <a:bodyPr/>
          <a:lstStyle/>
          <a:p>
            <a:pPr defTabSz="342900">
              <a:defRPr/>
            </a:pPr>
            <a:endParaRPr kumimoji="0" lang="en-US" altLang="ja-JP" sz="1350" u="sng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3" name="角丸四角形 20">
            <a:extLst>
              <a:ext uri="{FF2B5EF4-FFF2-40B4-BE49-F238E27FC236}">
                <a16:creationId xmlns:a16="http://schemas.microsoft.com/office/drawing/2014/main" id="{11DCDC61-FD4D-423F-9D7B-1E11DBDF36B7}"/>
              </a:ext>
            </a:extLst>
          </p:cNvPr>
          <p:cNvSpPr/>
          <p:nvPr/>
        </p:nvSpPr>
        <p:spPr>
          <a:xfrm>
            <a:off x="4797005" y="2617066"/>
            <a:ext cx="4033969" cy="1036595"/>
          </a:xfrm>
          <a:prstGeom prst="roundRect">
            <a:avLst>
              <a:gd name="adj" fmla="val 0"/>
            </a:avLst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/>
          <a:lstStyle/>
          <a:p>
            <a:pPr marL="135000" indent="-342900" defTabSz="342900">
              <a:lnSpc>
                <a:spcPts val="1700"/>
              </a:lnSpc>
              <a:defRPr/>
            </a:pPr>
            <a:r>
              <a:rPr kumimoji="0" lang="ja-JP" altLang="en-US" sz="1050" kern="0" dirty="0">
                <a:solidFill>
                  <a:prstClr val="black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○「民間資本の活用を前提とし、将来にわたり自立的な運営が可能となるように検討を行う」という方針に変わりはなく、</a:t>
            </a:r>
            <a:r>
              <a:rPr kumimoji="0" lang="ja-JP" altLang="en-US" sz="1050" u="sng" kern="0" dirty="0">
                <a:solidFill>
                  <a:prstClr val="black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整備費に対し一般会計からの繰り入れは行わない。</a:t>
            </a:r>
            <a:endParaRPr kumimoji="0" lang="en-US" altLang="ja-JP" sz="1050" u="sng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342900">
              <a:defRPr/>
            </a:pPr>
            <a:endParaRPr kumimoji="0" lang="en-US" altLang="ja-JP" sz="1350" u="sng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135000" indent="-342900" defTabSz="342900">
              <a:lnSpc>
                <a:spcPts val="1700"/>
              </a:lnSpc>
              <a:defRPr/>
            </a:pPr>
            <a:r>
              <a:rPr kumimoji="0" lang="ja-JP" altLang="en-US" sz="1050" kern="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○場内事業者において将来リスクに対する不安等があるならば、</a:t>
            </a:r>
            <a:r>
              <a:rPr kumimoji="0" lang="ja-JP" altLang="en-US" sz="1050" u="sng" kern="0" dirty="0">
                <a:solidFill>
                  <a:prstClr val="black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検討を継続するか否かについては、場内事業者の意向を尊重する。</a:t>
            </a:r>
            <a:endParaRPr kumimoji="0" lang="en-US" altLang="ja-JP" sz="1050" u="sng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342900">
              <a:defRPr/>
            </a:pPr>
            <a:endParaRPr kumimoji="0" lang="en-US" altLang="ja-JP" sz="1050" u="sng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342900">
              <a:defRPr/>
            </a:pPr>
            <a:endParaRPr kumimoji="0" lang="en-US" altLang="ja-JP" sz="1350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342900">
              <a:defRPr/>
            </a:pPr>
            <a:endParaRPr kumimoji="0" lang="ja-JP" altLang="en-US" sz="1350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342900">
              <a:defRPr/>
            </a:pPr>
            <a:endParaRPr kumimoji="0" lang="ja-JP" altLang="en-US" sz="1350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defTabSz="342900">
              <a:defRPr/>
            </a:pPr>
            <a:endParaRPr kumimoji="0" lang="en-US" altLang="ja-JP" sz="1350" u="sng" kern="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5" name="角丸四角形 7">
            <a:extLst>
              <a:ext uri="{FF2B5EF4-FFF2-40B4-BE49-F238E27FC236}">
                <a16:creationId xmlns:a16="http://schemas.microsoft.com/office/drawing/2014/main" id="{A2E5F99D-DB55-406E-9EF3-31FC3B45B0FE}"/>
              </a:ext>
            </a:extLst>
          </p:cNvPr>
          <p:cNvSpPr/>
          <p:nvPr/>
        </p:nvSpPr>
        <p:spPr>
          <a:xfrm>
            <a:off x="4734757" y="2186896"/>
            <a:ext cx="1725295" cy="323850"/>
          </a:xfrm>
          <a:prstGeom prst="roundRect">
            <a:avLst>
              <a:gd name="adj" fmla="val 13877"/>
            </a:avLst>
          </a:prstGeom>
          <a:solidFill>
            <a:srgbClr val="008000"/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400" i="0" kern="0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府の方針</a:t>
            </a:r>
            <a:endParaRPr kumimoji="0" lang="en-US" altLang="ja-JP" sz="1400" i="0" kern="0" dirty="0">
              <a:solidFill>
                <a:schemeClr val="bg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B3116E9-67FC-4524-B56E-3C516A6065AC}"/>
              </a:ext>
            </a:extLst>
          </p:cNvPr>
          <p:cNvSpPr txBox="1"/>
          <p:nvPr/>
        </p:nvSpPr>
        <p:spPr>
          <a:xfrm>
            <a:off x="59961" y="0"/>
            <a:ext cx="8848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0" i="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大阪府中央卸売市場経営戦略の進捗状況</a:t>
            </a:r>
            <a:endParaRPr kumimoji="1" lang="en-US" altLang="ja-JP" sz="1400" b="0" i="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kumimoji="1" lang="en-US" altLang="ja-JP" sz="400" b="0" i="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000" b="0" i="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項目③　建替えによる再整備の検討の進捗状況</a:t>
            </a:r>
            <a:endParaRPr kumimoji="1" lang="ja-JP" altLang="en-US" sz="1000" b="0" i="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0" name="テキスト ボックス 116">
            <a:extLst>
              <a:ext uri="{FF2B5EF4-FFF2-40B4-BE49-F238E27FC236}">
                <a16:creationId xmlns:a16="http://schemas.microsoft.com/office/drawing/2014/main" id="{CF842A8D-AAD9-4CDE-9D30-99D2E4D68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590" y="3458291"/>
            <a:ext cx="4340923" cy="93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457200" defTabSz="4572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4572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4572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4572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4572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1700"/>
              </a:lnSpc>
            </a:pPr>
            <a:r>
              <a:rPr lang="ja-JP" altLang="en-US" sz="1050" b="0" i="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</a:t>
            </a:r>
            <a:r>
              <a:rPr lang="ja-JP" altLang="en-US" sz="1050" b="0" i="0" u="sng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コロナの影響により経営状況が回復しておらず、また最近の物価や資材高騰の影響、物流</a:t>
            </a:r>
            <a:r>
              <a:rPr lang="en-US" altLang="ja-JP" sz="1050" b="0" i="0" u="sng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2024</a:t>
            </a:r>
            <a:r>
              <a:rPr lang="ja-JP" altLang="en-US" sz="1050" b="0" i="0" u="sng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年問題により生じる課題等が見えない中、再整備に向けた検討を進めるのではなく、一度立ち止まるべき。</a:t>
            </a:r>
            <a:endParaRPr lang="en-US" altLang="ja-JP" sz="1050" b="0" i="0" u="sng" dirty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3889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431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HGSｺﾞｼｯｸM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紀之</dc:creator>
  <cp:lastModifiedBy>石井　進作</cp:lastModifiedBy>
  <cp:revision>15</cp:revision>
  <cp:lastPrinted>2024-10-25T07:01:59Z</cp:lastPrinted>
  <dcterms:created xsi:type="dcterms:W3CDTF">2024-10-11T02:56:28Z</dcterms:created>
  <dcterms:modified xsi:type="dcterms:W3CDTF">2024-10-25T07:03:12Z</dcterms:modified>
</cp:coreProperties>
</file>