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3"/>
  </p:notesMasterIdLst>
  <p:sldIdLst>
    <p:sldId id="345" r:id="rId2"/>
  </p:sldIdLst>
  <p:sldSz cx="9906000" cy="6858000" type="A4"/>
  <p:notesSz cx="6646863" cy="97774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26" autoAdjust="0"/>
    <p:restoredTop sz="96370" autoAdjust="0"/>
  </p:normalViewPr>
  <p:slideViewPr>
    <p:cSldViewPr snapToGrid="0">
      <p:cViewPr varScale="1">
        <p:scale>
          <a:sx n="96" d="100"/>
          <a:sy n="96" d="100"/>
        </p:scale>
        <p:origin x="638" y="77"/>
      </p:cViewPr>
      <p:guideLst/>
    </p:cSldViewPr>
  </p:slideViewPr>
  <p:outlineViewPr>
    <p:cViewPr>
      <p:scale>
        <a:sx n="33" d="100"/>
        <a:sy n="33" d="100"/>
      </p:scale>
      <p:origin x="0" y="-33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880308" cy="490569"/>
          </a:xfrm>
          <a:prstGeom prst="rect">
            <a:avLst/>
          </a:prstGeom>
        </p:spPr>
        <p:txBody>
          <a:bodyPr vert="horz" lIns="89668" tIns="44835" rIns="89668" bIns="44835"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019" y="1"/>
            <a:ext cx="2880308" cy="490569"/>
          </a:xfrm>
          <a:prstGeom prst="rect">
            <a:avLst/>
          </a:prstGeom>
        </p:spPr>
        <p:txBody>
          <a:bodyPr vert="horz" lIns="89668" tIns="44835" rIns="89668" bIns="44835" rtlCol="0"/>
          <a:lstStyle>
            <a:lvl1pPr algn="r">
              <a:defRPr sz="1200"/>
            </a:lvl1pPr>
          </a:lstStyle>
          <a:p>
            <a:fld id="{12745938-00C2-4AFC-BF25-CF576AD8B5AC}" type="datetimeFigureOut">
              <a:rPr kumimoji="1" lang="ja-JP" altLang="en-US" smtClean="0"/>
              <a:t>2024/3/22</a:t>
            </a:fld>
            <a:endParaRPr kumimoji="1" lang="ja-JP" altLang="en-US"/>
          </a:p>
        </p:txBody>
      </p:sp>
      <p:sp>
        <p:nvSpPr>
          <p:cNvPr id="4" name="スライド イメージ プレースホルダー 3"/>
          <p:cNvSpPr>
            <a:spLocks noGrp="1" noRot="1" noChangeAspect="1"/>
          </p:cNvSpPr>
          <p:nvPr>
            <p:ph type="sldImg" idx="2"/>
          </p:nvPr>
        </p:nvSpPr>
        <p:spPr>
          <a:xfrm>
            <a:off x="939800" y="1222375"/>
            <a:ext cx="4767263" cy="3300413"/>
          </a:xfrm>
          <a:prstGeom prst="rect">
            <a:avLst/>
          </a:prstGeom>
          <a:noFill/>
          <a:ln w="12700">
            <a:solidFill>
              <a:prstClr val="black"/>
            </a:solidFill>
          </a:ln>
        </p:spPr>
        <p:txBody>
          <a:bodyPr vert="horz" lIns="89668" tIns="44835" rIns="89668" bIns="44835" rtlCol="0" anchor="ctr"/>
          <a:lstStyle/>
          <a:p>
            <a:endParaRPr lang="ja-JP" altLang="en-US"/>
          </a:p>
        </p:txBody>
      </p:sp>
      <p:sp>
        <p:nvSpPr>
          <p:cNvPr id="5" name="ノート プレースホルダー 4"/>
          <p:cNvSpPr>
            <a:spLocks noGrp="1"/>
          </p:cNvSpPr>
          <p:nvPr>
            <p:ph type="body" sz="quarter" idx="3"/>
          </p:nvPr>
        </p:nvSpPr>
        <p:spPr>
          <a:xfrm>
            <a:off x="664687" y="4705381"/>
            <a:ext cx="5317490" cy="3849856"/>
          </a:xfrm>
          <a:prstGeom prst="rect">
            <a:avLst/>
          </a:prstGeom>
        </p:spPr>
        <p:txBody>
          <a:bodyPr vert="horz" lIns="89668" tIns="44835" rIns="89668" bIns="4483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286846"/>
            <a:ext cx="2880308" cy="490568"/>
          </a:xfrm>
          <a:prstGeom prst="rect">
            <a:avLst/>
          </a:prstGeom>
        </p:spPr>
        <p:txBody>
          <a:bodyPr vert="horz" lIns="89668" tIns="44835" rIns="89668" bIns="4483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019" y="9286846"/>
            <a:ext cx="2880308" cy="490568"/>
          </a:xfrm>
          <a:prstGeom prst="rect">
            <a:avLst/>
          </a:prstGeom>
        </p:spPr>
        <p:txBody>
          <a:bodyPr vert="horz" lIns="89668" tIns="44835" rIns="89668" bIns="44835" rtlCol="0" anchor="b"/>
          <a:lstStyle>
            <a:lvl1pPr algn="r">
              <a:defRPr sz="1200"/>
            </a:lvl1pPr>
          </a:lstStyle>
          <a:p>
            <a:fld id="{EF649B63-F909-46C6-AA75-8B534F0F0F74}" type="slidenum">
              <a:rPr kumimoji="1" lang="ja-JP" altLang="en-US" smtClean="0"/>
              <a:t>‹#›</a:t>
            </a:fld>
            <a:endParaRPr kumimoji="1" lang="ja-JP" altLang="en-US"/>
          </a:p>
        </p:txBody>
      </p:sp>
    </p:spTree>
    <p:extLst>
      <p:ext uri="{BB962C8B-B14F-4D97-AF65-F5344CB8AC3E}">
        <p14:creationId xmlns:p14="http://schemas.microsoft.com/office/powerpoint/2010/main" val="18331099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normAutofit/>
          </a:bodyPr>
          <a:lstStyle>
            <a:lvl1pPr algn="ctr">
              <a:defRPr sz="4800">
                <a:latin typeface="UD デジタル 教科書体 NK-R" panose="02020400000000000000" pitchFamily="18" charset="-128"/>
                <a:ea typeface="UD デジタル 教科書体 NK-R" panose="02020400000000000000" pitchFamily="18" charset="-128"/>
              </a:defRPr>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atin typeface="UD デジタル 教科書体 NK-R" panose="02020400000000000000" pitchFamily="18" charset="-128"/>
                <a:ea typeface="UD デジタル 教科書体 NK-R" panose="02020400000000000000" pitchFamily="18"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20DF87B-F4F7-4754-A90E-269C0D6E7217}"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cxnSp>
        <p:nvCxnSpPr>
          <p:cNvPr id="7" name="直線コネクタ 6">
            <a:extLst>
              <a:ext uri="{FF2B5EF4-FFF2-40B4-BE49-F238E27FC236}">
                <a16:creationId xmlns:a16="http://schemas.microsoft.com/office/drawing/2014/main" id="{980F7C4D-6101-4D3E-A744-8451E557CB46}"/>
              </a:ext>
            </a:extLst>
          </p:cNvPr>
          <p:cNvCxnSpPr/>
          <p:nvPr userDrawn="1"/>
        </p:nvCxnSpPr>
        <p:spPr>
          <a:xfrm>
            <a:off x="207034" y="3509963"/>
            <a:ext cx="9506309" cy="0"/>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819149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A52BDD0-5024-4C5A-A51C-07AED2CDCF8F}"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418533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7A0DB38-3E0F-4893-86CE-48AC7FEED160}"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21900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07034" y="327806"/>
            <a:ext cx="9506309" cy="338192"/>
          </a:xfrm>
        </p:spPr>
        <p:txBody>
          <a:bodyPr anchor="b">
            <a:normAutofit/>
          </a:bodyPr>
          <a:lstStyle>
            <a:lvl1pPr>
              <a:defRPr sz="1600" b="0">
                <a:latin typeface="UD デジタル 教科書体 NK-R" panose="02020400000000000000" pitchFamily="18" charset="-128"/>
                <a:ea typeface="UD デジタル 教科書体 NK-R" panose="02020400000000000000" pitchFamily="18" charset="-128"/>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207034" y="857704"/>
            <a:ext cx="9506309" cy="5732878"/>
          </a:xfrm>
        </p:spPr>
        <p:txBody>
          <a:bodyPr>
            <a:normAutofit/>
          </a:bodyPr>
          <a:lstStyle>
            <a:lvl1pPr>
              <a:defRPr sz="1600">
                <a:latin typeface="UD デジタル 教科書体 NK-R" panose="02020400000000000000" pitchFamily="18" charset="-128"/>
                <a:ea typeface="UD デジタル 教科書体 NK-R" panose="02020400000000000000" pitchFamily="18" charset="-128"/>
              </a:defRPr>
            </a:lvl1pPr>
            <a:lvl2pPr>
              <a:defRPr sz="1400">
                <a:latin typeface="UD デジタル 教科書体 NK-R" panose="02020400000000000000" pitchFamily="18" charset="-128"/>
                <a:ea typeface="UD デジタル 教科書体 NK-R" panose="02020400000000000000" pitchFamily="18" charset="-128"/>
              </a:defRPr>
            </a:lvl2pPr>
            <a:lvl3pPr>
              <a:defRPr sz="1200">
                <a:latin typeface="UD デジタル 教科書体 NK-R" panose="02020400000000000000" pitchFamily="18" charset="-128"/>
                <a:ea typeface="UD デジタル 教科書体 NK-R" panose="02020400000000000000" pitchFamily="18" charset="-128"/>
              </a:defRPr>
            </a:lvl3pPr>
            <a:lvl4pPr>
              <a:defRPr sz="1100">
                <a:latin typeface="UD デジタル 教科書体 NK-R" panose="02020400000000000000" pitchFamily="18" charset="-128"/>
                <a:ea typeface="UD デジタル 教科書体 NK-R" panose="02020400000000000000" pitchFamily="18" charset="-128"/>
              </a:defRPr>
            </a:lvl4pPr>
            <a:lvl5pPr>
              <a:defRPr sz="1100">
                <a:latin typeface="UD デジタル 教科書体 NK-R" panose="02020400000000000000" pitchFamily="18" charset="-128"/>
                <a:ea typeface="UD デジタル 教科書体 NK-R" panose="02020400000000000000" pitchFamily="18"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AB5BD76A-1AA8-4DCB-B138-26770EEC2884}"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cxnSp>
        <p:nvCxnSpPr>
          <p:cNvPr id="8" name="直線コネクタ 7">
            <a:extLst>
              <a:ext uri="{FF2B5EF4-FFF2-40B4-BE49-F238E27FC236}">
                <a16:creationId xmlns:a16="http://schemas.microsoft.com/office/drawing/2014/main" id="{980F7C4D-6101-4D3E-A744-8451E557CB46}"/>
              </a:ext>
            </a:extLst>
          </p:cNvPr>
          <p:cNvCxnSpPr/>
          <p:nvPr userDrawn="1"/>
        </p:nvCxnSpPr>
        <p:spPr>
          <a:xfrm>
            <a:off x="207034" y="691878"/>
            <a:ext cx="9506309" cy="0"/>
          </a:xfrm>
          <a:prstGeom prst="line">
            <a:avLst/>
          </a:prstGeom>
          <a:ln w="38100"/>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070760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4EA3A5-F210-49A6-9E3D-6E2C09C72BD0}" type="datetime1">
              <a:rPr kumimoji="1" lang="ja-JP" altLang="en-US" smtClean="0"/>
              <a:t>2024/3/22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246895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3349EB5-97BD-4D34-AF04-0DD66AABE82D}"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224632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30988F-EB56-4470-ACC9-BB60C6C4F4F6}" type="datetime1">
              <a:rPr kumimoji="1" lang="ja-JP" altLang="en-US" smtClean="0"/>
              <a:t>2024/3/22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2161390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B135496-337E-462B-AE3C-A4CDCCD1FDBE}" type="datetime1">
              <a:rPr kumimoji="1" lang="ja-JP" altLang="en-US" smtClean="0"/>
              <a:t>2024/3/22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579384" y="6408019"/>
            <a:ext cx="2228850" cy="365125"/>
          </a:xfrm>
        </p:spPr>
        <p:txBody>
          <a:bodyPr/>
          <a:lstStyle>
            <a:lvl1pPr>
              <a:defRPr sz="1200" b="1">
                <a:solidFill>
                  <a:schemeClr val="tx1"/>
                </a:solidFill>
                <a:latin typeface="ＭＳ Ｐゴシック" panose="020B0600070205080204" pitchFamily="50" charset="-128"/>
                <a:ea typeface="ＭＳ Ｐゴシック" panose="020B0600070205080204" pitchFamily="50" charset="-128"/>
              </a:defRPr>
            </a:lvl1pPr>
          </a:lstStyle>
          <a:p>
            <a:fld id="{333FD9C5-E3FB-427C-9CE1-9FEF27C5EAC6}" type="slidenum">
              <a:rPr kumimoji="1" lang="ja-JP" altLang="en-US" smtClean="0"/>
              <a:pPr/>
              <a:t>‹#›</a:t>
            </a:fld>
            <a:endParaRPr kumimoji="1" lang="ja-JP" altLang="en-US" dirty="0"/>
          </a:p>
        </p:txBody>
      </p:sp>
    </p:spTree>
    <p:extLst>
      <p:ext uri="{BB962C8B-B14F-4D97-AF65-F5344CB8AC3E}">
        <p14:creationId xmlns:p14="http://schemas.microsoft.com/office/powerpoint/2010/main" val="1215836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B2931-280F-4CB3-9B1C-288EB532172C}" type="datetime1">
              <a:rPr kumimoji="1" lang="ja-JP" altLang="en-US" smtClean="0"/>
              <a:t>2024/3/22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62184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95D1036-34E6-45F7-A8B3-9D93E6BC0563}"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3459195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1059AB7-86FD-441F-95AF-7356168FC3E0}" type="datetime1">
              <a:rPr kumimoji="1" lang="ja-JP" altLang="en-US" smtClean="0"/>
              <a:t>2024/3/22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66681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29704B-4778-4E70-8ECC-313455AB73F8}" type="datetime1">
              <a:rPr kumimoji="1" lang="ja-JP" altLang="en-US" smtClean="0"/>
              <a:t>2024/3/22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FD9C5-E3FB-427C-9CE1-9FEF27C5EAC6}" type="slidenum">
              <a:rPr kumimoji="1" lang="ja-JP" altLang="en-US" smtClean="0"/>
              <a:t>‹#›</a:t>
            </a:fld>
            <a:endParaRPr kumimoji="1" lang="ja-JP" altLang="en-US"/>
          </a:p>
        </p:txBody>
      </p:sp>
    </p:spTree>
    <p:extLst>
      <p:ext uri="{BB962C8B-B14F-4D97-AF65-F5344CB8AC3E}">
        <p14:creationId xmlns:p14="http://schemas.microsoft.com/office/powerpoint/2010/main" val="1173623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337676" y="359400"/>
            <a:ext cx="9532463" cy="307777"/>
          </a:xfrm>
          <a:prstGeom prst="rect">
            <a:avLst/>
          </a:prstGeom>
          <a:noFill/>
        </p:spPr>
        <p:txBody>
          <a:bodyPr wrap="square" rtlCol="0">
            <a:spAutoFit/>
          </a:bodyPr>
          <a:lstStyle/>
          <a:p>
            <a:r>
              <a:rPr lang="ja-JP" altLang="en-US" sz="1400" b="1" dirty="0">
                <a:latin typeface="UD デジタル 教科書体 NK-R" panose="02020400000000000000" pitchFamily="18" charset="-128"/>
                <a:ea typeface="UD デジタル 教科書体 NK-R" panose="02020400000000000000" pitchFamily="18" charset="-128"/>
              </a:rPr>
              <a:t>令和５年度大阪府商店街支援事業の効果検証について　</a:t>
            </a:r>
            <a:r>
              <a:rPr lang="ja-JP" altLang="en-US" sz="1200" b="1" dirty="0">
                <a:latin typeface="UD デジタル 教科書体 NK-R" panose="02020400000000000000" pitchFamily="18" charset="-128"/>
                <a:ea typeface="UD デジタル 教科書体 NK-R" panose="02020400000000000000" pitchFamily="18" charset="-128"/>
              </a:rPr>
              <a:t>（</a:t>
            </a:r>
            <a:r>
              <a:rPr lang="zh-TW" altLang="en-US" sz="1200" b="1" dirty="0">
                <a:latin typeface="UD デジタル 教科書体 NK-R" panose="02020400000000000000" pitchFamily="18" charset="-128"/>
                <a:ea typeface="UD デジタル 教科書体 NK-R" panose="02020400000000000000" pitchFamily="18" charset="-128"/>
              </a:rPr>
              <a:t>商店街店舗魅力向上支援事業</a:t>
            </a:r>
            <a:r>
              <a:rPr lang="ja-JP" altLang="en-US" sz="1200" b="1" dirty="0">
                <a:latin typeface="UD デジタル 教科書体 NK-R" panose="02020400000000000000" pitchFamily="18" charset="-128"/>
                <a:ea typeface="UD デジタル 教科書体 NK-R" panose="02020400000000000000" pitchFamily="18" charset="-128"/>
              </a:rPr>
              <a:t>・商店街等モデル創出普及事業）</a:t>
            </a:r>
            <a:endParaRPr kumimoji="1" lang="ja-JP" altLang="en-US" sz="1200" b="1" dirty="0">
              <a:latin typeface="UD デジタル 教科書体 NK-R" panose="02020400000000000000" pitchFamily="18" charset="-128"/>
              <a:ea typeface="UD デジタル 教科書体 NK-R" panose="02020400000000000000" pitchFamily="18" charset="-128"/>
            </a:endParaRPr>
          </a:p>
        </p:txBody>
      </p:sp>
      <p:sp>
        <p:nvSpPr>
          <p:cNvPr id="8" name="テキスト ボックス 7"/>
          <p:cNvSpPr txBox="1"/>
          <p:nvPr/>
        </p:nvSpPr>
        <p:spPr>
          <a:xfrm>
            <a:off x="275771" y="769996"/>
            <a:ext cx="9069936" cy="1015663"/>
          </a:xfrm>
          <a:prstGeom prst="rect">
            <a:avLst/>
          </a:prstGeom>
          <a:noFill/>
        </p:spPr>
        <p:txBody>
          <a:bodyPr wrap="square" rtlCol="0" anchor="t" anchorCtr="0">
            <a:spAutoFit/>
          </a:bodyPr>
          <a:lstStyle/>
          <a:p>
            <a:pPr marL="84138" indent="-84138"/>
            <a:r>
              <a:rPr lang="ja-JP" altLang="en-US" sz="1200" b="1"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１．考え方</a:t>
            </a:r>
          </a:p>
          <a:p>
            <a:pPr marL="174625" indent="-84138"/>
            <a:r>
              <a:rPr lang="ja-JP" altLang="en-US"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　　本事業を通じて、成果目標の「ニューノーマルに沿ったモデルの創出と普及」「商店街の観光コンテンツ化と情報発信による観光・消費の促進」を、どの程度達成できたか、商店街および来街者に調査して検証</a:t>
            </a:r>
          </a:p>
          <a:p>
            <a:pPr marL="84138" indent="-84138"/>
            <a:endParaRPr lang="en-US" altLang="ja-JP" sz="120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a:p>
            <a:pPr marL="84138" indent="-84138"/>
            <a:r>
              <a:rPr lang="zh-TW" altLang="en-US" sz="1200" b="1"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２．調査概要</a:t>
            </a:r>
            <a:endParaRPr lang="ja-JP" altLang="en-US" sz="1200" b="1"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076977989"/>
              </p:ext>
            </p:extLst>
          </p:nvPr>
        </p:nvGraphicFramePr>
        <p:xfrm>
          <a:off x="472963" y="1713418"/>
          <a:ext cx="4690708" cy="1459996"/>
        </p:xfrm>
        <a:graphic>
          <a:graphicData uri="http://schemas.openxmlformats.org/drawingml/2006/table">
            <a:tbl>
              <a:tblPr firstRow="1" firstCol="1">
                <a:tableStyleId>{21E4AEA4-8DFA-4A89-87EB-49C32662AFE0}</a:tableStyleId>
              </a:tblPr>
              <a:tblGrid>
                <a:gridCol w="774404">
                  <a:extLst>
                    <a:ext uri="{9D8B030D-6E8A-4147-A177-3AD203B41FA5}">
                      <a16:colId xmlns:a16="http://schemas.microsoft.com/office/drawing/2014/main" val="3007032444"/>
                    </a:ext>
                  </a:extLst>
                </a:gridCol>
                <a:gridCol w="1710986">
                  <a:extLst>
                    <a:ext uri="{9D8B030D-6E8A-4147-A177-3AD203B41FA5}">
                      <a16:colId xmlns:a16="http://schemas.microsoft.com/office/drawing/2014/main" val="2795672136"/>
                    </a:ext>
                  </a:extLst>
                </a:gridCol>
                <a:gridCol w="2205318">
                  <a:extLst>
                    <a:ext uri="{9D8B030D-6E8A-4147-A177-3AD203B41FA5}">
                      <a16:colId xmlns:a16="http://schemas.microsoft.com/office/drawing/2014/main" val="2325379251"/>
                    </a:ext>
                  </a:extLst>
                </a:gridCol>
              </a:tblGrid>
              <a:tr h="259946">
                <a:tc>
                  <a:txBody>
                    <a:bodyPr/>
                    <a:lstStyle/>
                    <a:p>
                      <a:pPr algn="ctr">
                        <a:lnSpc>
                          <a:spcPts val="2000"/>
                        </a:lnSpc>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項目</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tc>
                  <a:txBody>
                    <a:bodyPr/>
                    <a:lstStyle/>
                    <a:p>
                      <a:pPr algn="ctr">
                        <a:lnSpc>
                          <a:spcPts val="2000"/>
                        </a:lnSpc>
                        <a:spcAft>
                          <a:spcPts val="0"/>
                        </a:spcAft>
                      </a:pPr>
                      <a:r>
                        <a:rPr lang="ja-JP" altLang="en-US" sz="1200" kern="100" dirty="0">
                          <a:effectLst/>
                          <a:latin typeface="UD デジタル 教科書体 NK-R" panose="02020400000000000000" pitchFamily="18" charset="-128"/>
                          <a:ea typeface="UD デジタル 教科書体 NK-R" panose="02020400000000000000" pitchFamily="18" charset="-128"/>
                        </a:rPr>
                        <a:t>商店街</a:t>
                      </a:r>
                      <a:r>
                        <a:rPr lang="ja-JP" sz="1200" kern="100" dirty="0">
                          <a:effectLst/>
                          <a:latin typeface="UD デジタル 教科書体 NK-R" panose="02020400000000000000" pitchFamily="18" charset="-128"/>
                          <a:ea typeface="UD デジタル 教科書体 NK-R" panose="02020400000000000000" pitchFamily="18" charset="-128"/>
                        </a:rPr>
                        <a:t>調査</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tc>
                  <a:txBody>
                    <a:bodyPr/>
                    <a:lstStyle/>
                    <a:p>
                      <a:pPr algn="ctr">
                        <a:lnSpc>
                          <a:spcPts val="2000"/>
                        </a:lnSpc>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来街者調査</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793161051"/>
                  </a:ext>
                </a:extLst>
              </a:tr>
              <a:tr h="420212">
                <a:tc>
                  <a:txBody>
                    <a:bodyPr/>
                    <a:lstStyle/>
                    <a:p>
                      <a:pPr algn="ctr">
                        <a:lnSpc>
                          <a:spcPts val="2000"/>
                        </a:lnSpc>
                        <a:spcAft>
                          <a:spcPts val="0"/>
                        </a:spcAft>
                      </a:pPr>
                      <a:r>
                        <a:rPr lang="ja-JP" sz="1200" kern="100">
                          <a:effectLst/>
                          <a:latin typeface="UD デジタル 教科書体 NK-R" panose="02020400000000000000" pitchFamily="18" charset="-128"/>
                          <a:ea typeface="UD デジタル 教科書体 NK-R" panose="02020400000000000000" pitchFamily="18" charset="-128"/>
                        </a:rPr>
                        <a:t>調査対象</a:t>
                      </a:r>
                      <a:endParaRPr lang="ja-JP" sz="1200" kern="10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050" kern="100" dirty="0">
                          <a:solidFill>
                            <a:schemeClr val="tx1"/>
                          </a:solidFill>
                          <a:effectLst/>
                          <a:latin typeface="UD デジタル 教科書体 NK-R" panose="02020400000000000000" pitchFamily="18" charset="-128"/>
                          <a:ea typeface="UD デジタル 教科書体 NK-R" panose="02020400000000000000" pitchFamily="18" charset="-128"/>
                        </a:rPr>
                        <a:t>大阪府商店街支援</a:t>
                      </a:r>
                      <a:r>
                        <a:rPr lang="ja-JP" altLang="en-US" sz="1050" kern="100" spc="0" dirty="0">
                          <a:solidFill>
                            <a:schemeClr val="tx1"/>
                          </a:solidFill>
                          <a:effectLst/>
                          <a:latin typeface="UD デジタル 教科書体 NK-R" panose="02020400000000000000" pitchFamily="18" charset="-128"/>
                          <a:ea typeface="UD デジタル 教科書体 NK-R" panose="02020400000000000000" pitchFamily="18" charset="-128"/>
                        </a:rPr>
                        <a:t>事業</a:t>
                      </a:r>
                      <a:endParaRPr lang="en-US" altLang="ja-JP" sz="1050" kern="100" spc="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algn="ctr">
                        <a:lnSpc>
                          <a:spcPct val="100000"/>
                        </a:lnSpc>
                        <a:spcAft>
                          <a:spcPts val="0"/>
                        </a:spcAft>
                      </a:pPr>
                      <a:r>
                        <a:rPr lang="ja-JP" altLang="en-US" sz="1050" kern="100" spc="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実施　１３</a:t>
                      </a:r>
                      <a:r>
                        <a:rPr lang="en-US" altLang="ja-JP" sz="1050" kern="100" spc="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7</a:t>
                      </a:r>
                      <a:r>
                        <a:rPr lang="ja-JP" altLang="en-US" sz="1050" kern="100" spc="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商店街</a:t>
                      </a:r>
                      <a:endParaRPr lang="ja-JP" sz="1050" kern="100" spc="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050" kern="100" spc="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１５歳以上の大阪府在住の方で</a:t>
                      </a:r>
                      <a:endParaRPr lang="en-US" altLang="ja-JP" sz="1050" kern="100" spc="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p>
                      <a:pPr algn="ctr">
                        <a:lnSpc>
                          <a:spcPct val="100000"/>
                        </a:lnSpc>
                        <a:spcAft>
                          <a:spcPts val="0"/>
                        </a:spcAft>
                      </a:pPr>
                      <a:r>
                        <a:rPr lang="ja-JP" altLang="en-US" sz="1050" kern="100" spc="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rPr>
                        <a:t>商店街に行ったことのある方</a:t>
                      </a:r>
                      <a:endParaRPr lang="ja-JP" sz="1050" kern="100" spc="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142842186"/>
                  </a:ext>
                </a:extLst>
              </a:tr>
              <a:tr h="259946">
                <a:tc>
                  <a:txBody>
                    <a:bodyPr/>
                    <a:lstStyle/>
                    <a:p>
                      <a:pPr algn="ctr">
                        <a:lnSpc>
                          <a:spcPts val="2000"/>
                        </a:lnSpc>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調査方法</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郵送</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a:t>
                      </a: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ＦＡＸ</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・メール</a:t>
                      </a:r>
                      <a:endPar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ウェブによる</a:t>
                      </a: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アンケート調査</a:t>
                      </a:r>
                      <a:endPar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315579385"/>
                  </a:ext>
                </a:extLst>
              </a:tr>
              <a:tr h="259946">
                <a:tc>
                  <a:txBody>
                    <a:bodyPr/>
                    <a:lstStyle/>
                    <a:p>
                      <a:pPr algn="ctr">
                        <a:lnSpc>
                          <a:spcPts val="2000"/>
                        </a:lnSpc>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調査時点</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令和</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rPr>
                        <a:t>5</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年１１月</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rPr>
                        <a:t>30</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日現在</a:t>
                      </a:r>
                      <a:endParaRPr 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令和</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rPr>
                        <a:t>5</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年</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rPr>
                        <a:t>12</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月</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rPr>
                        <a:t>10</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日～</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rPr>
                        <a:t>12</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月</a:t>
                      </a:r>
                      <a:r>
                        <a:rPr lang="en-US" alt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rPr>
                        <a:t>11</a:t>
                      </a:r>
                      <a:r>
                        <a:rPr lang="ja-JP" altLang="en-US" sz="1100" kern="100" dirty="0">
                          <a:solidFill>
                            <a:schemeClr val="tx1"/>
                          </a:solidFill>
                          <a:effectLst/>
                          <a:latin typeface="UD デジタル 教科書体 NK-R" panose="02020400000000000000" pitchFamily="18" charset="-128"/>
                          <a:ea typeface="UD デジタル 教科書体 NK-R" panose="02020400000000000000" pitchFamily="18" charset="-128"/>
                        </a:rPr>
                        <a:t>日</a:t>
                      </a:r>
                      <a:endParaRPr lang="ja-JP" sz="11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460536190"/>
                  </a:ext>
                </a:extLst>
              </a:tr>
              <a:tr h="259946">
                <a:tc>
                  <a:txBody>
                    <a:bodyPr/>
                    <a:lstStyle/>
                    <a:p>
                      <a:pPr algn="ctr">
                        <a:lnSpc>
                          <a:spcPts val="2000"/>
                        </a:lnSpc>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調査数</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tabLst>
                          <a:tab pos="2700020" algn="ctr"/>
                          <a:tab pos="5400040" algn="r"/>
                        </a:tabLst>
                      </a:pP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発送：</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１３</a:t>
                      </a:r>
                      <a:r>
                        <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7</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a:t>
                      </a:r>
                      <a:r>
                        <a:rPr 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 </a:t>
                      </a:r>
                      <a:r>
                        <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回収：</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１</a:t>
                      </a:r>
                      <a:r>
                        <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00</a:t>
                      </a:r>
                      <a:endPar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tc>
                  <a:txBody>
                    <a:bodyPr/>
                    <a:lstStyle/>
                    <a:p>
                      <a:pPr algn="ctr">
                        <a:lnSpc>
                          <a:spcPct val="100000"/>
                        </a:lnSpc>
                        <a:spcAft>
                          <a:spcPts val="0"/>
                        </a:spcAft>
                      </a:pP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cs typeface="+mn-cs"/>
                        </a:rPr>
                        <a:t>１，０００サンプル</a:t>
                      </a:r>
                      <a:endParaRPr 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123371550"/>
                  </a:ext>
                </a:extLst>
              </a:tr>
            </a:tbl>
          </a:graphicData>
        </a:graphic>
      </p:graphicFrame>
      <p:sp>
        <p:nvSpPr>
          <p:cNvPr id="10" name="テキスト ボックス 9"/>
          <p:cNvSpPr txBox="1"/>
          <p:nvPr/>
        </p:nvSpPr>
        <p:spPr>
          <a:xfrm>
            <a:off x="5066333" y="1461488"/>
            <a:ext cx="4494527" cy="276999"/>
          </a:xfrm>
          <a:prstGeom prst="rect">
            <a:avLst/>
          </a:prstGeom>
          <a:noFill/>
        </p:spPr>
        <p:txBody>
          <a:bodyPr wrap="square" rtlCol="0" anchor="t" anchorCtr="0">
            <a:spAutoFit/>
          </a:bodyPr>
          <a:lstStyle/>
          <a:p>
            <a:pPr marL="84138" indent="-84138"/>
            <a:r>
              <a:rPr lang="ja-JP" altLang="en-US" sz="1200" b="1"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３．主な調査項目</a:t>
            </a:r>
          </a:p>
        </p:txBody>
      </p:sp>
      <p:graphicFrame>
        <p:nvGraphicFramePr>
          <p:cNvPr id="11" name="表 10"/>
          <p:cNvGraphicFramePr>
            <a:graphicFrameLocks noGrp="1"/>
          </p:cNvGraphicFramePr>
          <p:nvPr>
            <p:extLst>
              <p:ext uri="{D42A27DB-BD31-4B8C-83A1-F6EECF244321}">
                <p14:modId xmlns:p14="http://schemas.microsoft.com/office/powerpoint/2010/main" val="2542746149"/>
              </p:ext>
            </p:extLst>
          </p:nvPr>
        </p:nvGraphicFramePr>
        <p:xfrm>
          <a:off x="5348112" y="1713419"/>
          <a:ext cx="4212748" cy="1405543"/>
        </p:xfrm>
        <a:graphic>
          <a:graphicData uri="http://schemas.openxmlformats.org/drawingml/2006/table">
            <a:tbl>
              <a:tblPr firstRow="1">
                <a:tableStyleId>{21E4AEA4-8DFA-4A89-87EB-49C32662AFE0}</a:tableStyleId>
              </a:tblPr>
              <a:tblGrid>
                <a:gridCol w="2410841">
                  <a:extLst>
                    <a:ext uri="{9D8B030D-6E8A-4147-A177-3AD203B41FA5}">
                      <a16:colId xmlns:a16="http://schemas.microsoft.com/office/drawing/2014/main" val="2453686568"/>
                    </a:ext>
                  </a:extLst>
                </a:gridCol>
                <a:gridCol w="1801907">
                  <a:extLst>
                    <a:ext uri="{9D8B030D-6E8A-4147-A177-3AD203B41FA5}">
                      <a16:colId xmlns:a16="http://schemas.microsoft.com/office/drawing/2014/main" val="106371214"/>
                    </a:ext>
                  </a:extLst>
                </a:gridCol>
              </a:tblGrid>
              <a:tr h="280186">
                <a:tc>
                  <a:txBody>
                    <a:bodyPr/>
                    <a:lstStyle/>
                    <a:p>
                      <a:pPr algn="ctr">
                        <a:lnSpc>
                          <a:spcPts val="2000"/>
                        </a:lnSpc>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商店街調査</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tc>
                  <a:txBody>
                    <a:bodyPr/>
                    <a:lstStyle/>
                    <a:p>
                      <a:pPr algn="ctr">
                        <a:lnSpc>
                          <a:spcPts val="2000"/>
                        </a:lnSpc>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来街者調査</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tc>
                <a:extLst>
                  <a:ext uri="{0D108BD9-81ED-4DB2-BD59-A6C34878D82A}">
                    <a16:rowId xmlns:a16="http://schemas.microsoft.com/office/drawing/2014/main" val="1829273033"/>
                  </a:ext>
                </a:extLst>
              </a:tr>
              <a:tr h="1125357">
                <a:tc>
                  <a:txBody>
                    <a:bodyPr/>
                    <a:lstStyle/>
                    <a:p>
                      <a:pPr algn="just">
                        <a:lnSpc>
                          <a:spcPct val="100000"/>
                        </a:lnSpc>
                        <a:spcAft>
                          <a:spcPts val="0"/>
                        </a:spcAft>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・商店街の状況</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just">
                        <a:lnSpc>
                          <a:spcPct val="100000"/>
                        </a:lnSpc>
                        <a:spcAft>
                          <a:spcPts val="0"/>
                        </a:spcAft>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・府の</a:t>
                      </a:r>
                      <a:r>
                        <a:rPr lang="zh-TW" altLang="en-US" sz="1200" dirty="0">
                          <a:solidFill>
                            <a:schemeClr val="tx1"/>
                          </a:solidFill>
                          <a:latin typeface="UD デジタル 教科書体 NK-R" panose="02020400000000000000" pitchFamily="18" charset="-128"/>
                          <a:ea typeface="UD デジタル 教科書体 NK-R" panose="02020400000000000000" pitchFamily="18" charset="-128"/>
                        </a:rPr>
                        <a:t>商店街支援事業</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の取組みに対する評価</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・商店街での今年度の取組み</a:t>
                      </a:r>
                      <a:endParaRPr lang="en-US" altLang="ja-JP" sz="1200" dirty="0">
                        <a:solidFill>
                          <a:schemeClr val="tx1"/>
                        </a:solidFill>
                        <a:latin typeface="UD デジタル 教科書体 NK-R" panose="02020400000000000000" pitchFamily="18" charset="-128"/>
                        <a:ea typeface="UD デジタル 教科書体 NK-R" panose="02020400000000000000" pitchFamily="18" charset="-128"/>
                      </a:endParaRPr>
                    </a:p>
                    <a:p>
                      <a:pPr algn="just">
                        <a:lnSpc>
                          <a:spcPct val="100000"/>
                        </a:lnSpc>
                        <a:spcAft>
                          <a:spcPts val="0"/>
                        </a:spcAft>
                      </a:pP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・商店街としての今後の取組み</a:t>
                      </a:r>
                      <a:endParaRPr lang="ja-JP"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68580" marR="68580" marT="0" marB="0" anchor="ctr"/>
                </a:tc>
                <a:tc>
                  <a:txBody>
                    <a:bodyPr/>
                    <a:lstStyle/>
                    <a:p>
                      <a:pPr algn="just">
                        <a:lnSpc>
                          <a:spcPct val="100000"/>
                        </a:lnSpc>
                        <a:spcAft>
                          <a:spcPts val="0"/>
                        </a:spcAft>
                      </a:pPr>
                      <a:r>
                        <a:rPr lang="ja-JP" sz="1200" dirty="0">
                          <a:solidFill>
                            <a:schemeClr val="tx1"/>
                          </a:solidFill>
                          <a:latin typeface="UD デジタル 教科書体 NK-R" panose="02020400000000000000" pitchFamily="18" charset="-128"/>
                          <a:ea typeface="UD デジタル 教科書体 NK-R" panose="02020400000000000000" pitchFamily="18" charset="-128"/>
                        </a:rPr>
                        <a:t>・商店街への来街頻度</a:t>
                      </a:r>
                    </a:p>
                    <a:p>
                      <a:pPr>
                        <a:lnSpc>
                          <a:spcPct val="100000"/>
                        </a:lnSpc>
                      </a:pPr>
                      <a:r>
                        <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rPr>
                        <a:t>・商店街を訪れる</a:t>
                      </a:r>
                      <a:r>
                        <a:rPr kumimoji="1" lang="ja-JP" altLang="en-US" sz="1200" kern="1200" dirty="0">
                          <a:solidFill>
                            <a:schemeClr val="tx1"/>
                          </a:solidFill>
                          <a:effectLst/>
                          <a:latin typeface="UD デジタル 教科書体 NK-R" panose="02020400000000000000" pitchFamily="18" charset="-128"/>
                          <a:ea typeface="UD デジタル 教科書体 NK-R" panose="02020400000000000000" pitchFamily="18" charset="-128"/>
                        </a:rPr>
                        <a:t>目的</a:t>
                      </a:r>
                      <a:endParaRPr kumimoji="1" lang="en-US"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200" dirty="0">
                          <a:solidFill>
                            <a:schemeClr val="tx1"/>
                          </a:solidFill>
                          <a:latin typeface="UD デジタル 教科書体 NK-R" panose="02020400000000000000" pitchFamily="18" charset="-128"/>
                          <a:ea typeface="UD デジタル 教科書体 NK-R" panose="02020400000000000000" pitchFamily="18" charset="-128"/>
                        </a:rPr>
                        <a:t>・</a:t>
                      </a:r>
                      <a:r>
                        <a:rPr lang="ja-JP" altLang="en-US" sz="1200" dirty="0">
                          <a:solidFill>
                            <a:schemeClr val="tx1"/>
                          </a:solidFill>
                          <a:latin typeface="UD デジタル 教科書体 NK-R" panose="02020400000000000000" pitchFamily="18" charset="-128"/>
                          <a:ea typeface="UD デジタル 教科書体 NK-R" panose="02020400000000000000" pitchFamily="18" charset="-128"/>
                        </a:rPr>
                        <a:t>府事業に対する評価</a:t>
                      </a:r>
                      <a:endParaRPr kumimoji="1" lang="ja-JP" altLang="ja-JP" sz="1200" kern="1200" dirty="0">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68580" marR="68580" marT="0" marB="0" anchor="ctr"/>
                </a:tc>
                <a:extLst>
                  <a:ext uri="{0D108BD9-81ED-4DB2-BD59-A6C34878D82A}">
                    <a16:rowId xmlns:a16="http://schemas.microsoft.com/office/drawing/2014/main" val="1127658514"/>
                  </a:ext>
                </a:extLst>
              </a:tr>
            </a:tbl>
          </a:graphicData>
        </a:graphic>
      </p:graphicFrame>
      <p:sp>
        <p:nvSpPr>
          <p:cNvPr id="12" name="テキスト ボックス 11"/>
          <p:cNvSpPr txBox="1"/>
          <p:nvPr/>
        </p:nvSpPr>
        <p:spPr>
          <a:xfrm>
            <a:off x="275770" y="3316700"/>
            <a:ext cx="9303657" cy="276999"/>
          </a:xfrm>
          <a:prstGeom prst="rect">
            <a:avLst/>
          </a:prstGeom>
          <a:noFill/>
        </p:spPr>
        <p:txBody>
          <a:bodyPr wrap="square" rtlCol="0" anchor="t" anchorCtr="0">
            <a:spAutoFit/>
          </a:bodyPr>
          <a:lstStyle/>
          <a:p>
            <a:pPr marL="84138" indent="-84138"/>
            <a:r>
              <a:rPr lang="ja-JP" altLang="en-US" sz="1200" b="1"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４．調査結果の概要と、本事業管理委員会委員による評価</a:t>
            </a:r>
          </a:p>
        </p:txBody>
      </p:sp>
      <p:graphicFrame>
        <p:nvGraphicFramePr>
          <p:cNvPr id="14" name="表 13"/>
          <p:cNvGraphicFramePr>
            <a:graphicFrameLocks noGrp="1"/>
          </p:cNvGraphicFramePr>
          <p:nvPr>
            <p:extLst>
              <p:ext uri="{D42A27DB-BD31-4B8C-83A1-F6EECF244321}">
                <p14:modId xmlns:p14="http://schemas.microsoft.com/office/powerpoint/2010/main" val="3827749713"/>
              </p:ext>
            </p:extLst>
          </p:nvPr>
        </p:nvGraphicFramePr>
        <p:xfrm>
          <a:off x="472962" y="3563997"/>
          <a:ext cx="9087896" cy="1727503"/>
        </p:xfrm>
        <a:graphic>
          <a:graphicData uri="http://schemas.openxmlformats.org/drawingml/2006/table">
            <a:tbl>
              <a:tblPr firstRow="1">
                <a:tableStyleId>{21E4AEA4-8DFA-4A89-87EB-49C32662AFE0}</a:tableStyleId>
              </a:tblPr>
              <a:tblGrid>
                <a:gridCol w="4543948">
                  <a:extLst>
                    <a:ext uri="{9D8B030D-6E8A-4147-A177-3AD203B41FA5}">
                      <a16:colId xmlns:a16="http://schemas.microsoft.com/office/drawing/2014/main" val="3271470139"/>
                    </a:ext>
                  </a:extLst>
                </a:gridCol>
                <a:gridCol w="4543948">
                  <a:extLst>
                    <a:ext uri="{9D8B030D-6E8A-4147-A177-3AD203B41FA5}">
                      <a16:colId xmlns:a16="http://schemas.microsoft.com/office/drawing/2014/main" val="361443783"/>
                    </a:ext>
                  </a:extLst>
                </a:gridCol>
              </a:tblGrid>
              <a:tr h="265189">
                <a:tc>
                  <a:txBody>
                    <a:bodyPr/>
                    <a:lstStyle/>
                    <a:p>
                      <a:pPr algn="ctr">
                        <a:lnSpc>
                          <a:spcPct val="100000"/>
                        </a:lnSpc>
                        <a:spcAft>
                          <a:spcPts val="0"/>
                        </a:spcAft>
                      </a:pPr>
                      <a:r>
                        <a:rPr lang="ja-JP" sz="1200" kern="100" dirty="0">
                          <a:effectLst/>
                          <a:latin typeface="UD デジタル 教科書体 NK-R" panose="02020400000000000000" pitchFamily="18" charset="-128"/>
                          <a:ea typeface="UD デジタル 教科書体 NK-R" panose="02020400000000000000" pitchFamily="18" charset="-128"/>
                        </a:rPr>
                        <a:t>商店街調査</a:t>
                      </a:r>
                      <a:endParaRPr lang="en-US" altLang="ja-JP" sz="1200" kern="100" dirty="0">
                        <a:effectLst/>
                        <a:latin typeface="UD デジタル 教科書体 NK-R" panose="02020400000000000000" pitchFamily="18" charset="-128"/>
                        <a:ea typeface="UD デジタル 教科書体 NK-R" panose="02020400000000000000" pitchFamily="18" charset="-128"/>
                      </a:endParaRPr>
                    </a:p>
                  </a:txBody>
                  <a:tcPr marL="68580" marR="68580" marT="0" marB="0" anchor="ctr"/>
                </a:tc>
                <a:tc>
                  <a:txBody>
                    <a:bodyPr/>
                    <a:lstStyle/>
                    <a:p>
                      <a:pPr algn="ctr">
                        <a:lnSpc>
                          <a:spcPct val="100000"/>
                        </a:lnSpc>
                        <a:spcAft>
                          <a:spcPts val="0"/>
                        </a:spcAft>
                      </a:pPr>
                      <a:r>
                        <a:rPr lang="ja-JP" altLang="en-US" sz="1200" kern="100" dirty="0">
                          <a:effectLst/>
                          <a:latin typeface="UD デジタル 教科書体 NK-R" panose="02020400000000000000" pitchFamily="18" charset="-128"/>
                          <a:ea typeface="UD デジタル 教科書体 NK-R" panose="02020400000000000000" pitchFamily="18" charset="-128"/>
                        </a:rPr>
                        <a:t>来街者調査</a:t>
                      </a:r>
                      <a:endParaRPr lang="ja-JP" sz="1200" kern="100" dirty="0">
                        <a:effectLst/>
                        <a:latin typeface="UD デジタル 教科書体 NK-R" panose="02020400000000000000" pitchFamily="18" charset="-128"/>
                        <a:ea typeface="UD デジタル 教科書体 NK-R" panose="02020400000000000000" pitchFamily="18"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099392477"/>
                  </a:ext>
                </a:extLst>
              </a:tr>
              <a:tr h="1462314">
                <a:tc>
                  <a:txBody>
                    <a:bodyPr/>
                    <a:lstStyle/>
                    <a:p>
                      <a:pPr marL="177800" indent="-177800" algn="l">
                        <a:lnSpc>
                          <a:spcPct val="100000"/>
                        </a:lnSpc>
                        <a:spcAft>
                          <a:spcPts val="0"/>
                        </a:spcAft>
                      </a:pP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　来街者の増減（昨年同期）は、４月に</a:t>
                      </a:r>
                      <a:r>
                        <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102</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a:t>
                      </a:r>
                      <a:r>
                        <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10</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月に</a:t>
                      </a:r>
                      <a:r>
                        <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105</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％となり、人流緩和による来街者増加の傾向が見られた。</a:t>
                      </a:r>
                      <a:endPar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marL="177800" indent="-177800" algn="l">
                        <a:lnSpc>
                          <a:spcPct val="100000"/>
                        </a:lnSpc>
                        <a:spcAft>
                          <a:spcPts val="0"/>
                        </a:spcAft>
                      </a:pP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　売上の増減（昨年同期）は</a:t>
                      </a:r>
                      <a:r>
                        <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101</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％であり、６割以上の商店街が本事業の取組みが売上増加に影響したと回答した。</a:t>
                      </a:r>
                      <a:endPar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　大阪府の２事業について、いずれの事業も「評価する」「どちらかといえば評価する」が７割以上を占めた。　</a:t>
                      </a:r>
                    </a:p>
                  </a:txBody>
                  <a:tcPr marL="68580" marR="68580" marT="0" marB="0" anchor="ctr"/>
                </a:tc>
                <a:tc>
                  <a:txBody>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200" kern="0" dirty="0">
                          <a:solidFill>
                            <a:schemeClr val="tx1"/>
                          </a:solidFill>
                          <a:effectLst/>
                          <a:latin typeface="UD デジタル 教科書体 NK-R" panose="02020400000000000000" pitchFamily="18" charset="-128"/>
                          <a:ea typeface="UD デジタル 教科書体 NK-R" panose="02020400000000000000" pitchFamily="18" charset="-128"/>
                        </a:rPr>
                        <a:t>○　</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大阪府の２事業について、「評価する」「どちらかといえば評価する」を合わせると約</a:t>
                      </a:r>
                      <a:r>
                        <a:rPr lang="en-US" altLang="ja-JP" sz="1200" kern="100" dirty="0">
                          <a:solidFill>
                            <a:schemeClr val="tx1"/>
                          </a:solidFill>
                          <a:effectLst/>
                          <a:latin typeface="UD デジタル 教科書体 NK-R" panose="02020400000000000000" pitchFamily="18" charset="-128"/>
                          <a:ea typeface="UD デジタル 教科書体 NK-R" panose="02020400000000000000" pitchFamily="18" charset="-128"/>
                        </a:rPr>
                        <a:t>9</a:t>
                      </a:r>
                      <a:r>
                        <a:rPr lang="ja-JP" altLang="en-US" sz="1200" kern="100" dirty="0">
                          <a:solidFill>
                            <a:schemeClr val="tx1"/>
                          </a:solidFill>
                          <a:effectLst/>
                          <a:latin typeface="UD デジタル 教科書体 NK-R" panose="02020400000000000000" pitchFamily="18" charset="-128"/>
                          <a:ea typeface="UD デジタル 教科書体 NK-R" panose="02020400000000000000" pitchFamily="18" charset="-128"/>
                        </a:rPr>
                        <a:t>割以上が評価された</a:t>
                      </a:r>
                      <a:r>
                        <a:rPr lang="ja-JP" altLang="en-US" sz="1200" kern="0" dirty="0">
                          <a:solidFill>
                            <a:schemeClr val="tx1"/>
                          </a:solidFill>
                          <a:effectLst/>
                          <a:latin typeface="UD デジタル 教科書体 NK-R" panose="02020400000000000000" pitchFamily="18" charset="-128"/>
                          <a:ea typeface="UD デジタル 教科書体 NK-R" panose="02020400000000000000" pitchFamily="18" charset="-128"/>
                        </a:rPr>
                        <a:t>。</a:t>
                      </a:r>
                      <a:endParaRPr lang="en-US" altLang="ja-JP" sz="1200" kern="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200" kern="0" dirty="0">
                          <a:solidFill>
                            <a:schemeClr val="tx1"/>
                          </a:solidFill>
                          <a:effectLst/>
                          <a:latin typeface="UD デジタル 教科書体 NK-R" panose="02020400000000000000" pitchFamily="18" charset="-128"/>
                          <a:ea typeface="UD デジタル 教科書体 NK-R" panose="02020400000000000000" pitchFamily="18" charset="-128"/>
                        </a:rPr>
                        <a:t>○　商店街を訪れる目的は「買い物」が</a:t>
                      </a:r>
                      <a:r>
                        <a:rPr lang="en-US" altLang="ja-JP" sz="1200" kern="0" dirty="0">
                          <a:solidFill>
                            <a:schemeClr val="tx1"/>
                          </a:solidFill>
                          <a:effectLst/>
                          <a:latin typeface="UD デジタル 教科書体 NK-R" panose="02020400000000000000" pitchFamily="18" charset="-128"/>
                          <a:ea typeface="UD デジタル 教科書体 NK-R" panose="02020400000000000000" pitchFamily="18" charset="-128"/>
                        </a:rPr>
                        <a:t>87</a:t>
                      </a:r>
                      <a:r>
                        <a:rPr lang="ja-JP" altLang="en-US" sz="1200" kern="0" dirty="0">
                          <a:solidFill>
                            <a:schemeClr val="tx1"/>
                          </a:solidFill>
                          <a:effectLst/>
                          <a:latin typeface="UD デジタル 教科書体 NK-R" panose="02020400000000000000" pitchFamily="18" charset="-128"/>
                          <a:ea typeface="UD デジタル 教科書体 NK-R" panose="02020400000000000000" pitchFamily="18" charset="-128"/>
                        </a:rPr>
                        <a:t>％を占め、地域商業の担い手としての役割が果たせている。　</a:t>
                      </a:r>
                      <a:endParaRPr lang="en-US" altLang="ja-JP" sz="1200" kern="0" dirty="0">
                        <a:solidFill>
                          <a:schemeClr val="tx1"/>
                        </a:solidFill>
                        <a:effectLst/>
                        <a:latin typeface="UD デジタル 教科書体 NK-R" panose="02020400000000000000" pitchFamily="18" charset="-128"/>
                        <a:ea typeface="UD デジタル 教科書体 NK-R" panose="02020400000000000000" pitchFamily="18" charset="-128"/>
                      </a:endParaRPr>
                    </a:p>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200" kern="0" dirty="0">
                          <a:solidFill>
                            <a:schemeClr val="tx1"/>
                          </a:solidFill>
                          <a:effectLst/>
                          <a:latin typeface="UD デジタル 教科書体 NK-R" panose="02020400000000000000" pitchFamily="18" charset="-128"/>
                          <a:ea typeface="UD デジタル 教科書体 NK-R" panose="02020400000000000000" pitchFamily="18" charset="-128"/>
                        </a:rPr>
                        <a:t>○　今年度新たに調査した「観光」は、買い物に次いで多く、商店街が観光コンテンツとしての評価を得ていることが判った。</a:t>
                      </a:r>
                      <a:endParaRPr lang="en-US" altLang="ja-JP" sz="1200" kern="0" dirty="0">
                        <a:solidFill>
                          <a:schemeClr val="tx1"/>
                        </a:solidFill>
                        <a:effectLst/>
                        <a:latin typeface="UD デジタル 教科書体 NK-R" panose="02020400000000000000" pitchFamily="18" charset="-128"/>
                        <a:ea typeface="UD デジタル 教科書体 NK-R" panose="02020400000000000000" pitchFamily="18" charset="-128"/>
                      </a:endParaRPr>
                    </a:p>
                  </a:txBody>
                  <a:tcPr marL="68580" marR="68580" marT="0" marB="0" anchor="ctr"/>
                </a:tc>
                <a:extLst>
                  <a:ext uri="{0D108BD9-81ED-4DB2-BD59-A6C34878D82A}">
                    <a16:rowId xmlns:a16="http://schemas.microsoft.com/office/drawing/2014/main" val="577630969"/>
                  </a:ext>
                </a:extLst>
              </a:tr>
            </a:tbl>
          </a:graphicData>
        </a:graphic>
      </p:graphicFrame>
      <p:sp>
        <p:nvSpPr>
          <p:cNvPr id="15" name="角丸四角形 14"/>
          <p:cNvSpPr/>
          <p:nvPr/>
        </p:nvSpPr>
        <p:spPr>
          <a:xfrm>
            <a:off x="472962" y="5441885"/>
            <a:ext cx="4502384" cy="100363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87313" indent="-87313"/>
            <a:r>
              <a:rPr lang="ja-JP" altLang="en-US" sz="1400" kern="100" dirty="0">
                <a:solidFill>
                  <a:schemeClr val="tx1"/>
                </a:solidFill>
                <a:latin typeface="UD デジタル 教科書体 NK-R" panose="02020400000000000000" pitchFamily="18" charset="-128"/>
                <a:ea typeface="UD デジタル 教科書体 NK-R" panose="02020400000000000000" pitchFamily="18" charset="-128"/>
              </a:rPr>
              <a:t>○　本事業のＩＣＴ活用・バイローカルのモデル構築への支援や、観光コンテンツ化及び情報発信を通じ、来街者及び売上の増加に繋がった。</a:t>
            </a:r>
            <a:endParaRPr lang="ja-JP" altLang="ja-JP" sz="1400" kern="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9" name="角丸四角形 18"/>
          <p:cNvSpPr/>
          <p:nvPr/>
        </p:nvSpPr>
        <p:spPr>
          <a:xfrm>
            <a:off x="4975346" y="5443889"/>
            <a:ext cx="4585512" cy="100363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87313" indent="-87313">
              <a:spcAft>
                <a:spcPts val="0"/>
              </a:spcAft>
            </a:pPr>
            <a:r>
              <a:rPr lang="ja-JP" altLang="en-US" sz="1400" kern="100" dirty="0">
                <a:solidFill>
                  <a:schemeClr val="tx1"/>
                </a:solidFill>
                <a:latin typeface="UD デジタル 教科書体 NK-R" panose="02020400000000000000" pitchFamily="18" charset="-128"/>
                <a:ea typeface="UD デジタル 教科書体 NK-R" panose="02020400000000000000" pitchFamily="18" charset="-128"/>
              </a:rPr>
              <a:t>○　商店街は地域商業の担い手であるとともに、観光コンテンツとしても評価を得ていることが判り、本事業が商店街の持続的な活性化に寄与している。</a:t>
            </a:r>
            <a:endParaRPr lang="ja-JP" altLang="ja-JP" sz="1400" kern="100"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16" name="二等辺三角形 15"/>
          <p:cNvSpPr/>
          <p:nvPr/>
        </p:nvSpPr>
        <p:spPr>
          <a:xfrm rot="10800000">
            <a:off x="2434983" y="5229962"/>
            <a:ext cx="580571" cy="232228"/>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1" name="二等辺三角形 20"/>
          <p:cNvSpPr/>
          <p:nvPr/>
        </p:nvSpPr>
        <p:spPr>
          <a:xfrm rot="10800000">
            <a:off x="6977817" y="5229962"/>
            <a:ext cx="580571" cy="232228"/>
          </a:xfrm>
          <a:prstGeom prs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5873629" y="6572138"/>
            <a:ext cx="3739381" cy="253916"/>
          </a:xfrm>
          <a:prstGeom prst="rect">
            <a:avLst/>
          </a:prstGeom>
          <a:noFill/>
        </p:spPr>
        <p:txBody>
          <a:bodyPr wrap="square" rtlCol="0" anchor="t" anchorCtr="0">
            <a:spAutoFit/>
          </a:bodyPr>
          <a:lstStyle/>
          <a:p>
            <a:pPr marL="84138" indent="-84138" algn="r"/>
            <a:r>
              <a:rPr lang="en-US" altLang="ja-JP"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a:t>
            </a: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調査結果の詳細は</a:t>
            </a:r>
            <a:r>
              <a:rPr lang="ja-JP" altLang="en-US" sz="105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、本事業</a:t>
            </a:r>
            <a:r>
              <a:rPr lang="en-US" altLang="ja-JP" sz="105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HP</a:t>
            </a:r>
            <a:r>
              <a:rPr lang="ja-JP" altLang="en-US" sz="1050" dirty="0">
                <a:latin typeface="UD デジタル 教科書体 NK-R" panose="02020400000000000000" pitchFamily="18" charset="-128"/>
                <a:ea typeface="UD デジタル 教科書体 NK-R" panose="02020400000000000000" pitchFamily="18" charset="-128"/>
                <a:cs typeface="メイリオ" panose="020B0604030504040204" pitchFamily="50" charset="-128"/>
              </a:rPr>
              <a:t>に掲載しています。</a:t>
            </a:r>
          </a:p>
        </p:txBody>
      </p:sp>
    </p:spTree>
    <p:extLst>
      <p:ext uri="{BB962C8B-B14F-4D97-AF65-F5344CB8AC3E}">
        <p14:creationId xmlns:p14="http://schemas.microsoft.com/office/powerpoint/2010/main" val="3311196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t"/>
      <a:lstStyle>
        <a:defPPr algn="l">
          <a:defRPr kumimoji="1" sz="1200" dirty="0" smtClean="0">
            <a:latin typeface="UD デジタル 教科書体 NK-R" panose="02020400000000000000" pitchFamily="18" charset="-128"/>
            <a:ea typeface="UD デジタル 教科書体 NK-R" panose="02020400000000000000" pitchFamily="18" charset="-128"/>
          </a:defRPr>
        </a:defPPr>
      </a:lstStyle>
      <a:style>
        <a:lnRef idx="2">
          <a:schemeClr val="accent2"/>
        </a:lnRef>
        <a:fillRef idx="1">
          <a:schemeClr val="lt1"/>
        </a:fillRef>
        <a:effectRef idx="0">
          <a:schemeClr val="accent2"/>
        </a:effectRef>
        <a:fontRef idx="minor">
          <a:schemeClr val="dk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499</Words>
  <Application>Microsoft Office PowerPoint</Application>
  <PresentationFormat>A4 210 x 297 mm</PresentationFormat>
  <Paragraphs>44</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UD デジタル 教科書体 NK-R</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2024-03-22T02:44:11Z</dcterms:created>
  <dcterms:modified xsi:type="dcterms:W3CDTF">2024-03-22T02:45:31Z</dcterms:modified>
</cp:coreProperties>
</file>