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p:sldMasterIdLst>
    <p:sldMasterId id="2147483660" r:id="rId1"/>
  </p:sldMasterIdLst>
  <p:notesMasterIdLst>
    <p:notesMasterId r:id="rId3"/>
  </p:notesMasterIdLst>
  <p:sldIdLst>
    <p:sldId id="345" r:id="rId2"/>
  </p:sldIdLst>
  <p:sldSz cx="9906000" cy="6858000" type="A4"/>
  <p:notesSz cx="6646863" cy="97774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8A107856-5554-42FB-B03E-39F5DBC370BA}" styleName="中間スタイル 4 - アクセント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72833802-FEF1-4C79-8D5D-14CF1EAF98D9}" styleName="淡色スタイル 2 - アクセント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9DCAF9ED-07DC-4A11-8D7F-57B35C25682E}" styleName="中間スタイル 1 - アクセント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FABFCF23-3B69-468F-B69F-88F6DE6A72F2}" styleName="中間スタイル 1 - アクセント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5DA37D80-6434-44D0-A028-1B22A696006F}" styleName="淡色スタイル 3 - アクセント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326" autoAdjust="0"/>
    <p:restoredTop sz="96370" autoAdjust="0"/>
  </p:normalViewPr>
  <p:slideViewPr>
    <p:cSldViewPr snapToGrid="0">
      <p:cViewPr varScale="1">
        <p:scale>
          <a:sx n="96" d="100"/>
          <a:sy n="96" d="100"/>
        </p:scale>
        <p:origin x="638" y="77"/>
      </p:cViewPr>
      <p:guideLst/>
    </p:cSldViewPr>
  </p:slideViewPr>
  <p:outlineViewPr>
    <p:cViewPr>
      <p:scale>
        <a:sx n="33" d="100"/>
        <a:sy n="33" d="100"/>
      </p:scale>
      <p:origin x="0" y="-336"/>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1"/>
            <a:ext cx="2880308" cy="490569"/>
          </a:xfrm>
          <a:prstGeom prst="rect">
            <a:avLst/>
          </a:prstGeom>
        </p:spPr>
        <p:txBody>
          <a:bodyPr vert="horz" lIns="89668" tIns="44835" rIns="89668" bIns="44835" rtlCol="0"/>
          <a:lstStyle>
            <a:lvl1pPr algn="l">
              <a:defRPr sz="1200"/>
            </a:lvl1pPr>
          </a:lstStyle>
          <a:p>
            <a:endParaRPr kumimoji="1" lang="ja-JP" altLang="en-US"/>
          </a:p>
        </p:txBody>
      </p:sp>
      <p:sp>
        <p:nvSpPr>
          <p:cNvPr id="3" name="日付プレースホルダー 2"/>
          <p:cNvSpPr>
            <a:spLocks noGrp="1"/>
          </p:cNvSpPr>
          <p:nvPr>
            <p:ph type="dt" idx="1"/>
          </p:nvPr>
        </p:nvSpPr>
        <p:spPr>
          <a:xfrm>
            <a:off x="3765019" y="1"/>
            <a:ext cx="2880308" cy="490569"/>
          </a:xfrm>
          <a:prstGeom prst="rect">
            <a:avLst/>
          </a:prstGeom>
        </p:spPr>
        <p:txBody>
          <a:bodyPr vert="horz" lIns="89668" tIns="44835" rIns="89668" bIns="44835" rtlCol="0"/>
          <a:lstStyle>
            <a:lvl1pPr algn="r">
              <a:defRPr sz="1200"/>
            </a:lvl1pPr>
          </a:lstStyle>
          <a:p>
            <a:fld id="{12745938-00C2-4AFC-BF25-CF576AD8B5AC}" type="datetimeFigureOut">
              <a:rPr kumimoji="1" lang="ja-JP" altLang="en-US" smtClean="0"/>
              <a:t>2024/3/22</a:t>
            </a:fld>
            <a:endParaRPr kumimoji="1" lang="ja-JP" altLang="en-US"/>
          </a:p>
        </p:txBody>
      </p:sp>
      <p:sp>
        <p:nvSpPr>
          <p:cNvPr id="4" name="スライド イメージ プレースホルダー 3"/>
          <p:cNvSpPr>
            <a:spLocks noGrp="1" noRot="1" noChangeAspect="1"/>
          </p:cNvSpPr>
          <p:nvPr>
            <p:ph type="sldImg" idx="2"/>
          </p:nvPr>
        </p:nvSpPr>
        <p:spPr>
          <a:xfrm>
            <a:off x="939800" y="1222375"/>
            <a:ext cx="4767263" cy="3300413"/>
          </a:xfrm>
          <a:prstGeom prst="rect">
            <a:avLst/>
          </a:prstGeom>
          <a:noFill/>
          <a:ln w="12700">
            <a:solidFill>
              <a:prstClr val="black"/>
            </a:solidFill>
          </a:ln>
        </p:spPr>
        <p:txBody>
          <a:bodyPr vert="horz" lIns="89668" tIns="44835" rIns="89668" bIns="44835" rtlCol="0" anchor="ctr"/>
          <a:lstStyle/>
          <a:p>
            <a:endParaRPr lang="ja-JP" altLang="en-US"/>
          </a:p>
        </p:txBody>
      </p:sp>
      <p:sp>
        <p:nvSpPr>
          <p:cNvPr id="5" name="ノート プレースホルダー 4"/>
          <p:cNvSpPr>
            <a:spLocks noGrp="1"/>
          </p:cNvSpPr>
          <p:nvPr>
            <p:ph type="body" sz="quarter" idx="3"/>
          </p:nvPr>
        </p:nvSpPr>
        <p:spPr>
          <a:xfrm>
            <a:off x="664687" y="4705381"/>
            <a:ext cx="5317490" cy="3849856"/>
          </a:xfrm>
          <a:prstGeom prst="rect">
            <a:avLst/>
          </a:prstGeom>
        </p:spPr>
        <p:txBody>
          <a:bodyPr vert="horz" lIns="89668" tIns="44835" rIns="89668" bIns="44835"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286846"/>
            <a:ext cx="2880308" cy="490568"/>
          </a:xfrm>
          <a:prstGeom prst="rect">
            <a:avLst/>
          </a:prstGeom>
        </p:spPr>
        <p:txBody>
          <a:bodyPr vert="horz" lIns="89668" tIns="44835" rIns="89668" bIns="44835"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765019" y="9286846"/>
            <a:ext cx="2880308" cy="490568"/>
          </a:xfrm>
          <a:prstGeom prst="rect">
            <a:avLst/>
          </a:prstGeom>
        </p:spPr>
        <p:txBody>
          <a:bodyPr vert="horz" lIns="89668" tIns="44835" rIns="89668" bIns="44835" rtlCol="0" anchor="b"/>
          <a:lstStyle>
            <a:lvl1pPr algn="r">
              <a:defRPr sz="1200"/>
            </a:lvl1pPr>
          </a:lstStyle>
          <a:p>
            <a:fld id="{EF649B63-F909-46C6-AA75-8B534F0F0F74}" type="slidenum">
              <a:rPr kumimoji="1" lang="ja-JP" altLang="en-US" smtClean="0"/>
              <a:t>‹#›</a:t>
            </a:fld>
            <a:endParaRPr kumimoji="1" lang="ja-JP" altLang="en-US"/>
          </a:p>
        </p:txBody>
      </p:sp>
    </p:spTree>
    <p:extLst>
      <p:ext uri="{BB962C8B-B14F-4D97-AF65-F5344CB8AC3E}">
        <p14:creationId xmlns:p14="http://schemas.microsoft.com/office/powerpoint/2010/main" val="1833109915"/>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normAutofit/>
          </a:bodyPr>
          <a:lstStyle>
            <a:lvl1pPr algn="ctr">
              <a:defRPr sz="4800">
                <a:latin typeface="UD デジタル 教科書体 NK-R" panose="02020400000000000000" pitchFamily="18" charset="-128"/>
                <a:ea typeface="UD デジタル 教科書体 NK-R" panose="02020400000000000000" pitchFamily="18" charset="-128"/>
              </a:defRPr>
            </a:lvl1pPr>
          </a:lstStyle>
          <a:p>
            <a:r>
              <a:rPr lang="ja-JP" altLang="en-US" dirty="0"/>
              <a:t>マスター タイトルの書式設定</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atin typeface="UD デジタル 教科書体 NK-R" panose="02020400000000000000" pitchFamily="18" charset="-128"/>
                <a:ea typeface="UD デジタル 教科書体 NK-R" panose="02020400000000000000" pitchFamily="18" charset="-128"/>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520DF87B-F4F7-4754-A90E-269C0D6E7217}" type="datetime1">
              <a:rPr kumimoji="1" lang="ja-JP" altLang="en-US" smtClean="0"/>
              <a:t>2024/3/22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cxnSp>
        <p:nvCxnSpPr>
          <p:cNvPr id="7" name="直線コネクタ 6">
            <a:extLst>
              <a:ext uri="{FF2B5EF4-FFF2-40B4-BE49-F238E27FC236}">
                <a16:creationId xmlns:a16="http://schemas.microsoft.com/office/drawing/2014/main" id="{980F7C4D-6101-4D3E-A744-8451E557CB46}"/>
              </a:ext>
            </a:extLst>
          </p:cNvPr>
          <p:cNvCxnSpPr/>
          <p:nvPr userDrawn="1"/>
        </p:nvCxnSpPr>
        <p:spPr>
          <a:xfrm>
            <a:off x="207034" y="3509963"/>
            <a:ext cx="9506309" cy="0"/>
          </a:xfrm>
          <a:prstGeom prst="line">
            <a:avLst/>
          </a:prstGeom>
          <a:ln w="38100"/>
        </p:spPr>
        <p:style>
          <a:lnRef idx="3">
            <a:schemeClr val="accent2"/>
          </a:lnRef>
          <a:fillRef idx="0">
            <a:schemeClr val="accent2"/>
          </a:fillRef>
          <a:effectRef idx="2">
            <a:schemeClr val="accent2"/>
          </a:effectRef>
          <a:fontRef idx="minor">
            <a:schemeClr val="tx1"/>
          </a:fontRef>
        </p:style>
      </p:cxnSp>
    </p:spTree>
    <p:extLst>
      <p:ext uri="{BB962C8B-B14F-4D97-AF65-F5344CB8AC3E}">
        <p14:creationId xmlns:p14="http://schemas.microsoft.com/office/powerpoint/2010/main" val="18191495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DA52BDD0-5024-4C5A-A51C-07AED2CDCF8F}" type="datetime1">
              <a:rPr kumimoji="1" lang="ja-JP" altLang="en-US" smtClean="0"/>
              <a:t>2024/3/22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33FD9C5-E3FB-427C-9CE1-9FEF27C5EAC6}" type="slidenum">
              <a:rPr kumimoji="1" lang="ja-JP" altLang="en-US" smtClean="0"/>
              <a:t>‹#›</a:t>
            </a:fld>
            <a:endParaRPr kumimoji="1" lang="ja-JP" altLang="en-US"/>
          </a:p>
        </p:txBody>
      </p:sp>
    </p:spTree>
    <p:extLst>
      <p:ext uri="{BB962C8B-B14F-4D97-AF65-F5344CB8AC3E}">
        <p14:creationId xmlns:p14="http://schemas.microsoft.com/office/powerpoint/2010/main" val="41853397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E7A0DB38-3E0F-4893-86CE-48AC7FEED160}" type="datetime1">
              <a:rPr kumimoji="1" lang="ja-JP" altLang="en-US" smtClean="0"/>
              <a:t>2024/3/22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33FD9C5-E3FB-427C-9CE1-9FEF27C5EAC6}" type="slidenum">
              <a:rPr kumimoji="1" lang="ja-JP" altLang="en-US" smtClean="0"/>
              <a:t>‹#›</a:t>
            </a:fld>
            <a:endParaRPr kumimoji="1" lang="ja-JP" altLang="en-US"/>
          </a:p>
        </p:txBody>
      </p:sp>
    </p:spTree>
    <p:extLst>
      <p:ext uri="{BB962C8B-B14F-4D97-AF65-F5344CB8AC3E}">
        <p14:creationId xmlns:p14="http://schemas.microsoft.com/office/powerpoint/2010/main" val="12190064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207034" y="327806"/>
            <a:ext cx="9506309" cy="338192"/>
          </a:xfrm>
        </p:spPr>
        <p:txBody>
          <a:bodyPr anchor="b">
            <a:normAutofit/>
          </a:bodyPr>
          <a:lstStyle>
            <a:lvl1pPr>
              <a:defRPr sz="1600" b="0">
                <a:latin typeface="UD デジタル 教科書体 NK-R" panose="02020400000000000000" pitchFamily="18" charset="-128"/>
                <a:ea typeface="UD デジタル 教科書体 NK-R" panose="02020400000000000000" pitchFamily="18" charset="-128"/>
              </a:defRPr>
            </a:lvl1pPr>
          </a:lstStyle>
          <a:p>
            <a:r>
              <a:rPr lang="ja-JP" altLang="en-US" dirty="0"/>
              <a:t>マスター タイトルの書式設定</a:t>
            </a:r>
            <a:endParaRPr lang="en-US" dirty="0"/>
          </a:p>
        </p:txBody>
      </p:sp>
      <p:sp>
        <p:nvSpPr>
          <p:cNvPr id="3" name="Content Placeholder 2"/>
          <p:cNvSpPr>
            <a:spLocks noGrp="1"/>
          </p:cNvSpPr>
          <p:nvPr>
            <p:ph idx="1"/>
          </p:nvPr>
        </p:nvSpPr>
        <p:spPr>
          <a:xfrm>
            <a:off x="207034" y="857704"/>
            <a:ext cx="9506309" cy="5732878"/>
          </a:xfrm>
        </p:spPr>
        <p:txBody>
          <a:bodyPr>
            <a:normAutofit/>
          </a:bodyPr>
          <a:lstStyle>
            <a:lvl1pPr>
              <a:defRPr sz="1600">
                <a:latin typeface="UD デジタル 教科書体 NK-R" panose="02020400000000000000" pitchFamily="18" charset="-128"/>
                <a:ea typeface="UD デジタル 教科書体 NK-R" panose="02020400000000000000" pitchFamily="18" charset="-128"/>
              </a:defRPr>
            </a:lvl1pPr>
            <a:lvl2pPr>
              <a:defRPr sz="1400">
                <a:latin typeface="UD デジタル 教科書体 NK-R" panose="02020400000000000000" pitchFamily="18" charset="-128"/>
                <a:ea typeface="UD デジタル 教科書体 NK-R" panose="02020400000000000000" pitchFamily="18" charset="-128"/>
              </a:defRPr>
            </a:lvl2pPr>
            <a:lvl3pPr>
              <a:defRPr sz="1200">
                <a:latin typeface="UD デジタル 教科書体 NK-R" panose="02020400000000000000" pitchFamily="18" charset="-128"/>
                <a:ea typeface="UD デジタル 教科書体 NK-R" panose="02020400000000000000" pitchFamily="18" charset="-128"/>
              </a:defRPr>
            </a:lvl3pPr>
            <a:lvl4pPr>
              <a:defRPr sz="1100">
                <a:latin typeface="UD デジタル 教科書体 NK-R" panose="02020400000000000000" pitchFamily="18" charset="-128"/>
                <a:ea typeface="UD デジタル 教科書体 NK-R" panose="02020400000000000000" pitchFamily="18" charset="-128"/>
              </a:defRPr>
            </a:lvl4pPr>
            <a:lvl5pPr>
              <a:defRPr sz="1100">
                <a:latin typeface="UD デジタル 教科書体 NK-R" panose="02020400000000000000" pitchFamily="18" charset="-128"/>
                <a:ea typeface="UD デジタル 教科書体 NK-R" panose="02020400000000000000" pitchFamily="18" charset="-128"/>
              </a:defRPr>
            </a:lvl5p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dirty="0"/>
          </a:p>
        </p:txBody>
      </p:sp>
      <p:sp>
        <p:nvSpPr>
          <p:cNvPr id="4" name="Date Placeholder 3"/>
          <p:cNvSpPr>
            <a:spLocks noGrp="1"/>
          </p:cNvSpPr>
          <p:nvPr>
            <p:ph type="dt" sz="half" idx="10"/>
          </p:nvPr>
        </p:nvSpPr>
        <p:spPr/>
        <p:txBody>
          <a:bodyPr/>
          <a:lstStyle/>
          <a:p>
            <a:fld id="{AB5BD76A-1AA8-4DCB-B138-26770EEC2884}" type="datetime1">
              <a:rPr kumimoji="1" lang="ja-JP" altLang="en-US" smtClean="0"/>
              <a:t>2024/3/22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a:xfrm>
            <a:off x="7579384" y="6408019"/>
            <a:ext cx="2228850" cy="365125"/>
          </a:xfrm>
        </p:spPr>
        <p:txBody>
          <a:bodyPr/>
          <a:lstStyle>
            <a:lvl1pPr>
              <a:defRPr sz="1200" b="1">
                <a:solidFill>
                  <a:schemeClr val="tx1"/>
                </a:solidFill>
                <a:latin typeface="ＭＳ Ｐゴシック" panose="020B0600070205080204" pitchFamily="50" charset="-128"/>
                <a:ea typeface="ＭＳ Ｐゴシック" panose="020B0600070205080204" pitchFamily="50" charset="-128"/>
              </a:defRPr>
            </a:lvl1pPr>
          </a:lstStyle>
          <a:p>
            <a:fld id="{333FD9C5-E3FB-427C-9CE1-9FEF27C5EAC6}" type="slidenum">
              <a:rPr kumimoji="1" lang="ja-JP" altLang="en-US" smtClean="0"/>
              <a:pPr/>
              <a:t>‹#›</a:t>
            </a:fld>
            <a:endParaRPr kumimoji="1" lang="ja-JP" altLang="en-US" dirty="0"/>
          </a:p>
        </p:txBody>
      </p:sp>
      <p:cxnSp>
        <p:nvCxnSpPr>
          <p:cNvPr id="8" name="直線コネクタ 7">
            <a:extLst>
              <a:ext uri="{FF2B5EF4-FFF2-40B4-BE49-F238E27FC236}">
                <a16:creationId xmlns:a16="http://schemas.microsoft.com/office/drawing/2014/main" id="{980F7C4D-6101-4D3E-A744-8451E557CB46}"/>
              </a:ext>
            </a:extLst>
          </p:cNvPr>
          <p:cNvCxnSpPr/>
          <p:nvPr userDrawn="1"/>
        </p:nvCxnSpPr>
        <p:spPr>
          <a:xfrm>
            <a:off x="207034" y="691878"/>
            <a:ext cx="9506309" cy="0"/>
          </a:xfrm>
          <a:prstGeom prst="line">
            <a:avLst/>
          </a:prstGeom>
          <a:ln w="38100"/>
        </p:spPr>
        <p:style>
          <a:lnRef idx="3">
            <a:schemeClr val="accent2"/>
          </a:lnRef>
          <a:fillRef idx="0">
            <a:schemeClr val="accent2"/>
          </a:fillRef>
          <a:effectRef idx="2">
            <a:schemeClr val="accent2"/>
          </a:effectRef>
          <a:fontRef idx="minor">
            <a:schemeClr val="tx1"/>
          </a:fontRef>
        </p:style>
      </p:cxnSp>
    </p:spTree>
    <p:extLst>
      <p:ext uri="{BB962C8B-B14F-4D97-AF65-F5344CB8AC3E}">
        <p14:creationId xmlns:p14="http://schemas.microsoft.com/office/powerpoint/2010/main" val="40707606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ja-JP" altLang="en-US" dirty="0"/>
              <a:t>マスター タイトルの書式設定</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374EA3A5-F210-49A6-9E3D-6E2C09C72BD0}" type="datetime1">
              <a:rPr kumimoji="1" lang="ja-JP" altLang="en-US" smtClean="0"/>
              <a:t>2024/3/22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7" name="Slide Number Placeholder 5"/>
          <p:cNvSpPr>
            <a:spLocks noGrp="1"/>
          </p:cNvSpPr>
          <p:nvPr>
            <p:ph type="sldNum" sz="quarter" idx="12"/>
          </p:nvPr>
        </p:nvSpPr>
        <p:spPr>
          <a:xfrm>
            <a:off x="7579384" y="6408019"/>
            <a:ext cx="2228850" cy="365125"/>
          </a:xfrm>
        </p:spPr>
        <p:txBody>
          <a:bodyPr/>
          <a:lstStyle>
            <a:lvl1pPr>
              <a:defRPr sz="1200" b="1">
                <a:solidFill>
                  <a:schemeClr val="tx1"/>
                </a:solidFill>
                <a:latin typeface="ＭＳ Ｐゴシック" panose="020B0600070205080204" pitchFamily="50" charset="-128"/>
                <a:ea typeface="ＭＳ Ｐゴシック" panose="020B0600070205080204" pitchFamily="50" charset="-128"/>
              </a:defRPr>
            </a:lvl1pPr>
          </a:lstStyle>
          <a:p>
            <a:fld id="{333FD9C5-E3FB-427C-9CE1-9FEF27C5EAC6}" type="slidenum">
              <a:rPr kumimoji="1" lang="ja-JP" altLang="en-US" smtClean="0"/>
              <a:pPr/>
              <a:t>‹#›</a:t>
            </a:fld>
            <a:endParaRPr kumimoji="1" lang="ja-JP" altLang="en-US" dirty="0"/>
          </a:p>
        </p:txBody>
      </p:sp>
    </p:spTree>
    <p:extLst>
      <p:ext uri="{BB962C8B-B14F-4D97-AF65-F5344CB8AC3E}">
        <p14:creationId xmlns:p14="http://schemas.microsoft.com/office/powerpoint/2010/main" val="24689594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93349EB5-97BD-4D34-AF04-0DD66AABE82D}" type="datetime1">
              <a:rPr kumimoji="1" lang="ja-JP" altLang="en-US" smtClean="0"/>
              <a:t>2024/3/22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33FD9C5-E3FB-427C-9CE1-9FEF27C5EAC6}" type="slidenum">
              <a:rPr kumimoji="1" lang="ja-JP" altLang="en-US" smtClean="0"/>
              <a:t>‹#›</a:t>
            </a:fld>
            <a:endParaRPr kumimoji="1" lang="ja-JP" altLang="en-US"/>
          </a:p>
        </p:txBody>
      </p:sp>
    </p:spTree>
    <p:extLst>
      <p:ext uri="{BB962C8B-B14F-4D97-AF65-F5344CB8AC3E}">
        <p14:creationId xmlns:p14="http://schemas.microsoft.com/office/powerpoint/2010/main" val="22246323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82329" y="2505075"/>
            <a:ext cx="4190702"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5014913" y="2505075"/>
            <a:ext cx="4211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7630988F-EB56-4470-ACC9-BB60C6C4F4F6}" type="datetime1">
              <a:rPr kumimoji="1" lang="ja-JP" altLang="en-US" smtClean="0"/>
              <a:t>2024/3/22</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333FD9C5-E3FB-427C-9CE1-9FEF27C5EAC6}" type="slidenum">
              <a:rPr kumimoji="1" lang="ja-JP" altLang="en-US" smtClean="0"/>
              <a:t>‹#›</a:t>
            </a:fld>
            <a:endParaRPr kumimoji="1" lang="ja-JP" altLang="en-US"/>
          </a:p>
        </p:txBody>
      </p:sp>
    </p:spTree>
    <p:extLst>
      <p:ext uri="{BB962C8B-B14F-4D97-AF65-F5344CB8AC3E}">
        <p14:creationId xmlns:p14="http://schemas.microsoft.com/office/powerpoint/2010/main" val="21613907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6B135496-337E-462B-AE3C-A4CDCCD1FDBE}" type="datetime1">
              <a:rPr kumimoji="1" lang="ja-JP" altLang="en-US" smtClean="0"/>
              <a:t>2024/3/22</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a:xfrm>
            <a:off x="7579384" y="6408019"/>
            <a:ext cx="2228850" cy="365125"/>
          </a:xfrm>
        </p:spPr>
        <p:txBody>
          <a:bodyPr/>
          <a:lstStyle>
            <a:lvl1pPr>
              <a:defRPr sz="1200" b="1">
                <a:solidFill>
                  <a:schemeClr val="tx1"/>
                </a:solidFill>
                <a:latin typeface="ＭＳ Ｐゴシック" panose="020B0600070205080204" pitchFamily="50" charset="-128"/>
                <a:ea typeface="ＭＳ Ｐゴシック" panose="020B0600070205080204" pitchFamily="50" charset="-128"/>
              </a:defRPr>
            </a:lvl1pPr>
          </a:lstStyle>
          <a:p>
            <a:fld id="{333FD9C5-E3FB-427C-9CE1-9FEF27C5EAC6}" type="slidenum">
              <a:rPr kumimoji="1" lang="ja-JP" altLang="en-US" smtClean="0"/>
              <a:pPr/>
              <a:t>‹#›</a:t>
            </a:fld>
            <a:endParaRPr kumimoji="1" lang="ja-JP" altLang="en-US" dirty="0"/>
          </a:p>
        </p:txBody>
      </p:sp>
    </p:spTree>
    <p:extLst>
      <p:ext uri="{BB962C8B-B14F-4D97-AF65-F5344CB8AC3E}">
        <p14:creationId xmlns:p14="http://schemas.microsoft.com/office/powerpoint/2010/main" val="12158365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3CB2931-280F-4CB3-9B1C-288EB532172C}" type="datetime1">
              <a:rPr kumimoji="1" lang="ja-JP" altLang="en-US" smtClean="0"/>
              <a:t>2024/3/22</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333FD9C5-E3FB-427C-9CE1-9FEF27C5EAC6}" type="slidenum">
              <a:rPr kumimoji="1" lang="ja-JP" altLang="en-US" smtClean="0"/>
              <a:t>‹#›</a:t>
            </a:fld>
            <a:endParaRPr kumimoji="1" lang="ja-JP" altLang="en-US"/>
          </a:p>
        </p:txBody>
      </p:sp>
    </p:spTree>
    <p:extLst>
      <p:ext uri="{BB962C8B-B14F-4D97-AF65-F5344CB8AC3E}">
        <p14:creationId xmlns:p14="http://schemas.microsoft.com/office/powerpoint/2010/main" val="6218436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395D1036-34E6-45F7-A8B3-9D93E6BC0563}" type="datetime1">
              <a:rPr kumimoji="1" lang="ja-JP" altLang="en-US" smtClean="0"/>
              <a:t>2024/3/22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33FD9C5-E3FB-427C-9CE1-9FEF27C5EAC6}" type="slidenum">
              <a:rPr kumimoji="1" lang="ja-JP" altLang="en-US" smtClean="0"/>
              <a:t>‹#›</a:t>
            </a:fld>
            <a:endParaRPr kumimoji="1" lang="ja-JP" altLang="en-US"/>
          </a:p>
        </p:txBody>
      </p:sp>
    </p:spTree>
    <p:extLst>
      <p:ext uri="{BB962C8B-B14F-4D97-AF65-F5344CB8AC3E}">
        <p14:creationId xmlns:p14="http://schemas.microsoft.com/office/powerpoint/2010/main" val="34591951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B1059AB7-86FD-441F-95AF-7356168FC3E0}" type="datetime1">
              <a:rPr kumimoji="1" lang="ja-JP" altLang="en-US" smtClean="0"/>
              <a:t>2024/3/22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33FD9C5-E3FB-427C-9CE1-9FEF27C5EAC6}" type="slidenum">
              <a:rPr kumimoji="1" lang="ja-JP" altLang="en-US" smtClean="0"/>
              <a:t>‹#›</a:t>
            </a:fld>
            <a:endParaRPr kumimoji="1" lang="ja-JP" altLang="en-US"/>
          </a:p>
        </p:txBody>
      </p:sp>
    </p:spTree>
    <p:extLst>
      <p:ext uri="{BB962C8B-B14F-4D97-AF65-F5344CB8AC3E}">
        <p14:creationId xmlns:p14="http://schemas.microsoft.com/office/powerpoint/2010/main" val="6668111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F29704B-4778-4E70-8ECC-313455AB73F8}" type="datetime1">
              <a:rPr kumimoji="1" lang="ja-JP" altLang="en-US" smtClean="0"/>
              <a:t>2024/3/22</a:t>
            </a:fld>
            <a:endParaRPr kumimoji="1" lang="ja-JP" altLang="en-US"/>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33FD9C5-E3FB-427C-9CE1-9FEF27C5EAC6}" type="slidenum">
              <a:rPr kumimoji="1" lang="ja-JP" altLang="en-US" smtClean="0"/>
              <a:t>‹#›</a:t>
            </a:fld>
            <a:endParaRPr kumimoji="1" lang="ja-JP" altLang="en-US"/>
          </a:p>
        </p:txBody>
      </p:sp>
    </p:spTree>
    <p:extLst>
      <p:ext uri="{BB962C8B-B14F-4D97-AF65-F5344CB8AC3E}">
        <p14:creationId xmlns:p14="http://schemas.microsoft.com/office/powerpoint/2010/main" val="117362354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p:cNvSpPr txBox="1"/>
          <p:nvPr/>
        </p:nvSpPr>
        <p:spPr>
          <a:xfrm>
            <a:off x="337676" y="359400"/>
            <a:ext cx="9532463" cy="307777"/>
          </a:xfrm>
          <a:prstGeom prst="rect">
            <a:avLst/>
          </a:prstGeom>
          <a:noFill/>
        </p:spPr>
        <p:txBody>
          <a:bodyPr wrap="square" rtlCol="0">
            <a:spAutoFit/>
          </a:bodyPr>
          <a:lstStyle/>
          <a:p>
            <a:r>
              <a:rPr lang="ja-JP" altLang="en-US" sz="1400" b="1" dirty="0">
                <a:latin typeface="UD デジタル 教科書体 NK-R" panose="02020400000000000000" pitchFamily="18" charset="-128"/>
                <a:ea typeface="UD デジタル 教科書体 NK-R" panose="02020400000000000000" pitchFamily="18" charset="-128"/>
              </a:rPr>
              <a:t>令和５年度大阪府商店街支援事業の効果検証について　</a:t>
            </a:r>
            <a:r>
              <a:rPr lang="ja-JP" altLang="en-US" sz="1200" b="1" dirty="0">
                <a:latin typeface="UD デジタル 教科書体 NK-R" panose="02020400000000000000" pitchFamily="18" charset="-128"/>
                <a:ea typeface="UD デジタル 教科書体 NK-R" panose="02020400000000000000" pitchFamily="18" charset="-128"/>
              </a:rPr>
              <a:t>（</a:t>
            </a:r>
            <a:r>
              <a:rPr lang="zh-TW" altLang="en-US" sz="1200" b="1" dirty="0">
                <a:latin typeface="UD デジタル 教科書体 NK-R" panose="02020400000000000000" pitchFamily="18" charset="-128"/>
                <a:ea typeface="UD デジタル 教科書体 NK-R" panose="02020400000000000000" pitchFamily="18" charset="-128"/>
              </a:rPr>
              <a:t>商店街店舗魅力向上支援事業</a:t>
            </a:r>
            <a:r>
              <a:rPr lang="ja-JP" altLang="en-US" sz="1200" b="1" dirty="0">
                <a:latin typeface="UD デジタル 教科書体 NK-R" panose="02020400000000000000" pitchFamily="18" charset="-128"/>
                <a:ea typeface="UD デジタル 教科書体 NK-R" panose="02020400000000000000" pitchFamily="18" charset="-128"/>
              </a:rPr>
              <a:t>・商店街等モデル創出普及事業）</a:t>
            </a:r>
            <a:endParaRPr kumimoji="1" lang="ja-JP" altLang="en-US" sz="1200" b="1" dirty="0">
              <a:latin typeface="UD デジタル 教科書体 NK-R" panose="02020400000000000000" pitchFamily="18" charset="-128"/>
              <a:ea typeface="UD デジタル 教科書体 NK-R" panose="02020400000000000000" pitchFamily="18" charset="-128"/>
            </a:endParaRPr>
          </a:p>
        </p:txBody>
      </p:sp>
      <p:sp>
        <p:nvSpPr>
          <p:cNvPr id="8" name="テキスト ボックス 7"/>
          <p:cNvSpPr txBox="1"/>
          <p:nvPr/>
        </p:nvSpPr>
        <p:spPr>
          <a:xfrm>
            <a:off x="275771" y="769996"/>
            <a:ext cx="9069936" cy="1015663"/>
          </a:xfrm>
          <a:prstGeom prst="rect">
            <a:avLst/>
          </a:prstGeom>
          <a:noFill/>
        </p:spPr>
        <p:txBody>
          <a:bodyPr wrap="square" rtlCol="0" anchor="t" anchorCtr="0">
            <a:spAutoFit/>
          </a:bodyPr>
          <a:lstStyle/>
          <a:p>
            <a:pPr marL="84138" indent="-84138"/>
            <a:r>
              <a:rPr lang="ja-JP" altLang="en-US" sz="1200" b="1" dirty="0">
                <a:latin typeface="UD デジタル 教科書体 NK-R" panose="02020400000000000000" pitchFamily="18" charset="-128"/>
                <a:ea typeface="UD デジタル 教科書体 NK-R" panose="02020400000000000000" pitchFamily="18" charset="-128"/>
                <a:cs typeface="メイリオ" panose="020B0604030504040204" pitchFamily="50" charset="-128"/>
              </a:rPr>
              <a:t>１．考え方</a:t>
            </a:r>
          </a:p>
          <a:p>
            <a:pPr marL="174625" indent="-84138"/>
            <a:r>
              <a:rPr lang="ja-JP" altLang="en-US" sz="1200" dirty="0">
                <a:latin typeface="UD デジタル 教科書体 NK-R" panose="02020400000000000000" pitchFamily="18" charset="-128"/>
                <a:ea typeface="UD デジタル 教科書体 NK-R" panose="02020400000000000000" pitchFamily="18" charset="-128"/>
                <a:cs typeface="メイリオ" panose="020B0604030504040204" pitchFamily="50" charset="-128"/>
              </a:rPr>
              <a:t>　　本事業を通じて、成果目標の「ニューノーマルに沿ったモデルの創出と普及」「商店街の観光コンテンツ化と情報発信による観光・消費の促進」を、どの程度達成できたか、商店街および来街者に調査して検証</a:t>
            </a:r>
          </a:p>
          <a:p>
            <a:pPr marL="84138" indent="-84138"/>
            <a:endParaRPr lang="en-US" altLang="ja-JP" sz="1200" dirty="0">
              <a:latin typeface="UD デジタル 教科書体 NK-R" panose="02020400000000000000" pitchFamily="18" charset="-128"/>
              <a:ea typeface="UD デジタル 教科書体 NK-R" panose="02020400000000000000" pitchFamily="18" charset="-128"/>
              <a:cs typeface="メイリオ" panose="020B0604030504040204" pitchFamily="50" charset="-128"/>
            </a:endParaRPr>
          </a:p>
          <a:p>
            <a:pPr marL="84138" indent="-84138"/>
            <a:r>
              <a:rPr lang="zh-TW" altLang="en-US" sz="1200" b="1" dirty="0">
                <a:latin typeface="UD デジタル 教科書体 NK-R" panose="02020400000000000000" pitchFamily="18" charset="-128"/>
                <a:ea typeface="UD デジタル 教科書体 NK-R" panose="02020400000000000000" pitchFamily="18" charset="-128"/>
                <a:cs typeface="メイリオ" panose="020B0604030504040204" pitchFamily="50" charset="-128"/>
              </a:rPr>
              <a:t>２．調査概要</a:t>
            </a:r>
            <a:endParaRPr lang="ja-JP" altLang="en-US" sz="1200" b="1" dirty="0">
              <a:latin typeface="UD デジタル 教科書体 NK-R" panose="02020400000000000000" pitchFamily="18" charset="-128"/>
              <a:ea typeface="UD デジタル 教科書体 NK-R" panose="02020400000000000000" pitchFamily="18" charset="-128"/>
              <a:cs typeface="メイリオ" panose="020B0604030504040204" pitchFamily="50" charset="-128"/>
            </a:endParaRPr>
          </a:p>
        </p:txBody>
      </p:sp>
      <p:graphicFrame>
        <p:nvGraphicFramePr>
          <p:cNvPr id="9" name="表 8"/>
          <p:cNvGraphicFramePr>
            <a:graphicFrameLocks noGrp="1"/>
          </p:cNvGraphicFramePr>
          <p:nvPr>
            <p:extLst>
              <p:ext uri="{D42A27DB-BD31-4B8C-83A1-F6EECF244321}">
                <p14:modId xmlns:p14="http://schemas.microsoft.com/office/powerpoint/2010/main" val="2076977989"/>
              </p:ext>
            </p:extLst>
          </p:nvPr>
        </p:nvGraphicFramePr>
        <p:xfrm>
          <a:off x="472963" y="1713418"/>
          <a:ext cx="4690708" cy="1459996"/>
        </p:xfrm>
        <a:graphic>
          <a:graphicData uri="http://schemas.openxmlformats.org/drawingml/2006/table">
            <a:tbl>
              <a:tblPr firstRow="1" firstCol="1">
                <a:tableStyleId>{21E4AEA4-8DFA-4A89-87EB-49C32662AFE0}</a:tableStyleId>
              </a:tblPr>
              <a:tblGrid>
                <a:gridCol w="774404">
                  <a:extLst>
                    <a:ext uri="{9D8B030D-6E8A-4147-A177-3AD203B41FA5}">
                      <a16:colId xmlns:a16="http://schemas.microsoft.com/office/drawing/2014/main" val="3007032444"/>
                    </a:ext>
                  </a:extLst>
                </a:gridCol>
                <a:gridCol w="1710986">
                  <a:extLst>
                    <a:ext uri="{9D8B030D-6E8A-4147-A177-3AD203B41FA5}">
                      <a16:colId xmlns:a16="http://schemas.microsoft.com/office/drawing/2014/main" val="2795672136"/>
                    </a:ext>
                  </a:extLst>
                </a:gridCol>
                <a:gridCol w="2205318">
                  <a:extLst>
                    <a:ext uri="{9D8B030D-6E8A-4147-A177-3AD203B41FA5}">
                      <a16:colId xmlns:a16="http://schemas.microsoft.com/office/drawing/2014/main" val="2325379251"/>
                    </a:ext>
                  </a:extLst>
                </a:gridCol>
              </a:tblGrid>
              <a:tr h="259946">
                <a:tc>
                  <a:txBody>
                    <a:bodyPr/>
                    <a:lstStyle/>
                    <a:p>
                      <a:pPr algn="ctr">
                        <a:lnSpc>
                          <a:spcPts val="2000"/>
                        </a:lnSpc>
                        <a:spcAft>
                          <a:spcPts val="0"/>
                        </a:spcAft>
                      </a:pPr>
                      <a:r>
                        <a:rPr lang="ja-JP" sz="1200" kern="100" dirty="0">
                          <a:effectLst/>
                          <a:latin typeface="UD デジタル 教科書体 NK-R" panose="02020400000000000000" pitchFamily="18" charset="-128"/>
                          <a:ea typeface="UD デジタル 教科書体 NK-R" panose="02020400000000000000" pitchFamily="18" charset="-128"/>
                        </a:rPr>
                        <a:t>項目</a:t>
                      </a:r>
                      <a:endParaRPr lang="ja-JP" sz="1200" kern="100" dirty="0">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endParaRPr>
                    </a:p>
                  </a:txBody>
                  <a:tcPr marL="68580" marR="68580" marT="0" marB="0"/>
                </a:tc>
                <a:tc>
                  <a:txBody>
                    <a:bodyPr/>
                    <a:lstStyle/>
                    <a:p>
                      <a:pPr algn="ctr">
                        <a:lnSpc>
                          <a:spcPts val="2000"/>
                        </a:lnSpc>
                        <a:spcAft>
                          <a:spcPts val="0"/>
                        </a:spcAft>
                      </a:pPr>
                      <a:r>
                        <a:rPr lang="ja-JP" altLang="en-US" sz="1200" kern="100" dirty="0">
                          <a:effectLst/>
                          <a:latin typeface="UD デジタル 教科書体 NK-R" panose="02020400000000000000" pitchFamily="18" charset="-128"/>
                          <a:ea typeface="UD デジタル 教科書体 NK-R" panose="02020400000000000000" pitchFamily="18" charset="-128"/>
                        </a:rPr>
                        <a:t>商店街</a:t>
                      </a:r>
                      <a:r>
                        <a:rPr lang="ja-JP" sz="1200" kern="100" dirty="0">
                          <a:effectLst/>
                          <a:latin typeface="UD デジタル 教科書体 NK-R" panose="02020400000000000000" pitchFamily="18" charset="-128"/>
                          <a:ea typeface="UD デジタル 教科書体 NK-R" panose="02020400000000000000" pitchFamily="18" charset="-128"/>
                        </a:rPr>
                        <a:t>調査</a:t>
                      </a:r>
                      <a:endParaRPr lang="ja-JP" sz="1200" kern="100" dirty="0">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endParaRPr>
                    </a:p>
                  </a:txBody>
                  <a:tcPr marL="68580" marR="68580" marT="0" marB="0"/>
                </a:tc>
                <a:tc>
                  <a:txBody>
                    <a:bodyPr/>
                    <a:lstStyle/>
                    <a:p>
                      <a:pPr algn="ctr">
                        <a:lnSpc>
                          <a:spcPts val="2000"/>
                        </a:lnSpc>
                        <a:spcAft>
                          <a:spcPts val="0"/>
                        </a:spcAft>
                      </a:pPr>
                      <a:r>
                        <a:rPr lang="ja-JP" sz="1200" kern="100" dirty="0">
                          <a:effectLst/>
                          <a:latin typeface="UD デジタル 教科書体 NK-R" panose="02020400000000000000" pitchFamily="18" charset="-128"/>
                          <a:ea typeface="UD デジタル 教科書体 NK-R" panose="02020400000000000000" pitchFamily="18" charset="-128"/>
                        </a:rPr>
                        <a:t>来街者調査</a:t>
                      </a:r>
                      <a:endParaRPr lang="ja-JP" sz="1200" kern="100" dirty="0">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endParaRPr>
                    </a:p>
                  </a:txBody>
                  <a:tcPr marL="68580" marR="68580" marT="0" marB="0"/>
                </a:tc>
                <a:extLst>
                  <a:ext uri="{0D108BD9-81ED-4DB2-BD59-A6C34878D82A}">
                    <a16:rowId xmlns:a16="http://schemas.microsoft.com/office/drawing/2014/main" val="1793161051"/>
                  </a:ext>
                </a:extLst>
              </a:tr>
              <a:tr h="420212">
                <a:tc>
                  <a:txBody>
                    <a:bodyPr/>
                    <a:lstStyle/>
                    <a:p>
                      <a:pPr algn="ctr">
                        <a:lnSpc>
                          <a:spcPts val="2000"/>
                        </a:lnSpc>
                        <a:spcAft>
                          <a:spcPts val="0"/>
                        </a:spcAft>
                      </a:pPr>
                      <a:r>
                        <a:rPr lang="ja-JP" sz="1200" kern="100">
                          <a:effectLst/>
                          <a:latin typeface="UD デジタル 教科書体 NK-R" panose="02020400000000000000" pitchFamily="18" charset="-128"/>
                          <a:ea typeface="UD デジタル 教科書体 NK-R" panose="02020400000000000000" pitchFamily="18" charset="-128"/>
                        </a:rPr>
                        <a:t>調査対象</a:t>
                      </a:r>
                      <a:endParaRPr lang="ja-JP" sz="1200" kern="100">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endParaRPr>
                    </a:p>
                  </a:txBody>
                  <a:tcPr marL="68580" marR="68580" marT="0" marB="0" anchor="ctr"/>
                </a:tc>
                <a:tc>
                  <a:txBody>
                    <a:bodyPr/>
                    <a:lstStyle/>
                    <a:p>
                      <a:pPr algn="ctr">
                        <a:lnSpc>
                          <a:spcPct val="100000"/>
                        </a:lnSpc>
                        <a:spcAft>
                          <a:spcPts val="0"/>
                        </a:spcAft>
                      </a:pPr>
                      <a:r>
                        <a:rPr lang="ja-JP" altLang="en-US" sz="1050" kern="100" dirty="0">
                          <a:solidFill>
                            <a:schemeClr val="tx1"/>
                          </a:solidFill>
                          <a:effectLst/>
                          <a:latin typeface="UD デジタル 教科書体 NK-R" panose="02020400000000000000" pitchFamily="18" charset="-128"/>
                          <a:ea typeface="UD デジタル 教科書体 NK-R" panose="02020400000000000000" pitchFamily="18" charset="-128"/>
                        </a:rPr>
                        <a:t>大阪府商店街支援</a:t>
                      </a:r>
                      <a:r>
                        <a:rPr lang="ja-JP" altLang="en-US" sz="1050" kern="100" spc="0" dirty="0">
                          <a:solidFill>
                            <a:schemeClr val="tx1"/>
                          </a:solidFill>
                          <a:effectLst/>
                          <a:latin typeface="UD デジタル 教科書体 NK-R" panose="02020400000000000000" pitchFamily="18" charset="-128"/>
                          <a:ea typeface="UD デジタル 教科書体 NK-R" panose="02020400000000000000" pitchFamily="18" charset="-128"/>
                        </a:rPr>
                        <a:t>事業</a:t>
                      </a:r>
                      <a:endParaRPr lang="en-US" altLang="ja-JP" sz="1050" kern="100" spc="0" dirty="0">
                        <a:solidFill>
                          <a:schemeClr val="tx1"/>
                        </a:solidFill>
                        <a:effectLst/>
                        <a:latin typeface="UD デジタル 教科書体 NK-R" panose="02020400000000000000" pitchFamily="18" charset="-128"/>
                        <a:ea typeface="UD デジタル 教科書体 NK-R" panose="02020400000000000000" pitchFamily="18" charset="-128"/>
                      </a:endParaRPr>
                    </a:p>
                    <a:p>
                      <a:pPr algn="ctr">
                        <a:lnSpc>
                          <a:spcPct val="100000"/>
                        </a:lnSpc>
                        <a:spcAft>
                          <a:spcPts val="0"/>
                        </a:spcAft>
                      </a:pPr>
                      <a:r>
                        <a:rPr lang="ja-JP" altLang="en-US" sz="1050" kern="100" spc="0" dirty="0">
                          <a:solidFill>
                            <a:schemeClr val="tx1"/>
                          </a:solidFill>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実施　１３</a:t>
                      </a:r>
                      <a:r>
                        <a:rPr lang="en-US" altLang="ja-JP" sz="1050" kern="100" spc="0" dirty="0">
                          <a:solidFill>
                            <a:schemeClr val="tx1"/>
                          </a:solidFill>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7</a:t>
                      </a:r>
                      <a:r>
                        <a:rPr lang="ja-JP" altLang="en-US" sz="1050" kern="100" spc="0" dirty="0">
                          <a:solidFill>
                            <a:schemeClr val="tx1"/>
                          </a:solidFill>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商店街</a:t>
                      </a:r>
                      <a:endParaRPr lang="ja-JP" sz="1050" kern="100" spc="0" dirty="0">
                        <a:solidFill>
                          <a:schemeClr val="tx1"/>
                        </a:solidFill>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endParaRPr>
                    </a:p>
                  </a:txBody>
                  <a:tcPr marL="68580" marR="68580" marT="0" marB="0" anchor="ctr"/>
                </a:tc>
                <a:tc>
                  <a:txBody>
                    <a:bodyPr/>
                    <a:lstStyle/>
                    <a:p>
                      <a:pPr algn="ctr">
                        <a:lnSpc>
                          <a:spcPct val="100000"/>
                        </a:lnSpc>
                        <a:spcAft>
                          <a:spcPts val="0"/>
                        </a:spcAft>
                      </a:pPr>
                      <a:r>
                        <a:rPr lang="ja-JP" altLang="en-US" sz="1050" kern="100" spc="0" dirty="0">
                          <a:solidFill>
                            <a:schemeClr val="tx1"/>
                          </a:solidFill>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１５歳以上の大阪府在住の方で</a:t>
                      </a:r>
                      <a:endParaRPr lang="en-US" altLang="ja-JP" sz="1050" kern="100" spc="0" dirty="0">
                        <a:solidFill>
                          <a:schemeClr val="tx1"/>
                        </a:solidFill>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endParaRPr>
                    </a:p>
                    <a:p>
                      <a:pPr algn="ctr">
                        <a:lnSpc>
                          <a:spcPct val="100000"/>
                        </a:lnSpc>
                        <a:spcAft>
                          <a:spcPts val="0"/>
                        </a:spcAft>
                      </a:pPr>
                      <a:r>
                        <a:rPr lang="ja-JP" altLang="en-US" sz="1050" kern="100" spc="0" dirty="0">
                          <a:solidFill>
                            <a:schemeClr val="tx1"/>
                          </a:solidFill>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商店街に行ったことのある方</a:t>
                      </a:r>
                      <a:endParaRPr lang="ja-JP" sz="1050" kern="100" spc="0" dirty="0">
                        <a:solidFill>
                          <a:schemeClr val="tx1"/>
                        </a:solidFill>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endParaRPr>
                    </a:p>
                  </a:txBody>
                  <a:tcPr marL="68580" marR="68580" marT="0" marB="0" anchor="ctr"/>
                </a:tc>
                <a:extLst>
                  <a:ext uri="{0D108BD9-81ED-4DB2-BD59-A6C34878D82A}">
                    <a16:rowId xmlns:a16="http://schemas.microsoft.com/office/drawing/2014/main" val="4142842186"/>
                  </a:ext>
                </a:extLst>
              </a:tr>
              <a:tr h="259946">
                <a:tc>
                  <a:txBody>
                    <a:bodyPr/>
                    <a:lstStyle/>
                    <a:p>
                      <a:pPr algn="ctr">
                        <a:lnSpc>
                          <a:spcPts val="2000"/>
                        </a:lnSpc>
                        <a:spcAft>
                          <a:spcPts val="0"/>
                        </a:spcAft>
                      </a:pPr>
                      <a:r>
                        <a:rPr lang="ja-JP" sz="1200" kern="100" dirty="0">
                          <a:effectLst/>
                          <a:latin typeface="UD デジタル 教科書体 NK-R" panose="02020400000000000000" pitchFamily="18" charset="-128"/>
                          <a:ea typeface="UD デジタル 教科書体 NK-R" panose="02020400000000000000" pitchFamily="18" charset="-128"/>
                        </a:rPr>
                        <a:t>調査方法</a:t>
                      </a:r>
                      <a:endParaRPr lang="ja-JP" sz="1200" kern="100" dirty="0">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endParaRPr>
                    </a:p>
                  </a:txBody>
                  <a:tcPr marL="68580" marR="68580" marT="0" marB="0" anchor="ctr"/>
                </a:tc>
                <a:tc>
                  <a:txBody>
                    <a:bodyPr/>
                    <a:lstStyle/>
                    <a:p>
                      <a:pPr algn="ctr">
                        <a:lnSpc>
                          <a:spcPct val="100000"/>
                        </a:lnSpc>
                        <a:spcAft>
                          <a:spcPts val="0"/>
                        </a:spcAft>
                      </a:pPr>
                      <a:r>
                        <a:rPr lang="ja-JP" sz="1200" kern="100" dirty="0">
                          <a:solidFill>
                            <a:schemeClr val="tx1"/>
                          </a:solidFill>
                          <a:effectLst/>
                          <a:latin typeface="UD デジタル 教科書体 NK-R" panose="02020400000000000000" pitchFamily="18" charset="-128"/>
                          <a:ea typeface="UD デジタル 教科書体 NK-R" panose="02020400000000000000" pitchFamily="18" charset="-128"/>
                        </a:rPr>
                        <a:t>郵送</a:t>
                      </a:r>
                      <a:r>
                        <a:rPr lang="ja-JP" altLang="en-US" sz="1200" kern="100" dirty="0">
                          <a:solidFill>
                            <a:schemeClr val="tx1"/>
                          </a:solidFill>
                          <a:effectLst/>
                          <a:latin typeface="UD デジタル 教科書体 NK-R" panose="02020400000000000000" pitchFamily="18" charset="-128"/>
                          <a:ea typeface="UD デジタル 教科書体 NK-R" panose="02020400000000000000" pitchFamily="18" charset="-128"/>
                        </a:rPr>
                        <a:t>・</a:t>
                      </a:r>
                      <a:r>
                        <a:rPr lang="ja-JP" sz="1200" kern="100" dirty="0">
                          <a:solidFill>
                            <a:schemeClr val="tx1"/>
                          </a:solidFill>
                          <a:effectLst/>
                          <a:latin typeface="UD デジタル 教科書体 NK-R" panose="02020400000000000000" pitchFamily="18" charset="-128"/>
                          <a:ea typeface="UD デジタル 教科書体 NK-R" panose="02020400000000000000" pitchFamily="18" charset="-128"/>
                        </a:rPr>
                        <a:t>ＦＡＸ</a:t>
                      </a:r>
                      <a:r>
                        <a:rPr lang="ja-JP" altLang="en-US" sz="1200" kern="100" dirty="0">
                          <a:solidFill>
                            <a:schemeClr val="tx1"/>
                          </a:solidFill>
                          <a:effectLst/>
                          <a:latin typeface="UD デジタル 教科書体 NK-R" panose="02020400000000000000" pitchFamily="18" charset="-128"/>
                          <a:ea typeface="UD デジタル 教科書体 NK-R" panose="02020400000000000000" pitchFamily="18" charset="-128"/>
                        </a:rPr>
                        <a:t>・メール</a:t>
                      </a:r>
                      <a:endParaRPr lang="ja-JP" sz="1200" kern="100" dirty="0">
                        <a:solidFill>
                          <a:schemeClr val="tx1"/>
                        </a:solidFill>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endParaRPr>
                    </a:p>
                  </a:txBody>
                  <a:tcPr marL="68580" marR="68580" marT="0" marB="0" anchor="ctr"/>
                </a:tc>
                <a:tc>
                  <a:txBody>
                    <a:bodyPr/>
                    <a:lstStyle/>
                    <a:p>
                      <a:pPr algn="ctr">
                        <a:lnSpc>
                          <a:spcPct val="100000"/>
                        </a:lnSpc>
                        <a:spcAft>
                          <a:spcPts val="0"/>
                        </a:spcAft>
                      </a:pPr>
                      <a:r>
                        <a:rPr lang="ja-JP" altLang="en-US" sz="1200" kern="100" dirty="0">
                          <a:solidFill>
                            <a:schemeClr val="tx1"/>
                          </a:solidFill>
                          <a:effectLst/>
                          <a:latin typeface="UD デジタル 教科書体 NK-R" panose="02020400000000000000" pitchFamily="18" charset="-128"/>
                          <a:ea typeface="UD デジタル 教科書体 NK-R" panose="02020400000000000000" pitchFamily="18" charset="-128"/>
                        </a:rPr>
                        <a:t>ウェブによる</a:t>
                      </a:r>
                      <a:r>
                        <a:rPr lang="ja-JP" sz="1200" kern="100" dirty="0">
                          <a:solidFill>
                            <a:schemeClr val="tx1"/>
                          </a:solidFill>
                          <a:effectLst/>
                          <a:latin typeface="UD デジタル 教科書体 NK-R" panose="02020400000000000000" pitchFamily="18" charset="-128"/>
                          <a:ea typeface="UD デジタル 教科書体 NK-R" panose="02020400000000000000" pitchFamily="18" charset="-128"/>
                        </a:rPr>
                        <a:t>アンケート調査</a:t>
                      </a:r>
                      <a:endParaRPr lang="ja-JP" sz="1200" kern="100" dirty="0">
                        <a:solidFill>
                          <a:schemeClr val="tx1"/>
                        </a:solidFill>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endParaRPr>
                    </a:p>
                  </a:txBody>
                  <a:tcPr marL="68580" marR="68580" marT="0" marB="0" anchor="ctr"/>
                </a:tc>
                <a:extLst>
                  <a:ext uri="{0D108BD9-81ED-4DB2-BD59-A6C34878D82A}">
                    <a16:rowId xmlns:a16="http://schemas.microsoft.com/office/drawing/2014/main" val="2315579385"/>
                  </a:ext>
                </a:extLst>
              </a:tr>
              <a:tr h="259946">
                <a:tc>
                  <a:txBody>
                    <a:bodyPr/>
                    <a:lstStyle/>
                    <a:p>
                      <a:pPr algn="ctr">
                        <a:lnSpc>
                          <a:spcPts val="2000"/>
                        </a:lnSpc>
                        <a:spcAft>
                          <a:spcPts val="0"/>
                        </a:spcAft>
                      </a:pPr>
                      <a:r>
                        <a:rPr lang="ja-JP" sz="1200" kern="100" dirty="0">
                          <a:effectLst/>
                          <a:latin typeface="UD デジタル 教科書体 NK-R" panose="02020400000000000000" pitchFamily="18" charset="-128"/>
                          <a:ea typeface="UD デジタル 教科書体 NK-R" panose="02020400000000000000" pitchFamily="18" charset="-128"/>
                        </a:rPr>
                        <a:t>調査時点</a:t>
                      </a:r>
                      <a:endParaRPr lang="ja-JP" sz="1200" kern="100" dirty="0">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endParaRPr>
                    </a:p>
                  </a:txBody>
                  <a:tcPr marL="68580" marR="68580" marT="0" marB="0" anchor="ctr"/>
                </a:tc>
                <a:tc>
                  <a:txBody>
                    <a:bodyPr/>
                    <a:lstStyle/>
                    <a:p>
                      <a:pPr algn="ctr">
                        <a:lnSpc>
                          <a:spcPct val="100000"/>
                        </a:lnSpc>
                        <a:spcAft>
                          <a:spcPts val="0"/>
                        </a:spcAft>
                      </a:pPr>
                      <a:r>
                        <a:rPr lang="ja-JP" altLang="en-US" sz="1100" kern="100" dirty="0">
                          <a:solidFill>
                            <a:schemeClr val="tx1"/>
                          </a:solidFill>
                          <a:effectLst/>
                          <a:latin typeface="UD デジタル 教科書体 NK-R" panose="02020400000000000000" pitchFamily="18" charset="-128"/>
                          <a:ea typeface="UD デジタル 教科書体 NK-R" panose="02020400000000000000" pitchFamily="18" charset="-128"/>
                        </a:rPr>
                        <a:t>令和</a:t>
                      </a:r>
                      <a:r>
                        <a:rPr lang="en-US" altLang="ja-JP" sz="1100" kern="100" dirty="0">
                          <a:solidFill>
                            <a:schemeClr val="tx1"/>
                          </a:solidFill>
                          <a:effectLst/>
                          <a:latin typeface="UD デジタル 教科書体 NK-R" panose="02020400000000000000" pitchFamily="18" charset="-128"/>
                          <a:ea typeface="UD デジタル 教科書体 NK-R" panose="02020400000000000000" pitchFamily="18" charset="-128"/>
                        </a:rPr>
                        <a:t>5</a:t>
                      </a:r>
                      <a:r>
                        <a:rPr lang="ja-JP" altLang="en-US" sz="1100" kern="100" dirty="0">
                          <a:solidFill>
                            <a:schemeClr val="tx1"/>
                          </a:solidFill>
                          <a:effectLst/>
                          <a:latin typeface="UD デジタル 教科書体 NK-R" panose="02020400000000000000" pitchFamily="18" charset="-128"/>
                          <a:ea typeface="UD デジタル 教科書体 NK-R" panose="02020400000000000000" pitchFamily="18" charset="-128"/>
                        </a:rPr>
                        <a:t>年１１月</a:t>
                      </a:r>
                      <a:r>
                        <a:rPr lang="en-US" altLang="ja-JP" sz="1100" kern="100" dirty="0">
                          <a:solidFill>
                            <a:schemeClr val="tx1"/>
                          </a:solidFill>
                          <a:effectLst/>
                          <a:latin typeface="UD デジタル 教科書体 NK-R" panose="02020400000000000000" pitchFamily="18" charset="-128"/>
                          <a:ea typeface="UD デジタル 教科書体 NK-R" panose="02020400000000000000" pitchFamily="18" charset="-128"/>
                        </a:rPr>
                        <a:t>30</a:t>
                      </a:r>
                      <a:r>
                        <a:rPr lang="ja-JP" altLang="en-US" sz="1100" kern="100" dirty="0">
                          <a:solidFill>
                            <a:schemeClr val="tx1"/>
                          </a:solidFill>
                          <a:effectLst/>
                          <a:latin typeface="UD デジタル 教科書体 NK-R" panose="02020400000000000000" pitchFamily="18" charset="-128"/>
                          <a:ea typeface="UD デジタル 教科書体 NK-R" panose="02020400000000000000" pitchFamily="18" charset="-128"/>
                        </a:rPr>
                        <a:t>日現在</a:t>
                      </a:r>
                      <a:endParaRPr lang="ja-JP" sz="1100" kern="100" dirty="0">
                        <a:solidFill>
                          <a:schemeClr val="tx1"/>
                        </a:solidFill>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endParaRPr>
                    </a:p>
                  </a:txBody>
                  <a:tcPr marL="68580" marR="68580" marT="0" marB="0" anchor="ctr"/>
                </a:tc>
                <a:tc>
                  <a:txBody>
                    <a:bodyPr/>
                    <a:lstStyle/>
                    <a:p>
                      <a:pPr algn="ctr">
                        <a:lnSpc>
                          <a:spcPct val="100000"/>
                        </a:lnSpc>
                        <a:spcAft>
                          <a:spcPts val="0"/>
                        </a:spcAft>
                      </a:pPr>
                      <a:r>
                        <a:rPr lang="ja-JP" altLang="en-US" sz="1100" kern="100" dirty="0">
                          <a:solidFill>
                            <a:schemeClr val="tx1"/>
                          </a:solidFill>
                          <a:effectLst/>
                          <a:latin typeface="UD デジタル 教科書体 NK-R" panose="02020400000000000000" pitchFamily="18" charset="-128"/>
                          <a:ea typeface="UD デジタル 教科書体 NK-R" panose="02020400000000000000" pitchFamily="18" charset="-128"/>
                        </a:rPr>
                        <a:t>令和</a:t>
                      </a:r>
                      <a:r>
                        <a:rPr lang="en-US" altLang="ja-JP" sz="1100" kern="100" dirty="0">
                          <a:solidFill>
                            <a:schemeClr val="tx1"/>
                          </a:solidFill>
                          <a:effectLst/>
                          <a:latin typeface="UD デジタル 教科書体 NK-R" panose="02020400000000000000" pitchFamily="18" charset="-128"/>
                          <a:ea typeface="UD デジタル 教科書体 NK-R" panose="02020400000000000000" pitchFamily="18" charset="-128"/>
                        </a:rPr>
                        <a:t>5</a:t>
                      </a:r>
                      <a:r>
                        <a:rPr lang="ja-JP" altLang="en-US" sz="1100" kern="100" dirty="0">
                          <a:solidFill>
                            <a:schemeClr val="tx1"/>
                          </a:solidFill>
                          <a:effectLst/>
                          <a:latin typeface="UD デジタル 教科書体 NK-R" panose="02020400000000000000" pitchFamily="18" charset="-128"/>
                          <a:ea typeface="UD デジタル 教科書体 NK-R" panose="02020400000000000000" pitchFamily="18" charset="-128"/>
                        </a:rPr>
                        <a:t>年</a:t>
                      </a:r>
                      <a:r>
                        <a:rPr lang="en-US" altLang="ja-JP" sz="1100" kern="100" dirty="0">
                          <a:solidFill>
                            <a:schemeClr val="tx1"/>
                          </a:solidFill>
                          <a:effectLst/>
                          <a:latin typeface="UD デジタル 教科書体 NK-R" panose="02020400000000000000" pitchFamily="18" charset="-128"/>
                          <a:ea typeface="UD デジタル 教科書体 NK-R" panose="02020400000000000000" pitchFamily="18" charset="-128"/>
                        </a:rPr>
                        <a:t>12</a:t>
                      </a:r>
                      <a:r>
                        <a:rPr lang="ja-JP" altLang="en-US" sz="1100" kern="100" dirty="0">
                          <a:solidFill>
                            <a:schemeClr val="tx1"/>
                          </a:solidFill>
                          <a:effectLst/>
                          <a:latin typeface="UD デジタル 教科書体 NK-R" panose="02020400000000000000" pitchFamily="18" charset="-128"/>
                          <a:ea typeface="UD デジタル 教科書体 NK-R" panose="02020400000000000000" pitchFamily="18" charset="-128"/>
                        </a:rPr>
                        <a:t>月</a:t>
                      </a:r>
                      <a:r>
                        <a:rPr lang="en-US" altLang="ja-JP" sz="1100" kern="100" dirty="0">
                          <a:solidFill>
                            <a:schemeClr val="tx1"/>
                          </a:solidFill>
                          <a:effectLst/>
                          <a:latin typeface="UD デジタル 教科書体 NK-R" panose="02020400000000000000" pitchFamily="18" charset="-128"/>
                          <a:ea typeface="UD デジタル 教科書体 NK-R" panose="02020400000000000000" pitchFamily="18" charset="-128"/>
                        </a:rPr>
                        <a:t>10</a:t>
                      </a:r>
                      <a:r>
                        <a:rPr lang="ja-JP" altLang="en-US" sz="1100" kern="100" dirty="0">
                          <a:solidFill>
                            <a:schemeClr val="tx1"/>
                          </a:solidFill>
                          <a:effectLst/>
                          <a:latin typeface="UD デジタル 教科書体 NK-R" panose="02020400000000000000" pitchFamily="18" charset="-128"/>
                          <a:ea typeface="UD デジタル 教科書体 NK-R" panose="02020400000000000000" pitchFamily="18" charset="-128"/>
                        </a:rPr>
                        <a:t>日～</a:t>
                      </a:r>
                      <a:r>
                        <a:rPr lang="en-US" altLang="ja-JP" sz="1100" kern="100" dirty="0">
                          <a:solidFill>
                            <a:schemeClr val="tx1"/>
                          </a:solidFill>
                          <a:effectLst/>
                          <a:latin typeface="UD デジタル 教科書体 NK-R" panose="02020400000000000000" pitchFamily="18" charset="-128"/>
                          <a:ea typeface="UD デジタル 教科書体 NK-R" panose="02020400000000000000" pitchFamily="18" charset="-128"/>
                        </a:rPr>
                        <a:t>12</a:t>
                      </a:r>
                      <a:r>
                        <a:rPr lang="ja-JP" altLang="en-US" sz="1100" kern="100" dirty="0">
                          <a:solidFill>
                            <a:schemeClr val="tx1"/>
                          </a:solidFill>
                          <a:effectLst/>
                          <a:latin typeface="UD デジタル 教科書体 NK-R" panose="02020400000000000000" pitchFamily="18" charset="-128"/>
                          <a:ea typeface="UD デジタル 教科書体 NK-R" panose="02020400000000000000" pitchFamily="18" charset="-128"/>
                        </a:rPr>
                        <a:t>月</a:t>
                      </a:r>
                      <a:r>
                        <a:rPr lang="en-US" altLang="ja-JP" sz="1100" kern="100" dirty="0">
                          <a:solidFill>
                            <a:schemeClr val="tx1"/>
                          </a:solidFill>
                          <a:effectLst/>
                          <a:latin typeface="UD デジタル 教科書体 NK-R" panose="02020400000000000000" pitchFamily="18" charset="-128"/>
                          <a:ea typeface="UD デジタル 教科書体 NK-R" panose="02020400000000000000" pitchFamily="18" charset="-128"/>
                        </a:rPr>
                        <a:t>11</a:t>
                      </a:r>
                      <a:r>
                        <a:rPr lang="ja-JP" altLang="en-US" sz="1100" kern="100" dirty="0">
                          <a:solidFill>
                            <a:schemeClr val="tx1"/>
                          </a:solidFill>
                          <a:effectLst/>
                          <a:latin typeface="UD デジタル 教科書体 NK-R" panose="02020400000000000000" pitchFamily="18" charset="-128"/>
                          <a:ea typeface="UD デジタル 教科書体 NK-R" panose="02020400000000000000" pitchFamily="18" charset="-128"/>
                        </a:rPr>
                        <a:t>日</a:t>
                      </a:r>
                      <a:endParaRPr lang="ja-JP" sz="1100" kern="100" dirty="0">
                        <a:solidFill>
                          <a:schemeClr val="tx1"/>
                        </a:solidFill>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endParaRPr>
                    </a:p>
                  </a:txBody>
                  <a:tcPr marL="68580" marR="68580" marT="0" marB="0" anchor="ctr"/>
                </a:tc>
                <a:extLst>
                  <a:ext uri="{0D108BD9-81ED-4DB2-BD59-A6C34878D82A}">
                    <a16:rowId xmlns:a16="http://schemas.microsoft.com/office/drawing/2014/main" val="1460536190"/>
                  </a:ext>
                </a:extLst>
              </a:tr>
              <a:tr h="259946">
                <a:tc>
                  <a:txBody>
                    <a:bodyPr/>
                    <a:lstStyle/>
                    <a:p>
                      <a:pPr algn="ctr">
                        <a:lnSpc>
                          <a:spcPts val="2000"/>
                        </a:lnSpc>
                        <a:spcAft>
                          <a:spcPts val="0"/>
                        </a:spcAft>
                      </a:pPr>
                      <a:r>
                        <a:rPr lang="ja-JP" sz="1200" kern="100" dirty="0">
                          <a:effectLst/>
                          <a:latin typeface="UD デジタル 教科書体 NK-R" panose="02020400000000000000" pitchFamily="18" charset="-128"/>
                          <a:ea typeface="UD デジタル 教科書体 NK-R" panose="02020400000000000000" pitchFamily="18" charset="-128"/>
                        </a:rPr>
                        <a:t>調査数</a:t>
                      </a:r>
                      <a:endParaRPr lang="ja-JP" sz="1200" kern="100" dirty="0">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endParaRPr>
                    </a:p>
                  </a:txBody>
                  <a:tcPr marL="68580" marR="68580" marT="0" marB="0" anchor="ctr"/>
                </a:tc>
                <a:tc>
                  <a:txBody>
                    <a:bodyPr/>
                    <a:lstStyle/>
                    <a:p>
                      <a:pPr algn="ctr">
                        <a:lnSpc>
                          <a:spcPct val="100000"/>
                        </a:lnSpc>
                        <a:spcAft>
                          <a:spcPts val="0"/>
                        </a:spcAft>
                        <a:tabLst>
                          <a:tab pos="2700020" algn="ctr"/>
                          <a:tab pos="5400040" algn="r"/>
                        </a:tabLst>
                      </a:pPr>
                      <a:r>
                        <a:rPr lang="ja-JP" sz="1200" kern="100" dirty="0">
                          <a:solidFill>
                            <a:schemeClr val="tx1"/>
                          </a:solidFill>
                          <a:effectLst/>
                          <a:latin typeface="UD デジタル 教科書体 NK-R" panose="02020400000000000000" pitchFamily="18" charset="-128"/>
                          <a:ea typeface="UD デジタル 教科書体 NK-R" panose="02020400000000000000" pitchFamily="18" charset="-128"/>
                        </a:rPr>
                        <a:t>発送：</a:t>
                      </a:r>
                      <a:r>
                        <a:rPr lang="ja-JP" altLang="en-US" sz="1200" kern="100" dirty="0">
                          <a:solidFill>
                            <a:schemeClr val="tx1"/>
                          </a:solidFill>
                          <a:effectLst/>
                          <a:latin typeface="UD デジタル 教科書体 NK-R" panose="02020400000000000000" pitchFamily="18" charset="-128"/>
                          <a:ea typeface="UD デジタル 教科書体 NK-R" panose="02020400000000000000" pitchFamily="18" charset="-128"/>
                        </a:rPr>
                        <a:t>１３</a:t>
                      </a:r>
                      <a:r>
                        <a:rPr lang="en-US" altLang="ja-JP" sz="1200" kern="100" dirty="0">
                          <a:solidFill>
                            <a:schemeClr val="tx1"/>
                          </a:solidFill>
                          <a:effectLst/>
                          <a:latin typeface="UD デジタル 教科書体 NK-R" panose="02020400000000000000" pitchFamily="18" charset="-128"/>
                          <a:ea typeface="UD デジタル 教科書体 NK-R" panose="02020400000000000000" pitchFamily="18" charset="-128"/>
                        </a:rPr>
                        <a:t>7</a:t>
                      </a:r>
                      <a:r>
                        <a:rPr lang="ja-JP" altLang="en-US" sz="1200" kern="100" dirty="0">
                          <a:solidFill>
                            <a:schemeClr val="tx1"/>
                          </a:solidFill>
                          <a:effectLst/>
                          <a:latin typeface="UD デジタル 教科書体 NK-R" panose="02020400000000000000" pitchFamily="18" charset="-128"/>
                          <a:ea typeface="UD デジタル 教科書体 NK-R" panose="02020400000000000000" pitchFamily="18" charset="-128"/>
                        </a:rPr>
                        <a:t>、</a:t>
                      </a:r>
                      <a:r>
                        <a:rPr lang="en-US" sz="1200" kern="100" dirty="0">
                          <a:solidFill>
                            <a:schemeClr val="tx1"/>
                          </a:solidFill>
                          <a:effectLst/>
                          <a:latin typeface="UD デジタル 教科書体 NK-R" panose="02020400000000000000" pitchFamily="18" charset="-128"/>
                          <a:ea typeface="UD デジタル 教科書体 NK-R" panose="02020400000000000000" pitchFamily="18" charset="-128"/>
                        </a:rPr>
                        <a:t> </a:t>
                      </a:r>
                      <a:r>
                        <a:rPr lang="ja-JP" sz="1200" kern="100" dirty="0">
                          <a:solidFill>
                            <a:schemeClr val="tx1"/>
                          </a:solidFill>
                          <a:effectLst/>
                          <a:latin typeface="UD デジタル 教科書体 NK-R" panose="02020400000000000000" pitchFamily="18" charset="-128"/>
                          <a:ea typeface="UD デジタル 教科書体 NK-R" panose="02020400000000000000" pitchFamily="18" charset="-128"/>
                        </a:rPr>
                        <a:t>回収：</a:t>
                      </a:r>
                      <a:r>
                        <a:rPr lang="ja-JP" altLang="en-US" sz="1200" kern="100" dirty="0">
                          <a:solidFill>
                            <a:schemeClr val="tx1"/>
                          </a:solidFill>
                          <a:effectLst/>
                          <a:latin typeface="UD デジタル 教科書体 NK-R" panose="02020400000000000000" pitchFamily="18" charset="-128"/>
                          <a:ea typeface="UD デジタル 教科書体 NK-R" panose="02020400000000000000" pitchFamily="18" charset="-128"/>
                        </a:rPr>
                        <a:t>１</a:t>
                      </a:r>
                      <a:r>
                        <a:rPr lang="en-US" altLang="ja-JP" sz="1200" kern="100" dirty="0">
                          <a:solidFill>
                            <a:schemeClr val="tx1"/>
                          </a:solidFill>
                          <a:effectLst/>
                          <a:latin typeface="UD デジタル 教科書体 NK-R" panose="02020400000000000000" pitchFamily="18" charset="-128"/>
                          <a:ea typeface="UD デジタル 教科書体 NK-R" panose="02020400000000000000" pitchFamily="18" charset="-128"/>
                        </a:rPr>
                        <a:t>00</a:t>
                      </a:r>
                      <a:endParaRPr lang="ja-JP" sz="1200" kern="100" dirty="0">
                        <a:solidFill>
                          <a:schemeClr val="tx1"/>
                        </a:solidFill>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endParaRPr>
                    </a:p>
                  </a:txBody>
                  <a:tcPr marL="68580" marR="68580" marT="0" marB="0" anchor="ctr"/>
                </a:tc>
                <a:tc>
                  <a:txBody>
                    <a:bodyPr/>
                    <a:lstStyle/>
                    <a:p>
                      <a:pPr algn="ctr">
                        <a:lnSpc>
                          <a:spcPct val="100000"/>
                        </a:lnSpc>
                        <a:spcAft>
                          <a:spcPts val="0"/>
                        </a:spcAft>
                      </a:pPr>
                      <a:r>
                        <a:rPr lang="ja-JP" altLang="en-US" sz="1200" kern="10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１，０００サンプル</a:t>
                      </a:r>
                      <a:endParaRPr lang="ja-JP" sz="1200" kern="100" dirty="0">
                        <a:solidFill>
                          <a:schemeClr val="tx1"/>
                        </a:solidFill>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endParaRPr>
                    </a:p>
                  </a:txBody>
                  <a:tcPr marL="68580" marR="68580" marT="0" marB="0" anchor="ctr"/>
                </a:tc>
                <a:extLst>
                  <a:ext uri="{0D108BD9-81ED-4DB2-BD59-A6C34878D82A}">
                    <a16:rowId xmlns:a16="http://schemas.microsoft.com/office/drawing/2014/main" val="3123371550"/>
                  </a:ext>
                </a:extLst>
              </a:tr>
            </a:tbl>
          </a:graphicData>
        </a:graphic>
      </p:graphicFrame>
      <p:sp>
        <p:nvSpPr>
          <p:cNvPr id="10" name="テキスト ボックス 9"/>
          <p:cNvSpPr txBox="1"/>
          <p:nvPr/>
        </p:nvSpPr>
        <p:spPr>
          <a:xfrm>
            <a:off x="5066333" y="1461488"/>
            <a:ext cx="4494527" cy="276999"/>
          </a:xfrm>
          <a:prstGeom prst="rect">
            <a:avLst/>
          </a:prstGeom>
          <a:noFill/>
        </p:spPr>
        <p:txBody>
          <a:bodyPr wrap="square" rtlCol="0" anchor="t" anchorCtr="0">
            <a:spAutoFit/>
          </a:bodyPr>
          <a:lstStyle/>
          <a:p>
            <a:pPr marL="84138" indent="-84138"/>
            <a:r>
              <a:rPr lang="ja-JP" altLang="en-US" sz="1200" b="1" dirty="0">
                <a:latin typeface="UD デジタル 教科書体 NK-R" panose="02020400000000000000" pitchFamily="18" charset="-128"/>
                <a:ea typeface="UD デジタル 教科書体 NK-R" panose="02020400000000000000" pitchFamily="18" charset="-128"/>
                <a:cs typeface="メイリオ" panose="020B0604030504040204" pitchFamily="50" charset="-128"/>
              </a:rPr>
              <a:t>３．主な調査項目</a:t>
            </a:r>
          </a:p>
        </p:txBody>
      </p:sp>
      <p:graphicFrame>
        <p:nvGraphicFramePr>
          <p:cNvPr id="11" name="表 10"/>
          <p:cNvGraphicFramePr>
            <a:graphicFrameLocks noGrp="1"/>
          </p:cNvGraphicFramePr>
          <p:nvPr>
            <p:extLst>
              <p:ext uri="{D42A27DB-BD31-4B8C-83A1-F6EECF244321}">
                <p14:modId xmlns:p14="http://schemas.microsoft.com/office/powerpoint/2010/main" val="2542746149"/>
              </p:ext>
            </p:extLst>
          </p:nvPr>
        </p:nvGraphicFramePr>
        <p:xfrm>
          <a:off x="5348112" y="1713419"/>
          <a:ext cx="4212748" cy="1405543"/>
        </p:xfrm>
        <a:graphic>
          <a:graphicData uri="http://schemas.openxmlformats.org/drawingml/2006/table">
            <a:tbl>
              <a:tblPr firstRow="1">
                <a:tableStyleId>{21E4AEA4-8DFA-4A89-87EB-49C32662AFE0}</a:tableStyleId>
              </a:tblPr>
              <a:tblGrid>
                <a:gridCol w="2410841">
                  <a:extLst>
                    <a:ext uri="{9D8B030D-6E8A-4147-A177-3AD203B41FA5}">
                      <a16:colId xmlns:a16="http://schemas.microsoft.com/office/drawing/2014/main" val="2453686568"/>
                    </a:ext>
                  </a:extLst>
                </a:gridCol>
                <a:gridCol w="1801907">
                  <a:extLst>
                    <a:ext uri="{9D8B030D-6E8A-4147-A177-3AD203B41FA5}">
                      <a16:colId xmlns:a16="http://schemas.microsoft.com/office/drawing/2014/main" val="106371214"/>
                    </a:ext>
                  </a:extLst>
                </a:gridCol>
              </a:tblGrid>
              <a:tr h="280186">
                <a:tc>
                  <a:txBody>
                    <a:bodyPr/>
                    <a:lstStyle/>
                    <a:p>
                      <a:pPr algn="ctr">
                        <a:lnSpc>
                          <a:spcPts val="2000"/>
                        </a:lnSpc>
                        <a:spcAft>
                          <a:spcPts val="0"/>
                        </a:spcAft>
                      </a:pPr>
                      <a:r>
                        <a:rPr lang="ja-JP" sz="1200" kern="100" dirty="0">
                          <a:effectLst/>
                          <a:latin typeface="UD デジタル 教科書体 NK-R" panose="02020400000000000000" pitchFamily="18" charset="-128"/>
                          <a:ea typeface="UD デジタル 教科書体 NK-R" panose="02020400000000000000" pitchFamily="18" charset="-128"/>
                        </a:rPr>
                        <a:t>商店街調査</a:t>
                      </a:r>
                      <a:endParaRPr lang="ja-JP" sz="1200" kern="100" dirty="0">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endParaRPr>
                    </a:p>
                  </a:txBody>
                  <a:tcPr marL="68580" marR="68580" marT="0" marB="0"/>
                </a:tc>
                <a:tc>
                  <a:txBody>
                    <a:bodyPr/>
                    <a:lstStyle/>
                    <a:p>
                      <a:pPr algn="ctr">
                        <a:lnSpc>
                          <a:spcPts val="2000"/>
                        </a:lnSpc>
                        <a:spcAft>
                          <a:spcPts val="0"/>
                        </a:spcAft>
                      </a:pPr>
                      <a:r>
                        <a:rPr lang="ja-JP" sz="1200" kern="100" dirty="0">
                          <a:effectLst/>
                          <a:latin typeface="UD デジタル 教科書体 NK-R" panose="02020400000000000000" pitchFamily="18" charset="-128"/>
                          <a:ea typeface="UD デジタル 教科書体 NK-R" panose="02020400000000000000" pitchFamily="18" charset="-128"/>
                        </a:rPr>
                        <a:t>来街者調査</a:t>
                      </a:r>
                      <a:endParaRPr lang="ja-JP" sz="1200" kern="100" dirty="0">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endParaRPr>
                    </a:p>
                  </a:txBody>
                  <a:tcPr marL="68580" marR="68580" marT="0" marB="0"/>
                </a:tc>
                <a:extLst>
                  <a:ext uri="{0D108BD9-81ED-4DB2-BD59-A6C34878D82A}">
                    <a16:rowId xmlns:a16="http://schemas.microsoft.com/office/drawing/2014/main" val="1829273033"/>
                  </a:ext>
                </a:extLst>
              </a:tr>
              <a:tr h="1125357">
                <a:tc>
                  <a:txBody>
                    <a:bodyPr/>
                    <a:lstStyle/>
                    <a:p>
                      <a:pPr algn="just">
                        <a:lnSpc>
                          <a:spcPct val="100000"/>
                        </a:lnSpc>
                        <a:spcAft>
                          <a:spcPts val="0"/>
                        </a:spcAft>
                      </a:pPr>
                      <a:r>
                        <a:rPr lang="ja-JP" altLang="en-US" sz="1200" dirty="0">
                          <a:solidFill>
                            <a:schemeClr val="tx1"/>
                          </a:solidFill>
                          <a:latin typeface="UD デジタル 教科書体 NK-R" panose="02020400000000000000" pitchFamily="18" charset="-128"/>
                          <a:ea typeface="UD デジタル 教科書体 NK-R" panose="02020400000000000000" pitchFamily="18" charset="-128"/>
                        </a:rPr>
                        <a:t>・商店街の状況</a:t>
                      </a:r>
                      <a:endParaRPr lang="en-US" altLang="ja-JP" sz="1200" dirty="0">
                        <a:solidFill>
                          <a:schemeClr val="tx1"/>
                        </a:solidFill>
                        <a:latin typeface="UD デジタル 教科書体 NK-R" panose="02020400000000000000" pitchFamily="18" charset="-128"/>
                        <a:ea typeface="UD デジタル 教科書体 NK-R" panose="02020400000000000000" pitchFamily="18" charset="-128"/>
                      </a:endParaRPr>
                    </a:p>
                    <a:p>
                      <a:pPr algn="just">
                        <a:lnSpc>
                          <a:spcPct val="100000"/>
                        </a:lnSpc>
                        <a:spcAft>
                          <a:spcPts val="0"/>
                        </a:spcAft>
                      </a:pPr>
                      <a:r>
                        <a:rPr lang="ja-JP" altLang="en-US" sz="1200" dirty="0">
                          <a:solidFill>
                            <a:schemeClr val="tx1"/>
                          </a:solidFill>
                          <a:latin typeface="UD デジタル 教科書体 NK-R" panose="02020400000000000000" pitchFamily="18" charset="-128"/>
                          <a:ea typeface="UD デジタル 教科書体 NK-R" panose="02020400000000000000" pitchFamily="18" charset="-128"/>
                        </a:rPr>
                        <a:t>・府の</a:t>
                      </a:r>
                      <a:r>
                        <a:rPr lang="zh-TW" altLang="en-US" sz="1200" dirty="0">
                          <a:solidFill>
                            <a:schemeClr val="tx1"/>
                          </a:solidFill>
                          <a:latin typeface="UD デジタル 教科書体 NK-R" panose="02020400000000000000" pitchFamily="18" charset="-128"/>
                          <a:ea typeface="UD デジタル 教科書体 NK-R" panose="02020400000000000000" pitchFamily="18" charset="-128"/>
                        </a:rPr>
                        <a:t>商店街支援事業</a:t>
                      </a:r>
                      <a:r>
                        <a:rPr lang="ja-JP" altLang="en-US" sz="1200" dirty="0">
                          <a:solidFill>
                            <a:schemeClr val="tx1"/>
                          </a:solidFill>
                          <a:latin typeface="UD デジタル 教科書体 NK-R" panose="02020400000000000000" pitchFamily="18" charset="-128"/>
                          <a:ea typeface="UD デジタル 教科書体 NK-R" panose="02020400000000000000" pitchFamily="18" charset="-128"/>
                        </a:rPr>
                        <a:t>の取組みに対する評価</a:t>
                      </a:r>
                      <a:endParaRPr lang="en-US" altLang="ja-JP" sz="1200" dirty="0">
                        <a:solidFill>
                          <a:schemeClr val="tx1"/>
                        </a:solidFill>
                        <a:latin typeface="UD デジタル 教科書体 NK-R" panose="02020400000000000000" pitchFamily="18" charset="-128"/>
                        <a:ea typeface="UD デジタル 教科書体 NK-R" panose="02020400000000000000" pitchFamily="18" charset="-128"/>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lang="ja-JP" altLang="en-US" sz="1200" dirty="0">
                          <a:solidFill>
                            <a:schemeClr val="tx1"/>
                          </a:solidFill>
                          <a:latin typeface="UD デジタル 教科書体 NK-R" panose="02020400000000000000" pitchFamily="18" charset="-128"/>
                          <a:ea typeface="UD デジタル 教科書体 NK-R" panose="02020400000000000000" pitchFamily="18" charset="-128"/>
                        </a:rPr>
                        <a:t>・商店街での今年度の取組み</a:t>
                      </a:r>
                      <a:endParaRPr lang="en-US" altLang="ja-JP" sz="1200" dirty="0">
                        <a:solidFill>
                          <a:schemeClr val="tx1"/>
                        </a:solidFill>
                        <a:latin typeface="UD デジタル 教科書体 NK-R" panose="02020400000000000000" pitchFamily="18" charset="-128"/>
                        <a:ea typeface="UD デジタル 教科書体 NK-R" panose="02020400000000000000" pitchFamily="18" charset="-128"/>
                      </a:endParaRPr>
                    </a:p>
                    <a:p>
                      <a:pPr algn="just">
                        <a:lnSpc>
                          <a:spcPct val="100000"/>
                        </a:lnSpc>
                        <a:spcAft>
                          <a:spcPts val="0"/>
                        </a:spcAft>
                      </a:pPr>
                      <a:r>
                        <a:rPr lang="ja-JP" altLang="en-US" sz="1200" dirty="0">
                          <a:solidFill>
                            <a:schemeClr val="tx1"/>
                          </a:solidFill>
                          <a:latin typeface="UD デジタル 教科書体 NK-R" panose="02020400000000000000" pitchFamily="18" charset="-128"/>
                          <a:ea typeface="UD デジタル 教科書体 NK-R" panose="02020400000000000000" pitchFamily="18" charset="-128"/>
                        </a:rPr>
                        <a:t>・商店街としての今後の取組み</a:t>
                      </a:r>
                      <a:endParaRPr lang="ja-JP" sz="1200" dirty="0">
                        <a:solidFill>
                          <a:schemeClr val="tx1"/>
                        </a:solidFill>
                        <a:latin typeface="UD デジタル 教科書体 NK-R" panose="02020400000000000000" pitchFamily="18" charset="-128"/>
                        <a:ea typeface="UD デジタル 教科書体 NK-R" panose="02020400000000000000" pitchFamily="18" charset="-128"/>
                      </a:endParaRPr>
                    </a:p>
                  </a:txBody>
                  <a:tcPr marL="68580" marR="68580" marT="0" marB="0" anchor="ctr"/>
                </a:tc>
                <a:tc>
                  <a:txBody>
                    <a:bodyPr/>
                    <a:lstStyle/>
                    <a:p>
                      <a:pPr algn="just">
                        <a:lnSpc>
                          <a:spcPct val="100000"/>
                        </a:lnSpc>
                        <a:spcAft>
                          <a:spcPts val="0"/>
                        </a:spcAft>
                      </a:pPr>
                      <a:r>
                        <a:rPr lang="ja-JP" sz="1200" dirty="0">
                          <a:solidFill>
                            <a:schemeClr val="tx1"/>
                          </a:solidFill>
                          <a:latin typeface="UD デジタル 教科書体 NK-R" panose="02020400000000000000" pitchFamily="18" charset="-128"/>
                          <a:ea typeface="UD デジタル 教科書体 NK-R" panose="02020400000000000000" pitchFamily="18" charset="-128"/>
                        </a:rPr>
                        <a:t>・商店街への来街頻度</a:t>
                      </a:r>
                    </a:p>
                    <a:p>
                      <a:pPr>
                        <a:lnSpc>
                          <a:spcPct val="100000"/>
                        </a:lnSpc>
                      </a:pPr>
                      <a:r>
                        <a:rPr kumimoji="1" lang="ja-JP" altLang="ja-JP" sz="1200" kern="1200" dirty="0">
                          <a:solidFill>
                            <a:schemeClr val="tx1"/>
                          </a:solidFill>
                          <a:effectLst/>
                          <a:latin typeface="UD デジタル 教科書体 NK-R" panose="02020400000000000000" pitchFamily="18" charset="-128"/>
                          <a:ea typeface="UD デジタル 教科書体 NK-R" panose="02020400000000000000" pitchFamily="18" charset="-128"/>
                        </a:rPr>
                        <a:t>・商店街を訪れる</a:t>
                      </a:r>
                      <a:r>
                        <a:rPr kumimoji="1" lang="ja-JP" altLang="en-US" sz="1200" kern="1200" dirty="0">
                          <a:solidFill>
                            <a:schemeClr val="tx1"/>
                          </a:solidFill>
                          <a:effectLst/>
                          <a:latin typeface="UD デジタル 教科書体 NK-R" panose="02020400000000000000" pitchFamily="18" charset="-128"/>
                          <a:ea typeface="UD デジタル 教科書体 NK-R" panose="02020400000000000000" pitchFamily="18" charset="-128"/>
                        </a:rPr>
                        <a:t>目的</a:t>
                      </a:r>
                      <a:endParaRPr kumimoji="1" lang="en-US" altLang="ja-JP" sz="1200" kern="1200" dirty="0">
                        <a:solidFill>
                          <a:schemeClr val="tx1"/>
                        </a:solidFill>
                        <a:effectLst/>
                        <a:latin typeface="UD デジタル 教科書体 NK-R" panose="02020400000000000000" pitchFamily="18" charset="-128"/>
                        <a:ea typeface="UD デジタル 教科書体 NK-R" panose="02020400000000000000" pitchFamily="18"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ja-JP" sz="1200" dirty="0">
                          <a:solidFill>
                            <a:schemeClr val="tx1"/>
                          </a:solidFill>
                          <a:latin typeface="UD デジタル 教科書体 NK-R" panose="02020400000000000000" pitchFamily="18" charset="-128"/>
                          <a:ea typeface="UD デジタル 教科書体 NK-R" panose="02020400000000000000" pitchFamily="18" charset="-128"/>
                        </a:rPr>
                        <a:t>・</a:t>
                      </a:r>
                      <a:r>
                        <a:rPr lang="ja-JP" altLang="en-US" sz="1200" dirty="0">
                          <a:solidFill>
                            <a:schemeClr val="tx1"/>
                          </a:solidFill>
                          <a:latin typeface="UD デジタル 教科書体 NK-R" panose="02020400000000000000" pitchFamily="18" charset="-128"/>
                          <a:ea typeface="UD デジタル 教科書体 NK-R" panose="02020400000000000000" pitchFamily="18" charset="-128"/>
                        </a:rPr>
                        <a:t>府事業に対する評価</a:t>
                      </a:r>
                      <a:endParaRPr kumimoji="1" lang="ja-JP" altLang="ja-JP" sz="1200" kern="1200" dirty="0">
                        <a:solidFill>
                          <a:schemeClr val="tx1"/>
                        </a:solidFill>
                        <a:effectLst/>
                        <a:latin typeface="UD デジタル 教科書体 NK-R" panose="02020400000000000000" pitchFamily="18" charset="-128"/>
                        <a:ea typeface="UD デジタル 教科書体 NK-R" panose="02020400000000000000" pitchFamily="18" charset="-128"/>
                      </a:endParaRPr>
                    </a:p>
                  </a:txBody>
                  <a:tcPr marL="68580" marR="68580" marT="0" marB="0" anchor="ctr"/>
                </a:tc>
                <a:extLst>
                  <a:ext uri="{0D108BD9-81ED-4DB2-BD59-A6C34878D82A}">
                    <a16:rowId xmlns:a16="http://schemas.microsoft.com/office/drawing/2014/main" val="1127658514"/>
                  </a:ext>
                </a:extLst>
              </a:tr>
            </a:tbl>
          </a:graphicData>
        </a:graphic>
      </p:graphicFrame>
      <p:sp>
        <p:nvSpPr>
          <p:cNvPr id="12" name="テキスト ボックス 11"/>
          <p:cNvSpPr txBox="1"/>
          <p:nvPr/>
        </p:nvSpPr>
        <p:spPr>
          <a:xfrm>
            <a:off x="275770" y="3316700"/>
            <a:ext cx="9303657" cy="276999"/>
          </a:xfrm>
          <a:prstGeom prst="rect">
            <a:avLst/>
          </a:prstGeom>
          <a:noFill/>
        </p:spPr>
        <p:txBody>
          <a:bodyPr wrap="square" rtlCol="0" anchor="t" anchorCtr="0">
            <a:spAutoFit/>
          </a:bodyPr>
          <a:lstStyle/>
          <a:p>
            <a:pPr marL="84138" indent="-84138"/>
            <a:r>
              <a:rPr lang="ja-JP" altLang="en-US" sz="1200" b="1" dirty="0">
                <a:latin typeface="UD デジタル 教科書体 NK-R" panose="02020400000000000000" pitchFamily="18" charset="-128"/>
                <a:ea typeface="UD デジタル 教科書体 NK-R" panose="02020400000000000000" pitchFamily="18" charset="-128"/>
                <a:cs typeface="メイリオ" panose="020B0604030504040204" pitchFamily="50" charset="-128"/>
              </a:rPr>
              <a:t>４．調査結果の概要と、本事業管理委員会委員による評価</a:t>
            </a:r>
          </a:p>
        </p:txBody>
      </p:sp>
      <p:graphicFrame>
        <p:nvGraphicFramePr>
          <p:cNvPr id="14" name="表 13"/>
          <p:cNvGraphicFramePr>
            <a:graphicFrameLocks noGrp="1"/>
          </p:cNvGraphicFramePr>
          <p:nvPr>
            <p:extLst>
              <p:ext uri="{D42A27DB-BD31-4B8C-83A1-F6EECF244321}">
                <p14:modId xmlns:p14="http://schemas.microsoft.com/office/powerpoint/2010/main" val="3827749713"/>
              </p:ext>
            </p:extLst>
          </p:nvPr>
        </p:nvGraphicFramePr>
        <p:xfrm>
          <a:off x="472962" y="3563997"/>
          <a:ext cx="9087896" cy="1727503"/>
        </p:xfrm>
        <a:graphic>
          <a:graphicData uri="http://schemas.openxmlformats.org/drawingml/2006/table">
            <a:tbl>
              <a:tblPr firstRow="1">
                <a:tableStyleId>{21E4AEA4-8DFA-4A89-87EB-49C32662AFE0}</a:tableStyleId>
              </a:tblPr>
              <a:tblGrid>
                <a:gridCol w="4543948">
                  <a:extLst>
                    <a:ext uri="{9D8B030D-6E8A-4147-A177-3AD203B41FA5}">
                      <a16:colId xmlns:a16="http://schemas.microsoft.com/office/drawing/2014/main" val="3271470139"/>
                    </a:ext>
                  </a:extLst>
                </a:gridCol>
                <a:gridCol w="4543948">
                  <a:extLst>
                    <a:ext uri="{9D8B030D-6E8A-4147-A177-3AD203B41FA5}">
                      <a16:colId xmlns:a16="http://schemas.microsoft.com/office/drawing/2014/main" val="361443783"/>
                    </a:ext>
                  </a:extLst>
                </a:gridCol>
              </a:tblGrid>
              <a:tr h="265189">
                <a:tc>
                  <a:txBody>
                    <a:bodyPr/>
                    <a:lstStyle/>
                    <a:p>
                      <a:pPr algn="ctr">
                        <a:lnSpc>
                          <a:spcPct val="100000"/>
                        </a:lnSpc>
                        <a:spcAft>
                          <a:spcPts val="0"/>
                        </a:spcAft>
                      </a:pPr>
                      <a:r>
                        <a:rPr lang="ja-JP" sz="1200" kern="100" dirty="0">
                          <a:effectLst/>
                          <a:latin typeface="UD デジタル 教科書体 NK-R" panose="02020400000000000000" pitchFamily="18" charset="-128"/>
                          <a:ea typeface="UD デジタル 教科書体 NK-R" panose="02020400000000000000" pitchFamily="18" charset="-128"/>
                        </a:rPr>
                        <a:t>商店街調査</a:t>
                      </a:r>
                      <a:endParaRPr lang="en-US" altLang="ja-JP" sz="1200" kern="100" dirty="0">
                        <a:effectLst/>
                        <a:latin typeface="UD デジタル 教科書体 NK-R" panose="02020400000000000000" pitchFamily="18" charset="-128"/>
                        <a:ea typeface="UD デジタル 教科書体 NK-R" panose="02020400000000000000" pitchFamily="18" charset="-128"/>
                      </a:endParaRPr>
                    </a:p>
                  </a:txBody>
                  <a:tcPr marL="68580" marR="68580" marT="0" marB="0" anchor="ctr"/>
                </a:tc>
                <a:tc>
                  <a:txBody>
                    <a:bodyPr/>
                    <a:lstStyle/>
                    <a:p>
                      <a:pPr algn="ctr">
                        <a:lnSpc>
                          <a:spcPct val="100000"/>
                        </a:lnSpc>
                        <a:spcAft>
                          <a:spcPts val="0"/>
                        </a:spcAft>
                      </a:pPr>
                      <a:r>
                        <a:rPr lang="ja-JP" altLang="en-US" sz="1200" kern="100" dirty="0">
                          <a:effectLst/>
                          <a:latin typeface="UD デジタル 教科書体 NK-R" panose="02020400000000000000" pitchFamily="18" charset="-128"/>
                          <a:ea typeface="UD デジタル 教科書体 NK-R" panose="02020400000000000000" pitchFamily="18" charset="-128"/>
                        </a:rPr>
                        <a:t>来街者調査</a:t>
                      </a:r>
                      <a:endParaRPr lang="ja-JP" sz="1200" kern="100" dirty="0">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endParaRPr>
                    </a:p>
                  </a:txBody>
                  <a:tcPr marL="68580" marR="68580" marT="0" marB="0" anchor="ctr"/>
                </a:tc>
                <a:extLst>
                  <a:ext uri="{0D108BD9-81ED-4DB2-BD59-A6C34878D82A}">
                    <a16:rowId xmlns:a16="http://schemas.microsoft.com/office/drawing/2014/main" val="3099392477"/>
                  </a:ext>
                </a:extLst>
              </a:tr>
              <a:tr h="1462314">
                <a:tc>
                  <a:txBody>
                    <a:bodyPr/>
                    <a:lstStyle/>
                    <a:p>
                      <a:pPr marL="177800" indent="-177800" algn="l">
                        <a:lnSpc>
                          <a:spcPct val="100000"/>
                        </a:lnSpc>
                        <a:spcAft>
                          <a:spcPts val="0"/>
                        </a:spcAft>
                      </a:pPr>
                      <a:r>
                        <a:rPr lang="ja-JP" altLang="en-US" sz="1200" kern="100" dirty="0">
                          <a:solidFill>
                            <a:schemeClr val="tx1"/>
                          </a:solidFill>
                          <a:effectLst/>
                          <a:latin typeface="UD デジタル 教科書体 NK-R" panose="02020400000000000000" pitchFamily="18" charset="-128"/>
                          <a:ea typeface="UD デジタル 教科書体 NK-R" panose="02020400000000000000" pitchFamily="18" charset="-128"/>
                        </a:rPr>
                        <a:t>○　来街者の増減（昨年同期）は、４月に</a:t>
                      </a:r>
                      <a:r>
                        <a:rPr lang="en-US" altLang="ja-JP" sz="1200" kern="100" dirty="0">
                          <a:solidFill>
                            <a:schemeClr val="tx1"/>
                          </a:solidFill>
                          <a:effectLst/>
                          <a:latin typeface="UD デジタル 教科書体 NK-R" panose="02020400000000000000" pitchFamily="18" charset="-128"/>
                          <a:ea typeface="UD デジタル 教科書体 NK-R" panose="02020400000000000000" pitchFamily="18" charset="-128"/>
                        </a:rPr>
                        <a:t>102</a:t>
                      </a:r>
                      <a:r>
                        <a:rPr lang="ja-JP" altLang="en-US" sz="1200" kern="100" dirty="0">
                          <a:solidFill>
                            <a:schemeClr val="tx1"/>
                          </a:solidFill>
                          <a:effectLst/>
                          <a:latin typeface="UD デジタル 教科書体 NK-R" panose="02020400000000000000" pitchFamily="18" charset="-128"/>
                          <a:ea typeface="UD デジタル 教科書体 NK-R" panose="02020400000000000000" pitchFamily="18" charset="-128"/>
                        </a:rPr>
                        <a:t>％、</a:t>
                      </a:r>
                      <a:r>
                        <a:rPr lang="en-US" altLang="ja-JP" sz="1200" kern="100" dirty="0">
                          <a:solidFill>
                            <a:schemeClr val="tx1"/>
                          </a:solidFill>
                          <a:effectLst/>
                          <a:latin typeface="UD デジタル 教科書体 NK-R" panose="02020400000000000000" pitchFamily="18" charset="-128"/>
                          <a:ea typeface="UD デジタル 教科書体 NK-R" panose="02020400000000000000" pitchFamily="18" charset="-128"/>
                        </a:rPr>
                        <a:t>10</a:t>
                      </a:r>
                      <a:r>
                        <a:rPr lang="ja-JP" altLang="en-US" sz="1200" kern="100" dirty="0">
                          <a:solidFill>
                            <a:schemeClr val="tx1"/>
                          </a:solidFill>
                          <a:effectLst/>
                          <a:latin typeface="UD デジタル 教科書体 NK-R" panose="02020400000000000000" pitchFamily="18" charset="-128"/>
                          <a:ea typeface="UD デジタル 教科書体 NK-R" panose="02020400000000000000" pitchFamily="18" charset="-128"/>
                        </a:rPr>
                        <a:t>月に</a:t>
                      </a:r>
                      <a:r>
                        <a:rPr lang="en-US" altLang="ja-JP" sz="1200" kern="100" dirty="0">
                          <a:solidFill>
                            <a:schemeClr val="tx1"/>
                          </a:solidFill>
                          <a:effectLst/>
                          <a:latin typeface="UD デジタル 教科書体 NK-R" panose="02020400000000000000" pitchFamily="18" charset="-128"/>
                          <a:ea typeface="UD デジタル 教科書体 NK-R" panose="02020400000000000000" pitchFamily="18" charset="-128"/>
                        </a:rPr>
                        <a:t>105</a:t>
                      </a:r>
                      <a:r>
                        <a:rPr lang="ja-JP" altLang="en-US" sz="1200" kern="100" dirty="0">
                          <a:solidFill>
                            <a:schemeClr val="tx1"/>
                          </a:solidFill>
                          <a:effectLst/>
                          <a:latin typeface="UD デジタル 教科書体 NK-R" panose="02020400000000000000" pitchFamily="18" charset="-128"/>
                          <a:ea typeface="UD デジタル 教科書体 NK-R" panose="02020400000000000000" pitchFamily="18" charset="-128"/>
                        </a:rPr>
                        <a:t>％となり、人流緩和による来街者増加の傾向が見られた。</a:t>
                      </a:r>
                      <a:endParaRPr lang="en-US" altLang="ja-JP" sz="1200" kern="100" dirty="0">
                        <a:solidFill>
                          <a:schemeClr val="tx1"/>
                        </a:solidFill>
                        <a:effectLst/>
                        <a:latin typeface="UD デジタル 教科書体 NK-R" panose="02020400000000000000" pitchFamily="18" charset="-128"/>
                        <a:ea typeface="UD デジタル 教科書体 NK-R" panose="02020400000000000000" pitchFamily="18" charset="-128"/>
                      </a:endParaRPr>
                    </a:p>
                    <a:p>
                      <a:pPr marL="177800" indent="-177800" algn="l">
                        <a:lnSpc>
                          <a:spcPct val="100000"/>
                        </a:lnSpc>
                        <a:spcAft>
                          <a:spcPts val="0"/>
                        </a:spcAft>
                      </a:pPr>
                      <a:r>
                        <a:rPr lang="ja-JP" altLang="en-US" sz="1200" kern="100" dirty="0">
                          <a:solidFill>
                            <a:schemeClr val="tx1"/>
                          </a:solidFill>
                          <a:effectLst/>
                          <a:latin typeface="UD デジタル 教科書体 NK-R" panose="02020400000000000000" pitchFamily="18" charset="-128"/>
                          <a:ea typeface="UD デジタル 教科書体 NK-R" panose="02020400000000000000" pitchFamily="18" charset="-128"/>
                        </a:rPr>
                        <a:t>○　売上の増減（昨年同期）は</a:t>
                      </a:r>
                      <a:r>
                        <a:rPr lang="en-US" altLang="ja-JP" sz="1200" kern="100" dirty="0">
                          <a:solidFill>
                            <a:schemeClr val="tx1"/>
                          </a:solidFill>
                          <a:effectLst/>
                          <a:latin typeface="UD デジタル 教科書体 NK-R" panose="02020400000000000000" pitchFamily="18" charset="-128"/>
                          <a:ea typeface="UD デジタル 教科書体 NK-R" panose="02020400000000000000" pitchFamily="18" charset="-128"/>
                        </a:rPr>
                        <a:t>101</a:t>
                      </a:r>
                      <a:r>
                        <a:rPr lang="ja-JP" altLang="en-US" sz="1200" kern="100" dirty="0">
                          <a:solidFill>
                            <a:schemeClr val="tx1"/>
                          </a:solidFill>
                          <a:effectLst/>
                          <a:latin typeface="UD デジタル 教科書体 NK-R" panose="02020400000000000000" pitchFamily="18" charset="-128"/>
                          <a:ea typeface="UD デジタル 教科書体 NK-R" panose="02020400000000000000" pitchFamily="18" charset="-128"/>
                        </a:rPr>
                        <a:t>％であり、６割以上の商店街が本事業の取組みが売上増加に影響したと回答した。</a:t>
                      </a:r>
                      <a:endParaRPr lang="en-US" altLang="ja-JP" sz="1200" kern="100" dirty="0">
                        <a:solidFill>
                          <a:schemeClr val="tx1"/>
                        </a:solidFill>
                        <a:effectLst/>
                        <a:latin typeface="UD デジタル 教科書体 NK-R" panose="02020400000000000000" pitchFamily="18" charset="-128"/>
                        <a:ea typeface="UD デジタル 教科書体 NK-R" panose="02020400000000000000" pitchFamily="18" charset="-128"/>
                      </a:endParaRPr>
                    </a:p>
                    <a:p>
                      <a:pPr marL="177800" marR="0" lvl="0" indent="-177800" algn="l" defTabSz="914400" rtl="0" eaLnBrk="1" fontAlgn="auto" latinLnBrk="0" hangingPunct="1">
                        <a:lnSpc>
                          <a:spcPct val="100000"/>
                        </a:lnSpc>
                        <a:spcBef>
                          <a:spcPts val="0"/>
                        </a:spcBef>
                        <a:spcAft>
                          <a:spcPts val="0"/>
                        </a:spcAft>
                        <a:buClrTx/>
                        <a:buSzTx/>
                        <a:buFontTx/>
                        <a:buNone/>
                        <a:tabLst/>
                        <a:defRPr/>
                      </a:pPr>
                      <a:r>
                        <a:rPr lang="ja-JP" altLang="en-US" sz="1200" kern="100" dirty="0">
                          <a:solidFill>
                            <a:schemeClr val="tx1"/>
                          </a:solidFill>
                          <a:effectLst/>
                          <a:latin typeface="UD デジタル 教科書体 NK-R" panose="02020400000000000000" pitchFamily="18" charset="-128"/>
                          <a:ea typeface="UD デジタル 教科書体 NK-R" panose="02020400000000000000" pitchFamily="18" charset="-128"/>
                        </a:rPr>
                        <a:t>○　大阪府の２事業について、いずれの事業も「評価する」「どちらかといえば評価する」が７割以上を占めた。　</a:t>
                      </a:r>
                    </a:p>
                  </a:txBody>
                  <a:tcPr marL="68580" marR="68580" marT="0" marB="0" anchor="ctr"/>
                </a:tc>
                <a:tc>
                  <a:txBody>
                    <a:bodyPr/>
                    <a:lstStyle/>
                    <a:p>
                      <a:pPr marL="177800" marR="0" lvl="0" indent="-177800" algn="l" defTabSz="914400" rtl="0" eaLnBrk="1" fontAlgn="auto" latinLnBrk="0" hangingPunct="1">
                        <a:lnSpc>
                          <a:spcPct val="100000"/>
                        </a:lnSpc>
                        <a:spcBef>
                          <a:spcPts val="0"/>
                        </a:spcBef>
                        <a:spcAft>
                          <a:spcPts val="0"/>
                        </a:spcAft>
                        <a:buClrTx/>
                        <a:buSzTx/>
                        <a:buFontTx/>
                        <a:buNone/>
                        <a:tabLst/>
                        <a:defRPr/>
                      </a:pPr>
                      <a:r>
                        <a:rPr lang="ja-JP" altLang="en-US" sz="1200" kern="0" dirty="0">
                          <a:solidFill>
                            <a:schemeClr val="tx1"/>
                          </a:solidFill>
                          <a:effectLst/>
                          <a:latin typeface="UD デジタル 教科書体 NK-R" panose="02020400000000000000" pitchFamily="18" charset="-128"/>
                          <a:ea typeface="UD デジタル 教科書体 NK-R" panose="02020400000000000000" pitchFamily="18" charset="-128"/>
                        </a:rPr>
                        <a:t>○　</a:t>
                      </a:r>
                      <a:r>
                        <a:rPr lang="ja-JP" altLang="en-US" sz="1200" kern="100" dirty="0">
                          <a:solidFill>
                            <a:schemeClr val="tx1"/>
                          </a:solidFill>
                          <a:effectLst/>
                          <a:latin typeface="UD デジタル 教科書体 NK-R" panose="02020400000000000000" pitchFamily="18" charset="-128"/>
                          <a:ea typeface="UD デジタル 教科書体 NK-R" panose="02020400000000000000" pitchFamily="18" charset="-128"/>
                        </a:rPr>
                        <a:t>大阪府の２事業について、「評価する」「どちらかといえば評価する」を合わせると約</a:t>
                      </a:r>
                      <a:r>
                        <a:rPr lang="en-US" altLang="ja-JP" sz="1200" kern="100" dirty="0">
                          <a:solidFill>
                            <a:schemeClr val="tx1"/>
                          </a:solidFill>
                          <a:effectLst/>
                          <a:latin typeface="UD デジタル 教科書体 NK-R" panose="02020400000000000000" pitchFamily="18" charset="-128"/>
                          <a:ea typeface="UD デジタル 教科書体 NK-R" panose="02020400000000000000" pitchFamily="18" charset="-128"/>
                        </a:rPr>
                        <a:t>9</a:t>
                      </a:r>
                      <a:r>
                        <a:rPr lang="ja-JP" altLang="en-US" sz="1200" kern="100" dirty="0">
                          <a:solidFill>
                            <a:schemeClr val="tx1"/>
                          </a:solidFill>
                          <a:effectLst/>
                          <a:latin typeface="UD デジタル 教科書体 NK-R" panose="02020400000000000000" pitchFamily="18" charset="-128"/>
                          <a:ea typeface="UD デジタル 教科書体 NK-R" panose="02020400000000000000" pitchFamily="18" charset="-128"/>
                        </a:rPr>
                        <a:t>割以上が評価された</a:t>
                      </a:r>
                      <a:r>
                        <a:rPr lang="ja-JP" altLang="en-US" sz="1200" kern="0" dirty="0">
                          <a:solidFill>
                            <a:schemeClr val="tx1"/>
                          </a:solidFill>
                          <a:effectLst/>
                          <a:latin typeface="UD デジタル 教科書体 NK-R" panose="02020400000000000000" pitchFamily="18" charset="-128"/>
                          <a:ea typeface="UD デジタル 教科書体 NK-R" panose="02020400000000000000" pitchFamily="18" charset="-128"/>
                        </a:rPr>
                        <a:t>。</a:t>
                      </a:r>
                      <a:endParaRPr lang="en-US" altLang="ja-JP" sz="1200" kern="0" dirty="0">
                        <a:solidFill>
                          <a:schemeClr val="tx1"/>
                        </a:solidFill>
                        <a:effectLst/>
                        <a:latin typeface="UD デジタル 教科書体 NK-R" panose="02020400000000000000" pitchFamily="18" charset="-128"/>
                        <a:ea typeface="UD デジタル 教科書体 NK-R" panose="02020400000000000000" pitchFamily="18" charset="-128"/>
                      </a:endParaRPr>
                    </a:p>
                    <a:p>
                      <a:pPr marL="177800" marR="0" lvl="0" indent="-177800" algn="l" defTabSz="914400" rtl="0" eaLnBrk="1" fontAlgn="auto" latinLnBrk="0" hangingPunct="1">
                        <a:lnSpc>
                          <a:spcPct val="100000"/>
                        </a:lnSpc>
                        <a:spcBef>
                          <a:spcPts val="0"/>
                        </a:spcBef>
                        <a:spcAft>
                          <a:spcPts val="0"/>
                        </a:spcAft>
                        <a:buClrTx/>
                        <a:buSzTx/>
                        <a:buFontTx/>
                        <a:buNone/>
                        <a:tabLst/>
                        <a:defRPr/>
                      </a:pPr>
                      <a:r>
                        <a:rPr lang="ja-JP" altLang="en-US" sz="1200" kern="0" dirty="0">
                          <a:solidFill>
                            <a:schemeClr val="tx1"/>
                          </a:solidFill>
                          <a:effectLst/>
                          <a:latin typeface="UD デジタル 教科書体 NK-R" panose="02020400000000000000" pitchFamily="18" charset="-128"/>
                          <a:ea typeface="UD デジタル 教科書体 NK-R" panose="02020400000000000000" pitchFamily="18" charset="-128"/>
                        </a:rPr>
                        <a:t>○　商店街を訪れる目的は「買い物」が</a:t>
                      </a:r>
                      <a:r>
                        <a:rPr lang="en-US" altLang="ja-JP" sz="1200" kern="0" dirty="0">
                          <a:solidFill>
                            <a:schemeClr val="tx1"/>
                          </a:solidFill>
                          <a:effectLst/>
                          <a:latin typeface="UD デジタル 教科書体 NK-R" panose="02020400000000000000" pitchFamily="18" charset="-128"/>
                          <a:ea typeface="UD デジタル 教科書体 NK-R" panose="02020400000000000000" pitchFamily="18" charset="-128"/>
                        </a:rPr>
                        <a:t>87</a:t>
                      </a:r>
                      <a:r>
                        <a:rPr lang="ja-JP" altLang="en-US" sz="1200" kern="0" dirty="0">
                          <a:solidFill>
                            <a:schemeClr val="tx1"/>
                          </a:solidFill>
                          <a:effectLst/>
                          <a:latin typeface="UD デジタル 教科書体 NK-R" panose="02020400000000000000" pitchFamily="18" charset="-128"/>
                          <a:ea typeface="UD デジタル 教科書体 NK-R" panose="02020400000000000000" pitchFamily="18" charset="-128"/>
                        </a:rPr>
                        <a:t>％を占め、地域商業の担い手としての役割が果たせている。　</a:t>
                      </a:r>
                      <a:endParaRPr lang="en-US" altLang="ja-JP" sz="1200" kern="0" dirty="0">
                        <a:solidFill>
                          <a:schemeClr val="tx1"/>
                        </a:solidFill>
                        <a:effectLst/>
                        <a:latin typeface="UD デジタル 教科書体 NK-R" panose="02020400000000000000" pitchFamily="18" charset="-128"/>
                        <a:ea typeface="UD デジタル 教科書体 NK-R" panose="02020400000000000000" pitchFamily="18" charset="-128"/>
                      </a:endParaRPr>
                    </a:p>
                    <a:p>
                      <a:pPr marL="177800" marR="0" lvl="0" indent="-177800" algn="l" defTabSz="914400" rtl="0" eaLnBrk="1" fontAlgn="auto" latinLnBrk="0" hangingPunct="1">
                        <a:lnSpc>
                          <a:spcPct val="100000"/>
                        </a:lnSpc>
                        <a:spcBef>
                          <a:spcPts val="0"/>
                        </a:spcBef>
                        <a:spcAft>
                          <a:spcPts val="0"/>
                        </a:spcAft>
                        <a:buClrTx/>
                        <a:buSzTx/>
                        <a:buFontTx/>
                        <a:buNone/>
                        <a:tabLst/>
                        <a:defRPr/>
                      </a:pPr>
                      <a:r>
                        <a:rPr lang="ja-JP" altLang="en-US" sz="1200" kern="0" dirty="0">
                          <a:solidFill>
                            <a:schemeClr val="tx1"/>
                          </a:solidFill>
                          <a:effectLst/>
                          <a:latin typeface="UD デジタル 教科書体 NK-R" panose="02020400000000000000" pitchFamily="18" charset="-128"/>
                          <a:ea typeface="UD デジタル 教科書体 NK-R" panose="02020400000000000000" pitchFamily="18" charset="-128"/>
                        </a:rPr>
                        <a:t>○　今年度新たに調査した「観光」は、買い物に次いで多く、商店街が観光コンテンツとしての評価を得ていることが判った。</a:t>
                      </a:r>
                      <a:endParaRPr lang="en-US" altLang="ja-JP" sz="1200" kern="0" dirty="0">
                        <a:solidFill>
                          <a:schemeClr val="tx1"/>
                        </a:solidFill>
                        <a:effectLst/>
                        <a:latin typeface="UD デジタル 教科書体 NK-R" panose="02020400000000000000" pitchFamily="18" charset="-128"/>
                        <a:ea typeface="UD デジタル 教科書体 NK-R" panose="02020400000000000000" pitchFamily="18" charset="-128"/>
                      </a:endParaRPr>
                    </a:p>
                  </a:txBody>
                  <a:tcPr marL="68580" marR="68580" marT="0" marB="0" anchor="ctr"/>
                </a:tc>
                <a:extLst>
                  <a:ext uri="{0D108BD9-81ED-4DB2-BD59-A6C34878D82A}">
                    <a16:rowId xmlns:a16="http://schemas.microsoft.com/office/drawing/2014/main" val="577630969"/>
                  </a:ext>
                </a:extLst>
              </a:tr>
            </a:tbl>
          </a:graphicData>
        </a:graphic>
      </p:graphicFrame>
      <p:sp>
        <p:nvSpPr>
          <p:cNvPr id="15" name="角丸四角形 14"/>
          <p:cNvSpPr/>
          <p:nvPr/>
        </p:nvSpPr>
        <p:spPr>
          <a:xfrm>
            <a:off x="472962" y="5441885"/>
            <a:ext cx="4502384" cy="1003639"/>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marL="87313" indent="-87313"/>
            <a:r>
              <a:rPr lang="ja-JP" altLang="en-US" sz="1400" kern="100" dirty="0">
                <a:solidFill>
                  <a:schemeClr val="tx1"/>
                </a:solidFill>
                <a:latin typeface="UD デジタル 教科書体 NK-R" panose="02020400000000000000" pitchFamily="18" charset="-128"/>
                <a:ea typeface="UD デジタル 教科書体 NK-R" panose="02020400000000000000" pitchFamily="18" charset="-128"/>
              </a:rPr>
              <a:t>○　本事業のＩＣＴ活用・バイローカルのモデル構築への支援や、観光コンテンツ化及び情報発信を通じ、来街者及び売上の増加に繋がった。</a:t>
            </a:r>
            <a:endParaRPr lang="ja-JP" altLang="ja-JP" sz="1400" kern="100" dirty="0">
              <a:solidFill>
                <a:schemeClr val="tx1"/>
              </a:solidFill>
              <a:latin typeface="UD デジタル 教科書体 NK-R" panose="02020400000000000000" pitchFamily="18" charset="-128"/>
              <a:ea typeface="UD デジタル 教科書体 NK-R" panose="02020400000000000000" pitchFamily="18" charset="-128"/>
            </a:endParaRPr>
          </a:p>
        </p:txBody>
      </p:sp>
      <p:sp>
        <p:nvSpPr>
          <p:cNvPr id="19" name="角丸四角形 18"/>
          <p:cNvSpPr/>
          <p:nvPr/>
        </p:nvSpPr>
        <p:spPr>
          <a:xfrm>
            <a:off x="4975346" y="5443889"/>
            <a:ext cx="4585512" cy="1003639"/>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marL="87313" indent="-87313">
              <a:spcAft>
                <a:spcPts val="0"/>
              </a:spcAft>
            </a:pPr>
            <a:r>
              <a:rPr lang="ja-JP" altLang="en-US" sz="1400" kern="100" dirty="0">
                <a:solidFill>
                  <a:schemeClr val="tx1"/>
                </a:solidFill>
                <a:latin typeface="UD デジタル 教科書体 NK-R" panose="02020400000000000000" pitchFamily="18" charset="-128"/>
                <a:ea typeface="UD デジタル 教科書体 NK-R" panose="02020400000000000000" pitchFamily="18" charset="-128"/>
              </a:rPr>
              <a:t>○　商店街は地域商業の担い手であるとともに、観光コンテンツとしても評価を得ていることが判り、本事業が商店街の持続的な活性化に寄与している。</a:t>
            </a:r>
            <a:endParaRPr lang="ja-JP" altLang="ja-JP" sz="1400" kern="100" dirty="0">
              <a:solidFill>
                <a:schemeClr val="tx1"/>
              </a:solidFill>
              <a:latin typeface="UD デジタル 教科書体 NK-R" panose="02020400000000000000" pitchFamily="18" charset="-128"/>
              <a:ea typeface="UD デジタル 教科書体 NK-R" panose="02020400000000000000" pitchFamily="18" charset="-128"/>
            </a:endParaRPr>
          </a:p>
        </p:txBody>
      </p:sp>
      <p:sp>
        <p:nvSpPr>
          <p:cNvPr id="16" name="二等辺三角形 15"/>
          <p:cNvSpPr/>
          <p:nvPr/>
        </p:nvSpPr>
        <p:spPr>
          <a:xfrm rot="10800000">
            <a:off x="2434983" y="5229962"/>
            <a:ext cx="580571" cy="232228"/>
          </a:xfrm>
          <a:prstGeom prst="triangle">
            <a:avLst/>
          </a:prstGeom>
        </p:spPr>
        <p:style>
          <a:lnRef idx="1">
            <a:schemeClr val="accent2"/>
          </a:lnRef>
          <a:fillRef idx="3">
            <a:schemeClr val="accent2"/>
          </a:fillRef>
          <a:effectRef idx="2">
            <a:schemeClr val="accent2"/>
          </a:effectRef>
          <a:fontRef idx="minor">
            <a:schemeClr val="lt1"/>
          </a:fontRef>
        </p:style>
        <p:txBody>
          <a:bodyPr rtlCol="0" anchor="ctr"/>
          <a:lstStyle/>
          <a:p>
            <a:pPr algn="ctr"/>
            <a:endParaRPr kumimoji="1" lang="ja-JP" altLang="en-US"/>
          </a:p>
        </p:txBody>
      </p:sp>
      <p:sp>
        <p:nvSpPr>
          <p:cNvPr id="21" name="二等辺三角形 20"/>
          <p:cNvSpPr/>
          <p:nvPr/>
        </p:nvSpPr>
        <p:spPr>
          <a:xfrm rot="10800000">
            <a:off x="6977817" y="5229962"/>
            <a:ext cx="580571" cy="232228"/>
          </a:xfrm>
          <a:prstGeom prst="triangle">
            <a:avLst/>
          </a:prstGeom>
        </p:spPr>
        <p:style>
          <a:lnRef idx="1">
            <a:schemeClr val="accent2"/>
          </a:lnRef>
          <a:fillRef idx="3">
            <a:schemeClr val="accent2"/>
          </a:fillRef>
          <a:effectRef idx="2">
            <a:schemeClr val="accent2"/>
          </a:effectRef>
          <a:fontRef idx="minor">
            <a:schemeClr val="lt1"/>
          </a:fontRef>
        </p:style>
        <p:txBody>
          <a:bodyPr rtlCol="0" anchor="ctr"/>
          <a:lstStyle/>
          <a:p>
            <a:pPr algn="ctr"/>
            <a:endParaRPr kumimoji="1" lang="ja-JP" altLang="en-US"/>
          </a:p>
        </p:txBody>
      </p:sp>
      <p:sp>
        <p:nvSpPr>
          <p:cNvPr id="23" name="テキスト ボックス 22"/>
          <p:cNvSpPr txBox="1"/>
          <p:nvPr/>
        </p:nvSpPr>
        <p:spPr>
          <a:xfrm>
            <a:off x="5873629" y="6572138"/>
            <a:ext cx="3739381" cy="253916"/>
          </a:xfrm>
          <a:prstGeom prst="rect">
            <a:avLst/>
          </a:prstGeom>
          <a:noFill/>
        </p:spPr>
        <p:txBody>
          <a:bodyPr wrap="square" rtlCol="0" anchor="t" anchorCtr="0">
            <a:spAutoFit/>
          </a:bodyPr>
          <a:lstStyle/>
          <a:p>
            <a:pPr marL="84138" indent="-84138" algn="r"/>
            <a:r>
              <a:rPr lang="en-US" altLang="ja-JP" sz="1050" dirty="0">
                <a:latin typeface="UD デジタル 教科書体 NK-R" panose="02020400000000000000" pitchFamily="18" charset="-128"/>
                <a:ea typeface="UD デジタル 教科書体 NK-R" panose="02020400000000000000" pitchFamily="18" charset="-128"/>
                <a:cs typeface="メイリオ" panose="020B0604030504040204" pitchFamily="50" charset="-128"/>
              </a:rPr>
              <a:t>※</a:t>
            </a:r>
            <a:r>
              <a:rPr lang="ja-JP" altLang="en-US" sz="1050" dirty="0">
                <a:latin typeface="UD デジタル 教科書体 NK-R" panose="02020400000000000000" pitchFamily="18" charset="-128"/>
                <a:ea typeface="UD デジタル 教科書体 NK-R" panose="02020400000000000000" pitchFamily="18" charset="-128"/>
                <a:cs typeface="メイリオ" panose="020B0604030504040204" pitchFamily="50" charset="-128"/>
              </a:rPr>
              <a:t>調査結果の詳細は</a:t>
            </a:r>
            <a:r>
              <a:rPr lang="ja-JP" altLang="en-US" sz="1050">
                <a:latin typeface="UD デジタル 教科書体 NK-R" panose="02020400000000000000" pitchFamily="18" charset="-128"/>
                <a:ea typeface="UD デジタル 教科書体 NK-R" panose="02020400000000000000" pitchFamily="18" charset="-128"/>
                <a:cs typeface="メイリオ" panose="020B0604030504040204" pitchFamily="50" charset="-128"/>
              </a:rPr>
              <a:t>、本事業</a:t>
            </a:r>
            <a:r>
              <a:rPr lang="en-US" altLang="ja-JP" sz="1050">
                <a:latin typeface="UD デジタル 教科書体 NK-R" panose="02020400000000000000" pitchFamily="18" charset="-128"/>
                <a:ea typeface="UD デジタル 教科書体 NK-R" panose="02020400000000000000" pitchFamily="18" charset="-128"/>
                <a:cs typeface="メイリオ" panose="020B0604030504040204" pitchFamily="50" charset="-128"/>
              </a:rPr>
              <a:t>HP</a:t>
            </a:r>
            <a:r>
              <a:rPr lang="ja-JP" altLang="en-US" sz="1050" dirty="0">
                <a:latin typeface="UD デジタル 教科書体 NK-R" panose="02020400000000000000" pitchFamily="18" charset="-128"/>
                <a:ea typeface="UD デジタル 教科書体 NK-R" panose="02020400000000000000" pitchFamily="18" charset="-128"/>
                <a:cs typeface="メイリオ" panose="020B0604030504040204" pitchFamily="50" charset="-128"/>
              </a:rPr>
              <a:t>に掲載しています。</a:t>
            </a:r>
          </a:p>
        </p:txBody>
      </p:sp>
    </p:spTree>
    <p:extLst>
      <p:ext uri="{BB962C8B-B14F-4D97-AF65-F5344CB8AC3E}">
        <p14:creationId xmlns:p14="http://schemas.microsoft.com/office/powerpoint/2010/main" val="331119687"/>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bodyPr rtlCol="0" anchor="t"/>
      <a:lstStyle>
        <a:defPPr algn="l">
          <a:defRPr kumimoji="1" sz="1200" dirty="0" smtClean="0">
            <a:latin typeface="UD デジタル 教科書体 NK-R" panose="02020400000000000000" pitchFamily="18" charset="-128"/>
            <a:ea typeface="UD デジタル 教科書体 NK-R" panose="02020400000000000000" pitchFamily="18" charset="-128"/>
          </a:defRPr>
        </a:defPPr>
      </a:lstStyle>
      <a:style>
        <a:lnRef idx="2">
          <a:schemeClr val="accent2"/>
        </a:lnRef>
        <a:fillRef idx="1">
          <a:schemeClr val="lt1"/>
        </a:fillRef>
        <a:effectRef idx="0">
          <a:schemeClr val="accent2"/>
        </a:effectRef>
        <a:fontRef idx="minor">
          <a:schemeClr val="dk1"/>
        </a:fontRef>
      </a:style>
    </a:sp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499</Words>
  <Application>Microsoft Office PowerPoint</Application>
  <PresentationFormat>A4 210 x 297 mm</PresentationFormat>
  <Paragraphs>44</Paragraphs>
  <Slides>1</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vt:i4>
      </vt:variant>
    </vt:vector>
  </HeadingPairs>
  <TitlesOfParts>
    <vt:vector size="8" baseType="lpstr">
      <vt:lpstr>ＭＳ Ｐゴシック</vt:lpstr>
      <vt:lpstr>UD デジタル 教科書体 NK-R</vt:lpstr>
      <vt:lpstr>游ゴシック</vt:lpstr>
      <vt:lpstr>Arial</vt:lpstr>
      <vt:lpstr>Calibri</vt:lpstr>
      <vt:lpstr>Calibri Light</vt:lpstr>
      <vt:lpstr>Office テーマ</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2024-03-22T02:44:11Z</dcterms:created>
  <dcterms:modified xsi:type="dcterms:W3CDTF">2024-03-22T02:45:31Z</dcterms:modified>
</cp:coreProperties>
</file>