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8"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8"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41" autoAdjust="0"/>
    <p:restoredTop sz="94660"/>
  </p:normalViewPr>
  <p:slideViewPr>
    <p:cSldViewPr snapToGrid="0">
      <p:cViewPr varScale="1">
        <p:scale>
          <a:sx n="97" d="100"/>
          <a:sy n="97" d="100"/>
        </p:scale>
        <p:origin x="73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DBB189A-26BC-41C6-A94F-21373DC5A3DF}"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275285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DBB189A-26BC-41C6-A94F-21373DC5A3DF}"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3413991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DBB189A-26BC-41C6-A94F-21373DC5A3DF}"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3477895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DBB189A-26BC-41C6-A94F-21373DC5A3DF}"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3717618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DBB189A-26BC-41C6-A94F-21373DC5A3DF}"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4143818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DBB189A-26BC-41C6-A94F-21373DC5A3DF}" type="datetimeFigureOut">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2860107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DBB189A-26BC-41C6-A94F-21373DC5A3DF}" type="datetimeFigureOut">
              <a:rPr kumimoji="1" lang="ja-JP" altLang="en-US" smtClean="0"/>
              <a:t>2026/3/18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201317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DBB189A-26BC-41C6-A94F-21373DC5A3DF}" type="datetimeFigureOut">
              <a:rPr kumimoji="1" lang="ja-JP" altLang="en-US" smtClean="0"/>
              <a:t>2026/3/18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70416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BB189A-26BC-41C6-A94F-21373DC5A3DF}" type="datetimeFigureOut">
              <a:rPr kumimoji="1" lang="ja-JP" altLang="en-US" smtClean="0"/>
              <a:t>2026/3/18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1955190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DBB189A-26BC-41C6-A94F-21373DC5A3DF}" type="datetimeFigureOut">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2865800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DBB189A-26BC-41C6-A94F-21373DC5A3DF}" type="datetimeFigureOut">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209533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BB189A-26BC-41C6-A94F-21373DC5A3DF}" type="datetimeFigureOut">
              <a:rPr kumimoji="1" lang="ja-JP" altLang="en-US" smtClean="0"/>
              <a:t>2026/3/18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9614B-B471-41E0-B362-E6BA3EFA8138}" type="slidenum">
              <a:rPr kumimoji="1" lang="ja-JP" altLang="en-US" smtClean="0"/>
              <a:t>‹#›</a:t>
            </a:fld>
            <a:endParaRPr kumimoji="1" lang="ja-JP" altLang="en-US"/>
          </a:p>
        </p:txBody>
      </p:sp>
    </p:spTree>
    <p:extLst>
      <p:ext uri="{BB962C8B-B14F-4D97-AF65-F5344CB8AC3E}">
        <p14:creationId xmlns:p14="http://schemas.microsoft.com/office/powerpoint/2010/main" val="4151015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表 11">
            <a:extLst>
              <a:ext uri="{FF2B5EF4-FFF2-40B4-BE49-F238E27FC236}">
                <a16:creationId xmlns:a16="http://schemas.microsoft.com/office/drawing/2014/main" id="{3AD79C28-28AB-4F4C-AA6C-F150451677FC}"/>
              </a:ext>
            </a:extLst>
          </p:cNvPr>
          <p:cNvGraphicFramePr>
            <a:graphicFrameLocks noGrp="1"/>
          </p:cNvGraphicFramePr>
          <p:nvPr>
            <p:extLst>
              <p:ext uri="{D42A27DB-BD31-4B8C-83A1-F6EECF244321}">
                <p14:modId xmlns:p14="http://schemas.microsoft.com/office/powerpoint/2010/main" val="2625828333"/>
              </p:ext>
            </p:extLst>
          </p:nvPr>
        </p:nvGraphicFramePr>
        <p:xfrm>
          <a:off x="87141" y="5307617"/>
          <a:ext cx="9728005" cy="1173338"/>
        </p:xfrm>
        <a:graphic>
          <a:graphicData uri="http://schemas.openxmlformats.org/drawingml/2006/table">
            <a:tbl>
              <a:tblPr firstRow="1" bandRow="1">
                <a:tableStyleId>{5C22544A-7EE6-4342-B048-85BDC9FD1C3A}</a:tableStyleId>
              </a:tblPr>
              <a:tblGrid>
                <a:gridCol w="346411">
                  <a:extLst>
                    <a:ext uri="{9D8B030D-6E8A-4147-A177-3AD203B41FA5}">
                      <a16:colId xmlns:a16="http://schemas.microsoft.com/office/drawing/2014/main" val="2552082701"/>
                    </a:ext>
                  </a:extLst>
                </a:gridCol>
                <a:gridCol w="2380593">
                  <a:extLst>
                    <a:ext uri="{9D8B030D-6E8A-4147-A177-3AD203B41FA5}">
                      <a16:colId xmlns:a16="http://schemas.microsoft.com/office/drawing/2014/main" val="2106065883"/>
                    </a:ext>
                  </a:extLst>
                </a:gridCol>
                <a:gridCol w="5005552">
                  <a:extLst>
                    <a:ext uri="{9D8B030D-6E8A-4147-A177-3AD203B41FA5}">
                      <a16:colId xmlns:a16="http://schemas.microsoft.com/office/drawing/2014/main" val="3741960609"/>
                    </a:ext>
                  </a:extLst>
                </a:gridCol>
                <a:gridCol w="1995449">
                  <a:extLst>
                    <a:ext uri="{9D8B030D-6E8A-4147-A177-3AD203B41FA5}">
                      <a16:colId xmlns:a16="http://schemas.microsoft.com/office/drawing/2014/main" val="1977466697"/>
                    </a:ext>
                  </a:extLst>
                </a:gridCol>
              </a:tblGrid>
              <a:tr h="329554">
                <a:tc>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令和８年</a:t>
                      </a:r>
                      <a:r>
                        <a:rPr kumimoji="1" lang="en-US" altLang="ja-JP" sz="1400" dirty="0">
                          <a:latin typeface="UD デジタル 教科書体 NK-R" panose="02020400000000000000" pitchFamily="18" charset="-128"/>
                          <a:ea typeface="UD デジタル 教科書体 NK-R" panose="02020400000000000000" pitchFamily="18" charset="-128"/>
                        </a:rPr>
                        <a:t>4</a:t>
                      </a:r>
                      <a:r>
                        <a:rPr kumimoji="1" lang="ja-JP" altLang="en-US" sz="1400" dirty="0">
                          <a:latin typeface="UD デジタル 教科書体 NK-R" panose="02020400000000000000" pitchFamily="18" charset="-128"/>
                          <a:ea typeface="UD デジタル 教科書体 NK-R" panose="02020400000000000000" pitchFamily="18" charset="-128"/>
                        </a:rPr>
                        <a:t>月～</a:t>
                      </a:r>
                    </a:p>
                  </a:txBody>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6</a:t>
                      </a:r>
                      <a:r>
                        <a:rPr kumimoji="1" lang="ja-JP" altLang="en-US" sz="1400" dirty="0">
                          <a:latin typeface="UD デジタル 教科書体 NK-R" panose="02020400000000000000" pitchFamily="18" charset="-128"/>
                          <a:ea typeface="UD デジタル 教科書体 NK-R" panose="02020400000000000000" pitchFamily="18" charset="-128"/>
                        </a:rPr>
                        <a:t>月頃～</a:t>
                      </a:r>
                      <a:r>
                        <a:rPr kumimoji="1" lang="en-US" altLang="ja-JP" sz="1400" dirty="0">
                          <a:latin typeface="UD デジタル 教科書体 NK-R" panose="02020400000000000000" pitchFamily="18" charset="-128"/>
                          <a:ea typeface="UD デジタル 教科書体 NK-R" panose="02020400000000000000" pitchFamily="18" charset="-128"/>
                        </a:rPr>
                        <a:t>12</a:t>
                      </a:r>
                      <a:r>
                        <a:rPr kumimoji="1" lang="ja-JP" altLang="en-US" sz="1400" dirty="0">
                          <a:latin typeface="UD デジタル 教科書体 NK-R" panose="02020400000000000000" pitchFamily="18" charset="-128"/>
                          <a:ea typeface="UD デジタル 教科書体 NK-R" panose="02020400000000000000" pitchFamily="18" charset="-128"/>
                        </a:rPr>
                        <a:t>月頃</a:t>
                      </a:r>
                    </a:p>
                  </a:txBody>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～令和９年</a:t>
                      </a:r>
                      <a:r>
                        <a:rPr kumimoji="1" lang="en-US" altLang="ja-JP" sz="1400" dirty="0">
                          <a:latin typeface="UD デジタル 教科書体 NK-R" panose="02020400000000000000" pitchFamily="18" charset="-128"/>
                          <a:ea typeface="UD デジタル 教科書体 NK-R" panose="02020400000000000000" pitchFamily="18" charset="-128"/>
                        </a:rPr>
                        <a:t>3</a:t>
                      </a:r>
                      <a:r>
                        <a:rPr kumimoji="1" lang="ja-JP" altLang="en-US" sz="1400" dirty="0">
                          <a:latin typeface="UD デジタル 教科書体 NK-R" panose="02020400000000000000" pitchFamily="18" charset="-128"/>
                          <a:ea typeface="UD デジタル 教科書体 NK-R" panose="02020400000000000000" pitchFamily="18" charset="-128"/>
                        </a:rPr>
                        <a:t>月</a:t>
                      </a:r>
                    </a:p>
                  </a:txBody>
                  <a:tcPr/>
                </a:tc>
                <a:extLst>
                  <a:ext uri="{0D108BD9-81ED-4DB2-BD59-A6C34878D82A}">
                    <a16:rowId xmlns:a16="http://schemas.microsoft.com/office/drawing/2014/main" val="174810747"/>
                  </a:ext>
                </a:extLst>
              </a:tr>
              <a:tr h="448319">
                <a:tc>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88963026"/>
                  </a:ext>
                </a:extLst>
              </a:tr>
              <a:tr h="395465">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569182958"/>
                  </a:ext>
                </a:extLst>
              </a:tr>
            </a:tbl>
          </a:graphicData>
        </a:graphic>
      </p:graphicFrame>
      <p:sp>
        <p:nvSpPr>
          <p:cNvPr id="27" name="正方形/長方形 26">
            <a:extLst>
              <a:ext uri="{FF2B5EF4-FFF2-40B4-BE49-F238E27FC236}">
                <a16:creationId xmlns:a16="http://schemas.microsoft.com/office/drawing/2014/main" id="{5678E058-F570-4C8A-8F8C-91FE4FDC6E59}"/>
              </a:ext>
            </a:extLst>
          </p:cNvPr>
          <p:cNvSpPr/>
          <p:nvPr/>
        </p:nvSpPr>
        <p:spPr>
          <a:xfrm>
            <a:off x="0" y="-486"/>
            <a:ext cx="9906000" cy="4242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r>
              <a:rPr kumimoji="1" lang="ja-JP" altLang="en-US" sz="1600" b="1" dirty="0">
                <a:solidFill>
                  <a:schemeClr val="bg1"/>
                </a:solidFill>
                <a:latin typeface="UD デジタル 教科書体 NK-R" panose="02020400000000000000" pitchFamily="18" charset="-128"/>
                <a:ea typeface="UD デジタル 教科書体 NK-R" panose="02020400000000000000" pitchFamily="18" charset="-128"/>
              </a:rPr>
              <a:t>令和８年度大阪府商店街等モデル創出普及事業　</a:t>
            </a:r>
          </a:p>
        </p:txBody>
      </p:sp>
      <p:sp>
        <p:nvSpPr>
          <p:cNvPr id="48" name="テキスト ボックス 47">
            <a:extLst>
              <a:ext uri="{FF2B5EF4-FFF2-40B4-BE49-F238E27FC236}">
                <a16:creationId xmlns:a16="http://schemas.microsoft.com/office/drawing/2014/main" id="{520AC291-A726-4678-8763-9D14B8AE9701}"/>
              </a:ext>
            </a:extLst>
          </p:cNvPr>
          <p:cNvSpPr txBox="1"/>
          <p:nvPr/>
        </p:nvSpPr>
        <p:spPr>
          <a:xfrm>
            <a:off x="8599801" y="34901"/>
            <a:ext cx="1323451" cy="338554"/>
          </a:xfrm>
          <a:prstGeom prst="rect">
            <a:avLst/>
          </a:prstGeom>
          <a:noFill/>
        </p:spPr>
        <p:txBody>
          <a:bodyPr wrap="square" rtlCol="0">
            <a:spAutoFit/>
          </a:bodyPr>
          <a:lstStyle/>
          <a:p>
            <a:pPr algn="dist"/>
            <a:r>
              <a:rPr kumimoji="1" lang="ja-JP" altLang="en-US" sz="800" dirty="0">
                <a:solidFill>
                  <a:schemeClr val="bg1"/>
                </a:solidFill>
                <a:latin typeface="UD デジタル 教科書体 NK-R" panose="02020400000000000000" pitchFamily="18" charset="-128"/>
                <a:ea typeface="UD デジタル 教科書体 NK-R" panose="02020400000000000000" pitchFamily="18" charset="-128"/>
              </a:rPr>
              <a:t>令和８年４月</a:t>
            </a:r>
            <a:endParaRPr kumimoji="1" lang="en-US" altLang="ja-JP" sz="800" dirty="0">
              <a:solidFill>
                <a:schemeClr val="bg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800" spc="-150" dirty="0">
                <a:solidFill>
                  <a:schemeClr val="bg1"/>
                </a:solidFill>
                <a:latin typeface="UD デジタル 教科書体 NK-R" panose="02020400000000000000" pitchFamily="18" charset="-128"/>
                <a:ea typeface="UD デジタル 教科書体 NK-R" panose="02020400000000000000" pitchFamily="18" charset="-128"/>
              </a:rPr>
              <a:t>大阪府商業振興課</a:t>
            </a:r>
          </a:p>
        </p:txBody>
      </p:sp>
      <p:sp>
        <p:nvSpPr>
          <p:cNvPr id="135" name="テキスト ボックス 134">
            <a:extLst>
              <a:ext uri="{FF2B5EF4-FFF2-40B4-BE49-F238E27FC236}">
                <a16:creationId xmlns:a16="http://schemas.microsoft.com/office/drawing/2014/main" id="{BE9F0641-6154-425A-99D0-0B9999B85EB0}"/>
              </a:ext>
            </a:extLst>
          </p:cNvPr>
          <p:cNvSpPr txBox="1"/>
          <p:nvPr/>
        </p:nvSpPr>
        <p:spPr>
          <a:xfrm>
            <a:off x="94663" y="521886"/>
            <a:ext cx="9702091"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1600" dirty="0">
                <a:latin typeface="UD デジタル 教科書体 NK-R" panose="02020400000000000000" pitchFamily="18" charset="-128"/>
                <a:ea typeface="UD デジタル 教科書体 NK-R" panose="02020400000000000000" pitchFamily="18" charset="-128"/>
              </a:rPr>
              <a:t>　</a:t>
            </a:r>
            <a:r>
              <a:rPr lang="ja-JP" altLang="en-US" sz="1400" dirty="0">
                <a:latin typeface="UD デジタル 教科書体 NK-R" panose="02020400000000000000" pitchFamily="18" charset="-128"/>
                <a:ea typeface="UD デジタル 教科書体 NK-R" panose="02020400000000000000" pitchFamily="18" charset="-128"/>
              </a:rPr>
              <a:t>地域商業や地域コミュニティの担い手として重要な商店街において、生活を支える街として地域コミュニティ機能の推進に資する「</a:t>
            </a:r>
            <a:r>
              <a:rPr lang="ja-JP" altLang="en-US" sz="1400" b="1" dirty="0">
                <a:latin typeface="UD デジタル 教科書体 NK-R" panose="02020400000000000000" pitchFamily="18" charset="-128"/>
                <a:ea typeface="UD デジタル 教科書体 NK-R" panose="02020400000000000000" pitchFamily="18" charset="-128"/>
              </a:rPr>
              <a:t>地域ニーズ対応</a:t>
            </a:r>
            <a:r>
              <a:rPr lang="ja-JP" altLang="en-US" sz="1400" dirty="0">
                <a:latin typeface="UD デジタル 教科書体 NK-R" panose="02020400000000000000" pitchFamily="18" charset="-128"/>
                <a:ea typeface="UD デジタル 教科書体 NK-R" panose="02020400000000000000" pitchFamily="18" charset="-128"/>
              </a:rPr>
              <a:t>」や「</a:t>
            </a:r>
            <a:r>
              <a:rPr lang="ja-JP" altLang="en-US" sz="1400" b="1" dirty="0">
                <a:latin typeface="UD デジタル 教科書体 NK-R" panose="02020400000000000000" pitchFamily="18" charset="-128"/>
                <a:ea typeface="UD デジタル 教科書体 NK-R" panose="02020400000000000000" pitchFamily="18" charset="-128"/>
              </a:rPr>
              <a:t>デジタル対応力向上</a:t>
            </a:r>
            <a:r>
              <a:rPr lang="ja-JP" altLang="en-US" sz="1400" dirty="0">
                <a:latin typeface="UD デジタル 教科書体 NK-R" panose="02020400000000000000" pitchFamily="18" charset="-128"/>
                <a:ea typeface="UD デジタル 教科書体 NK-R" panose="02020400000000000000" pitchFamily="18" charset="-128"/>
              </a:rPr>
              <a:t>」の</a:t>
            </a:r>
            <a:r>
              <a:rPr lang="ja-JP" altLang="en-US" sz="1400" b="1" u="sng" dirty="0">
                <a:latin typeface="UD デジタル 教科書体 NK-R" panose="02020400000000000000" pitchFamily="18" charset="-128"/>
                <a:ea typeface="UD デジタル 教科書体 NK-R" panose="02020400000000000000" pitchFamily="18" charset="-128"/>
              </a:rPr>
              <a:t>「モデル創出」</a:t>
            </a:r>
            <a:r>
              <a:rPr lang="ja-JP" altLang="en-US" sz="1400" dirty="0">
                <a:latin typeface="UD デジタル 教科書体 NK-R" panose="02020400000000000000" pitchFamily="18" charset="-128"/>
                <a:ea typeface="UD デジタル 教科書体 NK-R" panose="02020400000000000000" pitchFamily="18" charset="-128"/>
              </a:rPr>
              <a:t>に取り組むとともに、</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事例集作成やセミナー等により</a:t>
            </a:r>
            <a:r>
              <a:rPr lang="ja-JP" altLang="en-US" sz="1400" b="1" u="sng" dirty="0">
                <a:latin typeface="UD デジタル 教科書体 NK-R" panose="02020400000000000000" pitchFamily="18" charset="-128"/>
                <a:ea typeface="UD デジタル 教科書体 NK-R" panose="02020400000000000000" pitchFamily="18" charset="-128"/>
              </a:rPr>
              <a:t>「成果の普及」</a:t>
            </a:r>
            <a:r>
              <a:rPr lang="ja-JP" altLang="en-US" sz="1400" dirty="0">
                <a:latin typeface="UD デジタル 教科書体 NK-R" panose="02020400000000000000" pitchFamily="18" charset="-128"/>
                <a:ea typeface="UD デジタル 教科書体 NK-R" panose="02020400000000000000" pitchFamily="18" charset="-128"/>
              </a:rPr>
              <a:t>を</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行い</a:t>
            </a:r>
            <a:r>
              <a:rPr lang="ja-JP" altLang="en-US" sz="1400" dirty="0">
                <a:latin typeface="UD デジタル 教科書体 NK-R" panose="02020400000000000000" pitchFamily="18" charset="-128"/>
                <a:ea typeface="UD デジタル 教科書体 NK-R" panose="02020400000000000000" pitchFamily="18" charset="-128"/>
              </a:rPr>
              <a:t>、市町村・商店街を後押しし、府内商店街の持続的な発展に繋げる。（</a:t>
            </a:r>
            <a:r>
              <a:rPr lang="en-US" altLang="ja-JP" sz="1400" dirty="0">
                <a:latin typeface="UD デジタル 教科書体 NK-R" panose="02020400000000000000" pitchFamily="18" charset="-128"/>
                <a:ea typeface="UD デジタル 教科書体 NK-R" panose="02020400000000000000" pitchFamily="18" charset="-128"/>
              </a:rPr>
              <a:t>R</a:t>
            </a:r>
            <a:r>
              <a:rPr lang="ja-JP" altLang="en-US" sz="1400" dirty="0">
                <a:latin typeface="UD デジタル 教科書体 NK-R" panose="02020400000000000000" pitchFamily="18" charset="-128"/>
                <a:ea typeface="UD デジタル 教科書体 NK-R" panose="02020400000000000000" pitchFamily="18" charset="-128"/>
              </a:rPr>
              <a:t>８予算額</a:t>
            </a:r>
            <a:r>
              <a:rPr lang="en-US" altLang="ja-JP" sz="1400" dirty="0">
                <a:latin typeface="UD デジタル 教科書体 NK-R" panose="02020400000000000000" pitchFamily="18" charset="-128"/>
                <a:ea typeface="UD デジタル 教科書体 NK-R" panose="02020400000000000000" pitchFamily="18" charset="-128"/>
              </a:rPr>
              <a:t>28,805</a:t>
            </a:r>
            <a:r>
              <a:rPr lang="ja-JP" altLang="en-US" sz="1400" dirty="0">
                <a:latin typeface="UD デジタル 教科書体 NK-R" panose="02020400000000000000" pitchFamily="18" charset="-128"/>
                <a:ea typeface="UD デジタル 教科書体 NK-R" panose="02020400000000000000" pitchFamily="18" charset="-128"/>
              </a:rPr>
              <a:t>千円）</a:t>
            </a:r>
            <a:endParaRPr lang="ja-JP" altLang="en-US" sz="1600" dirty="0">
              <a:latin typeface="UD デジタル 教科書体 NK-R" panose="02020400000000000000" pitchFamily="18" charset="-128"/>
              <a:ea typeface="UD デジタル 教科書体 NK-R" panose="02020400000000000000" pitchFamily="18" charset="-128"/>
            </a:endParaRPr>
          </a:p>
        </p:txBody>
      </p:sp>
      <p:sp>
        <p:nvSpPr>
          <p:cNvPr id="125" name="ホームベース 25">
            <a:extLst>
              <a:ext uri="{FF2B5EF4-FFF2-40B4-BE49-F238E27FC236}">
                <a16:creationId xmlns:a16="http://schemas.microsoft.com/office/drawing/2014/main" id="{83D76FB5-2650-494D-825C-AB69B5A81C40}"/>
              </a:ext>
            </a:extLst>
          </p:cNvPr>
          <p:cNvSpPr/>
          <p:nvPr/>
        </p:nvSpPr>
        <p:spPr>
          <a:xfrm>
            <a:off x="448298" y="5655761"/>
            <a:ext cx="2380979" cy="396000"/>
          </a:xfrm>
          <a:prstGeom prst="homePlate">
            <a:avLst>
              <a:gd name="adj" fmla="val 18731"/>
            </a:avLst>
          </a:prstGeom>
          <a:ln w="19050"/>
        </p:spPr>
        <p:style>
          <a:lnRef idx="2">
            <a:schemeClr val="accent1"/>
          </a:lnRef>
          <a:fillRef idx="1">
            <a:schemeClr val="lt1"/>
          </a:fillRef>
          <a:effectRef idx="0">
            <a:schemeClr val="accent1"/>
          </a:effectRef>
          <a:fontRef idx="minor">
            <a:schemeClr val="dk1"/>
          </a:fontRef>
        </p:style>
        <p:txBody>
          <a:bodyPr wrap="none" lIns="36000" rtlCol="0" anchor="ctr"/>
          <a:lstStyle/>
          <a:p>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地域ニーズ対応・デジタル対応力向上に</a:t>
            </a:r>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取組む商店街を募集⇒選定</a:t>
            </a:r>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27" name="ホームベース 21">
            <a:extLst>
              <a:ext uri="{FF2B5EF4-FFF2-40B4-BE49-F238E27FC236}">
                <a16:creationId xmlns:a16="http://schemas.microsoft.com/office/drawing/2014/main" id="{B57F8FAC-1251-4341-A8C5-D36E79AF3A46}"/>
              </a:ext>
            </a:extLst>
          </p:cNvPr>
          <p:cNvSpPr/>
          <p:nvPr/>
        </p:nvSpPr>
        <p:spPr>
          <a:xfrm>
            <a:off x="2829277" y="5661002"/>
            <a:ext cx="4998301" cy="394376"/>
          </a:xfrm>
          <a:prstGeom prst="homePlate">
            <a:avLst>
              <a:gd name="adj" fmla="val 34091"/>
            </a:avLst>
          </a:prstGeom>
          <a:ln w="19050"/>
        </p:spPr>
        <p:style>
          <a:lnRef idx="2">
            <a:schemeClr val="accent1"/>
          </a:lnRef>
          <a:fillRef idx="1">
            <a:schemeClr val="lt1"/>
          </a:fillRef>
          <a:effectRef idx="0">
            <a:schemeClr val="accent1"/>
          </a:effectRef>
          <a:fontRef idx="minor">
            <a:schemeClr val="dk1"/>
          </a:fontRef>
        </p:style>
        <p:txBody>
          <a:bodyPr wrap="none" rtlCol="0" anchor="ctr"/>
          <a:lstStyle/>
          <a:p>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各選定商店街で、</a:t>
            </a:r>
            <a:r>
              <a:rPr kumimoji="1" lang="ja-JP" altLang="en-US" sz="1100" b="1" u="sng" dirty="0">
                <a:solidFill>
                  <a:schemeClr val="tx1"/>
                </a:solidFill>
                <a:latin typeface="UD デジタル 教科書体 NK-R" panose="02020400000000000000" pitchFamily="18" charset="-128"/>
                <a:ea typeface="UD デジタル 教科書体 NK-R" panose="02020400000000000000" pitchFamily="18" charset="-128"/>
              </a:rPr>
              <a:t>モデル事業を順次実施</a:t>
            </a:r>
            <a:endParaRPr kumimoji="1" lang="en-US" altLang="ja-JP" sz="1100" b="1" u="sng"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各商店街の自主的な取組みに、地域ニーズ対応とデジタル対応力向上の視点を加味</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34" name="テキスト ボックス 133">
            <a:extLst>
              <a:ext uri="{FF2B5EF4-FFF2-40B4-BE49-F238E27FC236}">
                <a16:creationId xmlns:a16="http://schemas.microsoft.com/office/drawing/2014/main" id="{BE9F0641-6154-425A-99D0-0B9999B85EB0}"/>
              </a:ext>
            </a:extLst>
          </p:cNvPr>
          <p:cNvSpPr txBox="1"/>
          <p:nvPr/>
        </p:nvSpPr>
        <p:spPr>
          <a:xfrm>
            <a:off x="94663" y="6499200"/>
            <a:ext cx="8739857" cy="400110"/>
          </a:xfrm>
          <a:prstGeom prst="rect">
            <a:avLst/>
          </a:prstGeom>
          <a:noFill/>
        </p:spPr>
        <p:txBody>
          <a:bodyPr wrap="square" rtlCol="0">
            <a:spAutoFit/>
          </a:bodyPr>
          <a:lstStyle/>
          <a:p>
            <a:pPr>
              <a:lnSpc>
                <a:spcPts val="1214"/>
              </a:lnSpc>
            </a:pPr>
            <a:r>
              <a:rPr lang="ja-JP" altLang="en-US" sz="1050" dirty="0">
                <a:latin typeface="UD デジタル 教科書体 NK-R" panose="02020400000000000000" pitchFamily="18" charset="-128"/>
                <a:ea typeface="UD デジタル 教科書体 NK-R" panose="02020400000000000000" pitchFamily="18" charset="-128"/>
              </a:rPr>
              <a:t>＊選定された各商店街の取組みについて、事業遂行にあたって伴走支援を行う。</a:t>
            </a:r>
            <a:endParaRPr lang="en-US" altLang="ja-JP" sz="1050" dirty="0">
              <a:latin typeface="UD デジタル 教科書体 NK-R" panose="02020400000000000000" pitchFamily="18" charset="-128"/>
              <a:ea typeface="UD デジタル 教科書体 NK-R" panose="02020400000000000000" pitchFamily="18" charset="-128"/>
            </a:endParaRPr>
          </a:p>
          <a:p>
            <a:pPr>
              <a:lnSpc>
                <a:spcPts val="1214"/>
              </a:lnSpc>
            </a:pPr>
            <a:r>
              <a:rPr lang="ja-JP" altLang="en-US" sz="1050" dirty="0">
                <a:latin typeface="UD デジタル 教科書体 NK-R" panose="02020400000000000000" pitchFamily="18" charset="-128"/>
                <a:ea typeface="UD デジタル 教科書体 NK-R" panose="02020400000000000000" pitchFamily="18" charset="-128"/>
              </a:rPr>
              <a:t>＊また、広報や既存施策の活用による協力を得るため、市町村、商工会・商工会議所に適宜情報提供しながら事業を遂行。</a:t>
            </a:r>
            <a:endParaRPr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7" name="四角形: 角を丸くする 6">
            <a:extLst>
              <a:ext uri="{FF2B5EF4-FFF2-40B4-BE49-F238E27FC236}">
                <a16:creationId xmlns:a16="http://schemas.microsoft.com/office/drawing/2014/main" id="{70D00978-CD41-438C-BC39-FD3D6051689F}"/>
              </a:ext>
            </a:extLst>
          </p:cNvPr>
          <p:cNvSpPr/>
          <p:nvPr/>
        </p:nvSpPr>
        <p:spPr>
          <a:xfrm>
            <a:off x="-240224" y="5027311"/>
            <a:ext cx="1946615" cy="31711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＜スケジュール＞</a:t>
            </a:r>
          </a:p>
        </p:txBody>
      </p:sp>
      <p:sp>
        <p:nvSpPr>
          <p:cNvPr id="11" name="テキスト ボックス 10">
            <a:extLst>
              <a:ext uri="{FF2B5EF4-FFF2-40B4-BE49-F238E27FC236}">
                <a16:creationId xmlns:a16="http://schemas.microsoft.com/office/drawing/2014/main" id="{7BDE75C2-99A7-4096-B781-74843C259EBA}"/>
              </a:ext>
            </a:extLst>
          </p:cNvPr>
          <p:cNvSpPr txBox="1"/>
          <p:nvPr/>
        </p:nvSpPr>
        <p:spPr>
          <a:xfrm>
            <a:off x="7400939" y="2173337"/>
            <a:ext cx="2071503" cy="276999"/>
          </a:xfrm>
          <a:prstGeom prst="rect">
            <a:avLst/>
          </a:prstGeom>
          <a:noFill/>
        </p:spPr>
        <p:txBody>
          <a:bodyPr wrap="square" rtlCol="0">
            <a:spAutoFit/>
          </a:bodyPr>
          <a:lstStyle/>
          <a:p>
            <a:r>
              <a:rPr kumimoji="1" lang="en-US" altLang="ja-JP" sz="1200" dirty="0">
                <a:latin typeface="UD デジタル 教科書体 NK-R" panose="02020400000000000000" pitchFamily="18" charset="-128"/>
                <a:ea typeface="UD デジタル 教科書体 NK-R" panose="02020400000000000000" pitchFamily="18" charset="-128"/>
              </a:rPr>
              <a:t>2.</a:t>
            </a:r>
            <a:r>
              <a:rPr kumimoji="1" lang="ja-JP" altLang="en-US" sz="1200" dirty="0">
                <a:latin typeface="UD デジタル 教科書体 NK-R" panose="02020400000000000000" pitchFamily="18" charset="-128"/>
                <a:ea typeface="UD デジタル 教科書体 NK-R" panose="02020400000000000000" pitchFamily="18" charset="-128"/>
              </a:rPr>
              <a:t>モデル普及セミナーの開催</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grpSp>
        <p:nvGrpSpPr>
          <p:cNvPr id="21" name="グループ化 20">
            <a:extLst>
              <a:ext uri="{FF2B5EF4-FFF2-40B4-BE49-F238E27FC236}">
                <a16:creationId xmlns:a16="http://schemas.microsoft.com/office/drawing/2014/main" id="{6B2A3769-3798-41E2-B52F-A69E5BB8B038}"/>
              </a:ext>
            </a:extLst>
          </p:cNvPr>
          <p:cNvGrpSpPr/>
          <p:nvPr/>
        </p:nvGrpSpPr>
        <p:grpSpPr>
          <a:xfrm>
            <a:off x="87141" y="1371358"/>
            <a:ext cx="4957688" cy="3624920"/>
            <a:chOff x="92558" y="1661911"/>
            <a:chExt cx="4957688" cy="3624920"/>
          </a:xfrm>
        </p:grpSpPr>
        <p:sp>
          <p:nvSpPr>
            <p:cNvPr id="12" name="正方形/長方形 11">
              <a:extLst>
                <a:ext uri="{FF2B5EF4-FFF2-40B4-BE49-F238E27FC236}">
                  <a16:creationId xmlns:a16="http://schemas.microsoft.com/office/drawing/2014/main" id="{C9DE4C21-4905-4AA8-A78A-1A0B32ECD1C3}"/>
                </a:ext>
              </a:extLst>
            </p:cNvPr>
            <p:cNvSpPr/>
            <p:nvPr/>
          </p:nvSpPr>
          <p:spPr>
            <a:xfrm>
              <a:off x="92558" y="1821180"/>
              <a:ext cx="4861058" cy="343282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正方形/長方形 4">
              <a:extLst>
                <a:ext uri="{FF2B5EF4-FFF2-40B4-BE49-F238E27FC236}">
                  <a16:creationId xmlns:a16="http://schemas.microsoft.com/office/drawing/2014/main" id="{B1A4BAB1-53A9-4565-AD29-16868D304F5D}"/>
                </a:ext>
              </a:extLst>
            </p:cNvPr>
            <p:cNvSpPr/>
            <p:nvPr/>
          </p:nvSpPr>
          <p:spPr>
            <a:xfrm>
              <a:off x="2563675" y="2939998"/>
              <a:ext cx="2376000" cy="2240308"/>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正方形/長方形 2">
              <a:extLst>
                <a:ext uri="{FF2B5EF4-FFF2-40B4-BE49-F238E27FC236}">
                  <a16:creationId xmlns:a16="http://schemas.microsoft.com/office/drawing/2014/main" id="{CF2F15A6-2BD0-428D-BED4-2FA573A6E021}"/>
                </a:ext>
              </a:extLst>
            </p:cNvPr>
            <p:cNvSpPr/>
            <p:nvPr/>
          </p:nvSpPr>
          <p:spPr>
            <a:xfrm>
              <a:off x="153698" y="2936077"/>
              <a:ext cx="2376000" cy="2240309"/>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72D22C33-8A6A-400D-9243-6070780022BF}"/>
                </a:ext>
              </a:extLst>
            </p:cNvPr>
            <p:cNvSpPr txBox="1"/>
            <p:nvPr/>
          </p:nvSpPr>
          <p:spPr>
            <a:xfrm>
              <a:off x="120677" y="2840007"/>
              <a:ext cx="2432959" cy="2446824"/>
            </a:xfrm>
            <a:prstGeom prst="rect">
              <a:avLst/>
            </a:prstGeom>
            <a:noFill/>
          </p:spPr>
          <p:txBody>
            <a:bodyPr wrap="square" rtlCol="0">
              <a:spAutoFit/>
            </a:bodyPr>
            <a:lstStyle/>
            <a:p>
              <a:pPr algn="l">
                <a:lnSpc>
                  <a:spcPct val="100000"/>
                </a:lnSpc>
              </a:pP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endParaRPr kumimoji="1" lang="en-US" altLang="ja-JP" sz="100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○商店街での交流・コミュニティ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促進による来街促進</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○学生や若者による持続的な</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地域商業・雇用活性化</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〇多言語対応、</a:t>
              </a:r>
              <a:r>
                <a:rPr kumimoji="1" lang="ja-JP" altLang="en-US" sz="1200" dirty="0">
                  <a:latin typeface="UD デジタル 教科書体 NK-R" panose="02020400000000000000" pitchFamily="18" charset="-128"/>
                  <a:ea typeface="UD デジタル 教科書体 NK-R" panose="02020400000000000000" pitchFamily="18" charset="-128"/>
                </a:rPr>
                <a:t>交流・相談スペース</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運用等による</a:t>
              </a:r>
              <a:r>
                <a:rPr kumimoji="1" lang="ja-JP" altLang="en-US" sz="1200" dirty="0">
                  <a:latin typeface="UD デジタル 教科書体 NK-R" panose="02020400000000000000" pitchFamily="18" charset="-128"/>
                  <a:ea typeface="UD デジタル 教科書体 NK-R" panose="02020400000000000000" pitchFamily="18" charset="-128"/>
                </a:rPr>
                <a:t>多文化共生</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に</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向けた取組み</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spcBef>
                  <a:spcPts val="1200"/>
                </a:spcBef>
              </a:pPr>
              <a:r>
                <a:rPr kumimoji="1" lang="ja-JP" altLang="en-US" sz="1200" dirty="0">
                  <a:latin typeface="UD デジタル 教科書体 NK-R" panose="02020400000000000000" pitchFamily="18" charset="-128"/>
                  <a:ea typeface="UD デジタル 教科書体 NK-R" panose="02020400000000000000" pitchFamily="18" charset="-128"/>
                </a:rPr>
                <a:t>　　　　　　　　　　　　　　　　　　　　　　　　　　等</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8" name="テキスト ボックス 7">
              <a:extLst>
                <a:ext uri="{FF2B5EF4-FFF2-40B4-BE49-F238E27FC236}">
                  <a16:creationId xmlns:a16="http://schemas.microsoft.com/office/drawing/2014/main" id="{A35E8BC6-FFA4-43B3-8BCE-6D3CA00F180F}"/>
                </a:ext>
              </a:extLst>
            </p:cNvPr>
            <p:cNvSpPr txBox="1"/>
            <p:nvPr/>
          </p:nvSpPr>
          <p:spPr>
            <a:xfrm>
              <a:off x="2648699" y="2965890"/>
              <a:ext cx="2401547" cy="2254463"/>
            </a:xfrm>
            <a:prstGeom prst="rect">
              <a:avLst/>
            </a:prstGeom>
            <a:noFill/>
          </p:spPr>
          <p:txBody>
            <a:bodyPr wrap="square" rtlCol="0">
              <a:spAutoFit/>
            </a:bodyPr>
            <a:lstStyle/>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a:t>
              </a:r>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○左記の取組みにあわせた</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デジタル活用による利便性</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向上・効率化</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〇店主向けデジタル実践講座と</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伴走支援による人材育成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endPar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AI</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カメラやバーチャルを利用</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したより先進的・実証的な</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デジタル活用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200" dirty="0">
                  <a:latin typeface="UD デジタル 教科書体 NK-R" panose="02020400000000000000" pitchFamily="18" charset="-128"/>
                  <a:ea typeface="UD デジタル 教科書体 NK-R" panose="02020400000000000000" pitchFamily="18" charset="-128"/>
                </a:rPr>
                <a:t>　　　　　　　　　　　　　　　　　　　　　　　　等</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5" name="四角形: 角を丸くする 14">
              <a:extLst>
                <a:ext uri="{FF2B5EF4-FFF2-40B4-BE49-F238E27FC236}">
                  <a16:creationId xmlns:a16="http://schemas.microsoft.com/office/drawing/2014/main" id="{ED53C8A0-341C-42A2-A7D0-426839CBF6F1}"/>
                </a:ext>
              </a:extLst>
            </p:cNvPr>
            <p:cNvSpPr/>
            <p:nvPr/>
          </p:nvSpPr>
          <p:spPr>
            <a:xfrm>
              <a:off x="94478" y="1661911"/>
              <a:ext cx="1950720" cy="3331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モデル</a:t>
              </a:r>
              <a:r>
                <a:rPr kumimoji="1" lang="ja-JP" altLang="en-US" sz="1400" b="1" u="sng" dirty="0">
                  <a:latin typeface="UD デジタル 教科書体 NK-R" panose="02020400000000000000" pitchFamily="18" charset="-128"/>
                  <a:ea typeface="UD デジタル 教科書体 NK-R" panose="02020400000000000000" pitchFamily="18" charset="-128"/>
                </a:rPr>
                <a:t>創出</a:t>
              </a:r>
              <a:r>
                <a:rPr kumimoji="1" lang="ja-JP" altLang="en-US" sz="1400" b="1" dirty="0">
                  <a:latin typeface="UD デジタル 教科書体 NK-R" panose="02020400000000000000" pitchFamily="18" charset="-128"/>
                  <a:ea typeface="UD デジタル 教科書体 NK-R" panose="02020400000000000000" pitchFamily="18" charset="-128"/>
                </a:rPr>
                <a:t>に係る事業</a:t>
              </a:r>
            </a:p>
          </p:txBody>
        </p:sp>
        <p:sp>
          <p:nvSpPr>
            <p:cNvPr id="4" name="テキスト ボックス 3">
              <a:extLst>
                <a:ext uri="{FF2B5EF4-FFF2-40B4-BE49-F238E27FC236}">
                  <a16:creationId xmlns:a16="http://schemas.microsoft.com/office/drawing/2014/main" id="{473CFFAE-8AB0-4E33-8273-B391FC5FF4B0}"/>
                </a:ext>
              </a:extLst>
            </p:cNvPr>
            <p:cNvSpPr txBox="1"/>
            <p:nvPr/>
          </p:nvSpPr>
          <p:spPr>
            <a:xfrm>
              <a:off x="330707" y="2811411"/>
              <a:ext cx="1947521"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lnSpc>
                  <a:spcPct val="100000"/>
                </a:lnSpc>
              </a:pPr>
              <a:r>
                <a:rPr kumimoji="1" lang="ja-JP" altLang="en-US" sz="1200" dirty="0">
                  <a:solidFill>
                    <a:schemeClr val="tx1"/>
                  </a:solidFill>
                  <a:latin typeface="UD デジタル 教科書体 NK-B" panose="02020700000000000000" pitchFamily="18" charset="-128"/>
                  <a:ea typeface="UD デジタル 教科書体 NK-B" panose="02020700000000000000" pitchFamily="18" charset="-128"/>
                </a:rPr>
                <a:t>地域ニーズ対応　想定例</a:t>
              </a:r>
              <a:endParaRPr kumimoji="1" lang="en-US" altLang="ja-JP" sz="12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8" name="テキスト ボックス 27">
              <a:extLst>
                <a:ext uri="{FF2B5EF4-FFF2-40B4-BE49-F238E27FC236}">
                  <a16:creationId xmlns:a16="http://schemas.microsoft.com/office/drawing/2014/main" id="{32C17BEB-7CE1-4208-8BB8-F38A63F4C216}"/>
                </a:ext>
              </a:extLst>
            </p:cNvPr>
            <p:cNvSpPr txBox="1"/>
            <p:nvPr/>
          </p:nvSpPr>
          <p:spPr>
            <a:xfrm>
              <a:off x="2834694" y="2811411"/>
              <a:ext cx="1770474"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lnSpc>
                  <a:spcPct val="100000"/>
                </a:lnSpc>
              </a:pPr>
              <a:r>
                <a:rPr kumimoji="1" lang="ja-JP" altLang="en-US" sz="1200" dirty="0">
                  <a:solidFill>
                    <a:schemeClr val="tx1"/>
                  </a:solidFill>
                  <a:latin typeface="UD デジタル 教科書体 NK-B" panose="02020700000000000000" pitchFamily="18" charset="-128"/>
                  <a:ea typeface="UD デジタル 教科書体 NK-B" panose="02020700000000000000" pitchFamily="18" charset="-128"/>
                </a:rPr>
                <a:t>デジタル対応力　想定例</a:t>
              </a:r>
              <a:endParaRPr kumimoji="1" lang="en-US" altLang="ja-JP" sz="12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 name="正方形/長方形 1">
              <a:extLst>
                <a:ext uri="{FF2B5EF4-FFF2-40B4-BE49-F238E27FC236}">
                  <a16:creationId xmlns:a16="http://schemas.microsoft.com/office/drawing/2014/main" id="{2EDF308B-F560-42DD-A5FF-CA750841D625}"/>
                </a:ext>
              </a:extLst>
            </p:cNvPr>
            <p:cNvSpPr/>
            <p:nvPr/>
          </p:nvSpPr>
          <p:spPr>
            <a:xfrm>
              <a:off x="139775" y="2050347"/>
              <a:ext cx="4759938" cy="694272"/>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indent="-363538"/>
              <a:r>
                <a:rPr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商店街活性化のための「</a:t>
              </a: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地域ニーズ対応</a:t>
              </a:r>
              <a:r>
                <a:rPr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デジタル対応力向上</a:t>
              </a:r>
              <a:r>
                <a:rPr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」など</a:t>
              </a:r>
              <a:endParaRPr lang="en-US" altLang="ja-JP" sz="1200" b="0" dirty="0">
                <a:solidFill>
                  <a:schemeClr val="tx1"/>
                </a:solidFill>
                <a:latin typeface="UD デジタル 教科書体 NK-R" panose="02020400000000000000" pitchFamily="18" charset="-128"/>
                <a:ea typeface="UD デジタル 教科書体 NK-R" panose="02020400000000000000" pitchFamily="18" charset="-128"/>
              </a:endParaRPr>
            </a:p>
            <a:p>
              <a:pPr marL="363538" indent="-363538"/>
              <a:r>
                <a:rPr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地域コミュニティの担い手としてのモデル事業を実施</a:t>
              </a:r>
              <a:endParaRPr lang="en-US" altLang="ja-JP" sz="1200" b="0" dirty="0">
                <a:solidFill>
                  <a:schemeClr val="tx1"/>
                </a:solidFill>
                <a:latin typeface="UD デジタル 教科書体 NK-R" panose="02020400000000000000" pitchFamily="18" charset="-128"/>
                <a:ea typeface="UD デジタル 教科書体 NK-R" panose="02020400000000000000" pitchFamily="18" charset="-128"/>
              </a:endParaRPr>
            </a:p>
            <a:p>
              <a:pPr marL="363538" indent="-363538"/>
              <a:r>
                <a:rPr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b="0" dirty="0">
                  <a:solidFill>
                    <a:schemeClr val="tx1"/>
                  </a:solidFill>
                  <a:latin typeface="UD デジタル 教科書体 NK-R" panose="02020400000000000000" pitchFamily="18" charset="-128"/>
                  <a:ea typeface="UD デジタル 教科書体 NK-R" panose="02020400000000000000" pitchFamily="18" charset="-128"/>
                </a:rPr>
                <a:t>10</a:t>
              </a:r>
              <a:r>
                <a:rPr kumimoji="1"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200" b="0" dirty="0">
                  <a:solidFill>
                    <a:schemeClr val="tx1"/>
                  </a:solidFill>
                  <a:latin typeface="UD デジタル 教科書体 NK-R" panose="02020400000000000000" pitchFamily="18" charset="-128"/>
                  <a:ea typeface="UD デジタル 教科書体 NK-R" panose="02020400000000000000" pitchFamily="18" charset="-128"/>
                </a:rPr>
                <a:t>×110</a:t>
              </a:r>
              <a:r>
                <a:rPr kumimoji="1" lang="ja-JP" altLang="en-US" sz="1200" b="0" dirty="0">
                  <a:solidFill>
                    <a:schemeClr val="tx1"/>
                  </a:solidFill>
                  <a:latin typeface="UD デジタル 教科書体 NK-R" panose="02020400000000000000" pitchFamily="18" charset="-128"/>
                  <a:ea typeface="UD デジタル 教科書体 NK-R" panose="02020400000000000000" pitchFamily="18" charset="-128"/>
                </a:rPr>
                <a:t>万円以内）</a:t>
              </a:r>
              <a:endParaRPr kumimoji="1" lang="ja-JP" altLang="en-US" sz="1200" dirty="0"/>
            </a:p>
          </p:txBody>
        </p:sp>
      </p:grpSp>
      <p:grpSp>
        <p:nvGrpSpPr>
          <p:cNvPr id="24" name="グループ化 23">
            <a:extLst>
              <a:ext uri="{FF2B5EF4-FFF2-40B4-BE49-F238E27FC236}">
                <a16:creationId xmlns:a16="http://schemas.microsoft.com/office/drawing/2014/main" id="{6EA743D7-74F0-484E-A1ED-8C3669024053}"/>
              </a:ext>
            </a:extLst>
          </p:cNvPr>
          <p:cNvGrpSpPr/>
          <p:nvPr/>
        </p:nvGrpSpPr>
        <p:grpSpPr>
          <a:xfrm>
            <a:off x="4983577" y="1373471"/>
            <a:ext cx="5039300" cy="3589984"/>
            <a:chOff x="4998159" y="1664024"/>
            <a:chExt cx="5039300" cy="3589984"/>
          </a:xfrm>
        </p:grpSpPr>
        <p:sp>
          <p:nvSpPr>
            <p:cNvPr id="14" name="正方形/長方形 13">
              <a:extLst>
                <a:ext uri="{FF2B5EF4-FFF2-40B4-BE49-F238E27FC236}">
                  <a16:creationId xmlns:a16="http://schemas.microsoft.com/office/drawing/2014/main" id="{FC605616-A82E-4A56-8E7F-ED7C7A7D14D6}"/>
                </a:ext>
              </a:extLst>
            </p:cNvPr>
            <p:cNvSpPr/>
            <p:nvPr/>
          </p:nvSpPr>
          <p:spPr>
            <a:xfrm>
              <a:off x="4998159" y="1821180"/>
              <a:ext cx="4813177" cy="343282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四角形: 角を丸くする 15">
              <a:extLst>
                <a:ext uri="{FF2B5EF4-FFF2-40B4-BE49-F238E27FC236}">
                  <a16:creationId xmlns:a16="http://schemas.microsoft.com/office/drawing/2014/main" id="{7DB576C0-DED9-47B5-905F-635FF2364C33}"/>
                </a:ext>
              </a:extLst>
            </p:cNvPr>
            <p:cNvSpPr/>
            <p:nvPr/>
          </p:nvSpPr>
          <p:spPr>
            <a:xfrm>
              <a:off x="4998159" y="1664024"/>
              <a:ext cx="1950720" cy="3331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モデル</a:t>
              </a:r>
              <a:r>
                <a:rPr kumimoji="1" lang="ja-JP" altLang="en-US" sz="1400" b="1" u="sng" dirty="0">
                  <a:latin typeface="UD デジタル 教科書体 NK-R" panose="02020400000000000000" pitchFamily="18" charset="-128"/>
                  <a:ea typeface="UD デジタル 教科書体 NK-R" panose="02020400000000000000" pitchFamily="18" charset="-128"/>
                </a:rPr>
                <a:t>普及</a:t>
              </a:r>
              <a:r>
                <a:rPr kumimoji="1" lang="ja-JP" altLang="en-US" sz="1400" b="1" dirty="0">
                  <a:latin typeface="UD デジタル 教科書体 NK-R" panose="02020400000000000000" pitchFamily="18" charset="-128"/>
                  <a:ea typeface="UD デジタル 教科書体 NK-R" panose="02020400000000000000" pitchFamily="18" charset="-128"/>
                </a:rPr>
                <a:t>に係る事業</a:t>
              </a:r>
            </a:p>
          </p:txBody>
        </p:sp>
        <p:sp>
          <p:nvSpPr>
            <p:cNvPr id="9" name="正方形/長方形 8">
              <a:extLst>
                <a:ext uri="{FF2B5EF4-FFF2-40B4-BE49-F238E27FC236}">
                  <a16:creationId xmlns:a16="http://schemas.microsoft.com/office/drawing/2014/main" id="{9719A026-3FE7-4519-A8DF-0986833F44DE}"/>
                </a:ext>
              </a:extLst>
            </p:cNvPr>
            <p:cNvSpPr/>
            <p:nvPr/>
          </p:nvSpPr>
          <p:spPr>
            <a:xfrm>
              <a:off x="5065289" y="2083756"/>
              <a:ext cx="2313690" cy="1498452"/>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正方形/長方形 30">
              <a:extLst>
                <a:ext uri="{FF2B5EF4-FFF2-40B4-BE49-F238E27FC236}">
                  <a16:creationId xmlns:a16="http://schemas.microsoft.com/office/drawing/2014/main" id="{8032BCED-6F33-409A-B57F-B9050A89C361}"/>
                </a:ext>
              </a:extLst>
            </p:cNvPr>
            <p:cNvSpPr/>
            <p:nvPr/>
          </p:nvSpPr>
          <p:spPr>
            <a:xfrm>
              <a:off x="5065290" y="3619659"/>
              <a:ext cx="2313689" cy="1568530"/>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正方形/長方形 31">
              <a:extLst>
                <a:ext uri="{FF2B5EF4-FFF2-40B4-BE49-F238E27FC236}">
                  <a16:creationId xmlns:a16="http://schemas.microsoft.com/office/drawing/2014/main" id="{C9639F4B-2453-4893-9C98-879A0A7A0D7D}"/>
                </a:ext>
              </a:extLst>
            </p:cNvPr>
            <p:cNvSpPr/>
            <p:nvPr/>
          </p:nvSpPr>
          <p:spPr>
            <a:xfrm>
              <a:off x="7407887" y="2083756"/>
              <a:ext cx="2313690" cy="1498452"/>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正方形/長方形 32">
              <a:extLst>
                <a:ext uri="{FF2B5EF4-FFF2-40B4-BE49-F238E27FC236}">
                  <a16:creationId xmlns:a16="http://schemas.microsoft.com/office/drawing/2014/main" id="{8B1DAF44-FFC0-4AF2-A2EF-6715E66F5E0F}"/>
                </a:ext>
              </a:extLst>
            </p:cNvPr>
            <p:cNvSpPr/>
            <p:nvPr/>
          </p:nvSpPr>
          <p:spPr>
            <a:xfrm>
              <a:off x="7407886" y="3619659"/>
              <a:ext cx="2313689" cy="1568530"/>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a:extLst>
                <a:ext uri="{FF2B5EF4-FFF2-40B4-BE49-F238E27FC236}">
                  <a16:creationId xmlns:a16="http://schemas.microsoft.com/office/drawing/2014/main" id="{5A74C258-5B7C-42A2-98D5-67089A678684}"/>
                </a:ext>
              </a:extLst>
            </p:cNvPr>
            <p:cNvSpPr txBox="1"/>
            <p:nvPr/>
          </p:nvSpPr>
          <p:spPr>
            <a:xfrm>
              <a:off x="5053291" y="2126039"/>
              <a:ext cx="2310015" cy="646331"/>
            </a:xfrm>
            <a:prstGeom prst="rect">
              <a:avLst/>
            </a:prstGeom>
            <a:noFill/>
          </p:spPr>
          <p:txBody>
            <a:bodyPr wrap="square" rtlCol="0">
              <a:spAutoFit/>
            </a:bodyPr>
            <a:lstStyle/>
            <a:p>
              <a:r>
                <a:rPr kumimoji="1" lang="en-US" altLang="ja-JP" sz="1200" dirty="0">
                  <a:latin typeface="UD デジタル 教科書体 NK-R" panose="02020400000000000000" pitchFamily="18" charset="-128"/>
                  <a:ea typeface="UD デジタル 教科書体 NK-R" panose="02020400000000000000" pitchFamily="18" charset="-128"/>
                </a:rPr>
                <a:t>1.</a:t>
              </a:r>
              <a:r>
                <a:rPr kumimoji="1" lang="ja-JP" altLang="en-US" sz="1200" dirty="0">
                  <a:latin typeface="UD デジタル 教科書体 NK-R" panose="02020400000000000000" pitchFamily="18" charset="-128"/>
                  <a:ea typeface="UD デジタル 教科書体 NK-R" panose="02020400000000000000" pitchFamily="18" charset="-128"/>
                </a:rPr>
                <a:t>左記モデル創出商店街の</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取組例をまとめた「事例集」</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solidFill>
                    <a:srgbClr val="FF0000"/>
                  </a:solidFill>
                  <a:latin typeface="UD デジタル 教科書体 NK-R" panose="02020400000000000000" pitchFamily="18" charset="-128"/>
                  <a:ea typeface="UD デジタル 教科書体 NK-R" panose="02020400000000000000" pitchFamily="18" charset="-128"/>
                </a:rPr>
                <a:t>　</a:t>
              </a:r>
              <a:r>
                <a:rPr kumimoji="1" lang="ja-JP" altLang="en-US" sz="1200" dirty="0">
                  <a:latin typeface="UD デジタル 教科書体 NK-R" panose="02020400000000000000" pitchFamily="18" charset="-128"/>
                  <a:ea typeface="UD デジタル 教科書体 NK-R" panose="02020400000000000000" pitchFamily="18" charset="-128"/>
                </a:rPr>
                <a:t>の作成</a:t>
              </a:r>
            </a:p>
          </p:txBody>
        </p:sp>
        <p:sp>
          <p:nvSpPr>
            <p:cNvPr id="13" name="テキスト ボックス 12">
              <a:extLst>
                <a:ext uri="{FF2B5EF4-FFF2-40B4-BE49-F238E27FC236}">
                  <a16:creationId xmlns:a16="http://schemas.microsoft.com/office/drawing/2014/main" id="{5F2A9A84-5214-467F-9616-70752D99CFEC}"/>
                </a:ext>
              </a:extLst>
            </p:cNvPr>
            <p:cNvSpPr txBox="1"/>
            <p:nvPr/>
          </p:nvSpPr>
          <p:spPr>
            <a:xfrm>
              <a:off x="5061804" y="3707409"/>
              <a:ext cx="2258102" cy="646331"/>
            </a:xfrm>
            <a:prstGeom prst="rect">
              <a:avLst/>
            </a:prstGeom>
            <a:noFill/>
          </p:spPr>
          <p:txBody>
            <a:bodyPr wrap="square" rtlCol="0">
              <a:spAutoFit/>
            </a:bodyPr>
            <a:lstStyle/>
            <a:p>
              <a:r>
                <a:rPr kumimoji="1" lang="en-US" altLang="ja-JP" sz="1200" dirty="0">
                  <a:latin typeface="UD デジタル 教科書体 NK-R" panose="02020400000000000000" pitchFamily="18" charset="-128"/>
                  <a:ea typeface="UD デジタル 教科書体 NK-R" panose="02020400000000000000" pitchFamily="18" charset="-128"/>
                </a:rPr>
                <a:t>3.</a:t>
              </a:r>
              <a:r>
                <a:rPr kumimoji="1" lang="ja-JP" altLang="en-US" sz="1200" dirty="0">
                  <a:latin typeface="UD デジタル 教科書体 NK-R" panose="02020400000000000000" pitchFamily="18" charset="-128"/>
                  <a:ea typeface="UD デジタル 教科書体 NK-R" panose="02020400000000000000" pitchFamily="18" charset="-128"/>
                </a:rPr>
                <a:t>先進モデル事例の収集と　　　</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「商店街レポート」による</a:t>
              </a:r>
              <a:r>
                <a:rPr kumimoji="1" lang="en-US" altLang="ja-JP" sz="1200" dirty="0">
                  <a:latin typeface="UD デジタル 教科書体 NK-R" panose="02020400000000000000" pitchFamily="18" charset="-128"/>
                  <a:ea typeface="UD デジタル 教科書体 NK-R" panose="02020400000000000000" pitchFamily="18" charset="-128"/>
                </a:rPr>
                <a:t>HP</a:t>
              </a:r>
              <a:r>
                <a:rPr kumimoji="1" lang="ja-JP" altLang="en-US" sz="1200" dirty="0">
                  <a:latin typeface="UD デジタル 教科書体 NK-R" panose="02020400000000000000" pitchFamily="18" charset="-128"/>
                  <a:ea typeface="UD デジタル 教科書体 NK-R" panose="02020400000000000000" pitchFamily="18" charset="-128"/>
                </a:rPr>
                <a:t>等</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での情報発信</a:t>
              </a:r>
            </a:p>
          </p:txBody>
        </p:sp>
        <p:sp>
          <p:nvSpPr>
            <p:cNvPr id="17" name="テキスト ボックス 16">
              <a:extLst>
                <a:ext uri="{FF2B5EF4-FFF2-40B4-BE49-F238E27FC236}">
                  <a16:creationId xmlns:a16="http://schemas.microsoft.com/office/drawing/2014/main" id="{343BA7AD-3B67-45E7-A5D2-F19BDF748368}"/>
                </a:ext>
              </a:extLst>
            </p:cNvPr>
            <p:cNvSpPr txBox="1"/>
            <p:nvPr/>
          </p:nvSpPr>
          <p:spPr>
            <a:xfrm>
              <a:off x="7400939" y="3688141"/>
              <a:ext cx="2636520" cy="461665"/>
            </a:xfrm>
            <a:prstGeom prst="rect">
              <a:avLst/>
            </a:prstGeom>
            <a:noFill/>
          </p:spPr>
          <p:txBody>
            <a:bodyPr wrap="square" rtlCol="0">
              <a:spAutoFit/>
            </a:bodyPr>
            <a:lstStyle/>
            <a:p>
              <a:r>
                <a:rPr kumimoji="1" lang="en-US" altLang="ja-JP" sz="1200" dirty="0">
                  <a:latin typeface="UD デジタル 教科書体 NK-R" panose="02020400000000000000" pitchFamily="18" charset="-128"/>
                  <a:ea typeface="UD デジタル 教科書体 NK-R" panose="02020400000000000000" pitchFamily="18" charset="-128"/>
                </a:rPr>
                <a:t>4.</a:t>
              </a:r>
              <a:r>
                <a:rPr kumimoji="1" lang="ja-JP" altLang="en-US" sz="1200" dirty="0">
                  <a:latin typeface="UD デジタル 教科書体 NK-R" panose="02020400000000000000" pitchFamily="18" charset="-128"/>
                  <a:ea typeface="UD デジタル 教科書体 NK-R" panose="02020400000000000000" pitchFamily="18" charset="-128"/>
                </a:rPr>
                <a:t>商店街相談員によるサポート</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（事務局相談員による相談対応）</a:t>
              </a:r>
            </a:p>
          </p:txBody>
        </p:sp>
        <p:pic>
          <p:nvPicPr>
            <p:cNvPr id="39" name="図 38">
              <a:extLst>
                <a:ext uri="{FF2B5EF4-FFF2-40B4-BE49-F238E27FC236}">
                  <a16:creationId xmlns:a16="http://schemas.microsoft.com/office/drawing/2014/main" id="{9713C52F-DDCF-4AF0-BFDD-4757C8314800}"/>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7516001" y="2705949"/>
              <a:ext cx="1302241" cy="792463"/>
            </a:xfrm>
            <a:prstGeom prst="rect">
              <a:avLst/>
            </a:prstGeom>
            <a:ln w="6350">
              <a:solidFill>
                <a:schemeClr val="tx1"/>
              </a:solidFill>
            </a:ln>
          </p:spPr>
        </p:pic>
        <p:pic>
          <p:nvPicPr>
            <p:cNvPr id="20" name="図 19">
              <a:extLst>
                <a:ext uri="{FF2B5EF4-FFF2-40B4-BE49-F238E27FC236}">
                  <a16:creationId xmlns:a16="http://schemas.microsoft.com/office/drawing/2014/main" id="{5962E42A-4DF1-404E-891C-B423C6CEE478}"/>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7952577" y="4322308"/>
              <a:ext cx="1245411" cy="774091"/>
            </a:xfrm>
            <a:prstGeom prst="rect">
              <a:avLst/>
            </a:prstGeom>
          </p:spPr>
        </p:pic>
        <p:pic>
          <p:nvPicPr>
            <p:cNvPr id="19" name="図 18">
              <a:extLst>
                <a:ext uri="{FF2B5EF4-FFF2-40B4-BE49-F238E27FC236}">
                  <a16:creationId xmlns:a16="http://schemas.microsoft.com/office/drawing/2014/main" id="{77252E2C-B601-4C4C-909C-277FDAE8F096}"/>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5954587" y="2554036"/>
              <a:ext cx="676805" cy="958261"/>
            </a:xfrm>
            <a:prstGeom prst="rect">
              <a:avLst/>
            </a:prstGeom>
            <a:ln w="6350">
              <a:solidFill>
                <a:schemeClr val="tx1"/>
              </a:solidFill>
            </a:ln>
          </p:spPr>
        </p:pic>
        <p:pic>
          <p:nvPicPr>
            <p:cNvPr id="22" name="図 21">
              <a:extLst>
                <a:ext uri="{FF2B5EF4-FFF2-40B4-BE49-F238E27FC236}">
                  <a16:creationId xmlns:a16="http://schemas.microsoft.com/office/drawing/2014/main" id="{22C0F40E-2505-4EF0-AC91-A2F66D471677}"/>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6642798" y="2555264"/>
              <a:ext cx="676419" cy="957034"/>
            </a:xfrm>
            <a:prstGeom prst="rect">
              <a:avLst/>
            </a:prstGeom>
            <a:ln w="6350">
              <a:solidFill>
                <a:schemeClr val="tx1"/>
              </a:solidFill>
            </a:ln>
          </p:spPr>
        </p:pic>
        <p:pic>
          <p:nvPicPr>
            <p:cNvPr id="26" name="図 25">
              <a:extLst>
                <a:ext uri="{FF2B5EF4-FFF2-40B4-BE49-F238E27FC236}">
                  <a16:creationId xmlns:a16="http://schemas.microsoft.com/office/drawing/2014/main" id="{60C4487C-754D-4E70-8F9D-291C2B70BD92}"/>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5793857" y="4181525"/>
              <a:ext cx="856553" cy="951343"/>
            </a:xfrm>
            <a:prstGeom prst="rect">
              <a:avLst/>
            </a:prstGeom>
          </p:spPr>
        </p:pic>
      </p:grpSp>
      <p:sp>
        <p:nvSpPr>
          <p:cNvPr id="59" name="テキスト ボックス 58">
            <a:extLst>
              <a:ext uri="{FF2B5EF4-FFF2-40B4-BE49-F238E27FC236}">
                <a16:creationId xmlns:a16="http://schemas.microsoft.com/office/drawing/2014/main" id="{9A5887D0-985B-44DB-9B7B-999EFC69E684}"/>
              </a:ext>
            </a:extLst>
          </p:cNvPr>
          <p:cNvSpPr txBox="1"/>
          <p:nvPr/>
        </p:nvSpPr>
        <p:spPr>
          <a:xfrm>
            <a:off x="7400939" y="1844771"/>
            <a:ext cx="2195786" cy="276999"/>
          </a:xfrm>
          <a:prstGeom prst="rect">
            <a:avLst/>
          </a:prstGeom>
          <a:noFill/>
        </p:spPr>
        <p:txBody>
          <a:bodyPr wrap="square" rtlCol="0">
            <a:spAutoFit/>
          </a:bodyPr>
          <a:lstStyle/>
          <a:p>
            <a:r>
              <a:rPr kumimoji="1" lang="en-US" altLang="ja-JP" sz="1200" dirty="0">
                <a:latin typeface="UD デジタル 教科書体 NK-R" panose="02020400000000000000" pitchFamily="18" charset="-128"/>
                <a:ea typeface="UD デジタル 教科書体 NK-R" panose="02020400000000000000" pitchFamily="18" charset="-128"/>
              </a:rPr>
              <a:t>2.</a:t>
            </a:r>
            <a:r>
              <a:rPr kumimoji="1" lang="ja-JP" altLang="en-US" sz="1200" dirty="0">
                <a:latin typeface="UD デジタル 教科書体 NK-R" panose="02020400000000000000" pitchFamily="18" charset="-128"/>
                <a:ea typeface="UD デジタル 教科書体 NK-R" panose="02020400000000000000" pitchFamily="18" charset="-128"/>
              </a:rPr>
              <a:t>モデル普及セミナー等の開催</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18" name="テキスト ボックス 17">
            <a:extLst>
              <a:ext uri="{FF2B5EF4-FFF2-40B4-BE49-F238E27FC236}">
                <a16:creationId xmlns:a16="http://schemas.microsoft.com/office/drawing/2014/main" id="{36631ABD-AA13-47E7-B647-C4D2876DBC44}"/>
              </a:ext>
            </a:extLst>
          </p:cNvPr>
          <p:cNvSpPr txBox="1"/>
          <p:nvPr/>
        </p:nvSpPr>
        <p:spPr>
          <a:xfrm>
            <a:off x="8904452" y="3036074"/>
            <a:ext cx="1091555" cy="230832"/>
          </a:xfrm>
          <a:prstGeom prst="rect">
            <a:avLst/>
          </a:prstGeom>
          <a:noFill/>
        </p:spPr>
        <p:txBody>
          <a:bodyPr wrap="square" rtlCol="0">
            <a:spAutoFit/>
          </a:bodyPr>
          <a:lstStyle/>
          <a:p>
            <a:r>
              <a:rPr kumimoji="1" lang="en-US" altLang="ja-JP" sz="900" dirty="0">
                <a:latin typeface="UD デジタル 教科書体 NP-R" panose="02020400000000000000" pitchFamily="18" charset="-128"/>
                <a:ea typeface="UD デジタル 教科書体 NP-R" panose="02020400000000000000" pitchFamily="18" charset="-128"/>
              </a:rPr>
              <a:t>R7</a:t>
            </a:r>
            <a:r>
              <a:rPr kumimoji="1" lang="ja-JP" altLang="en-US" sz="900" dirty="0">
                <a:latin typeface="UD デジタル 教科書体 NP-R" panose="02020400000000000000" pitchFamily="18" charset="-128"/>
                <a:ea typeface="UD デジタル 教科書体 NP-R" panose="02020400000000000000" pitchFamily="18" charset="-128"/>
              </a:rPr>
              <a:t>セミナー</a:t>
            </a:r>
          </a:p>
        </p:txBody>
      </p:sp>
      <p:pic>
        <p:nvPicPr>
          <p:cNvPr id="54" name="object 5">
            <a:extLst>
              <a:ext uri="{FF2B5EF4-FFF2-40B4-BE49-F238E27FC236}">
                <a16:creationId xmlns:a16="http://schemas.microsoft.com/office/drawing/2014/main" id="{E18DE8D9-AC0A-4EC9-AD5E-C4B9F997077D}"/>
              </a:ext>
            </a:extLst>
          </p:cNvPr>
          <p:cNvPicPr/>
          <p:nvPr/>
        </p:nvPicPr>
        <p:blipFill>
          <a:blip r:embed="rId7" cstate="print">
            <a:extLst>
              <a:ext uri="{28A0092B-C50C-407E-A947-70E740481C1C}">
                <a14:useLocalDpi xmlns:a14="http://schemas.microsoft.com/office/drawing/2010/main"/>
              </a:ext>
            </a:extLst>
          </a:blip>
          <a:stretch>
            <a:fillRect/>
          </a:stretch>
        </p:blipFill>
        <p:spPr>
          <a:xfrm>
            <a:off x="5193320" y="2438389"/>
            <a:ext cx="648000" cy="648000"/>
          </a:xfrm>
          <a:prstGeom prst="rect">
            <a:avLst/>
          </a:prstGeom>
        </p:spPr>
      </p:pic>
      <p:sp>
        <p:nvSpPr>
          <p:cNvPr id="43" name="テキスト ボックス 42">
            <a:extLst>
              <a:ext uri="{FF2B5EF4-FFF2-40B4-BE49-F238E27FC236}">
                <a16:creationId xmlns:a16="http://schemas.microsoft.com/office/drawing/2014/main" id="{28E3D4D6-175D-473B-9532-7C6195F40E73}"/>
              </a:ext>
            </a:extLst>
          </p:cNvPr>
          <p:cNvSpPr txBox="1"/>
          <p:nvPr/>
        </p:nvSpPr>
        <p:spPr>
          <a:xfrm>
            <a:off x="5180226" y="3023337"/>
            <a:ext cx="1091555" cy="230832"/>
          </a:xfrm>
          <a:prstGeom prst="rect">
            <a:avLst/>
          </a:prstGeom>
          <a:noFill/>
        </p:spPr>
        <p:txBody>
          <a:bodyPr wrap="square" rtlCol="0">
            <a:spAutoFit/>
          </a:bodyPr>
          <a:lstStyle/>
          <a:p>
            <a:r>
              <a:rPr kumimoji="1" lang="en-US" altLang="ja-JP" sz="900" dirty="0">
                <a:latin typeface="UD デジタル 教科書体 NP-R" panose="02020400000000000000" pitchFamily="18" charset="-128"/>
                <a:ea typeface="UD デジタル 教科書体 NP-R" panose="02020400000000000000" pitchFamily="18" charset="-128"/>
              </a:rPr>
              <a:t>R6</a:t>
            </a:r>
            <a:r>
              <a:rPr kumimoji="1" lang="ja-JP" altLang="en-US" sz="900" dirty="0">
                <a:latin typeface="UD デジタル 教科書体 NP-R" panose="02020400000000000000" pitchFamily="18" charset="-128"/>
                <a:ea typeface="UD デジタル 教科書体 NP-R" panose="02020400000000000000" pitchFamily="18" charset="-128"/>
              </a:rPr>
              <a:t>事例集</a:t>
            </a:r>
          </a:p>
        </p:txBody>
      </p:sp>
      <p:sp>
        <p:nvSpPr>
          <p:cNvPr id="46" name="ホームベース 21">
            <a:extLst>
              <a:ext uri="{FF2B5EF4-FFF2-40B4-BE49-F238E27FC236}">
                <a16:creationId xmlns:a16="http://schemas.microsoft.com/office/drawing/2014/main" id="{EB51880C-57E4-49E8-ABC3-06AC36DB11D9}"/>
              </a:ext>
            </a:extLst>
          </p:cNvPr>
          <p:cNvSpPr/>
          <p:nvPr/>
        </p:nvSpPr>
        <p:spPr>
          <a:xfrm>
            <a:off x="2829277" y="6082273"/>
            <a:ext cx="4998301" cy="393720"/>
          </a:xfrm>
          <a:prstGeom prst="homePlate">
            <a:avLst>
              <a:gd name="adj" fmla="val 32067"/>
            </a:avLst>
          </a:prstGeom>
          <a:ln w="19050"/>
        </p:spPr>
        <p:style>
          <a:lnRef idx="2">
            <a:schemeClr val="accent1"/>
          </a:lnRef>
          <a:fillRef idx="1">
            <a:schemeClr val="lt1"/>
          </a:fillRef>
          <a:effectRef idx="0">
            <a:schemeClr val="accent1"/>
          </a:effectRef>
          <a:fontRef idx="minor">
            <a:schemeClr val="dk1"/>
          </a:fontRef>
        </p:style>
        <p:txBody>
          <a:bodyPr wrap="none" rtlCol="0" anchor="ctr"/>
          <a:lstStyle/>
          <a:p>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モデル普及セミナー等の開催</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7" name="角丸四角形 132">
            <a:extLst>
              <a:ext uri="{FF2B5EF4-FFF2-40B4-BE49-F238E27FC236}">
                <a16:creationId xmlns:a16="http://schemas.microsoft.com/office/drawing/2014/main" id="{238316D0-DBFC-47AB-8E63-E1721F8E4A07}"/>
              </a:ext>
            </a:extLst>
          </p:cNvPr>
          <p:cNvSpPr/>
          <p:nvPr/>
        </p:nvSpPr>
        <p:spPr>
          <a:xfrm>
            <a:off x="7835461" y="5654578"/>
            <a:ext cx="1967991" cy="814324"/>
          </a:xfrm>
          <a:prstGeom prst="roundRect">
            <a:avLst/>
          </a:prstGeom>
          <a:ln w="19050"/>
        </p:spPr>
        <p:style>
          <a:lnRef idx="2">
            <a:schemeClr val="accent1"/>
          </a:lnRef>
          <a:fillRef idx="1">
            <a:schemeClr val="lt1"/>
          </a:fillRef>
          <a:effectRef idx="0">
            <a:schemeClr val="accent1"/>
          </a:effectRef>
          <a:fontRef idx="minor">
            <a:schemeClr val="dk1"/>
          </a:fontRef>
        </p:style>
        <p:txBody>
          <a:bodyPr lIns="0" rIns="0" rtlCol="0" anchor="ctr"/>
          <a:lstStyle/>
          <a:p>
            <a:pPr lvl="0" algn="ctr">
              <a:lnSpc>
                <a:spcPts val="1214"/>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商店街・来街者調査で効果検証</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lvl="0" algn="ctr">
              <a:lnSpc>
                <a:spcPts val="1214"/>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事例集発行、創出事例発表</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pic>
        <p:nvPicPr>
          <p:cNvPr id="40" name="図 39">
            <a:extLst>
              <a:ext uri="{FF2B5EF4-FFF2-40B4-BE49-F238E27FC236}">
                <a16:creationId xmlns:a16="http://schemas.microsoft.com/office/drawing/2014/main" id="{0DE9E369-C9D3-49EA-8A77-7032ACB039C6}"/>
              </a:ext>
            </a:extLst>
          </p:cNvPr>
          <p:cNvPicPr>
            <a:picLocks noChangeAspect="1"/>
          </p:cNvPicPr>
          <p:nvPr/>
        </p:nvPicPr>
        <p:blipFill rotWithShape="1">
          <a:blip r:embed="rId8" cstate="print">
            <a:extLst>
              <a:ext uri="{28A0092B-C50C-407E-A947-70E740481C1C}">
                <a14:useLocalDpi xmlns:a14="http://schemas.microsoft.com/office/drawing/2010/main"/>
              </a:ext>
            </a:extLst>
          </a:blip>
          <a:srcRect l="5744" t="5443" r="4034" b="4535"/>
          <a:stretch/>
        </p:blipFill>
        <p:spPr>
          <a:xfrm>
            <a:off x="8974666" y="2465932"/>
            <a:ext cx="622059" cy="620678"/>
          </a:xfrm>
          <a:prstGeom prst="rect">
            <a:avLst/>
          </a:prstGeom>
        </p:spPr>
      </p:pic>
      <p:sp>
        <p:nvSpPr>
          <p:cNvPr id="23" name="テキスト ボックス 22">
            <a:extLst>
              <a:ext uri="{FF2B5EF4-FFF2-40B4-BE49-F238E27FC236}">
                <a16:creationId xmlns:a16="http://schemas.microsoft.com/office/drawing/2014/main" id="{7DF3955B-2970-484E-9735-3115870C00FD}"/>
              </a:ext>
            </a:extLst>
          </p:cNvPr>
          <p:cNvSpPr txBox="1"/>
          <p:nvPr/>
        </p:nvSpPr>
        <p:spPr>
          <a:xfrm>
            <a:off x="87141" y="5648846"/>
            <a:ext cx="325290" cy="3960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100" dirty="0">
                <a:latin typeface="UD デジタル 教科書体 NP-R" panose="02020400000000000000" pitchFamily="18" charset="-128"/>
                <a:ea typeface="UD デジタル 教科書体 NP-R" panose="02020400000000000000" pitchFamily="18" charset="-128"/>
              </a:rPr>
              <a:t>創出</a:t>
            </a:r>
          </a:p>
        </p:txBody>
      </p:sp>
      <p:sp>
        <p:nvSpPr>
          <p:cNvPr id="44" name="テキスト ボックス 43">
            <a:extLst>
              <a:ext uri="{FF2B5EF4-FFF2-40B4-BE49-F238E27FC236}">
                <a16:creationId xmlns:a16="http://schemas.microsoft.com/office/drawing/2014/main" id="{8186B51C-BB82-4D71-AEA8-CF6CDD99720C}"/>
              </a:ext>
            </a:extLst>
          </p:cNvPr>
          <p:cNvSpPr txBox="1"/>
          <p:nvPr/>
        </p:nvSpPr>
        <p:spPr>
          <a:xfrm>
            <a:off x="87141" y="6084679"/>
            <a:ext cx="325290" cy="3960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100" dirty="0">
                <a:latin typeface="UD デジタル 教科書体 NP-R" panose="02020400000000000000" pitchFamily="18" charset="-128"/>
                <a:ea typeface="UD デジタル 教科書体 NP-R" panose="02020400000000000000" pitchFamily="18" charset="-128"/>
              </a:rPr>
              <a:t>普及</a:t>
            </a:r>
          </a:p>
        </p:txBody>
      </p:sp>
    </p:spTree>
    <p:extLst>
      <p:ext uri="{BB962C8B-B14F-4D97-AF65-F5344CB8AC3E}">
        <p14:creationId xmlns:p14="http://schemas.microsoft.com/office/powerpoint/2010/main" val="41314189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517</Words>
  <Application>Microsoft Office PowerPoint</Application>
  <PresentationFormat>A4 210 x 297 mm</PresentationFormat>
  <Paragraphs>62</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UD デジタル 教科書体 NK-B</vt:lpstr>
      <vt:lpstr>UD デジタル 教科書体 NK-R</vt:lpstr>
      <vt:lpstr>UD デジタル 教科書体 NP-R</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2025-03-21T04:32:00Z</dcterms:created>
  <dcterms:modified xsi:type="dcterms:W3CDTF">2026-03-18T00:49:28Z</dcterms:modified>
</cp:coreProperties>
</file>