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0" r:id="rId1"/>
  </p:sldMasterIdLst>
  <p:sldIdLst>
    <p:sldId id="266" r:id="rId2"/>
    <p:sldId id="267" r:id="rId3"/>
    <p:sldId id="268" r:id="rId4"/>
    <p:sldId id="265" r:id="rId5"/>
    <p:sldId id="262"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85" autoAdjust="0"/>
    <p:restoredTop sz="94660"/>
  </p:normalViewPr>
  <p:slideViewPr>
    <p:cSldViewPr snapToGrid="0">
      <p:cViewPr varScale="1">
        <p:scale>
          <a:sx n="96" d="100"/>
          <a:sy n="96" d="100"/>
        </p:scale>
        <p:origin x="93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F992A2-1F8F-4CE4-B6D4-3DB85EF5CA44}"/>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04782C1-DCE3-4116-B6B2-72F7525CC15C}"/>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E56BEB9-08DE-4004-B577-13AF05F710CE}"/>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6CE39515-05E2-4AB6-9E64-0FD6DFE6DB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6ECFAB-252F-4A41-A825-BF015234F9AE}"/>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116454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09489-A367-41C2-A453-29F5437F379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F6C1B8C-4B1E-40C4-A576-A3134134173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B9A125-8EF3-4BCA-A908-85E1AB260DFF}"/>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CE29123B-97CB-4FEE-AF7B-33F50E5F14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0B1170-B56C-4BC3-894A-9C08A61C534B}"/>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37879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87258A6-204D-44A0-8079-A723437F3442}"/>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DE9FCAA-3836-415D-9A52-5746D84EEEBB}"/>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373FC6-149E-49CD-804C-80E393BA5BB6}"/>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C2F3DAE6-44A3-47FF-8A58-2FA643A15F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8C4F8EE-F54F-4119-8721-32156844DA9E}"/>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205001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D9215C-8D4C-4B6F-A41D-4E0F4DE9379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119F8A-811C-416C-9428-A2471DD1FB5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7A8159-7D2F-4862-8ABF-4905A64519F4}"/>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E9CAA28F-73E8-47EF-A062-986ABFC310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FEC40E-4755-4669-9BDC-39A630AC1EEF}"/>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339441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C7C9BE-E890-43BB-81CB-7F632DFC2383}"/>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1068D4-A181-4564-8398-BEC560BE6059}"/>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85089A8-C4DE-45F5-8891-044078C03EB0}"/>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C3B2889B-0E22-4D78-8105-BA71CC1AB8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9CBE91-12AA-4D60-B5A7-180D74947ED3}"/>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189636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C2DC4-547B-4488-AE89-1BA5B8CBAB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D8EBB0-8FC4-4883-B3E2-B068D6E0232B}"/>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4B17E7C-D43F-4542-857B-1FFB8E062B99}"/>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B357DED-B5AE-48C9-ADD9-470BB8E97037}"/>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7263B865-9FFA-4FEB-9586-35974E32E0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8B6B264-2F4C-4CFA-A611-5495C304D314}"/>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1514391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145B5-C199-4970-BC81-C3C4FE752F11}"/>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AE6DF77-633A-4434-8295-B576DB79C78B}"/>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2D327E1-79A0-4682-930A-B14E9E6AB868}"/>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5D880D-E04A-4D08-BF84-67F5FF1D3D64}"/>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9A4EFC-B275-49F5-A334-61FDEB9F3F0E}"/>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6ED819B-4186-4524-9783-D5AD43305EA2}"/>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8" name="フッター プレースホルダー 7">
            <a:extLst>
              <a:ext uri="{FF2B5EF4-FFF2-40B4-BE49-F238E27FC236}">
                <a16:creationId xmlns:a16="http://schemas.microsoft.com/office/drawing/2014/main" id="{FCCDFC64-8C51-4C63-968E-5EFA2851E92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8AB8C89-26EB-4F0C-8F3C-D7098E2C4ED6}"/>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3530435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8AA0F7-A073-4A0E-814B-3353BD09BF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5490D0-DDBC-462B-A20C-AE08E791AC59}"/>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4" name="フッター プレースホルダー 3">
            <a:extLst>
              <a:ext uri="{FF2B5EF4-FFF2-40B4-BE49-F238E27FC236}">
                <a16:creationId xmlns:a16="http://schemas.microsoft.com/office/drawing/2014/main" id="{62814566-8152-4BCF-B140-F004B96E6D3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73E8A09-1BFD-48A7-95A2-9C81302F2DDB}"/>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12984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6A2CB1C-7C8C-4A0B-8C02-B303591D48C5}"/>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3" name="フッター プレースホルダー 2">
            <a:extLst>
              <a:ext uri="{FF2B5EF4-FFF2-40B4-BE49-F238E27FC236}">
                <a16:creationId xmlns:a16="http://schemas.microsoft.com/office/drawing/2014/main" id="{7FCD2A43-264C-4863-899C-6D73E4F90EF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9EEA1A3-DDA5-4B86-AF4E-6B824F6A8533}"/>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2720066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6C46A7-4C2D-4BAE-909A-9CD04E31CC5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9DB3F6-7D94-4812-A04E-9A45AD0813F3}"/>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7711D08-D336-4908-B2B2-0671B15B7CDD}"/>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081134-1F64-4A78-8C00-86D443898190}"/>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A855C82B-7433-4655-B6C4-5204CFA0FF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BAB6FDC-6507-4EA7-AB9D-5E834124677F}"/>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1039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CDDCDD-CEE9-49F1-A7AF-2A78A6C894FE}"/>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A6B62B1-EA88-43C3-A129-F229BB488305}"/>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6EC61F15-B4B9-42C2-A6E4-59971C5237AA}"/>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B6B6DBA-824C-4EAD-8FE8-F89D8395C3C6}"/>
              </a:ext>
            </a:extLst>
          </p:cNvPr>
          <p:cNvSpPr>
            <a:spLocks noGrp="1"/>
          </p:cNvSpPr>
          <p:nvPr>
            <p:ph type="dt" sz="half" idx="10"/>
          </p:nvPr>
        </p:nvSpPr>
        <p:spPr/>
        <p:txBody>
          <a:bodyPr/>
          <a:lstStyle/>
          <a:p>
            <a:fld id="{CA0216AD-61B3-47A5-A2EC-0084CF09B51D}" type="datetimeFigureOut">
              <a:rPr kumimoji="1" lang="ja-JP" altLang="en-US" smtClean="0"/>
              <a:t>2025/3/21</a:t>
            </a:fld>
            <a:endParaRPr kumimoji="1" lang="ja-JP" altLang="en-US"/>
          </a:p>
        </p:txBody>
      </p:sp>
      <p:sp>
        <p:nvSpPr>
          <p:cNvPr id="6" name="フッター プレースホルダー 5">
            <a:extLst>
              <a:ext uri="{FF2B5EF4-FFF2-40B4-BE49-F238E27FC236}">
                <a16:creationId xmlns:a16="http://schemas.microsoft.com/office/drawing/2014/main" id="{B5DE130E-938B-4122-8FB8-BFC309E257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DD3AE6-9271-455C-BA14-7BF28D404C8B}"/>
              </a:ext>
            </a:extLst>
          </p:cNvPr>
          <p:cNvSpPr>
            <a:spLocks noGrp="1"/>
          </p:cNvSpPr>
          <p:nvPr>
            <p:ph type="sldNum" sz="quarter" idx="12"/>
          </p:nvPr>
        </p:nvSpPr>
        <p:spPr/>
        <p:txBody>
          <a:body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73272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1427B8D-F907-4AC6-AC63-630587709DEE}"/>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3CD1ACA-3A8B-4AFF-A7FE-EAD28016666D}"/>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F157B6-E46A-4A0B-9BA6-40F34AAD6FA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CA0216AD-61B3-47A5-A2EC-0084CF09B51D}" type="datetimeFigureOut">
              <a:rPr kumimoji="1" lang="ja-JP" altLang="en-US" smtClean="0"/>
              <a:t>2025/3/21</a:t>
            </a:fld>
            <a:endParaRPr kumimoji="1" lang="ja-JP" altLang="en-US"/>
          </a:p>
        </p:txBody>
      </p:sp>
      <p:sp>
        <p:nvSpPr>
          <p:cNvPr id="5" name="フッター プレースホルダー 4">
            <a:extLst>
              <a:ext uri="{FF2B5EF4-FFF2-40B4-BE49-F238E27FC236}">
                <a16:creationId xmlns:a16="http://schemas.microsoft.com/office/drawing/2014/main" id="{D204C459-17E3-47C0-95A9-685196A2DE1A}"/>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962B2E0-4DEF-4243-9788-7667DD267995}"/>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2D305804-6504-4F28-B2F4-78672C827A59}" type="slidenum">
              <a:rPr kumimoji="1" lang="ja-JP" altLang="en-US" smtClean="0"/>
              <a:t>‹#›</a:t>
            </a:fld>
            <a:endParaRPr kumimoji="1" lang="ja-JP" altLang="en-US"/>
          </a:p>
        </p:txBody>
      </p:sp>
    </p:spTree>
    <p:extLst>
      <p:ext uri="{BB962C8B-B14F-4D97-AF65-F5344CB8AC3E}">
        <p14:creationId xmlns:p14="http://schemas.microsoft.com/office/powerpoint/2010/main" val="420125835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ref.osaka.lg.jp/shogyoshien/modelhukyu/r3moderujireisyu.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BF351229-9200-4C95-892E-67CE0D0203F9}"/>
              </a:ext>
            </a:extLst>
          </p:cNvPr>
          <p:cNvSpPr txBox="1"/>
          <p:nvPr/>
        </p:nvSpPr>
        <p:spPr>
          <a:xfrm>
            <a:off x="181686" y="4123813"/>
            <a:ext cx="5595002" cy="2616101"/>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・商店街に空き店舗が増えて不便・寂しい。買い物に困る。</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・様々な業種・業態が出店し、生活に便利な商店街になってほしい。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・商店街主催で、空き店舗と出店検討者のマッチングツアー実施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・商店街内の空きスペース・空き店舗を活用し、創業・小商い希望者等のチャレンジショップ実施（常設スペースまたは定期的なマルシェ等で実施）。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・売り上げ向上や営業継続に向けたサポート・相談支援を商店街が実施（商店街店主らや外部専門家による支援）。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・事業者への支援の一環で、商店街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や</a:t>
            </a:r>
            <a:r>
              <a:rPr kumimoji="1" lang="en-US" altLang="ja-JP" sz="1200" dirty="0">
                <a:latin typeface="UD デジタル 教科書体 NK-R" panose="02020400000000000000" pitchFamily="18" charset="-128"/>
                <a:ea typeface="UD デジタル 教科書体 NK-R" panose="02020400000000000000" pitchFamily="18" charset="-128"/>
              </a:rPr>
              <a:t>SNS</a:t>
            </a:r>
            <a:r>
              <a:rPr kumimoji="1" lang="ja-JP" altLang="en-US" sz="1200" dirty="0">
                <a:latin typeface="UD デジタル 教科書体 NK-R" panose="02020400000000000000" pitchFamily="18" charset="-128"/>
                <a:ea typeface="UD デジタル 教科書体 NK-R" panose="02020400000000000000" pitchFamily="18" charset="-128"/>
              </a:rPr>
              <a:t>の活用を支援したり、地域住民等参加者の意見をデジタルで収集・事業者にフィードバックするなど。</a:t>
            </a:r>
          </a:p>
        </p:txBody>
      </p:sp>
      <p:sp>
        <p:nvSpPr>
          <p:cNvPr id="38" name="テキスト ボックス 37">
            <a:extLst>
              <a:ext uri="{FF2B5EF4-FFF2-40B4-BE49-F238E27FC236}">
                <a16:creationId xmlns:a16="http://schemas.microsoft.com/office/drawing/2014/main" id="{126337F5-7641-49F9-883C-E2158DC2E9DC}"/>
              </a:ext>
            </a:extLst>
          </p:cNvPr>
          <p:cNvSpPr txBox="1"/>
          <p:nvPr/>
        </p:nvSpPr>
        <p:spPr>
          <a:xfrm>
            <a:off x="5896244" y="4123813"/>
            <a:ext cx="3780379" cy="2062103"/>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・テナントミックスによる空き店舗の活用・解消</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・賑わい創出、新規来街者の増加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改修（チャレンジショップ事業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・希望事業者向け説明会実施経費</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・創業サポーター（外部専門家）への謝礼　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7300024B-7971-4466-AA12-EF7FF8324BCC}"/>
              </a:ext>
            </a:extLst>
          </p:cNvPr>
          <p:cNvSpPr txBox="1"/>
          <p:nvPr/>
        </p:nvSpPr>
        <p:spPr>
          <a:xfrm>
            <a:off x="125499" y="3816036"/>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取組み例イメージ①　商店街内空きスペースでチャレンジショップ展開　　小商い・創業支援</a:t>
            </a:r>
          </a:p>
        </p:txBody>
      </p:sp>
      <p:sp>
        <p:nvSpPr>
          <p:cNvPr id="35" name="四角形: 角を丸くする 34">
            <a:extLst>
              <a:ext uri="{FF2B5EF4-FFF2-40B4-BE49-F238E27FC236}">
                <a16:creationId xmlns:a16="http://schemas.microsoft.com/office/drawing/2014/main" id="{C625CD1D-77ED-4A47-9174-86224E2E05F7}"/>
              </a:ext>
            </a:extLst>
          </p:cNvPr>
          <p:cNvSpPr/>
          <p:nvPr/>
        </p:nvSpPr>
        <p:spPr>
          <a:xfrm>
            <a:off x="70627" y="3772302"/>
            <a:ext cx="9764746" cy="3043779"/>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D68E8488-AEAE-44DC-9750-8AAFD353ECBD}"/>
              </a:ext>
            </a:extLst>
          </p:cNvPr>
          <p:cNvSpPr txBox="1"/>
          <p:nvPr/>
        </p:nvSpPr>
        <p:spPr>
          <a:xfrm>
            <a:off x="230108" y="1889878"/>
            <a:ext cx="9359230" cy="1892826"/>
          </a:xfrm>
          <a:prstGeom prst="rect">
            <a:avLst/>
          </a:prstGeom>
          <a:noFill/>
          <a:ln w="12700">
            <a:noFill/>
            <a:prstDash val="dash"/>
          </a:ln>
        </p:spPr>
        <p:txBody>
          <a:bodyPr wrap="square" rtlCol="0">
            <a:spAutoFit/>
          </a:bodyPr>
          <a:lstStyle/>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＊掲載内容はあくまでイメージです。</a:t>
            </a:r>
            <a:r>
              <a:rPr kumimoji="1" lang="ja-JP" altLang="en-US" sz="1200" dirty="0">
                <a:latin typeface="UD デジタル 教科書体 NK-R" panose="02020400000000000000" pitchFamily="18" charset="-128"/>
                <a:ea typeface="UD デジタル 教科書体 NK-R" panose="02020400000000000000" pitchFamily="18" charset="-128"/>
              </a:rPr>
              <a:t>各商店街・各地域におけるニーズや課題は多種多様ですので、それぞれの状況に応じて検討してください。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6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ハード整備・施設改修、備品購入等は本事業対象外です。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lang="en-US" altLang="ja-JP" sz="6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＊申請にあたっては、取組みテーマである「地域ニーズ対応」と「デジタル対応力向上」の両方の要素を必ず取り入れてください。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なお、</a:t>
            </a:r>
            <a:r>
              <a:rPr lang="ja-JP" altLang="en-US" sz="1200" dirty="0">
                <a:latin typeface="UD デジタル 教科書体 NK-R" panose="02020400000000000000" pitchFamily="18" charset="-128"/>
                <a:ea typeface="UD デジタル 教科書体 NK-R" panose="02020400000000000000" pitchFamily="18" charset="-128"/>
              </a:rPr>
              <a:t>両テーマ</a:t>
            </a:r>
            <a:r>
              <a:rPr kumimoji="1" lang="ja-JP" altLang="en-US" sz="1200" dirty="0">
                <a:latin typeface="UD デジタル 教科書体 NK-R" panose="02020400000000000000" pitchFamily="18" charset="-128"/>
                <a:ea typeface="UD デジタル 教科書体 NK-R" panose="02020400000000000000" pitchFamily="18" charset="-128"/>
              </a:rPr>
              <a:t>の関係については、以下のように両方の要素が適切に盛り込まれていれば</a:t>
            </a:r>
            <a:r>
              <a:rPr lang="ja-JP" altLang="en-US" sz="1200" dirty="0">
                <a:latin typeface="UD デジタル 教科書体 NK-R" panose="02020400000000000000" pitchFamily="18" charset="-128"/>
                <a:ea typeface="UD デジタル 教科書体 NK-R" panose="02020400000000000000" pitchFamily="18" charset="-128"/>
              </a:rPr>
              <a:t>、どちらか一方に重点をおいても結構です。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「地域ニーズ対応」</a:t>
            </a:r>
            <a:r>
              <a:rPr lang="ja-JP" altLang="en-US" sz="1200" dirty="0">
                <a:latin typeface="UD デジタル 教科書体 NK-R" panose="02020400000000000000" pitchFamily="18" charset="-128"/>
                <a:ea typeface="UD デジタル 教科書体 NK-R" panose="02020400000000000000" pitchFamily="18" charset="-128"/>
              </a:rPr>
              <a:t>に重点を置き</a:t>
            </a:r>
            <a:r>
              <a:rPr kumimoji="1" lang="ja-JP" altLang="en-US" sz="1200" dirty="0">
                <a:latin typeface="UD デジタル 教科書体 NK-R" panose="02020400000000000000" pitchFamily="18" charset="-128"/>
                <a:ea typeface="UD デジタル 教科書体 NK-R" panose="02020400000000000000" pitchFamily="18" charset="-128"/>
              </a:rPr>
              <a:t>、それを達成するための手段（ツール）として「デジタル対応力向上」に取り組む場合</a:t>
            </a:r>
            <a:r>
              <a:rPr lang="ja-JP" altLang="en-US" sz="1200" dirty="0">
                <a:latin typeface="UD デジタル 教科書体 NK-R" panose="02020400000000000000" pitchFamily="18" charset="-128"/>
                <a:ea typeface="UD デジタル 教科書体 NK-R" panose="02020400000000000000" pitchFamily="18" charset="-128"/>
              </a:rPr>
              <a:t>（例：取組み例①②③④）</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・「デジタル対応力向上」</a:t>
            </a:r>
            <a:r>
              <a:rPr lang="ja-JP" altLang="en-US" sz="1200" dirty="0">
                <a:latin typeface="UD デジタル 教科書体 NK-R" panose="02020400000000000000" pitchFamily="18" charset="-128"/>
                <a:ea typeface="UD デジタル 教科書体 NK-R" panose="02020400000000000000" pitchFamily="18" charset="-128"/>
              </a:rPr>
              <a:t>に重点を置き</a:t>
            </a:r>
            <a:r>
              <a:rPr kumimoji="1" lang="ja-JP" altLang="en-US" sz="1200" dirty="0">
                <a:latin typeface="UD デジタル 教科書体 NK-R" panose="02020400000000000000" pitchFamily="18" charset="-128"/>
                <a:ea typeface="UD デジタル 教科書体 NK-R" panose="02020400000000000000" pitchFamily="18" charset="-128"/>
              </a:rPr>
              <a:t>、デジタル活用による「地域ニーズ」の発掘や、「地域ニーズ」への対応のための先進的なデジタル活用に</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取り組む場合</a:t>
            </a:r>
            <a:r>
              <a:rPr lang="ja-JP" altLang="en-US" sz="1200" dirty="0">
                <a:latin typeface="UD デジタル 教科書体 NK-R" panose="02020400000000000000" pitchFamily="18" charset="-128"/>
                <a:ea typeface="UD デジタル 教科書体 NK-R" panose="02020400000000000000" pitchFamily="18" charset="-128"/>
              </a:rPr>
              <a:t>（例：取組み例⑤）</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graphicFrame>
        <p:nvGraphicFramePr>
          <p:cNvPr id="9" name="表 8">
            <a:extLst>
              <a:ext uri="{FF2B5EF4-FFF2-40B4-BE49-F238E27FC236}">
                <a16:creationId xmlns:a16="http://schemas.microsoft.com/office/drawing/2014/main" id="{AF3B3E25-3C7C-4788-90CC-C9922E4BD5D2}"/>
              </a:ext>
            </a:extLst>
          </p:cNvPr>
          <p:cNvGraphicFramePr>
            <a:graphicFrameLocks noGrp="1"/>
          </p:cNvGraphicFramePr>
          <p:nvPr>
            <p:extLst>
              <p:ext uri="{D42A27DB-BD31-4B8C-83A1-F6EECF244321}">
                <p14:modId xmlns:p14="http://schemas.microsoft.com/office/powerpoint/2010/main" val="688754552"/>
              </p:ext>
            </p:extLst>
          </p:nvPr>
        </p:nvGraphicFramePr>
        <p:xfrm>
          <a:off x="1046861" y="664816"/>
          <a:ext cx="7964132" cy="1203960"/>
        </p:xfrm>
        <a:graphic>
          <a:graphicData uri="http://schemas.openxmlformats.org/drawingml/2006/table">
            <a:tbl>
              <a:tblPr bandRow="1"/>
              <a:tblGrid>
                <a:gridCol w="4232183">
                  <a:extLst>
                    <a:ext uri="{9D8B030D-6E8A-4147-A177-3AD203B41FA5}">
                      <a16:colId xmlns:a16="http://schemas.microsoft.com/office/drawing/2014/main" val="2598968353"/>
                    </a:ext>
                  </a:extLst>
                </a:gridCol>
                <a:gridCol w="3731949">
                  <a:extLst>
                    <a:ext uri="{9D8B030D-6E8A-4147-A177-3AD203B41FA5}">
                      <a16:colId xmlns:a16="http://schemas.microsoft.com/office/drawing/2014/main" val="3167760045"/>
                    </a:ext>
                  </a:extLst>
                </a:gridCol>
              </a:tblGrid>
              <a:tr h="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＜地域ニーズ対応　想定例＞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○身近な商店街での交流・コミュニティ促進による来街促進</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・子育て・地域交流スペース設置・活用</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・エコ商品購入やエコバッグ持参によるエコポイント付与等</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・多言語対応、多文化交流カフェ運用等による地域の外国人の来街促進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○学生や若者による持続的な地域商業・雇用活性化</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・チャレンジショップ実施、店主らによる出店支援、創業支援・コワーキング拠点の運用　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36000" marR="36000">
                    <a:lnL w="19050" cap="flat" cmpd="sng" algn="ctr">
                      <a:solidFill>
                        <a:schemeClr val="accent1">
                          <a:lumMod val="60000"/>
                          <a:lumOff val="40000"/>
                        </a:schemeClr>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00000"/>
                        </a:lnSpc>
                      </a:pPr>
                      <a:r>
                        <a:rPr kumimoji="1" lang="ja-JP" altLang="en-US" sz="1000" dirty="0">
                          <a:solidFill>
                            <a:schemeClr val="tx1"/>
                          </a:solidFill>
                          <a:latin typeface="Meiryo UI" panose="020B0604030504040204" pitchFamily="50" charset="-128"/>
                          <a:ea typeface="Meiryo UI" panose="020B0604030504040204" pitchFamily="50" charset="-128"/>
                        </a:rPr>
                        <a:t>　　　　　　　　　＜デジタル対応力向上　想定例＞</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○左記の取組みにあわせたデジタル活用による利便性向上・効率化</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・システム構築、デジタルツール導入、独自アプリ開発支援</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・店主向けデジタル実践講座と伴走支援による人材育成　等</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endParaRPr kumimoji="1" lang="ja-JP" altLang="en-US"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○より先進的・実証的なデジタル活用事例</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en-US" altLang="ja-JP" sz="900" dirty="0">
                          <a:solidFill>
                            <a:schemeClr val="tx1"/>
                          </a:solidFill>
                          <a:latin typeface="Meiryo UI" panose="020B0604030504040204" pitchFamily="50" charset="-128"/>
                          <a:ea typeface="Meiryo UI" panose="020B0604030504040204" pitchFamily="50" charset="-128"/>
                        </a:rPr>
                        <a:t>AI</a:t>
                      </a:r>
                      <a:r>
                        <a:rPr kumimoji="1" lang="ja-JP" altLang="en-US" sz="900" dirty="0">
                          <a:solidFill>
                            <a:schemeClr val="tx1"/>
                          </a:solidFill>
                          <a:latin typeface="Meiryo UI" panose="020B0604030504040204" pitchFamily="50" charset="-128"/>
                          <a:ea typeface="Meiryo UI" panose="020B0604030504040204" pitchFamily="50" charset="-128"/>
                        </a:rPr>
                        <a:t>カメラでの来街者属性・回遊情報の収集分析による企画・計画立案</a:t>
                      </a:r>
                    </a:p>
                    <a:p>
                      <a:pPr algn="l">
                        <a:lnSpc>
                          <a:spcPct val="100000"/>
                        </a:lnSpc>
                      </a:pPr>
                      <a:r>
                        <a:rPr kumimoji="1" lang="ja-JP" altLang="en-US" sz="900" dirty="0">
                          <a:solidFill>
                            <a:schemeClr val="tx1"/>
                          </a:solidFill>
                          <a:latin typeface="Meiryo UI" panose="020B0604030504040204" pitchFamily="50" charset="-128"/>
                          <a:ea typeface="Meiryo UI" panose="020B0604030504040204" pitchFamily="50" charset="-128"/>
                        </a:rPr>
                        <a:t>　・デジタル地域通貨、バーチャル商店街での販売・交流機能整備　等</a:t>
                      </a:r>
                    </a:p>
                  </a:txBody>
                  <a:tcPr marL="36000" marR="36000">
                    <a:lnL w="190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accent1">
                          <a:lumMod val="60000"/>
                          <a:lumOff val="40000"/>
                        </a:schemeClr>
                      </a:solidFill>
                      <a:prstDash val="solid"/>
                      <a:round/>
                      <a:headEnd type="none" w="med" len="med"/>
                      <a:tailEnd type="none" w="med" len="med"/>
                    </a:lnT>
                    <a:lnB w="19050" cap="flat" cmpd="sng" algn="ctr">
                      <a:solidFill>
                        <a:schemeClr val="accent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4999170"/>
                  </a:ext>
                </a:extLst>
              </a:tr>
            </a:tbl>
          </a:graphicData>
        </a:graphic>
      </p:graphicFrame>
      <p:sp>
        <p:nvSpPr>
          <p:cNvPr id="2" name="大かっこ 1">
            <a:extLst>
              <a:ext uri="{FF2B5EF4-FFF2-40B4-BE49-F238E27FC236}">
                <a16:creationId xmlns:a16="http://schemas.microsoft.com/office/drawing/2014/main" id="{AD682732-1F8E-4A1F-91FF-925716F38995}"/>
              </a:ext>
            </a:extLst>
          </p:cNvPr>
          <p:cNvSpPr/>
          <p:nvPr/>
        </p:nvSpPr>
        <p:spPr>
          <a:xfrm>
            <a:off x="181686" y="1875023"/>
            <a:ext cx="9359230" cy="1801124"/>
          </a:xfrm>
          <a:prstGeom prst="bracketPair">
            <a:avLst>
              <a:gd name="adj" fmla="val 5667"/>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7B3E3FAF-7C2C-47CD-8E38-B1C5CF327823}"/>
              </a:ext>
            </a:extLst>
          </p:cNvPr>
          <p:cNvGrpSpPr/>
          <p:nvPr/>
        </p:nvGrpSpPr>
        <p:grpSpPr>
          <a:xfrm>
            <a:off x="247677" y="241197"/>
            <a:ext cx="9410646" cy="430887"/>
            <a:chOff x="206189" y="275290"/>
            <a:chExt cx="9410646" cy="430887"/>
          </a:xfrm>
        </p:grpSpPr>
        <p:sp>
          <p:nvSpPr>
            <p:cNvPr id="13" name="テキスト ボックス 12">
              <a:extLst>
                <a:ext uri="{FF2B5EF4-FFF2-40B4-BE49-F238E27FC236}">
                  <a16:creationId xmlns:a16="http://schemas.microsoft.com/office/drawing/2014/main" id="{D81884FF-899C-40C3-A60E-4506541ADD8A}"/>
                </a:ext>
              </a:extLst>
            </p:cNvPr>
            <p:cNvSpPr txBox="1"/>
            <p:nvPr/>
          </p:nvSpPr>
          <p:spPr>
            <a:xfrm>
              <a:off x="731627" y="275290"/>
              <a:ext cx="8337514" cy="430887"/>
            </a:xfrm>
            <a:prstGeom prst="rect">
              <a:avLst/>
            </a:prstGeom>
            <a:noFill/>
          </p:spPr>
          <p:txBody>
            <a:bodyPr wrap="square" rtlCol="0" anchor="ctr">
              <a:spAutoFit/>
            </a:bodyPr>
            <a:lstStyle/>
            <a:p>
              <a:r>
                <a:rPr lang="ja-JP" altLang="en-US" sz="2200" b="1" dirty="0">
                  <a:solidFill>
                    <a:srgbClr val="327EC4"/>
                  </a:solidFill>
                  <a:latin typeface="UD デジタル 教科書体 NK-R" panose="02020400000000000000" pitchFamily="18" charset="-128"/>
                  <a:ea typeface="UD デジタル 教科書体 NK-R" panose="02020400000000000000" pitchFamily="18" charset="-128"/>
                </a:rPr>
                <a:t>商店街等モデル創出普及事業（令和</a:t>
              </a:r>
              <a:r>
                <a:rPr lang="en-US" altLang="ja-JP" sz="2200" b="1" dirty="0">
                  <a:solidFill>
                    <a:srgbClr val="327EC4"/>
                  </a:solidFill>
                  <a:latin typeface="UD デジタル 教科書体 NK-R" panose="02020400000000000000" pitchFamily="18" charset="-128"/>
                  <a:ea typeface="UD デジタル 教科書体 NK-R" panose="02020400000000000000" pitchFamily="18" charset="-128"/>
                </a:rPr>
                <a:t>6</a:t>
              </a:r>
              <a:r>
                <a:rPr lang="ja-JP" altLang="en-US" sz="2200" b="1" dirty="0">
                  <a:solidFill>
                    <a:srgbClr val="327EC4"/>
                  </a:solidFill>
                  <a:latin typeface="UD デジタル 教科書体 NK-R" panose="02020400000000000000" pitchFamily="18" charset="-128"/>
                  <a:ea typeface="UD デジタル 教科書体 NK-R" panose="02020400000000000000" pitchFamily="18" charset="-128"/>
                </a:rPr>
                <a:t>年度～）　取組み例イメージ</a:t>
              </a:r>
            </a:p>
          </p:txBody>
        </p:sp>
        <p:grpSp>
          <p:nvGrpSpPr>
            <p:cNvPr id="14" name="グループ化 13">
              <a:extLst>
                <a:ext uri="{FF2B5EF4-FFF2-40B4-BE49-F238E27FC236}">
                  <a16:creationId xmlns:a16="http://schemas.microsoft.com/office/drawing/2014/main" id="{DDC905DC-E834-41BF-AE78-FE71AC64DFE3}"/>
                </a:ext>
              </a:extLst>
            </p:cNvPr>
            <p:cNvGrpSpPr/>
            <p:nvPr/>
          </p:nvGrpSpPr>
          <p:grpSpPr>
            <a:xfrm>
              <a:off x="206189" y="347935"/>
              <a:ext cx="9410646" cy="233897"/>
              <a:chOff x="211096" y="410368"/>
              <a:chExt cx="10373525" cy="257830"/>
            </a:xfrm>
          </p:grpSpPr>
          <p:sp>
            <p:nvSpPr>
              <p:cNvPr id="15" name="正方形/長方形 14">
                <a:extLst>
                  <a:ext uri="{FF2B5EF4-FFF2-40B4-BE49-F238E27FC236}">
                    <a16:creationId xmlns:a16="http://schemas.microsoft.com/office/drawing/2014/main" id="{E3AE4E94-42DE-407F-AC94-CD4326E84442}"/>
                  </a:ext>
                </a:extLst>
              </p:cNvPr>
              <p:cNvSpPr/>
              <p:nvPr/>
            </p:nvSpPr>
            <p:spPr>
              <a:xfrm>
                <a:off x="211096" y="419566"/>
                <a:ext cx="579200" cy="248632"/>
              </a:xfrm>
              <a:prstGeom prst="rect">
                <a:avLst/>
              </a:prstGeom>
              <a:gradFill>
                <a:gsLst>
                  <a:gs pos="0">
                    <a:schemeClr val="accent1">
                      <a:lumMod val="110000"/>
                      <a:satMod val="105000"/>
                      <a:tint val="67000"/>
                    </a:schemeClr>
                  </a:gs>
                  <a:gs pos="50000">
                    <a:srgbClr val="4D91CF"/>
                  </a:gs>
                  <a:gs pos="100000">
                    <a:srgbClr val="327EC4"/>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33"/>
              </a:p>
            </p:txBody>
          </p:sp>
          <p:sp>
            <p:nvSpPr>
              <p:cNvPr id="16" name="正方形/長方形 15">
                <a:extLst>
                  <a:ext uri="{FF2B5EF4-FFF2-40B4-BE49-F238E27FC236}">
                    <a16:creationId xmlns:a16="http://schemas.microsoft.com/office/drawing/2014/main" id="{9F4849B3-D1D2-436D-9790-6AE66F174A29}"/>
                  </a:ext>
                </a:extLst>
              </p:cNvPr>
              <p:cNvSpPr/>
              <p:nvPr/>
            </p:nvSpPr>
            <p:spPr>
              <a:xfrm>
                <a:off x="9390076" y="410368"/>
                <a:ext cx="1194545" cy="248632"/>
              </a:xfrm>
              <a:prstGeom prst="rect">
                <a:avLst/>
              </a:prstGeom>
              <a:gradFill>
                <a:gsLst>
                  <a:gs pos="0">
                    <a:schemeClr val="accent1">
                      <a:lumMod val="110000"/>
                      <a:satMod val="105000"/>
                      <a:tint val="67000"/>
                    </a:schemeClr>
                  </a:gs>
                  <a:gs pos="50000">
                    <a:srgbClr val="4D91CF"/>
                  </a:gs>
                  <a:gs pos="100000">
                    <a:srgbClr val="327EC4"/>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33">
                  <a:solidFill>
                    <a:srgbClr val="98BCE4"/>
                  </a:solidFill>
                </a:endParaRPr>
              </a:p>
            </p:txBody>
          </p:sp>
        </p:grpSp>
      </p:grpSp>
    </p:spTree>
    <p:extLst>
      <p:ext uri="{BB962C8B-B14F-4D97-AF65-F5344CB8AC3E}">
        <p14:creationId xmlns:p14="http://schemas.microsoft.com/office/powerpoint/2010/main" val="325025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BF351229-9200-4C95-892E-67CE0D0203F9}"/>
              </a:ext>
            </a:extLst>
          </p:cNvPr>
          <p:cNvSpPr txBox="1"/>
          <p:nvPr/>
        </p:nvSpPr>
        <p:spPr>
          <a:xfrm>
            <a:off x="206188" y="4072101"/>
            <a:ext cx="5580406" cy="2520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・地域で気軽に利用できるスペースが欲しい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・子育て世代・高齢者・地域の外国人等の交流の場や機会が</a:t>
            </a:r>
            <a:r>
              <a:rPr lang="ja-JP" altLang="en-US" sz="1200" dirty="0">
                <a:latin typeface="UD デジタル 教科書体 NK-R" panose="02020400000000000000" pitchFamily="18" charset="-128"/>
                <a:ea typeface="UD デジタル 教科書体 NK-R" panose="02020400000000000000" pitchFamily="18" charset="-128"/>
              </a:rPr>
              <a:t>欲しい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・地域の多様なメンバーで商店街と地域の未来を考える検討会・意見交換会を</a:t>
            </a:r>
            <a:r>
              <a:rPr lang="ja-JP" altLang="en-US" sz="1200" dirty="0">
                <a:latin typeface="UD デジタル 教科書体 NK-R" panose="02020400000000000000" pitchFamily="18" charset="-128"/>
                <a:ea typeface="UD デジタル 教科書体 NK-R" panose="02020400000000000000" pitchFamily="18" charset="-128"/>
              </a:rPr>
              <a:t>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・商店街内の空きスペース・空き店舗を活用し、多世代交流の場を設置</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・交流の場において、多様な人が集まり交流できる仕掛けをつくる（ワークショップ、交流会、チャレンジショップ、勉強会等）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・地域の学生等による取組み（ゼミ活動、お試し出店等）などとも連携</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SNS</a:t>
            </a:r>
            <a:r>
              <a:rPr lang="ja-JP" altLang="en-US" sz="1200" dirty="0">
                <a:latin typeface="UD デジタル 教科書体 NK-R" panose="02020400000000000000" pitchFamily="18" charset="-128"/>
                <a:ea typeface="UD デジタル 教科書体 NK-R" panose="02020400000000000000" pitchFamily="18" charset="-128"/>
              </a:rPr>
              <a:t>活用ノウハウを持つ若者等が</a:t>
            </a:r>
            <a:r>
              <a:rPr lang="en-US" altLang="ja-JP" sz="1200" dirty="0">
                <a:latin typeface="UD デジタル 教科書体 NK-R" panose="02020400000000000000" pitchFamily="18" charset="-128"/>
                <a:ea typeface="UD デジタル 教科書体 NK-R" panose="02020400000000000000" pitchFamily="18" charset="-128"/>
              </a:rPr>
              <a:t>SNS</a:t>
            </a:r>
            <a:r>
              <a:rPr lang="ja-JP" altLang="en-US" sz="1200" dirty="0">
                <a:latin typeface="UD デジタル 教科書体 NK-R" panose="02020400000000000000" pitchFamily="18" charset="-128"/>
                <a:ea typeface="UD デジタル 教科書体 NK-R" panose="02020400000000000000" pitchFamily="18" charset="-128"/>
              </a:rPr>
              <a:t>発信のノウハウを店主らへレクチャー</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a:extLst>
              <a:ext uri="{FF2B5EF4-FFF2-40B4-BE49-F238E27FC236}">
                <a16:creationId xmlns:a16="http://schemas.microsoft.com/office/drawing/2014/main" id="{126337F5-7641-49F9-883C-E2158DC2E9DC}"/>
              </a:ext>
            </a:extLst>
          </p:cNvPr>
          <p:cNvSpPr txBox="1"/>
          <p:nvPr/>
        </p:nvSpPr>
        <p:spPr>
          <a:xfrm>
            <a:off x="5965034" y="4072101"/>
            <a:ext cx="3780000" cy="2520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・多様な地域住民の交流機会</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・商店街に来てもらうきっかけづくり、店主との交流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・新規来街者増加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改修（事業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・交流スペースの予約システム経費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7300024B-7971-4466-AA12-EF7FF8324BCC}"/>
              </a:ext>
            </a:extLst>
          </p:cNvPr>
          <p:cNvSpPr txBox="1"/>
          <p:nvPr/>
        </p:nvSpPr>
        <p:spPr>
          <a:xfrm>
            <a:off x="235320" y="3764324"/>
            <a:ext cx="972000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取組み例イメージ③　地域の多様な人が集まり交流できる仕掛けづくり</a:t>
            </a:r>
          </a:p>
        </p:txBody>
      </p:sp>
      <p:sp>
        <p:nvSpPr>
          <p:cNvPr id="35" name="四角形: 角を丸くする 34">
            <a:extLst>
              <a:ext uri="{FF2B5EF4-FFF2-40B4-BE49-F238E27FC236}">
                <a16:creationId xmlns:a16="http://schemas.microsoft.com/office/drawing/2014/main" id="{C625CD1D-77ED-4A47-9174-86224E2E05F7}"/>
              </a:ext>
            </a:extLst>
          </p:cNvPr>
          <p:cNvSpPr/>
          <p:nvPr/>
        </p:nvSpPr>
        <p:spPr>
          <a:xfrm>
            <a:off x="57000" y="3664587"/>
            <a:ext cx="9792000" cy="3024000"/>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493CAD89-EFFA-42D7-921B-313B82D46145}"/>
              </a:ext>
            </a:extLst>
          </p:cNvPr>
          <p:cNvSpPr txBox="1"/>
          <p:nvPr/>
        </p:nvSpPr>
        <p:spPr>
          <a:xfrm>
            <a:off x="199720" y="954854"/>
            <a:ext cx="5580000" cy="2520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・商店街にどんな店舗があるかわかりにくい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・良い店舗が実はあるので</a:t>
            </a: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もっと皆に広まってほしい（商店街ファンの声）</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・地域の商店街ファンを募集し、商店街情報発信の記者・ライターに起用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（ターゲットとする層に近い、ＳＮＳ等への関心が高い主婦・主夫層など</a:t>
            </a:r>
            <a:r>
              <a:rPr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・取材・記事の書き方・写真の撮り方等の講習を実施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・近隣住民のニーズを踏まえた商店街・店舗紹介記事を作成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ウェブマーケティングの観点を取り入れ、ターゲット層を絞った</a:t>
            </a:r>
            <a:r>
              <a:rPr lang="ja-JP" altLang="en-US" sz="1200" dirty="0">
                <a:latin typeface="UD デジタル 教科書体 NK-R" panose="02020400000000000000" pitchFamily="18" charset="-128"/>
                <a:ea typeface="UD デジタル 教科書体 NK-R" panose="02020400000000000000" pitchFamily="18" charset="-128"/>
              </a:rPr>
              <a:t>発信や</a:t>
            </a:r>
            <a:r>
              <a:rPr lang="en-US" altLang="ja-JP" sz="1200" dirty="0">
                <a:latin typeface="UD デジタル 教科書体 NK-R" panose="02020400000000000000" pitchFamily="18" charset="-128"/>
                <a:ea typeface="UD デジタル 教科書体 NK-R" panose="02020400000000000000" pitchFamily="18" charset="-128"/>
              </a:rPr>
              <a:t>WEB</a:t>
            </a:r>
            <a:r>
              <a:rPr lang="ja-JP" altLang="en-US" sz="1200" dirty="0">
                <a:latin typeface="UD デジタル 教科書体 NK-R" panose="02020400000000000000" pitchFamily="18" charset="-128"/>
                <a:ea typeface="UD デジタル 教科書体 NK-R" panose="02020400000000000000" pitchFamily="18" charset="-128"/>
              </a:rPr>
              <a:t>広告実施</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SNS</a:t>
            </a:r>
            <a:r>
              <a:rPr kumimoji="1" lang="ja-JP" altLang="en-US" sz="1200" dirty="0">
                <a:latin typeface="UD デジタル 教科書体 NK-R" panose="02020400000000000000" pitchFamily="18" charset="-128"/>
                <a:ea typeface="UD デジタル 教科書体 NK-R" panose="02020400000000000000" pitchFamily="18" charset="-128"/>
              </a:rPr>
              <a:t>、ブログ等情報発信ツールを用いて重点的に発信</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a:extLst>
              <a:ext uri="{FF2B5EF4-FFF2-40B4-BE49-F238E27FC236}">
                <a16:creationId xmlns:a16="http://schemas.microsoft.com/office/drawing/2014/main" id="{88BD16D5-CC6D-4792-A32E-E6210075C141}"/>
              </a:ext>
            </a:extLst>
          </p:cNvPr>
          <p:cNvSpPr txBox="1"/>
          <p:nvPr/>
        </p:nvSpPr>
        <p:spPr>
          <a:xfrm>
            <a:off x="5964655" y="954854"/>
            <a:ext cx="3780379" cy="2520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・商店街外部のファンによる新たな魅力発見</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・商店街の認知度向上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・商店街内部の人材不足への対応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・ブログ・</a:t>
            </a:r>
            <a:r>
              <a:rPr kumimoji="1" lang="en-US" altLang="ja-JP" sz="1200" dirty="0">
                <a:latin typeface="UD デジタル 教科書体 NK-R" panose="02020400000000000000" pitchFamily="18" charset="-128"/>
                <a:ea typeface="UD デジタル 教科書体 NK-R" panose="02020400000000000000" pitchFamily="18" charset="-128"/>
              </a:rPr>
              <a:t>SNS</a:t>
            </a:r>
            <a:r>
              <a:rPr kumimoji="1" lang="ja-JP" altLang="en-US" sz="1200" dirty="0">
                <a:latin typeface="UD デジタル 教科書体 NK-R" panose="02020400000000000000" pitchFamily="18" charset="-128"/>
                <a:ea typeface="UD デジタル 教科書体 NK-R" panose="02020400000000000000" pitchFamily="18" charset="-128"/>
              </a:rPr>
              <a:t>等開設・改修費用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・取材・記事講習会実施経費、謝礼</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・ライター（商店街ファン）への記事作成報酬</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WEB</a:t>
            </a:r>
            <a:r>
              <a:rPr kumimoji="1" lang="ja-JP" altLang="en-US" sz="1200" dirty="0">
                <a:latin typeface="UD デジタル 教科書体 NK-R" panose="02020400000000000000" pitchFamily="18" charset="-128"/>
                <a:ea typeface="UD デジタル 教科書体 NK-R" panose="02020400000000000000" pitchFamily="18" charset="-128"/>
              </a:rPr>
              <a:t>広告費用　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1EF42E2E-4527-4F1D-912F-CA647DA2B95A}"/>
              </a:ext>
            </a:extLst>
          </p:cNvPr>
          <p:cNvSpPr txBox="1"/>
          <p:nvPr/>
        </p:nvSpPr>
        <p:spPr>
          <a:xfrm>
            <a:off x="199720" y="578585"/>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取組み例イメージ②　商店街ファンの視点とウェブマーケティングを採り入れた</a:t>
            </a:r>
            <a:r>
              <a:rPr kumimoji="1" lang="en-US" altLang="ja-JP"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PR</a:t>
            </a:r>
            <a:endPar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endParaRPr>
          </a:p>
        </p:txBody>
      </p:sp>
      <p:sp>
        <p:nvSpPr>
          <p:cNvPr id="15" name="四角形: 角を丸くする 14">
            <a:extLst>
              <a:ext uri="{FF2B5EF4-FFF2-40B4-BE49-F238E27FC236}">
                <a16:creationId xmlns:a16="http://schemas.microsoft.com/office/drawing/2014/main" id="{A6669056-6C31-45A8-B0C3-2BAE3FF2D6C0}"/>
              </a:ext>
            </a:extLst>
          </p:cNvPr>
          <p:cNvSpPr/>
          <p:nvPr/>
        </p:nvSpPr>
        <p:spPr>
          <a:xfrm>
            <a:off x="57000" y="578584"/>
            <a:ext cx="9792000" cy="2988000"/>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5F78B00-7F49-4539-BF6E-34BFB92102E9}"/>
              </a:ext>
            </a:extLst>
          </p:cNvPr>
          <p:cNvSpPr txBox="1"/>
          <p:nvPr/>
        </p:nvSpPr>
        <p:spPr>
          <a:xfrm>
            <a:off x="126012" y="224542"/>
            <a:ext cx="2643068" cy="393826"/>
          </a:xfrm>
          <a:prstGeom prst="rect">
            <a:avLst/>
          </a:prstGeom>
          <a:noFill/>
        </p:spPr>
        <p:txBody>
          <a:bodyPr wrap="square" rtlCol="0">
            <a:spAutoFit/>
          </a:bodyPr>
          <a:lstStyle/>
          <a:p>
            <a:pPr marL="335747" indent="-335747">
              <a:buFont typeface="Wingdings" panose="05000000000000000000" pitchFamily="2" charset="2"/>
              <a:buChar char="Ø"/>
            </a:pP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取組み例イメージ</a:t>
            </a:r>
          </a:p>
        </p:txBody>
      </p:sp>
    </p:spTree>
    <p:extLst>
      <p:ext uri="{BB962C8B-B14F-4D97-AF65-F5344CB8AC3E}">
        <p14:creationId xmlns:p14="http://schemas.microsoft.com/office/powerpoint/2010/main" val="43733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テキスト ボックス 35">
            <a:extLst>
              <a:ext uri="{FF2B5EF4-FFF2-40B4-BE49-F238E27FC236}">
                <a16:creationId xmlns:a16="http://schemas.microsoft.com/office/drawing/2014/main" id="{BF351229-9200-4C95-892E-67CE0D0203F9}"/>
              </a:ext>
            </a:extLst>
          </p:cNvPr>
          <p:cNvSpPr txBox="1"/>
          <p:nvPr/>
        </p:nvSpPr>
        <p:spPr>
          <a:xfrm>
            <a:off x="182838" y="996899"/>
            <a:ext cx="5580406" cy="2340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・環境や福祉等への意識の高まり、</a:t>
            </a:r>
            <a:r>
              <a:rPr kumimoji="1" lang="en-US" altLang="ja-JP" sz="1200" dirty="0">
                <a:latin typeface="UD デジタル 教科書体 NK-R" panose="02020400000000000000" pitchFamily="18" charset="-128"/>
                <a:ea typeface="UD デジタル 教科書体 NK-R" panose="02020400000000000000" pitchFamily="18" charset="-128"/>
              </a:rPr>
              <a:t>SDG</a:t>
            </a:r>
            <a:r>
              <a:rPr kumimoji="1" lang="ja-JP" altLang="en-US" sz="1200" dirty="0">
                <a:latin typeface="UD デジタル 教科書体 NK-R" panose="02020400000000000000" pitchFamily="18" charset="-128"/>
                <a:ea typeface="UD デジタル 教科書体 NK-R" panose="02020400000000000000" pitchFamily="18" charset="-128"/>
              </a:rPr>
              <a:t>ｓへの関心の高まり</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・日常の買い物など身近なことから</a:t>
            </a:r>
            <a:r>
              <a:rPr kumimoji="1" lang="en-US" altLang="ja-JP" sz="1200" dirty="0">
                <a:latin typeface="UD デジタル 教科書体 NK-R" panose="02020400000000000000" pitchFamily="18" charset="-128"/>
                <a:ea typeface="UD デジタル 教科書体 NK-R" panose="02020400000000000000" pitchFamily="18" charset="-128"/>
              </a:rPr>
              <a:t>SDG</a:t>
            </a:r>
            <a:r>
              <a:rPr kumimoji="1" lang="ja-JP" altLang="en-US" sz="1200" dirty="0">
                <a:latin typeface="UD デジタル 教科書体 NK-R" panose="02020400000000000000" pitchFamily="18" charset="-128"/>
                <a:ea typeface="UD デジタル 教科書体 NK-R" panose="02020400000000000000" pitchFamily="18" charset="-128"/>
              </a:rPr>
              <a:t>ｓに貢献したい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・各店舗での環境配慮の統一的取組み</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・エコフレンドリーな行動へのポイント加算（リユース容器持参等）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・学生等によるデザインの商店街オリジナルエコバッグ作成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・エコフレンドリーなイベントの定期開催</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（リユース食器利用や端材食糧活用のフードイベント・マルシェ等）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a:extLst>
              <a:ext uri="{FF2B5EF4-FFF2-40B4-BE49-F238E27FC236}">
                <a16:creationId xmlns:a16="http://schemas.microsoft.com/office/drawing/2014/main" id="{7300024B-7971-4466-AA12-EF7FF8324BCC}"/>
              </a:ext>
            </a:extLst>
          </p:cNvPr>
          <p:cNvSpPr txBox="1"/>
          <p:nvPr/>
        </p:nvSpPr>
        <p:spPr>
          <a:xfrm>
            <a:off x="182838" y="3635798"/>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取組み例イメージ⑤　デジタルデータ利活用による効果的な取組みの推進</a:t>
            </a:r>
          </a:p>
        </p:txBody>
      </p:sp>
      <p:sp>
        <p:nvSpPr>
          <p:cNvPr id="35" name="四角形: 角を丸くする 34">
            <a:extLst>
              <a:ext uri="{FF2B5EF4-FFF2-40B4-BE49-F238E27FC236}">
                <a16:creationId xmlns:a16="http://schemas.microsoft.com/office/drawing/2014/main" id="{C625CD1D-77ED-4A47-9174-86224E2E05F7}"/>
              </a:ext>
            </a:extLst>
          </p:cNvPr>
          <p:cNvSpPr/>
          <p:nvPr/>
        </p:nvSpPr>
        <p:spPr>
          <a:xfrm>
            <a:off x="70627" y="3602334"/>
            <a:ext cx="9792000" cy="3188080"/>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8121BF1D-328A-4720-9627-D8CAF4DDB926}"/>
              </a:ext>
            </a:extLst>
          </p:cNvPr>
          <p:cNvSpPr txBox="1"/>
          <p:nvPr/>
        </p:nvSpPr>
        <p:spPr>
          <a:xfrm>
            <a:off x="5912585" y="999885"/>
            <a:ext cx="3780000" cy="2340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SDG</a:t>
            </a:r>
            <a:r>
              <a:rPr kumimoji="1" lang="ja-JP" altLang="en-US" sz="1200" dirty="0">
                <a:latin typeface="UD デジタル 教科書体 NK-R" panose="02020400000000000000" pitchFamily="18" charset="-128"/>
                <a:ea typeface="UD デジタル 教科書体 NK-R" panose="02020400000000000000" pitchFamily="18" charset="-128"/>
              </a:rPr>
              <a:t>ｓ先進商店街としてブランディング化</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・環境問題等に関心のある層に</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・商店街</a:t>
            </a:r>
            <a:r>
              <a:rPr kumimoji="1" lang="en-US" altLang="ja-JP" sz="1200" dirty="0">
                <a:latin typeface="UD デジタル 教科書体 NK-R" panose="02020400000000000000" pitchFamily="18" charset="-128"/>
                <a:ea typeface="UD デジタル 教科書体 NK-R" panose="02020400000000000000" pitchFamily="18" charset="-128"/>
              </a:rPr>
              <a:t>HP</a:t>
            </a:r>
            <a:r>
              <a:rPr kumimoji="1" lang="ja-JP" altLang="en-US" sz="1200" dirty="0">
                <a:latin typeface="UD デジタル 教科書体 NK-R" panose="02020400000000000000" pitchFamily="18" charset="-128"/>
                <a:ea typeface="UD デジタル 教科書体 NK-R" panose="02020400000000000000" pitchFamily="18" charset="-128"/>
              </a:rPr>
              <a:t>改修（チャレンジショップ事業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・事業</a:t>
            </a:r>
            <a:r>
              <a:rPr kumimoji="1" lang="en-US" altLang="ja-JP" sz="1200" dirty="0">
                <a:latin typeface="UD デジタル 教科書体 NK-R" panose="02020400000000000000" pitchFamily="18" charset="-128"/>
                <a:ea typeface="UD デジタル 教科書体 NK-R" panose="02020400000000000000" pitchFamily="18" charset="-128"/>
              </a:rPr>
              <a:t>PR</a:t>
            </a:r>
            <a:r>
              <a:rPr kumimoji="1" lang="ja-JP" altLang="en-US" sz="1200" dirty="0">
                <a:latin typeface="UD デジタル 教科書体 NK-R" panose="02020400000000000000" pitchFamily="18" charset="-128"/>
                <a:ea typeface="UD デジタル 教科書体 NK-R" panose="02020400000000000000" pitchFamily="18" charset="-128"/>
              </a:rPr>
              <a:t>用経費（チラシ・ポスター等）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・エコバッグ制作費</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・イベント実施経費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a:extLst>
              <a:ext uri="{FF2B5EF4-FFF2-40B4-BE49-F238E27FC236}">
                <a16:creationId xmlns:a16="http://schemas.microsoft.com/office/drawing/2014/main" id="{10F25E50-15BA-4F6E-955A-DDCF436F7A7F}"/>
              </a:ext>
            </a:extLst>
          </p:cNvPr>
          <p:cNvSpPr txBox="1"/>
          <p:nvPr/>
        </p:nvSpPr>
        <p:spPr>
          <a:xfrm>
            <a:off x="189798" y="3943303"/>
            <a:ext cx="5580000" cy="2736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地域の意見</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詳細・潜在的な</a:t>
            </a:r>
            <a:r>
              <a:rPr kumimoji="1" lang="ja-JP" altLang="en-US" sz="1200" dirty="0">
                <a:latin typeface="UD デジタル 教科書体 NK-R" panose="02020400000000000000" pitchFamily="18" charset="-128"/>
                <a:ea typeface="UD デジタル 教科書体 NK-R" panose="02020400000000000000" pitchFamily="18" charset="-128"/>
              </a:rPr>
              <a:t>地域ニーズをどう把握するか</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→デジタルデータでニーズを把握・分析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商店街の対応（取組み例イメージ）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・来街者の属性・行動や消費者の消費動向などを</a:t>
            </a:r>
            <a:r>
              <a:rPr kumimoji="1" lang="en-US" altLang="ja-JP" sz="1200" dirty="0">
                <a:latin typeface="UD デジタル 教科書体 NK-R" panose="02020400000000000000" pitchFamily="18" charset="-128"/>
                <a:ea typeface="UD デジタル 教科書体 NK-R" panose="02020400000000000000" pitchFamily="18" charset="-128"/>
              </a:rPr>
              <a:t>AI</a:t>
            </a:r>
            <a:r>
              <a:rPr kumimoji="1" lang="ja-JP" altLang="en-US" sz="1200" dirty="0">
                <a:latin typeface="UD デジタル 教科書体 NK-R" panose="02020400000000000000" pitchFamily="18" charset="-128"/>
                <a:ea typeface="UD デジタル 教科書体 NK-R" panose="02020400000000000000" pitchFamily="18" charset="-128"/>
              </a:rPr>
              <a:t>カメラや地域通貨アプリ等を活用してデータ収集・分析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・その分析に基づき、既存のイベントや取組みのブラッシュアップを具体的に検討・決定</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＊分析に基づいた取組みを少なくとも１件は本事業期間内に実施し、結果を分析、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フィードバックを行い今後の取組みの参考とすること。）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地域の団体、住民、学生らも交えてデータ分析し、今後の取組計画を策定</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データによる分析と地域のリアルな意見の融合</a:t>
            </a:r>
            <a:r>
              <a:rPr lang="ja-JP" altLang="en-US" sz="1200" dirty="0">
                <a:latin typeface="UD デジタル 教科書体 NK-R" panose="02020400000000000000" pitchFamily="18" charset="-128"/>
                <a:ea typeface="UD デジタル 教科書体 NK-R" panose="02020400000000000000" pitchFamily="18" charset="-128"/>
              </a:rPr>
              <a:t>）</a:t>
            </a:r>
            <a:endParaRPr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a:extLst>
              <a:ext uri="{FF2B5EF4-FFF2-40B4-BE49-F238E27FC236}">
                <a16:creationId xmlns:a16="http://schemas.microsoft.com/office/drawing/2014/main" id="{7978E5F2-B460-44EF-ACFA-1826F13D1160}"/>
              </a:ext>
            </a:extLst>
          </p:cNvPr>
          <p:cNvSpPr txBox="1"/>
          <p:nvPr/>
        </p:nvSpPr>
        <p:spPr>
          <a:xfrm>
            <a:off x="5912585" y="3943303"/>
            <a:ext cx="3780000" cy="2736000"/>
          </a:xfrm>
          <a:prstGeom prst="rect">
            <a:avLst/>
          </a:prstGeom>
          <a:solidFill>
            <a:schemeClr val="accent1">
              <a:lumMod val="20000"/>
              <a:lumOff val="80000"/>
            </a:schemeClr>
          </a:solidFill>
          <a:ln w="12700">
            <a:noFill/>
            <a:prstDash val="dash"/>
          </a:ln>
          <a:effectLst>
            <a:glow rad="63500">
              <a:schemeClr val="accent1">
                <a:satMod val="175000"/>
                <a:alpha val="40000"/>
              </a:schemeClr>
            </a:glow>
          </a:effectLst>
        </p:spPr>
        <p:txBody>
          <a:bodyPr wrap="square" rtlCol="0">
            <a:spAutoFit/>
          </a:bodyPr>
          <a:lstStyle/>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取組み成果イメージ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・データ利活用によるニーズの詳細な分析</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・データにもとづく分析と企画立案、</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商店街の長期的な取組計画の策定</a:t>
            </a:r>
            <a:r>
              <a:rPr kumimoji="1" lang="ja-JP" altLang="en-US" sz="1200" dirty="0">
                <a:latin typeface="UD デジタル 教科書体 NK-R" panose="02020400000000000000" pitchFamily="18" charset="-128"/>
                <a:ea typeface="UD デジタル 教科書体 NK-R" panose="02020400000000000000" pitchFamily="18" charset="-128"/>
              </a:rPr>
              <a:t>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・データ収集・分析のノウハウ蓄積、</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デジタル対応人材の育成</a:t>
            </a:r>
            <a:endParaRPr kumimoji="1" lang="ja-JP" altLang="en-US"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経費内訳イメージ</a:t>
            </a:r>
            <a:r>
              <a:rPr kumimoji="1" lang="en-US" altLang="ja-JP" sz="1200" dirty="0">
                <a:latin typeface="UD デジタル 教科書体 NK-R" panose="02020400000000000000" pitchFamily="18" charset="-128"/>
                <a:ea typeface="UD デジタル 教科書体 NK-R" panose="02020400000000000000" pitchFamily="18" charset="-128"/>
              </a:rPr>
              <a:t>】</a:t>
            </a: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en-US" altLang="ja-JP" sz="1200" dirty="0">
                <a:latin typeface="UD デジタル 教科書体 NK-R" panose="02020400000000000000" pitchFamily="18" charset="-128"/>
                <a:ea typeface="UD デジタル 教科書体 NK-R" panose="02020400000000000000" pitchFamily="18" charset="-128"/>
              </a:rPr>
              <a:t>AI</a:t>
            </a:r>
            <a:r>
              <a:rPr kumimoji="1" lang="ja-JP" altLang="en-US" sz="1200" dirty="0">
                <a:latin typeface="UD デジタル 教科書体 NK-R" panose="02020400000000000000" pitchFamily="18" charset="-128"/>
                <a:ea typeface="UD デジタル 教科書体 NK-R" panose="02020400000000000000" pitchFamily="18" charset="-128"/>
              </a:rPr>
              <a:t>カメラ等機器レンタル費用</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・システム利用経費</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・分析に係る専門家への謝礼</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・分析にもとづく取組みの経費　等</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680DAABD-ED32-4786-87FA-201FB1FC164F}"/>
              </a:ext>
            </a:extLst>
          </p:cNvPr>
          <p:cNvSpPr txBox="1"/>
          <p:nvPr/>
        </p:nvSpPr>
        <p:spPr>
          <a:xfrm>
            <a:off x="235320" y="689123"/>
            <a:ext cx="9670680" cy="307777"/>
          </a:xfrm>
          <a:prstGeom prst="rect">
            <a:avLst/>
          </a:prstGeom>
          <a:noFill/>
          <a:ln>
            <a:noFill/>
            <a:prstDash val="dash"/>
          </a:ln>
        </p:spPr>
        <p:txBody>
          <a:bodyPr wrap="square" rtlCol="0">
            <a:spAutoFit/>
          </a:bodyPr>
          <a:lstStyle/>
          <a:p>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取組み例イメージ④　</a:t>
            </a:r>
            <a:r>
              <a:rPr kumimoji="1" lang="en-US" altLang="ja-JP"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SDG</a:t>
            </a:r>
            <a:r>
              <a:rPr kumimoji="1" lang="ja-JP" altLang="en-US" sz="1400" dirty="0">
                <a:ln w="0"/>
                <a:effectLst>
                  <a:outerShdw blurRad="38100" dist="19050" dir="2700000" algn="tl" rotWithShape="0">
                    <a:schemeClr val="dk1">
                      <a:alpha val="40000"/>
                    </a:schemeClr>
                  </a:outerShdw>
                </a:effectLst>
                <a:latin typeface="UD デジタル 教科書体 NK-R" panose="02020400000000000000" pitchFamily="18" charset="-128"/>
                <a:ea typeface="UD デジタル 教科書体 NK-R" panose="02020400000000000000" pitchFamily="18" charset="-128"/>
              </a:rPr>
              <a:t>ｓ商店街をめざした取組み　　</a:t>
            </a:r>
          </a:p>
        </p:txBody>
      </p:sp>
      <p:sp>
        <p:nvSpPr>
          <p:cNvPr id="15" name="四角形: 角を丸くする 14">
            <a:extLst>
              <a:ext uri="{FF2B5EF4-FFF2-40B4-BE49-F238E27FC236}">
                <a16:creationId xmlns:a16="http://schemas.microsoft.com/office/drawing/2014/main" id="{E2892C1B-5BDF-43FA-A288-6D37612E4A11}"/>
              </a:ext>
            </a:extLst>
          </p:cNvPr>
          <p:cNvSpPr/>
          <p:nvPr/>
        </p:nvSpPr>
        <p:spPr>
          <a:xfrm>
            <a:off x="57000" y="632008"/>
            <a:ext cx="9792000" cy="2816574"/>
          </a:xfrm>
          <a:prstGeom prst="roundRect">
            <a:avLst>
              <a:gd name="adj" fmla="val 2650"/>
            </a:avLst>
          </a:prstGeom>
          <a:noFill/>
          <a:ln>
            <a:solidFill>
              <a:schemeClr val="accent1">
                <a:lumMod val="7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1649DBA-4803-4C2B-B7E1-A02D9705C138}"/>
              </a:ext>
            </a:extLst>
          </p:cNvPr>
          <p:cNvSpPr txBox="1"/>
          <p:nvPr/>
        </p:nvSpPr>
        <p:spPr>
          <a:xfrm>
            <a:off x="126012" y="224542"/>
            <a:ext cx="2643068" cy="393826"/>
          </a:xfrm>
          <a:prstGeom prst="rect">
            <a:avLst/>
          </a:prstGeom>
          <a:noFill/>
        </p:spPr>
        <p:txBody>
          <a:bodyPr wrap="square" rtlCol="0">
            <a:spAutoFit/>
          </a:bodyPr>
          <a:lstStyle/>
          <a:p>
            <a:pPr marL="335747" indent="-335747">
              <a:buFont typeface="Wingdings" panose="05000000000000000000" pitchFamily="2" charset="2"/>
              <a:buChar char="Ø"/>
            </a:pP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取組み例イメージ</a:t>
            </a:r>
          </a:p>
        </p:txBody>
      </p:sp>
    </p:spTree>
    <p:extLst>
      <p:ext uri="{BB962C8B-B14F-4D97-AF65-F5344CB8AC3E}">
        <p14:creationId xmlns:p14="http://schemas.microsoft.com/office/powerpoint/2010/main" val="3661681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867DEF05-99E9-40AF-9E31-5B3A673F1C6A}"/>
              </a:ext>
            </a:extLst>
          </p:cNvPr>
          <p:cNvSpPr/>
          <p:nvPr/>
        </p:nvSpPr>
        <p:spPr>
          <a:xfrm>
            <a:off x="147687" y="802391"/>
            <a:ext cx="9610626" cy="5577690"/>
          </a:xfrm>
          <a:prstGeom prst="roundRect">
            <a:avLst>
              <a:gd name="adj" fmla="val 2650"/>
            </a:avLst>
          </a:prstGeom>
          <a:solidFill>
            <a:schemeClr val="accent1">
              <a:lumMod val="20000"/>
              <a:lumOff val="80000"/>
            </a:schemeClr>
          </a:solidFill>
          <a:ln>
            <a:noFill/>
          </a:ln>
          <a:effectLst>
            <a:glow rad="63500">
              <a:schemeClr val="accent1">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60463FE-B96A-432B-AFC3-674E76702CA4}"/>
              </a:ext>
            </a:extLst>
          </p:cNvPr>
          <p:cNvSpPr txBox="1"/>
          <p:nvPr/>
        </p:nvSpPr>
        <p:spPr>
          <a:xfrm>
            <a:off x="147687" y="802390"/>
            <a:ext cx="9467500" cy="5547673"/>
          </a:xfrm>
          <a:prstGeom prst="rect">
            <a:avLst/>
          </a:prstGeom>
          <a:noFill/>
          <a:effectLst>
            <a:glow rad="63500">
              <a:schemeClr val="accent1">
                <a:satMod val="175000"/>
                <a:alpha val="40000"/>
              </a:schemeClr>
            </a:glow>
          </a:effectLst>
        </p:spPr>
        <p:txBody>
          <a:bodyPr wrap="square" rtlCol="0">
            <a:spAutoFit/>
          </a:bodyPr>
          <a:lstStyle/>
          <a:p>
            <a:pPr marL="93663" indent="-93663">
              <a:spcAft>
                <a:spcPts val="300"/>
              </a:spcAft>
            </a:pPr>
            <a:endParaRPr kumimoji="1" lang="en-US" altLang="ja-JP" sz="9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◎令和３から５年度の本事業（第１期）と、令和６年度からの本事業（第２期）ではテーマが変わっています</a:t>
            </a:r>
            <a:r>
              <a:rPr lang="ja-JP" altLang="en-US" sz="1200" dirty="0">
                <a:latin typeface="UD デジタル 教科書体 NK-R" panose="02020400000000000000" pitchFamily="18" charset="-128"/>
                <a:ea typeface="UD デジタル 教科書体 NK-R" panose="02020400000000000000" pitchFamily="18" charset="-128"/>
              </a:rPr>
              <a:t>のでご注意ください</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・第１期（令和３年度から５年度）：コロナ禍の新しい生活様式に対応した「バイローカル」「</a:t>
            </a:r>
            <a:r>
              <a:rPr lang="en-US" altLang="ja-JP" sz="1200" dirty="0">
                <a:latin typeface="UD デジタル 教科書体 NK-R" panose="02020400000000000000" pitchFamily="18" charset="-128"/>
                <a:ea typeface="UD デジタル 教科書体 NK-R" panose="02020400000000000000" pitchFamily="18" charset="-128"/>
              </a:rPr>
              <a:t>ICT</a:t>
            </a:r>
            <a:r>
              <a:rPr lang="ja-JP" altLang="en-US" sz="1200" dirty="0">
                <a:latin typeface="UD デジタル 教科書体 NK-R" panose="02020400000000000000" pitchFamily="18" charset="-128"/>
                <a:ea typeface="UD デジタル 教科書体 NK-R" panose="02020400000000000000" pitchFamily="18" charset="-128"/>
              </a:rPr>
              <a:t>活用」</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・第２期（令和６年度以降）：地域コミュニティ機能の推進に資する</a:t>
            </a:r>
            <a:r>
              <a:rPr kumimoji="1" lang="ja-JP" altLang="en-US" sz="1200" b="1" dirty="0">
                <a:latin typeface="UD デジタル 教科書体 NK-R" panose="02020400000000000000" pitchFamily="18" charset="-128"/>
                <a:ea typeface="UD デジタル 教科書体 NK-R" panose="02020400000000000000" pitchFamily="18" charset="-128"/>
              </a:rPr>
              <a:t>「地域ニーズ対応」「デジタル対応力向上」</a:t>
            </a:r>
            <a:endParaRPr kumimoji="1" lang="en-US" altLang="ja-JP" sz="1200" b="1"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令和</a:t>
            </a:r>
            <a:r>
              <a:rPr lang="en-US" altLang="ja-JP" sz="1200" dirty="0">
                <a:latin typeface="UD デジタル 教科書体 NK-R" panose="02020400000000000000" pitchFamily="18" charset="-128"/>
                <a:ea typeface="UD デジタル 教科書体 NK-R" panose="02020400000000000000" pitchFamily="18" charset="-128"/>
              </a:rPr>
              <a:t>6</a:t>
            </a:r>
            <a:r>
              <a:rPr lang="ja-JP" altLang="en-US" sz="1200" dirty="0">
                <a:latin typeface="UD デジタル 教科書体 NK-R" panose="02020400000000000000" pitchFamily="18" charset="-128"/>
                <a:ea typeface="UD デジタル 教科書体 NK-R" panose="02020400000000000000" pitchFamily="18" charset="-128"/>
              </a:rPr>
              <a:t>年度</a:t>
            </a:r>
            <a:r>
              <a:rPr kumimoji="1" lang="ja-JP" altLang="en-US" sz="1200" dirty="0">
                <a:latin typeface="UD デジタル 教科書体 NK-R" panose="02020400000000000000" pitchFamily="18" charset="-128"/>
                <a:ea typeface="UD デジタル 教科書体 NK-R" panose="02020400000000000000" pitchFamily="18" charset="-128"/>
              </a:rPr>
              <a:t>の取組み内容については、以下の事例集を参照してください。</a:t>
            </a:r>
            <a:r>
              <a:rPr lang="ja-JP" altLang="en-US" sz="1200" dirty="0">
                <a:latin typeface="UD デジタル 教科書体 NK-R" panose="02020400000000000000" pitchFamily="18" charset="-128"/>
                <a:ea typeface="UD デジタル 教科書体 NK-R" panose="02020400000000000000" pitchFamily="18" charset="-128"/>
              </a:rPr>
              <a:t>　　　</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hlinkClick r:id="rId2"/>
              </a:rPr>
              <a:t>https://www.pref.osaka.lg.jp/shogyoshien/modelhukyu/r3moderujireisyu.html</a:t>
            </a:r>
            <a:endParaRPr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令和</a:t>
            </a:r>
            <a:r>
              <a:rPr kumimoji="1" lang="en-US" altLang="ja-JP" sz="1200" dirty="0">
                <a:latin typeface="UD デジタル 教科書体 NK-R" panose="02020400000000000000" pitchFamily="18" charset="-128"/>
                <a:ea typeface="UD デジタル 教科書体 NK-R" panose="02020400000000000000" pitchFamily="18" charset="-128"/>
              </a:rPr>
              <a:t>6</a:t>
            </a:r>
            <a:r>
              <a:rPr kumimoji="1" lang="ja-JP" altLang="en-US" sz="1200" dirty="0">
                <a:latin typeface="UD デジタル 教科書体 NK-R" panose="02020400000000000000" pitchFamily="18" charset="-128"/>
                <a:ea typeface="UD デジタル 教科書体 NK-R" panose="02020400000000000000" pitchFamily="18" charset="-128"/>
              </a:rPr>
              <a:t>年度に本事業（</a:t>
            </a:r>
            <a:r>
              <a:rPr lang="en-US" altLang="ja-JP" sz="1200" dirty="0">
                <a:latin typeface="UD デジタル 教科書体 NK-R" panose="02020400000000000000" pitchFamily="18" charset="-128"/>
                <a:ea typeface="UD デジタル 教科書体 NK-R" panose="02020400000000000000" pitchFamily="18" charset="-128"/>
              </a:rPr>
              <a:t>7</a:t>
            </a:r>
            <a:r>
              <a:rPr kumimoji="1" lang="ja-JP" altLang="en-US" sz="1200" dirty="0">
                <a:latin typeface="UD デジタル 教科書体 NK-R" panose="02020400000000000000" pitchFamily="18" charset="-128"/>
                <a:ea typeface="UD デジタル 教科書体 NK-R" panose="02020400000000000000" pitchFamily="18" charset="-128"/>
              </a:rPr>
              <a:t>件）または商店街店舗魅力向上支援事業の観光コンテンツ化（３件）に採択された商店街等は、</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令和</a:t>
            </a:r>
            <a:r>
              <a:rPr lang="en-US" altLang="ja-JP" sz="1200" dirty="0">
                <a:latin typeface="UD デジタル 教科書体 NK-R" panose="02020400000000000000" pitchFamily="18" charset="-128"/>
                <a:ea typeface="UD デジタル 教科書体 NK-R" panose="02020400000000000000" pitchFamily="18" charset="-128"/>
              </a:rPr>
              <a:t>7</a:t>
            </a:r>
            <a:r>
              <a:rPr kumimoji="1" lang="ja-JP" altLang="en-US" sz="1200" dirty="0">
                <a:latin typeface="UD デジタル 教科書体 NK-R" panose="02020400000000000000" pitchFamily="18" charset="-128"/>
                <a:ea typeface="UD デジタル 教科書体 NK-R" panose="02020400000000000000" pitchFamily="18" charset="-128"/>
              </a:rPr>
              <a:t>年度は応募いただけません。</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a:t>
            </a:r>
            <a:r>
              <a:rPr kumimoji="1" lang="ja-JP" altLang="en-US" sz="1200" b="1" dirty="0">
                <a:latin typeface="UD デジタル 教科書体 NK-R" panose="02020400000000000000" pitchFamily="18" charset="-128"/>
                <a:ea typeface="UD デジタル 教科書体 NK-R" panose="02020400000000000000" pitchFamily="18" charset="-128"/>
              </a:rPr>
              <a:t>従来から実施されている既存のイベントや取組み等の経費に、単に本事業経費を充当することは認められません</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本事業は、各商店街での自主的な取組みに、地域コミュニティの担い手としての機能を推進するため、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「地域ニーズ対応」と「デジタル対応力向上」の観点を付加した取組みを支援するものです。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◎申請にあたっては、</a:t>
            </a:r>
            <a:r>
              <a:rPr kumimoji="1" lang="ja-JP" altLang="en-US" sz="1200" b="1" dirty="0">
                <a:latin typeface="UD デジタル 教科書体 NK-R" panose="02020400000000000000" pitchFamily="18" charset="-128"/>
                <a:ea typeface="UD デジタル 教科書体 NK-R" panose="02020400000000000000" pitchFamily="18" charset="-128"/>
              </a:rPr>
              <a:t>商店街等の現状</a:t>
            </a:r>
            <a:r>
              <a:rPr kumimoji="1" lang="ja-JP" altLang="en-US" sz="1200" dirty="0">
                <a:latin typeface="UD デジタル 教科書体 NK-R" panose="02020400000000000000" pitchFamily="18" charset="-128"/>
                <a:ea typeface="UD デジタル 教科書体 NK-R" panose="02020400000000000000" pitchFamily="18" charset="-128"/>
              </a:rPr>
              <a:t>と、</a:t>
            </a:r>
            <a:r>
              <a:rPr kumimoji="1" lang="ja-JP" altLang="en-US" sz="1200" b="1" dirty="0">
                <a:latin typeface="UD デジタル 教科書体 NK-R" panose="02020400000000000000" pitchFamily="18" charset="-128"/>
                <a:ea typeface="UD デジタル 教科書体 NK-R" panose="02020400000000000000" pitchFamily="18" charset="-128"/>
              </a:rPr>
              <a:t>来街者や地域住民等のニーズや</a:t>
            </a:r>
            <a:r>
              <a:rPr lang="ja-JP" altLang="en-US" sz="1200" b="1" dirty="0">
                <a:latin typeface="UD デジタル 教科書体 NK-R" panose="02020400000000000000" pitchFamily="18" charset="-128"/>
                <a:ea typeface="UD デジタル 教科書体 NK-R" panose="02020400000000000000" pitchFamily="18" charset="-128"/>
              </a:rPr>
              <a:t>課題等</a:t>
            </a:r>
            <a:r>
              <a:rPr kumimoji="1" lang="ja-JP" altLang="en-US" sz="1200" b="1" dirty="0">
                <a:latin typeface="UD デジタル 教科書体 NK-R" panose="02020400000000000000" pitchFamily="18" charset="-128"/>
                <a:ea typeface="UD デジタル 教科書体 NK-R" panose="02020400000000000000" pitchFamily="18" charset="-128"/>
              </a:rPr>
              <a:t>の把握</a:t>
            </a:r>
            <a:r>
              <a:rPr kumimoji="1" lang="ja-JP" altLang="en-US" sz="1200" dirty="0">
                <a:latin typeface="UD デジタル 教科書体 NK-R" panose="02020400000000000000" pitchFamily="18" charset="-128"/>
                <a:ea typeface="UD デジタル 教科書体 NK-R" panose="02020400000000000000" pitchFamily="18" charset="-128"/>
              </a:rPr>
              <a:t>が重要となります。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以下のような一連の流れを想定し、</a:t>
            </a:r>
            <a:r>
              <a:rPr kumimoji="1" lang="ja-JP" altLang="en-US" sz="1200" dirty="0">
                <a:latin typeface="UD デジタル 教科書体 NK-R" panose="02020400000000000000" pitchFamily="18" charset="-128"/>
                <a:ea typeface="UD デジタル 教科書体 NK-R" panose="02020400000000000000" pitchFamily="18" charset="-128"/>
              </a:rPr>
              <a:t>本事業の位置づけを明確にしたうえでご応募ください。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・来街者や地域住民等のニーズの把握（例：地域住民へのアンケートやヒアリング・ワークショップの実施など）</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lang="ja-JP" altLang="en-US" sz="1200" dirty="0">
                <a:latin typeface="UD デジタル 教科書体 NK-R" panose="02020400000000000000" pitchFamily="18" charset="-128"/>
                <a:ea typeface="UD デジタル 教科書体 NK-R" panose="02020400000000000000" pitchFamily="18" charset="-128"/>
              </a:rPr>
              <a:t>　　　・これまでの商店街での自主的な活性化策の取組み状況</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それらを踏まえて、本事業で「地域ニーズ対応」「デジタル対応力向上」の要素を取り入れて地域コミュニティ機能の推進に資するよう取り組む</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・本事業実施による成果</a:t>
            </a:r>
            <a:r>
              <a:rPr lang="ja-JP" altLang="en-US" sz="1200" dirty="0">
                <a:latin typeface="UD デジタル 教科書体 NK-R" panose="02020400000000000000" pitchFamily="18" charset="-128"/>
                <a:ea typeface="UD デジタル 教科書体 NK-R" panose="02020400000000000000" pitchFamily="18" charset="-128"/>
              </a:rPr>
              <a:t>や</a:t>
            </a:r>
            <a:r>
              <a:rPr kumimoji="1" lang="ja-JP" altLang="en-US" sz="1200" dirty="0">
                <a:latin typeface="UD デジタル 教科書体 NK-R" panose="02020400000000000000" pitchFamily="18" charset="-128"/>
                <a:ea typeface="UD デジタル 教科書体 NK-R" panose="02020400000000000000" pitchFamily="18" charset="-128"/>
              </a:rPr>
              <a:t>ノウハウを、今後どう活かしていくか（一過性で終わらせない）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ja-JP" altLang="en-US"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◎各商店街での事業実施期間は、</a:t>
            </a:r>
            <a:r>
              <a:rPr kumimoji="1" lang="ja-JP" altLang="en-US" sz="1200" b="1" dirty="0">
                <a:latin typeface="UD デジタル 教科書体 NK-R" panose="02020400000000000000" pitchFamily="18" charset="-128"/>
                <a:ea typeface="UD デジタル 教科書体 NK-R" panose="02020400000000000000" pitchFamily="18" charset="-128"/>
              </a:rPr>
              <a:t>開始時期が最短で令和</a:t>
            </a:r>
            <a:r>
              <a:rPr kumimoji="1" lang="en-US" altLang="ja-JP" sz="1200" b="1" dirty="0">
                <a:latin typeface="UD デジタル 教科書体 NK-R" panose="02020400000000000000" pitchFamily="18" charset="-128"/>
                <a:ea typeface="UD デジタル 教科書体 NK-R" panose="02020400000000000000" pitchFamily="18" charset="-128"/>
              </a:rPr>
              <a:t>7</a:t>
            </a:r>
            <a:r>
              <a:rPr kumimoji="1" lang="ja-JP" altLang="en-US" sz="1200" b="1" dirty="0">
                <a:latin typeface="UD デジタル 教科書体 NK-R" panose="02020400000000000000" pitchFamily="18" charset="-128"/>
                <a:ea typeface="UD デジタル 教科書体 NK-R" panose="02020400000000000000" pitchFamily="18" charset="-128"/>
              </a:rPr>
              <a:t>年６月下旬以降</a:t>
            </a:r>
            <a:r>
              <a:rPr kumimoji="1" lang="ja-JP" altLang="en-US" sz="1200" dirty="0">
                <a:latin typeface="UD デジタル 教科書体 NK-R" panose="02020400000000000000" pitchFamily="18" charset="-128"/>
                <a:ea typeface="UD デジタル 教科書体 NK-R" panose="02020400000000000000" pitchFamily="18" charset="-128"/>
              </a:rPr>
              <a:t>（採択後、府の委託事業者と商店街の委託契約締結後）、</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b="1" dirty="0">
                <a:latin typeface="UD デジタル 教科書体 NK-R" panose="02020400000000000000" pitchFamily="18" charset="-128"/>
                <a:ea typeface="UD デジタル 教科書体 NK-R" panose="02020400000000000000" pitchFamily="18" charset="-128"/>
              </a:rPr>
              <a:t>終了時期が最長で令和</a:t>
            </a:r>
            <a:r>
              <a:rPr kumimoji="1" lang="en-US" altLang="ja-JP" sz="1200" b="1" dirty="0">
                <a:latin typeface="UD デジタル 教科書体 NK-R" panose="02020400000000000000" pitchFamily="18" charset="-128"/>
                <a:ea typeface="UD デジタル 教科書体 NK-R" panose="02020400000000000000" pitchFamily="18" charset="-128"/>
              </a:rPr>
              <a:t>7</a:t>
            </a:r>
            <a:r>
              <a:rPr kumimoji="1" lang="ja-JP" altLang="en-US" sz="1200" b="1" dirty="0">
                <a:latin typeface="UD デジタル 教科書体 NK-R" panose="02020400000000000000" pitchFamily="18" charset="-128"/>
                <a:ea typeface="UD デジタル 教科書体 NK-R" panose="02020400000000000000" pitchFamily="18" charset="-128"/>
              </a:rPr>
              <a:t>年１２月末まで</a:t>
            </a:r>
            <a:r>
              <a:rPr kumimoji="1" lang="ja-JP" altLang="en-US" sz="1200" dirty="0">
                <a:latin typeface="UD デジタル 教科書体 NK-R" panose="02020400000000000000" pitchFamily="18" charset="-128"/>
                <a:ea typeface="UD デジタル 教科書体 NK-R" panose="02020400000000000000" pitchFamily="18" charset="-128"/>
              </a:rPr>
              <a:t>（事業も経費支払いも共に完了）となります。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endParaRPr kumimoji="1" lang="en-US" altLang="ja-JP" sz="1200" dirty="0">
              <a:latin typeface="UD デジタル 教科書体 NK-R" panose="02020400000000000000" pitchFamily="18" charset="-128"/>
              <a:ea typeface="UD デジタル 教科書体 NK-R" panose="02020400000000000000" pitchFamily="18" charset="-128"/>
            </a:endParaRPr>
          </a:p>
          <a:p>
            <a:pPr marL="93663" indent="-93663">
              <a:spcAft>
                <a:spcPts val="300"/>
              </a:spcAft>
            </a:pPr>
            <a:r>
              <a:rPr kumimoji="1" lang="ja-JP" altLang="en-US" sz="1200" dirty="0">
                <a:latin typeface="UD デジタル 教科書体 NK-R" panose="02020400000000000000" pitchFamily="18" charset="-128"/>
                <a:ea typeface="UD デジタル 教科書体 NK-R" panose="02020400000000000000" pitchFamily="18" charset="-128"/>
              </a:rPr>
              <a:t>◎詳細は、「商店街等モデル創出普及事業＜モデル創出＞　応募要領」をご確認ください。</a:t>
            </a:r>
            <a:endParaRPr kumimoji="1" lang="en-US" altLang="ja-JP" sz="12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a:extLst>
              <a:ext uri="{FF2B5EF4-FFF2-40B4-BE49-F238E27FC236}">
                <a16:creationId xmlns:a16="http://schemas.microsoft.com/office/drawing/2014/main" id="{BC7738F0-5F06-4E90-B0D8-3C5797A390FD}"/>
              </a:ext>
            </a:extLst>
          </p:cNvPr>
          <p:cNvSpPr txBox="1"/>
          <p:nvPr/>
        </p:nvSpPr>
        <p:spPr>
          <a:xfrm>
            <a:off x="147687" y="281006"/>
            <a:ext cx="3640672" cy="393826"/>
          </a:xfrm>
          <a:prstGeom prst="rect">
            <a:avLst/>
          </a:prstGeom>
          <a:noFill/>
        </p:spPr>
        <p:txBody>
          <a:bodyPr wrap="square" rtlCol="0">
            <a:spAutoFit/>
          </a:bodyPr>
          <a:lstStyle/>
          <a:p>
            <a:pPr marL="335747" indent="-335747">
              <a:buFont typeface="Wingdings" panose="05000000000000000000" pitchFamily="2" charset="2"/>
              <a:buChar char="Ø"/>
            </a:pPr>
            <a:r>
              <a:rPr kumimoji="1" lang="en-US" altLang="ja-JP" sz="1959" b="1" dirty="0">
                <a:solidFill>
                  <a:srgbClr val="327EC4"/>
                </a:solidFill>
                <a:latin typeface="UD デジタル 教科書体 NK-R" panose="02020400000000000000" pitchFamily="18" charset="-128"/>
                <a:ea typeface="UD デジタル 教科書体 NK-R" panose="02020400000000000000" pitchFamily="18" charset="-128"/>
              </a:rPr>
              <a:t>※</a:t>
            </a: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応募に際しての留意点等</a:t>
            </a:r>
          </a:p>
        </p:txBody>
      </p:sp>
    </p:spTree>
    <p:extLst>
      <p:ext uri="{BB962C8B-B14F-4D97-AF65-F5344CB8AC3E}">
        <p14:creationId xmlns:p14="http://schemas.microsoft.com/office/powerpoint/2010/main" val="108934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45D0F9F4-9E57-9736-1F12-8FDFE2265FF5}"/>
              </a:ext>
            </a:extLst>
          </p:cNvPr>
          <p:cNvSpPr/>
          <p:nvPr/>
        </p:nvSpPr>
        <p:spPr>
          <a:xfrm>
            <a:off x="317855" y="923820"/>
            <a:ext cx="9216000" cy="3569123"/>
          </a:xfrm>
          <a:prstGeom prst="roundRect">
            <a:avLst>
              <a:gd name="adj" fmla="val 2650"/>
            </a:avLst>
          </a:prstGeom>
          <a:solidFill>
            <a:schemeClr val="accent1">
              <a:lumMod val="20000"/>
              <a:lumOff val="80000"/>
            </a:schemeClr>
          </a:solidFill>
          <a:ln>
            <a:noFill/>
          </a:ln>
          <a:effectLst>
            <a:glow rad="63500">
              <a:schemeClr val="accent1">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DD568FB6-6D4B-D335-5C18-38FE525901E7}"/>
              </a:ext>
            </a:extLst>
          </p:cNvPr>
          <p:cNvSpPr txBox="1"/>
          <p:nvPr/>
        </p:nvSpPr>
        <p:spPr>
          <a:xfrm>
            <a:off x="370254" y="918241"/>
            <a:ext cx="9108000" cy="3567836"/>
          </a:xfrm>
          <a:prstGeom prst="rect">
            <a:avLst/>
          </a:prstGeom>
          <a:noFill/>
        </p:spPr>
        <p:txBody>
          <a:bodyPr wrap="square" rtlCol="0">
            <a:spAutoFit/>
          </a:bodyPr>
          <a:lstStyle/>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コロナ禍では、外出自粛による人流減少等から商店街への来街も減少するなど、商店街は大きな影響を受けました。</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その一方で、身近な買い物の場としての役割（地域商業機能）が改めて注目されました。</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府では、令和３年度から、コロナ禍の新しい生活様式（ニューノーマル）に対応した「</a:t>
            </a:r>
            <a:r>
              <a:rPr kumimoji="1" lang="en-US" altLang="ja-JP" sz="1200" dirty="0">
                <a:latin typeface="UD デジタル 教科書体 NK-R" panose="02020400000000000000" pitchFamily="18" charset="-128"/>
                <a:ea typeface="UD デジタル 教科書体 NK-R" panose="02020400000000000000" pitchFamily="18" charset="-128"/>
              </a:rPr>
              <a:t>ICT</a:t>
            </a:r>
            <a:r>
              <a:rPr kumimoji="1" lang="ja-JP" altLang="en-US" sz="1200" dirty="0">
                <a:latin typeface="UD デジタル 教科書体 NK-R" panose="02020400000000000000" pitchFamily="18" charset="-128"/>
                <a:ea typeface="UD デジタル 教科書体 NK-R" panose="02020400000000000000" pitchFamily="18" charset="-128"/>
              </a:rPr>
              <a:t>活用」と「バイローカル」をテーマとし、</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en-US" altLang="ja-JP" sz="1200" dirty="0">
                <a:latin typeface="UD デジタル 教科書体 NK-R" panose="02020400000000000000" pitchFamily="18" charset="-128"/>
                <a:ea typeface="UD デジタル 教科書体 NK-R" panose="02020400000000000000" pitchFamily="18" charset="-128"/>
              </a:rPr>
              <a:t>3</a:t>
            </a:r>
            <a:r>
              <a:rPr kumimoji="1" lang="ja-JP" altLang="en-US" sz="1200" dirty="0">
                <a:latin typeface="UD デジタル 教科書体 NK-R" panose="02020400000000000000" pitchFamily="18" charset="-128"/>
                <a:ea typeface="UD デジタル 教科書体 NK-R" panose="02020400000000000000" pitchFamily="18" charset="-128"/>
              </a:rPr>
              <a:t>年間で計</a:t>
            </a:r>
            <a:r>
              <a:rPr kumimoji="1" lang="en-US" altLang="ja-JP" sz="1200" dirty="0">
                <a:latin typeface="UD デジタル 教科書体 NK-R" panose="02020400000000000000" pitchFamily="18" charset="-128"/>
                <a:ea typeface="UD デジタル 教科書体 NK-R" panose="02020400000000000000" pitchFamily="18" charset="-128"/>
              </a:rPr>
              <a:t>28</a:t>
            </a:r>
            <a:r>
              <a:rPr kumimoji="1" lang="ja-JP" altLang="en-US" sz="1200" dirty="0">
                <a:latin typeface="UD デジタル 教科書体 NK-R" panose="02020400000000000000" pitchFamily="18" charset="-128"/>
                <a:ea typeface="UD デジタル 教科書体 NK-R" panose="02020400000000000000" pitchFamily="18" charset="-128"/>
              </a:rPr>
              <a:t>商店街にてモデル事例創出を実施してきました。その結果、以下のような事例が蓄積されてきました。</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 ICT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・デジタル活用による、コロナ禍に対応した非接触・非対面のイベント実施等（デジタルスタンプラリーやデジタル抽選会等）</a:t>
            </a:r>
            <a:endPar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○身近な商店街・店舗の存在や良さを知ってもらう取組み（</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商店街・店舗紹介マップ、</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PR</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動画、公式</a:t>
            </a:r>
            <a:r>
              <a:rPr kumimoji="1" lang="en-US" altLang="ja-JP" sz="1200" dirty="0">
                <a:solidFill>
                  <a:schemeClr val="tx1"/>
                </a:solidFill>
                <a:latin typeface="UD デジタル 教科書体 NK-R" panose="02020400000000000000" pitchFamily="18" charset="-128"/>
                <a:ea typeface="UD デジタル 教科書体 NK-R" panose="02020400000000000000" pitchFamily="18" charset="-128"/>
              </a:rPr>
              <a:t>SNS</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開設等</a:t>
            </a:r>
            <a:r>
              <a:rPr kumimoji="1" lang="ja-JP" altLang="en-US" sz="1200" dirty="0">
                <a:latin typeface="UD デジタル 教科書体 NK-R" panose="02020400000000000000" pitchFamily="18" charset="-128"/>
                <a:ea typeface="UD デジタル 教科書体 NK-R" panose="02020400000000000000" pitchFamily="18" charset="-128"/>
              </a:rPr>
              <a:t>）</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○学生等との連携による新しい観点を取り入れた取組み　等</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これらは、身近な買い物の場としての役割＝「地域商業機能」を商店街と地域が再認識し、それを積極的に地域に発信するという取組みで</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あり、府として事例集発行やセミナー、商店街レポートなどで普及に努めてきたところです。</a:t>
            </a: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令和５年５月にはコロナが</a:t>
            </a:r>
            <a:r>
              <a:rPr kumimoji="1" lang="en-US" altLang="ja-JP" sz="1200" dirty="0">
                <a:latin typeface="UD デジタル 教科書体 NK-R" panose="02020400000000000000" pitchFamily="18" charset="-128"/>
                <a:ea typeface="UD デジタル 教科書体 NK-R" panose="02020400000000000000" pitchFamily="18" charset="-128"/>
              </a:rPr>
              <a:t>5</a:t>
            </a:r>
            <a:r>
              <a:rPr kumimoji="1" lang="ja-JP" altLang="en-US" sz="1200" dirty="0">
                <a:latin typeface="UD デジタル 教科書体 NK-R" panose="02020400000000000000" pitchFamily="18" charset="-128"/>
                <a:ea typeface="UD デジタル 教科書体 NK-R" panose="02020400000000000000" pitchFamily="18" charset="-128"/>
              </a:rPr>
              <a:t>類移行し、人流や交流も回復しつつあります。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そのような社会情勢の変化も踏まえ、</a:t>
            </a:r>
            <a:r>
              <a:rPr kumimoji="1" lang="ja-JP" altLang="en-US" sz="1200" u="sng" dirty="0">
                <a:latin typeface="UD デジタル 教科書体 NK-R" panose="02020400000000000000" pitchFamily="18" charset="-128"/>
                <a:ea typeface="UD デジタル 教科書体 NK-R" panose="02020400000000000000" pitchFamily="18" charset="-128"/>
              </a:rPr>
              <a:t>令和６年度以降は商店街のもう一つの重要な役割として再注目される「地域コミュニティの担い手」としての機能（</a:t>
            </a:r>
            <a:r>
              <a:rPr kumimoji="1" lang="en-US" altLang="ja-JP" sz="1200" u="sng" dirty="0">
                <a:latin typeface="UD デジタル 教科書体 NK-R" panose="02020400000000000000" pitchFamily="18" charset="-128"/>
                <a:ea typeface="UD デジタル 教科書体 NK-R" panose="02020400000000000000" pitchFamily="18" charset="-128"/>
              </a:rPr>
              <a:t>※</a:t>
            </a:r>
            <a:r>
              <a:rPr kumimoji="1" lang="ja-JP" altLang="en-US" sz="1200" u="sng" dirty="0">
                <a:latin typeface="UD デジタル 教科書体 NK-R" panose="02020400000000000000" pitchFamily="18" charset="-128"/>
                <a:ea typeface="UD デジタル 教科書体 NK-R" panose="02020400000000000000" pitchFamily="18" charset="-128"/>
              </a:rPr>
              <a:t>）に焦点を当て、これまでの「地域商業機能」と両輪で、地域に根差した商店街の持続的な発展につなげるべく、引き続き市町村と商店街の取組みを後押ししてまいります。</a:t>
            </a:r>
            <a:endParaRPr kumimoji="1" lang="en-US" altLang="ja-JP" sz="1200" u="sng" dirty="0">
              <a:latin typeface="UD デジタル 教科書体 NK-R" panose="02020400000000000000" pitchFamily="18" charset="-128"/>
              <a:ea typeface="UD デジタル 教科書体 NK-R" panose="02020400000000000000" pitchFamily="18" charset="-128"/>
            </a:endParaRPr>
          </a:p>
          <a:p>
            <a:pPr>
              <a:lnSpc>
                <a:spcPts val="1600"/>
              </a:lnSpc>
            </a:pPr>
            <a:endParaRPr kumimoji="1" lang="en-US" altLang="ja-JP" sz="7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050" dirty="0">
                <a:latin typeface="UD デジタル 教科書体 NK-R" panose="02020400000000000000" pitchFamily="18" charset="-128"/>
                <a:ea typeface="UD デジタル 教科書体 NK-R" panose="02020400000000000000" pitchFamily="18" charset="-128"/>
              </a:rPr>
              <a:t>（</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a:latin typeface="UD デジタル 教科書体 NK-R" panose="02020400000000000000" pitchFamily="18" charset="-128"/>
                <a:ea typeface="UD デジタル 教科書体 NK-R" panose="02020400000000000000" pitchFamily="18" charset="-128"/>
              </a:rPr>
              <a:t>地域の持続可能な発展に向けた政策の在り方研究会（中小企業庁）「地域コミュニティにおける商業機能の担い手である商店街に期待される新たな役割」）</a:t>
            </a:r>
          </a:p>
        </p:txBody>
      </p:sp>
      <p:sp>
        <p:nvSpPr>
          <p:cNvPr id="28" name="テキスト ボックス 27">
            <a:extLst>
              <a:ext uri="{FF2B5EF4-FFF2-40B4-BE49-F238E27FC236}">
                <a16:creationId xmlns:a16="http://schemas.microsoft.com/office/drawing/2014/main" id="{B0A27CC8-CAF9-4570-94F8-0757B40B197A}"/>
              </a:ext>
            </a:extLst>
          </p:cNvPr>
          <p:cNvSpPr txBox="1"/>
          <p:nvPr/>
        </p:nvSpPr>
        <p:spPr>
          <a:xfrm>
            <a:off x="895692" y="165108"/>
            <a:ext cx="8337514" cy="430887"/>
          </a:xfrm>
          <a:prstGeom prst="rect">
            <a:avLst/>
          </a:prstGeom>
          <a:noFill/>
        </p:spPr>
        <p:txBody>
          <a:bodyPr wrap="square" rtlCol="0" anchor="ctr">
            <a:spAutoFit/>
          </a:bodyPr>
          <a:lstStyle/>
          <a:p>
            <a:r>
              <a:rPr lang="ja-JP" altLang="en-US" sz="2200" b="1" dirty="0">
                <a:solidFill>
                  <a:srgbClr val="327EC4"/>
                </a:solidFill>
                <a:latin typeface="UD デジタル 教科書体 NK-R" panose="02020400000000000000" pitchFamily="18" charset="-128"/>
                <a:ea typeface="UD デジタル 教科書体 NK-R" panose="02020400000000000000" pitchFamily="18" charset="-128"/>
              </a:rPr>
              <a:t>参考：令和３～５年度の総括と令和６年度以降の取組みについて</a:t>
            </a:r>
          </a:p>
        </p:txBody>
      </p:sp>
      <p:grpSp>
        <p:nvGrpSpPr>
          <p:cNvPr id="29" name="グループ化 28">
            <a:extLst>
              <a:ext uri="{FF2B5EF4-FFF2-40B4-BE49-F238E27FC236}">
                <a16:creationId xmlns:a16="http://schemas.microsoft.com/office/drawing/2014/main" id="{7FE2F4E9-BD74-4D97-9D50-BFF975F35328}"/>
              </a:ext>
            </a:extLst>
          </p:cNvPr>
          <p:cNvGrpSpPr/>
          <p:nvPr/>
        </p:nvGrpSpPr>
        <p:grpSpPr>
          <a:xfrm>
            <a:off x="370254" y="237753"/>
            <a:ext cx="9410646" cy="233897"/>
            <a:chOff x="211096" y="410368"/>
            <a:chExt cx="10373525" cy="257830"/>
          </a:xfrm>
        </p:grpSpPr>
        <p:sp>
          <p:nvSpPr>
            <p:cNvPr id="30" name="正方形/長方形 29">
              <a:extLst>
                <a:ext uri="{FF2B5EF4-FFF2-40B4-BE49-F238E27FC236}">
                  <a16:creationId xmlns:a16="http://schemas.microsoft.com/office/drawing/2014/main" id="{99E08AF8-A81B-4502-A800-6AC0CBD58E4F}"/>
                </a:ext>
              </a:extLst>
            </p:cNvPr>
            <p:cNvSpPr/>
            <p:nvPr/>
          </p:nvSpPr>
          <p:spPr>
            <a:xfrm>
              <a:off x="211096" y="419566"/>
              <a:ext cx="579200" cy="248632"/>
            </a:xfrm>
            <a:prstGeom prst="rect">
              <a:avLst/>
            </a:prstGeom>
            <a:gradFill>
              <a:gsLst>
                <a:gs pos="0">
                  <a:schemeClr val="accent1">
                    <a:lumMod val="110000"/>
                    <a:satMod val="105000"/>
                    <a:tint val="67000"/>
                  </a:schemeClr>
                </a:gs>
                <a:gs pos="50000">
                  <a:srgbClr val="4D91CF"/>
                </a:gs>
                <a:gs pos="100000">
                  <a:srgbClr val="327EC4"/>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33"/>
            </a:p>
          </p:txBody>
        </p:sp>
        <p:sp>
          <p:nvSpPr>
            <p:cNvPr id="31" name="正方形/長方形 30">
              <a:extLst>
                <a:ext uri="{FF2B5EF4-FFF2-40B4-BE49-F238E27FC236}">
                  <a16:creationId xmlns:a16="http://schemas.microsoft.com/office/drawing/2014/main" id="{B9EE661D-34A1-4EA4-AA3F-9F1E9CA86984}"/>
                </a:ext>
              </a:extLst>
            </p:cNvPr>
            <p:cNvSpPr/>
            <p:nvPr/>
          </p:nvSpPr>
          <p:spPr>
            <a:xfrm>
              <a:off x="9331030" y="410368"/>
              <a:ext cx="1253591" cy="248632"/>
            </a:xfrm>
            <a:prstGeom prst="rect">
              <a:avLst/>
            </a:prstGeom>
            <a:gradFill>
              <a:gsLst>
                <a:gs pos="0">
                  <a:schemeClr val="accent1">
                    <a:lumMod val="110000"/>
                    <a:satMod val="105000"/>
                    <a:tint val="67000"/>
                  </a:schemeClr>
                </a:gs>
                <a:gs pos="50000">
                  <a:srgbClr val="4D91CF"/>
                </a:gs>
                <a:gs pos="100000">
                  <a:srgbClr val="327EC4"/>
                </a:gs>
              </a:gsLst>
            </a:gra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sz="1633">
                <a:solidFill>
                  <a:srgbClr val="98BCE4"/>
                </a:solidFill>
              </a:endParaRPr>
            </a:p>
          </p:txBody>
        </p:sp>
      </p:grpSp>
      <p:sp>
        <p:nvSpPr>
          <p:cNvPr id="32" name="テキスト ボックス 31">
            <a:extLst>
              <a:ext uri="{FF2B5EF4-FFF2-40B4-BE49-F238E27FC236}">
                <a16:creationId xmlns:a16="http://schemas.microsoft.com/office/drawing/2014/main" id="{52CC1B8C-B406-4DB1-8C8F-8BB0C1E510F9}"/>
              </a:ext>
            </a:extLst>
          </p:cNvPr>
          <p:cNvSpPr txBox="1"/>
          <p:nvPr/>
        </p:nvSpPr>
        <p:spPr>
          <a:xfrm>
            <a:off x="427746" y="560082"/>
            <a:ext cx="7393523" cy="393826"/>
          </a:xfrm>
          <a:prstGeom prst="rect">
            <a:avLst/>
          </a:prstGeom>
          <a:noFill/>
        </p:spPr>
        <p:txBody>
          <a:bodyPr wrap="square" rtlCol="0">
            <a:spAutoFit/>
          </a:bodyPr>
          <a:lstStyle/>
          <a:p>
            <a:pPr marL="335747" indent="-335747">
              <a:buFont typeface="Wingdings" panose="05000000000000000000" pitchFamily="2" charset="2"/>
              <a:buChar char="Ø"/>
            </a:pP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コロナ禍における商店街の「地域商業機能」への再注目</a:t>
            </a:r>
          </a:p>
        </p:txBody>
      </p:sp>
      <p:graphicFrame>
        <p:nvGraphicFramePr>
          <p:cNvPr id="33" name="コンテンツ プレースホルダー 3">
            <a:extLst>
              <a:ext uri="{FF2B5EF4-FFF2-40B4-BE49-F238E27FC236}">
                <a16:creationId xmlns:a16="http://schemas.microsoft.com/office/drawing/2014/main" id="{9031D5AE-9C7D-45C7-8EE9-82129A02B940}"/>
              </a:ext>
            </a:extLst>
          </p:cNvPr>
          <p:cNvGraphicFramePr>
            <a:graphicFrameLocks noGrp="1"/>
          </p:cNvGraphicFramePr>
          <p:nvPr>
            <p:ph idx="1"/>
            <p:extLst>
              <p:ext uri="{D42A27DB-BD31-4B8C-83A1-F6EECF244321}">
                <p14:modId xmlns:p14="http://schemas.microsoft.com/office/powerpoint/2010/main" val="3730793017"/>
              </p:ext>
            </p:extLst>
          </p:nvPr>
        </p:nvGraphicFramePr>
        <p:xfrm>
          <a:off x="1251711" y="5331080"/>
          <a:ext cx="4015066" cy="683609"/>
        </p:xfrm>
        <a:graphic>
          <a:graphicData uri="http://schemas.openxmlformats.org/drawingml/2006/table">
            <a:tbl>
              <a:tblPr firstRow="1" bandRow="1">
                <a:tableStyleId>{BC89EF96-8CEA-46FF-86C4-4CE0E7609802}</a:tableStyleId>
              </a:tblPr>
              <a:tblGrid>
                <a:gridCol w="2007533">
                  <a:extLst>
                    <a:ext uri="{9D8B030D-6E8A-4147-A177-3AD203B41FA5}">
                      <a16:colId xmlns:a16="http://schemas.microsoft.com/office/drawing/2014/main" val="3206181571"/>
                    </a:ext>
                  </a:extLst>
                </a:gridCol>
                <a:gridCol w="2007533">
                  <a:extLst>
                    <a:ext uri="{9D8B030D-6E8A-4147-A177-3AD203B41FA5}">
                      <a16:colId xmlns:a16="http://schemas.microsoft.com/office/drawing/2014/main" val="1407469841"/>
                    </a:ext>
                  </a:extLst>
                </a:gridCol>
              </a:tblGrid>
              <a:tr h="683609">
                <a:tc>
                  <a:txBody>
                    <a:bodyPr/>
                    <a:lstStyle/>
                    <a:p>
                      <a:pPr algn="ctr"/>
                      <a:r>
                        <a:rPr kumimoji="1" lang="ja-JP" altLang="en-US" sz="1050" b="1" dirty="0">
                          <a:solidFill>
                            <a:schemeClr val="tx1"/>
                          </a:solidFill>
                        </a:rPr>
                        <a:t>身近な買い物の場</a:t>
                      </a:r>
                      <a:endParaRPr kumimoji="1" lang="en-US" altLang="ja-JP" sz="1050" b="1" dirty="0">
                        <a:solidFill>
                          <a:schemeClr val="tx1"/>
                        </a:solidFill>
                      </a:endParaRPr>
                    </a:p>
                    <a:p>
                      <a:pPr algn="ctr"/>
                      <a:r>
                        <a:rPr kumimoji="1" lang="ja-JP" altLang="en-US" sz="1050" b="1" dirty="0">
                          <a:solidFill>
                            <a:schemeClr val="tx1"/>
                          </a:solidFill>
                        </a:rPr>
                        <a:t>（地域商業機能）</a:t>
                      </a:r>
                      <a:endParaRPr kumimoji="1" lang="en-US" altLang="ja-JP" sz="1050" b="1" dirty="0">
                        <a:solidFill>
                          <a:schemeClr val="tx1"/>
                        </a:solidFill>
                        <a:latin typeface="UD デジタル 教科書体 NK-R" panose="02020400000000000000" pitchFamily="18" charset="-128"/>
                        <a:ea typeface="UD デジタル 教科書体 NK-R" panose="02020400000000000000" pitchFamily="18" charset="-128"/>
                      </a:endParaRPr>
                    </a:p>
                  </a:txBody>
                  <a:tcPr anchor="ctr">
                    <a:lnR w="12700" cap="flat" cmpd="sng" algn="ctr">
                      <a:solidFill>
                        <a:schemeClr val="tx1"/>
                      </a:solidFill>
                      <a:prstDash val="dash"/>
                      <a:round/>
                      <a:headEnd type="none" w="med" len="med"/>
                      <a:tailEnd type="none" w="med" len="med"/>
                    </a:lnR>
                  </a:tcPr>
                </a:tc>
                <a:tc>
                  <a:txBody>
                    <a:bodyPr/>
                    <a:lstStyle/>
                    <a:p>
                      <a:pPr algn="ctr"/>
                      <a:r>
                        <a:rPr kumimoji="1" lang="ja-JP" altLang="en-US" sz="1050" b="1" u="none" dirty="0"/>
                        <a:t>生活を支える場</a:t>
                      </a:r>
                      <a:endParaRPr kumimoji="1" lang="en-US" altLang="ja-JP" sz="1050" b="1" u="none" dirty="0"/>
                    </a:p>
                    <a:p>
                      <a:pPr algn="ctr"/>
                      <a:r>
                        <a:rPr kumimoji="1" lang="ja-JP" altLang="en-US" sz="1050" b="1" u="none" dirty="0"/>
                        <a:t>（地域コミュニティ）</a:t>
                      </a:r>
                      <a:endParaRPr kumimoji="1" lang="en-US" altLang="ja-JP" sz="1050" b="1" i="0" u="none"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dash"/>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2980880212"/>
                  </a:ext>
                </a:extLst>
              </a:tr>
            </a:tbl>
          </a:graphicData>
        </a:graphic>
      </p:graphicFrame>
      <p:sp>
        <p:nvSpPr>
          <p:cNvPr id="34" name="円弧 33">
            <a:extLst>
              <a:ext uri="{FF2B5EF4-FFF2-40B4-BE49-F238E27FC236}">
                <a16:creationId xmlns:a16="http://schemas.microsoft.com/office/drawing/2014/main" id="{5857AC83-000E-495E-B875-36594C6C1CB4}"/>
              </a:ext>
            </a:extLst>
          </p:cNvPr>
          <p:cNvSpPr/>
          <p:nvPr/>
        </p:nvSpPr>
        <p:spPr>
          <a:xfrm rot="5400000">
            <a:off x="2723545" y="4902536"/>
            <a:ext cx="1071399" cy="1020267"/>
          </a:xfrm>
          <a:prstGeom prst="arc">
            <a:avLst>
              <a:gd name="adj1" fmla="val 18146400"/>
              <a:gd name="adj2" fmla="val 3054755"/>
            </a:avLst>
          </a:prstGeom>
          <a:ln w="76200">
            <a:solidFill>
              <a:schemeClr val="accent1">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円弧 34">
            <a:extLst>
              <a:ext uri="{FF2B5EF4-FFF2-40B4-BE49-F238E27FC236}">
                <a16:creationId xmlns:a16="http://schemas.microsoft.com/office/drawing/2014/main" id="{E34442AA-A8E4-456E-8D07-1C94EEBB55B1}"/>
              </a:ext>
            </a:extLst>
          </p:cNvPr>
          <p:cNvSpPr/>
          <p:nvPr/>
        </p:nvSpPr>
        <p:spPr>
          <a:xfrm rot="16200000">
            <a:off x="2745734" y="5384448"/>
            <a:ext cx="1033530" cy="1059526"/>
          </a:xfrm>
          <a:prstGeom prst="arc">
            <a:avLst>
              <a:gd name="adj1" fmla="val 18295926"/>
              <a:gd name="adj2" fmla="val 2924602"/>
            </a:avLst>
          </a:prstGeom>
          <a:ln w="76200">
            <a:solidFill>
              <a:schemeClr val="accent1">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80B7D9F5-943A-499E-8B58-E38888078158}"/>
              </a:ext>
            </a:extLst>
          </p:cNvPr>
          <p:cNvSpPr txBox="1"/>
          <p:nvPr/>
        </p:nvSpPr>
        <p:spPr>
          <a:xfrm>
            <a:off x="2666933" y="5050462"/>
            <a:ext cx="1390578" cy="261610"/>
          </a:xfrm>
          <a:prstGeom prst="rect">
            <a:avLst/>
          </a:prstGeom>
          <a:noFill/>
        </p:spPr>
        <p:txBody>
          <a:bodyPr wrap="square" rtlCol="0">
            <a:spAutoFit/>
          </a:bodyPr>
          <a:lstStyle/>
          <a:p>
            <a:r>
              <a:rPr kumimoji="1" lang="en-US" altLang="ja-JP" sz="1100" dirty="0">
                <a:latin typeface="UD デジタル 教科書体 NK-R" panose="02020400000000000000" pitchFamily="18" charset="-128"/>
                <a:ea typeface="UD デジタル 教科書体 NK-R" panose="02020400000000000000" pitchFamily="18" charset="-128"/>
              </a:rPr>
              <a:t>【</a:t>
            </a:r>
            <a:r>
              <a:rPr kumimoji="1" lang="ja-JP" altLang="en-US" sz="1100" dirty="0">
                <a:latin typeface="UD デジタル 教科書体 NK-R" panose="02020400000000000000" pitchFamily="18" charset="-128"/>
                <a:ea typeface="UD デジタル 教科書体 NK-R" panose="02020400000000000000" pitchFamily="18" charset="-128"/>
              </a:rPr>
              <a:t>商店街の機能</a:t>
            </a:r>
            <a:r>
              <a:rPr kumimoji="1" lang="en-US" altLang="ja-JP" sz="1100" dirty="0">
                <a:latin typeface="UD デジタル 教科書体 NK-R" panose="02020400000000000000" pitchFamily="18" charset="-128"/>
                <a:ea typeface="UD デジタル 教科書体 NK-R" panose="02020400000000000000" pitchFamily="18" charset="-128"/>
              </a:rPr>
              <a:t>】</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37" name="右中かっこ 36">
            <a:extLst>
              <a:ext uri="{FF2B5EF4-FFF2-40B4-BE49-F238E27FC236}">
                <a16:creationId xmlns:a16="http://schemas.microsoft.com/office/drawing/2014/main" id="{9B2EDD6D-2E39-4675-8DEE-D65D8863E387}"/>
              </a:ext>
            </a:extLst>
          </p:cNvPr>
          <p:cNvSpPr/>
          <p:nvPr/>
        </p:nvSpPr>
        <p:spPr>
          <a:xfrm rot="5400000">
            <a:off x="4245197" y="5407063"/>
            <a:ext cx="75454" cy="153162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DDDBDA38-0DE9-4BAC-964F-3ADB4CF895BA}"/>
              </a:ext>
            </a:extLst>
          </p:cNvPr>
          <p:cNvSpPr txBox="1"/>
          <p:nvPr/>
        </p:nvSpPr>
        <p:spPr>
          <a:xfrm>
            <a:off x="1359371" y="6194219"/>
            <a:ext cx="1901416" cy="400110"/>
          </a:xfrm>
          <a:prstGeom prst="rect">
            <a:avLst/>
          </a:prstGeom>
          <a:noFill/>
        </p:spPr>
        <p:txBody>
          <a:bodyPr wrap="square" rtlCol="0">
            <a:spAutoFit/>
          </a:bodyPr>
          <a:lstStyle/>
          <a:p>
            <a:r>
              <a:rPr kumimoji="1" lang="en-US" altLang="ja-JP" sz="1000" dirty="0">
                <a:latin typeface="UD デジタル 教科書体 NK-R" panose="02020400000000000000" pitchFamily="18" charset="-128"/>
                <a:ea typeface="UD デジタル 教科書体 NK-R" panose="02020400000000000000" pitchFamily="18" charset="-128"/>
              </a:rPr>
              <a:t>R3</a:t>
            </a:r>
            <a:r>
              <a:rPr kumimoji="1" lang="ja-JP" altLang="en-US" sz="1000" dirty="0">
                <a:latin typeface="UD デジタル 教科書体 NK-R" panose="02020400000000000000" pitchFamily="18" charset="-128"/>
                <a:ea typeface="UD デジタル 教科書体 NK-R" panose="02020400000000000000" pitchFamily="18" charset="-128"/>
              </a:rPr>
              <a:t>～５　認知促進・魅力発信の</a:t>
            </a:r>
            <a:endParaRPr kumimoji="1" lang="en-US" altLang="ja-JP" sz="1000" dirty="0">
              <a:latin typeface="UD デジタル 教科書体 NK-R" panose="02020400000000000000" pitchFamily="18" charset="-128"/>
              <a:ea typeface="UD デジタル 教科書体 NK-R" panose="02020400000000000000" pitchFamily="18" charset="-128"/>
            </a:endParaRPr>
          </a:p>
          <a:p>
            <a:r>
              <a:rPr kumimoji="1" lang="ja-JP" altLang="en-US" sz="1000" dirty="0">
                <a:latin typeface="UD デジタル 教科書体 NK-R" panose="02020400000000000000" pitchFamily="18" charset="-128"/>
                <a:ea typeface="UD デジタル 教科書体 NK-R" panose="02020400000000000000" pitchFamily="18" charset="-128"/>
              </a:rPr>
              <a:t>　モデル創出・普及</a:t>
            </a:r>
          </a:p>
        </p:txBody>
      </p:sp>
      <p:sp>
        <p:nvSpPr>
          <p:cNvPr id="40" name="テキスト ボックス 39">
            <a:extLst>
              <a:ext uri="{FF2B5EF4-FFF2-40B4-BE49-F238E27FC236}">
                <a16:creationId xmlns:a16="http://schemas.microsoft.com/office/drawing/2014/main" id="{84481E93-76A1-4AF4-8805-C486B790D40C}"/>
              </a:ext>
            </a:extLst>
          </p:cNvPr>
          <p:cNvSpPr txBox="1"/>
          <p:nvPr/>
        </p:nvSpPr>
        <p:spPr>
          <a:xfrm>
            <a:off x="3513156" y="6254753"/>
            <a:ext cx="1752213" cy="253916"/>
          </a:xfrm>
          <a:prstGeom prst="rect">
            <a:avLst/>
          </a:prstGeom>
          <a:noFill/>
        </p:spPr>
        <p:txBody>
          <a:bodyPr wrap="square" rtlCol="0">
            <a:spAutoFit/>
          </a:bodyPr>
          <a:lstStyle/>
          <a:p>
            <a:r>
              <a:rPr kumimoji="1" lang="en-US" altLang="ja-JP" sz="1050" u="sng" dirty="0">
                <a:latin typeface="UD デジタル 教科書体 NK-R" panose="02020400000000000000" pitchFamily="18" charset="-128"/>
                <a:ea typeface="UD デジタル 教科書体 NK-R" panose="02020400000000000000" pitchFamily="18" charset="-128"/>
              </a:rPr>
              <a:t>R</a:t>
            </a:r>
            <a:r>
              <a:rPr kumimoji="1" lang="ja-JP" altLang="en-US" sz="1050" u="sng" dirty="0">
                <a:latin typeface="UD デジタル 教科書体 NK-R" panose="02020400000000000000" pitchFamily="18" charset="-128"/>
                <a:ea typeface="UD デジタル 教科書体 NK-R" panose="02020400000000000000" pitchFamily="18" charset="-128"/>
              </a:rPr>
              <a:t>６～　　モデル創出・普及</a:t>
            </a:r>
          </a:p>
        </p:txBody>
      </p:sp>
      <p:sp>
        <p:nvSpPr>
          <p:cNvPr id="43" name="二等辺三角形 42">
            <a:extLst>
              <a:ext uri="{FF2B5EF4-FFF2-40B4-BE49-F238E27FC236}">
                <a16:creationId xmlns:a16="http://schemas.microsoft.com/office/drawing/2014/main" id="{ACCDF53A-80DD-4149-ADE8-2AE3895B32F6}"/>
              </a:ext>
            </a:extLst>
          </p:cNvPr>
          <p:cNvSpPr/>
          <p:nvPr/>
        </p:nvSpPr>
        <p:spPr>
          <a:xfrm rot="5400000">
            <a:off x="3139673" y="6260645"/>
            <a:ext cx="296350" cy="148747"/>
          </a:xfrm>
          <a:prstGeom prst="triangle">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右中かっこ 43">
            <a:extLst>
              <a:ext uri="{FF2B5EF4-FFF2-40B4-BE49-F238E27FC236}">
                <a16:creationId xmlns:a16="http://schemas.microsoft.com/office/drawing/2014/main" id="{72ECD38B-E68F-4D84-B6DA-367BC1E3956C}"/>
              </a:ext>
            </a:extLst>
          </p:cNvPr>
          <p:cNvSpPr/>
          <p:nvPr/>
        </p:nvSpPr>
        <p:spPr>
          <a:xfrm rot="5400000">
            <a:off x="2151702" y="5348537"/>
            <a:ext cx="85886" cy="162647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en-US" altLang="ja-JP" dirty="0"/>
          </a:p>
        </p:txBody>
      </p:sp>
      <p:sp>
        <p:nvSpPr>
          <p:cNvPr id="45" name="テキスト ボックス 44">
            <a:extLst>
              <a:ext uri="{FF2B5EF4-FFF2-40B4-BE49-F238E27FC236}">
                <a16:creationId xmlns:a16="http://schemas.microsoft.com/office/drawing/2014/main" id="{8E3E611F-A121-4878-A7B5-DDC84847E162}"/>
              </a:ext>
            </a:extLst>
          </p:cNvPr>
          <p:cNvSpPr txBox="1"/>
          <p:nvPr/>
        </p:nvSpPr>
        <p:spPr>
          <a:xfrm>
            <a:off x="427746" y="4656636"/>
            <a:ext cx="9050508" cy="393826"/>
          </a:xfrm>
          <a:prstGeom prst="rect">
            <a:avLst/>
          </a:prstGeom>
          <a:noFill/>
        </p:spPr>
        <p:txBody>
          <a:bodyPr wrap="square" rtlCol="0">
            <a:spAutoFit/>
          </a:bodyPr>
          <a:lstStyle/>
          <a:p>
            <a:pPr marL="335747" indent="-335747">
              <a:buFont typeface="Wingdings" panose="05000000000000000000" pitchFamily="2" charset="2"/>
              <a:buChar char="Ø"/>
            </a:pPr>
            <a:r>
              <a:rPr kumimoji="1" lang="ja-JP" altLang="en-US" sz="1959" b="1" dirty="0">
                <a:solidFill>
                  <a:srgbClr val="327EC4"/>
                </a:solidFill>
                <a:latin typeface="UD デジタル 教科書体 NK-R" panose="02020400000000000000" pitchFamily="18" charset="-128"/>
                <a:ea typeface="UD デジタル 教科書体 NK-R" panose="02020400000000000000" pitchFamily="18" charset="-128"/>
              </a:rPr>
              <a:t>「地域商業機能」と「地域コミュニティ機能」の両輪での商店街活性化に向けて</a:t>
            </a:r>
          </a:p>
        </p:txBody>
      </p:sp>
      <p:sp>
        <p:nvSpPr>
          <p:cNvPr id="23" name="テキスト ボックス 22">
            <a:extLst>
              <a:ext uri="{FF2B5EF4-FFF2-40B4-BE49-F238E27FC236}">
                <a16:creationId xmlns:a16="http://schemas.microsoft.com/office/drawing/2014/main" id="{0017AACD-5756-4C3D-A603-AE8CAC9FC6FD}"/>
              </a:ext>
            </a:extLst>
          </p:cNvPr>
          <p:cNvSpPr txBox="1"/>
          <p:nvPr/>
        </p:nvSpPr>
        <p:spPr>
          <a:xfrm>
            <a:off x="5430875" y="5238863"/>
            <a:ext cx="4102980" cy="905954"/>
          </a:xfrm>
          <a:prstGeom prst="rect">
            <a:avLst/>
          </a:prstGeom>
          <a:noFill/>
        </p:spPr>
        <p:txBody>
          <a:bodyPr wrap="square" rtlCol="0">
            <a:spAutoFit/>
          </a:bodyPr>
          <a:lstStyle/>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・「地域商業機能」：</a:t>
            </a:r>
            <a:r>
              <a:rPr lang="ja-JP" altLang="en-US" sz="1200" dirty="0">
                <a:latin typeface="UD デジタル 教科書体 NK-R" panose="02020400000000000000" pitchFamily="18" charset="-128"/>
                <a:ea typeface="UD デジタル 教科書体 NK-R" panose="02020400000000000000" pitchFamily="18" charset="-128"/>
              </a:rPr>
              <a:t>令和</a:t>
            </a:r>
            <a:r>
              <a:rPr kumimoji="1"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から</a:t>
            </a:r>
            <a:r>
              <a:rPr kumimoji="1" lang="ja-JP" altLang="en-US" sz="1200" dirty="0">
                <a:latin typeface="UD デジタル 教科書体 NK-R" panose="02020400000000000000" pitchFamily="18" charset="-128"/>
                <a:ea typeface="UD デジタル 教科書体 NK-R" panose="02020400000000000000" pitchFamily="18" charset="-128"/>
              </a:rPr>
              <a:t>５年度で重点的に取り組</a:t>
            </a:r>
            <a:r>
              <a:rPr lang="ja-JP" altLang="en-US" sz="1200" dirty="0">
                <a:latin typeface="UD デジタル 教科書体 NK-R" panose="02020400000000000000" pitchFamily="18" charset="-128"/>
                <a:ea typeface="UD デジタル 教科書体 NK-R" panose="02020400000000000000" pitchFamily="18" charset="-128"/>
              </a:rPr>
              <a:t>み</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・「地域コミュニティ機能」：</a:t>
            </a:r>
            <a:r>
              <a:rPr lang="ja-JP" altLang="en-US" sz="1200" dirty="0">
                <a:latin typeface="UD デジタル 教科書体 NK-R" panose="02020400000000000000" pitchFamily="18" charset="-128"/>
                <a:ea typeface="UD デジタル 教科書体 NK-R" panose="02020400000000000000" pitchFamily="18" charset="-128"/>
              </a:rPr>
              <a:t>令和６年度から</a:t>
            </a:r>
            <a:r>
              <a:rPr kumimoji="1" lang="ja-JP" altLang="en-US" sz="1200" dirty="0">
                <a:latin typeface="UD デジタル 教科書体 NK-R" panose="02020400000000000000" pitchFamily="18" charset="-128"/>
                <a:ea typeface="UD デジタル 教科書体 NK-R" panose="02020400000000000000" pitchFamily="18" charset="-128"/>
              </a:rPr>
              <a:t>新たに取り組み</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➡両機能を商店街活性化のための両輪としてとらえ、</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latin typeface="UD デジタル 教科書体 NK-R" panose="02020400000000000000" pitchFamily="18" charset="-128"/>
                <a:ea typeface="UD デジタル 教科書体 NK-R" panose="02020400000000000000" pitchFamily="18" charset="-128"/>
              </a:rPr>
              <a:t>　商店街の持続的な発展へつなげていく</a:t>
            </a:r>
          </a:p>
        </p:txBody>
      </p:sp>
    </p:spTree>
    <p:extLst>
      <p:ext uri="{BB962C8B-B14F-4D97-AF65-F5344CB8AC3E}">
        <p14:creationId xmlns:p14="http://schemas.microsoft.com/office/powerpoint/2010/main" val="41739714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2571</Words>
  <Application>Microsoft Office PowerPoint</Application>
  <PresentationFormat>A4 210 x 297 mm</PresentationFormat>
  <Paragraphs>190</Paragraphs>
  <Slides>5</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UD デジタル 教科書体 NK-R</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2024-03-28T11:33:17Z</dcterms:created>
  <dcterms:modified xsi:type="dcterms:W3CDTF">2025-03-21T04:40:11Z</dcterms:modified>
</cp:coreProperties>
</file>