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1"/>
  </p:sldMasterIdLst>
  <p:sldIdLst>
    <p:sldId id="256" r:id="rId2"/>
  </p:sldIdLst>
  <p:sldSz cx="9906000" cy="6858000" type="A4"/>
  <p:notesSz cx="6646863" cy="97774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作成者"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96" d="100"/>
          <a:sy n="96" d="100"/>
        </p:scale>
        <p:origin x="744" y="7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commentAuthors" Target="commentAuthors.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CDBB189A-26BC-41C6-A94F-21373DC5A3DF}" type="datetimeFigureOut">
              <a:rPr kumimoji="1" lang="ja-JP" altLang="en-US" smtClean="0"/>
              <a:t>2025/3/21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E69614B-B471-41E0-B362-E6BA3EFA8138}" type="slidenum">
              <a:rPr kumimoji="1" lang="ja-JP" altLang="en-US" smtClean="0"/>
              <a:t>‹#›</a:t>
            </a:fld>
            <a:endParaRPr kumimoji="1" lang="ja-JP" altLang="en-US"/>
          </a:p>
        </p:txBody>
      </p:sp>
    </p:spTree>
    <p:extLst>
      <p:ext uri="{BB962C8B-B14F-4D97-AF65-F5344CB8AC3E}">
        <p14:creationId xmlns:p14="http://schemas.microsoft.com/office/powerpoint/2010/main" val="27528509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CDBB189A-26BC-41C6-A94F-21373DC5A3DF}" type="datetimeFigureOut">
              <a:rPr kumimoji="1" lang="ja-JP" altLang="en-US" smtClean="0"/>
              <a:t>2025/3/21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E69614B-B471-41E0-B362-E6BA3EFA8138}" type="slidenum">
              <a:rPr kumimoji="1" lang="ja-JP" altLang="en-US" smtClean="0"/>
              <a:t>‹#›</a:t>
            </a:fld>
            <a:endParaRPr kumimoji="1" lang="ja-JP" altLang="en-US"/>
          </a:p>
        </p:txBody>
      </p:sp>
    </p:spTree>
    <p:extLst>
      <p:ext uri="{BB962C8B-B14F-4D97-AF65-F5344CB8AC3E}">
        <p14:creationId xmlns:p14="http://schemas.microsoft.com/office/powerpoint/2010/main" val="34139912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CDBB189A-26BC-41C6-A94F-21373DC5A3DF}" type="datetimeFigureOut">
              <a:rPr kumimoji="1" lang="ja-JP" altLang="en-US" smtClean="0"/>
              <a:t>2025/3/21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E69614B-B471-41E0-B362-E6BA3EFA8138}" type="slidenum">
              <a:rPr kumimoji="1" lang="ja-JP" altLang="en-US" smtClean="0"/>
              <a:t>‹#›</a:t>
            </a:fld>
            <a:endParaRPr kumimoji="1" lang="ja-JP" altLang="en-US"/>
          </a:p>
        </p:txBody>
      </p:sp>
    </p:spTree>
    <p:extLst>
      <p:ext uri="{BB962C8B-B14F-4D97-AF65-F5344CB8AC3E}">
        <p14:creationId xmlns:p14="http://schemas.microsoft.com/office/powerpoint/2010/main" val="34778958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CDBB189A-26BC-41C6-A94F-21373DC5A3DF}" type="datetimeFigureOut">
              <a:rPr kumimoji="1" lang="ja-JP" altLang="en-US" smtClean="0"/>
              <a:t>2025/3/21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E69614B-B471-41E0-B362-E6BA3EFA8138}" type="slidenum">
              <a:rPr kumimoji="1" lang="ja-JP" altLang="en-US" smtClean="0"/>
              <a:t>‹#›</a:t>
            </a:fld>
            <a:endParaRPr kumimoji="1" lang="ja-JP" altLang="en-US"/>
          </a:p>
        </p:txBody>
      </p:sp>
    </p:spTree>
    <p:extLst>
      <p:ext uri="{BB962C8B-B14F-4D97-AF65-F5344CB8AC3E}">
        <p14:creationId xmlns:p14="http://schemas.microsoft.com/office/powerpoint/2010/main" val="37176183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CDBB189A-26BC-41C6-A94F-21373DC5A3DF}" type="datetimeFigureOut">
              <a:rPr kumimoji="1" lang="ja-JP" altLang="en-US" smtClean="0"/>
              <a:t>2025/3/21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E69614B-B471-41E0-B362-E6BA3EFA8138}" type="slidenum">
              <a:rPr kumimoji="1" lang="ja-JP" altLang="en-US" smtClean="0"/>
              <a:t>‹#›</a:t>
            </a:fld>
            <a:endParaRPr kumimoji="1" lang="ja-JP" altLang="en-US"/>
          </a:p>
        </p:txBody>
      </p:sp>
    </p:spTree>
    <p:extLst>
      <p:ext uri="{BB962C8B-B14F-4D97-AF65-F5344CB8AC3E}">
        <p14:creationId xmlns:p14="http://schemas.microsoft.com/office/powerpoint/2010/main" val="41438188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CDBB189A-26BC-41C6-A94F-21373DC5A3DF}" type="datetimeFigureOut">
              <a:rPr kumimoji="1" lang="ja-JP" altLang="en-US" smtClean="0"/>
              <a:t>2025/3/21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E69614B-B471-41E0-B362-E6BA3EFA8138}" type="slidenum">
              <a:rPr kumimoji="1" lang="ja-JP" altLang="en-US" smtClean="0"/>
              <a:t>‹#›</a:t>
            </a:fld>
            <a:endParaRPr kumimoji="1" lang="ja-JP" altLang="en-US"/>
          </a:p>
        </p:txBody>
      </p:sp>
    </p:spTree>
    <p:extLst>
      <p:ext uri="{BB962C8B-B14F-4D97-AF65-F5344CB8AC3E}">
        <p14:creationId xmlns:p14="http://schemas.microsoft.com/office/powerpoint/2010/main" val="28601077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82329" y="2505075"/>
            <a:ext cx="4190702"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5014913" y="2505075"/>
            <a:ext cx="4211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CDBB189A-26BC-41C6-A94F-21373DC5A3DF}" type="datetimeFigureOut">
              <a:rPr kumimoji="1" lang="ja-JP" altLang="en-US" smtClean="0"/>
              <a:t>2025/3/21</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3E69614B-B471-41E0-B362-E6BA3EFA8138}" type="slidenum">
              <a:rPr kumimoji="1" lang="ja-JP" altLang="en-US" smtClean="0"/>
              <a:t>‹#›</a:t>
            </a:fld>
            <a:endParaRPr kumimoji="1" lang="ja-JP" altLang="en-US"/>
          </a:p>
        </p:txBody>
      </p:sp>
    </p:spTree>
    <p:extLst>
      <p:ext uri="{BB962C8B-B14F-4D97-AF65-F5344CB8AC3E}">
        <p14:creationId xmlns:p14="http://schemas.microsoft.com/office/powerpoint/2010/main" val="2013177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CDBB189A-26BC-41C6-A94F-21373DC5A3DF}" type="datetimeFigureOut">
              <a:rPr kumimoji="1" lang="ja-JP" altLang="en-US" smtClean="0"/>
              <a:t>2025/3/21</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3E69614B-B471-41E0-B362-E6BA3EFA8138}" type="slidenum">
              <a:rPr kumimoji="1" lang="ja-JP" altLang="en-US" smtClean="0"/>
              <a:t>‹#›</a:t>
            </a:fld>
            <a:endParaRPr kumimoji="1" lang="ja-JP" altLang="en-US"/>
          </a:p>
        </p:txBody>
      </p:sp>
    </p:spTree>
    <p:extLst>
      <p:ext uri="{BB962C8B-B14F-4D97-AF65-F5344CB8AC3E}">
        <p14:creationId xmlns:p14="http://schemas.microsoft.com/office/powerpoint/2010/main" val="704169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DBB189A-26BC-41C6-A94F-21373DC5A3DF}" type="datetimeFigureOut">
              <a:rPr kumimoji="1" lang="ja-JP" altLang="en-US" smtClean="0"/>
              <a:t>2025/3/21</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3E69614B-B471-41E0-B362-E6BA3EFA8138}" type="slidenum">
              <a:rPr kumimoji="1" lang="ja-JP" altLang="en-US" smtClean="0"/>
              <a:t>‹#›</a:t>
            </a:fld>
            <a:endParaRPr kumimoji="1" lang="ja-JP" altLang="en-US"/>
          </a:p>
        </p:txBody>
      </p:sp>
    </p:spTree>
    <p:extLst>
      <p:ext uri="{BB962C8B-B14F-4D97-AF65-F5344CB8AC3E}">
        <p14:creationId xmlns:p14="http://schemas.microsoft.com/office/powerpoint/2010/main" val="19551900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CDBB189A-26BC-41C6-A94F-21373DC5A3DF}" type="datetimeFigureOut">
              <a:rPr kumimoji="1" lang="ja-JP" altLang="en-US" smtClean="0"/>
              <a:t>2025/3/21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E69614B-B471-41E0-B362-E6BA3EFA8138}" type="slidenum">
              <a:rPr kumimoji="1" lang="ja-JP" altLang="en-US" smtClean="0"/>
              <a:t>‹#›</a:t>
            </a:fld>
            <a:endParaRPr kumimoji="1" lang="ja-JP" altLang="en-US"/>
          </a:p>
        </p:txBody>
      </p:sp>
    </p:spTree>
    <p:extLst>
      <p:ext uri="{BB962C8B-B14F-4D97-AF65-F5344CB8AC3E}">
        <p14:creationId xmlns:p14="http://schemas.microsoft.com/office/powerpoint/2010/main" val="28658006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CDBB189A-26BC-41C6-A94F-21373DC5A3DF}" type="datetimeFigureOut">
              <a:rPr kumimoji="1" lang="ja-JP" altLang="en-US" smtClean="0"/>
              <a:t>2025/3/21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E69614B-B471-41E0-B362-E6BA3EFA8138}" type="slidenum">
              <a:rPr kumimoji="1" lang="ja-JP" altLang="en-US" smtClean="0"/>
              <a:t>‹#›</a:t>
            </a:fld>
            <a:endParaRPr kumimoji="1" lang="ja-JP" altLang="en-US"/>
          </a:p>
        </p:txBody>
      </p:sp>
    </p:spTree>
    <p:extLst>
      <p:ext uri="{BB962C8B-B14F-4D97-AF65-F5344CB8AC3E}">
        <p14:creationId xmlns:p14="http://schemas.microsoft.com/office/powerpoint/2010/main" val="2095332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DBB189A-26BC-41C6-A94F-21373DC5A3DF}" type="datetimeFigureOut">
              <a:rPr kumimoji="1" lang="ja-JP" altLang="en-US" smtClean="0"/>
              <a:t>2025/3/21</a:t>
            </a:fld>
            <a:endParaRPr kumimoji="1" lang="ja-JP" altLang="en-US"/>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E69614B-B471-41E0-B362-E6BA3EFA8138}" type="slidenum">
              <a:rPr kumimoji="1" lang="ja-JP" altLang="en-US" smtClean="0"/>
              <a:t>‹#›</a:t>
            </a:fld>
            <a:endParaRPr kumimoji="1" lang="ja-JP" altLang="en-US"/>
          </a:p>
        </p:txBody>
      </p:sp>
    </p:spTree>
    <p:extLst>
      <p:ext uri="{BB962C8B-B14F-4D97-AF65-F5344CB8AC3E}">
        <p14:creationId xmlns:p14="http://schemas.microsoft.com/office/powerpoint/2010/main" val="415101590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テキスト ボックス 24">
            <a:extLst>
              <a:ext uri="{FF2B5EF4-FFF2-40B4-BE49-F238E27FC236}">
                <a16:creationId xmlns:a16="http://schemas.microsoft.com/office/drawing/2014/main" id="{5F17E553-60D8-4BBE-B424-23DB80A142AC}"/>
              </a:ext>
            </a:extLst>
          </p:cNvPr>
          <p:cNvSpPr txBox="1"/>
          <p:nvPr/>
        </p:nvSpPr>
        <p:spPr>
          <a:xfrm>
            <a:off x="133685" y="512425"/>
            <a:ext cx="9673914" cy="6302296"/>
          </a:xfrm>
          <a:prstGeom prst="rect">
            <a:avLst/>
          </a:prstGeom>
          <a:noFill/>
          <a:ln w="28575" cmpd="dbl">
            <a:solidFill>
              <a:schemeClr val="accent1">
                <a:lumMod val="75000"/>
              </a:schemeClr>
            </a:solidFill>
          </a:ln>
        </p:spPr>
        <p:txBody>
          <a:bodyPr wrap="square" rtlCol="0">
            <a:noAutofit/>
          </a:bodyPr>
          <a:lstStyle/>
          <a:p>
            <a:endParaRPr lang="en-US" altLang="ja-JP" sz="1200" b="1" dirty="0">
              <a:latin typeface="Meiryo UI" panose="020B0604030504040204" pitchFamily="50" charset="-128"/>
              <a:ea typeface="Meiryo UI" panose="020B0604030504040204" pitchFamily="50" charset="-128"/>
            </a:endParaRPr>
          </a:p>
        </p:txBody>
      </p:sp>
      <p:sp>
        <p:nvSpPr>
          <p:cNvPr id="27" name="正方形/長方形 26">
            <a:extLst>
              <a:ext uri="{FF2B5EF4-FFF2-40B4-BE49-F238E27FC236}">
                <a16:creationId xmlns:a16="http://schemas.microsoft.com/office/drawing/2014/main" id="{5678E058-F570-4C8A-8F8C-91FE4FDC6E59}"/>
              </a:ext>
            </a:extLst>
          </p:cNvPr>
          <p:cNvSpPr/>
          <p:nvPr/>
        </p:nvSpPr>
        <p:spPr>
          <a:xfrm>
            <a:off x="0" y="-486"/>
            <a:ext cx="9906000" cy="46958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1920" tIns="60960" rIns="121920" bIns="60960" numCol="1" spcCol="0" rtlCol="0" fromWordArt="0" anchor="ctr" anchorCtr="0" forceAA="0" compatLnSpc="1">
            <a:prstTxWarp prst="textNoShape">
              <a:avLst/>
            </a:prstTxWarp>
            <a:noAutofit/>
          </a:bodyPr>
          <a:lstStyle/>
          <a:p>
            <a:pPr algn="ctr"/>
            <a:r>
              <a:rPr kumimoji="1" lang="ja-JP" altLang="en-US" sz="1400" b="1" dirty="0">
                <a:solidFill>
                  <a:schemeClr val="bg1"/>
                </a:solidFill>
              </a:rPr>
              <a:t>令和７年度大阪府商店街等モデル創出普及事業</a:t>
            </a:r>
          </a:p>
        </p:txBody>
      </p:sp>
      <p:sp>
        <p:nvSpPr>
          <p:cNvPr id="48" name="テキスト ボックス 47">
            <a:extLst>
              <a:ext uri="{FF2B5EF4-FFF2-40B4-BE49-F238E27FC236}">
                <a16:creationId xmlns:a16="http://schemas.microsoft.com/office/drawing/2014/main" id="{520AC291-A726-4678-8763-9D14B8AE9701}"/>
              </a:ext>
            </a:extLst>
          </p:cNvPr>
          <p:cNvSpPr txBox="1"/>
          <p:nvPr/>
        </p:nvSpPr>
        <p:spPr>
          <a:xfrm>
            <a:off x="8582245" y="86692"/>
            <a:ext cx="1323451" cy="338554"/>
          </a:xfrm>
          <a:prstGeom prst="rect">
            <a:avLst/>
          </a:prstGeom>
          <a:noFill/>
        </p:spPr>
        <p:txBody>
          <a:bodyPr wrap="square" rtlCol="0">
            <a:spAutoFit/>
          </a:bodyPr>
          <a:lstStyle/>
          <a:p>
            <a:pPr algn="dist"/>
            <a:r>
              <a:rPr kumimoji="1" lang="ja-JP" altLang="en-US" sz="800" dirty="0">
                <a:solidFill>
                  <a:schemeClr val="bg1"/>
                </a:solidFill>
                <a:latin typeface="+mn-ea"/>
              </a:rPr>
              <a:t>令和７年４月</a:t>
            </a:r>
            <a:endParaRPr kumimoji="1" lang="en-US" altLang="ja-JP" sz="800" dirty="0">
              <a:solidFill>
                <a:schemeClr val="bg1"/>
              </a:solidFill>
              <a:latin typeface="+mn-ea"/>
            </a:endParaRPr>
          </a:p>
          <a:p>
            <a:pPr algn="dist"/>
            <a:r>
              <a:rPr kumimoji="1" lang="ja-JP" altLang="en-US" sz="800" spc="-150" dirty="0">
                <a:solidFill>
                  <a:schemeClr val="bg1"/>
                </a:solidFill>
                <a:latin typeface="+mn-ea"/>
              </a:rPr>
              <a:t>大阪府商業振興課</a:t>
            </a:r>
          </a:p>
        </p:txBody>
      </p:sp>
      <p:graphicFrame>
        <p:nvGraphicFramePr>
          <p:cNvPr id="49" name="表 49">
            <a:extLst>
              <a:ext uri="{FF2B5EF4-FFF2-40B4-BE49-F238E27FC236}">
                <a16:creationId xmlns:a16="http://schemas.microsoft.com/office/drawing/2014/main" id="{9B4B65CF-AD7E-4DD0-B3A9-743C8BD8213C}"/>
              </a:ext>
            </a:extLst>
          </p:cNvPr>
          <p:cNvGraphicFramePr>
            <a:graphicFrameLocks noGrp="1"/>
          </p:cNvGraphicFramePr>
          <p:nvPr>
            <p:extLst>
              <p:ext uri="{D42A27DB-BD31-4B8C-83A1-F6EECF244321}">
                <p14:modId xmlns:p14="http://schemas.microsoft.com/office/powerpoint/2010/main" val="3135443758"/>
              </p:ext>
            </p:extLst>
          </p:nvPr>
        </p:nvGraphicFramePr>
        <p:xfrm>
          <a:off x="324753" y="1446061"/>
          <a:ext cx="9279615" cy="411480"/>
        </p:xfrm>
        <a:graphic>
          <a:graphicData uri="http://schemas.openxmlformats.org/drawingml/2006/table">
            <a:tbl>
              <a:tblPr firstRow="1" bandRow="1">
                <a:tableStyleId>{5C22544A-7EE6-4342-B048-85BDC9FD1C3A}</a:tableStyleId>
              </a:tblPr>
              <a:tblGrid>
                <a:gridCol w="9279615">
                  <a:extLst>
                    <a:ext uri="{9D8B030D-6E8A-4147-A177-3AD203B41FA5}">
                      <a16:colId xmlns:a16="http://schemas.microsoft.com/office/drawing/2014/main" val="4210298397"/>
                    </a:ext>
                  </a:extLst>
                </a:gridCol>
              </a:tblGrid>
              <a:tr h="370840">
                <a:tc>
                  <a:txBody>
                    <a:bodyPr/>
                    <a:lstStyle/>
                    <a:p>
                      <a:r>
                        <a:rPr lang="ja-JP" altLang="en-US" sz="1050" b="1" u="sng" dirty="0">
                          <a:solidFill>
                            <a:schemeClr val="tx1"/>
                          </a:solidFill>
                          <a:latin typeface="Meiryo UI" panose="020B0604030504040204" pitchFamily="50" charset="-128"/>
                          <a:ea typeface="Meiryo UI" panose="020B0604030504040204" pitchFamily="50" charset="-128"/>
                        </a:rPr>
                        <a:t>ア．モデル創出</a:t>
                      </a:r>
                      <a:r>
                        <a:rPr lang="ja-JP" altLang="en-US" sz="1050" b="0" u="sng" dirty="0">
                          <a:solidFill>
                            <a:schemeClr val="tx1"/>
                          </a:solidFill>
                          <a:latin typeface="Meiryo UI" panose="020B0604030504040204" pitchFamily="50" charset="-128"/>
                          <a:ea typeface="Meiryo UI" panose="020B0604030504040204" pitchFamily="50" charset="-128"/>
                        </a:rPr>
                        <a:t>に係る事業</a:t>
                      </a:r>
                    </a:p>
                    <a:p>
                      <a:pPr marL="363538" indent="-363538"/>
                      <a:r>
                        <a:rPr lang="ja-JP" altLang="en-US" sz="1050" b="0" dirty="0">
                          <a:solidFill>
                            <a:schemeClr val="tx1"/>
                          </a:solidFill>
                          <a:latin typeface="Meiryo UI" panose="020B0604030504040204" pitchFamily="50" charset="-128"/>
                          <a:ea typeface="Meiryo UI" panose="020B0604030504040204" pitchFamily="50" charset="-128"/>
                        </a:rPr>
                        <a:t>　 商店街活性化のための「</a:t>
                      </a:r>
                      <a:r>
                        <a:rPr lang="ja-JP" altLang="en-US" sz="1050" b="1" dirty="0">
                          <a:solidFill>
                            <a:schemeClr val="tx1"/>
                          </a:solidFill>
                          <a:latin typeface="Meiryo UI" panose="020B0604030504040204" pitchFamily="50" charset="-128"/>
                          <a:ea typeface="Meiryo UI" panose="020B0604030504040204" pitchFamily="50" charset="-128"/>
                        </a:rPr>
                        <a:t>地域ニーズ対応</a:t>
                      </a:r>
                      <a:r>
                        <a:rPr lang="ja-JP" altLang="en-US" sz="1050" b="0" dirty="0">
                          <a:solidFill>
                            <a:schemeClr val="tx1"/>
                          </a:solidFill>
                          <a:latin typeface="Meiryo UI" panose="020B0604030504040204" pitchFamily="50" charset="-128"/>
                          <a:ea typeface="Meiryo UI" panose="020B0604030504040204" pitchFamily="50" charset="-128"/>
                        </a:rPr>
                        <a:t>」「</a:t>
                      </a:r>
                      <a:r>
                        <a:rPr lang="ja-JP" altLang="en-US" sz="1050" b="1" dirty="0">
                          <a:solidFill>
                            <a:schemeClr val="tx1"/>
                          </a:solidFill>
                          <a:latin typeface="Meiryo UI" panose="020B0604030504040204" pitchFamily="50" charset="-128"/>
                          <a:ea typeface="Meiryo UI" panose="020B0604030504040204" pitchFamily="50" charset="-128"/>
                        </a:rPr>
                        <a:t>デジタル対応力向上</a:t>
                      </a:r>
                      <a:r>
                        <a:rPr lang="ja-JP" altLang="en-US" sz="1050" b="0" dirty="0">
                          <a:solidFill>
                            <a:schemeClr val="tx1"/>
                          </a:solidFill>
                          <a:latin typeface="Meiryo UI" panose="020B0604030504040204" pitchFamily="50" charset="-128"/>
                          <a:ea typeface="Meiryo UI" panose="020B0604030504040204" pitchFamily="50" charset="-128"/>
                        </a:rPr>
                        <a:t>」など地域コミュニティの担い手としてのモデル事業を実施</a:t>
                      </a:r>
                      <a:r>
                        <a:rPr kumimoji="1" lang="ja-JP" altLang="en-US" sz="1050" b="0" dirty="0">
                          <a:solidFill>
                            <a:schemeClr val="tx1"/>
                          </a:solidFill>
                          <a:latin typeface="Meiryo UI" panose="020B0604030504040204" pitchFamily="50" charset="-128"/>
                          <a:ea typeface="Meiryo UI" panose="020B0604030504040204" pitchFamily="50" charset="-128"/>
                        </a:rPr>
                        <a:t>（</a:t>
                      </a:r>
                      <a:r>
                        <a:rPr kumimoji="1" lang="en-US" altLang="ja-JP" sz="1050" b="0" dirty="0">
                          <a:solidFill>
                            <a:schemeClr val="tx1"/>
                          </a:solidFill>
                          <a:latin typeface="Meiryo UI" panose="020B0604030504040204" pitchFamily="50" charset="-128"/>
                          <a:ea typeface="Meiryo UI" panose="020B0604030504040204" pitchFamily="50" charset="-128"/>
                        </a:rPr>
                        <a:t>10</a:t>
                      </a:r>
                      <a:r>
                        <a:rPr kumimoji="1" lang="ja-JP" altLang="en-US" sz="1050" b="0" dirty="0">
                          <a:solidFill>
                            <a:schemeClr val="tx1"/>
                          </a:solidFill>
                          <a:latin typeface="Meiryo UI" panose="020B0604030504040204" pitchFamily="50" charset="-128"/>
                          <a:ea typeface="Meiryo UI" panose="020B0604030504040204" pitchFamily="50" charset="-128"/>
                        </a:rPr>
                        <a:t>件</a:t>
                      </a:r>
                      <a:r>
                        <a:rPr kumimoji="1" lang="en-US" altLang="ja-JP" sz="1050" b="0" dirty="0">
                          <a:solidFill>
                            <a:schemeClr val="tx1"/>
                          </a:solidFill>
                          <a:latin typeface="Meiryo UI" panose="020B0604030504040204" pitchFamily="50" charset="-128"/>
                          <a:ea typeface="Meiryo UI" panose="020B0604030504040204" pitchFamily="50" charset="-128"/>
                        </a:rPr>
                        <a:t>×110</a:t>
                      </a:r>
                      <a:r>
                        <a:rPr kumimoji="1" lang="ja-JP" altLang="en-US" sz="1050" b="0" dirty="0">
                          <a:solidFill>
                            <a:schemeClr val="tx1"/>
                          </a:solidFill>
                          <a:latin typeface="Meiryo UI" panose="020B0604030504040204" pitchFamily="50" charset="-128"/>
                          <a:ea typeface="Meiryo UI" panose="020B0604030504040204" pitchFamily="50" charset="-128"/>
                        </a:rPr>
                        <a:t>万円（税込）以内）</a:t>
                      </a:r>
                      <a:endParaRPr kumimoji="1" lang="en-US" altLang="ja-JP" sz="1050" b="0" strike="sngStrike" dirty="0">
                        <a:solidFill>
                          <a:schemeClr val="tx1"/>
                        </a:solidFill>
                        <a:latin typeface="Meiryo UI" panose="020B0604030504040204" pitchFamily="50" charset="-128"/>
                        <a:ea typeface="Meiryo UI" panose="020B0604030504040204" pitchFamily="50" charset="-128"/>
                      </a:endParaRPr>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506738892"/>
                  </a:ext>
                </a:extLst>
              </a:tr>
            </a:tbl>
          </a:graphicData>
        </a:graphic>
      </p:graphicFrame>
      <p:sp>
        <p:nvSpPr>
          <p:cNvPr id="123" name="角丸四角形 122"/>
          <p:cNvSpPr/>
          <p:nvPr/>
        </p:nvSpPr>
        <p:spPr>
          <a:xfrm>
            <a:off x="715674" y="4307794"/>
            <a:ext cx="5558970" cy="566748"/>
          </a:xfrm>
          <a:prstGeom prst="roundRect">
            <a:avLst>
              <a:gd name="adj" fmla="val 12971"/>
            </a:avLst>
          </a:prstGeom>
          <a:noFill/>
          <a:ln w="6350">
            <a:solidFill>
              <a:schemeClr val="accent1">
                <a:lumMod val="60000"/>
                <a:lumOff val="40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wrap="square" lIns="36000" tIns="0" rIns="36000" bIns="0" rtlCol="0" anchor="ctr">
            <a:noAutofit/>
          </a:bodyPr>
          <a:lstStyle/>
          <a:p>
            <a:pPr marL="365760" indent="-365760" algn="just">
              <a:lnSpc>
                <a:spcPts val="1300"/>
              </a:lnSpc>
              <a:spcAft>
                <a:spcPts val="0"/>
              </a:spcAft>
            </a:pPr>
            <a:r>
              <a:rPr lang="ja-JP" sz="900" kern="1200" dirty="0">
                <a:solidFill>
                  <a:schemeClr val="tx1"/>
                </a:solidFill>
                <a:effectLst/>
                <a:ea typeface="ＭＳ Ｐゴシック" panose="020B0600070205080204" pitchFamily="50" charset="-128"/>
                <a:cs typeface="Times New Roman" panose="02020603050405020304" pitchFamily="18" charset="0"/>
              </a:rPr>
              <a:t>〔※１〕　商店街活性化に向けた相談に</a:t>
            </a:r>
            <a:r>
              <a:rPr lang="ja-JP" altLang="en-US" sz="900" kern="1200" dirty="0">
                <a:solidFill>
                  <a:schemeClr val="tx1"/>
                </a:solidFill>
                <a:effectLst/>
                <a:ea typeface="ＭＳ Ｐゴシック" panose="020B0600070205080204" pitchFamily="50" charset="-128"/>
                <a:cs typeface="Times New Roman" panose="02020603050405020304" pitchFamily="18" charset="0"/>
              </a:rPr>
              <a:t>、事例集</a:t>
            </a:r>
            <a:r>
              <a:rPr lang="ja-JP" altLang="en-US" sz="900" dirty="0">
                <a:solidFill>
                  <a:schemeClr val="tx1"/>
                </a:solidFill>
                <a:ea typeface="ＭＳ Ｐゴシック" panose="020B0600070205080204" pitchFamily="50" charset="-128"/>
                <a:cs typeface="Times New Roman" panose="02020603050405020304" pitchFamily="18" charset="0"/>
              </a:rPr>
              <a:t>等</a:t>
            </a:r>
            <a:r>
              <a:rPr lang="ja-JP" altLang="en-US" sz="900" kern="1200" dirty="0">
                <a:solidFill>
                  <a:schemeClr val="tx1"/>
                </a:solidFill>
                <a:effectLst/>
                <a:ea typeface="ＭＳ Ｐゴシック" panose="020B0600070205080204" pitchFamily="50" charset="-128"/>
                <a:cs typeface="Times New Roman" panose="02020603050405020304" pitchFamily="18" charset="0"/>
              </a:rPr>
              <a:t>を活用して</a:t>
            </a:r>
            <a:r>
              <a:rPr lang="ja-JP" altLang="en-US" sz="900" dirty="0">
                <a:solidFill>
                  <a:schemeClr val="tx1"/>
                </a:solidFill>
                <a:ea typeface="ＭＳ Ｐゴシック" panose="020B0600070205080204" pitchFamily="50" charset="-128"/>
                <a:cs typeface="Times New Roman" panose="02020603050405020304" pitchFamily="18" charset="0"/>
              </a:rPr>
              <a:t>相談員</a:t>
            </a:r>
            <a:r>
              <a:rPr lang="ja-JP" sz="900" kern="1200" dirty="0">
                <a:solidFill>
                  <a:schemeClr val="tx1"/>
                </a:solidFill>
                <a:effectLst/>
                <a:ea typeface="ＭＳ Ｐゴシック" panose="020B0600070205080204" pitchFamily="50" charset="-128"/>
                <a:cs typeface="Times New Roman" panose="02020603050405020304" pitchFamily="18" charset="0"/>
              </a:rPr>
              <a:t>が対応。</a:t>
            </a:r>
            <a:endParaRPr lang="ja-JP" sz="1050" kern="100" dirty="0">
              <a:solidFill>
                <a:schemeClr val="tx1"/>
              </a:solidFill>
              <a:effectLst/>
              <a:ea typeface="游明朝" panose="02020400000000000000" pitchFamily="18" charset="-128"/>
              <a:cs typeface="Times New Roman" panose="02020603050405020304" pitchFamily="18" charset="0"/>
            </a:endParaRPr>
          </a:p>
          <a:p>
            <a:pPr marL="365760" indent="-365760" algn="just">
              <a:lnSpc>
                <a:spcPts val="1300"/>
              </a:lnSpc>
              <a:spcAft>
                <a:spcPts val="0"/>
              </a:spcAft>
            </a:pPr>
            <a:r>
              <a:rPr lang="ja-JP" sz="900" kern="1200" dirty="0">
                <a:solidFill>
                  <a:schemeClr val="tx1"/>
                </a:solidFill>
                <a:effectLst/>
                <a:ea typeface="ＭＳ Ｐゴシック" panose="020B0600070205080204" pitchFamily="50" charset="-128"/>
                <a:cs typeface="Times New Roman" panose="02020603050405020304" pitchFamily="18" charset="0"/>
              </a:rPr>
              <a:t>〔※２〕　商店街の相談内容に応じて、</a:t>
            </a:r>
            <a:r>
              <a:rPr lang="ja-JP" altLang="en-US" sz="900" dirty="0">
                <a:solidFill>
                  <a:schemeClr val="tx1"/>
                </a:solidFill>
                <a:ea typeface="ＭＳ Ｐゴシック" panose="020B0600070205080204" pitchFamily="50" charset="-128"/>
                <a:cs typeface="Times New Roman" panose="02020603050405020304" pitchFamily="18" charset="0"/>
              </a:rPr>
              <a:t>相談員</a:t>
            </a:r>
            <a:r>
              <a:rPr lang="ja-JP" sz="900" kern="1200" dirty="0">
                <a:solidFill>
                  <a:schemeClr val="tx1"/>
                </a:solidFill>
                <a:effectLst/>
                <a:ea typeface="ＭＳ Ｐゴシック" panose="020B0600070205080204" pitchFamily="50" charset="-128"/>
                <a:cs typeface="Times New Roman" panose="02020603050405020304" pitchFamily="18" charset="0"/>
              </a:rPr>
              <a:t>がイベント企画会社、</a:t>
            </a:r>
            <a:r>
              <a:rPr lang="en-US" sz="900" kern="1200" dirty="0">
                <a:solidFill>
                  <a:schemeClr val="tx1"/>
                </a:solidFill>
                <a:effectLst/>
                <a:ea typeface="ＭＳ Ｐゴシック" panose="020B0600070205080204" pitchFamily="50" charset="-128"/>
                <a:cs typeface="Times New Roman" panose="02020603050405020304" pitchFamily="18" charset="0"/>
              </a:rPr>
              <a:t>NPO</a:t>
            </a:r>
            <a:r>
              <a:rPr lang="ja-JP" sz="900" kern="1200" dirty="0">
                <a:solidFill>
                  <a:schemeClr val="tx1"/>
                </a:solidFill>
                <a:effectLst/>
                <a:ea typeface="ＭＳ Ｐゴシック" panose="020B0600070205080204" pitchFamily="50" charset="-128"/>
                <a:cs typeface="Times New Roman" panose="02020603050405020304" pitchFamily="18" charset="0"/>
              </a:rPr>
              <a:t>等の「商店街サポーター」を紹介。</a:t>
            </a:r>
            <a:endParaRPr lang="ja-JP" sz="1050" kern="100" dirty="0">
              <a:solidFill>
                <a:schemeClr val="tx1"/>
              </a:solidFill>
              <a:effectLst/>
              <a:ea typeface="游明朝" panose="02020400000000000000" pitchFamily="18" charset="-128"/>
              <a:cs typeface="Times New Roman" panose="02020603050405020304" pitchFamily="18" charset="0"/>
            </a:endParaRPr>
          </a:p>
        </p:txBody>
      </p:sp>
      <p:graphicFrame>
        <p:nvGraphicFramePr>
          <p:cNvPr id="124" name="表 123">
            <a:extLst>
              <a:ext uri="{FF2B5EF4-FFF2-40B4-BE49-F238E27FC236}">
                <a16:creationId xmlns:a16="http://schemas.microsoft.com/office/drawing/2014/main" id="{5FA2D5C5-26ED-46D8-A222-3FBA75646420}"/>
              </a:ext>
            </a:extLst>
          </p:cNvPr>
          <p:cNvGraphicFramePr>
            <a:graphicFrameLocks noGrp="1"/>
          </p:cNvGraphicFramePr>
          <p:nvPr>
            <p:extLst>
              <p:ext uri="{D42A27DB-BD31-4B8C-83A1-F6EECF244321}">
                <p14:modId xmlns:p14="http://schemas.microsoft.com/office/powerpoint/2010/main" val="688473434"/>
              </p:ext>
            </p:extLst>
          </p:nvPr>
        </p:nvGraphicFramePr>
        <p:xfrm>
          <a:off x="405600" y="5136990"/>
          <a:ext cx="9198768" cy="1290956"/>
        </p:xfrm>
        <a:graphic>
          <a:graphicData uri="http://schemas.openxmlformats.org/drawingml/2006/table">
            <a:tbl>
              <a:tblPr firstRow="1">
                <a:tableStyleId>{BC89EF96-8CEA-46FF-86C4-4CE0E7609802}</a:tableStyleId>
              </a:tblPr>
              <a:tblGrid>
                <a:gridCol w="2299692">
                  <a:extLst>
                    <a:ext uri="{9D8B030D-6E8A-4147-A177-3AD203B41FA5}">
                      <a16:colId xmlns:a16="http://schemas.microsoft.com/office/drawing/2014/main" val="4095795327"/>
                    </a:ext>
                  </a:extLst>
                </a:gridCol>
                <a:gridCol w="2299692">
                  <a:extLst>
                    <a:ext uri="{9D8B030D-6E8A-4147-A177-3AD203B41FA5}">
                      <a16:colId xmlns:a16="http://schemas.microsoft.com/office/drawing/2014/main" val="556486249"/>
                    </a:ext>
                  </a:extLst>
                </a:gridCol>
                <a:gridCol w="2299692">
                  <a:extLst>
                    <a:ext uri="{9D8B030D-6E8A-4147-A177-3AD203B41FA5}">
                      <a16:colId xmlns:a16="http://schemas.microsoft.com/office/drawing/2014/main" val="1362871588"/>
                    </a:ext>
                  </a:extLst>
                </a:gridCol>
                <a:gridCol w="2299692">
                  <a:extLst>
                    <a:ext uri="{9D8B030D-6E8A-4147-A177-3AD203B41FA5}">
                      <a16:colId xmlns:a16="http://schemas.microsoft.com/office/drawing/2014/main" val="3099161729"/>
                    </a:ext>
                  </a:extLst>
                </a:gridCol>
              </a:tblGrid>
              <a:tr h="210474">
                <a:tc>
                  <a:txBody>
                    <a:bodyPr/>
                    <a:lstStyle/>
                    <a:p>
                      <a:pPr algn="ctr"/>
                      <a:r>
                        <a:rPr kumimoji="1" lang="ja-JP" altLang="en-US" sz="1000" dirty="0">
                          <a:solidFill>
                            <a:schemeClr val="tx1"/>
                          </a:solidFill>
                          <a:latin typeface="Meiryo UI" panose="020B0604030504040204" pitchFamily="50" charset="-128"/>
                          <a:ea typeface="Meiryo UI" panose="020B0604030504040204" pitchFamily="50" charset="-128"/>
                        </a:rPr>
                        <a:t>令和７年４月～</a:t>
                      </a:r>
                    </a:p>
                  </a:txBody>
                  <a:tcPr marL="65314" marR="65314" marT="32657" marB="32657" anchor="ctr">
                    <a:solidFill>
                      <a:schemeClr val="accent1">
                        <a:lumMod val="20000"/>
                        <a:lumOff val="80000"/>
                      </a:schemeClr>
                    </a:solidFill>
                  </a:tcPr>
                </a:tc>
                <a:tc gridSpan="2">
                  <a:txBody>
                    <a:bodyPr/>
                    <a:lstStyle/>
                    <a:p>
                      <a:pPr algn="ctr"/>
                      <a:r>
                        <a:rPr kumimoji="1" lang="ja-JP" altLang="en-US" sz="1000" dirty="0">
                          <a:solidFill>
                            <a:schemeClr val="tx1"/>
                          </a:solidFill>
                          <a:latin typeface="Meiryo UI" panose="020B0604030504040204" pitchFamily="50" charset="-128"/>
                          <a:ea typeface="Meiryo UI" panose="020B0604030504040204" pitchFamily="50" charset="-128"/>
                        </a:rPr>
                        <a:t>６月頃～年内</a:t>
                      </a:r>
                    </a:p>
                  </a:txBody>
                  <a:tcPr marL="65314" marR="65314" marT="32657" marB="32657" anchor="ctr">
                    <a:solidFill>
                      <a:schemeClr val="accent1">
                        <a:lumMod val="20000"/>
                        <a:lumOff val="80000"/>
                      </a:schemeClr>
                    </a:solidFill>
                  </a:tcPr>
                </a:tc>
                <a:tc hMerge="1">
                  <a:txBody>
                    <a:bodyPr/>
                    <a:lstStyle/>
                    <a:p>
                      <a:pPr algn="ctr"/>
                      <a:endParaRPr kumimoji="1" lang="ja-JP" altLang="en-US" sz="1050" dirty="0">
                        <a:latin typeface="Meiryo UI" panose="020B0604030504040204" pitchFamily="50" charset="-128"/>
                        <a:ea typeface="Meiryo UI" panose="020B0604030504040204" pitchFamily="50" charset="-128"/>
                      </a:endParaRPr>
                    </a:p>
                  </a:txBody>
                  <a:tcPr marL="65314" marR="65314" marT="32657" marB="32657" anchor="ctr">
                    <a:solidFill>
                      <a:schemeClr val="accent1">
                        <a:lumMod val="20000"/>
                        <a:lumOff val="80000"/>
                      </a:schemeClr>
                    </a:solidFill>
                  </a:tcPr>
                </a:tc>
                <a:tc>
                  <a:txBody>
                    <a:bodyPr/>
                    <a:lstStyle/>
                    <a:p>
                      <a:pPr algn="ctr"/>
                      <a:r>
                        <a:rPr kumimoji="1" lang="ja-JP" altLang="en-US" sz="1000" dirty="0">
                          <a:solidFill>
                            <a:schemeClr val="tx1"/>
                          </a:solidFill>
                          <a:latin typeface="Meiryo UI" panose="020B0604030504040204" pitchFamily="50" charset="-128"/>
                          <a:ea typeface="Meiryo UI" panose="020B0604030504040204" pitchFamily="50" charset="-128"/>
                        </a:rPr>
                        <a:t>～令和８年３月</a:t>
                      </a:r>
                    </a:p>
                  </a:txBody>
                  <a:tcPr marL="65314" marR="65314" marT="32657" marB="32657" anchor="ctr">
                    <a:solidFill>
                      <a:schemeClr val="accent1">
                        <a:lumMod val="20000"/>
                        <a:lumOff val="80000"/>
                      </a:schemeClr>
                    </a:solidFill>
                  </a:tcPr>
                </a:tc>
                <a:extLst>
                  <a:ext uri="{0D108BD9-81ED-4DB2-BD59-A6C34878D82A}">
                    <a16:rowId xmlns:a16="http://schemas.microsoft.com/office/drawing/2014/main" val="3151900327"/>
                  </a:ext>
                </a:extLst>
              </a:tr>
              <a:tr h="546952">
                <a:tc>
                  <a:txBody>
                    <a:bodyPr/>
                    <a:lstStyle/>
                    <a:p>
                      <a:endParaRPr kumimoji="1" lang="en-US" altLang="ja-JP" sz="800" dirty="0">
                        <a:solidFill>
                          <a:schemeClr val="tx1"/>
                        </a:solidFill>
                        <a:latin typeface="Meiryo UI" panose="020B0604030504040204" pitchFamily="50" charset="-128"/>
                        <a:ea typeface="Meiryo UI" panose="020B0604030504040204" pitchFamily="50" charset="-128"/>
                      </a:endParaRPr>
                    </a:p>
                  </a:txBody>
                  <a:tcPr marL="65314" marR="65314" marT="32657" marB="32657" anchor="ctr"/>
                </a:tc>
                <a:tc>
                  <a:txBody>
                    <a:bodyPr/>
                    <a:lstStyle/>
                    <a:p>
                      <a:pPr algn="l"/>
                      <a:endParaRPr kumimoji="1" lang="ja-JP" altLang="en-US" sz="800" dirty="0">
                        <a:solidFill>
                          <a:schemeClr val="tx1"/>
                        </a:solidFill>
                        <a:latin typeface="Meiryo UI" panose="020B0604030504040204" pitchFamily="50" charset="-128"/>
                        <a:ea typeface="Meiryo UI" panose="020B0604030504040204" pitchFamily="50" charset="-128"/>
                      </a:endParaRPr>
                    </a:p>
                  </a:txBody>
                  <a:tcPr marL="65314" marR="65314" marT="32657" marB="32657" anchor="ctr">
                    <a:lnR w="12700" cmpd="sng">
                      <a:noFill/>
                    </a:lnR>
                  </a:tcPr>
                </a:tc>
                <a:tc>
                  <a:txBody>
                    <a:bodyPr/>
                    <a:lstStyle/>
                    <a:p>
                      <a:pPr algn="l"/>
                      <a:endParaRPr kumimoji="1" lang="ja-JP" altLang="en-US" sz="800" dirty="0">
                        <a:solidFill>
                          <a:schemeClr val="tx1"/>
                        </a:solidFill>
                        <a:latin typeface="Meiryo UI" panose="020B0604030504040204" pitchFamily="50" charset="-128"/>
                        <a:ea typeface="Meiryo UI" panose="020B0604030504040204" pitchFamily="50" charset="-128"/>
                      </a:endParaRPr>
                    </a:p>
                  </a:txBody>
                  <a:tcPr marL="65314" marR="65314" marT="32657" marB="32657" anchor="ctr">
                    <a:lnL w="12700" cmpd="sng">
                      <a:noFill/>
                    </a:lnL>
                  </a:tcPr>
                </a:tc>
                <a:tc>
                  <a:txBody>
                    <a:bodyPr/>
                    <a:lstStyle/>
                    <a:p>
                      <a:pPr algn="l"/>
                      <a:endParaRPr kumimoji="1" lang="ja-JP" altLang="en-US" sz="800" dirty="0">
                        <a:solidFill>
                          <a:schemeClr val="tx1"/>
                        </a:solidFill>
                        <a:latin typeface="Meiryo UI" panose="020B0604030504040204" pitchFamily="50" charset="-128"/>
                        <a:ea typeface="Meiryo UI" panose="020B0604030504040204" pitchFamily="50" charset="-128"/>
                      </a:endParaRPr>
                    </a:p>
                  </a:txBody>
                  <a:tcPr marL="65314" marR="65314" marT="32657" marB="32657" anchor="ctr"/>
                </a:tc>
                <a:extLst>
                  <a:ext uri="{0D108BD9-81ED-4DB2-BD59-A6C34878D82A}">
                    <a16:rowId xmlns:a16="http://schemas.microsoft.com/office/drawing/2014/main" val="3643754212"/>
                  </a:ext>
                </a:extLst>
              </a:tr>
              <a:tr h="526290">
                <a:tc>
                  <a:txBody>
                    <a:bodyPr/>
                    <a:lstStyle/>
                    <a:p>
                      <a:pPr algn="l"/>
                      <a:endParaRPr kumimoji="1" lang="ja-JP" altLang="en-US" sz="800" dirty="0">
                        <a:solidFill>
                          <a:schemeClr val="tx1"/>
                        </a:solidFill>
                        <a:latin typeface="Meiryo UI" panose="020B0604030504040204" pitchFamily="50" charset="-128"/>
                        <a:ea typeface="Meiryo UI" panose="020B0604030504040204" pitchFamily="50" charset="-128"/>
                      </a:endParaRPr>
                    </a:p>
                  </a:txBody>
                  <a:tcPr marL="65314" marR="65314" marT="32657" marB="32657" anchor="ctr"/>
                </a:tc>
                <a:tc>
                  <a:txBody>
                    <a:bodyPr/>
                    <a:lstStyle/>
                    <a:p>
                      <a:pPr algn="l"/>
                      <a:endParaRPr kumimoji="1" lang="ja-JP" altLang="en-US" sz="800" dirty="0">
                        <a:solidFill>
                          <a:schemeClr val="tx1"/>
                        </a:solidFill>
                        <a:latin typeface="Meiryo UI" panose="020B0604030504040204" pitchFamily="50" charset="-128"/>
                        <a:ea typeface="Meiryo UI" panose="020B0604030504040204" pitchFamily="50" charset="-128"/>
                      </a:endParaRPr>
                    </a:p>
                  </a:txBody>
                  <a:tcPr marL="65314" marR="65314" marT="32657" marB="32657" anchor="ctr">
                    <a:lnR w="12700" cmpd="sng">
                      <a:noFill/>
                    </a:lnR>
                  </a:tcPr>
                </a:tc>
                <a:tc>
                  <a:txBody>
                    <a:bodyPr/>
                    <a:lstStyle/>
                    <a:p>
                      <a:pPr algn="l"/>
                      <a:endParaRPr kumimoji="1" lang="ja-JP" altLang="en-US" sz="800" dirty="0">
                        <a:solidFill>
                          <a:schemeClr val="tx1"/>
                        </a:solidFill>
                        <a:latin typeface="Meiryo UI" panose="020B0604030504040204" pitchFamily="50" charset="-128"/>
                        <a:ea typeface="Meiryo UI" panose="020B0604030504040204" pitchFamily="50" charset="-128"/>
                      </a:endParaRPr>
                    </a:p>
                  </a:txBody>
                  <a:tcPr marL="65314" marR="65314" marT="32657" marB="32657" anchor="ctr">
                    <a:lnL w="12700" cmpd="sng">
                      <a:noFill/>
                    </a:lnL>
                  </a:tcPr>
                </a:tc>
                <a:tc>
                  <a:txBody>
                    <a:bodyPr/>
                    <a:lstStyle/>
                    <a:p>
                      <a:pPr algn="l"/>
                      <a:endParaRPr kumimoji="1" lang="ja-JP" altLang="en-US" sz="800" dirty="0">
                        <a:solidFill>
                          <a:schemeClr val="tx1"/>
                        </a:solidFill>
                        <a:latin typeface="Meiryo UI" panose="020B0604030504040204" pitchFamily="50" charset="-128"/>
                        <a:ea typeface="Meiryo UI" panose="020B0604030504040204" pitchFamily="50" charset="-128"/>
                      </a:endParaRPr>
                    </a:p>
                  </a:txBody>
                  <a:tcPr marL="65314" marR="65314" marT="32657" marB="32657" anchor="ctr"/>
                </a:tc>
                <a:extLst>
                  <a:ext uri="{0D108BD9-81ED-4DB2-BD59-A6C34878D82A}">
                    <a16:rowId xmlns:a16="http://schemas.microsoft.com/office/drawing/2014/main" val="111486089"/>
                  </a:ext>
                </a:extLst>
              </a:tr>
            </a:tbl>
          </a:graphicData>
        </a:graphic>
      </p:graphicFrame>
      <p:sp>
        <p:nvSpPr>
          <p:cNvPr id="125" name="ホームベース 25">
            <a:extLst>
              <a:ext uri="{FF2B5EF4-FFF2-40B4-BE49-F238E27FC236}">
                <a16:creationId xmlns:a16="http://schemas.microsoft.com/office/drawing/2014/main" id="{83D76FB5-2650-494D-825C-AB69B5A81C40}"/>
              </a:ext>
            </a:extLst>
          </p:cNvPr>
          <p:cNvSpPr/>
          <p:nvPr/>
        </p:nvSpPr>
        <p:spPr>
          <a:xfrm>
            <a:off x="1253133" y="5445888"/>
            <a:ext cx="790115" cy="415119"/>
          </a:xfrm>
          <a:prstGeom prst="homePlate">
            <a:avLst>
              <a:gd name="adj" fmla="val 18731"/>
            </a:avLst>
          </a:prstGeom>
          <a:ln w="19050"/>
        </p:spPr>
        <p:style>
          <a:lnRef idx="2">
            <a:schemeClr val="accent1"/>
          </a:lnRef>
          <a:fillRef idx="1">
            <a:schemeClr val="lt1"/>
          </a:fillRef>
          <a:effectRef idx="0">
            <a:schemeClr val="accent1"/>
          </a:effectRef>
          <a:fontRef idx="minor">
            <a:schemeClr val="dk1"/>
          </a:fontRef>
        </p:style>
        <p:txBody>
          <a:bodyPr wrap="none" lIns="36000" rtlCol="0" anchor="ctr"/>
          <a:lstStyle/>
          <a:p>
            <a:r>
              <a:rPr kumimoji="1" lang="ja-JP" altLang="en-US" sz="1050" dirty="0">
                <a:solidFill>
                  <a:schemeClr val="tx1"/>
                </a:solidFill>
                <a:latin typeface="Meiryo UI" panose="020B0604030504040204" pitchFamily="50" charset="-128"/>
                <a:ea typeface="Meiryo UI" panose="020B0604030504040204" pitchFamily="50" charset="-128"/>
              </a:rPr>
              <a:t>商店街の</a:t>
            </a:r>
            <a:endParaRPr kumimoji="1" lang="en-US" altLang="ja-JP" sz="1050" dirty="0">
              <a:solidFill>
                <a:schemeClr val="tx1"/>
              </a:solidFill>
              <a:latin typeface="Meiryo UI" panose="020B0604030504040204" pitchFamily="50" charset="-128"/>
              <a:ea typeface="Meiryo UI" panose="020B0604030504040204" pitchFamily="50" charset="-128"/>
            </a:endParaRPr>
          </a:p>
          <a:p>
            <a:r>
              <a:rPr kumimoji="1" lang="ja-JP" altLang="en-US" sz="1050" dirty="0">
                <a:solidFill>
                  <a:schemeClr val="tx1"/>
                </a:solidFill>
                <a:latin typeface="Meiryo UI" panose="020B0604030504040204" pitchFamily="50" charset="-128"/>
                <a:ea typeface="Meiryo UI" panose="020B0604030504040204" pitchFamily="50" charset="-128"/>
              </a:rPr>
              <a:t>受付⇒選定</a:t>
            </a:r>
            <a:endParaRPr kumimoji="1" lang="en-US" altLang="ja-JP" sz="1050" dirty="0">
              <a:solidFill>
                <a:schemeClr val="tx1"/>
              </a:solidFill>
              <a:latin typeface="Meiryo UI" panose="020B0604030504040204" pitchFamily="50" charset="-128"/>
              <a:ea typeface="Meiryo UI" panose="020B0604030504040204" pitchFamily="50" charset="-128"/>
            </a:endParaRPr>
          </a:p>
        </p:txBody>
      </p:sp>
      <p:sp>
        <p:nvSpPr>
          <p:cNvPr id="126" name="ホームベース 7">
            <a:extLst>
              <a:ext uri="{FF2B5EF4-FFF2-40B4-BE49-F238E27FC236}">
                <a16:creationId xmlns:a16="http://schemas.microsoft.com/office/drawing/2014/main" id="{DAD0A1C2-61D9-4EF2-B3CC-079F274551F6}"/>
              </a:ext>
            </a:extLst>
          </p:cNvPr>
          <p:cNvSpPr/>
          <p:nvPr/>
        </p:nvSpPr>
        <p:spPr>
          <a:xfrm>
            <a:off x="498119" y="5450110"/>
            <a:ext cx="746966" cy="410898"/>
          </a:xfrm>
          <a:prstGeom prst="homePlate">
            <a:avLst>
              <a:gd name="adj" fmla="val 24129"/>
            </a:avLst>
          </a:prstGeom>
          <a:ln w="19050"/>
        </p:spPr>
        <p:style>
          <a:lnRef idx="2">
            <a:schemeClr val="accent1"/>
          </a:lnRef>
          <a:fillRef idx="1">
            <a:schemeClr val="lt1"/>
          </a:fillRef>
          <a:effectRef idx="0">
            <a:schemeClr val="accent1"/>
          </a:effectRef>
          <a:fontRef idx="minor">
            <a:schemeClr val="dk1"/>
          </a:fontRef>
        </p:style>
        <p:txBody>
          <a:bodyPr wrap="none" lIns="36000" rtlCol="0" anchor="ctr"/>
          <a:lstStyle/>
          <a:p>
            <a:r>
              <a:rPr kumimoji="1" lang="zh-TW" altLang="en-US" sz="1050" dirty="0">
                <a:solidFill>
                  <a:schemeClr val="tx1"/>
                </a:solidFill>
                <a:latin typeface="Meiryo UI" panose="020B0604030504040204" pitchFamily="50" charset="-128"/>
                <a:ea typeface="Meiryo UI" panose="020B0604030504040204" pitchFamily="50" charset="-128"/>
              </a:rPr>
              <a:t>商店街選定</a:t>
            </a:r>
            <a:endParaRPr kumimoji="1" lang="en-US" altLang="zh-TW" sz="1050" dirty="0">
              <a:solidFill>
                <a:schemeClr val="tx1"/>
              </a:solidFill>
              <a:latin typeface="Meiryo UI" panose="020B0604030504040204" pitchFamily="50" charset="-128"/>
              <a:ea typeface="Meiryo UI" panose="020B0604030504040204" pitchFamily="50" charset="-128"/>
            </a:endParaRPr>
          </a:p>
          <a:p>
            <a:r>
              <a:rPr kumimoji="1" lang="zh-TW" altLang="en-US" sz="1050" dirty="0">
                <a:solidFill>
                  <a:schemeClr val="tx1"/>
                </a:solidFill>
                <a:latin typeface="Meiryo UI" panose="020B0604030504040204" pitchFamily="50" charset="-128"/>
                <a:ea typeface="Meiryo UI" panose="020B0604030504040204" pitchFamily="50" charset="-128"/>
              </a:rPr>
              <a:t>基準制定</a:t>
            </a:r>
            <a:endParaRPr kumimoji="1" lang="en-US" altLang="zh-TW" sz="1050" dirty="0">
              <a:solidFill>
                <a:schemeClr val="tx1"/>
              </a:solidFill>
              <a:latin typeface="Meiryo UI" panose="020B0604030504040204" pitchFamily="50" charset="-128"/>
              <a:ea typeface="Meiryo UI" panose="020B0604030504040204" pitchFamily="50" charset="-128"/>
            </a:endParaRPr>
          </a:p>
        </p:txBody>
      </p:sp>
      <p:sp>
        <p:nvSpPr>
          <p:cNvPr id="127" name="ホームベース 21">
            <a:extLst>
              <a:ext uri="{FF2B5EF4-FFF2-40B4-BE49-F238E27FC236}">
                <a16:creationId xmlns:a16="http://schemas.microsoft.com/office/drawing/2014/main" id="{B57F8FAC-1251-4341-A8C5-D36E79AF3A46}"/>
              </a:ext>
            </a:extLst>
          </p:cNvPr>
          <p:cNvSpPr/>
          <p:nvPr/>
        </p:nvSpPr>
        <p:spPr>
          <a:xfrm>
            <a:off x="2087227" y="5446981"/>
            <a:ext cx="5025903" cy="414026"/>
          </a:xfrm>
          <a:prstGeom prst="homePlate">
            <a:avLst>
              <a:gd name="adj" fmla="val 34091"/>
            </a:avLst>
          </a:prstGeom>
          <a:ln w="19050"/>
        </p:spPr>
        <p:style>
          <a:lnRef idx="2">
            <a:schemeClr val="accent1"/>
          </a:lnRef>
          <a:fillRef idx="1">
            <a:schemeClr val="lt1"/>
          </a:fillRef>
          <a:effectRef idx="0">
            <a:schemeClr val="accent1"/>
          </a:effectRef>
          <a:fontRef idx="minor">
            <a:schemeClr val="dk1"/>
          </a:fontRef>
        </p:style>
        <p:txBody>
          <a:bodyPr wrap="none" rtlCol="0" anchor="ctr"/>
          <a:lstStyle/>
          <a:p>
            <a:r>
              <a:rPr kumimoji="1" lang="ja-JP" altLang="en-US" sz="1050" dirty="0">
                <a:solidFill>
                  <a:schemeClr val="tx1"/>
                </a:solidFill>
                <a:latin typeface="Meiryo UI" panose="020B0604030504040204" pitchFamily="50" charset="-128"/>
                <a:ea typeface="Meiryo UI" panose="020B0604030504040204" pitchFamily="50" charset="-128"/>
              </a:rPr>
              <a:t>各選定商店街で、モデル事業を順次実施</a:t>
            </a:r>
            <a:endParaRPr kumimoji="1" lang="en-US" altLang="ja-JP" sz="1050" dirty="0">
              <a:solidFill>
                <a:schemeClr val="tx1"/>
              </a:solidFill>
              <a:latin typeface="Meiryo UI" panose="020B0604030504040204" pitchFamily="50" charset="-128"/>
              <a:ea typeface="Meiryo UI" panose="020B0604030504040204" pitchFamily="50" charset="-128"/>
            </a:endParaRPr>
          </a:p>
          <a:p>
            <a:r>
              <a:rPr kumimoji="1" lang="ja-JP" altLang="en-US" sz="1050" dirty="0">
                <a:solidFill>
                  <a:schemeClr val="tx1"/>
                </a:solidFill>
                <a:latin typeface="Meiryo UI" panose="020B0604030504040204" pitchFamily="50" charset="-128"/>
                <a:ea typeface="Meiryo UI" panose="020B0604030504040204" pitchFamily="50" charset="-128"/>
              </a:rPr>
              <a:t>（各商店街の自主的な取組みに、地域ニーズ対応とデジタル対応力向上の視点を加味）</a:t>
            </a:r>
          </a:p>
        </p:txBody>
      </p:sp>
      <p:sp>
        <p:nvSpPr>
          <p:cNvPr id="129" name="テキスト ボックス 128">
            <a:extLst>
              <a:ext uri="{FF2B5EF4-FFF2-40B4-BE49-F238E27FC236}">
                <a16:creationId xmlns:a16="http://schemas.microsoft.com/office/drawing/2014/main" id="{435C7278-EDB9-4953-8FDB-D5579717DD0C}"/>
              </a:ext>
            </a:extLst>
          </p:cNvPr>
          <p:cNvSpPr txBox="1"/>
          <p:nvPr/>
        </p:nvSpPr>
        <p:spPr>
          <a:xfrm>
            <a:off x="2949554" y="6279527"/>
            <a:ext cx="1425393" cy="153888"/>
          </a:xfrm>
          <a:prstGeom prst="rect">
            <a:avLst/>
          </a:prstGeom>
          <a:noFill/>
        </p:spPr>
        <p:txBody>
          <a:bodyPr wrap="square" tIns="0" bIns="0" rtlCol="0">
            <a:spAutoFit/>
          </a:bodyPr>
          <a:lstStyle/>
          <a:p>
            <a:pPr>
              <a:lnSpc>
                <a:spcPts val="1214"/>
              </a:lnSpc>
            </a:pPr>
            <a:r>
              <a:rPr lang="ja-JP" altLang="en-US" sz="1050" dirty="0">
                <a:latin typeface="Meiryo UI" panose="020B0604030504040204" pitchFamily="50" charset="-128"/>
                <a:ea typeface="Meiryo UI" panose="020B0604030504040204" pitchFamily="50" charset="-128"/>
              </a:rPr>
              <a:t>▲国事業関連セミナー</a:t>
            </a:r>
            <a:endParaRPr lang="en-US" altLang="ja-JP" sz="1050" dirty="0">
              <a:latin typeface="Meiryo UI" panose="020B0604030504040204" pitchFamily="50" charset="-128"/>
              <a:ea typeface="Meiryo UI" panose="020B0604030504040204" pitchFamily="50" charset="-128"/>
            </a:endParaRPr>
          </a:p>
        </p:txBody>
      </p:sp>
      <p:sp>
        <p:nvSpPr>
          <p:cNvPr id="130" name="テキスト ボックス 129">
            <a:extLst>
              <a:ext uri="{FF2B5EF4-FFF2-40B4-BE49-F238E27FC236}">
                <a16:creationId xmlns:a16="http://schemas.microsoft.com/office/drawing/2014/main" id="{435C7278-EDB9-4953-8FDB-D5579717DD0C}"/>
              </a:ext>
            </a:extLst>
          </p:cNvPr>
          <p:cNvSpPr txBox="1"/>
          <p:nvPr/>
        </p:nvSpPr>
        <p:spPr>
          <a:xfrm>
            <a:off x="5263607" y="6279527"/>
            <a:ext cx="1275342" cy="153888"/>
          </a:xfrm>
          <a:prstGeom prst="rect">
            <a:avLst/>
          </a:prstGeom>
          <a:noFill/>
        </p:spPr>
        <p:txBody>
          <a:bodyPr wrap="square" tIns="0" bIns="0" rtlCol="0">
            <a:spAutoFit/>
          </a:bodyPr>
          <a:lstStyle/>
          <a:p>
            <a:pPr>
              <a:lnSpc>
                <a:spcPts val="1214"/>
              </a:lnSpc>
            </a:pPr>
            <a:r>
              <a:rPr lang="ja-JP" altLang="en-US" sz="1050" dirty="0">
                <a:latin typeface="Meiryo UI" panose="020B0604030504040204" pitchFamily="50" charset="-128"/>
                <a:ea typeface="Meiryo UI" panose="020B0604030504040204" pitchFamily="50" charset="-128"/>
              </a:rPr>
              <a:t>▲先進事例セミナー</a:t>
            </a:r>
            <a:endParaRPr lang="en-US" altLang="ja-JP" sz="1050" dirty="0">
              <a:latin typeface="Meiryo UI" panose="020B0604030504040204" pitchFamily="50" charset="-128"/>
              <a:ea typeface="Meiryo UI" panose="020B0604030504040204" pitchFamily="50" charset="-128"/>
            </a:endParaRPr>
          </a:p>
        </p:txBody>
      </p:sp>
      <p:sp>
        <p:nvSpPr>
          <p:cNvPr id="131" name="テキスト ボックス 130">
            <a:extLst>
              <a:ext uri="{FF2B5EF4-FFF2-40B4-BE49-F238E27FC236}">
                <a16:creationId xmlns:a16="http://schemas.microsoft.com/office/drawing/2014/main" id="{435C7278-EDB9-4953-8FDB-D5579717DD0C}"/>
              </a:ext>
            </a:extLst>
          </p:cNvPr>
          <p:cNvSpPr txBox="1"/>
          <p:nvPr/>
        </p:nvSpPr>
        <p:spPr>
          <a:xfrm>
            <a:off x="7384686" y="6279527"/>
            <a:ext cx="1275342" cy="153888"/>
          </a:xfrm>
          <a:prstGeom prst="rect">
            <a:avLst/>
          </a:prstGeom>
          <a:noFill/>
        </p:spPr>
        <p:txBody>
          <a:bodyPr wrap="square" tIns="0" bIns="0" rtlCol="0">
            <a:spAutoFit/>
          </a:bodyPr>
          <a:lstStyle/>
          <a:p>
            <a:pPr>
              <a:lnSpc>
                <a:spcPts val="1214"/>
              </a:lnSpc>
            </a:pPr>
            <a:r>
              <a:rPr lang="ja-JP" altLang="en-US" sz="1050" dirty="0">
                <a:latin typeface="Meiryo UI" panose="020B0604030504040204" pitchFamily="50" charset="-128"/>
                <a:ea typeface="Meiryo UI" panose="020B0604030504040204" pitchFamily="50" charset="-128"/>
              </a:rPr>
              <a:t>▲事例集発行</a:t>
            </a:r>
            <a:endParaRPr lang="en-US" altLang="ja-JP" sz="1050" dirty="0">
              <a:latin typeface="Meiryo UI" panose="020B0604030504040204" pitchFamily="50" charset="-128"/>
              <a:ea typeface="Meiryo UI" panose="020B0604030504040204" pitchFamily="50" charset="-128"/>
            </a:endParaRPr>
          </a:p>
        </p:txBody>
      </p:sp>
      <p:sp>
        <p:nvSpPr>
          <p:cNvPr id="132" name="テキスト ボックス 131">
            <a:extLst>
              <a:ext uri="{FF2B5EF4-FFF2-40B4-BE49-F238E27FC236}">
                <a16:creationId xmlns:a16="http://schemas.microsoft.com/office/drawing/2014/main" id="{435C7278-EDB9-4953-8FDB-D5579717DD0C}"/>
              </a:ext>
            </a:extLst>
          </p:cNvPr>
          <p:cNvSpPr txBox="1"/>
          <p:nvPr/>
        </p:nvSpPr>
        <p:spPr>
          <a:xfrm>
            <a:off x="8343312" y="6279527"/>
            <a:ext cx="1205376" cy="153888"/>
          </a:xfrm>
          <a:prstGeom prst="rect">
            <a:avLst/>
          </a:prstGeom>
          <a:noFill/>
        </p:spPr>
        <p:txBody>
          <a:bodyPr wrap="square" tIns="0" bIns="0" rtlCol="0">
            <a:spAutoFit/>
          </a:bodyPr>
          <a:lstStyle/>
          <a:p>
            <a:pPr marL="88900" indent="-88900">
              <a:lnSpc>
                <a:spcPts val="1214"/>
              </a:lnSpc>
            </a:pPr>
            <a:r>
              <a:rPr lang="ja-JP" altLang="en-US" sz="1050" dirty="0">
                <a:latin typeface="Meiryo UI" panose="020B0604030504040204" pitchFamily="50" charset="-128"/>
                <a:ea typeface="Meiryo UI" panose="020B0604030504040204" pitchFamily="50" charset="-128"/>
              </a:rPr>
              <a:t>▲創出事例発表</a:t>
            </a:r>
            <a:endParaRPr lang="en-US" altLang="ja-JP" sz="1050" dirty="0">
              <a:latin typeface="Meiryo UI" panose="020B0604030504040204" pitchFamily="50" charset="-128"/>
              <a:ea typeface="Meiryo UI" panose="020B0604030504040204" pitchFamily="50" charset="-128"/>
            </a:endParaRPr>
          </a:p>
        </p:txBody>
      </p:sp>
      <p:sp>
        <p:nvSpPr>
          <p:cNvPr id="134" name="テキスト ボックス 133">
            <a:extLst>
              <a:ext uri="{FF2B5EF4-FFF2-40B4-BE49-F238E27FC236}">
                <a16:creationId xmlns:a16="http://schemas.microsoft.com/office/drawing/2014/main" id="{BE9F0641-6154-425A-99D0-0B9999B85EB0}"/>
              </a:ext>
            </a:extLst>
          </p:cNvPr>
          <p:cNvSpPr txBox="1"/>
          <p:nvPr/>
        </p:nvSpPr>
        <p:spPr>
          <a:xfrm>
            <a:off x="324753" y="6440961"/>
            <a:ext cx="8739857" cy="400110"/>
          </a:xfrm>
          <a:prstGeom prst="rect">
            <a:avLst/>
          </a:prstGeom>
          <a:noFill/>
        </p:spPr>
        <p:txBody>
          <a:bodyPr wrap="square" rtlCol="0">
            <a:spAutoFit/>
          </a:bodyPr>
          <a:lstStyle/>
          <a:p>
            <a:pPr>
              <a:lnSpc>
                <a:spcPts val="1214"/>
              </a:lnSpc>
            </a:pPr>
            <a:r>
              <a:rPr lang="ja-JP" altLang="en-US" sz="1050" dirty="0">
                <a:latin typeface="Meiryo UI" panose="020B0604030504040204" pitchFamily="50" charset="-128"/>
                <a:ea typeface="Meiryo UI" panose="020B0604030504040204" pitchFamily="50" charset="-128"/>
              </a:rPr>
              <a:t>有識者等で構成する管理委員会において、事業を進行管理。</a:t>
            </a:r>
            <a:endParaRPr lang="en-US" altLang="ja-JP" sz="1050" dirty="0">
              <a:latin typeface="Meiryo UI" panose="020B0604030504040204" pitchFamily="50" charset="-128"/>
              <a:ea typeface="Meiryo UI" panose="020B0604030504040204" pitchFamily="50" charset="-128"/>
            </a:endParaRPr>
          </a:p>
          <a:p>
            <a:pPr>
              <a:lnSpc>
                <a:spcPts val="1214"/>
              </a:lnSpc>
            </a:pPr>
            <a:r>
              <a:rPr lang="ja-JP" altLang="en-US" sz="1050" dirty="0">
                <a:latin typeface="Meiryo UI" panose="020B0604030504040204" pitchFamily="50" charset="-128"/>
                <a:ea typeface="Meiryo UI" panose="020B0604030504040204" pitchFamily="50" charset="-128"/>
              </a:rPr>
              <a:t>また、広報や既存施策の活用による協力を得るため、市町村、商工会・商工会議所に適宜情報提供しながら事業を遂行。</a:t>
            </a:r>
            <a:endParaRPr lang="en-US" altLang="ja-JP" sz="1050" dirty="0">
              <a:latin typeface="Meiryo UI" panose="020B0604030504040204" pitchFamily="50" charset="-128"/>
              <a:ea typeface="Meiryo UI" panose="020B0604030504040204" pitchFamily="50" charset="-128"/>
            </a:endParaRPr>
          </a:p>
        </p:txBody>
      </p:sp>
      <p:sp>
        <p:nvSpPr>
          <p:cNvPr id="135" name="テキスト ボックス 134">
            <a:extLst>
              <a:ext uri="{FF2B5EF4-FFF2-40B4-BE49-F238E27FC236}">
                <a16:creationId xmlns:a16="http://schemas.microsoft.com/office/drawing/2014/main" id="{BE9F0641-6154-425A-99D0-0B9999B85EB0}"/>
              </a:ext>
            </a:extLst>
          </p:cNvPr>
          <p:cNvSpPr txBox="1"/>
          <p:nvPr/>
        </p:nvSpPr>
        <p:spPr>
          <a:xfrm>
            <a:off x="309699" y="749677"/>
            <a:ext cx="9294669" cy="415498"/>
          </a:xfrm>
          <a:prstGeom prst="rect">
            <a:avLst/>
          </a:prstGeom>
          <a:noFill/>
        </p:spPr>
        <p:txBody>
          <a:bodyPr wrap="square" rtlCol="0">
            <a:spAutoFit/>
          </a:bodyPr>
          <a:lstStyle/>
          <a:p>
            <a:r>
              <a:rPr lang="ja-JP" altLang="en-US" sz="1050" dirty="0">
                <a:latin typeface="Meiryo UI" panose="020B0604030504040204" pitchFamily="50" charset="-128"/>
                <a:ea typeface="Meiryo UI" panose="020B0604030504040204" pitchFamily="50" charset="-128"/>
              </a:rPr>
              <a:t>　地域商業や地域コミュニティの担い手として重要な商店街において、生活を支える街として地域コミュニティ機能の推進に資する、「</a:t>
            </a:r>
            <a:r>
              <a:rPr lang="ja-JP" altLang="en-US" sz="1050" b="1" dirty="0">
                <a:latin typeface="Meiryo UI" panose="020B0604030504040204" pitchFamily="50" charset="-128"/>
                <a:ea typeface="Meiryo UI" panose="020B0604030504040204" pitchFamily="50" charset="-128"/>
              </a:rPr>
              <a:t>地域ニーズ対応</a:t>
            </a:r>
            <a:r>
              <a:rPr lang="ja-JP" altLang="en-US" sz="1050" dirty="0">
                <a:latin typeface="Meiryo UI" panose="020B0604030504040204" pitchFamily="50" charset="-128"/>
                <a:ea typeface="Meiryo UI" panose="020B0604030504040204" pitchFamily="50" charset="-128"/>
              </a:rPr>
              <a:t>」や「</a:t>
            </a:r>
            <a:r>
              <a:rPr lang="ja-JP" altLang="en-US" sz="1050" b="1" dirty="0">
                <a:latin typeface="Meiryo UI" panose="020B0604030504040204" pitchFamily="50" charset="-128"/>
                <a:ea typeface="Meiryo UI" panose="020B0604030504040204" pitchFamily="50" charset="-128"/>
              </a:rPr>
              <a:t>デジタル対応力向上</a:t>
            </a:r>
            <a:r>
              <a:rPr lang="ja-JP" altLang="en-US" sz="1050" dirty="0">
                <a:latin typeface="Meiryo UI" panose="020B0604030504040204" pitchFamily="50" charset="-128"/>
                <a:ea typeface="Meiryo UI" panose="020B0604030504040204" pitchFamily="50" charset="-128"/>
              </a:rPr>
              <a:t>」の「</a:t>
            </a:r>
            <a:r>
              <a:rPr lang="ja-JP" altLang="en-US" sz="1050" b="1" dirty="0">
                <a:latin typeface="Meiryo UI" panose="020B0604030504040204" pitchFamily="50" charset="-128"/>
                <a:ea typeface="Meiryo UI" panose="020B0604030504040204" pitchFamily="50" charset="-128"/>
              </a:rPr>
              <a:t>モデル創出</a:t>
            </a:r>
            <a:r>
              <a:rPr lang="ja-JP" altLang="en-US" sz="1050" dirty="0">
                <a:latin typeface="Meiryo UI" panose="020B0604030504040204" pitchFamily="50" charset="-128"/>
                <a:ea typeface="Meiryo UI" panose="020B0604030504040204" pitchFamily="50" charset="-128"/>
              </a:rPr>
              <a:t>」に取り組むとともに、その「</a:t>
            </a:r>
            <a:r>
              <a:rPr lang="ja-JP" altLang="en-US" sz="1050" b="1" dirty="0">
                <a:latin typeface="Meiryo UI" panose="020B0604030504040204" pitchFamily="50" charset="-128"/>
                <a:ea typeface="Meiryo UI" panose="020B0604030504040204" pitchFamily="50" charset="-128"/>
              </a:rPr>
              <a:t>成果の普及</a:t>
            </a:r>
            <a:r>
              <a:rPr lang="ja-JP" altLang="en-US" sz="1050" dirty="0">
                <a:latin typeface="Meiryo UI" panose="020B0604030504040204" pitchFamily="50" charset="-128"/>
                <a:ea typeface="Meiryo UI" panose="020B0604030504040204" pitchFamily="50" charset="-128"/>
              </a:rPr>
              <a:t>」を通じて、市町村・商店街を後押しし、商店街の持続的な発展に繋げる。</a:t>
            </a:r>
          </a:p>
        </p:txBody>
      </p:sp>
      <p:sp>
        <p:nvSpPr>
          <p:cNvPr id="137" name="テキスト ボックス 136">
            <a:extLst>
              <a:ext uri="{FF2B5EF4-FFF2-40B4-BE49-F238E27FC236}">
                <a16:creationId xmlns:a16="http://schemas.microsoft.com/office/drawing/2014/main" id="{BE9F0641-6154-425A-99D0-0B9999B85EB0}"/>
              </a:ext>
            </a:extLst>
          </p:cNvPr>
          <p:cNvSpPr txBox="1"/>
          <p:nvPr/>
        </p:nvSpPr>
        <p:spPr>
          <a:xfrm>
            <a:off x="136824" y="533092"/>
            <a:ext cx="8739857" cy="253916"/>
          </a:xfrm>
          <a:prstGeom prst="rect">
            <a:avLst/>
          </a:prstGeom>
          <a:noFill/>
        </p:spPr>
        <p:txBody>
          <a:bodyPr wrap="square" rtlCol="0">
            <a:spAutoFit/>
          </a:bodyPr>
          <a:lstStyle/>
          <a:p>
            <a:r>
              <a:rPr lang="ja-JP" altLang="en-US" sz="1050" b="1" dirty="0">
                <a:latin typeface="Meiryo UI" panose="020B0604030504040204" pitchFamily="50" charset="-128"/>
                <a:ea typeface="Meiryo UI" panose="020B0604030504040204" pitchFamily="50" charset="-128"/>
              </a:rPr>
              <a:t>１．事業概要</a:t>
            </a:r>
            <a:r>
              <a:rPr lang="ja-JP" altLang="en-US" sz="1050" dirty="0">
                <a:latin typeface="Meiryo UI" panose="020B0604030504040204" pitchFamily="50" charset="-128"/>
                <a:ea typeface="Meiryo UI" panose="020B0604030504040204" pitchFamily="50" charset="-128"/>
              </a:rPr>
              <a:t>（</a:t>
            </a:r>
            <a:r>
              <a:rPr lang="en-US" altLang="ja-JP" sz="1050" dirty="0">
                <a:latin typeface="Meiryo UI" panose="020B0604030504040204" pitchFamily="50" charset="-128"/>
                <a:ea typeface="Meiryo UI" panose="020B0604030504040204" pitchFamily="50" charset="-128"/>
              </a:rPr>
              <a:t>R7</a:t>
            </a:r>
            <a:r>
              <a:rPr lang="ja-JP" altLang="en-US" sz="1050" dirty="0">
                <a:latin typeface="Meiryo UI" panose="020B0604030504040204" pitchFamily="50" charset="-128"/>
                <a:ea typeface="Meiryo UI" panose="020B0604030504040204" pitchFamily="50" charset="-128"/>
              </a:rPr>
              <a:t>予算額：</a:t>
            </a:r>
            <a:r>
              <a:rPr lang="en-US" altLang="ja-JP" sz="1050" dirty="0">
                <a:latin typeface="Meiryo UI" panose="020B0604030504040204" pitchFamily="50" charset="-128"/>
                <a:ea typeface="Meiryo UI" panose="020B0604030504040204" pitchFamily="50" charset="-128"/>
              </a:rPr>
              <a:t>28,805</a:t>
            </a:r>
            <a:r>
              <a:rPr lang="ja-JP" altLang="en-US" sz="1050" dirty="0">
                <a:latin typeface="Meiryo UI" panose="020B0604030504040204" pitchFamily="50" charset="-128"/>
                <a:ea typeface="Meiryo UI" panose="020B0604030504040204" pitchFamily="50" charset="-128"/>
              </a:rPr>
              <a:t>千円）</a:t>
            </a:r>
            <a:endParaRPr lang="en-US" altLang="ja-JP" sz="1050" dirty="0">
              <a:latin typeface="Meiryo UI" panose="020B0604030504040204" pitchFamily="50" charset="-128"/>
              <a:ea typeface="Meiryo UI" panose="020B0604030504040204" pitchFamily="50" charset="-128"/>
            </a:endParaRPr>
          </a:p>
        </p:txBody>
      </p:sp>
      <p:sp>
        <p:nvSpPr>
          <p:cNvPr id="138" name="テキスト ボックス 137">
            <a:extLst>
              <a:ext uri="{FF2B5EF4-FFF2-40B4-BE49-F238E27FC236}">
                <a16:creationId xmlns:a16="http://schemas.microsoft.com/office/drawing/2014/main" id="{BE9F0641-6154-425A-99D0-0B9999B85EB0}"/>
              </a:ext>
            </a:extLst>
          </p:cNvPr>
          <p:cNvSpPr txBox="1"/>
          <p:nvPr/>
        </p:nvSpPr>
        <p:spPr>
          <a:xfrm>
            <a:off x="131892" y="4905273"/>
            <a:ext cx="8739857" cy="253916"/>
          </a:xfrm>
          <a:prstGeom prst="rect">
            <a:avLst/>
          </a:prstGeom>
          <a:noFill/>
        </p:spPr>
        <p:txBody>
          <a:bodyPr wrap="square" rtlCol="0">
            <a:spAutoFit/>
          </a:bodyPr>
          <a:lstStyle/>
          <a:p>
            <a:r>
              <a:rPr lang="ja-JP" altLang="en-US" sz="1050" b="1" dirty="0">
                <a:latin typeface="Meiryo UI" panose="020B0604030504040204" pitchFamily="50" charset="-128"/>
                <a:ea typeface="Meiryo UI" panose="020B0604030504040204" pitchFamily="50" charset="-128"/>
              </a:rPr>
              <a:t>３．今後の予定</a:t>
            </a:r>
            <a:endParaRPr lang="en-US" altLang="ja-JP" sz="1050" b="1" dirty="0">
              <a:latin typeface="Meiryo UI" panose="020B0604030504040204" pitchFamily="50" charset="-128"/>
              <a:ea typeface="Meiryo UI" panose="020B0604030504040204" pitchFamily="50" charset="-128"/>
            </a:endParaRPr>
          </a:p>
        </p:txBody>
      </p:sp>
      <p:sp>
        <p:nvSpPr>
          <p:cNvPr id="139" name="テキスト ボックス 138">
            <a:extLst>
              <a:ext uri="{FF2B5EF4-FFF2-40B4-BE49-F238E27FC236}">
                <a16:creationId xmlns:a16="http://schemas.microsoft.com/office/drawing/2014/main" id="{BE9F0641-6154-425A-99D0-0B9999B85EB0}"/>
              </a:ext>
            </a:extLst>
          </p:cNvPr>
          <p:cNvSpPr txBox="1"/>
          <p:nvPr/>
        </p:nvSpPr>
        <p:spPr>
          <a:xfrm>
            <a:off x="131892" y="1250811"/>
            <a:ext cx="8739857" cy="253916"/>
          </a:xfrm>
          <a:prstGeom prst="rect">
            <a:avLst/>
          </a:prstGeom>
          <a:noFill/>
        </p:spPr>
        <p:txBody>
          <a:bodyPr wrap="square" rtlCol="0">
            <a:spAutoFit/>
          </a:bodyPr>
          <a:lstStyle/>
          <a:p>
            <a:r>
              <a:rPr lang="ja-JP" altLang="en-US" sz="1050" b="1" dirty="0">
                <a:latin typeface="Meiryo UI" panose="020B0604030504040204" pitchFamily="50" charset="-128"/>
                <a:ea typeface="Meiryo UI" panose="020B0604030504040204" pitchFamily="50" charset="-128"/>
              </a:rPr>
              <a:t>２．取組み内容</a:t>
            </a:r>
            <a:endParaRPr lang="en-US" altLang="ja-JP" sz="1050" b="1" dirty="0">
              <a:latin typeface="Meiryo UI" panose="020B0604030504040204" pitchFamily="50" charset="-128"/>
              <a:ea typeface="Meiryo UI" panose="020B0604030504040204" pitchFamily="50" charset="-128"/>
            </a:endParaRPr>
          </a:p>
        </p:txBody>
      </p:sp>
      <p:grpSp>
        <p:nvGrpSpPr>
          <p:cNvPr id="9" name="グループ化 8"/>
          <p:cNvGrpSpPr/>
          <p:nvPr/>
        </p:nvGrpSpPr>
        <p:grpSpPr>
          <a:xfrm>
            <a:off x="6490668" y="3326351"/>
            <a:ext cx="3175852" cy="1761444"/>
            <a:chOff x="6517952" y="2966414"/>
            <a:chExt cx="3175852" cy="1761444"/>
          </a:xfrm>
        </p:grpSpPr>
        <p:sp>
          <p:nvSpPr>
            <p:cNvPr id="163" name="正方形/長方形 162"/>
            <p:cNvSpPr/>
            <p:nvPr/>
          </p:nvSpPr>
          <p:spPr>
            <a:xfrm>
              <a:off x="8335516" y="2966414"/>
              <a:ext cx="1270310" cy="1761444"/>
            </a:xfrm>
            <a:prstGeom prst="rect">
              <a:avLst/>
            </a:prstGeom>
            <a:solidFill>
              <a:sysClr val="window" lastClr="FFFFFF"/>
            </a:solidFill>
            <a:ln w="6350" cap="flat" cmpd="sng" algn="ctr">
              <a:solidFill>
                <a:sysClr val="windowText" lastClr="000000"/>
              </a:solidFill>
              <a:prstDash val="solid"/>
            </a:ln>
            <a:effectLst/>
          </p:spPr>
          <p:txBody>
            <a:bodyPr rtlCol="0" anchor="t" anchorCtr="0"/>
            <a:lstStyle/>
            <a:p>
              <a:pPr marL="0" marR="0" lvl="0" indent="0" algn="ctr" defTabSz="957816" eaLnBrk="1" fontAlgn="auto" latinLnBrk="0" hangingPunct="1">
                <a:lnSpc>
                  <a:spcPct val="100000"/>
                </a:lnSpc>
                <a:spcBef>
                  <a:spcPts val="0"/>
                </a:spcBef>
                <a:spcAft>
                  <a:spcPts val="0"/>
                </a:spcAft>
                <a:buClrTx/>
                <a:buSzTx/>
                <a:buFontTx/>
                <a:buNone/>
                <a:tabLst/>
                <a:defRPr/>
              </a:pPr>
              <a:r>
                <a:rPr kumimoji="1" lang="ja-JP" altLang="en-US" sz="1050" b="0" i="0" u="none" strike="noStrike" kern="0" cap="none" spc="0" normalizeH="0" baseline="0" noProof="0" dirty="0">
                  <a:ln>
                    <a:noFill/>
                  </a:ln>
                  <a:effectLst/>
                  <a:uLnTx/>
                  <a:uFillTx/>
                  <a:latin typeface="Calibri"/>
                  <a:ea typeface="ＭＳ Ｐゴシック" panose="020B0600070205080204" pitchFamily="50" charset="-128"/>
                  <a:cs typeface="+mn-cs"/>
                </a:rPr>
                <a:t>本事業事務局</a:t>
              </a:r>
              <a:endParaRPr kumimoji="1" lang="en-US" altLang="ja-JP" sz="1050" b="0" i="0" u="none" strike="noStrike" kern="0" cap="none" spc="0" normalizeH="0" baseline="0" noProof="0" dirty="0">
                <a:ln>
                  <a:noFill/>
                </a:ln>
                <a:effectLst/>
                <a:uLnTx/>
                <a:uFillTx/>
                <a:latin typeface="Calibri"/>
                <a:ea typeface="ＭＳ Ｐゴシック" panose="020B0600070205080204" pitchFamily="50" charset="-128"/>
                <a:cs typeface="+mn-cs"/>
              </a:endParaRPr>
            </a:p>
            <a:p>
              <a:pPr marL="0" marR="0" lvl="0" indent="0" algn="ctr" defTabSz="957816" eaLnBrk="1" fontAlgn="auto" latinLnBrk="0" hangingPunct="1">
                <a:lnSpc>
                  <a:spcPct val="100000"/>
                </a:lnSpc>
                <a:spcBef>
                  <a:spcPts val="0"/>
                </a:spcBef>
                <a:spcAft>
                  <a:spcPts val="0"/>
                </a:spcAft>
                <a:buClrTx/>
                <a:buSzTx/>
                <a:buFontTx/>
                <a:buNone/>
                <a:tabLst/>
                <a:defRPr/>
              </a:pPr>
              <a:endParaRPr kumimoji="1" lang="en-US" altLang="ja-JP" sz="1050" b="0" i="0" u="none" strike="noStrike" kern="0" cap="none" spc="0" normalizeH="0" baseline="0" noProof="0" dirty="0">
                <a:ln>
                  <a:noFill/>
                </a:ln>
                <a:effectLst/>
                <a:uLnTx/>
                <a:uFillTx/>
                <a:latin typeface="Calibri"/>
                <a:ea typeface="ＭＳ Ｐゴシック" panose="020B0600070205080204" pitchFamily="50" charset="-128"/>
                <a:cs typeface="+mn-cs"/>
              </a:endParaRPr>
            </a:p>
            <a:p>
              <a:pPr marL="0" marR="0" lvl="0" indent="0" algn="ctr" defTabSz="957816" eaLnBrk="1" fontAlgn="auto" latinLnBrk="0" hangingPunct="1">
                <a:lnSpc>
                  <a:spcPct val="100000"/>
                </a:lnSpc>
                <a:spcBef>
                  <a:spcPts val="0"/>
                </a:spcBef>
                <a:spcAft>
                  <a:spcPts val="0"/>
                </a:spcAft>
                <a:buClrTx/>
                <a:buSzTx/>
                <a:buFontTx/>
                <a:buNone/>
                <a:tabLst/>
                <a:defRPr/>
              </a:pPr>
              <a:endParaRPr kumimoji="1" lang="en-US" altLang="ja-JP" sz="1050" b="0" i="0" u="none" strike="noStrike" kern="0" cap="none" spc="0" normalizeH="0" baseline="0" noProof="0" dirty="0">
                <a:ln>
                  <a:noFill/>
                </a:ln>
                <a:effectLst/>
                <a:uLnTx/>
                <a:uFillTx/>
                <a:latin typeface="Calibri"/>
                <a:ea typeface="ＭＳ Ｐゴシック" panose="020B0600070205080204" pitchFamily="50" charset="-128"/>
                <a:cs typeface="+mn-cs"/>
              </a:endParaRPr>
            </a:p>
            <a:p>
              <a:pPr marL="0" marR="0" lvl="0" indent="0" algn="ctr" defTabSz="957816" eaLnBrk="1" fontAlgn="auto" latinLnBrk="0" hangingPunct="1">
                <a:lnSpc>
                  <a:spcPct val="100000"/>
                </a:lnSpc>
                <a:spcBef>
                  <a:spcPts val="0"/>
                </a:spcBef>
                <a:spcAft>
                  <a:spcPts val="0"/>
                </a:spcAft>
                <a:buClrTx/>
                <a:buSzTx/>
                <a:buFontTx/>
                <a:buNone/>
                <a:tabLst/>
                <a:defRPr/>
              </a:pPr>
              <a:endParaRPr kumimoji="1" lang="en-US" altLang="ja-JP" sz="1050" b="0" i="0" u="none" strike="noStrike" kern="0" cap="none" spc="0" normalizeH="0" baseline="0" noProof="0" dirty="0">
                <a:ln>
                  <a:noFill/>
                </a:ln>
                <a:effectLst/>
                <a:uLnTx/>
                <a:uFillTx/>
                <a:latin typeface="Calibri"/>
                <a:ea typeface="ＭＳ Ｐゴシック" panose="020B0600070205080204" pitchFamily="50" charset="-128"/>
                <a:cs typeface="+mn-cs"/>
              </a:endParaRPr>
            </a:p>
            <a:p>
              <a:pPr marL="0" marR="0" lvl="0" indent="0" algn="ctr" defTabSz="957816" eaLnBrk="1" fontAlgn="auto" latinLnBrk="0" hangingPunct="1">
                <a:lnSpc>
                  <a:spcPct val="100000"/>
                </a:lnSpc>
                <a:spcBef>
                  <a:spcPts val="0"/>
                </a:spcBef>
                <a:spcAft>
                  <a:spcPts val="0"/>
                </a:spcAft>
                <a:buClrTx/>
                <a:buSzTx/>
                <a:buFontTx/>
                <a:buNone/>
                <a:tabLst/>
                <a:defRPr/>
              </a:pPr>
              <a:endParaRPr kumimoji="1" lang="en-US" altLang="ja-JP" sz="1050" b="0" i="0" u="none" strike="noStrike" kern="0" cap="none" spc="0" normalizeH="0" baseline="0" noProof="0" dirty="0">
                <a:ln>
                  <a:noFill/>
                </a:ln>
                <a:effectLst/>
                <a:uLnTx/>
                <a:uFillTx/>
                <a:latin typeface="Calibri"/>
                <a:ea typeface="ＭＳ Ｐゴシック" panose="020B0600070205080204" pitchFamily="50" charset="-128"/>
                <a:cs typeface="+mn-cs"/>
              </a:endParaRPr>
            </a:p>
            <a:p>
              <a:pPr marL="0" marR="0" lvl="0" indent="0" algn="ctr" defTabSz="957816" eaLnBrk="1" fontAlgn="auto" latinLnBrk="0" hangingPunct="1">
                <a:lnSpc>
                  <a:spcPct val="100000"/>
                </a:lnSpc>
                <a:spcBef>
                  <a:spcPts val="0"/>
                </a:spcBef>
                <a:spcAft>
                  <a:spcPts val="0"/>
                </a:spcAft>
                <a:buClrTx/>
                <a:buSzTx/>
                <a:buFontTx/>
                <a:buNone/>
                <a:tabLst/>
                <a:defRPr/>
              </a:pPr>
              <a:endParaRPr kumimoji="1" lang="en-US" altLang="ja-JP" sz="1050" b="0" i="0" u="none" strike="noStrike" kern="0" cap="none" spc="0" normalizeH="0" baseline="0" noProof="0" dirty="0">
                <a:ln>
                  <a:noFill/>
                </a:ln>
                <a:effectLst/>
                <a:uLnTx/>
                <a:uFillTx/>
                <a:latin typeface="Calibri"/>
                <a:ea typeface="ＭＳ Ｐゴシック" panose="020B0600070205080204" pitchFamily="50" charset="-128"/>
                <a:cs typeface="+mn-cs"/>
              </a:endParaRPr>
            </a:p>
            <a:p>
              <a:pPr marL="0" marR="0" lvl="0" indent="0" algn="ctr" defTabSz="957816" eaLnBrk="1" fontAlgn="auto" latinLnBrk="0" hangingPunct="1">
                <a:lnSpc>
                  <a:spcPct val="100000"/>
                </a:lnSpc>
                <a:spcBef>
                  <a:spcPts val="0"/>
                </a:spcBef>
                <a:spcAft>
                  <a:spcPts val="0"/>
                </a:spcAft>
                <a:buClrTx/>
                <a:buSzTx/>
                <a:buFontTx/>
                <a:buNone/>
                <a:tabLst/>
                <a:defRPr/>
              </a:pPr>
              <a:endParaRPr kumimoji="1" lang="ja-JP" altLang="en-US" sz="1050" b="0" i="0" u="none" strike="noStrike" kern="0" cap="none" spc="0" normalizeH="0" baseline="0" noProof="0" dirty="0">
                <a:ln>
                  <a:noFill/>
                </a:ln>
                <a:effectLst/>
                <a:uLnTx/>
                <a:uFillTx/>
                <a:latin typeface="Calibri"/>
                <a:ea typeface="ＭＳ Ｐゴシック" panose="020B0600070205080204" pitchFamily="50" charset="-128"/>
                <a:cs typeface="+mn-cs"/>
              </a:endParaRPr>
            </a:p>
          </p:txBody>
        </p:sp>
        <p:sp>
          <p:nvSpPr>
            <p:cNvPr id="164" name="正方形/長方形 163"/>
            <p:cNvSpPr/>
            <p:nvPr/>
          </p:nvSpPr>
          <p:spPr>
            <a:xfrm>
              <a:off x="6517952" y="2966414"/>
              <a:ext cx="565238" cy="1761444"/>
            </a:xfrm>
            <a:prstGeom prst="rect">
              <a:avLst/>
            </a:prstGeom>
            <a:solidFill>
              <a:sysClr val="window" lastClr="FFFFFF"/>
            </a:solidFill>
            <a:ln w="6350" cap="flat" cmpd="sng" algn="ctr">
              <a:solidFill>
                <a:sysClr val="windowText" lastClr="000000"/>
              </a:solidFill>
              <a:prstDash val="solid"/>
            </a:ln>
            <a:effectLst/>
          </p:spPr>
          <p:txBody>
            <a:bodyPr lIns="0" rIns="0" rtlCol="0" anchor="ctr"/>
            <a:lstStyle/>
            <a:p>
              <a:pPr marL="0" marR="0" lvl="0" indent="0" algn="ctr" defTabSz="957816" eaLnBrk="1" fontAlgn="auto" latinLnBrk="0" hangingPunct="1">
                <a:lnSpc>
                  <a:spcPct val="100000"/>
                </a:lnSpc>
                <a:spcBef>
                  <a:spcPts val="0"/>
                </a:spcBef>
                <a:spcAft>
                  <a:spcPts val="0"/>
                </a:spcAft>
                <a:buClrTx/>
                <a:buSzTx/>
                <a:buFontTx/>
                <a:buNone/>
                <a:tabLst/>
                <a:defRPr/>
              </a:pPr>
              <a:r>
                <a:rPr kumimoji="1" lang="ja-JP" altLang="en-US" sz="1050" b="0" i="0" u="none" strike="noStrike" kern="0" cap="none" spc="0" normalizeH="0" baseline="0" noProof="0" dirty="0">
                  <a:ln>
                    <a:noFill/>
                  </a:ln>
                  <a:effectLst/>
                  <a:uLnTx/>
                  <a:uFillTx/>
                  <a:latin typeface="Calibri"/>
                  <a:ea typeface="ＭＳ Ｐゴシック" panose="020B0600070205080204" pitchFamily="50" charset="-128"/>
                  <a:cs typeface="+mn-cs"/>
                </a:rPr>
                <a:t>商店街・</a:t>
              </a:r>
              <a:endParaRPr kumimoji="1" lang="en-US" altLang="ja-JP" sz="1050" b="0" i="0" u="none" strike="noStrike" kern="0" cap="none" spc="0" normalizeH="0" baseline="0" noProof="0" dirty="0">
                <a:ln>
                  <a:noFill/>
                </a:ln>
                <a:effectLst/>
                <a:uLnTx/>
                <a:uFillTx/>
                <a:latin typeface="Calibri"/>
                <a:ea typeface="ＭＳ Ｐゴシック" panose="020B0600070205080204" pitchFamily="50" charset="-128"/>
                <a:cs typeface="+mn-cs"/>
              </a:endParaRPr>
            </a:p>
            <a:p>
              <a:pPr marL="0" marR="0" lvl="0" indent="0" algn="ctr" defTabSz="957816" eaLnBrk="1" fontAlgn="auto" latinLnBrk="0" hangingPunct="1">
                <a:lnSpc>
                  <a:spcPct val="100000"/>
                </a:lnSpc>
                <a:spcBef>
                  <a:spcPts val="0"/>
                </a:spcBef>
                <a:spcAft>
                  <a:spcPts val="0"/>
                </a:spcAft>
                <a:buClrTx/>
                <a:buSzTx/>
                <a:buFontTx/>
                <a:buNone/>
                <a:tabLst/>
                <a:defRPr/>
              </a:pPr>
              <a:r>
                <a:rPr kumimoji="1" lang="ja-JP" altLang="en-US" sz="1050" b="0" i="0" u="none" strike="noStrike" kern="0" cap="none" spc="0" normalizeH="0" baseline="0" noProof="0" dirty="0">
                  <a:ln>
                    <a:noFill/>
                  </a:ln>
                  <a:effectLst/>
                  <a:uLnTx/>
                  <a:uFillTx/>
                  <a:latin typeface="Calibri"/>
                  <a:ea typeface="ＭＳ Ｐゴシック" panose="020B0600070205080204" pitchFamily="50" charset="-128"/>
                  <a:cs typeface="+mn-cs"/>
                </a:rPr>
                <a:t>市町村</a:t>
              </a:r>
            </a:p>
          </p:txBody>
        </p:sp>
        <p:sp>
          <p:nvSpPr>
            <p:cNvPr id="165" name="テキスト ボックス 164"/>
            <p:cNvSpPr txBox="1"/>
            <p:nvPr/>
          </p:nvSpPr>
          <p:spPr>
            <a:xfrm>
              <a:off x="7083190" y="3045425"/>
              <a:ext cx="574058" cy="230832"/>
            </a:xfrm>
            <a:prstGeom prst="rect">
              <a:avLst/>
            </a:prstGeom>
            <a:noFill/>
          </p:spPr>
          <p:txBody>
            <a:bodyPr wrap="none" rtlCol="0">
              <a:noAutofit/>
            </a:bodyPr>
            <a:lstStyle/>
            <a:p>
              <a:pPr defTabSz="957816"/>
              <a:r>
                <a:rPr kumimoji="1" lang="ja-JP" altLang="en-US" sz="900" dirty="0">
                  <a:latin typeface="ＭＳ Ｐゴシック" panose="020B0600070205080204" pitchFamily="50" charset="-128"/>
                  <a:ea typeface="ＭＳ Ｐゴシック" panose="020B0600070205080204" pitchFamily="50" charset="-128"/>
                </a:rPr>
                <a:t>（ア）ａ．相談サポ</a:t>
              </a:r>
              <a:r>
                <a:rPr kumimoji="1" lang="en-US" altLang="ja-JP" sz="900" dirty="0">
                  <a:latin typeface="ＭＳ Ｐゴシック" panose="020B0600070205080204" pitchFamily="50" charset="-128"/>
                  <a:ea typeface="ＭＳ Ｐゴシック" panose="020B0600070205080204" pitchFamily="50" charset="-128"/>
                </a:rPr>
                <a:t>―</a:t>
              </a:r>
              <a:r>
                <a:rPr kumimoji="1" lang="ja-JP" altLang="en-US" sz="900" dirty="0">
                  <a:latin typeface="ＭＳ Ｐゴシック" panose="020B0600070205080204" pitchFamily="50" charset="-128"/>
                  <a:ea typeface="ＭＳ Ｐゴシック" panose="020B0600070205080204" pitchFamily="50" charset="-128"/>
                </a:rPr>
                <a:t>ト</a:t>
              </a:r>
            </a:p>
          </p:txBody>
        </p:sp>
        <p:cxnSp>
          <p:nvCxnSpPr>
            <p:cNvPr id="166" name="直線矢印コネクタ 165"/>
            <p:cNvCxnSpPr/>
            <p:nvPr/>
          </p:nvCxnSpPr>
          <p:spPr>
            <a:xfrm>
              <a:off x="7083190" y="3276257"/>
              <a:ext cx="1331083" cy="0"/>
            </a:xfrm>
            <a:prstGeom prst="straightConnector1">
              <a:avLst/>
            </a:prstGeom>
            <a:noFill/>
            <a:ln w="9525" cap="flat" cmpd="sng" algn="ctr">
              <a:solidFill>
                <a:sysClr val="windowText" lastClr="000000">
                  <a:shade val="95000"/>
                  <a:satMod val="105000"/>
                </a:sysClr>
              </a:solidFill>
              <a:prstDash val="solid"/>
              <a:headEnd type="triangle" w="lg" len="lg"/>
              <a:tailEnd type="triangle" w="lg" len="lg"/>
            </a:ln>
            <a:effectLst/>
          </p:spPr>
        </p:cxnSp>
        <p:cxnSp>
          <p:nvCxnSpPr>
            <p:cNvPr id="167" name="直線矢印コネクタ 166"/>
            <p:cNvCxnSpPr/>
            <p:nvPr/>
          </p:nvCxnSpPr>
          <p:spPr>
            <a:xfrm>
              <a:off x="7083190" y="3725276"/>
              <a:ext cx="1331083" cy="0"/>
            </a:xfrm>
            <a:prstGeom prst="straightConnector1">
              <a:avLst/>
            </a:prstGeom>
            <a:noFill/>
            <a:ln w="9525" cap="flat" cmpd="sng" algn="ctr">
              <a:solidFill>
                <a:sysClr val="windowText" lastClr="000000">
                  <a:shade val="95000"/>
                  <a:satMod val="105000"/>
                </a:sysClr>
              </a:solidFill>
              <a:prstDash val="solid"/>
              <a:headEnd type="triangle" w="lg" len="lg"/>
              <a:tailEnd type="triangle" w="lg" len="lg"/>
            </a:ln>
            <a:effectLst/>
          </p:spPr>
        </p:cxnSp>
        <p:sp>
          <p:nvSpPr>
            <p:cNvPr id="168" name="テキスト ボックス 167"/>
            <p:cNvSpPr txBox="1"/>
            <p:nvPr/>
          </p:nvSpPr>
          <p:spPr>
            <a:xfrm>
              <a:off x="7074370" y="3477484"/>
              <a:ext cx="574058" cy="230832"/>
            </a:xfrm>
            <a:prstGeom prst="rect">
              <a:avLst/>
            </a:prstGeom>
            <a:noFill/>
          </p:spPr>
          <p:txBody>
            <a:bodyPr wrap="none" rtlCol="0">
              <a:noAutofit/>
            </a:bodyPr>
            <a:lstStyle/>
            <a:p>
              <a:pPr defTabSz="957816"/>
              <a:r>
                <a:rPr kumimoji="1" lang="ja-JP" altLang="en-US" sz="900" dirty="0">
                  <a:latin typeface="ＭＳ Ｐゴシック" panose="020B0600070205080204" pitchFamily="50" charset="-128"/>
                  <a:ea typeface="ＭＳ Ｐゴシック" panose="020B0600070205080204" pitchFamily="50" charset="-128"/>
                </a:rPr>
                <a:t>（ア）ｂ．マッチング支援</a:t>
              </a:r>
            </a:p>
          </p:txBody>
        </p:sp>
        <p:sp>
          <p:nvSpPr>
            <p:cNvPr id="170" name="正方形/長方形 169"/>
            <p:cNvSpPr/>
            <p:nvPr/>
          </p:nvSpPr>
          <p:spPr>
            <a:xfrm>
              <a:off x="8414273" y="3734689"/>
              <a:ext cx="1116653" cy="505681"/>
            </a:xfrm>
            <a:prstGeom prst="rect">
              <a:avLst/>
            </a:prstGeom>
            <a:solidFill>
              <a:sysClr val="window" lastClr="FFFFFF"/>
            </a:solidFill>
            <a:ln w="6350" cap="flat" cmpd="sng" algn="ctr">
              <a:solidFill>
                <a:sysClr val="window" lastClr="FFFFFF">
                  <a:lumMod val="50000"/>
                </a:sysClr>
              </a:solidFill>
              <a:prstDash val="solid"/>
            </a:ln>
            <a:effectLst/>
          </p:spPr>
          <p:txBody>
            <a:bodyPr rtlCol="0" anchor="ctr"/>
            <a:lstStyle/>
            <a:p>
              <a:pPr marL="0" marR="0" lvl="0" indent="0" defTabSz="957816" eaLnBrk="1" fontAlgn="auto" latinLnBrk="0" hangingPunct="1">
                <a:lnSpc>
                  <a:spcPct val="100000"/>
                </a:lnSpc>
                <a:spcBef>
                  <a:spcPts val="0"/>
                </a:spcBef>
                <a:spcAft>
                  <a:spcPts val="0"/>
                </a:spcAft>
                <a:buClrTx/>
                <a:buSzTx/>
                <a:buFontTx/>
                <a:buNone/>
                <a:tabLst/>
                <a:defRPr/>
              </a:pPr>
              <a:r>
                <a:rPr kumimoji="1" lang="ja-JP" altLang="en-US" sz="1050" b="0" i="0" u="none" strike="noStrike" kern="0" cap="none" spc="0" normalizeH="0" baseline="0" noProof="0" dirty="0">
                  <a:ln>
                    <a:noFill/>
                  </a:ln>
                  <a:effectLst/>
                  <a:uLnTx/>
                  <a:uFillTx/>
                  <a:latin typeface="Calibri"/>
                  <a:ea typeface="ＭＳ Ｐゴシック" panose="020B0600070205080204" pitchFamily="50" charset="-128"/>
                  <a:cs typeface="+mn-cs"/>
                </a:rPr>
                <a:t>　　　商店街</a:t>
              </a:r>
              <a:endParaRPr kumimoji="1" lang="en-US" altLang="ja-JP" sz="1050" b="0" i="0" u="none" strike="noStrike" kern="0" cap="none" spc="0" normalizeH="0" baseline="0" noProof="0" dirty="0">
                <a:ln>
                  <a:noFill/>
                </a:ln>
                <a:effectLst/>
                <a:uLnTx/>
                <a:uFillTx/>
                <a:latin typeface="Calibri"/>
                <a:ea typeface="ＭＳ Ｐゴシック" panose="020B0600070205080204" pitchFamily="50" charset="-128"/>
                <a:cs typeface="+mn-cs"/>
              </a:endParaRPr>
            </a:p>
            <a:p>
              <a:pPr marL="0" marR="0" lvl="0" indent="0" defTabSz="957816" eaLnBrk="1" fontAlgn="auto" latinLnBrk="0" hangingPunct="1">
                <a:lnSpc>
                  <a:spcPct val="100000"/>
                </a:lnSpc>
                <a:spcBef>
                  <a:spcPts val="0"/>
                </a:spcBef>
                <a:spcAft>
                  <a:spcPts val="0"/>
                </a:spcAft>
                <a:buClrTx/>
                <a:buSzTx/>
                <a:buFontTx/>
                <a:buNone/>
                <a:tabLst/>
                <a:defRPr/>
              </a:pPr>
              <a:r>
                <a:rPr kumimoji="1" lang="ja-JP" altLang="en-US" sz="1050" b="0" i="0" u="none" strike="noStrike" kern="0" cap="none" spc="0" normalizeH="0" baseline="0" noProof="0" dirty="0">
                  <a:ln>
                    <a:noFill/>
                  </a:ln>
                  <a:effectLst/>
                  <a:uLnTx/>
                  <a:uFillTx/>
                  <a:latin typeface="Calibri"/>
                  <a:ea typeface="ＭＳ Ｐゴシック" panose="020B0600070205080204" pitchFamily="50" charset="-128"/>
                  <a:cs typeface="+mn-cs"/>
                </a:rPr>
                <a:t>　　　サポーター</a:t>
              </a:r>
              <a:endParaRPr kumimoji="1" lang="en-US" altLang="ja-JP" sz="1050" b="0" i="0" u="none" strike="noStrike" kern="0" cap="none" spc="0" normalizeH="0" baseline="0" noProof="0" dirty="0">
                <a:ln>
                  <a:noFill/>
                </a:ln>
                <a:effectLst/>
                <a:uLnTx/>
                <a:uFillTx/>
                <a:latin typeface="Calibri"/>
                <a:ea typeface="ＭＳ Ｐゴシック" panose="020B0600070205080204" pitchFamily="50" charset="-128"/>
                <a:cs typeface="+mn-cs"/>
              </a:endParaRPr>
            </a:p>
            <a:p>
              <a:pPr marL="0" marR="0" lvl="0" indent="0" defTabSz="957816" eaLnBrk="1" fontAlgn="auto" latinLnBrk="0" hangingPunct="1">
                <a:lnSpc>
                  <a:spcPct val="100000"/>
                </a:lnSpc>
                <a:spcBef>
                  <a:spcPts val="0"/>
                </a:spcBef>
                <a:spcAft>
                  <a:spcPts val="0"/>
                </a:spcAft>
                <a:buClrTx/>
                <a:buSzTx/>
                <a:buFontTx/>
                <a:buNone/>
                <a:tabLst/>
                <a:defRPr/>
              </a:pPr>
              <a:r>
                <a:rPr kumimoji="1" lang="ja-JP" altLang="en-US" sz="1050" b="0" i="0" u="none" strike="noStrike" kern="0" cap="none" spc="0" normalizeH="0" baseline="0" noProof="0" dirty="0">
                  <a:ln>
                    <a:noFill/>
                  </a:ln>
                  <a:effectLst/>
                  <a:uLnTx/>
                  <a:uFillTx/>
                  <a:latin typeface="Calibri"/>
                  <a:ea typeface="ＭＳ Ｐゴシック" panose="020B0600070205080204" pitchFamily="50" charset="-128"/>
                  <a:cs typeface="+mn-cs"/>
                </a:rPr>
                <a:t>　　　（登録制度）</a:t>
              </a:r>
            </a:p>
          </p:txBody>
        </p:sp>
        <p:grpSp>
          <p:nvGrpSpPr>
            <p:cNvPr id="171" name="グループ化 170"/>
            <p:cNvGrpSpPr/>
            <p:nvPr/>
          </p:nvGrpSpPr>
          <p:grpSpPr>
            <a:xfrm>
              <a:off x="8498239" y="3849424"/>
              <a:ext cx="207482" cy="325303"/>
              <a:chOff x="5572614" y="6812708"/>
              <a:chExt cx="207482" cy="325303"/>
            </a:xfrm>
          </p:grpSpPr>
          <p:sp>
            <p:nvSpPr>
              <p:cNvPr id="172" name="フローチャート: 論理積ゲート 171"/>
              <p:cNvSpPr/>
              <p:nvPr/>
            </p:nvSpPr>
            <p:spPr>
              <a:xfrm rot="16200000">
                <a:off x="5587560" y="6945475"/>
                <a:ext cx="177590" cy="207482"/>
              </a:xfrm>
              <a:prstGeom prst="flowChartDelay">
                <a:avLst/>
              </a:prstGeom>
              <a:solidFill>
                <a:sysClr val="windowText" lastClr="000000"/>
              </a:solidFill>
              <a:ln w="25400" cap="flat" cmpd="sng" algn="ctr">
                <a:noFill/>
                <a:prstDash val="solid"/>
              </a:ln>
              <a:effectLst/>
            </p:spPr>
            <p:txBody>
              <a:bodyPr rtlCol="0" anchor="ctr"/>
              <a:lstStyle/>
              <a:p>
                <a:pPr marL="0" marR="0" lvl="0" indent="0" algn="ctr" defTabSz="957816" eaLnBrk="1" fontAlgn="auto" latinLnBrk="0" hangingPunct="1">
                  <a:lnSpc>
                    <a:spcPct val="100000"/>
                  </a:lnSpc>
                  <a:spcBef>
                    <a:spcPts val="0"/>
                  </a:spcBef>
                  <a:spcAft>
                    <a:spcPts val="0"/>
                  </a:spcAft>
                  <a:buClrTx/>
                  <a:buSzTx/>
                  <a:buFontTx/>
                  <a:buNone/>
                  <a:tabLst/>
                  <a:defRPr/>
                </a:pPr>
                <a:endParaRPr kumimoji="1" lang="ja-JP" altLang="en-US" sz="1900" b="0" i="0" u="none" strike="noStrike" kern="0" cap="none" spc="0" normalizeH="0" baseline="0" noProof="0">
                  <a:ln>
                    <a:noFill/>
                  </a:ln>
                  <a:effectLst/>
                  <a:uLnTx/>
                  <a:uFillTx/>
                  <a:latin typeface="Calibri"/>
                  <a:ea typeface="ＭＳ Ｐゴシック" panose="020B0600070205080204" pitchFamily="50" charset="-128"/>
                  <a:cs typeface="+mn-cs"/>
                </a:endParaRPr>
              </a:p>
            </p:txBody>
          </p:sp>
          <p:sp>
            <p:nvSpPr>
              <p:cNvPr id="173" name="楕円 172"/>
              <p:cNvSpPr/>
              <p:nvPr/>
            </p:nvSpPr>
            <p:spPr>
              <a:xfrm>
                <a:off x="5594307" y="6812708"/>
                <a:ext cx="164095" cy="164095"/>
              </a:xfrm>
              <a:prstGeom prst="ellipse">
                <a:avLst/>
              </a:prstGeom>
              <a:solidFill>
                <a:sysClr val="windowText" lastClr="000000"/>
              </a:solidFill>
              <a:ln w="25400" cap="flat" cmpd="sng" algn="ctr">
                <a:noFill/>
                <a:prstDash val="solid"/>
              </a:ln>
              <a:effectLst/>
            </p:spPr>
            <p:txBody>
              <a:bodyPr rtlCol="0" anchor="ctr"/>
              <a:lstStyle/>
              <a:p>
                <a:pPr marL="0" marR="0" lvl="0" indent="0" algn="ctr" defTabSz="957816" eaLnBrk="1" fontAlgn="auto" latinLnBrk="0" hangingPunct="1">
                  <a:lnSpc>
                    <a:spcPct val="100000"/>
                  </a:lnSpc>
                  <a:spcBef>
                    <a:spcPts val="0"/>
                  </a:spcBef>
                  <a:spcAft>
                    <a:spcPts val="0"/>
                  </a:spcAft>
                  <a:buClrTx/>
                  <a:buSzTx/>
                  <a:buFontTx/>
                  <a:buNone/>
                  <a:tabLst/>
                  <a:defRPr/>
                </a:pPr>
                <a:endParaRPr kumimoji="1" lang="ja-JP" altLang="en-US" sz="1900" b="0" i="0" u="none" strike="noStrike" kern="0" cap="none" spc="0" normalizeH="0" baseline="0" noProof="0">
                  <a:ln>
                    <a:noFill/>
                  </a:ln>
                  <a:effectLst/>
                  <a:uLnTx/>
                  <a:uFillTx/>
                  <a:latin typeface="Calibri"/>
                  <a:ea typeface="ＭＳ Ｐゴシック" panose="020B0600070205080204" pitchFamily="50" charset="-128"/>
                  <a:cs typeface="+mn-cs"/>
                </a:endParaRPr>
              </a:p>
            </p:txBody>
          </p:sp>
        </p:grpSp>
        <p:cxnSp>
          <p:nvCxnSpPr>
            <p:cNvPr id="176" name="直線矢印コネクタ 175"/>
            <p:cNvCxnSpPr/>
            <p:nvPr/>
          </p:nvCxnSpPr>
          <p:spPr>
            <a:xfrm>
              <a:off x="7083190" y="4519692"/>
              <a:ext cx="1447296" cy="0"/>
            </a:xfrm>
            <a:prstGeom prst="straightConnector1">
              <a:avLst/>
            </a:prstGeom>
            <a:noFill/>
            <a:ln w="9525" cap="flat" cmpd="sng" algn="ctr">
              <a:solidFill>
                <a:sysClr val="windowText" lastClr="000000">
                  <a:shade val="95000"/>
                  <a:satMod val="105000"/>
                </a:sysClr>
              </a:solidFill>
              <a:prstDash val="solid"/>
              <a:headEnd type="triangle" w="lg" len="lg"/>
              <a:tailEnd type="none" w="lg" len="lg"/>
            </a:ln>
            <a:effectLst/>
          </p:spPr>
        </p:cxnSp>
        <p:sp>
          <p:nvSpPr>
            <p:cNvPr id="177" name="テキスト ボックス 176"/>
            <p:cNvSpPr txBox="1"/>
            <p:nvPr/>
          </p:nvSpPr>
          <p:spPr>
            <a:xfrm>
              <a:off x="7083190" y="4282882"/>
              <a:ext cx="574058" cy="230832"/>
            </a:xfrm>
            <a:prstGeom prst="rect">
              <a:avLst/>
            </a:prstGeom>
            <a:noFill/>
          </p:spPr>
          <p:txBody>
            <a:bodyPr wrap="none" rtlCol="0">
              <a:noAutofit/>
            </a:bodyPr>
            <a:lstStyle/>
            <a:p>
              <a:pPr defTabSz="957816"/>
              <a:r>
                <a:rPr kumimoji="1" lang="ja-JP" altLang="en-US" sz="900" dirty="0">
                  <a:latin typeface="ＭＳ Ｐゴシック" panose="020B0600070205080204" pitchFamily="50" charset="-128"/>
                  <a:ea typeface="ＭＳ Ｐゴシック" panose="020B0600070205080204" pitchFamily="50" charset="-128"/>
                </a:rPr>
                <a:t>（イ）（ウ）情報発信等</a:t>
              </a:r>
            </a:p>
          </p:txBody>
        </p:sp>
        <p:grpSp>
          <p:nvGrpSpPr>
            <p:cNvPr id="178" name="グループ化 177"/>
            <p:cNvGrpSpPr/>
            <p:nvPr/>
          </p:nvGrpSpPr>
          <p:grpSpPr>
            <a:xfrm>
              <a:off x="8498239" y="4350303"/>
              <a:ext cx="209339" cy="335561"/>
              <a:chOff x="6909875" y="6802450"/>
              <a:chExt cx="285223" cy="457200"/>
            </a:xfrm>
          </p:grpSpPr>
          <p:sp>
            <p:nvSpPr>
              <p:cNvPr id="179" name="角丸四角形 178"/>
              <p:cNvSpPr/>
              <p:nvPr/>
            </p:nvSpPr>
            <p:spPr>
              <a:xfrm>
                <a:off x="6909875" y="6802450"/>
                <a:ext cx="285223" cy="457200"/>
              </a:xfrm>
              <a:prstGeom prst="roundRect">
                <a:avLst/>
              </a:prstGeom>
              <a:solidFill>
                <a:sysClr val="windowText" lastClr="000000"/>
              </a:solidFill>
              <a:ln w="25400" cap="flat" cmpd="sng" algn="ctr">
                <a:noFill/>
                <a:prstDash val="solid"/>
              </a:ln>
              <a:effectLst/>
            </p:spPr>
            <p:txBody>
              <a:bodyPr rtlCol="0" anchor="ctr"/>
              <a:lstStyle/>
              <a:p>
                <a:pPr marL="0" marR="0" lvl="0" indent="0" algn="ctr" defTabSz="957816" eaLnBrk="1" fontAlgn="auto" latinLnBrk="0" hangingPunct="1">
                  <a:lnSpc>
                    <a:spcPct val="100000"/>
                  </a:lnSpc>
                  <a:spcBef>
                    <a:spcPts val="0"/>
                  </a:spcBef>
                  <a:spcAft>
                    <a:spcPts val="0"/>
                  </a:spcAft>
                  <a:buClrTx/>
                  <a:buSzTx/>
                  <a:buFontTx/>
                  <a:buNone/>
                  <a:tabLst/>
                  <a:defRPr/>
                </a:pPr>
                <a:endParaRPr kumimoji="1" lang="ja-JP" altLang="en-US" sz="1900" b="0" i="0" u="none" strike="noStrike" kern="0" cap="none" spc="0" normalizeH="0" baseline="0" noProof="0">
                  <a:ln>
                    <a:noFill/>
                  </a:ln>
                  <a:effectLst/>
                  <a:uLnTx/>
                  <a:uFillTx/>
                  <a:latin typeface="Calibri"/>
                  <a:ea typeface="ＭＳ Ｐゴシック" panose="020B0600070205080204" pitchFamily="50" charset="-128"/>
                  <a:cs typeface="+mn-cs"/>
                </a:endParaRPr>
              </a:p>
            </p:txBody>
          </p:sp>
          <p:sp>
            <p:nvSpPr>
              <p:cNvPr id="180" name="楕円 179"/>
              <p:cNvSpPr/>
              <p:nvPr/>
            </p:nvSpPr>
            <p:spPr>
              <a:xfrm>
                <a:off x="7024334" y="7170011"/>
                <a:ext cx="58683" cy="58683"/>
              </a:xfrm>
              <a:prstGeom prst="ellipse">
                <a:avLst/>
              </a:prstGeom>
              <a:solidFill>
                <a:sysClr val="window" lastClr="FFFFFF"/>
              </a:solidFill>
              <a:ln w="25400" cap="flat" cmpd="sng" algn="ctr">
                <a:noFill/>
                <a:prstDash val="solid"/>
              </a:ln>
              <a:effectLst/>
            </p:spPr>
            <p:txBody>
              <a:bodyPr rtlCol="0" anchor="ctr"/>
              <a:lstStyle/>
              <a:p>
                <a:pPr marL="0" marR="0" lvl="0" indent="0" algn="ctr" defTabSz="957816" eaLnBrk="1" fontAlgn="auto" latinLnBrk="0" hangingPunct="1">
                  <a:lnSpc>
                    <a:spcPct val="100000"/>
                  </a:lnSpc>
                  <a:spcBef>
                    <a:spcPts val="0"/>
                  </a:spcBef>
                  <a:spcAft>
                    <a:spcPts val="0"/>
                  </a:spcAft>
                  <a:buClrTx/>
                  <a:buSzTx/>
                  <a:buFontTx/>
                  <a:buNone/>
                  <a:tabLst/>
                  <a:defRPr/>
                </a:pPr>
                <a:endParaRPr kumimoji="1" lang="ja-JP" altLang="en-US" sz="1900" b="0" i="0" u="none" strike="noStrike" kern="0" cap="none" spc="0" normalizeH="0" baseline="0" noProof="0">
                  <a:ln>
                    <a:noFill/>
                  </a:ln>
                  <a:effectLst/>
                  <a:uLnTx/>
                  <a:uFillTx/>
                  <a:latin typeface="Calibri"/>
                  <a:ea typeface="ＭＳ Ｐゴシック" panose="020B0600070205080204" pitchFamily="50" charset="-128"/>
                  <a:cs typeface="+mn-cs"/>
                </a:endParaRPr>
              </a:p>
            </p:txBody>
          </p:sp>
          <p:sp>
            <p:nvSpPr>
              <p:cNvPr id="181" name="正方形/長方形 180"/>
              <p:cNvSpPr/>
              <p:nvPr/>
            </p:nvSpPr>
            <p:spPr>
              <a:xfrm>
                <a:off x="6953812" y="6847889"/>
                <a:ext cx="197347" cy="290122"/>
              </a:xfrm>
              <a:prstGeom prst="rect">
                <a:avLst/>
              </a:prstGeom>
              <a:solidFill>
                <a:sysClr val="window" lastClr="FFFFFF"/>
              </a:solidFill>
              <a:ln w="25400" cap="flat" cmpd="sng" algn="ctr">
                <a:noFill/>
                <a:prstDash val="solid"/>
              </a:ln>
              <a:effectLst/>
            </p:spPr>
            <p:txBody>
              <a:bodyPr rtlCol="0" anchor="ctr"/>
              <a:lstStyle/>
              <a:p>
                <a:pPr marL="0" marR="0" lvl="0" indent="0" algn="ctr" defTabSz="957816" eaLnBrk="1" fontAlgn="auto" latinLnBrk="0" hangingPunct="1">
                  <a:lnSpc>
                    <a:spcPct val="100000"/>
                  </a:lnSpc>
                  <a:spcBef>
                    <a:spcPts val="0"/>
                  </a:spcBef>
                  <a:spcAft>
                    <a:spcPts val="0"/>
                  </a:spcAft>
                  <a:buClrTx/>
                  <a:buSzTx/>
                  <a:buFontTx/>
                  <a:buNone/>
                  <a:tabLst/>
                  <a:defRPr/>
                </a:pPr>
                <a:endParaRPr kumimoji="1" lang="ja-JP" altLang="en-US" sz="1900" b="0" i="0" u="none" strike="noStrike" kern="0" cap="none" spc="0" normalizeH="0" baseline="0" noProof="0">
                  <a:ln>
                    <a:noFill/>
                  </a:ln>
                  <a:effectLst/>
                  <a:uLnTx/>
                  <a:uFillTx/>
                  <a:latin typeface="Calibri"/>
                  <a:ea typeface="ＭＳ Ｐゴシック" panose="020B0600070205080204" pitchFamily="50" charset="-128"/>
                  <a:cs typeface="+mn-cs"/>
                </a:endParaRPr>
              </a:p>
            </p:txBody>
          </p:sp>
        </p:grpSp>
        <p:sp>
          <p:nvSpPr>
            <p:cNvPr id="182" name="正方形/長方形 181"/>
            <p:cNvSpPr/>
            <p:nvPr/>
          </p:nvSpPr>
          <p:spPr>
            <a:xfrm>
              <a:off x="8414273" y="3199623"/>
              <a:ext cx="1116653" cy="432141"/>
            </a:xfrm>
            <a:prstGeom prst="rect">
              <a:avLst/>
            </a:prstGeom>
            <a:solidFill>
              <a:sysClr val="window" lastClr="FFFFFF"/>
            </a:solidFill>
            <a:ln w="6350" cap="flat" cmpd="sng" algn="ctr">
              <a:solidFill>
                <a:sysClr val="window" lastClr="FFFFFF">
                  <a:lumMod val="50000"/>
                </a:sysClr>
              </a:solidFill>
              <a:prstDash val="solid"/>
            </a:ln>
            <a:effectLst/>
          </p:spPr>
          <p:txBody>
            <a:bodyPr rIns="0" rtlCol="0" anchor="ctr"/>
            <a:lstStyle/>
            <a:p>
              <a:pPr marL="0" marR="0" lvl="0" indent="0" defTabSz="957816" eaLnBrk="1" fontAlgn="auto" latinLnBrk="0" hangingPunct="1">
                <a:lnSpc>
                  <a:spcPct val="100000"/>
                </a:lnSpc>
                <a:spcBef>
                  <a:spcPts val="0"/>
                </a:spcBef>
                <a:spcAft>
                  <a:spcPts val="0"/>
                </a:spcAft>
                <a:buClrTx/>
                <a:buSzTx/>
                <a:buFontTx/>
                <a:buNone/>
                <a:tabLst/>
                <a:defRPr/>
              </a:pPr>
              <a:r>
                <a:rPr kumimoji="1" lang="ja-JP" altLang="en-US" sz="1050" b="0" i="0" u="none" strike="noStrike" kern="0" cap="none" spc="0" normalizeH="0" baseline="0" noProof="0" dirty="0">
                  <a:ln>
                    <a:noFill/>
                  </a:ln>
                  <a:effectLst/>
                  <a:uLnTx/>
                  <a:uFillTx/>
                  <a:latin typeface="Calibri"/>
                  <a:ea typeface="ＭＳ Ｐゴシック" panose="020B0600070205080204" pitchFamily="50" charset="-128"/>
                  <a:cs typeface="+mn-cs"/>
                </a:rPr>
                <a:t>　　　商店街</a:t>
              </a:r>
              <a:endParaRPr kumimoji="1" lang="en-US" altLang="ja-JP" sz="1050" b="0" i="0" u="none" strike="noStrike" kern="0" cap="none" spc="0" normalizeH="0" baseline="0" noProof="0" dirty="0">
                <a:ln>
                  <a:noFill/>
                </a:ln>
                <a:effectLst/>
                <a:uLnTx/>
                <a:uFillTx/>
                <a:latin typeface="Calibri"/>
                <a:ea typeface="ＭＳ Ｐゴシック" panose="020B0600070205080204" pitchFamily="50" charset="-128"/>
                <a:cs typeface="+mn-cs"/>
              </a:endParaRPr>
            </a:p>
            <a:p>
              <a:pPr marL="0" marR="0" lvl="0" indent="0" defTabSz="957816" eaLnBrk="1" fontAlgn="auto" latinLnBrk="0" hangingPunct="1">
                <a:lnSpc>
                  <a:spcPct val="100000"/>
                </a:lnSpc>
                <a:spcBef>
                  <a:spcPts val="0"/>
                </a:spcBef>
                <a:spcAft>
                  <a:spcPts val="0"/>
                </a:spcAft>
                <a:buClrTx/>
                <a:buSzTx/>
                <a:buFontTx/>
                <a:buNone/>
                <a:tabLst/>
                <a:defRPr/>
              </a:pPr>
              <a:r>
                <a:rPr kumimoji="1" lang="ja-JP" altLang="en-US" sz="1050" b="0" i="0" u="none" strike="noStrike" kern="0" cap="none" spc="0" normalizeH="0" baseline="0" noProof="0" dirty="0">
                  <a:ln>
                    <a:noFill/>
                  </a:ln>
                  <a:effectLst/>
                  <a:uLnTx/>
                  <a:uFillTx/>
                  <a:latin typeface="Calibri"/>
                  <a:ea typeface="ＭＳ Ｐゴシック" panose="020B0600070205080204" pitchFamily="50" charset="-128"/>
                  <a:cs typeface="+mn-cs"/>
                </a:rPr>
                <a:t>　　　</a:t>
              </a:r>
              <a:r>
                <a:rPr kumimoji="1" lang="ja-JP" altLang="en-US" sz="1050" kern="0" dirty="0">
                  <a:latin typeface="Calibri"/>
                  <a:ea typeface="ＭＳ Ｐゴシック" panose="020B0600070205080204" pitchFamily="50" charset="-128"/>
                </a:rPr>
                <a:t>相談員</a:t>
              </a:r>
              <a:endParaRPr kumimoji="1" lang="ja-JP" altLang="en-US" sz="1050" b="0" i="0" u="none" strike="noStrike" kern="0" cap="none" spc="0" normalizeH="0" baseline="0" noProof="0" dirty="0">
                <a:ln>
                  <a:noFill/>
                </a:ln>
                <a:effectLst/>
                <a:uLnTx/>
                <a:uFillTx/>
                <a:latin typeface="Calibri"/>
                <a:ea typeface="ＭＳ Ｐゴシック" panose="020B0600070205080204" pitchFamily="50" charset="-128"/>
                <a:cs typeface="+mn-cs"/>
              </a:endParaRPr>
            </a:p>
          </p:txBody>
        </p:sp>
        <p:grpSp>
          <p:nvGrpSpPr>
            <p:cNvPr id="183" name="グループ化 182"/>
            <p:cNvGrpSpPr/>
            <p:nvPr/>
          </p:nvGrpSpPr>
          <p:grpSpPr>
            <a:xfrm>
              <a:off x="8498239" y="3276257"/>
              <a:ext cx="207482" cy="325303"/>
              <a:chOff x="5572614" y="6197065"/>
              <a:chExt cx="207482" cy="325303"/>
            </a:xfrm>
            <a:solidFill>
              <a:sysClr val="window" lastClr="FFFFFF">
                <a:lumMod val="50000"/>
              </a:sysClr>
            </a:solidFill>
          </p:grpSpPr>
          <p:sp>
            <p:nvSpPr>
              <p:cNvPr id="184" name="フローチャート: 論理積ゲート 183"/>
              <p:cNvSpPr/>
              <p:nvPr/>
            </p:nvSpPr>
            <p:spPr>
              <a:xfrm rot="16200000">
                <a:off x="5587560" y="6329832"/>
                <a:ext cx="177590" cy="207482"/>
              </a:xfrm>
              <a:prstGeom prst="flowChartDelay">
                <a:avLst/>
              </a:prstGeom>
              <a:grpFill/>
              <a:ln w="25400" cap="flat" cmpd="sng" algn="ctr">
                <a:noFill/>
                <a:prstDash val="solid"/>
              </a:ln>
              <a:effectLst/>
            </p:spPr>
            <p:txBody>
              <a:bodyPr rtlCol="0" anchor="ctr"/>
              <a:lstStyle/>
              <a:p>
                <a:pPr marL="0" marR="0" lvl="0" indent="0" algn="ctr" defTabSz="957816" eaLnBrk="1" fontAlgn="auto" latinLnBrk="0" hangingPunct="1">
                  <a:lnSpc>
                    <a:spcPct val="100000"/>
                  </a:lnSpc>
                  <a:spcBef>
                    <a:spcPts val="0"/>
                  </a:spcBef>
                  <a:spcAft>
                    <a:spcPts val="0"/>
                  </a:spcAft>
                  <a:buClrTx/>
                  <a:buSzTx/>
                  <a:buFontTx/>
                  <a:buNone/>
                  <a:tabLst/>
                  <a:defRPr/>
                </a:pPr>
                <a:endParaRPr kumimoji="1" lang="ja-JP" altLang="en-US" sz="1900" b="0" i="0" u="none" strike="noStrike" kern="0" cap="none" spc="0" normalizeH="0" baseline="0" noProof="0">
                  <a:ln>
                    <a:noFill/>
                  </a:ln>
                  <a:effectLst/>
                  <a:uLnTx/>
                  <a:uFillTx/>
                  <a:latin typeface="Calibri"/>
                  <a:ea typeface="ＭＳ Ｐゴシック" panose="020B0600070205080204" pitchFamily="50" charset="-128"/>
                  <a:cs typeface="+mn-cs"/>
                </a:endParaRPr>
              </a:p>
            </p:txBody>
          </p:sp>
          <p:sp>
            <p:nvSpPr>
              <p:cNvPr id="185" name="楕円 184"/>
              <p:cNvSpPr/>
              <p:nvPr/>
            </p:nvSpPr>
            <p:spPr>
              <a:xfrm>
                <a:off x="5594307" y="6197065"/>
                <a:ext cx="164095" cy="164095"/>
              </a:xfrm>
              <a:prstGeom prst="ellipse">
                <a:avLst/>
              </a:prstGeom>
              <a:grpFill/>
              <a:ln w="25400" cap="flat" cmpd="sng" algn="ctr">
                <a:noFill/>
                <a:prstDash val="solid"/>
              </a:ln>
              <a:effectLst/>
            </p:spPr>
            <p:txBody>
              <a:bodyPr rtlCol="0" anchor="ctr"/>
              <a:lstStyle/>
              <a:p>
                <a:pPr marL="0" marR="0" lvl="0" indent="0" algn="ctr" defTabSz="957816" eaLnBrk="1" fontAlgn="auto" latinLnBrk="0" hangingPunct="1">
                  <a:lnSpc>
                    <a:spcPct val="100000"/>
                  </a:lnSpc>
                  <a:spcBef>
                    <a:spcPts val="0"/>
                  </a:spcBef>
                  <a:spcAft>
                    <a:spcPts val="0"/>
                  </a:spcAft>
                  <a:buClrTx/>
                  <a:buSzTx/>
                  <a:buFontTx/>
                  <a:buNone/>
                  <a:tabLst/>
                  <a:defRPr/>
                </a:pPr>
                <a:endParaRPr kumimoji="1" lang="ja-JP" altLang="en-US" sz="1900" b="0" i="0" u="none" strike="noStrike" kern="0" cap="none" spc="0" normalizeH="0" baseline="0" noProof="0">
                  <a:ln>
                    <a:noFill/>
                  </a:ln>
                  <a:effectLst/>
                  <a:uLnTx/>
                  <a:uFillTx/>
                  <a:latin typeface="Calibri"/>
                  <a:ea typeface="ＭＳ Ｐゴシック" panose="020B0600070205080204" pitchFamily="50" charset="-128"/>
                  <a:cs typeface="+mn-cs"/>
                </a:endParaRPr>
              </a:p>
            </p:txBody>
          </p:sp>
        </p:grpSp>
        <p:sp>
          <p:nvSpPr>
            <p:cNvPr id="175" name="テキスト ボックス 174"/>
            <p:cNvSpPr txBox="1"/>
            <p:nvPr/>
          </p:nvSpPr>
          <p:spPr>
            <a:xfrm>
              <a:off x="8693209" y="4312360"/>
              <a:ext cx="1000595" cy="415498"/>
            </a:xfrm>
            <a:prstGeom prst="rect">
              <a:avLst/>
            </a:prstGeom>
            <a:noFill/>
          </p:spPr>
          <p:txBody>
            <a:bodyPr wrap="none" rtlCol="0">
              <a:spAutoFit/>
            </a:bodyPr>
            <a:lstStyle/>
            <a:p>
              <a:pPr defTabSz="957816"/>
              <a:r>
                <a:rPr kumimoji="1" lang="ja-JP" altLang="en-US" sz="1050" dirty="0">
                  <a:ea typeface="ＭＳ Ｐゴシック" panose="020B0600070205080204" pitchFamily="50" charset="-128"/>
                </a:rPr>
                <a:t>ＨＰでの発信、</a:t>
              </a:r>
              <a:endParaRPr kumimoji="1" lang="en-US" altLang="ja-JP" sz="1050" dirty="0">
                <a:latin typeface="ＭＳ Ｐゴシック" panose="020B0600070205080204" pitchFamily="50" charset="-128"/>
                <a:ea typeface="ＭＳ Ｐゴシック" panose="020B0600070205080204" pitchFamily="50" charset="-128"/>
              </a:endParaRPr>
            </a:p>
            <a:p>
              <a:pPr defTabSz="957816"/>
              <a:r>
                <a:rPr kumimoji="1" lang="ja-JP" altLang="en-US" sz="1050" spc="-150" dirty="0">
                  <a:latin typeface="ＭＳ Ｐゴシック" panose="020B0600070205080204" pitchFamily="50" charset="-128"/>
                  <a:ea typeface="ＭＳ Ｐゴシック" panose="020B0600070205080204" pitchFamily="50" charset="-128"/>
                </a:rPr>
                <a:t>セミナー</a:t>
              </a:r>
              <a:r>
                <a:rPr kumimoji="1" lang="ja-JP" altLang="en-US" sz="1050" dirty="0">
                  <a:ea typeface="ＭＳ Ｐゴシック" panose="020B0600070205080204" pitchFamily="50" charset="-128"/>
                </a:rPr>
                <a:t>等</a:t>
              </a:r>
            </a:p>
          </p:txBody>
        </p:sp>
      </p:grpSp>
      <p:graphicFrame>
        <p:nvGraphicFramePr>
          <p:cNvPr id="187" name="表 186"/>
          <p:cNvGraphicFramePr>
            <a:graphicFrameLocks noGrp="1"/>
          </p:cNvGraphicFramePr>
          <p:nvPr>
            <p:extLst>
              <p:ext uri="{D42A27DB-BD31-4B8C-83A1-F6EECF244321}">
                <p14:modId xmlns:p14="http://schemas.microsoft.com/office/powerpoint/2010/main" val="2772287397"/>
              </p:ext>
            </p:extLst>
          </p:nvPr>
        </p:nvGraphicFramePr>
        <p:xfrm>
          <a:off x="633900" y="1856749"/>
          <a:ext cx="7964132" cy="1203960"/>
        </p:xfrm>
        <a:graphic>
          <a:graphicData uri="http://schemas.openxmlformats.org/drawingml/2006/table">
            <a:tbl>
              <a:tblPr bandRow="1"/>
              <a:tblGrid>
                <a:gridCol w="4232183">
                  <a:extLst>
                    <a:ext uri="{9D8B030D-6E8A-4147-A177-3AD203B41FA5}">
                      <a16:colId xmlns:a16="http://schemas.microsoft.com/office/drawing/2014/main" val="2598968353"/>
                    </a:ext>
                  </a:extLst>
                </a:gridCol>
                <a:gridCol w="3731949">
                  <a:extLst>
                    <a:ext uri="{9D8B030D-6E8A-4147-A177-3AD203B41FA5}">
                      <a16:colId xmlns:a16="http://schemas.microsoft.com/office/drawing/2014/main" val="3167760045"/>
                    </a:ext>
                  </a:extLst>
                </a:gridCol>
              </a:tblGrid>
              <a:tr h="0">
                <a:tc>
                  <a:txBody>
                    <a:bodyPr/>
                    <a:lstStyle>
                      <a:lvl1pPr marL="0" algn="l" defTabSz="914400" rtl="0" eaLnBrk="1" latinLnBrk="0" hangingPunct="1">
                        <a:defRPr kumimoji="1" sz="1800" kern="1200">
                          <a:solidFill>
                            <a:schemeClr val="dk1"/>
                          </a:solidFill>
                          <a:latin typeface="Calibri"/>
                        </a:defRPr>
                      </a:lvl1pPr>
                      <a:lvl2pPr marL="457200" algn="l" defTabSz="914400" rtl="0" eaLnBrk="1" latinLnBrk="0" hangingPunct="1">
                        <a:defRPr kumimoji="1" sz="1800" kern="1200">
                          <a:solidFill>
                            <a:schemeClr val="dk1"/>
                          </a:solidFill>
                          <a:latin typeface="Calibri"/>
                        </a:defRPr>
                      </a:lvl2pPr>
                      <a:lvl3pPr marL="914400" algn="l" defTabSz="914400" rtl="0" eaLnBrk="1" latinLnBrk="0" hangingPunct="1">
                        <a:defRPr kumimoji="1" sz="1800" kern="1200">
                          <a:solidFill>
                            <a:schemeClr val="dk1"/>
                          </a:solidFill>
                          <a:latin typeface="Calibri"/>
                        </a:defRPr>
                      </a:lvl3pPr>
                      <a:lvl4pPr marL="1371600" algn="l" defTabSz="914400" rtl="0" eaLnBrk="1" latinLnBrk="0" hangingPunct="1">
                        <a:defRPr kumimoji="1" sz="1800" kern="1200">
                          <a:solidFill>
                            <a:schemeClr val="dk1"/>
                          </a:solidFill>
                          <a:latin typeface="Calibri"/>
                        </a:defRPr>
                      </a:lvl4pPr>
                      <a:lvl5pPr marL="1828800" algn="l" defTabSz="914400" rtl="0" eaLnBrk="1" latinLnBrk="0" hangingPunct="1">
                        <a:defRPr kumimoji="1" sz="1800" kern="1200">
                          <a:solidFill>
                            <a:schemeClr val="dk1"/>
                          </a:solidFill>
                          <a:latin typeface="Calibri"/>
                        </a:defRPr>
                      </a:lvl5pPr>
                      <a:lvl6pPr marL="2286000" algn="l" defTabSz="914400" rtl="0" eaLnBrk="1" latinLnBrk="0" hangingPunct="1">
                        <a:defRPr kumimoji="1" sz="1800" kern="1200">
                          <a:solidFill>
                            <a:schemeClr val="dk1"/>
                          </a:solidFill>
                          <a:latin typeface="Calibri"/>
                        </a:defRPr>
                      </a:lvl6pPr>
                      <a:lvl7pPr marL="2743200" algn="l" defTabSz="914400" rtl="0" eaLnBrk="1" latinLnBrk="0" hangingPunct="1">
                        <a:defRPr kumimoji="1" sz="1800" kern="1200">
                          <a:solidFill>
                            <a:schemeClr val="dk1"/>
                          </a:solidFill>
                          <a:latin typeface="Calibri"/>
                        </a:defRPr>
                      </a:lvl7pPr>
                      <a:lvl8pPr marL="3200400" algn="l" defTabSz="914400" rtl="0" eaLnBrk="1" latinLnBrk="0" hangingPunct="1">
                        <a:defRPr kumimoji="1" sz="1800" kern="1200">
                          <a:solidFill>
                            <a:schemeClr val="dk1"/>
                          </a:solidFill>
                          <a:latin typeface="Calibri"/>
                        </a:defRPr>
                      </a:lvl8pPr>
                      <a:lvl9pPr marL="3657600" algn="l" defTabSz="914400" rtl="0" eaLnBrk="1" latinLnBrk="0" hangingPunct="1">
                        <a:defRPr kumimoji="1" sz="1800" kern="1200">
                          <a:solidFill>
                            <a:schemeClr val="dk1"/>
                          </a:solidFill>
                          <a:latin typeface="Calibri"/>
                        </a:defRPr>
                      </a:lvl9pPr>
                    </a:lstStyle>
                    <a:p>
                      <a:pPr algn="l">
                        <a:lnSpc>
                          <a:spcPct val="100000"/>
                        </a:lnSpc>
                      </a:pPr>
                      <a:r>
                        <a:rPr kumimoji="1" lang="ja-JP" altLang="en-US" sz="1000" dirty="0">
                          <a:solidFill>
                            <a:schemeClr val="tx1"/>
                          </a:solidFill>
                          <a:latin typeface="Meiryo UI" panose="020B0604030504040204" pitchFamily="50" charset="-128"/>
                          <a:ea typeface="Meiryo UI" panose="020B0604030504040204" pitchFamily="50" charset="-128"/>
                        </a:rPr>
                        <a:t>　　　　　　　　　＜地域ニーズ対応　想定例＞</a:t>
                      </a:r>
                      <a:endParaRPr kumimoji="1" lang="en-US" altLang="ja-JP" sz="900" dirty="0">
                        <a:solidFill>
                          <a:schemeClr val="tx1"/>
                        </a:solidFill>
                        <a:latin typeface="Meiryo UI" panose="020B0604030504040204" pitchFamily="50" charset="-128"/>
                        <a:ea typeface="Meiryo UI" panose="020B0604030504040204" pitchFamily="50" charset="-128"/>
                      </a:endParaRPr>
                    </a:p>
                    <a:p>
                      <a:pPr algn="l">
                        <a:lnSpc>
                          <a:spcPct val="100000"/>
                        </a:lnSpc>
                      </a:pPr>
                      <a:r>
                        <a:rPr kumimoji="1" lang="ja-JP" altLang="en-US" sz="900" dirty="0">
                          <a:solidFill>
                            <a:schemeClr val="tx1"/>
                          </a:solidFill>
                          <a:latin typeface="Meiryo UI" panose="020B0604030504040204" pitchFamily="50" charset="-128"/>
                          <a:ea typeface="Meiryo UI" panose="020B0604030504040204" pitchFamily="50" charset="-128"/>
                        </a:rPr>
                        <a:t>○身近な商店街での交流・コミュニティ促進による来街促進</a:t>
                      </a:r>
                    </a:p>
                    <a:p>
                      <a:pPr algn="l">
                        <a:lnSpc>
                          <a:spcPct val="100000"/>
                        </a:lnSpc>
                      </a:pPr>
                      <a:r>
                        <a:rPr kumimoji="1" lang="ja-JP" altLang="en-US" sz="900" dirty="0">
                          <a:solidFill>
                            <a:schemeClr val="tx1"/>
                          </a:solidFill>
                          <a:latin typeface="Meiryo UI" panose="020B0604030504040204" pitchFamily="50" charset="-128"/>
                          <a:ea typeface="Meiryo UI" panose="020B0604030504040204" pitchFamily="50" charset="-128"/>
                        </a:rPr>
                        <a:t>　・子育て・地域交流スペース設置・活用</a:t>
                      </a:r>
                    </a:p>
                    <a:p>
                      <a:pPr algn="l">
                        <a:lnSpc>
                          <a:spcPct val="100000"/>
                        </a:lnSpc>
                      </a:pPr>
                      <a:r>
                        <a:rPr kumimoji="1" lang="ja-JP" altLang="en-US" sz="900" dirty="0">
                          <a:solidFill>
                            <a:schemeClr val="tx1"/>
                          </a:solidFill>
                          <a:latin typeface="Meiryo UI" panose="020B0604030504040204" pitchFamily="50" charset="-128"/>
                          <a:ea typeface="Meiryo UI" panose="020B0604030504040204" pitchFamily="50" charset="-128"/>
                        </a:rPr>
                        <a:t>　・エコ商品購入やエコバッグ持参によるエコポイント付与等</a:t>
                      </a:r>
                    </a:p>
                    <a:p>
                      <a:pPr algn="l">
                        <a:lnSpc>
                          <a:spcPct val="100000"/>
                        </a:lnSpc>
                      </a:pPr>
                      <a:r>
                        <a:rPr kumimoji="1" lang="ja-JP" altLang="en-US" sz="900" dirty="0">
                          <a:solidFill>
                            <a:schemeClr val="tx1"/>
                          </a:solidFill>
                          <a:latin typeface="Meiryo UI" panose="020B0604030504040204" pitchFamily="50" charset="-128"/>
                          <a:ea typeface="Meiryo UI" panose="020B0604030504040204" pitchFamily="50" charset="-128"/>
                        </a:rPr>
                        <a:t>　・多言語対応、多文化交流カフェ運用等による地域の外国人の来街促進　等</a:t>
                      </a:r>
                      <a:endParaRPr kumimoji="1" lang="en-US" altLang="ja-JP" sz="900" dirty="0">
                        <a:solidFill>
                          <a:schemeClr val="tx1"/>
                        </a:solidFill>
                        <a:latin typeface="Meiryo UI" panose="020B0604030504040204" pitchFamily="50" charset="-128"/>
                        <a:ea typeface="Meiryo UI" panose="020B0604030504040204" pitchFamily="50" charset="-128"/>
                      </a:endParaRPr>
                    </a:p>
                    <a:p>
                      <a:pPr algn="l">
                        <a:lnSpc>
                          <a:spcPct val="100000"/>
                        </a:lnSpc>
                      </a:pPr>
                      <a:endParaRPr kumimoji="1" lang="en-US" altLang="ja-JP" sz="900" dirty="0">
                        <a:solidFill>
                          <a:schemeClr val="tx1"/>
                        </a:solidFill>
                        <a:latin typeface="Meiryo UI" panose="020B0604030504040204" pitchFamily="50" charset="-128"/>
                        <a:ea typeface="Meiryo UI" panose="020B0604030504040204" pitchFamily="50" charset="-128"/>
                      </a:endParaRPr>
                    </a:p>
                    <a:p>
                      <a:pPr algn="l">
                        <a:lnSpc>
                          <a:spcPct val="100000"/>
                        </a:lnSpc>
                      </a:pPr>
                      <a:r>
                        <a:rPr kumimoji="1" lang="ja-JP" altLang="en-US" sz="900" dirty="0">
                          <a:solidFill>
                            <a:schemeClr val="tx1"/>
                          </a:solidFill>
                          <a:latin typeface="Meiryo UI" panose="020B0604030504040204" pitchFamily="50" charset="-128"/>
                          <a:ea typeface="Meiryo UI" panose="020B0604030504040204" pitchFamily="50" charset="-128"/>
                        </a:rPr>
                        <a:t>○学生や若者による持続的な地域商業・雇用活性化</a:t>
                      </a:r>
                    </a:p>
                    <a:p>
                      <a:pPr algn="l">
                        <a:lnSpc>
                          <a:spcPct val="100000"/>
                        </a:lnSpc>
                      </a:pPr>
                      <a:r>
                        <a:rPr kumimoji="1" lang="ja-JP" altLang="en-US" sz="900" dirty="0">
                          <a:solidFill>
                            <a:schemeClr val="tx1"/>
                          </a:solidFill>
                          <a:latin typeface="Meiryo UI" panose="020B0604030504040204" pitchFamily="50" charset="-128"/>
                          <a:ea typeface="Meiryo UI" panose="020B0604030504040204" pitchFamily="50" charset="-128"/>
                        </a:rPr>
                        <a:t>　・チャレンジショップ実施、店主らによる出店支援、創業支援・コワーキング拠点の運用　等</a:t>
                      </a:r>
                      <a:endParaRPr kumimoji="1" lang="en-US" altLang="ja-JP" sz="900" dirty="0">
                        <a:solidFill>
                          <a:schemeClr val="tx1"/>
                        </a:solidFill>
                        <a:latin typeface="Meiryo UI" panose="020B0604030504040204" pitchFamily="50" charset="-128"/>
                        <a:ea typeface="Meiryo UI" panose="020B0604030504040204" pitchFamily="50" charset="-128"/>
                      </a:endParaRPr>
                    </a:p>
                  </a:txBody>
                  <a:tcPr marL="36000" marR="36000">
                    <a:lnL w="19050" cap="flat" cmpd="sng" algn="ctr">
                      <a:solidFill>
                        <a:schemeClr val="accent1">
                          <a:lumMod val="60000"/>
                          <a:lumOff val="40000"/>
                        </a:schemeClr>
                      </a:solidFill>
                      <a:prstDash val="solid"/>
                      <a:round/>
                      <a:headEnd type="none" w="med" len="med"/>
                      <a:tailEnd type="none" w="med" len="med"/>
                    </a:lnL>
                    <a:lnR w="19050" cap="flat" cmpd="sng" algn="ctr">
                      <a:noFill/>
                      <a:prstDash val="solid"/>
                      <a:round/>
                      <a:headEnd type="none" w="med" len="med"/>
                      <a:tailEnd type="none" w="med" len="med"/>
                    </a:lnR>
                    <a:lnT w="19050" cap="flat" cmpd="sng" algn="ctr">
                      <a:solidFill>
                        <a:schemeClr val="accent1">
                          <a:lumMod val="60000"/>
                          <a:lumOff val="40000"/>
                        </a:schemeClr>
                      </a:solidFill>
                      <a:prstDash val="solid"/>
                      <a:round/>
                      <a:headEnd type="none" w="med" len="med"/>
                      <a:tailEnd type="none" w="med" len="med"/>
                    </a:lnT>
                    <a:lnB w="19050" cap="flat" cmpd="sng" algn="ctr">
                      <a:solidFill>
                        <a:schemeClr val="accent1">
                          <a:lumMod val="60000"/>
                          <a:lumOff val="4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lnSpc>
                          <a:spcPct val="100000"/>
                        </a:lnSpc>
                      </a:pPr>
                      <a:r>
                        <a:rPr kumimoji="1" lang="ja-JP" altLang="en-US" sz="1000" dirty="0">
                          <a:solidFill>
                            <a:schemeClr val="tx1"/>
                          </a:solidFill>
                          <a:latin typeface="Meiryo UI" panose="020B0604030504040204" pitchFamily="50" charset="-128"/>
                          <a:ea typeface="Meiryo UI" panose="020B0604030504040204" pitchFamily="50" charset="-128"/>
                        </a:rPr>
                        <a:t>　　　　　　　　　＜デジタル対応力向上　想定例＞</a:t>
                      </a:r>
                      <a:endParaRPr kumimoji="1" lang="en-US" altLang="ja-JP" sz="1000" dirty="0">
                        <a:solidFill>
                          <a:schemeClr val="tx1"/>
                        </a:solidFill>
                        <a:latin typeface="Meiryo UI" panose="020B0604030504040204" pitchFamily="50" charset="-128"/>
                        <a:ea typeface="Meiryo UI" panose="020B0604030504040204" pitchFamily="50" charset="-128"/>
                      </a:endParaRPr>
                    </a:p>
                    <a:p>
                      <a:pPr algn="l">
                        <a:lnSpc>
                          <a:spcPct val="100000"/>
                        </a:lnSpc>
                      </a:pPr>
                      <a:r>
                        <a:rPr kumimoji="1" lang="ja-JP" altLang="en-US" sz="900" dirty="0">
                          <a:solidFill>
                            <a:schemeClr val="tx1"/>
                          </a:solidFill>
                          <a:latin typeface="Meiryo UI" panose="020B0604030504040204" pitchFamily="50" charset="-128"/>
                          <a:ea typeface="Meiryo UI" panose="020B0604030504040204" pitchFamily="50" charset="-128"/>
                        </a:rPr>
                        <a:t>○左記の取組みにあわせたデジタル活用による利便性向上・効率化</a:t>
                      </a:r>
                      <a:endParaRPr kumimoji="1" lang="en-US" altLang="ja-JP" sz="900" dirty="0">
                        <a:solidFill>
                          <a:schemeClr val="tx1"/>
                        </a:solidFill>
                        <a:latin typeface="Meiryo UI" panose="020B0604030504040204" pitchFamily="50" charset="-128"/>
                        <a:ea typeface="Meiryo UI" panose="020B0604030504040204" pitchFamily="50" charset="-128"/>
                      </a:endParaRPr>
                    </a:p>
                    <a:p>
                      <a:pPr algn="l">
                        <a:lnSpc>
                          <a:spcPct val="100000"/>
                        </a:lnSpc>
                      </a:pPr>
                      <a:r>
                        <a:rPr kumimoji="1" lang="ja-JP" altLang="en-US" sz="900" dirty="0">
                          <a:solidFill>
                            <a:schemeClr val="tx1"/>
                          </a:solidFill>
                          <a:latin typeface="Meiryo UI" panose="020B0604030504040204" pitchFamily="50" charset="-128"/>
                          <a:ea typeface="Meiryo UI" panose="020B0604030504040204" pitchFamily="50" charset="-128"/>
                        </a:rPr>
                        <a:t>・システム構築、デジタルツール導入、独自アプリ開発支援</a:t>
                      </a:r>
                      <a:endParaRPr kumimoji="1" lang="en-US" altLang="ja-JP" sz="900" dirty="0">
                        <a:solidFill>
                          <a:schemeClr val="tx1"/>
                        </a:solidFill>
                        <a:latin typeface="Meiryo UI" panose="020B0604030504040204" pitchFamily="50" charset="-128"/>
                        <a:ea typeface="Meiryo UI" panose="020B0604030504040204" pitchFamily="50" charset="-128"/>
                      </a:endParaRPr>
                    </a:p>
                    <a:p>
                      <a:pPr algn="l">
                        <a:lnSpc>
                          <a:spcPct val="100000"/>
                        </a:lnSpc>
                      </a:pPr>
                      <a:r>
                        <a:rPr kumimoji="1" lang="ja-JP" altLang="en-US" sz="900" dirty="0">
                          <a:solidFill>
                            <a:schemeClr val="tx1"/>
                          </a:solidFill>
                          <a:latin typeface="Meiryo UI" panose="020B0604030504040204" pitchFamily="50" charset="-128"/>
                          <a:ea typeface="Meiryo UI" panose="020B0604030504040204" pitchFamily="50" charset="-128"/>
                        </a:rPr>
                        <a:t>・店主向けデジタル実践講座と伴走支援による人材育成　等</a:t>
                      </a:r>
                      <a:endParaRPr kumimoji="1" lang="en-US" altLang="ja-JP" sz="900" dirty="0">
                        <a:solidFill>
                          <a:schemeClr val="tx1"/>
                        </a:solidFill>
                        <a:latin typeface="Meiryo UI" panose="020B0604030504040204" pitchFamily="50" charset="-128"/>
                        <a:ea typeface="Meiryo UI" panose="020B0604030504040204" pitchFamily="50" charset="-128"/>
                      </a:endParaRPr>
                    </a:p>
                    <a:p>
                      <a:pPr algn="l">
                        <a:lnSpc>
                          <a:spcPct val="100000"/>
                        </a:lnSpc>
                      </a:pPr>
                      <a:endParaRPr kumimoji="1" lang="ja-JP" altLang="en-US" sz="900" dirty="0">
                        <a:solidFill>
                          <a:schemeClr val="tx1"/>
                        </a:solidFill>
                        <a:latin typeface="Meiryo UI" panose="020B0604030504040204" pitchFamily="50" charset="-128"/>
                        <a:ea typeface="Meiryo UI" panose="020B0604030504040204" pitchFamily="50" charset="-128"/>
                      </a:endParaRPr>
                    </a:p>
                    <a:p>
                      <a:pPr algn="l">
                        <a:lnSpc>
                          <a:spcPct val="100000"/>
                        </a:lnSpc>
                      </a:pPr>
                      <a:r>
                        <a:rPr kumimoji="1" lang="ja-JP" altLang="en-US" sz="900" dirty="0">
                          <a:solidFill>
                            <a:schemeClr val="tx1"/>
                          </a:solidFill>
                          <a:latin typeface="Meiryo UI" panose="020B0604030504040204" pitchFamily="50" charset="-128"/>
                          <a:ea typeface="Meiryo UI" panose="020B0604030504040204" pitchFamily="50" charset="-128"/>
                        </a:rPr>
                        <a:t>○より先進的・実証的なデジタル活用事例</a:t>
                      </a:r>
                      <a:endParaRPr kumimoji="1" lang="en-US" altLang="ja-JP" sz="900" dirty="0">
                        <a:solidFill>
                          <a:schemeClr val="tx1"/>
                        </a:solidFill>
                        <a:latin typeface="Meiryo UI" panose="020B0604030504040204" pitchFamily="50" charset="-128"/>
                        <a:ea typeface="Meiryo UI" panose="020B0604030504040204" pitchFamily="50" charset="-128"/>
                      </a:endParaRPr>
                    </a:p>
                    <a:p>
                      <a:pPr algn="l">
                        <a:lnSpc>
                          <a:spcPct val="100000"/>
                        </a:lnSpc>
                      </a:pPr>
                      <a:r>
                        <a:rPr kumimoji="1" lang="ja-JP" altLang="en-US" sz="900" dirty="0">
                          <a:solidFill>
                            <a:schemeClr val="tx1"/>
                          </a:solidFill>
                          <a:latin typeface="Meiryo UI" panose="020B0604030504040204" pitchFamily="50" charset="-128"/>
                          <a:ea typeface="Meiryo UI" panose="020B0604030504040204" pitchFamily="50" charset="-128"/>
                        </a:rPr>
                        <a:t>・</a:t>
                      </a:r>
                      <a:r>
                        <a:rPr kumimoji="1" lang="en-US" altLang="ja-JP" sz="900" dirty="0">
                          <a:solidFill>
                            <a:schemeClr val="tx1"/>
                          </a:solidFill>
                          <a:latin typeface="Meiryo UI" panose="020B0604030504040204" pitchFamily="50" charset="-128"/>
                          <a:ea typeface="Meiryo UI" panose="020B0604030504040204" pitchFamily="50" charset="-128"/>
                        </a:rPr>
                        <a:t>AI</a:t>
                      </a:r>
                      <a:r>
                        <a:rPr kumimoji="1" lang="ja-JP" altLang="en-US" sz="900" dirty="0">
                          <a:solidFill>
                            <a:schemeClr val="tx1"/>
                          </a:solidFill>
                          <a:latin typeface="Meiryo UI" panose="020B0604030504040204" pitchFamily="50" charset="-128"/>
                          <a:ea typeface="Meiryo UI" panose="020B0604030504040204" pitchFamily="50" charset="-128"/>
                        </a:rPr>
                        <a:t>カメラでの来街者属性・回遊情報の収集分析による</a:t>
                      </a:r>
                    </a:p>
                    <a:p>
                      <a:pPr algn="l">
                        <a:lnSpc>
                          <a:spcPct val="100000"/>
                        </a:lnSpc>
                      </a:pPr>
                      <a:r>
                        <a:rPr kumimoji="1" lang="ja-JP" altLang="en-US" sz="900" dirty="0">
                          <a:solidFill>
                            <a:schemeClr val="tx1"/>
                          </a:solidFill>
                          <a:latin typeface="Meiryo UI" panose="020B0604030504040204" pitchFamily="50" charset="-128"/>
                          <a:ea typeface="Meiryo UI" panose="020B0604030504040204" pitchFamily="50" charset="-128"/>
                        </a:rPr>
                        <a:t>　・デジタル地域通貨、バーチャル商店街での販売・交流機能整備　等</a:t>
                      </a:r>
                    </a:p>
                  </a:txBody>
                  <a:tcPr marL="36000" marR="36000">
                    <a:lnL w="1905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accent1">
                          <a:lumMod val="60000"/>
                          <a:lumOff val="40000"/>
                        </a:schemeClr>
                      </a:solidFill>
                      <a:prstDash val="solid"/>
                      <a:round/>
                      <a:headEnd type="none" w="med" len="med"/>
                      <a:tailEnd type="none" w="med" len="med"/>
                    </a:lnT>
                    <a:lnB w="19050" cap="flat" cmpd="sng" algn="ctr">
                      <a:solidFill>
                        <a:schemeClr val="accent1">
                          <a:lumMod val="60000"/>
                          <a:lumOff val="40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284999170"/>
                  </a:ext>
                </a:extLst>
              </a:tr>
            </a:tbl>
          </a:graphicData>
        </a:graphic>
      </p:graphicFrame>
      <p:graphicFrame>
        <p:nvGraphicFramePr>
          <p:cNvPr id="188" name="表 49">
            <a:extLst>
              <a:ext uri="{FF2B5EF4-FFF2-40B4-BE49-F238E27FC236}">
                <a16:creationId xmlns:a16="http://schemas.microsoft.com/office/drawing/2014/main" id="{9B4B65CF-AD7E-4DD0-B3A9-743C8BD8213C}"/>
              </a:ext>
            </a:extLst>
          </p:cNvPr>
          <p:cNvGraphicFramePr>
            <a:graphicFrameLocks noGrp="1"/>
          </p:cNvGraphicFramePr>
          <p:nvPr>
            <p:extLst>
              <p:ext uri="{D42A27DB-BD31-4B8C-83A1-F6EECF244321}">
                <p14:modId xmlns:p14="http://schemas.microsoft.com/office/powerpoint/2010/main" val="140615479"/>
              </p:ext>
            </p:extLst>
          </p:nvPr>
        </p:nvGraphicFramePr>
        <p:xfrm>
          <a:off x="349755" y="3266260"/>
          <a:ext cx="4603245" cy="1051560"/>
        </p:xfrm>
        <a:graphic>
          <a:graphicData uri="http://schemas.openxmlformats.org/drawingml/2006/table">
            <a:tbl>
              <a:tblPr firstRow="1" bandRow="1">
                <a:tableStyleId>{5C22544A-7EE6-4342-B048-85BDC9FD1C3A}</a:tableStyleId>
              </a:tblPr>
              <a:tblGrid>
                <a:gridCol w="4603245">
                  <a:extLst>
                    <a:ext uri="{9D8B030D-6E8A-4147-A177-3AD203B41FA5}">
                      <a16:colId xmlns:a16="http://schemas.microsoft.com/office/drawing/2014/main" val="3028454572"/>
                    </a:ext>
                  </a:extLst>
                </a:gridCol>
              </a:tblGrid>
              <a:tr h="368478">
                <a:tc>
                  <a:txBody>
                    <a:bodyPr/>
                    <a:lstStyle/>
                    <a:p>
                      <a:r>
                        <a:rPr lang="ja-JP" altLang="en-US" sz="1050" b="1" u="sng" dirty="0">
                          <a:solidFill>
                            <a:schemeClr val="tx1"/>
                          </a:solidFill>
                          <a:latin typeface="Meiryo UI" panose="020B0604030504040204" pitchFamily="50" charset="-128"/>
                          <a:ea typeface="Meiryo UI" panose="020B0604030504040204" pitchFamily="50" charset="-128"/>
                        </a:rPr>
                        <a:t>イ．モデル普及</a:t>
                      </a:r>
                      <a:r>
                        <a:rPr lang="ja-JP" altLang="en-US" sz="1050" b="0" u="sng" dirty="0">
                          <a:solidFill>
                            <a:schemeClr val="tx1"/>
                          </a:solidFill>
                          <a:latin typeface="Meiryo UI" panose="020B0604030504040204" pitchFamily="50" charset="-128"/>
                          <a:ea typeface="Meiryo UI" panose="020B0604030504040204" pitchFamily="50" charset="-128"/>
                        </a:rPr>
                        <a:t>に係る事業</a:t>
                      </a:r>
                      <a:endParaRPr lang="en-US" altLang="ja-JP" sz="1050" b="0" u="sng" dirty="0">
                        <a:solidFill>
                          <a:schemeClr val="tx1"/>
                        </a:solidFill>
                        <a:latin typeface="Meiryo UI" panose="020B0604030504040204" pitchFamily="50" charset="-128"/>
                        <a:ea typeface="Meiryo UI" panose="020B0604030504040204" pitchFamily="50" charset="-128"/>
                      </a:endParaRPr>
                    </a:p>
                    <a:p>
                      <a:r>
                        <a:rPr lang="ja-JP" altLang="en-US" sz="1050" b="0" dirty="0">
                          <a:solidFill>
                            <a:schemeClr val="tx1"/>
                          </a:solidFill>
                          <a:latin typeface="Meiryo UI" panose="020B0604030504040204" pitchFamily="50" charset="-128"/>
                          <a:ea typeface="Meiryo UI" panose="020B0604030504040204" pitchFamily="50" charset="-128"/>
                        </a:rPr>
                        <a:t>　（ア）商店街相談員による相談サポート</a:t>
                      </a:r>
                    </a:p>
                    <a:p>
                      <a:r>
                        <a:rPr lang="ja-JP" altLang="en-US" sz="1050" b="0" dirty="0">
                          <a:solidFill>
                            <a:schemeClr val="tx1"/>
                          </a:solidFill>
                          <a:latin typeface="Meiryo UI" panose="020B0604030504040204" pitchFamily="50" charset="-128"/>
                          <a:ea typeface="Meiryo UI" panose="020B0604030504040204" pitchFamily="50" charset="-128"/>
                        </a:rPr>
                        <a:t>　 　　ａ　活性化に向けた相談サポート　</a:t>
                      </a:r>
                      <a:r>
                        <a:rPr lang="en-US" altLang="ja-JP" sz="1050" b="0" dirty="0">
                          <a:solidFill>
                            <a:schemeClr val="tx1"/>
                          </a:solidFill>
                          <a:latin typeface="Meiryo UI" panose="020B0604030504040204" pitchFamily="50" charset="-128"/>
                          <a:ea typeface="Meiryo UI" panose="020B0604030504040204" pitchFamily="50" charset="-128"/>
                        </a:rPr>
                        <a:t>〔※</a:t>
                      </a:r>
                      <a:r>
                        <a:rPr lang="ja-JP" altLang="en-US" sz="1050" b="0" dirty="0">
                          <a:solidFill>
                            <a:schemeClr val="tx1"/>
                          </a:solidFill>
                          <a:latin typeface="Meiryo UI" panose="020B0604030504040204" pitchFamily="50" charset="-128"/>
                          <a:ea typeface="Meiryo UI" panose="020B0604030504040204" pitchFamily="50" charset="-128"/>
                        </a:rPr>
                        <a:t>１</a:t>
                      </a:r>
                      <a:r>
                        <a:rPr lang="en-US" altLang="ja-JP" sz="1050" b="0" dirty="0">
                          <a:solidFill>
                            <a:schemeClr val="tx1"/>
                          </a:solidFill>
                          <a:latin typeface="Meiryo UI" panose="020B0604030504040204" pitchFamily="50" charset="-128"/>
                          <a:ea typeface="Meiryo UI" panose="020B0604030504040204" pitchFamily="50" charset="-128"/>
                        </a:rPr>
                        <a:t>〕</a:t>
                      </a:r>
                    </a:p>
                    <a:p>
                      <a:r>
                        <a:rPr lang="ja-JP" altLang="en-US" sz="1050" b="0" dirty="0">
                          <a:solidFill>
                            <a:schemeClr val="tx1"/>
                          </a:solidFill>
                          <a:latin typeface="Meiryo UI" panose="020B0604030504040204" pitchFamily="50" charset="-128"/>
                          <a:ea typeface="Meiryo UI" panose="020B0604030504040204" pitchFamily="50" charset="-128"/>
                        </a:rPr>
                        <a:t>　 　　ｂ　商店街サポーターとのマッチング支援　</a:t>
                      </a:r>
                      <a:r>
                        <a:rPr lang="en-US" altLang="ja-JP" sz="1050" b="0" dirty="0">
                          <a:solidFill>
                            <a:schemeClr val="tx1"/>
                          </a:solidFill>
                          <a:latin typeface="Meiryo UI" panose="020B0604030504040204" pitchFamily="50" charset="-128"/>
                          <a:ea typeface="Meiryo UI" panose="020B0604030504040204" pitchFamily="50" charset="-128"/>
                        </a:rPr>
                        <a:t>〔※</a:t>
                      </a:r>
                      <a:r>
                        <a:rPr lang="ja-JP" altLang="en-US" sz="1050" b="0" dirty="0">
                          <a:solidFill>
                            <a:schemeClr val="tx1"/>
                          </a:solidFill>
                          <a:latin typeface="Meiryo UI" panose="020B0604030504040204" pitchFamily="50" charset="-128"/>
                          <a:ea typeface="Meiryo UI" panose="020B0604030504040204" pitchFamily="50" charset="-128"/>
                        </a:rPr>
                        <a:t>２</a:t>
                      </a:r>
                      <a:r>
                        <a:rPr lang="en-US" altLang="ja-JP" sz="1050" b="0" dirty="0">
                          <a:solidFill>
                            <a:schemeClr val="tx1"/>
                          </a:solidFill>
                          <a:latin typeface="Meiryo UI" panose="020B0604030504040204" pitchFamily="50" charset="-128"/>
                          <a:ea typeface="Meiryo UI" panose="020B0604030504040204" pitchFamily="50" charset="-128"/>
                        </a:rPr>
                        <a:t>〕</a:t>
                      </a:r>
                    </a:p>
                    <a:p>
                      <a:r>
                        <a:rPr lang="ja-JP" altLang="en-US" sz="1050" b="0" dirty="0">
                          <a:solidFill>
                            <a:schemeClr val="tx1"/>
                          </a:solidFill>
                          <a:latin typeface="Meiryo UI" panose="020B0604030504040204" pitchFamily="50" charset="-128"/>
                          <a:ea typeface="Meiryo UI" panose="020B0604030504040204" pitchFamily="50" charset="-128"/>
                        </a:rPr>
                        <a:t>　（イ）先進モデル事例の収集と</a:t>
                      </a:r>
                      <a:r>
                        <a:rPr lang="en-US" altLang="ja-JP" sz="1050" b="0" dirty="0">
                          <a:solidFill>
                            <a:schemeClr val="tx1"/>
                          </a:solidFill>
                          <a:latin typeface="Meiryo UI" panose="020B0604030504040204" pitchFamily="50" charset="-128"/>
                          <a:ea typeface="Meiryo UI" panose="020B0604030504040204" pitchFamily="50" charset="-128"/>
                        </a:rPr>
                        <a:t>HP</a:t>
                      </a:r>
                      <a:r>
                        <a:rPr lang="ja-JP" altLang="en-US" sz="1050" b="0" dirty="0">
                          <a:solidFill>
                            <a:schemeClr val="tx1"/>
                          </a:solidFill>
                          <a:latin typeface="Meiryo UI" panose="020B0604030504040204" pitchFamily="50" charset="-128"/>
                          <a:ea typeface="Meiryo UI" panose="020B0604030504040204" pitchFamily="50" charset="-128"/>
                        </a:rPr>
                        <a:t>等での情報発信</a:t>
                      </a:r>
                    </a:p>
                    <a:p>
                      <a:r>
                        <a:rPr lang="ja-JP" altLang="en-US" sz="1050" b="0" dirty="0">
                          <a:solidFill>
                            <a:schemeClr val="tx1"/>
                          </a:solidFill>
                          <a:latin typeface="Meiryo UI" panose="020B0604030504040204" pitchFamily="50" charset="-128"/>
                          <a:ea typeface="Meiryo UI" panose="020B0604030504040204" pitchFamily="50" charset="-128"/>
                        </a:rPr>
                        <a:t>　（ウ）モデル普及セミナー等の開催</a:t>
                      </a:r>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506738892"/>
                  </a:ext>
                </a:extLst>
              </a:tr>
            </a:tbl>
          </a:graphicData>
        </a:graphic>
      </p:graphicFrame>
      <p:sp>
        <p:nvSpPr>
          <p:cNvPr id="128" name="ホームベース 21">
            <a:extLst>
              <a:ext uri="{FF2B5EF4-FFF2-40B4-BE49-F238E27FC236}">
                <a16:creationId xmlns:a16="http://schemas.microsoft.com/office/drawing/2014/main" id="{B57F8FAC-1251-4341-A8C5-D36E79AF3A46}"/>
              </a:ext>
            </a:extLst>
          </p:cNvPr>
          <p:cNvSpPr/>
          <p:nvPr/>
        </p:nvSpPr>
        <p:spPr>
          <a:xfrm>
            <a:off x="498119" y="5966861"/>
            <a:ext cx="8829668" cy="258811"/>
          </a:xfrm>
          <a:prstGeom prst="homePlate">
            <a:avLst>
              <a:gd name="adj" fmla="val 34091"/>
            </a:avLst>
          </a:prstGeom>
          <a:ln w="19050"/>
        </p:spPr>
        <p:style>
          <a:lnRef idx="2">
            <a:schemeClr val="accent1"/>
          </a:lnRef>
          <a:fillRef idx="1">
            <a:schemeClr val="lt1"/>
          </a:fillRef>
          <a:effectRef idx="0">
            <a:schemeClr val="accent1"/>
          </a:effectRef>
          <a:fontRef idx="minor">
            <a:schemeClr val="dk1"/>
          </a:fontRef>
        </p:style>
        <p:txBody>
          <a:bodyPr wrap="none" rtlCol="0" anchor="ctr"/>
          <a:lstStyle/>
          <a:p>
            <a:r>
              <a:rPr kumimoji="1" lang="ja-JP" altLang="en-US" sz="1050" dirty="0">
                <a:solidFill>
                  <a:schemeClr val="tx1"/>
                </a:solidFill>
                <a:latin typeface="Meiryo UI" panose="020B0604030504040204" pitchFamily="50" charset="-128"/>
                <a:ea typeface="Meiryo UI" panose="020B0604030504040204" pitchFamily="50" charset="-128"/>
              </a:rPr>
              <a:t>商店街相談員による相談サポート、</a:t>
            </a:r>
            <a:r>
              <a:rPr kumimoji="1" lang="en-US" altLang="ja-JP" sz="1050" dirty="0">
                <a:solidFill>
                  <a:schemeClr val="tx1"/>
                </a:solidFill>
                <a:latin typeface="Meiryo UI" panose="020B0604030504040204" pitchFamily="50" charset="-128"/>
                <a:ea typeface="Meiryo UI" panose="020B0604030504040204" pitchFamily="50" charset="-128"/>
              </a:rPr>
              <a:t>HP</a:t>
            </a:r>
            <a:r>
              <a:rPr kumimoji="1" lang="ja-JP" altLang="en-US" sz="1050" dirty="0" err="1">
                <a:solidFill>
                  <a:schemeClr val="tx1"/>
                </a:solidFill>
                <a:latin typeface="Meiryo UI" panose="020B0604030504040204" pitchFamily="50" charset="-128"/>
                <a:ea typeface="Meiryo UI" panose="020B0604030504040204" pitchFamily="50" charset="-128"/>
              </a:rPr>
              <a:t>での</a:t>
            </a:r>
            <a:r>
              <a:rPr kumimoji="1" lang="ja-JP" altLang="en-US" sz="1050" dirty="0">
                <a:solidFill>
                  <a:schemeClr val="tx1"/>
                </a:solidFill>
                <a:latin typeface="Meiryo UI" panose="020B0604030504040204" pitchFamily="50" charset="-128"/>
                <a:ea typeface="Meiryo UI" panose="020B0604030504040204" pitchFamily="50" charset="-128"/>
              </a:rPr>
              <a:t>情報発信</a:t>
            </a:r>
          </a:p>
        </p:txBody>
      </p:sp>
      <p:sp>
        <p:nvSpPr>
          <p:cNvPr id="133" name="角丸四角形 132"/>
          <p:cNvSpPr/>
          <p:nvPr/>
        </p:nvSpPr>
        <p:spPr>
          <a:xfrm>
            <a:off x="8948996" y="5311233"/>
            <a:ext cx="601138" cy="600449"/>
          </a:xfrm>
          <a:prstGeom prst="roundRect">
            <a:avLst/>
          </a:prstGeom>
        </p:spPr>
        <p:style>
          <a:lnRef idx="2">
            <a:schemeClr val="accent1"/>
          </a:lnRef>
          <a:fillRef idx="1">
            <a:schemeClr val="lt1"/>
          </a:fillRef>
          <a:effectRef idx="0">
            <a:schemeClr val="accent1"/>
          </a:effectRef>
          <a:fontRef idx="minor">
            <a:schemeClr val="dk1"/>
          </a:fontRef>
        </p:style>
        <p:txBody>
          <a:bodyPr lIns="0" rIns="0" rtlCol="0" anchor="ctr"/>
          <a:lstStyle/>
          <a:p>
            <a:pPr lvl="0" algn="ctr">
              <a:lnSpc>
                <a:spcPts val="1214"/>
              </a:lnSpc>
            </a:pPr>
            <a:r>
              <a:rPr lang="ja-JP" altLang="en-US" sz="900" dirty="0">
                <a:solidFill>
                  <a:schemeClr val="tx1"/>
                </a:solidFill>
                <a:latin typeface="Meiryo UI" panose="020B0604030504040204" pitchFamily="50" charset="-128"/>
                <a:ea typeface="Meiryo UI" panose="020B0604030504040204" pitchFamily="50" charset="-128"/>
              </a:rPr>
              <a:t>商店街・</a:t>
            </a:r>
            <a:endParaRPr lang="en-US" altLang="ja-JP" sz="900" dirty="0">
              <a:solidFill>
                <a:schemeClr val="tx1"/>
              </a:solidFill>
              <a:latin typeface="Meiryo UI" panose="020B0604030504040204" pitchFamily="50" charset="-128"/>
              <a:ea typeface="Meiryo UI" panose="020B0604030504040204" pitchFamily="50" charset="-128"/>
            </a:endParaRPr>
          </a:p>
          <a:p>
            <a:pPr lvl="0" algn="ctr">
              <a:lnSpc>
                <a:spcPts val="1214"/>
              </a:lnSpc>
            </a:pPr>
            <a:r>
              <a:rPr lang="ja-JP" altLang="en-US" sz="900" dirty="0">
                <a:solidFill>
                  <a:schemeClr val="tx1"/>
                </a:solidFill>
                <a:latin typeface="Meiryo UI" panose="020B0604030504040204" pitchFamily="50" charset="-128"/>
                <a:ea typeface="Meiryo UI" panose="020B0604030504040204" pitchFamily="50" charset="-128"/>
              </a:rPr>
              <a:t>来街者</a:t>
            </a:r>
            <a:endParaRPr lang="en-US" altLang="ja-JP" sz="900" dirty="0">
              <a:solidFill>
                <a:schemeClr val="tx1"/>
              </a:solidFill>
              <a:latin typeface="Meiryo UI" panose="020B0604030504040204" pitchFamily="50" charset="-128"/>
              <a:ea typeface="Meiryo UI" panose="020B0604030504040204" pitchFamily="50" charset="-128"/>
            </a:endParaRPr>
          </a:p>
          <a:p>
            <a:pPr lvl="0" algn="ctr">
              <a:lnSpc>
                <a:spcPts val="1214"/>
              </a:lnSpc>
            </a:pPr>
            <a:r>
              <a:rPr lang="ja-JP" altLang="en-US" sz="900" dirty="0">
                <a:solidFill>
                  <a:schemeClr val="tx1"/>
                </a:solidFill>
                <a:latin typeface="Meiryo UI" panose="020B0604030504040204" pitchFamily="50" charset="-128"/>
                <a:ea typeface="Meiryo UI" panose="020B0604030504040204" pitchFamily="50" charset="-128"/>
              </a:rPr>
              <a:t>調査で</a:t>
            </a:r>
            <a:endParaRPr lang="en-US" altLang="ja-JP" sz="900" dirty="0">
              <a:solidFill>
                <a:schemeClr val="tx1"/>
              </a:solidFill>
              <a:latin typeface="Meiryo UI" panose="020B0604030504040204" pitchFamily="50" charset="-128"/>
              <a:ea typeface="Meiryo UI" panose="020B0604030504040204" pitchFamily="50" charset="-128"/>
            </a:endParaRPr>
          </a:p>
          <a:p>
            <a:pPr lvl="0" algn="ctr">
              <a:lnSpc>
                <a:spcPts val="1214"/>
              </a:lnSpc>
            </a:pPr>
            <a:r>
              <a:rPr lang="ja-JP" altLang="en-US" sz="900" dirty="0">
                <a:solidFill>
                  <a:schemeClr val="tx1"/>
                </a:solidFill>
                <a:latin typeface="Meiryo UI" panose="020B0604030504040204" pitchFamily="50" charset="-128"/>
                <a:ea typeface="Meiryo UI" panose="020B0604030504040204" pitchFamily="50" charset="-128"/>
              </a:rPr>
              <a:t>効果検証</a:t>
            </a:r>
            <a:endParaRPr lang="en-US" altLang="ja-JP" sz="900" dirty="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173569729"/>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662</Words>
  <Application>Microsoft Office PowerPoint</Application>
  <PresentationFormat>A4 210 x 297 mm</PresentationFormat>
  <Paragraphs>70</Paragraphs>
  <Slides>1</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vt:i4>
      </vt:variant>
    </vt:vector>
  </HeadingPairs>
  <TitlesOfParts>
    <vt:vector size="8" baseType="lpstr">
      <vt:lpstr>Meiryo UI</vt:lpstr>
      <vt:lpstr>ＭＳ Ｐゴシック</vt:lpstr>
      <vt:lpstr>游ゴシック</vt:lpstr>
      <vt:lpstr>Arial</vt:lpstr>
      <vt:lpstr>Calibri</vt:lpstr>
      <vt:lpstr>Calibri Light</vt:lpstr>
      <vt:lpstr>Office テーマ</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2025-03-21T04:32:00Z</dcterms:created>
  <dcterms:modified xsi:type="dcterms:W3CDTF">2025-03-21T04:32:08Z</dcterms:modified>
</cp:coreProperties>
</file>