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74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75285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1399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7789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71761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4381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010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131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70416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195519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580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953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B189A-26BC-41C6-A94F-21373DC5A3DF}" type="datetimeFigureOut">
              <a:rPr kumimoji="1" lang="ja-JP" altLang="en-US" smtClean="0"/>
              <a:t>2024/3/27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51015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5F17E553-60D8-4BBE-B424-23DB80A142AC}"/>
              </a:ext>
            </a:extLst>
          </p:cNvPr>
          <p:cNvSpPr txBox="1"/>
          <p:nvPr/>
        </p:nvSpPr>
        <p:spPr>
          <a:xfrm>
            <a:off x="133685" y="512425"/>
            <a:ext cx="9673914" cy="6302296"/>
          </a:xfrm>
          <a:prstGeom prst="rect">
            <a:avLst/>
          </a:prstGeom>
          <a:noFill/>
          <a:ln w="28575" cmpd="dbl">
            <a:solidFill>
              <a:schemeClr val="accent1">
                <a:lumMod val="75000"/>
              </a:schemeClr>
            </a:solidFill>
          </a:ln>
        </p:spPr>
        <p:txBody>
          <a:bodyPr wrap="square" rtlCol="0">
            <a:noAutofit/>
          </a:bodyPr>
          <a:lstStyle/>
          <a:p>
            <a:endParaRPr lang="en-US" altLang="ja-JP" sz="12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5678E058-F570-4C8A-8F8C-91FE4FDC6E59}"/>
              </a:ext>
            </a:extLst>
          </p:cNvPr>
          <p:cNvSpPr/>
          <p:nvPr/>
        </p:nvSpPr>
        <p:spPr>
          <a:xfrm>
            <a:off x="0" y="-486"/>
            <a:ext cx="9906000" cy="469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r>
              <a:rPr kumimoji="1" lang="ja-JP" altLang="en-US" sz="1400" b="1" dirty="0"/>
              <a:t>令和６年度大阪府商店街等モデル創出普及事業</a:t>
            </a:r>
          </a:p>
        </p:txBody>
      </p:sp>
      <p:sp>
        <p:nvSpPr>
          <p:cNvPr id="48" name="テキスト ボックス 47">
            <a:extLst>
              <a:ext uri="{FF2B5EF4-FFF2-40B4-BE49-F238E27FC236}">
                <a16:creationId xmlns:a16="http://schemas.microsoft.com/office/drawing/2014/main" id="{520AC291-A726-4678-8763-9D14B8AE9701}"/>
              </a:ext>
            </a:extLst>
          </p:cNvPr>
          <p:cNvSpPr txBox="1"/>
          <p:nvPr/>
        </p:nvSpPr>
        <p:spPr>
          <a:xfrm>
            <a:off x="8582245" y="86692"/>
            <a:ext cx="1323451" cy="338554"/>
          </a:xfrm>
          <a:prstGeom prst="rect">
            <a:avLst/>
          </a:prstGeom>
          <a:noFill/>
        </p:spPr>
        <p:txBody>
          <a:bodyPr wrap="square" rtlCol="0">
            <a:spAutoFit/>
          </a:bodyPr>
          <a:lstStyle/>
          <a:p>
            <a:pPr algn="dist"/>
            <a:r>
              <a:rPr kumimoji="1" lang="ja-JP" altLang="en-US" sz="800" dirty="0">
                <a:solidFill>
                  <a:schemeClr val="bg1"/>
                </a:solidFill>
                <a:latin typeface="+mn-ea"/>
              </a:rPr>
              <a:t>令和６年４月</a:t>
            </a:r>
            <a:endParaRPr kumimoji="1" lang="en-US" altLang="ja-JP" sz="800" dirty="0">
              <a:solidFill>
                <a:schemeClr val="bg1"/>
              </a:solidFill>
              <a:latin typeface="+mn-ea"/>
            </a:endParaRPr>
          </a:p>
          <a:p>
            <a:pPr algn="dist"/>
            <a:r>
              <a:rPr kumimoji="1" lang="ja-JP" altLang="en-US" sz="800" spc="-150" dirty="0">
                <a:solidFill>
                  <a:schemeClr val="bg1"/>
                </a:solidFill>
                <a:latin typeface="+mn-ea"/>
              </a:rPr>
              <a:t>大阪府商業振興課</a:t>
            </a:r>
          </a:p>
        </p:txBody>
      </p:sp>
      <p:graphicFrame>
        <p:nvGraphicFramePr>
          <p:cNvPr id="49" name="表 49">
            <a:extLst>
              <a:ext uri="{FF2B5EF4-FFF2-40B4-BE49-F238E27FC236}">
                <a16:creationId xmlns:a16="http://schemas.microsoft.com/office/drawing/2014/main" id="{9B4B65CF-AD7E-4DD0-B3A9-743C8BD8213C}"/>
              </a:ext>
            </a:extLst>
          </p:cNvPr>
          <p:cNvGraphicFramePr>
            <a:graphicFrameLocks noGrp="1"/>
          </p:cNvGraphicFramePr>
          <p:nvPr>
            <p:extLst>
              <p:ext uri="{D42A27DB-BD31-4B8C-83A1-F6EECF244321}">
                <p14:modId xmlns:p14="http://schemas.microsoft.com/office/powerpoint/2010/main" val="1748423786"/>
              </p:ext>
            </p:extLst>
          </p:nvPr>
        </p:nvGraphicFramePr>
        <p:xfrm>
          <a:off x="324753" y="1410582"/>
          <a:ext cx="9279615" cy="411480"/>
        </p:xfrm>
        <a:graphic>
          <a:graphicData uri="http://schemas.openxmlformats.org/drawingml/2006/table">
            <a:tbl>
              <a:tblPr firstRow="1" bandRow="1">
                <a:tableStyleId>{5C22544A-7EE6-4342-B048-85BDC9FD1C3A}</a:tableStyleId>
              </a:tblPr>
              <a:tblGrid>
                <a:gridCol w="9279615">
                  <a:extLst>
                    <a:ext uri="{9D8B030D-6E8A-4147-A177-3AD203B41FA5}">
                      <a16:colId xmlns:a16="http://schemas.microsoft.com/office/drawing/2014/main" val="4210298397"/>
                    </a:ext>
                  </a:extLst>
                </a:gridCol>
              </a:tblGrid>
              <a:tr h="370840">
                <a:tc>
                  <a:txBody>
                    <a:bodyPr/>
                    <a:lstStyle/>
                    <a:p>
                      <a:r>
                        <a:rPr lang="ja-JP" altLang="en-US" sz="1050" b="1" u="sng" dirty="0">
                          <a:solidFill>
                            <a:schemeClr val="tx1"/>
                          </a:solidFill>
                          <a:latin typeface="Meiryo UI" panose="020B0604030504040204" pitchFamily="50" charset="-128"/>
                          <a:ea typeface="Meiryo UI" panose="020B0604030504040204" pitchFamily="50" charset="-128"/>
                        </a:rPr>
                        <a:t>ア．モデル創出</a:t>
                      </a:r>
                      <a:r>
                        <a:rPr lang="ja-JP" altLang="en-US" sz="1050" b="0" u="sng" dirty="0">
                          <a:solidFill>
                            <a:schemeClr val="tx1"/>
                          </a:solidFill>
                          <a:latin typeface="Meiryo UI" panose="020B0604030504040204" pitchFamily="50" charset="-128"/>
                          <a:ea typeface="Meiryo UI" panose="020B0604030504040204" pitchFamily="50" charset="-128"/>
                        </a:rPr>
                        <a:t>に係る事業</a:t>
                      </a:r>
                    </a:p>
                    <a:p>
                      <a:pPr marL="363538" indent="-363538"/>
                      <a:r>
                        <a:rPr lang="ja-JP" altLang="en-US" sz="1050" b="0" dirty="0">
                          <a:solidFill>
                            <a:schemeClr val="tx1"/>
                          </a:solidFill>
                          <a:latin typeface="Meiryo UI" panose="020B0604030504040204" pitchFamily="50" charset="-128"/>
                          <a:ea typeface="Meiryo UI" panose="020B0604030504040204" pitchFamily="50" charset="-128"/>
                        </a:rPr>
                        <a:t>　 商店街活性化のための「地域ニーズ対応」「デジタル対応力向上」など地域コミュニティの担い手としてのモデル事業を実施</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7</a:t>
                      </a:r>
                      <a:r>
                        <a:rPr kumimoji="1" lang="ja-JP" altLang="en-US" sz="1050" b="0" dirty="0">
                          <a:solidFill>
                            <a:schemeClr val="tx1"/>
                          </a:solidFill>
                          <a:latin typeface="Meiryo UI" panose="020B0604030504040204" pitchFamily="50" charset="-128"/>
                          <a:ea typeface="Meiryo UI" panose="020B0604030504040204" pitchFamily="50" charset="-128"/>
                        </a:rPr>
                        <a:t>件</a:t>
                      </a:r>
                      <a:r>
                        <a:rPr kumimoji="1" lang="en-US" altLang="ja-JP" sz="1050" b="0" dirty="0">
                          <a:solidFill>
                            <a:schemeClr val="tx1"/>
                          </a:solidFill>
                          <a:latin typeface="Meiryo UI" panose="020B0604030504040204" pitchFamily="50" charset="-128"/>
                          <a:ea typeface="Meiryo UI" panose="020B0604030504040204" pitchFamily="50" charset="-128"/>
                        </a:rPr>
                        <a:t>×110</a:t>
                      </a:r>
                      <a:r>
                        <a:rPr kumimoji="1" lang="ja-JP" altLang="en-US" sz="1050" b="0" dirty="0">
                          <a:solidFill>
                            <a:schemeClr val="tx1"/>
                          </a:solidFill>
                          <a:latin typeface="Meiryo UI" panose="020B0604030504040204" pitchFamily="50" charset="-128"/>
                          <a:ea typeface="Meiryo UI" panose="020B0604030504040204" pitchFamily="50" charset="-128"/>
                        </a:rPr>
                        <a:t>万円（税込み）以内）</a:t>
                      </a:r>
                      <a:endParaRPr kumimoji="1" lang="en-US" altLang="ja-JP" sz="1050" b="0" strike="sngStrike"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06738892"/>
                  </a:ext>
                </a:extLst>
              </a:tr>
            </a:tbl>
          </a:graphicData>
        </a:graphic>
      </p:graphicFrame>
      <p:pic>
        <p:nvPicPr>
          <p:cNvPr id="30" name="図 29">
            <a:extLst>
              <a:ext uri="{FF2B5EF4-FFF2-40B4-BE49-F238E27FC236}">
                <a16:creationId xmlns:a16="http://schemas.microsoft.com/office/drawing/2014/main" id="{C7DDDAE4-BCC8-4EA5-AE32-DF86AAA09C49}"/>
              </a:ext>
            </a:extLst>
          </p:cNvPr>
          <p:cNvPicPr>
            <a:picLocks noChangeAspect="1"/>
          </p:cNvPicPr>
          <p:nvPr/>
        </p:nvPicPr>
        <p:blipFill rotWithShape="1">
          <a:blip r:embed="rId2"/>
          <a:srcRect l="56270" t="53826" r="25747" b="15184"/>
          <a:stretch/>
        </p:blipFill>
        <p:spPr>
          <a:xfrm>
            <a:off x="8488610" y="617776"/>
            <a:ext cx="1041911" cy="970054"/>
          </a:xfrm>
          <a:prstGeom prst="rect">
            <a:avLst/>
          </a:prstGeom>
          <a:ln w="12700">
            <a:noFill/>
          </a:ln>
        </p:spPr>
      </p:pic>
      <p:sp>
        <p:nvSpPr>
          <p:cNvPr id="123" name="角丸四角形 122"/>
          <p:cNvSpPr/>
          <p:nvPr/>
        </p:nvSpPr>
        <p:spPr>
          <a:xfrm>
            <a:off x="725044" y="4351003"/>
            <a:ext cx="5558970" cy="566748"/>
          </a:xfrm>
          <a:prstGeom prst="roundRect">
            <a:avLst>
              <a:gd name="adj" fmla="val 12971"/>
            </a:avLst>
          </a:prstGeom>
          <a:noFill/>
          <a:ln w="63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noAutofit/>
          </a:bodyPr>
          <a:lstStyle/>
          <a:p>
            <a:pPr marL="365760" indent="-365760" algn="just">
              <a:lnSpc>
                <a:spcPts val="1300"/>
              </a:lnSpc>
              <a:spcAft>
                <a:spcPts val="0"/>
              </a:spcAft>
            </a:pPr>
            <a:r>
              <a:rPr lang="ja-JP" sz="900" kern="1200" dirty="0">
                <a:solidFill>
                  <a:schemeClr val="tx1"/>
                </a:solidFill>
                <a:effectLst/>
                <a:ea typeface="ＭＳ Ｐゴシック" panose="020B0600070205080204" pitchFamily="50" charset="-128"/>
                <a:cs typeface="Times New Roman" panose="02020603050405020304" pitchFamily="18" charset="0"/>
              </a:rPr>
              <a:t>〔※１〕　商店街活性化に向けた相談に</a:t>
            </a:r>
            <a:r>
              <a:rPr lang="ja-JP" altLang="en-US" sz="900" kern="1200" dirty="0">
                <a:solidFill>
                  <a:schemeClr val="tx1"/>
                </a:solidFill>
                <a:effectLst/>
                <a:ea typeface="ＭＳ Ｐゴシック" panose="020B0600070205080204" pitchFamily="50" charset="-128"/>
                <a:cs typeface="Times New Roman" panose="02020603050405020304" pitchFamily="18" charset="0"/>
              </a:rPr>
              <a:t>、事例集</a:t>
            </a:r>
            <a:r>
              <a:rPr lang="ja-JP" altLang="en-US" sz="900" dirty="0">
                <a:solidFill>
                  <a:schemeClr val="tx1"/>
                </a:solidFill>
                <a:ea typeface="ＭＳ Ｐゴシック" panose="020B0600070205080204" pitchFamily="50" charset="-128"/>
                <a:cs typeface="Times New Roman" panose="02020603050405020304" pitchFamily="18" charset="0"/>
              </a:rPr>
              <a:t>等</a:t>
            </a:r>
            <a:r>
              <a:rPr lang="ja-JP" altLang="en-US" sz="900" kern="1200" dirty="0">
                <a:solidFill>
                  <a:schemeClr val="tx1"/>
                </a:solidFill>
                <a:effectLst/>
                <a:ea typeface="ＭＳ Ｐゴシック" panose="020B0600070205080204" pitchFamily="50" charset="-128"/>
                <a:cs typeface="Times New Roman" panose="02020603050405020304" pitchFamily="18" charset="0"/>
              </a:rPr>
              <a:t>を活用して</a:t>
            </a:r>
            <a:r>
              <a:rPr lang="ja-JP" altLang="en-US" sz="900" dirty="0">
                <a:solidFill>
                  <a:schemeClr val="tx1"/>
                </a:solidFill>
                <a:ea typeface="ＭＳ Ｐゴシック" panose="020B0600070205080204" pitchFamily="50" charset="-128"/>
                <a:cs typeface="Times New Roman" panose="02020603050405020304" pitchFamily="18" charset="0"/>
              </a:rPr>
              <a:t>相談員</a:t>
            </a:r>
            <a:r>
              <a:rPr lang="ja-JP" sz="900" kern="1200" dirty="0">
                <a:solidFill>
                  <a:schemeClr val="tx1"/>
                </a:solidFill>
                <a:effectLst/>
                <a:ea typeface="ＭＳ Ｐゴシック" panose="020B0600070205080204" pitchFamily="50" charset="-128"/>
                <a:cs typeface="Times New Roman" panose="02020603050405020304" pitchFamily="18" charset="0"/>
              </a:rPr>
              <a:t>が対応。</a:t>
            </a:r>
            <a:endParaRPr lang="ja-JP" sz="1050" kern="100" dirty="0">
              <a:solidFill>
                <a:schemeClr val="tx1"/>
              </a:solidFill>
              <a:effectLst/>
              <a:ea typeface="游明朝" panose="02020400000000000000" pitchFamily="18" charset="-128"/>
              <a:cs typeface="Times New Roman" panose="02020603050405020304" pitchFamily="18" charset="0"/>
            </a:endParaRPr>
          </a:p>
          <a:p>
            <a:pPr marL="365760" indent="-365760" algn="just">
              <a:lnSpc>
                <a:spcPts val="1300"/>
              </a:lnSpc>
              <a:spcAft>
                <a:spcPts val="0"/>
              </a:spcAft>
            </a:pPr>
            <a:r>
              <a:rPr lang="ja-JP" sz="900" kern="1200" dirty="0">
                <a:solidFill>
                  <a:schemeClr val="tx1"/>
                </a:solidFill>
                <a:effectLst/>
                <a:ea typeface="ＭＳ Ｐゴシック" panose="020B0600070205080204" pitchFamily="50" charset="-128"/>
                <a:cs typeface="Times New Roman" panose="02020603050405020304" pitchFamily="18" charset="0"/>
              </a:rPr>
              <a:t>〔※２〕　商店街の相談内容に応じて、</a:t>
            </a:r>
            <a:r>
              <a:rPr lang="ja-JP" altLang="en-US" sz="900" dirty="0">
                <a:solidFill>
                  <a:schemeClr val="tx1"/>
                </a:solidFill>
                <a:ea typeface="ＭＳ Ｐゴシック" panose="020B0600070205080204" pitchFamily="50" charset="-128"/>
                <a:cs typeface="Times New Roman" panose="02020603050405020304" pitchFamily="18" charset="0"/>
              </a:rPr>
              <a:t>相談員</a:t>
            </a:r>
            <a:r>
              <a:rPr lang="ja-JP" sz="900" kern="1200" dirty="0">
                <a:solidFill>
                  <a:schemeClr val="tx1"/>
                </a:solidFill>
                <a:effectLst/>
                <a:ea typeface="ＭＳ Ｐゴシック" panose="020B0600070205080204" pitchFamily="50" charset="-128"/>
                <a:cs typeface="Times New Roman" panose="02020603050405020304" pitchFamily="18" charset="0"/>
              </a:rPr>
              <a:t>がイベント企画会社、</a:t>
            </a:r>
            <a:r>
              <a:rPr lang="en-US" sz="900" kern="1200" dirty="0">
                <a:solidFill>
                  <a:schemeClr val="tx1"/>
                </a:solidFill>
                <a:effectLst/>
                <a:ea typeface="ＭＳ Ｐゴシック" panose="020B0600070205080204" pitchFamily="50" charset="-128"/>
                <a:cs typeface="Times New Roman" panose="02020603050405020304" pitchFamily="18" charset="0"/>
              </a:rPr>
              <a:t>NPO</a:t>
            </a:r>
            <a:r>
              <a:rPr lang="ja-JP" sz="900" kern="1200" dirty="0">
                <a:solidFill>
                  <a:schemeClr val="tx1"/>
                </a:solidFill>
                <a:effectLst/>
                <a:ea typeface="ＭＳ Ｐゴシック" panose="020B0600070205080204" pitchFamily="50" charset="-128"/>
                <a:cs typeface="Times New Roman" panose="02020603050405020304" pitchFamily="18" charset="0"/>
              </a:rPr>
              <a:t>等の「商店街サポーター」を紹介。</a:t>
            </a:r>
            <a:endParaRPr lang="ja-JP" sz="1050" kern="100" dirty="0">
              <a:solidFill>
                <a:schemeClr val="tx1"/>
              </a:solidFill>
              <a:effectLst/>
              <a:ea typeface="游明朝" panose="02020400000000000000" pitchFamily="18" charset="-128"/>
              <a:cs typeface="Times New Roman" panose="02020603050405020304" pitchFamily="18" charset="0"/>
            </a:endParaRPr>
          </a:p>
          <a:p>
            <a:pPr marL="365760" indent="-365760" algn="just">
              <a:lnSpc>
                <a:spcPts val="1300"/>
              </a:lnSpc>
              <a:spcAft>
                <a:spcPts val="0"/>
              </a:spcAft>
            </a:pPr>
            <a:r>
              <a:rPr lang="ja-JP" sz="900" kern="1200" dirty="0">
                <a:solidFill>
                  <a:schemeClr val="tx1"/>
                </a:solidFill>
                <a:effectLst/>
                <a:ea typeface="ＭＳ Ｐゴシック" panose="020B0600070205080204" pitchFamily="50" charset="-128"/>
                <a:cs typeface="Times New Roman" panose="02020603050405020304" pitchFamily="18" charset="0"/>
              </a:rPr>
              <a:t>〔※３〕　</a:t>
            </a:r>
            <a:r>
              <a:rPr lang="ja-JP" altLang="en-US" sz="900" kern="1200" dirty="0">
                <a:solidFill>
                  <a:schemeClr val="tx1"/>
                </a:solidFill>
                <a:effectLst/>
                <a:ea typeface="ＭＳ Ｐゴシック" panose="020B0600070205080204" pitchFamily="50" charset="-128"/>
                <a:cs typeface="Times New Roman" panose="02020603050405020304" pitchFamily="18" charset="0"/>
              </a:rPr>
              <a:t>中小企業庁や</a:t>
            </a:r>
            <a:r>
              <a:rPr lang="ja-JP" altLang="en-US" sz="900" dirty="0">
                <a:solidFill>
                  <a:schemeClr val="tx1"/>
                </a:solidFill>
                <a:ea typeface="ＭＳ Ｐゴシック" panose="020B0600070205080204" pitchFamily="50" charset="-128"/>
                <a:cs typeface="Times New Roman" panose="02020603050405020304" pitchFamily="18" charset="0"/>
              </a:rPr>
              <a:t>各省庁等による商店街等関連支援施策</a:t>
            </a:r>
            <a:r>
              <a:rPr lang="ja-JP" sz="900" kern="1200" dirty="0">
                <a:solidFill>
                  <a:schemeClr val="tx1"/>
                </a:solidFill>
                <a:effectLst/>
                <a:ea typeface="ＭＳ Ｐゴシック" panose="020B0600070205080204" pitchFamily="50" charset="-128"/>
                <a:cs typeface="Times New Roman" panose="02020603050405020304" pitchFamily="18" charset="0"/>
              </a:rPr>
              <a:t>の活用を検討している場合に派遣。</a:t>
            </a:r>
            <a:endParaRPr lang="ja-JP" sz="1050" kern="100" dirty="0">
              <a:solidFill>
                <a:schemeClr val="tx1"/>
              </a:solidFill>
              <a:effectLst/>
              <a:ea typeface="游明朝" panose="02020400000000000000" pitchFamily="18" charset="-128"/>
              <a:cs typeface="Times New Roman" panose="02020603050405020304" pitchFamily="18" charset="0"/>
            </a:endParaRPr>
          </a:p>
        </p:txBody>
      </p:sp>
      <p:graphicFrame>
        <p:nvGraphicFramePr>
          <p:cNvPr id="124" name="表 123">
            <a:extLst>
              <a:ext uri="{FF2B5EF4-FFF2-40B4-BE49-F238E27FC236}">
                <a16:creationId xmlns:a16="http://schemas.microsoft.com/office/drawing/2014/main" id="{5FA2D5C5-26ED-46D8-A222-3FBA75646420}"/>
              </a:ext>
            </a:extLst>
          </p:cNvPr>
          <p:cNvGraphicFramePr>
            <a:graphicFrameLocks noGrp="1"/>
          </p:cNvGraphicFramePr>
          <p:nvPr>
            <p:extLst>
              <p:ext uri="{D42A27DB-BD31-4B8C-83A1-F6EECF244321}">
                <p14:modId xmlns:p14="http://schemas.microsoft.com/office/powerpoint/2010/main" val="3780552974"/>
              </p:ext>
            </p:extLst>
          </p:nvPr>
        </p:nvGraphicFramePr>
        <p:xfrm>
          <a:off x="407059" y="5154162"/>
          <a:ext cx="9198768" cy="1290956"/>
        </p:xfrm>
        <a:graphic>
          <a:graphicData uri="http://schemas.openxmlformats.org/drawingml/2006/table">
            <a:tbl>
              <a:tblPr firstRow="1">
                <a:tableStyleId>{BC89EF96-8CEA-46FF-86C4-4CE0E7609802}</a:tableStyleId>
              </a:tblPr>
              <a:tblGrid>
                <a:gridCol w="2299692">
                  <a:extLst>
                    <a:ext uri="{9D8B030D-6E8A-4147-A177-3AD203B41FA5}">
                      <a16:colId xmlns:a16="http://schemas.microsoft.com/office/drawing/2014/main" val="4095795327"/>
                    </a:ext>
                  </a:extLst>
                </a:gridCol>
                <a:gridCol w="2299692">
                  <a:extLst>
                    <a:ext uri="{9D8B030D-6E8A-4147-A177-3AD203B41FA5}">
                      <a16:colId xmlns:a16="http://schemas.microsoft.com/office/drawing/2014/main" val="556486249"/>
                    </a:ext>
                  </a:extLst>
                </a:gridCol>
                <a:gridCol w="2299692">
                  <a:extLst>
                    <a:ext uri="{9D8B030D-6E8A-4147-A177-3AD203B41FA5}">
                      <a16:colId xmlns:a16="http://schemas.microsoft.com/office/drawing/2014/main" val="1362871588"/>
                    </a:ext>
                  </a:extLst>
                </a:gridCol>
                <a:gridCol w="2299692">
                  <a:extLst>
                    <a:ext uri="{9D8B030D-6E8A-4147-A177-3AD203B41FA5}">
                      <a16:colId xmlns:a16="http://schemas.microsoft.com/office/drawing/2014/main" val="3099161729"/>
                    </a:ext>
                  </a:extLst>
                </a:gridCol>
              </a:tblGrid>
              <a:tr h="210474">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令和６年４月～</a:t>
                      </a:r>
                    </a:p>
                  </a:txBody>
                  <a:tcPr marL="65314" marR="65314" marT="32657" marB="32657" anchor="ctr">
                    <a:solidFill>
                      <a:schemeClr val="accent1">
                        <a:lumMod val="20000"/>
                        <a:lumOff val="80000"/>
                      </a:schemeClr>
                    </a:solidFill>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６月頃～年内</a:t>
                      </a:r>
                    </a:p>
                  </a:txBody>
                  <a:tcPr marL="65314" marR="65314" marT="32657" marB="32657" anchor="ctr">
                    <a:solidFill>
                      <a:schemeClr val="accent1">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solidFill>
                      <a:schemeClr val="accent1">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～令和７年３月</a:t>
                      </a: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151900327"/>
                  </a:ext>
                </a:extLst>
              </a:tr>
              <a:tr h="546952">
                <a:tc>
                  <a:txBody>
                    <a:bodyPr/>
                    <a:lstStyle/>
                    <a:p>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R w="12700" cmpd="sng">
                      <a:noFill/>
                    </a:lnR>
                  </a:tcP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12700" cmpd="sng">
                      <a:noFill/>
                    </a:lnL>
                  </a:tcP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3643754212"/>
                  </a:ext>
                </a:extLst>
              </a:tr>
              <a:tr h="526290">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R w="12700" cmpd="sng">
                      <a:noFill/>
                    </a:lnR>
                  </a:tcP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12700" cmpd="sng">
                      <a:noFill/>
                    </a:lnL>
                  </a:tcP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111486089"/>
                  </a:ext>
                </a:extLst>
              </a:tr>
            </a:tbl>
          </a:graphicData>
        </a:graphic>
      </p:graphicFrame>
      <p:sp>
        <p:nvSpPr>
          <p:cNvPr id="125" name="ホームベース 25">
            <a:extLst>
              <a:ext uri="{FF2B5EF4-FFF2-40B4-BE49-F238E27FC236}">
                <a16:creationId xmlns:a16="http://schemas.microsoft.com/office/drawing/2014/main" id="{83D76FB5-2650-494D-825C-AB69B5A81C40}"/>
              </a:ext>
            </a:extLst>
          </p:cNvPr>
          <p:cNvSpPr/>
          <p:nvPr/>
        </p:nvSpPr>
        <p:spPr>
          <a:xfrm>
            <a:off x="1253133" y="5445888"/>
            <a:ext cx="790115" cy="415119"/>
          </a:xfrm>
          <a:prstGeom prst="homePlate">
            <a:avLst>
              <a:gd name="adj" fmla="val 18731"/>
            </a:avLst>
          </a:prstGeom>
          <a:ln w="190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商店街の</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受付⇒選定</a:t>
            </a:r>
            <a:endParaRPr kumimoji="1" lang="en-US" altLang="ja-JP" sz="1050" dirty="0">
              <a:latin typeface="Meiryo UI" panose="020B0604030504040204" pitchFamily="50" charset="-128"/>
              <a:ea typeface="Meiryo UI" panose="020B0604030504040204" pitchFamily="50" charset="-128"/>
            </a:endParaRPr>
          </a:p>
        </p:txBody>
      </p:sp>
      <p:sp>
        <p:nvSpPr>
          <p:cNvPr id="126" name="ホームベース 7">
            <a:extLst>
              <a:ext uri="{FF2B5EF4-FFF2-40B4-BE49-F238E27FC236}">
                <a16:creationId xmlns:a16="http://schemas.microsoft.com/office/drawing/2014/main" id="{DAD0A1C2-61D9-4EF2-B3CC-079F274551F6}"/>
              </a:ext>
            </a:extLst>
          </p:cNvPr>
          <p:cNvSpPr/>
          <p:nvPr/>
        </p:nvSpPr>
        <p:spPr>
          <a:xfrm>
            <a:off x="498119" y="5450110"/>
            <a:ext cx="746966" cy="410898"/>
          </a:xfrm>
          <a:prstGeom prst="homePlate">
            <a:avLst>
              <a:gd name="adj" fmla="val 24129"/>
            </a:avLst>
          </a:prstGeom>
          <a:ln w="190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zh-TW" altLang="en-US" sz="1050" dirty="0">
                <a:latin typeface="Meiryo UI" panose="020B0604030504040204" pitchFamily="50" charset="-128"/>
                <a:ea typeface="Meiryo UI" panose="020B0604030504040204" pitchFamily="50" charset="-128"/>
              </a:rPr>
              <a:t>商店街選定</a:t>
            </a:r>
            <a:endParaRPr kumimoji="1" lang="en-US" altLang="zh-TW" sz="1050" dirty="0">
              <a:latin typeface="Meiryo UI" panose="020B0604030504040204" pitchFamily="50" charset="-128"/>
              <a:ea typeface="Meiryo UI" panose="020B0604030504040204" pitchFamily="50" charset="-128"/>
            </a:endParaRPr>
          </a:p>
          <a:p>
            <a:r>
              <a:rPr kumimoji="1" lang="zh-TW" altLang="en-US" sz="1050" dirty="0">
                <a:latin typeface="Meiryo UI" panose="020B0604030504040204" pitchFamily="50" charset="-128"/>
                <a:ea typeface="Meiryo UI" panose="020B0604030504040204" pitchFamily="50" charset="-128"/>
              </a:rPr>
              <a:t>基準制定</a:t>
            </a:r>
            <a:endParaRPr kumimoji="1" lang="en-US" altLang="zh-TW" sz="1050" dirty="0">
              <a:latin typeface="Meiryo UI" panose="020B0604030504040204" pitchFamily="50" charset="-128"/>
              <a:ea typeface="Meiryo UI" panose="020B0604030504040204" pitchFamily="50" charset="-128"/>
            </a:endParaRPr>
          </a:p>
        </p:txBody>
      </p:sp>
      <p:sp>
        <p:nvSpPr>
          <p:cNvPr id="127" name="ホームベース 21">
            <a:extLst>
              <a:ext uri="{FF2B5EF4-FFF2-40B4-BE49-F238E27FC236}">
                <a16:creationId xmlns:a16="http://schemas.microsoft.com/office/drawing/2014/main" id="{B57F8FAC-1251-4341-A8C5-D36E79AF3A46}"/>
              </a:ext>
            </a:extLst>
          </p:cNvPr>
          <p:cNvSpPr/>
          <p:nvPr/>
        </p:nvSpPr>
        <p:spPr>
          <a:xfrm>
            <a:off x="2087227" y="5446981"/>
            <a:ext cx="5025903" cy="414026"/>
          </a:xfrm>
          <a:prstGeom prst="homePlate">
            <a:avLst>
              <a:gd name="adj" fmla="val 34091"/>
            </a:avLst>
          </a:prstGeom>
          <a:ln w="19050"/>
        </p:spPr>
        <p:style>
          <a:lnRef idx="2">
            <a:schemeClr val="accent1"/>
          </a:lnRef>
          <a:fillRef idx="1">
            <a:schemeClr val="lt1"/>
          </a:fillRef>
          <a:effectRef idx="0">
            <a:schemeClr val="accent1"/>
          </a:effectRef>
          <a:fontRef idx="minor">
            <a:schemeClr val="dk1"/>
          </a:fontRef>
        </p:style>
        <p:txBody>
          <a:bodyPr wrap="none"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各選定商店街で、モデル事業を順次実施</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（各商店街の自主的な取組みに、地域ニーズ対応とデジタル対応力向上の視点を加味）</a:t>
            </a:r>
          </a:p>
        </p:txBody>
      </p:sp>
      <p:sp>
        <p:nvSpPr>
          <p:cNvPr id="129" name="テキスト ボックス 128">
            <a:extLst>
              <a:ext uri="{FF2B5EF4-FFF2-40B4-BE49-F238E27FC236}">
                <a16:creationId xmlns:a16="http://schemas.microsoft.com/office/drawing/2014/main" id="{435C7278-EDB9-4953-8FDB-D5579717DD0C}"/>
              </a:ext>
            </a:extLst>
          </p:cNvPr>
          <p:cNvSpPr txBox="1"/>
          <p:nvPr/>
        </p:nvSpPr>
        <p:spPr>
          <a:xfrm>
            <a:off x="2949554" y="6279527"/>
            <a:ext cx="1425393" cy="153888"/>
          </a:xfrm>
          <a:prstGeom prst="rect">
            <a:avLst/>
          </a:prstGeom>
          <a:noFill/>
        </p:spPr>
        <p:txBody>
          <a:bodyPr wrap="square" tIns="0" bIns="0" rtlCol="0">
            <a:spAutoFit/>
          </a:bodyPr>
          <a:lstStyle/>
          <a:p>
            <a:pPr>
              <a:lnSpc>
                <a:spcPts val="1214"/>
              </a:lnSpc>
            </a:pPr>
            <a:r>
              <a:rPr lang="ja-JP" altLang="en-US" sz="1050" dirty="0">
                <a:latin typeface="Meiryo UI" panose="020B0604030504040204" pitchFamily="50" charset="-128"/>
                <a:ea typeface="Meiryo UI" panose="020B0604030504040204" pitchFamily="50" charset="-128"/>
              </a:rPr>
              <a:t>▲国事業関連セミナー</a:t>
            </a:r>
            <a:endParaRPr lang="en-US" altLang="ja-JP" sz="1050" dirty="0">
              <a:latin typeface="Meiryo UI" panose="020B0604030504040204" pitchFamily="50" charset="-128"/>
              <a:ea typeface="Meiryo UI" panose="020B0604030504040204" pitchFamily="50" charset="-128"/>
            </a:endParaRPr>
          </a:p>
        </p:txBody>
      </p:sp>
      <p:sp>
        <p:nvSpPr>
          <p:cNvPr id="130" name="テキスト ボックス 129">
            <a:extLst>
              <a:ext uri="{FF2B5EF4-FFF2-40B4-BE49-F238E27FC236}">
                <a16:creationId xmlns:a16="http://schemas.microsoft.com/office/drawing/2014/main" id="{435C7278-EDB9-4953-8FDB-D5579717DD0C}"/>
              </a:ext>
            </a:extLst>
          </p:cNvPr>
          <p:cNvSpPr txBox="1"/>
          <p:nvPr/>
        </p:nvSpPr>
        <p:spPr>
          <a:xfrm>
            <a:off x="5263607" y="6279527"/>
            <a:ext cx="1275342" cy="153888"/>
          </a:xfrm>
          <a:prstGeom prst="rect">
            <a:avLst/>
          </a:prstGeom>
          <a:noFill/>
        </p:spPr>
        <p:txBody>
          <a:bodyPr wrap="square" tIns="0" bIns="0" rtlCol="0">
            <a:spAutoFit/>
          </a:bodyPr>
          <a:lstStyle/>
          <a:p>
            <a:pPr>
              <a:lnSpc>
                <a:spcPts val="1214"/>
              </a:lnSpc>
            </a:pPr>
            <a:r>
              <a:rPr lang="ja-JP" altLang="en-US" sz="1050" dirty="0">
                <a:solidFill>
                  <a:prstClr val="black"/>
                </a:solidFill>
                <a:latin typeface="Meiryo UI" panose="020B0604030504040204" pitchFamily="50" charset="-128"/>
                <a:ea typeface="Meiryo UI" panose="020B0604030504040204" pitchFamily="50" charset="-128"/>
              </a:rPr>
              <a:t>▲先進事例セミナー</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31" name="テキスト ボックス 130">
            <a:extLst>
              <a:ext uri="{FF2B5EF4-FFF2-40B4-BE49-F238E27FC236}">
                <a16:creationId xmlns:a16="http://schemas.microsoft.com/office/drawing/2014/main" id="{435C7278-EDB9-4953-8FDB-D5579717DD0C}"/>
              </a:ext>
            </a:extLst>
          </p:cNvPr>
          <p:cNvSpPr txBox="1"/>
          <p:nvPr/>
        </p:nvSpPr>
        <p:spPr>
          <a:xfrm>
            <a:off x="7384686" y="6279527"/>
            <a:ext cx="1275342" cy="153888"/>
          </a:xfrm>
          <a:prstGeom prst="rect">
            <a:avLst/>
          </a:prstGeom>
          <a:noFill/>
        </p:spPr>
        <p:txBody>
          <a:bodyPr wrap="square" tIns="0" bIns="0" rtlCol="0">
            <a:spAutoFit/>
          </a:bodyPr>
          <a:lstStyle/>
          <a:p>
            <a:pPr>
              <a:lnSpc>
                <a:spcPts val="1214"/>
              </a:lnSpc>
            </a:pPr>
            <a:r>
              <a:rPr lang="ja-JP" altLang="en-US" sz="1050" dirty="0">
                <a:solidFill>
                  <a:prstClr val="black"/>
                </a:solidFill>
                <a:latin typeface="Meiryo UI" panose="020B0604030504040204" pitchFamily="50" charset="-128"/>
                <a:ea typeface="Meiryo UI" panose="020B0604030504040204" pitchFamily="50" charset="-128"/>
              </a:rPr>
              <a:t>▲事例集発行</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32" name="テキスト ボックス 131">
            <a:extLst>
              <a:ext uri="{FF2B5EF4-FFF2-40B4-BE49-F238E27FC236}">
                <a16:creationId xmlns:a16="http://schemas.microsoft.com/office/drawing/2014/main" id="{435C7278-EDB9-4953-8FDB-D5579717DD0C}"/>
              </a:ext>
            </a:extLst>
          </p:cNvPr>
          <p:cNvSpPr txBox="1"/>
          <p:nvPr/>
        </p:nvSpPr>
        <p:spPr>
          <a:xfrm>
            <a:off x="8343312" y="6279527"/>
            <a:ext cx="1205376" cy="153888"/>
          </a:xfrm>
          <a:prstGeom prst="rect">
            <a:avLst/>
          </a:prstGeom>
          <a:noFill/>
        </p:spPr>
        <p:txBody>
          <a:bodyPr wrap="square" tIns="0" bIns="0" rtlCol="0">
            <a:spAutoFit/>
          </a:bodyPr>
          <a:lstStyle/>
          <a:p>
            <a:pPr marL="88900" indent="-88900">
              <a:lnSpc>
                <a:spcPts val="1214"/>
              </a:lnSpc>
            </a:pPr>
            <a:r>
              <a:rPr lang="ja-JP" altLang="en-US" sz="1050" dirty="0">
                <a:latin typeface="Meiryo UI" panose="020B0604030504040204" pitchFamily="50" charset="-128"/>
                <a:ea typeface="Meiryo UI" panose="020B0604030504040204" pitchFamily="50" charset="-128"/>
              </a:rPr>
              <a:t>▲創出事例発表</a:t>
            </a:r>
            <a:endParaRPr lang="en-US" altLang="ja-JP" sz="1050" dirty="0">
              <a:latin typeface="Meiryo UI" panose="020B0604030504040204" pitchFamily="50" charset="-128"/>
              <a:ea typeface="Meiryo UI" panose="020B0604030504040204" pitchFamily="50" charset="-128"/>
            </a:endParaRPr>
          </a:p>
        </p:txBody>
      </p:sp>
      <p:sp>
        <p:nvSpPr>
          <p:cNvPr id="134" name="テキスト ボックス 133">
            <a:extLst>
              <a:ext uri="{FF2B5EF4-FFF2-40B4-BE49-F238E27FC236}">
                <a16:creationId xmlns:a16="http://schemas.microsoft.com/office/drawing/2014/main" id="{BE9F0641-6154-425A-99D0-0B9999B85EB0}"/>
              </a:ext>
            </a:extLst>
          </p:cNvPr>
          <p:cNvSpPr txBox="1"/>
          <p:nvPr/>
        </p:nvSpPr>
        <p:spPr>
          <a:xfrm>
            <a:off x="324753" y="6440961"/>
            <a:ext cx="8739857" cy="400110"/>
          </a:xfrm>
          <a:prstGeom prst="rect">
            <a:avLst/>
          </a:prstGeom>
          <a:noFill/>
        </p:spPr>
        <p:txBody>
          <a:bodyPr wrap="square" rtlCol="0">
            <a:spAutoFit/>
          </a:bodyPr>
          <a:lstStyle/>
          <a:p>
            <a:pPr>
              <a:lnSpc>
                <a:spcPts val="1214"/>
              </a:lnSpc>
            </a:pPr>
            <a:r>
              <a:rPr lang="ja-JP" altLang="en-US" sz="1050" dirty="0">
                <a:solidFill>
                  <a:prstClr val="black"/>
                </a:solidFill>
                <a:latin typeface="Meiryo UI" panose="020B0604030504040204" pitchFamily="50" charset="-128"/>
                <a:ea typeface="Meiryo UI" panose="020B0604030504040204" pitchFamily="50" charset="-128"/>
              </a:rPr>
              <a:t>有識者等で構成する管理委員会において、事業を進行管理。</a:t>
            </a:r>
            <a:endParaRPr lang="en-US" altLang="ja-JP" sz="1050" dirty="0">
              <a:solidFill>
                <a:prstClr val="black"/>
              </a:solidFill>
              <a:latin typeface="Meiryo UI" panose="020B0604030504040204" pitchFamily="50" charset="-128"/>
              <a:ea typeface="Meiryo UI" panose="020B0604030504040204" pitchFamily="50" charset="-128"/>
            </a:endParaRPr>
          </a:p>
          <a:p>
            <a:pPr>
              <a:lnSpc>
                <a:spcPts val="1214"/>
              </a:lnSpc>
            </a:pPr>
            <a:r>
              <a:rPr lang="ja-JP" altLang="en-US" sz="1050" dirty="0">
                <a:solidFill>
                  <a:prstClr val="black"/>
                </a:solidFill>
                <a:latin typeface="Meiryo UI" panose="020B0604030504040204" pitchFamily="50" charset="-128"/>
                <a:ea typeface="Meiryo UI" panose="020B0604030504040204" pitchFamily="50" charset="-128"/>
              </a:rPr>
              <a:t>また、広報や既存施策の活用による協力を得るため、市町村、商工会・商工会議所に適宜情報提供しながら事業を遂行。</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35" name="テキスト ボックス 134">
            <a:extLst>
              <a:ext uri="{FF2B5EF4-FFF2-40B4-BE49-F238E27FC236}">
                <a16:creationId xmlns:a16="http://schemas.microsoft.com/office/drawing/2014/main" id="{BE9F0641-6154-425A-99D0-0B9999B85EB0}"/>
              </a:ext>
            </a:extLst>
          </p:cNvPr>
          <p:cNvSpPr txBox="1"/>
          <p:nvPr/>
        </p:nvSpPr>
        <p:spPr>
          <a:xfrm>
            <a:off x="309699" y="725639"/>
            <a:ext cx="8193503" cy="415498"/>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地域商業や地域コミュニティの担い手として重要な商店街において、生活を支える街として地域コミュニティ機能の推進に資する、「地域ニーズ対応」や</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「デジタル対応力向上」の「モデル創出」に取り組むとともに、その「成果の普及」を通じて、市町村・商店街を後押しし、商店街の持続的な発展に繋げる。</a:t>
            </a:r>
          </a:p>
        </p:txBody>
      </p:sp>
      <p:sp>
        <p:nvSpPr>
          <p:cNvPr id="137" name="テキスト ボックス 136">
            <a:extLst>
              <a:ext uri="{FF2B5EF4-FFF2-40B4-BE49-F238E27FC236}">
                <a16:creationId xmlns:a16="http://schemas.microsoft.com/office/drawing/2014/main" id="{BE9F0641-6154-425A-99D0-0B9999B85EB0}"/>
              </a:ext>
            </a:extLst>
          </p:cNvPr>
          <p:cNvSpPr txBox="1"/>
          <p:nvPr/>
        </p:nvSpPr>
        <p:spPr>
          <a:xfrm>
            <a:off x="136824" y="509054"/>
            <a:ext cx="8739857" cy="253916"/>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rPr>
              <a:t>１．事業概要</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R6</a:t>
            </a:r>
            <a:r>
              <a:rPr lang="ja-JP" altLang="en-US" sz="1050" dirty="0">
                <a:latin typeface="Meiryo UI" panose="020B0604030504040204" pitchFamily="50" charset="-128"/>
                <a:ea typeface="Meiryo UI" panose="020B0604030504040204" pitchFamily="50" charset="-128"/>
              </a:rPr>
              <a:t>予算額：</a:t>
            </a:r>
            <a:r>
              <a:rPr lang="en-US" altLang="ja-JP" sz="1050" dirty="0">
                <a:latin typeface="Meiryo UI" panose="020B0604030504040204" pitchFamily="50" charset="-128"/>
                <a:ea typeface="Meiryo UI" panose="020B0604030504040204" pitchFamily="50" charset="-128"/>
              </a:rPr>
              <a:t>28,805</a:t>
            </a:r>
            <a:r>
              <a:rPr lang="ja-JP" altLang="en-US" sz="1050" dirty="0">
                <a:latin typeface="Meiryo UI" panose="020B0604030504040204" pitchFamily="50" charset="-128"/>
                <a:ea typeface="Meiryo UI" panose="020B0604030504040204" pitchFamily="50" charset="-128"/>
              </a:rPr>
              <a:t>千円）</a:t>
            </a:r>
            <a:endParaRPr lang="en-US" altLang="ja-JP" sz="1050" dirty="0">
              <a:latin typeface="Meiryo UI" panose="020B0604030504040204" pitchFamily="50" charset="-128"/>
              <a:ea typeface="Meiryo UI" panose="020B0604030504040204" pitchFamily="50" charset="-128"/>
            </a:endParaRPr>
          </a:p>
        </p:txBody>
      </p:sp>
      <p:sp>
        <p:nvSpPr>
          <p:cNvPr id="138" name="テキスト ボックス 137">
            <a:extLst>
              <a:ext uri="{FF2B5EF4-FFF2-40B4-BE49-F238E27FC236}">
                <a16:creationId xmlns:a16="http://schemas.microsoft.com/office/drawing/2014/main" id="{BE9F0641-6154-425A-99D0-0B9999B85EB0}"/>
              </a:ext>
            </a:extLst>
          </p:cNvPr>
          <p:cNvSpPr txBox="1"/>
          <p:nvPr/>
        </p:nvSpPr>
        <p:spPr>
          <a:xfrm>
            <a:off x="131892" y="4905273"/>
            <a:ext cx="8739857" cy="253916"/>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rPr>
              <a:t>３．今後の予定</a:t>
            </a:r>
            <a:endParaRPr lang="en-US" altLang="ja-JP" sz="1050" b="1" dirty="0">
              <a:latin typeface="Meiryo UI" panose="020B0604030504040204" pitchFamily="50" charset="-128"/>
              <a:ea typeface="Meiryo UI" panose="020B0604030504040204" pitchFamily="50" charset="-128"/>
            </a:endParaRPr>
          </a:p>
        </p:txBody>
      </p:sp>
      <p:sp>
        <p:nvSpPr>
          <p:cNvPr id="139" name="テキスト ボックス 138">
            <a:extLst>
              <a:ext uri="{FF2B5EF4-FFF2-40B4-BE49-F238E27FC236}">
                <a16:creationId xmlns:a16="http://schemas.microsoft.com/office/drawing/2014/main" id="{BE9F0641-6154-425A-99D0-0B9999B85EB0}"/>
              </a:ext>
            </a:extLst>
          </p:cNvPr>
          <p:cNvSpPr txBox="1"/>
          <p:nvPr/>
        </p:nvSpPr>
        <p:spPr>
          <a:xfrm>
            <a:off x="131892" y="1233227"/>
            <a:ext cx="8739857" cy="253916"/>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rPr>
              <a:t>２．取組み内容</a:t>
            </a:r>
            <a:endParaRPr lang="en-US" altLang="ja-JP" sz="1050" b="1" dirty="0">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5157353" y="3326351"/>
            <a:ext cx="4509167" cy="1761444"/>
            <a:chOff x="5184637" y="2966414"/>
            <a:chExt cx="4509167" cy="1761444"/>
          </a:xfrm>
        </p:grpSpPr>
        <p:sp>
          <p:nvSpPr>
            <p:cNvPr id="163" name="正方形/長方形 162"/>
            <p:cNvSpPr/>
            <p:nvPr/>
          </p:nvSpPr>
          <p:spPr>
            <a:xfrm>
              <a:off x="8335516" y="2966414"/>
              <a:ext cx="1270310" cy="1761444"/>
            </a:xfrm>
            <a:prstGeom prst="rect">
              <a:avLst/>
            </a:prstGeom>
            <a:solidFill>
              <a:sysClr val="window" lastClr="FFFFFF"/>
            </a:solidFill>
            <a:ln w="6350" cap="flat" cmpd="sng" algn="ctr">
              <a:solidFill>
                <a:sysClr val="windowText" lastClr="000000"/>
              </a:solidFill>
              <a:prstDash val="solid"/>
            </a:ln>
            <a:effectLst/>
          </p:spPr>
          <p:txBody>
            <a:bodyPr rtlCol="0" anchor="t" anchorCtr="0"/>
            <a:lstStyle/>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本事業事務局</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4" name="正方形/長方形 163"/>
            <p:cNvSpPr/>
            <p:nvPr/>
          </p:nvSpPr>
          <p:spPr>
            <a:xfrm>
              <a:off x="6517952" y="2966414"/>
              <a:ext cx="565238" cy="1761444"/>
            </a:xfrm>
            <a:prstGeom prst="rect">
              <a:avLst/>
            </a:prstGeom>
            <a:solidFill>
              <a:sysClr val="window" lastClr="FFFFFF"/>
            </a:solidFill>
            <a:ln w="6350" cap="flat" cmpd="sng" algn="ctr">
              <a:solidFill>
                <a:sysClr val="windowText" lastClr="000000"/>
              </a:solidFill>
              <a:prstDash val="solid"/>
            </a:ln>
            <a:effectLst/>
          </p:spPr>
          <p:txBody>
            <a:bodyPr lIns="0" rIns="0"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商店街・</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市町村</a:t>
              </a:r>
            </a:p>
          </p:txBody>
        </p:sp>
        <p:sp>
          <p:nvSpPr>
            <p:cNvPr id="165" name="テキスト ボックス 164"/>
            <p:cNvSpPr txBox="1"/>
            <p:nvPr/>
          </p:nvSpPr>
          <p:spPr>
            <a:xfrm>
              <a:off x="7083190" y="3045425"/>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（ア）ａ．相談サポ</a:t>
              </a:r>
              <a:r>
                <a:rPr kumimoji="1" lang="en-US" altLang="ja-JP" sz="9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900" dirty="0">
                  <a:solidFill>
                    <a:prstClr val="black"/>
                  </a:solidFill>
                  <a:latin typeface="ＭＳ Ｐゴシック" panose="020B0600070205080204" pitchFamily="50" charset="-128"/>
                  <a:ea typeface="ＭＳ Ｐゴシック" panose="020B0600070205080204" pitchFamily="50" charset="-128"/>
                </a:rPr>
                <a:t>ト</a:t>
              </a:r>
            </a:p>
          </p:txBody>
        </p:sp>
        <p:cxnSp>
          <p:nvCxnSpPr>
            <p:cNvPr id="166" name="直線矢印コネクタ 165"/>
            <p:cNvCxnSpPr/>
            <p:nvPr/>
          </p:nvCxnSpPr>
          <p:spPr>
            <a:xfrm>
              <a:off x="7083190" y="3276257"/>
              <a:ext cx="1331083" cy="0"/>
            </a:xfrm>
            <a:prstGeom prst="straightConnector1">
              <a:avLst/>
            </a:prstGeom>
            <a:noFill/>
            <a:ln w="9525" cap="flat" cmpd="sng" algn="ctr">
              <a:solidFill>
                <a:sysClr val="windowText" lastClr="000000">
                  <a:shade val="95000"/>
                  <a:satMod val="105000"/>
                </a:sysClr>
              </a:solidFill>
              <a:prstDash val="solid"/>
              <a:headEnd type="triangle" w="lg" len="lg"/>
              <a:tailEnd type="triangle" w="lg" len="lg"/>
            </a:ln>
            <a:effectLst/>
          </p:spPr>
        </p:cxnSp>
        <p:cxnSp>
          <p:nvCxnSpPr>
            <p:cNvPr id="167" name="直線矢印コネクタ 166"/>
            <p:cNvCxnSpPr/>
            <p:nvPr/>
          </p:nvCxnSpPr>
          <p:spPr>
            <a:xfrm>
              <a:off x="7083190" y="3601560"/>
              <a:ext cx="1331083" cy="0"/>
            </a:xfrm>
            <a:prstGeom prst="straightConnector1">
              <a:avLst/>
            </a:prstGeom>
            <a:noFill/>
            <a:ln w="9525" cap="flat" cmpd="sng" algn="ctr">
              <a:solidFill>
                <a:sysClr val="windowText" lastClr="000000">
                  <a:shade val="95000"/>
                  <a:satMod val="105000"/>
                </a:sysClr>
              </a:solidFill>
              <a:prstDash val="solid"/>
              <a:headEnd type="triangle" w="lg" len="lg"/>
              <a:tailEnd type="triangle" w="lg" len="lg"/>
            </a:ln>
            <a:effectLst/>
          </p:spPr>
        </p:cxnSp>
        <p:sp>
          <p:nvSpPr>
            <p:cNvPr id="168" name="テキスト ボックス 167"/>
            <p:cNvSpPr txBox="1"/>
            <p:nvPr/>
          </p:nvSpPr>
          <p:spPr>
            <a:xfrm>
              <a:off x="7083190" y="3373454"/>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（ア）ｂ．マッチング支援</a:t>
              </a:r>
            </a:p>
          </p:txBody>
        </p:sp>
        <p:sp>
          <p:nvSpPr>
            <p:cNvPr id="169" name="円弧 168"/>
            <p:cNvSpPr/>
            <p:nvPr/>
          </p:nvSpPr>
          <p:spPr>
            <a:xfrm rot="5400000">
              <a:off x="6511830" y="1718232"/>
              <a:ext cx="1137257" cy="3791643"/>
            </a:xfrm>
            <a:prstGeom prst="arc">
              <a:avLst>
                <a:gd name="adj1" fmla="val 16223154"/>
                <a:gd name="adj2" fmla="val 0"/>
              </a:avLst>
            </a:prstGeom>
            <a:noFill/>
            <a:ln w="9525" cap="flat" cmpd="sng" algn="ctr">
              <a:solidFill>
                <a:sysClr val="windowText" lastClr="000000">
                  <a:shade val="95000"/>
                  <a:satMod val="105000"/>
                </a:sysClr>
              </a:solidFill>
              <a:prstDash val="solid"/>
              <a:tailEnd type="triangle" w="lg" len="lg"/>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70" name="正方形/長方形 169"/>
            <p:cNvSpPr/>
            <p:nvPr/>
          </p:nvSpPr>
          <p:spPr>
            <a:xfrm>
              <a:off x="8414273" y="3734689"/>
              <a:ext cx="1116653" cy="505681"/>
            </a:xfrm>
            <a:prstGeom prst="rect">
              <a:avLst/>
            </a:prstGeom>
            <a:solidFill>
              <a:sysClr val="window" lastClr="FFFFFF"/>
            </a:solidFill>
            <a:ln w="6350" cap="flat" cmpd="sng" algn="ctr">
              <a:solidFill>
                <a:sysClr val="window" lastClr="FFFFFF">
                  <a:lumMod val="50000"/>
                </a:sysClr>
              </a:solidFill>
              <a:prstDash val="solid"/>
            </a:ln>
            <a:effectLst/>
          </p:spPr>
          <p:txBody>
            <a:bodyPr rtlCol="0" anchor="ctr"/>
            <a:lstStyle/>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商店街</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サポーター</a:t>
              </a:r>
              <a:endParaRPr kumimoji="1" lang="en-US" altLang="ja-JP"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（登録制度）</a:t>
              </a:r>
            </a:p>
          </p:txBody>
        </p:sp>
        <p:grpSp>
          <p:nvGrpSpPr>
            <p:cNvPr id="171" name="グループ化 170"/>
            <p:cNvGrpSpPr/>
            <p:nvPr/>
          </p:nvGrpSpPr>
          <p:grpSpPr>
            <a:xfrm>
              <a:off x="8498239" y="3849424"/>
              <a:ext cx="207482" cy="325303"/>
              <a:chOff x="5572614" y="6812708"/>
              <a:chExt cx="207482" cy="325303"/>
            </a:xfrm>
          </p:grpSpPr>
          <p:sp>
            <p:nvSpPr>
              <p:cNvPr id="172" name="フローチャート: 論理積ゲート 171"/>
              <p:cNvSpPr/>
              <p:nvPr/>
            </p:nvSpPr>
            <p:spPr>
              <a:xfrm rot="16200000">
                <a:off x="5587560" y="6945475"/>
                <a:ext cx="177590" cy="207482"/>
              </a:xfrm>
              <a:prstGeom prst="flowChartDelay">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73" name="楕円 172"/>
              <p:cNvSpPr/>
              <p:nvPr/>
            </p:nvSpPr>
            <p:spPr>
              <a:xfrm>
                <a:off x="5594307" y="6812708"/>
                <a:ext cx="164095" cy="164095"/>
              </a:xfrm>
              <a:prstGeom prst="ellipse">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174" name="テキスト ボックス 173"/>
            <p:cNvSpPr txBox="1"/>
            <p:nvPr/>
          </p:nvSpPr>
          <p:spPr>
            <a:xfrm>
              <a:off x="7083190" y="3906672"/>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（ア）ｃ．トライアル派遣</a:t>
              </a:r>
            </a:p>
          </p:txBody>
        </p:sp>
        <p:cxnSp>
          <p:nvCxnSpPr>
            <p:cNvPr id="176" name="直線矢印コネクタ 175"/>
            <p:cNvCxnSpPr/>
            <p:nvPr/>
          </p:nvCxnSpPr>
          <p:spPr>
            <a:xfrm>
              <a:off x="7083190" y="4519692"/>
              <a:ext cx="1447296" cy="0"/>
            </a:xfrm>
            <a:prstGeom prst="straightConnector1">
              <a:avLst/>
            </a:prstGeom>
            <a:noFill/>
            <a:ln w="9525" cap="flat" cmpd="sng" algn="ctr">
              <a:solidFill>
                <a:sysClr val="windowText" lastClr="000000">
                  <a:shade val="95000"/>
                  <a:satMod val="105000"/>
                </a:sysClr>
              </a:solidFill>
              <a:prstDash val="solid"/>
              <a:headEnd type="triangle" w="lg" len="lg"/>
              <a:tailEnd type="none" w="lg" len="lg"/>
            </a:ln>
            <a:effectLst/>
          </p:spPr>
        </p:cxnSp>
        <p:sp>
          <p:nvSpPr>
            <p:cNvPr id="177" name="テキスト ボックス 176"/>
            <p:cNvSpPr txBox="1"/>
            <p:nvPr/>
          </p:nvSpPr>
          <p:spPr>
            <a:xfrm>
              <a:off x="7083190" y="4282882"/>
              <a:ext cx="574058" cy="230832"/>
            </a:xfrm>
            <a:prstGeom prst="rect">
              <a:avLst/>
            </a:prstGeom>
            <a:noFill/>
          </p:spPr>
          <p:txBody>
            <a:bodyPr wrap="none" rtlCol="0">
              <a:noAutofit/>
            </a:bodyPr>
            <a:lstStyle/>
            <a:p>
              <a:pPr defTabSz="957816"/>
              <a:r>
                <a:rPr kumimoji="1" lang="ja-JP" altLang="en-US" sz="900" dirty="0">
                  <a:solidFill>
                    <a:prstClr val="black"/>
                  </a:solidFill>
                  <a:latin typeface="ＭＳ Ｐゴシック" panose="020B0600070205080204" pitchFamily="50" charset="-128"/>
                  <a:ea typeface="ＭＳ Ｐゴシック" panose="020B0600070205080204" pitchFamily="50" charset="-128"/>
                </a:rPr>
                <a:t>（イ）（ウ）情報発信等</a:t>
              </a:r>
            </a:p>
          </p:txBody>
        </p:sp>
        <p:grpSp>
          <p:nvGrpSpPr>
            <p:cNvPr id="178" name="グループ化 177"/>
            <p:cNvGrpSpPr/>
            <p:nvPr/>
          </p:nvGrpSpPr>
          <p:grpSpPr>
            <a:xfrm>
              <a:off x="8498239" y="4350303"/>
              <a:ext cx="209339" cy="335561"/>
              <a:chOff x="6909875" y="6802450"/>
              <a:chExt cx="285223" cy="457200"/>
            </a:xfrm>
          </p:grpSpPr>
          <p:sp>
            <p:nvSpPr>
              <p:cNvPr id="179" name="角丸四角形 178"/>
              <p:cNvSpPr/>
              <p:nvPr/>
            </p:nvSpPr>
            <p:spPr>
              <a:xfrm>
                <a:off x="6909875" y="6802450"/>
                <a:ext cx="285223" cy="457200"/>
              </a:xfrm>
              <a:prstGeom prst="roundRect">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0" name="楕円 179"/>
              <p:cNvSpPr/>
              <p:nvPr/>
            </p:nvSpPr>
            <p:spPr>
              <a:xfrm>
                <a:off x="7024334" y="7170011"/>
                <a:ext cx="58683" cy="58683"/>
              </a:xfrm>
              <a:prstGeom prst="ellipse">
                <a:avLst/>
              </a:prstGeom>
              <a:solidFill>
                <a:sysClr val="window" lastClr="FFFFFF"/>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1" name="正方形/長方形 180"/>
              <p:cNvSpPr/>
              <p:nvPr/>
            </p:nvSpPr>
            <p:spPr>
              <a:xfrm>
                <a:off x="6953812" y="6847889"/>
                <a:ext cx="197347" cy="290122"/>
              </a:xfrm>
              <a:prstGeom prst="rect">
                <a:avLst/>
              </a:prstGeom>
              <a:solidFill>
                <a:sysClr val="window" lastClr="FFFFFF"/>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182" name="正方形/長方形 181"/>
            <p:cNvSpPr/>
            <p:nvPr/>
          </p:nvSpPr>
          <p:spPr>
            <a:xfrm>
              <a:off x="8414273" y="3199623"/>
              <a:ext cx="1116653" cy="432141"/>
            </a:xfrm>
            <a:prstGeom prst="rect">
              <a:avLst/>
            </a:prstGeom>
            <a:solidFill>
              <a:sysClr val="window" lastClr="FFFFFF"/>
            </a:solidFill>
            <a:ln w="6350" cap="flat" cmpd="sng" algn="ctr">
              <a:solidFill>
                <a:sysClr val="window" lastClr="FFFFFF">
                  <a:lumMod val="50000"/>
                </a:sysClr>
              </a:solidFill>
              <a:prstDash val="solid"/>
            </a:ln>
            <a:effectLst/>
          </p:spPr>
          <p:txBody>
            <a:bodyPr rIns="0" rtlCol="0" anchor="ctr"/>
            <a:lstStyle/>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　　　商店街</a:t>
              </a: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　　　</a:t>
              </a:r>
              <a:r>
                <a:rPr kumimoji="1" lang="ja-JP" altLang="en-US" sz="1050" kern="0" dirty="0">
                  <a:latin typeface="Calibri"/>
                  <a:ea typeface="ＭＳ Ｐゴシック" panose="020B0600070205080204" pitchFamily="50" charset="-128"/>
                </a:rPr>
                <a:t>相談員</a:t>
              </a:r>
              <a:endPar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grpSp>
          <p:nvGrpSpPr>
            <p:cNvPr id="183" name="グループ化 182"/>
            <p:cNvGrpSpPr/>
            <p:nvPr/>
          </p:nvGrpSpPr>
          <p:grpSpPr>
            <a:xfrm>
              <a:off x="8498239" y="3276257"/>
              <a:ext cx="207482" cy="325303"/>
              <a:chOff x="5572614" y="6197065"/>
              <a:chExt cx="207482" cy="325303"/>
            </a:xfrm>
            <a:solidFill>
              <a:sysClr val="window" lastClr="FFFFFF">
                <a:lumMod val="50000"/>
              </a:sysClr>
            </a:solidFill>
          </p:grpSpPr>
          <p:sp>
            <p:nvSpPr>
              <p:cNvPr id="184" name="フローチャート: 論理積ゲート 183"/>
              <p:cNvSpPr/>
              <p:nvPr/>
            </p:nvSpPr>
            <p:spPr>
              <a:xfrm rot="16200000">
                <a:off x="5587560" y="6329832"/>
                <a:ext cx="177590" cy="207482"/>
              </a:xfrm>
              <a:prstGeom prst="flowChartDelay">
                <a:avLst/>
              </a:prstGeom>
              <a:grp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5" name="楕円 184"/>
              <p:cNvSpPr/>
              <p:nvPr/>
            </p:nvSpPr>
            <p:spPr>
              <a:xfrm>
                <a:off x="5594307" y="6197065"/>
                <a:ext cx="164095" cy="164095"/>
              </a:xfrm>
              <a:prstGeom prst="ellipse">
                <a:avLst/>
              </a:prstGeom>
              <a:grp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sp>
          <p:nvSpPr>
            <p:cNvPr id="175" name="テキスト ボックス 174"/>
            <p:cNvSpPr txBox="1"/>
            <p:nvPr/>
          </p:nvSpPr>
          <p:spPr>
            <a:xfrm>
              <a:off x="8693209" y="4312360"/>
              <a:ext cx="1000595" cy="415498"/>
            </a:xfrm>
            <a:prstGeom prst="rect">
              <a:avLst/>
            </a:prstGeom>
            <a:noFill/>
          </p:spPr>
          <p:txBody>
            <a:bodyPr wrap="none" rtlCol="0">
              <a:spAutoFit/>
            </a:bodyPr>
            <a:lstStyle/>
            <a:p>
              <a:pPr defTabSz="957816"/>
              <a:r>
                <a:rPr kumimoji="1" lang="ja-JP" altLang="en-US" sz="1050" dirty="0">
                  <a:ea typeface="ＭＳ Ｐゴシック" panose="020B0600070205080204" pitchFamily="50" charset="-128"/>
                </a:rPr>
                <a:t>ＨＰでの発信、</a:t>
              </a:r>
              <a:endParaRPr kumimoji="1" lang="en-US" altLang="ja-JP" sz="1050" dirty="0">
                <a:latin typeface="ＭＳ Ｐゴシック" panose="020B0600070205080204" pitchFamily="50" charset="-128"/>
                <a:ea typeface="ＭＳ Ｐゴシック" panose="020B0600070205080204" pitchFamily="50" charset="-128"/>
              </a:endParaRPr>
            </a:p>
            <a:p>
              <a:pPr defTabSz="957816"/>
              <a:r>
                <a:rPr kumimoji="1" lang="ja-JP" altLang="en-US" sz="1050" spc="-150" dirty="0">
                  <a:latin typeface="ＭＳ Ｐゴシック" panose="020B0600070205080204" pitchFamily="50" charset="-128"/>
                  <a:ea typeface="ＭＳ Ｐゴシック" panose="020B0600070205080204" pitchFamily="50" charset="-128"/>
                </a:rPr>
                <a:t>セミナー</a:t>
              </a:r>
              <a:r>
                <a:rPr kumimoji="1" lang="ja-JP" altLang="en-US" sz="1050" dirty="0">
                  <a:ea typeface="ＭＳ Ｐゴシック" panose="020B0600070205080204" pitchFamily="50" charset="-128"/>
                </a:rPr>
                <a:t>等</a:t>
              </a:r>
            </a:p>
          </p:txBody>
        </p:sp>
      </p:grpSp>
      <p:graphicFrame>
        <p:nvGraphicFramePr>
          <p:cNvPr id="187" name="表 186"/>
          <p:cNvGraphicFramePr>
            <a:graphicFrameLocks noGrp="1"/>
          </p:cNvGraphicFramePr>
          <p:nvPr>
            <p:extLst>
              <p:ext uri="{D42A27DB-BD31-4B8C-83A1-F6EECF244321}">
                <p14:modId xmlns:p14="http://schemas.microsoft.com/office/powerpoint/2010/main" val="1305372109"/>
              </p:ext>
            </p:extLst>
          </p:nvPr>
        </p:nvGraphicFramePr>
        <p:xfrm>
          <a:off x="633900" y="1822062"/>
          <a:ext cx="7964132" cy="1203960"/>
        </p:xfrm>
        <a:graphic>
          <a:graphicData uri="http://schemas.openxmlformats.org/drawingml/2006/table">
            <a:tbl>
              <a:tblPr bandRow="1"/>
              <a:tblGrid>
                <a:gridCol w="4232183">
                  <a:extLst>
                    <a:ext uri="{9D8B030D-6E8A-4147-A177-3AD203B41FA5}">
                      <a16:colId xmlns:a16="http://schemas.microsoft.com/office/drawing/2014/main" val="2598968353"/>
                    </a:ext>
                  </a:extLst>
                </a:gridCol>
                <a:gridCol w="3731949">
                  <a:extLst>
                    <a:ext uri="{9D8B030D-6E8A-4147-A177-3AD203B41FA5}">
                      <a16:colId xmlns:a16="http://schemas.microsoft.com/office/drawing/2014/main" val="3167760045"/>
                    </a:ext>
                  </a:extLst>
                </a:gridCol>
              </a:tblGrid>
              <a:tr h="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＜地域ニーズ対応　想定例＞</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○身近な商店街での交流・コミュニティ促進による来街促進</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・子育て・地域交流スペース設置・活用</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・エコ商品購入やエコバッグ持参によるエコポイント付与等</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・多言語対応、多文化交流カフェ運用等による地域の外国人の来街促進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○学生や若者による持続的な地域商業・雇用活性化</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・チャレンジショップ実施、店主らによる出店支援、創業支援・コワーキング拠点の運用　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36000">
                    <a:lnL w="19050" cap="flat" cmpd="sng" algn="ctr">
                      <a:solidFill>
                        <a:schemeClr val="accent1">
                          <a:lumMod val="60000"/>
                          <a:lumOff val="40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＜デジタル対応力向上　想定例＞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○左記の取組みにあわせたデジタル活用による利便性向上・効率化</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・システム構築、デジタルツール導入、独自アプリ開発支援</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・店主向けデジタル実践講座と伴走支援による人材育成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endParaRPr kumimoji="1" lang="ja-JP" altLang="en-US"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○より先進的・実証的なデジタル活用事例</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カメラでの来街者属性・回遊情報の収集分析による</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・デジタル地域通貨、バーチャル商店街での販売・交流機能整備　等</a:t>
                      </a:r>
                    </a:p>
                  </a:txBody>
                  <a:tcPr marL="36000" marR="36000">
                    <a:lnL w="190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4999170"/>
                  </a:ext>
                </a:extLst>
              </a:tr>
            </a:tbl>
          </a:graphicData>
        </a:graphic>
      </p:graphicFrame>
      <p:graphicFrame>
        <p:nvGraphicFramePr>
          <p:cNvPr id="188" name="表 49">
            <a:extLst>
              <a:ext uri="{FF2B5EF4-FFF2-40B4-BE49-F238E27FC236}">
                <a16:creationId xmlns:a16="http://schemas.microsoft.com/office/drawing/2014/main" id="{9B4B65CF-AD7E-4DD0-B3A9-743C8BD8213C}"/>
              </a:ext>
            </a:extLst>
          </p:cNvPr>
          <p:cNvGraphicFramePr>
            <a:graphicFrameLocks noGrp="1"/>
          </p:cNvGraphicFramePr>
          <p:nvPr>
            <p:extLst>
              <p:ext uri="{D42A27DB-BD31-4B8C-83A1-F6EECF244321}">
                <p14:modId xmlns:p14="http://schemas.microsoft.com/office/powerpoint/2010/main" val="1392205443"/>
              </p:ext>
            </p:extLst>
          </p:nvPr>
        </p:nvGraphicFramePr>
        <p:xfrm>
          <a:off x="338297" y="3170082"/>
          <a:ext cx="4603245" cy="1211580"/>
        </p:xfrm>
        <a:graphic>
          <a:graphicData uri="http://schemas.openxmlformats.org/drawingml/2006/table">
            <a:tbl>
              <a:tblPr firstRow="1" bandRow="1">
                <a:tableStyleId>{5C22544A-7EE6-4342-B048-85BDC9FD1C3A}</a:tableStyleId>
              </a:tblPr>
              <a:tblGrid>
                <a:gridCol w="4603245">
                  <a:extLst>
                    <a:ext uri="{9D8B030D-6E8A-4147-A177-3AD203B41FA5}">
                      <a16:colId xmlns:a16="http://schemas.microsoft.com/office/drawing/2014/main" val="3028454572"/>
                    </a:ext>
                  </a:extLst>
                </a:gridCol>
              </a:tblGrid>
              <a:tr h="368478">
                <a:tc>
                  <a:txBody>
                    <a:bodyPr/>
                    <a:lstStyle/>
                    <a:p>
                      <a:r>
                        <a:rPr lang="ja-JP" altLang="en-US" sz="1050" b="1" u="sng" dirty="0">
                          <a:solidFill>
                            <a:schemeClr val="tx1"/>
                          </a:solidFill>
                          <a:latin typeface="Meiryo UI" panose="020B0604030504040204" pitchFamily="50" charset="-128"/>
                          <a:ea typeface="Meiryo UI" panose="020B0604030504040204" pitchFamily="50" charset="-128"/>
                        </a:rPr>
                        <a:t>イ．モデル普及</a:t>
                      </a:r>
                      <a:r>
                        <a:rPr lang="ja-JP" altLang="en-US" sz="1050" b="0" u="sng" dirty="0">
                          <a:solidFill>
                            <a:schemeClr val="tx1"/>
                          </a:solidFill>
                          <a:latin typeface="Meiryo UI" panose="020B0604030504040204" pitchFamily="50" charset="-128"/>
                          <a:ea typeface="Meiryo UI" panose="020B0604030504040204" pitchFamily="50" charset="-128"/>
                        </a:rPr>
                        <a:t>に係る事業</a:t>
                      </a:r>
                      <a:endParaRPr lang="en-US" altLang="ja-JP" sz="1050" b="0" u="sng"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（ア）商店街相談員による相談サポート</a:t>
                      </a:r>
                    </a:p>
                    <a:p>
                      <a:r>
                        <a:rPr lang="ja-JP" altLang="en-US" sz="1050" b="0" dirty="0">
                          <a:solidFill>
                            <a:schemeClr val="tx1"/>
                          </a:solidFill>
                          <a:latin typeface="Meiryo UI" panose="020B0604030504040204" pitchFamily="50" charset="-128"/>
                          <a:ea typeface="Meiryo UI" panose="020B0604030504040204" pitchFamily="50" charset="-128"/>
                        </a:rPr>
                        <a:t>　 　　ａ　活性化に向けた相談サポート　</a:t>
                      </a:r>
                      <a:r>
                        <a:rPr lang="en-US" altLang="ja-JP" sz="1050" b="0" dirty="0">
                          <a:solidFill>
                            <a:schemeClr val="tx1"/>
                          </a:solidFill>
                          <a:latin typeface="Meiryo UI" panose="020B0604030504040204" pitchFamily="50" charset="-128"/>
                          <a:ea typeface="Meiryo UI" panose="020B0604030504040204" pitchFamily="50" charset="-128"/>
                        </a:rPr>
                        <a:t>〔※</a:t>
                      </a:r>
                      <a:r>
                        <a:rPr lang="ja-JP" altLang="en-US" sz="1050" b="0" dirty="0">
                          <a:solidFill>
                            <a:schemeClr val="tx1"/>
                          </a:solidFill>
                          <a:latin typeface="Meiryo UI" panose="020B0604030504040204" pitchFamily="50" charset="-128"/>
                          <a:ea typeface="Meiryo UI" panose="020B0604030504040204" pitchFamily="50" charset="-128"/>
                        </a:rPr>
                        <a:t>１</a:t>
                      </a:r>
                      <a:r>
                        <a:rPr lang="en-US" altLang="ja-JP" sz="1050" b="0" dirty="0">
                          <a:solidFill>
                            <a:schemeClr val="tx1"/>
                          </a:solidFill>
                          <a:latin typeface="Meiryo UI" panose="020B0604030504040204" pitchFamily="50" charset="-128"/>
                          <a:ea typeface="Meiryo UI" panose="020B0604030504040204" pitchFamily="50" charset="-128"/>
                        </a:rPr>
                        <a:t>〕</a:t>
                      </a:r>
                    </a:p>
                    <a:p>
                      <a:r>
                        <a:rPr lang="ja-JP" altLang="en-US" sz="1050" b="0" dirty="0">
                          <a:solidFill>
                            <a:schemeClr val="tx1"/>
                          </a:solidFill>
                          <a:latin typeface="Meiryo UI" panose="020B0604030504040204" pitchFamily="50" charset="-128"/>
                          <a:ea typeface="Meiryo UI" panose="020B0604030504040204" pitchFamily="50" charset="-128"/>
                        </a:rPr>
                        <a:t>　 　　ｂ　商店街サポーターとのマッチング支援　</a:t>
                      </a:r>
                      <a:r>
                        <a:rPr lang="en-US" altLang="ja-JP" sz="1050" b="0" dirty="0">
                          <a:solidFill>
                            <a:schemeClr val="tx1"/>
                          </a:solidFill>
                          <a:latin typeface="Meiryo UI" panose="020B0604030504040204" pitchFamily="50" charset="-128"/>
                          <a:ea typeface="Meiryo UI" panose="020B0604030504040204" pitchFamily="50" charset="-128"/>
                        </a:rPr>
                        <a:t>〔※</a:t>
                      </a:r>
                      <a:r>
                        <a:rPr lang="ja-JP" altLang="en-US" sz="1050" b="0" dirty="0">
                          <a:solidFill>
                            <a:schemeClr val="tx1"/>
                          </a:solidFill>
                          <a:latin typeface="Meiryo UI" panose="020B0604030504040204" pitchFamily="50" charset="-128"/>
                          <a:ea typeface="Meiryo UI" panose="020B0604030504040204" pitchFamily="50" charset="-128"/>
                        </a:rPr>
                        <a:t>２</a:t>
                      </a:r>
                      <a:r>
                        <a:rPr lang="en-US" altLang="ja-JP" sz="1050" b="0" dirty="0">
                          <a:solidFill>
                            <a:schemeClr val="tx1"/>
                          </a:solidFill>
                          <a:latin typeface="Meiryo UI" panose="020B0604030504040204" pitchFamily="50" charset="-128"/>
                          <a:ea typeface="Meiryo UI" panose="020B0604030504040204" pitchFamily="50" charset="-128"/>
                        </a:rPr>
                        <a:t>〕</a:t>
                      </a:r>
                      <a:endParaRPr lang="ja-JP" altLang="en-US" sz="1050" b="0"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ｃ　国事業活用に向けたサポーターのトライアル派遣　</a:t>
                      </a:r>
                      <a:r>
                        <a:rPr lang="en-US" altLang="ja-JP" sz="1050" b="0" dirty="0">
                          <a:solidFill>
                            <a:schemeClr val="tx1"/>
                          </a:solidFill>
                          <a:latin typeface="Meiryo UI" panose="020B0604030504040204" pitchFamily="50" charset="-128"/>
                          <a:ea typeface="Meiryo UI" panose="020B0604030504040204" pitchFamily="50" charset="-128"/>
                        </a:rPr>
                        <a:t>〔※</a:t>
                      </a:r>
                      <a:r>
                        <a:rPr lang="ja-JP" altLang="en-US" sz="1050" b="0" dirty="0">
                          <a:solidFill>
                            <a:schemeClr val="tx1"/>
                          </a:solidFill>
                          <a:latin typeface="Meiryo UI" panose="020B0604030504040204" pitchFamily="50" charset="-128"/>
                          <a:ea typeface="Meiryo UI" panose="020B0604030504040204" pitchFamily="50" charset="-128"/>
                        </a:rPr>
                        <a:t>３</a:t>
                      </a:r>
                      <a:r>
                        <a:rPr lang="en-US" altLang="ja-JP" sz="1050" b="0" dirty="0">
                          <a:solidFill>
                            <a:schemeClr val="tx1"/>
                          </a:solidFill>
                          <a:latin typeface="Meiryo UI" panose="020B0604030504040204" pitchFamily="50" charset="-128"/>
                          <a:ea typeface="Meiryo UI" panose="020B0604030504040204" pitchFamily="50" charset="-128"/>
                        </a:rPr>
                        <a:t>〕</a:t>
                      </a:r>
                    </a:p>
                    <a:p>
                      <a:r>
                        <a:rPr lang="ja-JP" altLang="en-US" sz="1050" b="0" dirty="0">
                          <a:solidFill>
                            <a:schemeClr val="tx1"/>
                          </a:solidFill>
                          <a:latin typeface="Meiryo UI" panose="020B0604030504040204" pitchFamily="50" charset="-128"/>
                          <a:ea typeface="Meiryo UI" panose="020B0604030504040204" pitchFamily="50" charset="-128"/>
                        </a:rPr>
                        <a:t>　（イ）先進モデル事例の収集と</a:t>
                      </a:r>
                      <a:r>
                        <a:rPr lang="en-US" altLang="ja-JP" sz="1050" b="0" dirty="0">
                          <a:solidFill>
                            <a:schemeClr val="tx1"/>
                          </a:solidFill>
                          <a:latin typeface="Meiryo UI" panose="020B0604030504040204" pitchFamily="50" charset="-128"/>
                          <a:ea typeface="Meiryo UI" panose="020B0604030504040204" pitchFamily="50" charset="-128"/>
                        </a:rPr>
                        <a:t>HP</a:t>
                      </a:r>
                      <a:r>
                        <a:rPr lang="ja-JP" altLang="en-US" sz="1050" b="0" dirty="0">
                          <a:solidFill>
                            <a:schemeClr val="tx1"/>
                          </a:solidFill>
                          <a:latin typeface="Meiryo UI" panose="020B0604030504040204" pitchFamily="50" charset="-128"/>
                          <a:ea typeface="Meiryo UI" panose="020B0604030504040204" pitchFamily="50" charset="-128"/>
                        </a:rPr>
                        <a:t>等での情報発信</a:t>
                      </a:r>
                    </a:p>
                    <a:p>
                      <a:r>
                        <a:rPr lang="ja-JP" altLang="en-US" sz="1050" b="0" dirty="0">
                          <a:solidFill>
                            <a:schemeClr val="tx1"/>
                          </a:solidFill>
                          <a:latin typeface="Meiryo UI" panose="020B0604030504040204" pitchFamily="50" charset="-128"/>
                          <a:ea typeface="Meiryo UI" panose="020B0604030504040204" pitchFamily="50" charset="-128"/>
                        </a:rPr>
                        <a:t>　（ウ）モデル普及セミナー等の開催</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06738892"/>
                  </a:ext>
                </a:extLst>
              </a:tr>
            </a:tbl>
          </a:graphicData>
        </a:graphic>
      </p:graphicFrame>
      <p:sp>
        <p:nvSpPr>
          <p:cNvPr id="128" name="ホームベース 21">
            <a:extLst>
              <a:ext uri="{FF2B5EF4-FFF2-40B4-BE49-F238E27FC236}">
                <a16:creationId xmlns:a16="http://schemas.microsoft.com/office/drawing/2014/main" id="{B57F8FAC-1251-4341-A8C5-D36E79AF3A46}"/>
              </a:ext>
            </a:extLst>
          </p:cNvPr>
          <p:cNvSpPr/>
          <p:nvPr/>
        </p:nvSpPr>
        <p:spPr>
          <a:xfrm>
            <a:off x="498119" y="5966861"/>
            <a:ext cx="8829668" cy="258811"/>
          </a:xfrm>
          <a:prstGeom prst="homePlate">
            <a:avLst>
              <a:gd name="adj" fmla="val 34091"/>
            </a:avLst>
          </a:prstGeom>
          <a:ln w="19050"/>
        </p:spPr>
        <p:style>
          <a:lnRef idx="2">
            <a:schemeClr val="accent1"/>
          </a:lnRef>
          <a:fillRef idx="1">
            <a:schemeClr val="lt1"/>
          </a:fillRef>
          <a:effectRef idx="0">
            <a:schemeClr val="accent1"/>
          </a:effectRef>
          <a:fontRef idx="minor">
            <a:schemeClr val="dk1"/>
          </a:fontRef>
        </p:style>
        <p:txBody>
          <a:bodyPr wrap="none"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商店街相談員による相談サポート、</a:t>
            </a:r>
            <a:r>
              <a:rPr kumimoji="1" lang="en-US" altLang="ja-JP" sz="1050" dirty="0">
                <a:solidFill>
                  <a:schemeClr val="tx1"/>
                </a:solidFill>
                <a:latin typeface="Meiryo UI" panose="020B0604030504040204" pitchFamily="50" charset="-128"/>
                <a:ea typeface="Meiryo UI" panose="020B0604030504040204" pitchFamily="50" charset="-128"/>
              </a:rPr>
              <a:t>HP</a:t>
            </a:r>
            <a:r>
              <a:rPr kumimoji="1" lang="ja-JP" altLang="en-US" sz="1050" dirty="0" err="1">
                <a:solidFill>
                  <a:schemeClr val="tx1"/>
                </a:solidFill>
                <a:latin typeface="Meiryo UI" panose="020B0604030504040204" pitchFamily="50" charset="-128"/>
                <a:ea typeface="Meiryo UI" panose="020B0604030504040204" pitchFamily="50" charset="-128"/>
              </a:rPr>
              <a:t>での</a:t>
            </a:r>
            <a:r>
              <a:rPr kumimoji="1" lang="ja-JP" altLang="en-US" sz="1050" dirty="0">
                <a:solidFill>
                  <a:schemeClr val="tx1"/>
                </a:solidFill>
                <a:latin typeface="Meiryo UI" panose="020B0604030504040204" pitchFamily="50" charset="-128"/>
                <a:ea typeface="Meiryo UI" panose="020B0604030504040204" pitchFamily="50" charset="-128"/>
              </a:rPr>
              <a:t>情報発信</a:t>
            </a:r>
          </a:p>
        </p:txBody>
      </p:sp>
      <p:sp>
        <p:nvSpPr>
          <p:cNvPr id="50" name="テキスト ボックス 49">
            <a:extLst>
              <a:ext uri="{FF2B5EF4-FFF2-40B4-BE49-F238E27FC236}">
                <a16:creationId xmlns:a16="http://schemas.microsoft.com/office/drawing/2014/main" id="{B886DBC0-0959-4F23-BB12-B9D9FB21A967}"/>
              </a:ext>
            </a:extLst>
          </p:cNvPr>
          <p:cNvSpPr txBox="1"/>
          <p:nvPr/>
        </p:nvSpPr>
        <p:spPr>
          <a:xfrm>
            <a:off x="8601914" y="1682530"/>
            <a:ext cx="815301" cy="207749"/>
          </a:xfrm>
          <a:prstGeom prst="rect">
            <a:avLst/>
          </a:prstGeom>
          <a:noFill/>
          <a:ln w="28575" cmpd="dbl">
            <a:noFill/>
          </a:ln>
        </p:spPr>
        <p:txBody>
          <a:bodyPr wrap="square" rtlCol="0">
            <a:spAutoFit/>
          </a:bodyPr>
          <a:lstStyle/>
          <a:p>
            <a:pPr algn="ctr"/>
            <a:r>
              <a:rPr lang="ja-JP" altLang="en-US" sz="750" dirty="0">
                <a:latin typeface="Meiryo UI" panose="020B0604030504040204" pitchFamily="50" charset="-128"/>
                <a:ea typeface="Meiryo UI" panose="020B0604030504040204" pitchFamily="50" charset="-128"/>
              </a:rPr>
              <a:t>本事業のロゴ</a:t>
            </a:r>
            <a:endParaRPr lang="en-US" altLang="ja-JP" sz="429" dirty="0">
              <a:latin typeface="Meiryo UI" panose="020B0604030504040204" pitchFamily="50" charset="-128"/>
              <a:ea typeface="Meiryo UI" panose="020B0604030504040204" pitchFamily="50" charset="-128"/>
            </a:endParaRPr>
          </a:p>
        </p:txBody>
      </p:sp>
      <p:sp>
        <p:nvSpPr>
          <p:cNvPr id="133" name="角丸四角形 132"/>
          <p:cNvSpPr/>
          <p:nvPr/>
        </p:nvSpPr>
        <p:spPr>
          <a:xfrm>
            <a:off x="8948996" y="5311233"/>
            <a:ext cx="601138" cy="600449"/>
          </a:xfrm>
          <a:prstGeom prst="roundRect">
            <a:avLst/>
          </a:prstGeom>
        </p:spPr>
        <p:style>
          <a:lnRef idx="2">
            <a:schemeClr val="accent1"/>
          </a:lnRef>
          <a:fillRef idx="1">
            <a:schemeClr val="lt1"/>
          </a:fillRef>
          <a:effectRef idx="0">
            <a:schemeClr val="accent1"/>
          </a:effectRef>
          <a:fontRef idx="minor">
            <a:schemeClr val="dk1"/>
          </a:fontRef>
        </p:style>
        <p:txBody>
          <a:bodyPr lIns="0" rIns="0" rtlCol="0" anchor="ctr"/>
          <a:lstStyle/>
          <a:p>
            <a:pPr lvl="0" algn="ctr">
              <a:lnSpc>
                <a:spcPts val="1214"/>
              </a:lnSpc>
            </a:pPr>
            <a:r>
              <a:rPr lang="ja-JP" altLang="en-US" sz="900" dirty="0">
                <a:latin typeface="Meiryo UI" panose="020B0604030504040204" pitchFamily="50" charset="-128"/>
                <a:ea typeface="Meiryo UI" panose="020B0604030504040204" pitchFamily="50" charset="-128"/>
              </a:rPr>
              <a:t>商店街・</a:t>
            </a:r>
            <a:endParaRPr lang="en-US" altLang="ja-JP" sz="900" dirty="0">
              <a:latin typeface="Meiryo UI" panose="020B0604030504040204" pitchFamily="50" charset="-128"/>
              <a:ea typeface="Meiryo UI" panose="020B0604030504040204" pitchFamily="50" charset="-128"/>
            </a:endParaRPr>
          </a:p>
          <a:p>
            <a:pPr lvl="0" algn="ctr">
              <a:lnSpc>
                <a:spcPts val="1214"/>
              </a:lnSpc>
            </a:pPr>
            <a:r>
              <a:rPr lang="ja-JP" altLang="en-US" sz="900" dirty="0">
                <a:latin typeface="Meiryo UI" panose="020B0604030504040204" pitchFamily="50" charset="-128"/>
                <a:ea typeface="Meiryo UI" panose="020B0604030504040204" pitchFamily="50" charset="-128"/>
              </a:rPr>
              <a:t>来街者</a:t>
            </a:r>
            <a:endParaRPr lang="en-US" altLang="ja-JP" sz="900" dirty="0">
              <a:latin typeface="Meiryo UI" panose="020B0604030504040204" pitchFamily="50" charset="-128"/>
              <a:ea typeface="Meiryo UI" panose="020B0604030504040204" pitchFamily="50" charset="-128"/>
            </a:endParaRPr>
          </a:p>
          <a:p>
            <a:pPr lvl="0" algn="ctr">
              <a:lnSpc>
                <a:spcPts val="1214"/>
              </a:lnSpc>
            </a:pPr>
            <a:r>
              <a:rPr lang="ja-JP" altLang="en-US" sz="900" dirty="0">
                <a:latin typeface="Meiryo UI" panose="020B0604030504040204" pitchFamily="50" charset="-128"/>
                <a:ea typeface="Meiryo UI" panose="020B0604030504040204" pitchFamily="50" charset="-128"/>
              </a:rPr>
              <a:t>調査で</a:t>
            </a:r>
            <a:endParaRPr lang="en-US" altLang="ja-JP" sz="900" dirty="0">
              <a:latin typeface="Meiryo UI" panose="020B0604030504040204" pitchFamily="50" charset="-128"/>
              <a:ea typeface="Meiryo UI" panose="020B0604030504040204" pitchFamily="50" charset="-128"/>
            </a:endParaRPr>
          </a:p>
          <a:p>
            <a:pPr lvl="0" algn="ctr">
              <a:lnSpc>
                <a:spcPts val="1214"/>
              </a:lnSpc>
            </a:pPr>
            <a:r>
              <a:rPr lang="ja-JP" altLang="en-US" sz="900" dirty="0">
                <a:latin typeface="Meiryo UI" panose="020B0604030504040204" pitchFamily="50" charset="-128"/>
                <a:ea typeface="Meiryo UI" panose="020B0604030504040204" pitchFamily="50" charset="-128"/>
              </a:rPr>
              <a:t>効果検証</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3569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428</TotalTime>
  <Words>715</Words>
  <Application>Microsoft Office PowerPoint</Application>
  <PresentationFormat>A4 210 x 297 mm</PresentationFormat>
  <Paragraphs>75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dc:creator>
  <cp:lastModifiedBy>井田　美鈴</cp:lastModifiedBy>
  <cp:revision>66</cp:revision>
  <cp:lastPrinted>2024-03-27T03:04:17Z</cp:lastPrinted>
  <dcterms:created xsi:type="dcterms:W3CDTF">2020-08-23T00:42:07Z</dcterms:created>
  <dcterms:modified xsi:type="dcterms:W3CDTF">2024-03-27T03:08:12Z</dcterms:modified>
</cp:coreProperties>
</file>