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381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0" i="0">
                <a:solidFill>
                  <a:srgbClr val="1407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rgbClr val="1407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rgbClr val="1407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rgbClr val="1407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2402" y="786435"/>
            <a:ext cx="2169795" cy="13423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0" i="0">
                <a:solidFill>
                  <a:srgbClr val="1407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0138" y="3645538"/>
            <a:ext cx="5217795" cy="32245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hyperlink" Target="http://www.osaka-daihyo.jp/index.html" TargetMode="External"/><Relationship Id="rId4" Type="http://schemas.openxmlformats.org/officeDocument/2006/relationships/hyperlink" Target="mailto:osaka-daihyo@hhms.co.j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6248" y="996950"/>
            <a:ext cx="7445093" cy="8711996"/>
            <a:chOff x="94665" y="996950"/>
            <a:chExt cx="7445093" cy="8711996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4665" y="996950"/>
              <a:ext cx="7344003" cy="871199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51645" y="1524953"/>
              <a:ext cx="5788113" cy="7791581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702623" y="231916"/>
            <a:ext cx="613346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200" b="1" spc="55" dirty="0">
                <a:solidFill>
                  <a:srgbClr val="F3521E"/>
                </a:solidFill>
                <a:latin typeface="Microsoft YaHei"/>
                <a:cs typeface="Microsoft YaHei"/>
              </a:rPr>
              <a:t>二次募集</a:t>
            </a:r>
            <a:r>
              <a:rPr sz="3750" spc="450" baseline="5555" dirty="0">
                <a:solidFill>
                  <a:srgbClr val="F3521E"/>
                </a:solidFill>
                <a:latin typeface="SimSun"/>
                <a:cs typeface="SimSun"/>
              </a:rPr>
              <a:t>〈</a:t>
            </a:r>
            <a:r>
              <a:rPr sz="3750" b="1" spc="412" baseline="5555" dirty="0">
                <a:solidFill>
                  <a:srgbClr val="F3521E"/>
                </a:solidFill>
                <a:latin typeface="Microsoft YaHei"/>
                <a:cs typeface="Microsoft YaHei"/>
              </a:rPr>
              <a:t>地域代表商品</a:t>
            </a:r>
            <a:r>
              <a:rPr sz="3750" spc="-1425" baseline="5555" dirty="0">
                <a:solidFill>
                  <a:srgbClr val="F3521E"/>
                </a:solidFill>
                <a:latin typeface="SimSun"/>
                <a:cs typeface="SimSun"/>
              </a:rPr>
              <a:t>〉</a:t>
            </a:r>
            <a:r>
              <a:rPr sz="3200" b="1" spc="490" dirty="0">
                <a:solidFill>
                  <a:srgbClr val="F3521E"/>
                </a:solidFill>
                <a:latin typeface="Microsoft YaHei"/>
                <a:cs typeface="Microsoft YaHei"/>
              </a:rPr>
              <a:t>STA</a:t>
            </a:r>
            <a:r>
              <a:rPr sz="3200" b="1" spc="-600" dirty="0">
                <a:solidFill>
                  <a:srgbClr val="F3521E"/>
                </a:solidFill>
                <a:latin typeface="Microsoft YaHei"/>
                <a:cs typeface="Microsoft YaHei"/>
              </a:rPr>
              <a:t> </a:t>
            </a:r>
            <a:r>
              <a:rPr sz="3200" b="1" spc="545" dirty="0">
                <a:solidFill>
                  <a:srgbClr val="F3521E"/>
                </a:solidFill>
                <a:latin typeface="Microsoft YaHei"/>
                <a:cs typeface="Microsoft YaHei"/>
              </a:rPr>
              <a:t>RT</a:t>
            </a:r>
            <a:endParaRPr sz="3200" dirty="0">
              <a:latin typeface="Microsoft YaHei"/>
              <a:cs typeface="Microsoft YaHe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06940" y="8669299"/>
            <a:ext cx="1296035" cy="360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0955" rIns="0" bIns="0" rtlCol="0">
            <a:spAutoFit/>
          </a:bodyPr>
          <a:lstStyle/>
          <a:p>
            <a:pPr marL="94615">
              <a:lnSpc>
                <a:spcPct val="100000"/>
              </a:lnSpc>
              <a:spcBef>
                <a:spcPts val="165"/>
              </a:spcBef>
            </a:pPr>
            <a:r>
              <a:rPr sz="2000" b="1" spc="225" dirty="0">
                <a:solidFill>
                  <a:srgbClr val="140700"/>
                </a:solidFill>
                <a:latin typeface="Microsoft YaHei"/>
                <a:cs typeface="Microsoft YaHei"/>
              </a:rPr>
              <a:t>応募期間</a:t>
            </a:r>
            <a:endParaRPr sz="2000" dirty="0">
              <a:latin typeface="Microsoft YaHei"/>
              <a:cs typeface="Microsoft YaHe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4612" y="9115863"/>
            <a:ext cx="572897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700" b="1" baseline="3086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YaHei"/>
              </a:rPr>
              <a:t>2024年</a:t>
            </a:r>
            <a:r>
              <a:rPr sz="2100" b="1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YaHei"/>
              </a:rPr>
              <a:t>10</a:t>
            </a:r>
            <a:r>
              <a:rPr sz="2100" b="1" spc="-21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YaHei"/>
              </a:rPr>
              <a:t>月</a:t>
            </a:r>
            <a:r>
              <a:rPr sz="2100" b="1" spc="14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YaHei"/>
              </a:rPr>
              <a:t>1</a:t>
            </a:r>
            <a:r>
              <a:rPr sz="2100" b="1" spc="-134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YaHei"/>
              </a:rPr>
              <a:t>日</a:t>
            </a:r>
            <a:r>
              <a:rPr sz="210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（</a:t>
            </a:r>
            <a:r>
              <a:rPr sz="2100" b="1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YaHei"/>
              </a:rPr>
              <a:t>火</a:t>
            </a:r>
            <a:r>
              <a:rPr sz="2100" spc="-105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）</a:t>
            </a:r>
            <a:r>
              <a:rPr sz="1950" b="1" spc="-240" baseline="1282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YaHei"/>
              </a:rPr>
              <a:t>午前１０時</a:t>
            </a:r>
            <a:r>
              <a:rPr lang="en-US" sz="1950" b="1" spc="-240" baseline="1282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YaHei"/>
              </a:rPr>
              <a:t> </a:t>
            </a:r>
            <a:r>
              <a:rPr sz="2100" b="1" spc="-345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algun Gothic"/>
              </a:rPr>
              <a:t>～</a:t>
            </a:r>
            <a:r>
              <a:rPr lang="en-US" sz="2100" b="1" spc="-345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algun Gothic"/>
              </a:rPr>
              <a:t> </a:t>
            </a:r>
            <a:r>
              <a:rPr sz="2100" b="1" spc="-345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YaHei"/>
              </a:rPr>
              <a:t>1</a:t>
            </a:r>
            <a:r>
              <a:rPr sz="2100" b="1" spc="-59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YaHei"/>
              </a:rPr>
              <a:t>１月２９日</a:t>
            </a:r>
            <a:r>
              <a:rPr sz="210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（</a:t>
            </a:r>
            <a:r>
              <a:rPr sz="2100" b="1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YaHei"/>
              </a:rPr>
              <a:t>金</a:t>
            </a:r>
            <a:r>
              <a:rPr sz="2100" spc="-105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）</a:t>
            </a:r>
            <a:r>
              <a:rPr sz="1950" b="1" spc="-202" baseline="1282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YaHei"/>
              </a:rPr>
              <a:t>午後５時</a:t>
            </a:r>
            <a:endParaRPr sz="1950" baseline="12820" dirty="0">
              <a:latin typeface="游ゴシック" panose="020B0400000000000000" pitchFamily="50" charset="-128"/>
              <a:ea typeface="游ゴシック" panose="020B0400000000000000" pitchFamily="50" charset="-128"/>
              <a:cs typeface="Microsoft YaHe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18626" y="2298841"/>
            <a:ext cx="192938" cy="2696210"/>
          </a:xfrm>
          <a:prstGeom prst="rect">
            <a:avLst/>
          </a:prstGeom>
        </p:spPr>
        <p:txBody>
          <a:bodyPr vert="eaVert" wrap="square" lIns="0" tIns="0" rIns="0" bIns="0" rtlCol="0">
            <a:spAutoFit/>
          </a:bodyPr>
          <a:lstStyle/>
          <a:p>
            <a:pPr marL="12700">
              <a:lnSpc>
                <a:spcPct val="65000"/>
              </a:lnSpc>
            </a:pPr>
            <a:r>
              <a:rPr sz="1700" b="1" spc="105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思</a:t>
            </a:r>
            <a:r>
              <a:rPr sz="1700" b="1" spc="65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い</a:t>
            </a:r>
            <a:r>
              <a:rPr sz="1700" b="1" spc="355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も</a:t>
            </a:r>
            <a:r>
              <a:rPr sz="1700" b="1" spc="13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よ</a:t>
            </a:r>
            <a:r>
              <a:rPr sz="1700" b="1" spc="18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ら</a:t>
            </a:r>
            <a:r>
              <a:rPr sz="1700" b="1" spc="-15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な</a:t>
            </a:r>
            <a:r>
              <a:rPr sz="17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い</a:t>
            </a:r>
            <a:r>
              <a:rPr sz="1700" b="1" spc="-819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、</a:t>
            </a:r>
            <a:r>
              <a:rPr sz="1700" b="1" spc="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大阪を</a:t>
            </a:r>
            <a:r>
              <a:rPr sz="17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。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440111" y="10349821"/>
            <a:ext cx="268287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9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大阪府「令和６年度及び令和７年度 大阪代表商品販促業務」</a:t>
            </a:r>
            <a:endParaRPr sz="800" dirty="0">
              <a:latin typeface="游ゴシック" panose="020B0400000000000000" pitchFamily="50" charset="-128"/>
              <a:ea typeface="游ゴシック" panose="020B0400000000000000" pitchFamily="50" charset="-128"/>
              <a:cs typeface="SimSun"/>
            </a:endParaRPr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09033" y="9912212"/>
            <a:ext cx="1250843" cy="339229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575587" y="1314770"/>
            <a:ext cx="5217795" cy="5367303"/>
          </a:xfrm>
          <a:prstGeom prst="rect">
            <a:avLst/>
          </a:prstGeom>
        </p:spPr>
        <p:txBody>
          <a:bodyPr vert="horz" wrap="square" lIns="0" tIns="201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lang="pt-BR" altLang="ja-JP" sz="6550" spc="-114" dirty="0">
                <a:latin typeface="Arial Black" panose="020B0A04020102020204" pitchFamily="34" charset="0"/>
              </a:rPr>
              <a:t>O</a:t>
            </a:r>
            <a:r>
              <a:rPr lang="pt-BR" altLang="ja-JP" sz="6550" spc="-1360" dirty="0">
                <a:latin typeface="Arial Black" panose="020B0A04020102020204" pitchFamily="34" charset="0"/>
              </a:rPr>
              <a:t> </a:t>
            </a:r>
            <a:r>
              <a:rPr lang="pt-BR" altLang="ja-JP" sz="6550" spc="-160" dirty="0">
                <a:latin typeface="Arial Black" panose="020B0A04020102020204" pitchFamily="34" charset="0"/>
              </a:rPr>
              <a:t>S</a:t>
            </a:r>
            <a:r>
              <a:rPr lang="pt-BR" altLang="ja-JP" sz="6550" spc="-95" dirty="0">
                <a:latin typeface="Arial Black" panose="020B0A04020102020204" pitchFamily="34" charset="0"/>
              </a:rPr>
              <a:t>A</a:t>
            </a:r>
            <a:r>
              <a:rPr lang="pt-BR" altLang="ja-JP" sz="6550" spc="-225" dirty="0">
                <a:latin typeface="Arial Black" panose="020B0A04020102020204" pitchFamily="34" charset="0"/>
              </a:rPr>
              <a:t>K</a:t>
            </a:r>
            <a:r>
              <a:rPr lang="pt-BR" altLang="ja-JP" sz="6550" spc="-815" dirty="0">
                <a:latin typeface="Arial Black" panose="020B0A04020102020204" pitchFamily="34" charset="0"/>
              </a:rPr>
              <a:t>A</a:t>
            </a:r>
            <a:endParaRPr lang="pt-BR" altLang="ja-JP" sz="6550" dirty="0">
              <a:latin typeface="Arial Black" panose="020B0A040201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lang="pt-BR" altLang="ja-JP" sz="6550" spc="-760" dirty="0">
                <a:latin typeface="Arial Black" panose="020B0A04020102020204" pitchFamily="34" charset="0"/>
              </a:rPr>
              <a:t>P</a:t>
            </a:r>
            <a:r>
              <a:rPr lang="pt-BR" altLang="ja-JP" sz="6550" spc="-1365" dirty="0">
                <a:latin typeface="Arial Black" panose="020B0A04020102020204" pitchFamily="34" charset="0"/>
              </a:rPr>
              <a:t> </a:t>
            </a:r>
            <a:r>
              <a:rPr lang="pt-BR" altLang="ja-JP" sz="6550" spc="-869" dirty="0">
                <a:latin typeface="Arial Black" panose="020B0A04020102020204" pitchFamily="34" charset="0"/>
              </a:rPr>
              <a:t>R</a:t>
            </a:r>
            <a:r>
              <a:rPr lang="pt-BR" altLang="ja-JP" sz="6550" spc="-1360" dirty="0">
                <a:latin typeface="Arial Black" panose="020B0A04020102020204" pitchFamily="34" charset="0"/>
              </a:rPr>
              <a:t> </a:t>
            </a:r>
            <a:r>
              <a:rPr lang="pt-BR" altLang="ja-JP" sz="6550" spc="-540" dirty="0">
                <a:latin typeface="Arial Black" panose="020B0A04020102020204" pitchFamily="34" charset="0"/>
              </a:rPr>
              <a:t>I</a:t>
            </a:r>
            <a:r>
              <a:rPr lang="pt-BR" altLang="ja-JP" sz="6550" spc="-1365" dirty="0">
                <a:latin typeface="Arial Black" panose="020B0A04020102020204" pitchFamily="34" charset="0"/>
              </a:rPr>
              <a:t> </a:t>
            </a:r>
            <a:r>
              <a:rPr lang="pt-BR" altLang="ja-JP" sz="6550" spc="-254" dirty="0">
                <a:latin typeface="Arial Black" panose="020B0A04020102020204" pitchFamily="34" charset="0"/>
              </a:rPr>
              <a:t>D</a:t>
            </a:r>
            <a:r>
              <a:rPr lang="pt-BR" altLang="ja-JP" sz="6550" spc="-1360" dirty="0">
                <a:latin typeface="Arial Black" panose="020B0A04020102020204" pitchFamily="34" charset="0"/>
              </a:rPr>
              <a:t> </a:t>
            </a:r>
            <a:r>
              <a:rPr lang="pt-BR" altLang="ja-JP" sz="6550" spc="-950" dirty="0">
                <a:latin typeface="Arial Black" panose="020B0A04020102020204" pitchFamily="34" charset="0"/>
              </a:rPr>
              <a:t>E</a:t>
            </a: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6550" spc="-760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P</a:t>
            </a:r>
            <a:r>
              <a:rPr sz="6550" spc="-1365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 </a:t>
            </a:r>
            <a:r>
              <a:rPr sz="6550" spc="-869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R</a:t>
            </a:r>
            <a:r>
              <a:rPr sz="6550" spc="-1360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 </a:t>
            </a:r>
            <a:r>
              <a:rPr sz="6550" spc="-114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O</a:t>
            </a:r>
            <a:r>
              <a:rPr sz="6550" spc="-1365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 </a:t>
            </a:r>
            <a:r>
              <a:rPr sz="6550" spc="-254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D</a:t>
            </a:r>
            <a:r>
              <a:rPr sz="6550" spc="-1360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 </a:t>
            </a:r>
            <a:r>
              <a:rPr sz="6550" spc="-655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U</a:t>
            </a:r>
            <a:r>
              <a:rPr sz="6550" spc="-1365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 </a:t>
            </a:r>
            <a:r>
              <a:rPr sz="6550" spc="-819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C</a:t>
            </a:r>
            <a:r>
              <a:rPr sz="6550" spc="-1360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 </a:t>
            </a:r>
            <a:r>
              <a:rPr sz="6550" spc="-944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T</a:t>
            </a:r>
            <a:r>
              <a:rPr sz="6550" spc="-1365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 </a:t>
            </a:r>
            <a:r>
              <a:rPr sz="6550" spc="-1185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S</a:t>
            </a:r>
            <a:endParaRPr sz="6550" dirty="0">
              <a:latin typeface="Arial Black" panose="020B0A04020102020204" pitchFamily="34" charset="0"/>
              <a:cs typeface="Arial Black"/>
            </a:endParaRPr>
          </a:p>
          <a:p>
            <a:pPr marL="80010">
              <a:lnSpc>
                <a:spcPct val="100000"/>
              </a:lnSpc>
              <a:spcBef>
                <a:spcPts val="1030"/>
              </a:spcBef>
            </a:pPr>
            <a:r>
              <a:rPr lang="en-US" altLang="ja-JP" sz="4600" spc="-675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2</a:t>
            </a:r>
            <a:r>
              <a:rPr lang="ja-JP" altLang="en-US" sz="4600" spc="70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 </a:t>
            </a:r>
            <a:r>
              <a:rPr sz="4600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O</a:t>
            </a:r>
            <a:r>
              <a:rPr sz="4600" spc="-5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 </a:t>
            </a:r>
            <a:r>
              <a:rPr sz="4600" spc="-675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2</a:t>
            </a:r>
            <a:r>
              <a:rPr sz="4600" spc="70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 </a:t>
            </a:r>
            <a:r>
              <a:rPr sz="4600" spc="-785" dirty="0">
                <a:solidFill>
                  <a:srgbClr val="140700"/>
                </a:solidFill>
                <a:latin typeface="Arial Black" panose="020B0A04020102020204" pitchFamily="34" charset="0"/>
                <a:cs typeface="Arial Black"/>
              </a:rPr>
              <a:t>5</a:t>
            </a:r>
            <a:endParaRPr sz="4600" dirty="0">
              <a:latin typeface="Arial Black" panose="020B0A04020102020204" pitchFamily="34" charset="0"/>
              <a:cs typeface="Arial Black"/>
            </a:endParaRPr>
          </a:p>
          <a:p>
            <a:pPr marL="12700" marR="1469390">
              <a:lnSpc>
                <a:spcPct val="149100"/>
              </a:lnSpc>
              <a:spcBef>
                <a:spcPts val="1410"/>
              </a:spcBef>
            </a:pPr>
            <a:r>
              <a:rPr sz="2200" b="1" spc="300" dirty="0" err="1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algun Gothic"/>
              </a:rPr>
              <a:t>これからの大阪みやげを</a:t>
            </a:r>
            <a:r>
              <a:rPr sz="2200" b="1" spc="-5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algun Gothic"/>
              </a:rPr>
              <a:t> </a:t>
            </a:r>
            <a:r>
              <a:rPr sz="2200" b="1" spc="295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algun Gothic"/>
              </a:rPr>
              <a:t>ともに創るプロジェクト</a:t>
            </a:r>
            <a:endParaRPr sz="2200" dirty="0">
              <a:latin typeface="游ゴシック" panose="020B0400000000000000" pitchFamily="50" charset="-128"/>
              <a:ea typeface="游ゴシック" panose="020B0400000000000000" pitchFamily="50" charset="-128"/>
              <a:cs typeface="Malgun Gothic"/>
            </a:endParaRPr>
          </a:p>
        </p:txBody>
      </p:sp>
      <p:pic>
        <p:nvPicPr>
          <p:cNvPr id="19" name="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59234" y="1357823"/>
            <a:ext cx="899999" cy="563600"/>
          </a:xfrm>
          <a:prstGeom prst="rect">
            <a:avLst/>
          </a:prstGeom>
        </p:spPr>
      </p:pic>
      <p:grpSp>
        <p:nvGrpSpPr>
          <p:cNvPr id="20" name="object 20"/>
          <p:cNvGrpSpPr/>
          <p:nvPr/>
        </p:nvGrpSpPr>
        <p:grpSpPr>
          <a:xfrm>
            <a:off x="3945418" y="10033280"/>
            <a:ext cx="1061720" cy="153670"/>
            <a:chOff x="3945418" y="10033280"/>
            <a:chExt cx="1061720" cy="153670"/>
          </a:xfrm>
        </p:grpSpPr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45418" y="10033280"/>
              <a:ext cx="86804" cy="137528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63893" y="10033280"/>
              <a:ext cx="86804" cy="137528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81661" y="10072376"/>
              <a:ext cx="143586" cy="98437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347725" y="10072381"/>
              <a:ext cx="88036" cy="100952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476165" y="10072369"/>
              <a:ext cx="530597" cy="114223"/>
            </a:xfrm>
            <a:prstGeom prst="rect">
              <a:avLst/>
            </a:prstGeom>
          </p:spPr>
        </p:pic>
      </p:grpSp>
      <p:sp>
        <p:nvSpPr>
          <p:cNvPr id="26" name="object 26"/>
          <p:cNvSpPr txBox="1"/>
          <p:nvPr/>
        </p:nvSpPr>
        <p:spPr>
          <a:xfrm>
            <a:off x="6952251" y="1954365"/>
            <a:ext cx="321310" cy="86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" spc="20" dirty="0">
                <a:solidFill>
                  <a:srgbClr val="140700"/>
                </a:solidFill>
                <a:latin typeface="Arial MT"/>
                <a:cs typeface="Arial MT"/>
              </a:rPr>
              <a:t>©Expo</a:t>
            </a:r>
            <a:r>
              <a:rPr sz="400" spc="90" dirty="0">
                <a:solidFill>
                  <a:srgbClr val="140700"/>
                </a:solidFill>
                <a:latin typeface="Arial MT"/>
                <a:cs typeface="Arial MT"/>
              </a:rPr>
              <a:t> </a:t>
            </a:r>
            <a:r>
              <a:rPr sz="400" spc="-20" dirty="0">
                <a:solidFill>
                  <a:srgbClr val="140700"/>
                </a:solidFill>
                <a:latin typeface="Arial MT"/>
                <a:cs typeface="Arial MT"/>
              </a:rPr>
              <a:t>2025</a:t>
            </a:r>
            <a:endParaRPr sz="400">
              <a:latin typeface="Arial MT"/>
              <a:cs typeface="Arial M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95604" y="7158504"/>
            <a:ext cx="3159125" cy="131000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29845">
              <a:lnSpc>
                <a:spcPct val="100000"/>
              </a:lnSpc>
              <a:spcBef>
                <a:spcPts val="740"/>
              </a:spcBef>
            </a:pPr>
            <a:r>
              <a:rPr sz="1050" b="1" spc="-2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Yu Gothic"/>
              </a:rPr>
              <a:t>夏の一次募集では、</a:t>
            </a:r>
            <a:endParaRPr sz="1050" dirty="0">
              <a:latin typeface="游ゴシック" panose="020B0400000000000000" pitchFamily="50" charset="-128"/>
              <a:ea typeface="游ゴシック" panose="020B0400000000000000" pitchFamily="50" charset="-128"/>
              <a:cs typeface="Yu Gothic"/>
            </a:endParaRPr>
          </a:p>
          <a:p>
            <a:pPr marL="29845" marR="934085">
              <a:lnSpc>
                <a:spcPct val="150800"/>
              </a:lnSpc>
            </a:pPr>
            <a:r>
              <a:rPr sz="1050" b="1" spc="-7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Yu Gothic"/>
              </a:rPr>
              <a:t>たくさんのご応募をいただきました。</a:t>
            </a:r>
            <a:r>
              <a:rPr sz="1050" b="1" spc="-4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Yu Gothic"/>
              </a:rPr>
              <a:t>より多彩な大阪へ、</a:t>
            </a:r>
            <a:endParaRPr sz="1050" dirty="0">
              <a:latin typeface="游ゴシック" panose="020B0400000000000000" pitchFamily="50" charset="-128"/>
              <a:ea typeface="游ゴシック" panose="020B0400000000000000" pitchFamily="50" charset="-128"/>
              <a:cs typeface="Yu Gothic"/>
            </a:endParaRPr>
          </a:p>
          <a:p>
            <a:pPr marL="29845">
              <a:lnSpc>
                <a:spcPct val="100000"/>
              </a:lnSpc>
              <a:spcBef>
                <a:spcPts val="640"/>
              </a:spcBef>
            </a:pPr>
            <a:r>
              <a:rPr sz="1050" b="1" spc="-7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Yu Gothic"/>
              </a:rPr>
              <a:t>さらなる仲間を募るため、秋の二次募集を行います。</a:t>
            </a:r>
            <a:endParaRPr sz="1050" dirty="0">
              <a:latin typeface="游ゴシック" panose="020B0400000000000000" pitchFamily="50" charset="-128"/>
              <a:ea typeface="游ゴシック" panose="020B0400000000000000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700" b="1" spc="-6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Yu Gothic"/>
              </a:rPr>
              <a:t>※一次募集で実施したワークショップおよび、</a:t>
            </a:r>
            <a:endParaRPr sz="700" dirty="0">
              <a:latin typeface="游ゴシック" panose="020B0400000000000000" pitchFamily="50" charset="-128"/>
              <a:ea typeface="游ゴシック" panose="020B0400000000000000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700" b="1" spc="-5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Yu Gothic"/>
              </a:rPr>
              <a:t>代表商品へのエントリーにはご参加いただけません。</a:t>
            </a:r>
            <a:endParaRPr sz="700" dirty="0">
              <a:latin typeface="游ゴシック" panose="020B0400000000000000" pitchFamily="50" charset="-128"/>
              <a:ea typeface="游ゴシック" panose="020B0400000000000000" pitchFamily="50" charset="-128"/>
              <a:cs typeface="Yu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-127"/>
            <a:ext cx="7560309" cy="10692130"/>
            <a:chOff x="0" y="-127"/>
            <a:chExt cx="7560309" cy="1069213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204559"/>
              <a:ext cx="7559992" cy="1048744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-127"/>
              <a:ext cx="7560309" cy="8300720"/>
            </a:xfrm>
            <a:custGeom>
              <a:avLst/>
              <a:gdLst/>
              <a:ahLst/>
              <a:cxnLst/>
              <a:rect l="l" t="t" r="r" b="b"/>
              <a:pathLst>
                <a:path w="7560309" h="8300720">
                  <a:moveTo>
                    <a:pt x="7559992" y="6811467"/>
                  </a:moveTo>
                  <a:lnTo>
                    <a:pt x="7016229" y="6811467"/>
                  </a:lnTo>
                  <a:lnTo>
                    <a:pt x="7016229" y="7757071"/>
                  </a:lnTo>
                  <a:lnTo>
                    <a:pt x="7559992" y="7757071"/>
                  </a:lnTo>
                  <a:lnTo>
                    <a:pt x="7559992" y="6811467"/>
                  </a:lnTo>
                  <a:close/>
                </a:path>
                <a:path w="7560309" h="8300720">
                  <a:moveTo>
                    <a:pt x="7559992" y="0"/>
                  </a:moveTo>
                  <a:lnTo>
                    <a:pt x="0" y="0"/>
                  </a:lnTo>
                  <a:lnTo>
                    <a:pt x="0" y="3881120"/>
                  </a:lnTo>
                  <a:lnTo>
                    <a:pt x="0" y="4291330"/>
                  </a:lnTo>
                  <a:lnTo>
                    <a:pt x="0" y="8300720"/>
                  </a:lnTo>
                  <a:lnTo>
                    <a:pt x="7559992" y="8300720"/>
                  </a:lnTo>
                  <a:lnTo>
                    <a:pt x="7559992" y="7757160"/>
                  </a:lnTo>
                  <a:lnTo>
                    <a:pt x="5108219" y="7757160"/>
                  </a:lnTo>
                  <a:lnTo>
                    <a:pt x="5108219" y="6811010"/>
                  </a:lnTo>
                  <a:lnTo>
                    <a:pt x="7559992" y="6811010"/>
                  </a:lnTo>
                  <a:lnTo>
                    <a:pt x="7559992" y="6463271"/>
                  </a:lnTo>
                  <a:lnTo>
                    <a:pt x="7559992" y="6463030"/>
                  </a:lnTo>
                  <a:lnTo>
                    <a:pt x="7559992" y="4619434"/>
                  </a:lnTo>
                  <a:lnTo>
                    <a:pt x="7016229" y="4619434"/>
                  </a:lnTo>
                  <a:lnTo>
                    <a:pt x="7016229" y="6463030"/>
                  </a:lnTo>
                  <a:lnTo>
                    <a:pt x="5108219" y="6463030"/>
                  </a:lnTo>
                  <a:lnTo>
                    <a:pt x="5108219" y="4618990"/>
                  </a:lnTo>
                  <a:lnTo>
                    <a:pt x="7559992" y="4618990"/>
                  </a:lnTo>
                  <a:lnTo>
                    <a:pt x="7559992" y="4291330"/>
                  </a:lnTo>
                  <a:lnTo>
                    <a:pt x="5108219" y="4291330"/>
                  </a:lnTo>
                  <a:lnTo>
                    <a:pt x="5108219" y="3881120"/>
                  </a:lnTo>
                  <a:lnTo>
                    <a:pt x="7016229" y="3881120"/>
                  </a:lnTo>
                  <a:lnTo>
                    <a:pt x="7016229" y="4291000"/>
                  </a:lnTo>
                  <a:lnTo>
                    <a:pt x="7559992" y="4291000"/>
                  </a:lnTo>
                  <a:lnTo>
                    <a:pt x="7559992" y="3881120"/>
                  </a:lnTo>
                  <a:lnTo>
                    <a:pt x="7559992" y="3880802"/>
                  </a:lnTo>
                  <a:lnTo>
                    <a:pt x="75599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5393" y="536499"/>
              <a:ext cx="2806293" cy="2796603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227118" y="5439024"/>
              <a:ext cx="1670685" cy="890269"/>
            </a:xfrm>
            <a:custGeom>
              <a:avLst/>
              <a:gdLst/>
              <a:ahLst/>
              <a:cxnLst/>
              <a:rect l="l" t="t" r="r" b="b"/>
              <a:pathLst>
                <a:path w="1670684" h="890270">
                  <a:moveTo>
                    <a:pt x="1598206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817676"/>
                  </a:lnTo>
                  <a:lnTo>
                    <a:pt x="5657" y="845703"/>
                  </a:lnTo>
                  <a:lnTo>
                    <a:pt x="21086" y="868592"/>
                  </a:lnTo>
                  <a:lnTo>
                    <a:pt x="43971" y="884026"/>
                  </a:lnTo>
                  <a:lnTo>
                    <a:pt x="71996" y="889685"/>
                  </a:lnTo>
                  <a:lnTo>
                    <a:pt x="1598206" y="889685"/>
                  </a:lnTo>
                  <a:lnTo>
                    <a:pt x="1626232" y="884026"/>
                  </a:lnTo>
                  <a:lnTo>
                    <a:pt x="1649121" y="868592"/>
                  </a:lnTo>
                  <a:lnTo>
                    <a:pt x="1664555" y="845703"/>
                  </a:lnTo>
                  <a:lnTo>
                    <a:pt x="1670215" y="817676"/>
                  </a:lnTo>
                  <a:lnTo>
                    <a:pt x="1670215" y="71996"/>
                  </a:lnTo>
                  <a:lnTo>
                    <a:pt x="1664555" y="43971"/>
                  </a:lnTo>
                  <a:lnTo>
                    <a:pt x="1649121" y="21086"/>
                  </a:lnTo>
                  <a:lnTo>
                    <a:pt x="1626232" y="5657"/>
                  </a:lnTo>
                  <a:lnTo>
                    <a:pt x="15982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9" name="object 9"/>
            <p:cNvSpPr/>
            <p:nvPr/>
          </p:nvSpPr>
          <p:spPr>
            <a:xfrm>
              <a:off x="542023" y="7075462"/>
              <a:ext cx="1030605" cy="241935"/>
            </a:xfrm>
            <a:custGeom>
              <a:avLst/>
              <a:gdLst/>
              <a:ahLst/>
              <a:cxnLst/>
              <a:rect l="l" t="t" r="r" b="b"/>
              <a:pathLst>
                <a:path w="1030605" h="241934">
                  <a:moveTo>
                    <a:pt x="1030376" y="241808"/>
                  </a:moveTo>
                  <a:lnTo>
                    <a:pt x="0" y="241808"/>
                  </a:lnTo>
                  <a:lnTo>
                    <a:pt x="0" y="0"/>
                  </a:lnTo>
                  <a:lnTo>
                    <a:pt x="1030376" y="0"/>
                  </a:lnTo>
                  <a:lnTo>
                    <a:pt x="1030376" y="241808"/>
                  </a:lnTo>
                  <a:close/>
                </a:path>
              </a:pathLst>
            </a:custGeom>
            <a:ln w="6350">
              <a:solidFill>
                <a:srgbClr val="2B469C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18411" y="3841815"/>
            <a:ext cx="101917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20" dirty="0">
                <a:solidFill>
                  <a:srgbClr val="140700"/>
                </a:solidFill>
                <a:latin typeface="Microsoft YaHei"/>
                <a:cs typeface="Microsoft YaHei"/>
              </a:rPr>
              <a:t>募集対象商品</a:t>
            </a:r>
            <a:endParaRPr sz="1300">
              <a:latin typeface="Microsoft YaHei"/>
              <a:cs typeface="Microsoft YaHe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8411" y="4111568"/>
            <a:ext cx="282765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10" dirty="0">
                <a:solidFill>
                  <a:srgbClr val="140700"/>
                </a:solidFill>
                <a:latin typeface="Yu Gothic"/>
                <a:cs typeface="Yu Gothic"/>
              </a:rPr>
              <a:t>お土産に適する商品</a:t>
            </a:r>
            <a:r>
              <a:rPr sz="1100" b="1" dirty="0">
                <a:solidFill>
                  <a:srgbClr val="140700"/>
                </a:solidFill>
                <a:latin typeface="Yu Gothic"/>
                <a:cs typeface="Yu Gothic"/>
              </a:rPr>
              <a:t>（</a:t>
            </a:r>
            <a:r>
              <a:rPr sz="1100" b="1" spc="-135" dirty="0">
                <a:solidFill>
                  <a:srgbClr val="140700"/>
                </a:solidFill>
                <a:latin typeface="Yu Gothic"/>
                <a:cs typeface="Yu Gothic"/>
              </a:rPr>
              <a:t>食品、雑貨、工芸品など</a:t>
            </a:r>
            <a:r>
              <a:rPr sz="1100" b="1" spc="-50" dirty="0">
                <a:solidFill>
                  <a:srgbClr val="140700"/>
                </a:solidFill>
                <a:latin typeface="Yu Gothic"/>
                <a:cs typeface="Yu Gothic"/>
              </a:rPr>
              <a:t>）</a:t>
            </a:r>
            <a:endParaRPr sz="1100">
              <a:latin typeface="Yu Gothic"/>
              <a:cs typeface="Yu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8411" y="4301551"/>
            <a:ext cx="2794635" cy="33020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800" b="1" spc="-75" dirty="0">
                <a:solidFill>
                  <a:srgbClr val="140700"/>
                </a:solidFill>
                <a:latin typeface="Yu Gothic"/>
                <a:cs typeface="Yu Gothic"/>
              </a:rPr>
              <a:t>※1</a:t>
            </a:r>
            <a:r>
              <a:rPr sz="800" b="1" dirty="0">
                <a:solidFill>
                  <a:srgbClr val="140700"/>
                </a:solidFill>
                <a:latin typeface="Yu Gothic"/>
                <a:cs typeface="Yu Gothic"/>
              </a:rPr>
              <a:t>事業者</a:t>
            </a:r>
            <a:r>
              <a:rPr sz="800" b="1" spc="-65" dirty="0">
                <a:solidFill>
                  <a:srgbClr val="140700"/>
                </a:solidFill>
                <a:latin typeface="Yu Gothic"/>
                <a:cs typeface="Yu Gothic"/>
              </a:rPr>
              <a:t>1</a:t>
            </a:r>
            <a:r>
              <a:rPr sz="800" b="1" spc="-70" dirty="0">
                <a:solidFill>
                  <a:srgbClr val="140700"/>
                </a:solidFill>
                <a:latin typeface="Yu Gothic"/>
                <a:cs typeface="Yu Gothic"/>
              </a:rPr>
              <a:t>品とします</a:t>
            </a:r>
            <a:endParaRPr sz="800">
              <a:latin typeface="Yu Gothic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800" b="1" spc="-70" dirty="0">
                <a:solidFill>
                  <a:srgbClr val="140700"/>
                </a:solidFill>
                <a:latin typeface="Yu Gothic"/>
                <a:cs typeface="Yu Gothic"/>
              </a:rPr>
              <a:t>※既存のブランド認定等商品も応募可</a:t>
            </a:r>
            <a:r>
              <a:rPr sz="800" b="1" dirty="0">
                <a:solidFill>
                  <a:srgbClr val="140700"/>
                </a:solidFill>
                <a:latin typeface="Yu Gothic"/>
                <a:cs typeface="Yu Gothic"/>
              </a:rPr>
              <a:t>（</a:t>
            </a:r>
            <a:r>
              <a:rPr sz="800" b="1" spc="-10" dirty="0">
                <a:solidFill>
                  <a:srgbClr val="140700"/>
                </a:solidFill>
                <a:latin typeface="Yu Gothic"/>
                <a:cs typeface="Yu Gothic"/>
              </a:rPr>
              <a:t>講習会の視聴は任意</a:t>
            </a:r>
            <a:r>
              <a:rPr sz="800" b="1" spc="-50" dirty="0">
                <a:solidFill>
                  <a:srgbClr val="140700"/>
                </a:solidFill>
                <a:latin typeface="Yu Gothic"/>
                <a:cs typeface="Yu Gothic"/>
              </a:rPr>
              <a:t>）</a:t>
            </a:r>
            <a:endParaRPr sz="800">
              <a:latin typeface="Yu Gothic"/>
              <a:cs typeface="Yu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8411" y="4636831"/>
            <a:ext cx="3349625" cy="8616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60" dirty="0">
                <a:solidFill>
                  <a:srgbClr val="140700"/>
                </a:solidFill>
                <a:latin typeface="Yu Gothic"/>
                <a:cs typeface="Yu Gothic"/>
              </a:rPr>
              <a:t>※一次募集に参加の事業者は、</a:t>
            </a:r>
            <a:r>
              <a:rPr sz="800" b="1" dirty="0">
                <a:solidFill>
                  <a:srgbClr val="140700"/>
                </a:solidFill>
                <a:latin typeface="Yu Gothic"/>
                <a:cs typeface="Yu Gothic"/>
              </a:rPr>
              <a:t>2</a:t>
            </a:r>
            <a:r>
              <a:rPr sz="800" b="1" spc="-25" dirty="0">
                <a:solidFill>
                  <a:srgbClr val="140700"/>
                </a:solidFill>
                <a:latin typeface="Yu Gothic"/>
                <a:cs typeface="Yu Gothic"/>
              </a:rPr>
              <a:t>品目の追加応募が可能です</a:t>
            </a:r>
            <a:endParaRPr sz="800">
              <a:latin typeface="Yu Gothic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1100" b="1" spc="-10" dirty="0">
                <a:solidFill>
                  <a:srgbClr val="140700"/>
                </a:solidFill>
                <a:latin typeface="Microsoft YaHei"/>
                <a:cs typeface="Microsoft YaHei"/>
              </a:rPr>
              <a:t>募集対象者</a:t>
            </a:r>
            <a:endParaRPr sz="1100">
              <a:latin typeface="Microsoft YaHei"/>
              <a:cs typeface="Microsoft YaHei"/>
            </a:endParaRPr>
          </a:p>
          <a:p>
            <a:pPr marL="12700" marR="5080">
              <a:lnSpc>
                <a:spcPct val="113700"/>
              </a:lnSpc>
              <a:spcBef>
                <a:spcPts val="95"/>
              </a:spcBef>
            </a:pPr>
            <a:r>
              <a:rPr sz="1100" b="1" spc="-130" dirty="0">
                <a:solidFill>
                  <a:srgbClr val="140700"/>
                </a:solidFill>
                <a:latin typeface="Yu Gothic"/>
                <a:cs typeface="Yu Gothic"/>
              </a:rPr>
              <a:t>大阪府内に本店、支店、営業所、生産・製造場所を有する</a:t>
            </a:r>
            <a:r>
              <a:rPr sz="1100" b="1" spc="-85" dirty="0">
                <a:solidFill>
                  <a:srgbClr val="140700"/>
                </a:solidFill>
                <a:latin typeface="Yu Gothic"/>
                <a:cs typeface="Yu Gothic"/>
              </a:rPr>
              <a:t>中小・小規模事業者</a:t>
            </a:r>
            <a:endParaRPr sz="1100">
              <a:latin typeface="Yu Gothic"/>
              <a:cs typeface="Yu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8411" y="5636760"/>
            <a:ext cx="3255010" cy="54800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1300" b="1" spc="-15" dirty="0">
                <a:solidFill>
                  <a:srgbClr val="140700"/>
                </a:solidFill>
                <a:latin typeface="Microsoft YaHei"/>
                <a:cs typeface="Microsoft YaHei"/>
              </a:rPr>
              <a:t>募集期間</a:t>
            </a:r>
            <a:endParaRPr sz="130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100" b="1" spc="-20" dirty="0">
                <a:solidFill>
                  <a:srgbClr val="140700"/>
                </a:solidFill>
                <a:latin typeface="Yu Gothic"/>
                <a:cs typeface="Yu Gothic"/>
              </a:rPr>
              <a:t>2024</a:t>
            </a:r>
            <a:r>
              <a:rPr sz="1100" b="1" spc="-30" dirty="0">
                <a:solidFill>
                  <a:srgbClr val="140700"/>
                </a:solidFill>
                <a:latin typeface="Yu Gothic"/>
                <a:cs typeface="Yu Gothic"/>
              </a:rPr>
              <a:t>年</a:t>
            </a:r>
            <a:r>
              <a:rPr sz="1100" b="1" spc="-65" dirty="0">
                <a:solidFill>
                  <a:srgbClr val="140700"/>
                </a:solidFill>
                <a:latin typeface="Yu Gothic"/>
                <a:cs typeface="Yu Gothic"/>
              </a:rPr>
              <a:t>10</a:t>
            </a:r>
            <a:r>
              <a:rPr sz="1100" b="1" spc="-90" dirty="0">
                <a:solidFill>
                  <a:srgbClr val="140700"/>
                </a:solidFill>
                <a:latin typeface="Yu Gothic"/>
                <a:cs typeface="Yu Gothic"/>
              </a:rPr>
              <a:t>月</a:t>
            </a:r>
            <a:r>
              <a:rPr sz="1100" b="1" spc="-120" dirty="0">
                <a:solidFill>
                  <a:srgbClr val="140700"/>
                </a:solidFill>
                <a:latin typeface="Yu Gothic"/>
                <a:cs typeface="Yu Gothic"/>
              </a:rPr>
              <a:t>1</a:t>
            </a:r>
            <a:r>
              <a:rPr sz="1100" b="1" spc="-645" dirty="0">
                <a:solidFill>
                  <a:srgbClr val="140700"/>
                </a:solidFill>
                <a:latin typeface="Yu Gothic"/>
                <a:cs typeface="Yu Gothic"/>
              </a:rPr>
              <a:t>日</a:t>
            </a:r>
            <a:r>
              <a:rPr sz="1100" b="1" dirty="0">
                <a:solidFill>
                  <a:srgbClr val="140700"/>
                </a:solidFill>
                <a:latin typeface="Yu Gothic"/>
                <a:cs typeface="Yu Gothic"/>
              </a:rPr>
              <a:t>（火</a:t>
            </a:r>
            <a:r>
              <a:rPr sz="1100" b="1" spc="-550" dirty="0">
                <a:solidFill>
                  <a:srgbClr val="140700"/>
                </a:solidFill>
                <a:latin typeface="Yu Gothic"/>
                <a:cs typeface="Yu Gothic"/>
              </a:rPr>
              <a:t>）</a:t>
            </a:r>
            <a:r>
              <a:rPr sz="1100" b="1" spc="-20" dirty="0">
                <a:solidFill>
                  <a:srgbClr val="140700"/>
                </a:solidFill>
                <a:latin typeface="Yu Gothic"/>
                <a:cs typeface="Yu Gothic"/>
              </a:rPr>
              <a:t>午前</a:t>
            </a:r>
            <a:r>
              <a:rPr sz="1100" b="1" spc="-10" dirty="0">
                <a:solidFill>
                  <a:srgbClr val="140700"/>
                </a:solidFill>
                <a:latin typeface="Yu Gothic"/>
                <a:cs typeface="Yu Gothic"/>
              </a:rPr>
              <a:t>10</a:t>
            </a:r>
            <a:r>
              <a:rPr sz="1100" b="1" spc="-30" dirty="0">
                <a:solidFill>
                  <a:srgbClr val="140700"/>
                </a:solidFill>
                <a:latin typeface="Yu Gothic"/>
                <a:cs typeface="Yu Gothic"/>
              </a:rPr>
              <a:t>時</a:t>
            </a:r>
            <a:r>
              <a:rPr sz="1100" b="1" spc="-55" dirty="0">
                <a:solidFill>
                  <a:srgbClr val="140700"/>
                </a:solidFill>
                <a:latin typeface="Yu Gothic"/>
                <a:cs typeface="Yu Gothic"/>
              </a:rPr>
              <a:t>～11</a:t>
            </a:r>
            <a:r>
              <a:rPr sz="1100" b="1" spc="-90" dirty="0">
                <a:solidFill>
                  <a:srgbClr val="140700"/>
                </a:solidFill>
                <a:latin typeface="Yu Gothic"/>
                <a:cs typeface="Yu Gothic"/>
              </a:rPr>
              <a:t>月</a:t>
            </a:r>
            <a:r>
              <a:rPr sz="1100" b="1" spc="-75" dirty="0">
                <a:solidFill>
                  <a:srgbClr val="140700"/>
                </a:solidFill>
                <a:latin typeface="Yu Gothic"/>
                <a:cs typeface="Yu Gothic"/>
              </a:rPr>
              <a:t>29</a:t>
            </a:r>
            <a:r>
              <a:rPr sz="1100" b="1" spc="-645" dirty="0">
                <a:solidFill>
                  <a:srgbClr val="140700"/>
                </a:solidFill>
                <a:latin typeface="Yu Gothic"/>
                <a:cs typeface="Yu Gothic"/>
              </a:rPr>
              <a:t>日</a:t>
            </a:r>
            <a:r>
              <a:rPr sz="1100" b="1" dirty="0">
                <a:solidFill>
                  <a:srgbClr val="140700"/>
                </a:solidFill>
                <a:latin typeface="Yu Gothic"/>
                <a:cs typeface="Yu Gothic"/>
              </a:rPr>
              <a:t>（金</a:t>
            </a:r>
            <a:r>
              <a:rPr sz="1100" b="1" spc="-550" dirty="0">
                <a:solidFill>
                  <a:srgbClr val="140700"/>
                </a:solidFill>
                <a:latin typeface="Yu Gothic"/>
                <a:cs typeface="Yu Gothic"/>
              </a:rPr>
              <a:t>）</a:t>
            </a:r>
            <a:r>
              <a:rPr sz="1100" b="1" spc="-20" dirty="0">
                <a:solidFill>
                  <a:srgbClr val="140700"/>
                </a:solidFill>
                <a:latin typeface="Yu Gothic"/>
                <a:cs typeface="Yu Gothic"/>
              </a:rPr>
              <a:t>午後</a:t>
            </a:r>
            <a:r>
              <a:rPr sz="1100" b="1" spc="-10" dirty="0">
                <a:solidFill>
                  <a:srgbClr val="140700"/>
                </a:solidFill>
                <a:latin typeface="Yu Gothic"/>
                <a:cs typeface="Yu Gothic"/>
              </a:rPr>
              <a:t>5</a:t>
            </a:r>
            <a:r>
              <a:rPr sz="1100" b="1" spc="-50" dirty="0">
                <a:solidFill>
                  <a:srgbClr val="140700"/>
                </a:solidFill>
                <a:latin typeface="Yu Gothic"/>
                <a:cs typeface="Yu Gothic"/>
              </a:rPr>
              <a:t>時</a:t>
            </a:r>
            <a:endParaRPr sz="1100">
              <a:latin typeface="Yu Gothic"/>
              <a:cs typeface="Yu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8411" y="6309860"/>
            <a:ext cx="2669540" cy="54800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1300" b="1" spc="-20" dirty="0">
                <a:solidFill>
                  <a:srgbClr val="140700"/>
                </a:solidFill>
                <a:latin typeface="Microsoft YaHei"/>
                <a:cs typeface="Microsoft YaHei"/>
              </a:rPr>
              <a:t>応募方法</a:t>
            </a:r>
            <a:endParaRPr sz="130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100" b="1" spc="-140" dirty="0">
                <a:solidFill>
                  <a:srgbClr val="140700"/>
                </a:solidFill>
                <a:latin typeface="Yu Gothic"/>
                <a:cs typeface="Yu Gothic"/>
              </a:rPr>
              <a:t>詳しくはプロジェクトサイトをご確認ください</a:t>
            </a:r>
            <a:endParaRPr sz="1100">
              <a:latin typeface="Yu Gothic"/>
              <a:cs typeface="Yu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22129" y="1392342"/>
            <a:ext cx="320484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45" dirty="0">
                <a:solidFill>
                  <a:srgbClr val="140700"/>
                </a:solidFill>
                <a:latin typeface="Yu Gothic"/>
                <a:cs typeface="Yu Gothic"/>
              </a:rPr>
              <a:t>大阪の各地域や事業者の価値を発見し、</a:t>
            </a:r>
            <a:endParaRPr sz="1200">
              <a:latin typeface="Yu Gothic"/>
              <a:cs typeface="Yu Gothic"/>
            </a:endParaRPr>
          </a:p>
          <a:p>
            <a:pPr marL="12700" marR="5080">
              <a:lnSpc>
                <a:spcPct val="166700"/>
              </a:lnSpc>
            </a:pPr>
            <a:r>
              <a:rPr sz="1200" b="1" spc="-95" dirty="0">
                <a:solidFill>
                  <a:srgbClr val="140700"/>
                </a:solidFill>
                <a:latin typeface="Yu Gothic"/>
                <a:cs typeface="Yu Gothic"/>
              </a:rPr>
              <a:t>魅力ある新しい商品を育てていくプロジェクト。</a:t>
            </a:r>
            <a:r>
              <a:rPr sz="1200" b="1" spc="-45" dirty="0">
                <a:solidFill>
                  <a:srgbClr val="140700"/>
                </a:solidFill>
                <a:latin typeface="Yu Gothic"/>
                <a:cs typeface="Yu Gothic"/>
              </a:rPr>
              <a:t>大阪のみんなが誇れる、</a:t>
            </a:r>
            <a:endParaRPr sz="1200">
              <a:latin typeface="Yu Gothic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200" b="1" spc="-70" dirty="0">
                <a:solidFill>
                  <a:srgbClr val="140700"/>
                </a:solidFill>
                <a:latin typeface="Yu Gothic"/>
                <a:cs typeface="Yu Gothic"/>
              </a:rPr>
              <a:t>大阪みやげを創出します。</a:t>
            </a:r>
            <a:endParaRPr sz="1200">
              <a:latin typeface="Yu Gothic"/>
              <a:cs typeface="Yu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7959" y="8998723"/>
            <a:ext cx="3920490" cy="1191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00"/>
              </a:spcBef>
            </a:pPr>
            <a:r>
              <a:rPr sz="1300" b="1" spc="-90" dirty="0">
                <a:solidFill>
                  <a:srgbClr val="140700"/>
                </a:solidFill>
                <a:latin typeface="Microsoft YaHei"/>
                <a:cs typeface="Microsoft YaHei"/>
              </a:rPr>
              <a:t>大阪代表商品プロジェクト事務局</a:t>
            </a:r>
            <a:endParaRPr sz="1300" dirty="0">
              <a:latin typeface="Microsoft YaHei"/>
              <a:cs typeface="Microsoft YaHei"/>
            </a:endParaRPr>
          </a:p>
          <a:p>
            <a:pPr marL="14604">
              <a:lnSpc>
                <a:spcPct val="100000"/>
              </a:lnSpc>
              <a:spcBef>
                <a:spcPts val="1095"/>
              </a:spcBef>
            </a:pPr>
            <a:r>
              <a:rPr sz="1100" b="1" spc="-55" dirty="0">
                <a:solidFill>
                  <a:srgbClr val="140700"/>
                </a:solidFill>
                <a:latin typeface="Yu Gothic"/>
                <a:cs typeface="Yu Gothic"/>
              </a:rPr>
              <a:t>〒</a:t>
            </a:r>
            <a:r>
              <a:rPr sz="1100" b="1" spc="-10" dirty="0">
                <a:solidFill>
                  <a:srgbClr val="140700"/>
                </a:solidFill>
                <a:latin typeface="Yu Gothic"/>
                <a:cs typeface="Yu Gothic"/>
              </a:rPr>
              <a:t>530-</a:t>
            </a:r>
            <a:r>
              <a:rPr sz="1100" b="1" dirty="0">
                <a:solidFill>
                  <a:srgbClr val="140700"/>
                </a:solidFill>
                <a:latin typeface="Yu Gothic"/>
                <a:cs typeface="Yu Gothic"/>
              </a:rPr>
              <a:t>0015</a:t>
            </a:r>
            <a:r>
              <a:rPr sz="1100" b="1" spc="10" dirty="0">
                <a:solidFill>
                  <a:srgbClr val="140700"/>
                </a:solidFill>
                <a:latin typeface="Yu Gothic"/>
                <a:cs typeface="Yu Gothic"/>
              </a:rPr>
              <a:t> 大阪市北区中崎西 </a:t>
            </a:r>
            <a:r>
              <a:rPr sz="1100" b="1" spc="-30" dirty="0">
                <a:solidFill>
                  <a:srgbClr val="140700"/>
                </a:solidFill>
                <a:latin typeface="Yu Gothic"/>
                <a:cs typeface="Yu Gothic"/>
              </a:rPr>
              <a:t>2</a:t>
            </a:r>
            <a:r>
              <a:rPr sz="1100" b="1" spc="-10" dirty="0">
                <a:solidFill>
                  <a:srgbClr val="140700"/>
                </a:solidFill>
                <a:latin typeface="Yu Gothic"/>
                <a:cs typeface="Yu Gothic"/>
              </a:rPr>
              <a:t>- </a:t>
            </a:r>
            <a:r>
              <a:rPr sz="1100" b="1" dirty="0">
                <a:solidFill>
                  <a:srgbClr val="140700"/>
                </a:solidFill>
                <a:latin typeface="Yu Gothic"/>
                <a:cs typeface="Yu Gothic"/>
              </a:rPr>
              <a:t>4</a:t>
            </a:r>
            <a:r>
              <a:rPr sz="1100" b="1" spc="-95" dirty="0">
                <a:solidFill>
                  <a:srgbClr val="140700"/>
                </a:solidFill>
                <a:latin typeface="Yu Gothic"/>
                <a:cs typeface="Yu Gothic"/>
              </a:rPr>
              <a:t> -</a:t>
            </a:r>
            <a:r>
              <a:rPr sz="1100" b="1" dirty="0">
                <a:solidFill>
                  <a:srgbClr val="140700"/>
                </a:solidFill>
                <a:latin typeface="Yu Gothic"/>
                <a:cs typeface="Yu Gothic"/>
              </a:rPr>
              <a:t>12</a:t>
            </a:r>
            <a:r>
              <a:rPr sz="1100" b="1" spc="-65" dirty="0">
                <a:solidFill>
                  <a:srgbClr val="140700"/>
                </a:solidFill>
                <a:latin typeface="Yu Gothic"/>
                <a:cs typeface="Yu Gothic"/>
              </a:rPr>
              <a:t> 梅田センタービル </a:t>
            </a:r>
            <a:r>
              <a:rPr sz="1100" b="1" spc="-25" dirty="0">
                <a:solidFill>
                  <a:srgbClr val="140700"/>
                </a:solidFill>
                <a:latin typeface="Yu Gothic"/>
                <a:cs typeface="Yu Gothic"/>
              </a:rPr>
              <a:t>26Ｆ</a:t>
            </a:r>
            <a:endParaRPr sz="1100" dirty="0">
              <a:latin typeface="Yu Gothic"/>
              <a:cs typeface="Yu Gothic"/>
            </a:endParaRPr>
          </a:p>
          <a:p>
            <a:pPr marL="14604">
              <a:lnSpc>
                <a:spcPct val="100000"/>
              </a:lnSpc>
              <a:spcBef>
                <a:spcPts val="380"/>
              </a:spcBef>
            </a:pPr>
            <a:r>
              <a:rPr sz="1100" b="1" spc="-85" dirty="0">
                <a:solidFill>
                  <a:srgbClr val="140700"/>
                </a:solidFill>
                <a:latin typeface="Yu Gothic"/>
                <a:cs typeface="Yu Gothic"/>
              </a:rPr>
              <a:t>TEL：090-</a:t>
            </a:r>
            <a:r>
              <a:rPr sz="1100" b="1" spc="-55" dirty="0">
                <a:solidFill>
                  <a:srgbClr val="140700"/>
                </a:solidFill>
                <a:latin typeface="Yu Gothic"/>
                <a:cs typeface="Yu Gothic"/>
              </a:rPr>
              <a:t>6367-</a:t>
            </a:r>
            <a:r>
              <a:rPr sz="1100" b="1" spc="-20" dirty="0">
                <a:solidFill>
                  <a:srgbClr val="140700"/>
                </a:solidFill>
                <a:latin typeface="Yu Gothic"/>
                <a:cs typeface="Yu Gothic"/>
              </a:rPr>
              <a:t>1153</a:t>
            </a:r>
            <a:endParaRPr sz="1100" dirty="0">
              <a:latin typeface="Yu Gothic"/>
              <a:cs typeface="Yu Gothic"/>
            </a:endParaRPr>
          </a:p>
          <a:p>
            <a:pPr marL="14604">
              <a:lnSpc>
                <a:spcPct val="100000"/>
              </a:lnSpc>
              <a:spcBef>
                <a:spcPts val="380"/>
              </a:spcBef>
            </a:pPr>
            <a:r>
              <a:rPr sz="1100" b="1" spc="-55" dirty="0">
                <a:solidFill>
                  <a:srgbClr val="140700"/>
                </a:solidFill>
                <a:latin typeface="Yu Gothic"/>
                <a:cs typeface="Yu Gothic"/>
                <a:hlinkClick r:id="rId4"/>
              </a:rPr>
              <a:t>MAIL:osaka-</a:t>
            </a:r>
            <a:r>
              <a:rPr sz="1100" b="1" spc="-10" dirty="0">
                <a:solidFill>
                  <a:srgbClr val="140700"/>
                </a:solidFill>
                <a:latin typeface="Yu Gothic"/>
                <a:cs typeface="Yu Gothic"/>
                <a:hlinkClick r:id="rId4"/>
              </a:rPr>
              <a:t>daihyo@hhms.co.jp</a:t>
            </a:r>
            <a:endParaRPr sz="1100" dirty="0">
              <a:latin typeface="Yu Gothic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900" b="1" spc="-10" dirty="0">
                <a:solidFill>
                  <a:srgbClr val="140700"/>
                </a:solidFill>
                <a:latin typeface="Yu Gothic"/>
                <a:cs typeface="Yu Gothic"/>
              </a:rPr>
              <a:t>※午前10</a:t>
            </a:r>
            <a:r>
              <a:rPr sz="900" b="1" spc="-25" dirty="0">
                <a:solidFill>
                  <a:srgbClr val="140700"/>
                </a:solidFill>
                <a:latin typeface="Yu Gothic"/>
                <a:cs typeface="Yu Gothic"/>
              </a:rPr>
              <a:t>時</a:t>
            </a:r>
            <a:r>
              <a:rPr sz="900" b="1" spc="-10" dirty="0">
                <a:solidFill>
                  <a:srgbClr val="140700"/>
                </a:solidFill>
                <a:latin typeface="Yu Gothic"/>
                <a:cs typeface="Yu Gothic"/>
              </a:rPr>
              <a:t>～午後6</a:t>
            </a:r>
            <a:r>
              <a:rPr sz="900" b="1" spc="-90" dirty="0">
                <a:solidFill>
                  <a:srgbClr val="140700"/>
                </a:solidFill>
                <a:latin typeface="Yu Gothic"/>
                <a:cs typeface="Yu Gothic"/>
              </a:rPr>
              <a:t>時〈土日祝除く〉</a:t>
            </a:r>
            <a:endParaRPr sz="900" dirty="0">
              <a:latin typeface="Yu Gothic"/>
              <a:cs typeface="Yu Gothic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3648" y="8654656"/>
            <a:ext cx="785495" cy="2419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7465" rIns="0" bIns="0" rtlCol="0">
            <a:spAutoFit/>
          </a:bodyPr>
          <a:lstStyle/>
          <a:p>
            <a:pPr marL="115570">
              <a:lnSpc>
                <a:spcPct val="100000"/>
              </a:lnSpc>
              <a:spcBef>
                <a:spcPts val="295"/>
              </a:spcBef>
            </a:pPr>
            <a:r>
              <a:rPr sz="1100" b="1" spc="-20" dirty="0">
                <a:solidFill>
                  <a:srgbClr val="2B469C"/>
                </a:solidFill>
                <a:latin typeface="Microsoft YaHei"/>
                <a:cs typeface="Microsoft YaHei"/>
              </a:rPr>
              <a:t>問合せ先</a:t>
            </a:r>
            <a:endParaRPr sz="1100">
              <a:latin typeface="Microsoft YaHei"/>
              <a:cs typeface="Microsoft YaHe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0826" y="7097449"/>
            <a:ext cx="83693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5" dirty="0">
                <a:solidFill>
                  <a:srgbClr val="2B469C"/>
                </a:solidFill>
                <a:latin typeface="Microsoft YaHei"/>
                <a:cs typeface="Microsoft YaHei"/>
              </a:rPr>
              <a:t>応募はこちら</a:t>
            </a:r>
            <a:endParaRPr sz="1100">
              <a:latin typeface="Microsoft YaHei"/>
              <a:cs typeface="Microsoft YaHe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980188" y="4407750"/>
            <a:ext cx="176530" cy="2266950"/>
          </a:xfrm>
          <a:custGeom>
            <a:avLst/>
            <a:gdLst/>
            <a:ahLst/>
            <a:cxnLst/>
            <a:rect l="l" t="t" r="r" b="b"/>
            <a:pathLst>
              <a:path w="176529" h="2266950">
                <a:moveTo>
                  <a:pt x="169646" y="0"/>
                </a:moveTo>
                <a:lnTo>
                  <a:pt x="0" y="0"/>
                </a:lnTo>
                <a:lnTo>
                  <a:pt x="84823" y="84823"/>
                </a:lnTo>
                <a:lnTo>
                  <a:pt x="169646" y="0"/>
                </a:lnTo>
                <a:close/>
              </a:path>
              <a:path w="176529" h="2266950">
                <a:moveTo>
                  <a:pt x="176352" y="2181936"/>
                </a:moveTo>
                <a:lnTo>
                  <a:pt x="6705" y="2181936"/>
                </a:lnTo>
                <a:lnTo>
                  <a:pt x="91528" y="2266759"/>
                </a:lnTo>
                <a:lnTo>
                  <a:pt x="176352" y="2181936"/>
                </a:lnTo>
                <a:close/>
              </a:path>
            </a:pathLst>
          </a:custGeom>
          <a:solidFill>
            <a:srgbClr val="7D9B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567523" y="3984318"/>
            <a:ext cx="97409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2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JhengHei"/>
              </a:rPr>
              <a:t>二次募集開始</a:t>
            </a:r>
            <a:endParaRPr sz="1200" dirty="0">
              <a:latin typeface="游ゴシック" panose="020B0400000000000000" pitchFamily="50" charset="-128"/>
              <a:ea typeface="游ゴシック" panose="020B0400000000000000" pitchFamily="50" charset="-128"/>
              <a:cs typeface="Microsoft JhengHe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554550" y="4729685"/>
            <a:ext cx="1013460" cy="57467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sz="800" spc="-1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事務局による選考後</a:t>
            </a:r>
            <a:endParaRPr sz="800">
              <a:latin typeface="游ゴシック" panose="020B0400000000000000" pitchFamily="50" charset="-128"/>
              <a:ea typeface="游ゴシック" panose="020B0400000000000000" pitchFamily="50" charset="-128"/>
              <a:cs typeface="SimSun"/>
            </a:endParaRPr>
          </a:p>
          <a:p>
            <a:pPr algn="ctr">
              <a:lnSpc>
                <a:spcPct val="100000"/>
              </a:lnSpc>
              <a:spcBef>
                <a:spcPts val="390"/>
              </a:spcBef>
            </a:pPr>
            <a:r>
              <a:rPr sz="1200" b="1" spc="2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JhengHei"/>
              </a:rPr>
              <a:t>講習会</a:t>
            </a:r>
            <a:r>
              <a:rPr sz="1200" spc="-75" baseline="10416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に</a:t>
            </a:r>
            <a:endParaRPr sz="1200" baseline="10416">
              <a:latin typeface="游ゴシック" panose="020B0400000000000000" pitchFamily="50" charset="-128"/>
              <a:ea typeface="游ゴシック" panose="020B0400000000000000" pitchFamily="50" charset="-128"/>
              <a:cs typeface="SimSun"/>
            </a:endParaRPr>
          </a:p>
          <a:p>
            <a:pPr algn="ctr">
              <a:lnSpc>
                <a:spcPct val="100000"/>
              </a:lnSpc>
              <a:spcBef>
                <a:spcPts val="310"/>
              </a:spcBef>
            </a:pPr>
            <a:r>
              <a:rPr sz="800" spc="-25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必ずご参加ください</a:t>
            </a:r>
            <a:endParaRPr sz="800">
              <a:latin typeface="游ゴシック" panose="020B0400000000000000" pitchFamily="50" charset="-128"/>
              <a:ea typeface="游ゴシック" panose="020B0400000000000000" pitchFamily="50" charset="-128"/>
              <a:cs typeface="SimSu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299984" y="5520101"/>
            <a:ext cx="1545590" cy="690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43204">
              <a:lnSpc>
                <a:spcPct val="125000"/>
              </a:lnSpc>
              <a:spcBef>
                <a:spcPts val="100"/>
              </a:spcBef>
            </a:pPr>
            <a:r>
              <a:rPr sz="800" spc="-5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独立研究者 山口周氏、</a:t>
            </a:r>
            <a:r>
              <a:rPr sz="800" spc="50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  </a:t>
            </a:r>
            <a:r>
              <a:rPr sz="800" spc="-2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中川政七商店 会長 中川淳氏など</a:t>
            </a:r>
            <a:endParaRPr sz="800" dirty="0">
              <a:latin typeface="游ゴシック" panose="020B0400000000000000" pitchFamily="50" charset="-128"/>
              <a:ea typeface="游ゴシック" panose="020B0400000000000000" pitchFamily="50" charset="-128"/>
              <a:cs typeface="SimSun"/>
            </a:endParaRPr>
          </a:p>
          <a:p>
            <a:pPr marL="410209">
              <a:lnSpc>
                <a:spcPct val="100000"/>
              </a:lnSpc>
              <a:spcBef>
                <a:spcPts val="240"/>
              </a:spcBef>
            </a:pPr>
            <a:r>
              <a:rPr sz="800" spc="-15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著名講師による</a:t>
            </a:r>
            <a:endParaRPr sz="800" dirty="0">
              <a:latin typeface="游ゴシック" panose="020B0400000000000000" pitchFamily="50" charset="-128"/>
              <a:ea typeface="游ゴシック" panose="020B0400000000000000" pitchFamily="50" charset="-128"/>
              <a:cs typeface="SimSun"/>
            </a:endParaRPr>
          </a:p>
          <a:p>
            <a:pPr marL="78740">
              <a:lnSpc>
                <a:spcPct val="100000"/>
              </a:lnSpc>
              <a:spcBef>
                <a:spcPts val="190"/>
              </a:spcBef>
            </a:pPr>
            <a:r>
              <a:rPr sz="1200" b="1" spc="-1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JhengHei"/>
              </a:rPr>
              <a:t>オンライン講習視聴</a:t>
            </a:r>
            <a:endParaRPr sz="1200" dirty="0">
              <a:latin typeface="游ゴシック" panose="020B0400000000000000" pitchFamily="50" charset="-128"/>
              <a:ea typeface="游ゴシック" panose="020B0400000000000000" pitchFamily="50" charset="-128"/>
              <a:cs typeface="Microsoft JhengHe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418028" y="6982378"/>
            <a:ext cx="1294765" cy="608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b="1" spc="2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JhengHei"/>
              </a:rPr>
              <a:t>地域代表商品決定</a:t>
            </a:r>
            <a:endParaRPr sz="1200">
              <a:latin typeface="游ゴシック" panose="020B0400000000000000" pitchFamily="50" charset="-128"/>
              <a:ea typeface="游ゴシック" panose="020B0400000000000000" pitchFamily="50" charset="-128"/>
              <a:cs typeface="Microsoft JhengHei"/>
            </a:endParaRPr>
          </a:p>
          <a:p>
            <a:pPr marL="104139" marR="96520" algn="ctr">
              <a:lnSpc>
                <a:spcPct val="161300"/>
              </a:lnSpc>
              <a:spcBef>
                <a:spcPts val="50"/>
              </a:spcBef>
            </a:pPr>
            <a:r>
              <a:rPr sz="800" spc="3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地域の物産展などへの出品を検討中</a:t>
            </a:r>
            <a:endParaRPr sz="800">
              <a:latin typeface="游ゴシック" panose="020B0400000000000000" pitchFamily="50" charset="-128"/>
              <a:ea typeface="游ゴシック" panose="020B0400000000000000" pitchFamily="50" charset="-128"/>
              <a:cs typeface="SimSu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45843" y="3828055"/>
            <a:ext cx="471170" cy="337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ts val="1225"/>
              </a:lnSpc>
              <a:spcBef>
                <a:spcPts val="100"/>
              </a:spcBef>
            </a:pPr>
            <a:r>
              <a:rPr sz="1100" b="1" dirty="0">
                <a:solidFill>
                  <a:srgbClr val="2B469C"/>
                </a:solidFill>
                <a:latin typeface="Arial"/>
                <a:cs typeface="Arial"/>
              </a:rPr>
              <a:t>2024</a:t>
            </a:r>
            <a:r>
              <a:rPr sz="1350" b="1" spc="-75" baseline="3086" dirty="0">
                <a:solidFill>
                  <a:srgbClr val="2B469C"/>
                </a:solidFill>
                <a:latin typeface="Microsoft YaHei"/>
                <a:cs typeface="Microsoft YaHei"/>
              </a:rPr>
              <a:t>年</a:t>
            </a:r>
            <a:endParaRPr sz="1350" baseline="3086" dirty="0">
              <a:latin typeface="Microsoft YaHei"/>
              <a:cs typeface="Microsoft YaHei"/>
            </a:endParaRPr>
          </a:p>
          <a:p>
            <a:pPr marR="5080" algn="r">
              <a:lnSpc>
                <a:spcPts val="1225"/>
              </a:lnSpc>
            </a:pPr>
            <a:r>
              <a:rPr sz="1100" b="1" spc="-25" dirty="0">
                <a:solidFill>
                  <a:srgbClr val="2B469C"/>
                </a:solidFill>
                <a:latin typeface="Arial"/>
                <a:cs typeface="Arial"/>
              </a:rPr>
              <a:t>10</a:t>
            </a:r>
            <a:r>
              <a:rPr sz="1350" b="1" spc="-75" baseline="3086" dirty="0">
                <a:solidFill>
                  <a:srgbClr val="2B469C"/>
                </a:solidFill>
                <a:latin typeface="Microsoft YaHei"/>
                <a:cs typeface="Microsoft YaHei"/>
              </a:rPr>
              <a:t>月</a:t>
            </a:r>
            <a:endParaRPr sz="1350" baseline="3086" dirty="0">
              <a:latin typeface="Microsoft YaHei"/>
              <a:cs typeface="Microsoft YaHe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327388" y="4736580"/>
            <a:ext cx="58928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b="1" spc="-15" baseline="2525" dirty="0">
                <a:solidFill>
                  <a:srgbClr val="2B469C"/>
                </a:solidFill>
                <a:latin typeface="Arial"/>
                <a:cs typeface="Arial"/>
              </a:rPr>
              <a:t>10</a:t>
            </a:r>
            <a:r>
              <a:rPr sz="1100" spc="-10" dirty="0">
                <a:solidFill>
                  <a:srgbClr val="2B469C"/>
                </a:solidFill>
                <a:latin typeface="Malgun Gothic"/>
                <a:cs typeface="Malgun Gothic"/>
              </a:rPr>
              <a:t>～</a:t>
            </a:r>
            <a:r>
              <a:rPr sz="1650" b="1" spc="-15" baseline="2525" dirty="0">
                <a:solidFill>
                  <a:srgbClr val="2B469C"/>
                </a:solidFill>
                <a:latin typeface="Arial"/>
                <a:cs typeface="Arial"/>
              </a:rPr>
              <a:t>12</a:t>
            </a:r>
            <a:r>
              <a:rPr sz="1350" b="1" spc="-75" baseline="6172" dirty="0">
                <a:solidFill>
                  <a:srgbClr val="2B469C"/>
                </a:solidFill>
                <a:latin typeface="Microsoft YaHei"/>
                <a:cs typeface="Microsoft YaHei"/>
              </a:rPr>
              <a:t>月</a:t>
            </a:r>
            <a:endParaRPr sz="1350" baseline="6172">
              <a:latin typeface="Microsoft YaHei"/>
              <a:cs typeface="Microsoft YaHe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40263" y="6836387"/>
            <a:ext cx="476250" cy="340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5875" algn="r">
              <a:lnSpc>
                <a:spcPts val="1240"/>
              </a:lnSpc>
              <a:spcBef>
                <a:spcPts val="100"/>
              </a:spcBef>
            </a:pPr>
            <a:r>
              <a:rPr sz="1100" b="1" dirty="0">
                <a:solidFill>
                  <a:srgbClr val="2B469C"/>
                </a:solidFill>
                <a:latin typeface="Arial"/>
                <a:cs typeface="Arial"/>
              </a:rPr>
              <a:t>2025</a:t>
            </a:r>
            <a:r>
              <a:rPr sz="1350" b="1" spc="-75" baseline="3086" dirty="0">
                <a:solidFill>
                  <a:srgbClr val="2B469C"/>
                </a:solidFill>
                <a:latin typeface="Microsoft YaHei"/>
                <a:cs typeface="Microsoft YaHei"/>
              </a:rPr>
              <a:t>年</a:t>
            </a:r>
            <a:endParaRPr sz="1350" baseline="3086">
              <a:latin typeface="Microsoft YaHei"/>
              <a:cs typeface="Microsoft YaHei"/>
            </a:endParaRPr>
          </a:p>
          <a:p>
            <a:pPr marR="5080" algn="r">
              <a:lnSpc>
                <a:spcPts val="1240"/>
              </a:lnSpc>
            </a:pPr>
            <a:r>
              <a:rPr sz="1100" b="1" spc="-40" dirty="0">
                <a:solidFill>
                  <a:srgbClr val="2B469C"/>
                </a:solidFill>
                <a:latin typeface="Arial"/>
                <a:cs typeface="Arial"/>
              </a:rPr>
              <a:t>1</a:t>
            </a:r>
            <a:r>
              <a:rPr sz="1350" b="1" spc="-75" baseline="3086" dirty="0">
                <a:solidFill>
                  <a:srgbClr val="2B469C"/>
                </a:solidFill>
                <a:latin typeface="Microsoft YaHei"/>
                <a:cs typeface="Microsoft YaHei"/>
              </a:rPr>
              <a:t>月</a:t>
            </a:r>
            <a:endParaRPr sz="1350" baseline="3086">
              <a:latin typeface="Microsoft YaHei"/>
              <a:cs typeface="Microsoft YaHe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15515" y="7364859"/>
            <a:ext cx="2579370" cy="4108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1300"/>
              </a:lnSpc>
              <a:spcBef>
                <a:spcPts val="100"/>
              </a:spcBef>
            </a:pPr>
            <a:r>
              <a:rPr sz="1100" b="1" spc="-100" dirty="0">
                <a:solidFill>
                  <a:srgbClr val="140700"/>
                </a:solidFill>
                <a:latin typeface="Yu Gothic"/>
                <a:cs typeface="Yu Gothic"/>
              </a:rPr>
              <a:t>大阪代表商品プロジェクトサイト</a:t>
            </a:r>
            <a:r>
              <a:rPr sz="1100" b="1" spc="-50" dirty="0">
                <a:solidFill>
                  <a:srgbClr val="140700"/>
                </a:solidFill>
                <a:latin typeface="Yu Gothic"/>
                <a:cs typeface="Yu Gothic"/>
              </a:rPr>
              <a:t> </a:t>
            </a:r>
            <a:r>
              <a:rPr sz="1100" b="1" spc="-65" dirty="0">
                <a:solidFill>
                  <a:srgbClr val="140700"/>
                </a:solidFill>
                <a:latin typeface="Yu Gothic"/>
                <a:cs typeface="Yu Gothic"/>
              </a:rPr>
              <a:t>https://</a:t>
            </a:r>
            <a:r>
              <a:rPr sz="1100" b="1" spc="-65" dirty="0">
                <a:solidFill>
                  <a:srgbClr val="140700"/>
                </a:solidFill>
                <a:latin typeface="Yu Gothic"/>
                <a:cs typeface="Yu Gothic"/>
                <a:hlinkClick r:id="rId5"/>
              </a:rPr>
              <a:t>www.osaka-</a:t>
            </a:r>
            <a:r>
              <a:rPr sz="1100" b="1" spc="-45" dirty="0">
                <a:solidFill>
                  <a:srgbClr val="140700"/>
                </a:solidFill>
                <a:latin typeface="Yu Gothic"/>
                <a:cs typeface="Yu Gothic"/>
                <a:hlinkClick r:id="rId5"/>
              </a:rPr>
              <a:t>daihyo.jp/index.html</a:t>
            </a:r>
            <a:endParaRPr sz="1100" dirty="0">
              <a:latin typeface="Yu Gothic"/>
              <a:cs typeface="Yu Gothic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4943475" y="3878805"/>
            <a:ext cx="108585" cy="3894454"/>
            <a:chOff x="4943475" y="3878805"/>
            <a:chExt cx="108585" cy="3894454"/>
          </a:xfrm>
        </p:grpSpPr>
        <p:sp>
          <p:nvSpPr>
            <p:cNvPr id="30" name="object 30"/>
            <p:cNvSpPr/>
            <p:nvPr/>
          </p:nvSpPr>
          <p:spPr>
            <a:xfrm>
              <a:off x="4997475" y="3880710"/>
              <a:ext cx="0" cy="3890645"/>
            </a:xfrm>
            <a:custGeom>
              <a:avLst/>
              <a:gdLst/>
              <a:ahLst/>
              <a:cxnLst/>
              <a:rect l="l" t="t" r="r" b="b"/>
              <a:pathLst>
                <a:path h="3890645">
                  <a:moveTo>
                    <a:pt x="0" y="3890581"/>
                  </a:moveTo>
                  <a:lnTo>
                    <a:pt x="0" y="0"/>
                  </a:lnTo>
                </a:path>
              </a:pathLst>
            </a:custGeom>
            <a:ln w="3810">
              <a:solidFill>
                <a:srgbClr val="0045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943475" y="4027307"/>
              <a:ext cx="108000" cy="108000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943475" y="4780427"/>
              <a:ext cx="108000" cy="10800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943475" y="7026181"/>
              <a:ext cx="108000" cy="108000"/>
            </a:xfrm>
            <a:prstGeom prst="rect">
              <a:avLst/>
            </a:prstGeom>
          </p:spPr>
        </p:pic>
      </p:grp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837565">
              <a:lnSpc>
                <a:spcPct val="108700"/>
              </a:lnSpc>
              <a:spcBef>
                <a:spcPts val="95"/>
              </a:spcBef>
            </a:pPr>
            <a:r>
              <a:rPr spc="-50" dirty="0"/>
              <a:t>O</a:t>
            </a:r>
            <a:r>
              <a:rPr spc="-550" dirty="0"/>
              <a:t> </a:t>
            </a:r>
            <a:r>
              <a:rPr spc="-125" dirty="0"/>
              <a:t>SAKA </a:t>
            </a:r>
            <a:r>
              <a:rPr spc="-10" dirty="0"/>
              <a:t>PRIDE </a:t>
            </a: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pc="-10" dirty="0"/>
              <a:t>PRODUCTS 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879781" y="2156751"/>
            <a:ext cx="1536700" cy="8604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9370">
              <a:lnSpc>
                <a:spcPct val="100000"/>
              </a:lnSpc>
              <a:spcBef>
                <a:spcPts val="110"/>
              </a:spcBef>
            </a:pPr>
            <a:r>
              <a:rPr sz="1850" spc="-260" dirty="0">
                <a:solidFill>
                  <a:srgbClr val="140700"/>
                </a:solidFill>
                <a:latin typeface="Arial Black"/>
                <a:cs typeface="Arial Black"/>
              </a:rPr>
              <a:t>2</a:t>
            </a:r>
            <a:r>
              <a:rPr sz="1850" spc="30" dirty="0">
                <a:solidFill>
                  <a:srgbClr val="140700"/>
                </a:solidFill>
                <a:latin typeface="Arial Black"/>
                <a:cs typeface="Arial Black"/>
              </a:rPr>
              <a:t> </a:t>
            </a:r>
            <a:r>
              <a:rPr sz="1850" dirty="0">
                <a:solidFill>
                  <a:srgbClr val="140700"/>
                </a:solidFill>
                <a:latin typeface="Arial Black"/>
                <a:cs typeface="Arial Black"/>
              </a:rPr>
              <a:t>O</a:t>
            </a:r>
            <a:r>
              <a:rPr sz="1850" spc="10" dirty="0">
                <a:solidFill>
                  <a:srgbClr val="140700"/>
                </a:solidFill>
                <a:latin typeface="Arial Black"/>
                <a:cs typeface="Arial Black"/>
              </a:rPr>
              <a:t> </a:t>
            </a:r>
            <a:r>
              <a:rPr sz="1850" spc="-260" dirty="0">
                <a:solidFill>
                  <a:srgbClr val="140700"/>
                </a:solidFill>
                <a:latin typeface="Arial Black"/>
                <a:cs typeface="Arial Black"/>
              </a:rPr>
              <a:t>2</a:t>
            </a:r>
            <a:r>
              <a:rPr sz="1850" spc="30" dirty="0">
                <a:solidFill>
                  <a:srgbClr val="140700"/>
                </a:solidFill>
                <a:latin typeface="Arial Black"/>
                <a:cs typeface="Arial Black"/>
              </a:rPr>
              <a:t> </a:t>
            </a:r>
            <a:r>
              <a:rPr sz="1850" spc="-350" dirty="0">
                <a:solidFill>
                  <a:srgbClr val="140700"/>
                </a:solidFill>
                <a:latin typeface="Arial Black"/>
                <a:cs typeface="Arial Black"/>
              </a:rPr>
              <a:t>5</a:t>
            </a:r>
            <a:endParaRPr sz="1850" dirty="0">
              <a:latin typeface="Arial Black"/>
              <a:cs typeface="Arial Black"/>
            </a:endParaRPr>
          </a:p>
          <a:p>
            <a:pPr marL="12700" marR="5080">
              <a:lnSpc>
                <a:spcPct val="147700"/>
              </a:lnSpc>
              <a:spcBef>
                <a:spcPts val="1150"/>
              </a:spcBef>
            </a:pPr>
            <a:r>
              <a:rPr sz="900" b="1" spc="10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algun Gothic"/>
              </a:rPr>
              <a:t>これからの大 阪みやげを</a:t>
            </a:r>
            <a:r>
              <a:rPr sz="900" b="1" spc="-50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algun Gothic"/>
              </a:rPr>
              <a:t> </a:t>
            </a:r>
            <a:r>
              <a:rPr sz="900" b="1" spc="95" dirty="0">
                <a:solidFill>
                  <a:srgbClr val="1407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algun Gothic"/>
              </a:rPr>
              <a:t>ともに創るプロジェクト</a:t>
            </a:r>
            <a:endParaRPr sz="900" dirty="0">
              <a:latin typeface="游ゴシック" panose="020B0400000000000000" pitchFamily="50" charset="-128"/>
              <a:ea typeface="游ゴシック" panose="020B0400000000000000" pitchFamily="50" charset="-128"/>
              <a:cs typeface="Malgun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407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237</Words>
  <Application>Microsoft Office PowerPoint</Application>
  <PresentationFormat>ユーザー設定</PresentationFormat>
  <Paragraphs>56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Arial MT</vt:lpstr>
      <vt:lpstr>Malgun Gothic</vt:lpstr>
      <vt:lpstr>Microsoft YaHei</vt:lpstr>
      <vt:lpstr>SimSun</vt:lpstr>
      <vt:lpstr>Yu Gothic</vt:lpstr>
      <vt:lpstr>Yu Gothic</vt:lpstr>
      <vt:lpstr>Arial</vt:lpstr>
      <vt:lpstr>Arial Black</vt:lpstr>
      <vt:lpstr>Calibri</vt:lpstr>
      <vt:lpstr>Office Theme</vt:lpstr>
      <vt:lpstr>PowerPoint プレゼンテーション</vt:lpstr>
      <vt:lpstr>O SAKA PRIDE  PRODUCTS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2024-09-26T06:19:55Z</dcterms:created>
  <dcterms:modified xsi:type="dcterms:W3CDTF">2024-09-26T06:20:00Z</dcterms:modified>
</cp:coreProperties>
</file>