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6" r:id="rId2"/>
    <p:sldId id="257" r:id="rId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2381"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650" b="0" i="0">
                <a:solidFill>
                  <a:srgbClr val="231F20"/>
                </a:solidFill>
                <a:latin typeface="Arial Black"/>
                <a:cs typeface="Arial Black"/>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50" b="0" i="0">
                <a:solidFill>
                  <a:srgbClr val="231F2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50" b="0" i="0">
                <a:solidFill>
                  <a:srgbClr val="231F20"/>
                </a:solidFill>
                <a:latin typeface="Arial Black"/>
                <a:cs typeface="Arial Black"/>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50" b="0" i="0">
                <a:solidFill>
                  <a:srgbClr val="231F2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2402" y="786435"/>
            <a:ext cx="2169795" cy="1342389"/>
          </a:xfrm>
          <a:prstGeom prst="rect">
            <a:avLst/>
          </a:prstGeom>
        </p:spPr>
        <p:txBody>
          <a:bodyPr wrap="square" lIns="0" tIns="0" rIns="0" bIns="0">
            <a:spAutoFit/>
          </a:bodyPr>
          <a:lstStyle>
            <a:lvl1pPr>
              <a:defRPr sz="2650" b="0" i="0">
                <a:solidFill>
                  <a:srgbClr val="231F20"/>
                </a:solidFill>
                <a:latin typeface="Arial Black"/>
                <a:cs typeface="Arial Black"/>
              </a:defRPr>
            </a:lvl1pPr>
          </a:lstStyle>
          <a:p>
            <a:endParaRPr/>
          </a:p>
        </p:txBody>
      </p:sp>
      <p:sp>
        <p:nvSpPr>
          <p:cNvPr id="3" name="Holder 3"/>
          <p:cNvSpPr>
            <a:spLocks noGrp="1"/>
          </p:cNvSpPr>
          <p:nvPr>
            <p:ph type="body" idx="1"/>
          </p:nvPr>
        </p:nvSpPr>
        <p:spPr>
          <a:xfrm>
            <a:off x="670138" y="3645538"/>
            <a:ext cx="5217795" cy="32245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osaka-daihyo.jp/index.html" TargetMode="External"/><Relationship Id="rId4" Type="http://schemas.openxmlformats.org/officeDocument/2006/relationships/hyperlink" Target="mailto:osaka-daihyo@hhms.co.jp"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4665" y="996950"/>
            <a:ext cx="7461835" cy="8711996"/>
            <a:chOff x="94665" y="996950"/>
            <a:chExt cx="7461835" cy="8711996"/>
          </a:xfrm>
        </p:grpSpPr>
        <p:pic>
          <p:nvPicPr>
            <p:cNvPr id="3" name="object 3"/>
            <p:cNvPicPr/>
            <p:nvPr/>
          </p:nvPicPr>
          <p:blipFill>
            <a:blip r:embed="rId2" cstate="print"/>
            <a:stretch>
              <a:fillRect/>
            </a:stretch>
          </p:blipFill>
          <p:spPr>
            <a:xfrm>
              <a:off x="94665" y="996950"/>
              <a:ext cx="7344003" cy="8711996"/>
            </a:xfrm>
            <a:prstGeom prst="rect">
              <a:avLst/>
            </a:prstGeom>
          </p:spPr>
        </p:pic>
        <p:pic>
          <p:nvPicPr>
            <p:cNvPr id="5" name="object 5"/>
            <p:cNvPicPr/>
            <p:nvPr/>
          </p:nvPicPr>
          <p:blipFill>
            <a:blip r:embed="rId3" cstate="print"/>
            <a:stretch>
              <a:fillRect/>
            </a:stretch>
          </p:blipFill>
          <p:spPr>
            <a:xfrm>
              <a:off x="1768387" y="1537157"/>
              <a:ext cx="5788113" cy="7791581"/>
            </a:xfrm>
            <a:prstGeom prst="rect">
              <a:avLst/>
            </a:prstGeom>
          </p:spPr>
        </p:pic>
      </p:grpSp>
      <p:sp>
        <p:nvSpPr>
          <p:cNvPr id="6" name="object 6"/>
          <p:cNvSpPr txBox="1"/>
          <p:nvPr/>
        </p:nvSpPr>
        <p:spPr>
          <a:xfrm>
            <a:off x="1263650" y="270016"/>
            <a:ext cx="4834897" cy="467359"/>
          </a:xfrm>
          <a:prstGeom prst="rect">
            <a:avLst/>
          </a:prstGeom>
        </p:spPr>
        <p:txBody>
          <a:bodyPr vert="horz" wrap="square" lIns="0" tIns="12700" rIns="0" bIns="0" rtlCol="0">
            <a:spAutoFit/>
          </a:bodyPr>
          <a:lstStyle/>
          <a:p>
            <a:pPr marL="12700">
              <a:lnSpc>
                <a:spcPct val="100000"/>
              </a:lnSpc>
              <a:spcBef>
                <a:spcPts val="100"/>
              </a:spcBef>
              <a:tabLst>
                <a:tab pos="2637790" algn="l"/>
              </a:tabLst>
            </a:pPr>
            <a:r>
              <a:rPr sz="2900" b="1" spc="380" dirty="0">
                <a:solidFill>
                  <a:srgbClr val="F04E29"/>
                </a:solidFill>
                <a:latin typeface="Microsoft YaHei"/>
                <a:cs typeface="Microsoft YaHei"/>
              </a:rPr>
              <a:t>地</a:t>
            </a:r>
            <a:r>
              <a:rPr sz="2900" b="1" spc="310" dirty="0">
                <a:solidFill>
                  <a:srgbClr val="F04E29"/>
                </a:solidFill>
                <a:latin typeface="Microsoft YaHei"/>
                <a:cs typeface="Microsoft YaHei"/>
              </a:rPr>
              <a:t>域</a:t>
            </a:r>
            <a:r>
              <a:rPr sz="2900" b="1" spc="340" dirty="0">
                <a:solidFill>
                  <a:srgbClr val="F04E29"/>
                </a:solidFill>
                <a:latin typeface="Microsoft YaHei"/>
                <a:cs typeface="Microsoft YaHei"/>
              </a:rPr>
              <a:t>代</a:t>
            </a:r>
            <a:r>
              <a:rPr sz="2900" b="1" spc="300" dirty="0">
                <a:solidFill>
                  <a:srgbClr val="F04E29"/>
                </a:solidFill>
                <a:latin typeface="Microsoft YaHei"/>
                <a:cs typeface="Microsoft YaHei"/>
              </a:rPr>
              <a:t>表</a:t>
            </a:r>
            <a:r>
              <a:rPr sz="2900" b="1" spc="265" dirty="0">
                <a:solidFill>
                  <a:srgbClr val="F04E29"/>
                </a:solidFill>
                <a:latin typeface="Microsoft YaHei"/>
                <a:cs typeface="Microsoft YaHei"/>
              </a:rPr>
              <a:t>商</a:t>
            </a:r>
            <a:r>
              <a:rPr sz="2900" b="1" spc="-50" dirty="0">
                <a:solidFill>
                  <a:srgbClr val="F04E29"/>
                </a:solidFill>
                <a:latin typeface="Microsoft YaHei"/>
                <a:cs typeface="Microsoft YaHei"/>
              </a:rPr>
              <a:t>品</a:t>
            </a:r>
            <a:r>
              <a:rPr sz="2900" b="1" dirty="0">
                <a:solidFill>
                  <a:srgbClr val="F04E29"/>
                </a:solidFill>
                <a:latin typeface="Microsoft YaHei"/>
                <a:cs typeface="Microsoft YaHei"/>
              </a:rPr>
              <a:t>	</a:t>
            </a:r>
            <a:r>
              <a:rPr sz="2900" b="1" spc="345" dirty="0">
                <a:solidFill>
                  <a:srgbClr val="F04E29"/>
                </a:solidFill>
                <a:latin typeface="Microsoft YaHei"/>
                <a:cs typeface="Microsoft YaHei"/>
              </a:rPr>
              <a:t>三</a:t>
            </a:r>
            <a:r>
              <a:rPr sz="2900" b="1" spc="320" dirty="0">
                <a:solidFill>
                  <a:srgbClr val="F04E29"/>
                </a:solidFill>
                <a:latin typeface="Microsoft YaHei"/>
                <a:cs typeface="Microsoft YaHei"/>
              </a:rPr>
              <a:t>次</a:t>
            </a:r>
            <a:r>
              <a:rPr sz="2900" b="1" spc="365" dirty="0">
                <a:solidFill>
                  <a:srgbClr val="F04E29"/>
                </a:solidFill>
                <a:latin typeface="Microsoft YaHei"/>
                <a:cs typeface="Microsoft YaHei"/>
              </a:rPr>
              <a:t>募</a:t>
            </a:r>
            <a:r>
              <a:rPr sz="2900" b="1" spc="275" dirty="0">
                <a:solidFill>
                  <a:srgbClr val="F04E29"/>
                </a:solidFill>
                <a:latin typeface="Microsoft YaHei"/>
                <a:cs typeface="Microsoft YaHei"/>
              </a:rPr>
              <a:t>集</a:t>
            </a:r>
            <a:r>
              <a:rPr sz="2900" b="1" spc="-50" dirty="0">
                <a:solidFill>
                  <a:srgbClr val="F04E29"/>
                </a:solidFill>
                <a:latin typeface="Microsoft YaHei"/>
                <a:cs typeface="Microsoft YaHei"/>
              </a:rPr>
              <a:t>中</a:t>
            </a:r>
            <a:endParaRPr sz="2900" dirty="0">
              <a:latin typeface="Microsoft YaHei"/>
              <a:cs typeface="Microsoft YaHei"/>
            </a:endParaRPr>
          </a:p>
        </p:txBody>
      </p:sp>
      <p:sp>
        <p:nvSpPr>
          <p:cNvPr id="7" name="object 7"/>
          <p:cNvSpPr txBox="1"/>
          <p:nvPr/>
        </p:nvSpPr>
        <p:spPr>
          <a:xfrm>
            <a:off x="3106940" y="8669299"/>
            <a:ext cx="1296035" cy="360045"/>
          </a:xfrm>
          <a:prstGeom prst="rect">
            <a:avLst/>
          </a:prstGeom>
          <a:solidFill>
            <a:srgbClr val="FFFFFF"/>
          </a:solidFill>
        </p:spPr>
        <p:txBody>
          <a:bodyPr vert="horz" wrap="square" lIns="0" tIns="20955" rIns="0" bIns="0" rtlCol="0">
            <a:spAutoFit/>
          </a:bodyPr>
          <a:lstStyle/>
          <a:p>
            <a:pPr marL="94615">
              <a:lnSpc>
                <a:spcPct val="100000"/>
              </a:lnSpc>
              <a:spcBef>
                <a:spcPts val="165"/>
              </a:spcBef>
            </a:pPr>
            <a:r>
              <a:rPr sz="2000" b="1" spc="225" dirty="0">
                <a:solidFill>
                  <a:srgbClr val="231F20"/>
                </a:solidFill>
                <a:latin typeface="Microsoft YaHei"/>
                <a:cs typeface="Microsoft YaHei"/>
              </a:rPr>
              <a:t>応募期間</a:t>
            </a:r>
            <a:endParaRPr sz="2000" dirty="0">
              <a:latin typeface="Microsoft YaHei"/>
              <a:cs typeface="Microsoft YaHei"/>
            </a:endParaRPr>
          </a:p>
        </p:txBody>
      </p:sp>
      <p:sp>
        <p:nvSpPr>
          <p:cNvPr id="8" name="object 8"/>
          <p:cNvSpPr txBox="1"/>
          <p:nvPr/>
        </p:nvSpPr>
        <p:spPr>
          <a:xfrm>
            <a:off x="2060959" y="9115863"/>
            <a:ext cx="3402329" cy="345440"/>
          </a:xfrm>
          <a:prstGeom prst="rect">
            <a:avLst/>
          </a:prstGeom>
        </p:spPr>
        <p:txBody>
          <a:bodyPr vert="horz" wrap="square" lIns="0" tIns="12700" rIns="0" bIns="0" rtlCol="0">
            <a:spAutoFit/>
          </a:bodyPr>
          <a:lstStyle/>
          <a:p>
            <a:pPr marL="38100">
              <a:lnSpc>
                <a:spcPct val="100000"/>
              </a:lnSpc>
              <a:spcBef>
                <a:spcPts val="100"/>
              </a:spcBef>
            </a:pPr>
            <a:r>
              <a:rPr sz="2700" b="1" baseline="3086" dirty="0">
                <a:solidFill>
                  <a:srgbClr val="231F20"/>
                </a:solidFill>
                <a:latin typeface="游ゴシック" panose="020B0400000000000000" pitchFamily="50" charset="-128"/>
                <a:ea typeface="游ゴシック" panose="020B0400000000000000" pitchFamily="50" charset="-128"/>
                <a:cs typeface="Microsoft YaHei"/>
              </a:rPr>
              <a:t>2025</a:t>
            </a:r>
            <a:r>
              <a:rPr sz="2700" b="1" spc="270" baseline="3086" dirty="0">
                <a:solidFill>
                  <a:srgbClr val="231F20"/>
                </a:solidFill>
                <a:latin typeface="游ゴシック" panose="020B0400000000000000" pitchFamily="50" charset="-128"/>
                <a:ea typeface="游ゴシック" panose="020B0400000000000000" pitchFamily="50" charset="-128"/>
                <a:cs typeface="Microsoft YaHei"/>
              </a:rPr>
              <a:t>年</a:t>
            </a:r>
            <a:r>
              <a:rPr sz="2100" b="1" dirty="0">
                <a:solidFill>
                  <a:srgbClr val="231F20"/>
                </a:solidFill>
                <a:latin typeface="游ゴシック" panose="020B0400000000000000" pitchFamily="50" charset="-128"/>
                <a:ea typeface="游ゴシック" panose="020B0400000000000000" pitchFamily="50" charset="-128"/>
                <a:cs typeface="Microsoft YaHei"/>
              </a:rPr>
              <a:t>2</a:t>
            </a:r>
            <a:r>
              <a:rPr sz="2100" b="1" spc="-315" dirty="0">
                <a:solidFill>
                  <a:srgbClr val="231F20"/>
                </a:solidFill>
                <a:latin typeface="游ゴシック" panose="020B0400000000000000" pitchFamily="50" charset="-128"/>
                <a:ea typeface="游ゴシック" panose="020B0400000000000000" pitchFamily="50" charset="-128"/>
                <a:cs typeface="Microsoft YaHei"/>
              </a:rPr>
              <a:t>月</a:t>
            </a:r>
            <a:r>
              <a:rPr sz="2100" b="1" spc="140" dirty="0">
                <a:solidFill>
                  <a:srgbClr val="231F20"/>
                </a:solidFill>
                <a:latin typeface="游ゴシック" panose="020B0400000000000000" pitchFamily="50" charset="-128"/>
                <a:ea typeface="游ゴシック" panose="020B0400000000000000" pitchFamily="50" charset="-128"/>
                <a:cs typeface="Microsoft YaHei"/>
              </a:rPr>
              <a:t>10</a:t>
            </a:r>
            <a:r>
              <a:rPr sz="2100" b="1" spc="-1340" dirty="0">
                <a:solidFill>
                  <a:srgbClr val="231F20"/>
                </a:solidFill>
                <a:latin typeface="游ゴシック" panose="020B0400000000000000" pitchFamily="50" charset="-128"/>
                <a:ea typeface="游ゴシック" panose="020B0400000000000000" pitchFamily="50" charset="-128"/>
                <a:cs typeface="Microsoft YaHei"/>
              </a:rPr>
              <a:t>日</a:t>
            </a:r>
            <a:r>
              <a:rPr sz="2100" dirty="0">
                <a:solidFill>
                  <a:srgbClr val="231F20"/>
                </a:solidFill>
                <a:latin typeface="游ゴシック" panose="020B0400000000000000" pitchFamily="50" charset="-128"/>
                <a:ea typeface="游ゴシック" panose="020B0400000000000000" pitchFamily="50" charset="-128"/>
                <a:cs typeface="Malgun Gothic Semilight"/>
              </a:rPr>
              <a:t>（</a:t>
            </a:r>
            <a:r>
              <a:rPr sz="2100" b="1" dirty="0">
                <a:solidFill>
                  <a:srgbClr val="231F20"/>
                </a:solidFill>
                <a:latin typeface="游ゴシック" panose="020B0400000000000000" pitchFamily="50" charset="-128"/>
                <a:ea typeface="游ゴシック" panose="020B0400000000000000" pitchFamily="50" charset="-128"/>
                <a:cs typeface="Microsoft YaHei"/>
              </a:rPr>
              <a:t>月</a:t>
            </a:r>
            <a:r>
              <a:rPr sz="2100" spc="-1050" dirty="0">
                <a:solidFill>
                  <a:srgbClr val="231F20"/>
                </a:solidFill>
                <a:latin typeface="游ゴシック" panose="020B0400000000000000" pitchFamily="50" charset="-128"/>
                <a:ea typeface="游ゴシック" panose="020B0400000000000000" pitchFamily="50" charset="-128"/>
                <a:cs typeface="Malgun Gothic Semilight"/>
              </a:rPr>
              <a:t>）</a:t>
            </a:r>
            <a:r>
              <a:rPr sz="1950" b="1" spc="-240" baseline="12820" dirty="0">
                <a:solidFill>
                  <a:srgbClr val="231F20"/>
                </a:solidFill>
                <a:latin typeface="游ゴシック" panose="020B0400000000000000" pitchFamily="50" charset="-128"/>
                <a:ea typeface="游ゴシック" panose="020B0400000000000000" pitchFamily="50" charset="-128"/>
                <a:cs typeface="Microsoft YaHei"/>
              </a:rPr>
              <a:t>午前</a:t>
            </a:r>
            <a:r>
              <a:rPr lang="ja-JP" altLang="en-US" sz="1950" b="1" spc="-240" baseline="12820" dirty="0">
                <a:solidFill>
                  <a:srgbClr val="231F20"/>
                </a:solidFill>
                <a:latin typeface="游ゴシック" panose="020B0400000000000000" pitchFamily="50" charset="-128"/>
                <a:ea typeface="游ゴシック" panose="020B0400000000000000" pitchFamily="50" charset="-128"/>
                <a:cs typeface="Microsoft YaHei"/>
              </a:rPr>
              <a:t>１０</a:t>
            </a:r>
            <a:r>
              <a:rPr sz="1950" b="1" spc="-240" baseline="12820" dirty="0">
                <a:solidFill>
                  <a:srgbClr val="231F20"/>
                </a:solidFill>
                <a:latin typeface="游ゴシック" panose="020B0400000000000000" pitchFamily="50" charset="-128"/>
                <a:ea typeface="游ゴシック" panose="020B0400000000000000" pitchFamily="50" charset="-128"/>
                <a:cs typeface="Microsoft YaHei"/>
              </a:rPr>
              <a:t>時</a:t>
            </a:r>
            <a:r>
              <a:rPr sz="2100" b="1" spc="-365" dirty="0">
                <a:solidFill>
                  <a:srgbClr val="231F20"/>
                </a:solidFill>
                <a:latin typeface="游ゴシック" panose="020B0400000000000000" pitchFamily="50" charset="-128"/>
                <a:ea typeface="游ゴシック" panose="020B0400000000000000" pitchFamily="50" charset="-128"/>
                <a:cs typeface="Malgun Gothic"/>
              </a:rPr>
              <a:t>～</a:t>
            </a:r>
            <a:endParaRPr sz="2100" dirty="0">
              <a:latin typeface="游ゴシック" panose="020B0400000000000000" pitchFamily="50" charset="-128"/>
              <a:ea typeface="游ゴシック" panose="020B0400000000000000" pitchFamily="50" charset="-128"/>
              <a:cs typeface="Malgun Gothic"/>
            </a:endParaRPr>
          </a:p>
        </p:txBody>
      </p:sp>
      <p:sp>
        <p:nvSpPr>
          <p:cNvPr id="9" name="object 9"/>
          <p:cNvSpPr txBox="1"/>
          <p:nvPr/>
        </p:nvSpPr>
        <p:spPr>
          <a:xfrm>
            <a:off x="712817" y="7158504"/>
            <a:ext cx="3571240" cy="1232535"/>
          </a:xfrm>
          <a:prstGeom prst="rect">
            <a:avLst/>
          </a:prstGeom>
        </p:spPr>
        <p:txBody>
          <a:bodyPr vert="horz" wrap="square" lIns="0" tIns="93980" rIns="0" bIns="0" rtlCol="0">
            <a:spAutoFit/>
          </a:bodyPr>
          <a:lstStyle/>
          <a:p>
            <a:pPr marL="12700">
              <a:lnSpc>
                <a:spcPct val="100000"/>
              </a:lnSpc>
              <a:spcBef>
                <a:spcPts val="740"/>
              </a:spcBef>
            </a:pPr>
            <a:r>
              <a:rPr sz="1050" b="1" spc="-50" dirty="0">
                <a:solidFill>
                  <a:srgbClr val="231F20"/>
                </a:solidFill>
                <a:latin typeface="Yu Gothic"/>
                <a:cs typeface="Yu Gothic"/>
              </a:rPr>
              <a:t>大阪の人も知らなかった大阪。</a:t>
            </a:r>
            <a:endParaRPr sz="1050" dirty="0">
              <a:latin typeface="Yu Gothic"/>
              <a:cs typeface="Yu Gothic"/>
            </a:endParaRPr>
          </a:p>
          <a:p>
            <a:pPr marL="12700">
              <a:lnSpc>
                <a:spcPct val="100000"/>
              </a:lnSpc>
              <a:spcBef>
                <a:spcPts val="640"/>
              </a:spcBef>
            </a:pPr>
            <a:r>
              <a:rPr sz="1050" b="1" spc="-90" dirty="0">
                <a:solidFill>
                  <a:srgbClr val="231F20"/>
                </a:solidFill>
                <a:latin typeface="Yu Gothic"/>
                <a:cs typeface="Yu Gothic"/>
              </a:rPr>
              <a:t>日本中の、世界中の、人々が知らなかった大阪。</a:t>
            </a:r>
            <a:endParaRPr sz="1050" dirty="0">
              <a:latin typeface="Yu Gothic"/>
              <a:cs typeface="Yu Gothic"/>
            </a:endParaRPr>
          </a:p>
          <a:p>
            <a:pPr marL="12700">
              <a:lnSpc>
                <a:spcPct val="100000"/>
              </a:lnSpc>
              <a:spcBef>
                <a:spcPts val="640"/>
              </a:spcBef>
            </a:pPr>
            <a:r>
              <a:rPr sz="1050" b="1" spc="-60" dirty="0">
                <a:solidFill>
                  <a:srgbClr val="231F20"/>
                </a:solidFill>
                <a:latin typeface="Yu Gothic"/>
                <a:cs typeface="Yu Gothic"/>
              </a:rPr>
              <a:t>つくり手のこだわりや志を詰め込んだ多彩な品々で、</a:t>
            </a:r>
            <a:endParaRPr sz="1050" dirty="0">
              <a:latin typeface="Yu Gothic"/>
              <a:cs typeface="Yu Gothic"/>
            </a:endParaRPr>
          </a:p>
          <a:p>
            <a:pPr marL="12700" marR="5080">
              <a:lnSpc>
                <a:spcPct val="150800"/>
              </a:lnSpc>
            </a:pPr>
            <a:r>
              <a:rPr sz="1050" b="1" spc="-100" dirty="0" err="1">
                <a:solidFill>
                  <a:srgbClr val="231F20"/>
                </a:solidFill>
                <a:latin typeface="Yu Gothic"/>
                <a:cs typeface="Yu Gothic"/>
              </a:rPr>
              <a:t>すべての人に「今まで知らなかった大阪」を発見してもらう</a:t>
            </a:r>
            <a:r>
              <a:rPr sz="1050" b="1" spc="-100" dirty="0">
                <a:solidFill>
                  <a:srgbClr val="231F20"/>
                </a:solidFill>
                <a:latin typeface="Yu Gothic"/>
                <a:cs typeface="Yu Gothic"/>
              </a:rPr>
              <a:t>。</a:t>
            </a:r>
            <a:endParaRPr lang="en-US" sz="1050" b="1" spc="-100" dirty="0">
              <a:solidFill>
                <a:srgbClr val="231F20"/>
              </a:solidFill>
              <a:latin typeface="Yu Gothic"/>
              <a:cs typeface="Yu Gothic"/>
            </a:endParaRPr>
          </a:p>
          <a:p>
            <a:pPr marL="12700" marR="5080">
              <a:lnSpc>
                <a:spcPct val="150800"/>
              </a:lnSpc>
            </a:pPr>
            <a:r>
              <a:rPr sz="1050" b="1" spc="-65" dirty="0" err="1">
                <a:solidFill>
                  <a:srgbClr val="231F20"/>
                </a:solidFill>
                <a:latin typeface="Yu Gothic"/>
                <a:cs typeface="Yu Gothic"/>
              </a:rPr>
              <a:t>それが、わたしたちの使命です</a:t>
            </a:r>
            <a:r>
              <a:rPr sz="1050" b="1" spc="-65" dirty="0">
                <a:solidFill>
                  <a:srgbClr val="231F20"/>
                </a:solidFill>
                <a:latin typeface="Yu Gothic"/>
                <a:cs typeface="Yu Gothic"/>
              </a:rPr>
              <a:t>。</a:t>
            </a:r>
            <a:endParaRPr sz="1050" dirty="0">
              <a:latin typeface="Yu Gothic"/>
              <a:cs typeface="Yu Gothic"/>
            </a:endParaRPr>
          </a:p>
        </p:txBody>
      </p:sp>
      <p:sp>
        <p:nvSpPr>
          <p:cNvPr id="10" name="object 10"/>
          <p:cNvSpPr txBox="1"/>
          <p:nvPr/>
        </p:nvSpPr>
        <p:spPr>
          <a:xfrm>
            <a:off x="6618626" y="2298841"/>
            <a:ext cx="192938" cy="2696210"/>
          </a:xfrm>
          <a:prstGeom prst="rect">
            <a:avLst/>
          </a:prstGeom>
        </p:spPr>
        <p:txBody>
          <a:bodyPr vert="eaVert" wrap="square" lIns="0" tIns="0" rIns="0" bIns="0" rtlCol="0">
            <a:spAutoFit/>
          </a:bodyPr>
          <a:lstStyle/>
          <a:p>
            <a:pPr marL="12700">
              <a:lnSpc>
                <a:spcPct val="65000"/>
              </a:lnSpc>
            </a:pPr>
            <a:r>
              <a:rPr sz="1700" b="1" spc="105" dirty="0">
                <a:solidFill>
                  <a:srgbClr val="231F20"/>
                </a:solidFill>
                <a:latin typeface="游ゴシック" panose="020B0400000000000000" pitchFamily="50" charset="-128"/>
                <a:ea typeface="游ゴシック" panose="020B0400000000000000" pitchFamily="50" charset="-128"/>
                <a:cs typeface="SimSun"/>
              </a:rPr>
              <a:t>思</a:t>
            </a:r>
            <a:r>
              <a:rPr sz="1700" b="1" spc="65" dirty="0">
                <a:solidFill>
                  <a:srgbClr val="231F20"/>
                </a:solidFill>
                <a:latin typeface="游ゴシック" panose="020B0400000000000000" pitchFamily="50" charset="-128"/>
                <a:ea typeface="游ゴシック" panose="020B0400000000000000" pitchFamily="50" charset="-128"/>
                <a:cs typeface="SimSun"/>
              </a:rPr>
              <a:t>い</a:t>
            </a:r>
            <a:r>
              <a:rPr sz="1700" b="1" spc="355" dirty="0">
                <a:solidFill>
                  <a:srgbClr val="231F20"/>
                </a:solidFill>
                <a:latin typeface="游ゴシック" panose="020B0400000000000000" pitchFamily="50" charset="-128"/>
                <a:ea typeface="游ゴシック" panose="020B0400000000000000" pitchFamily="50" charset="-128"/>
                <a:cs typeface="SimSun"/>
              </a:rPr>
              <a:t>も</a:t>
            </a:r>
            <a:r>
              <a:rPr sz="1700" b="1" spc="130" dirty="0">
                <a:solidFill>
                  <a:srgbClr val="231F20"/>
                </a:solidFill>
                <a:latin typeface="游ゴシック" panose="020B0400000000000000" pitchFamily="50" charset="-128"/>
                <a:ea typeface="游ゴシック" panose="020B0400000000000000" pitchFamily="50" charset="-128"/>
                <a:cs typeface="SimSun"/>
              </a:rPr>
              <a:t>よ</a:t>
            </a:r>
            <a:r>
              <a:rPr sz="1700" b="1" spc="180" dirty="0">
                <a:solidFill>
                  <a:srgbClr val="231F20"/>
                </a:solidFill>
                <a:latin typeface="游ゴシック" panose="020B0400000000000000" pitchFamily="50" charset="-128"/>
                <a:ea typeface="游ゴシック" panose="020B0400000000000000" pitchFamily="50" charset="-128"/>
                <a:cs typeface="SimSun"/>
              </a:rPr>
              <a:t>ら</a:t>
            </a:r>
            <a:r>
              <a:rPr sz="1700" b="1" spc="-15" dirty="0">
                <a:solidFill>
                  <a:srgbClr val="231F20"/>
                </a:solidFill>
                <a:latin typeface="游ゴシック" panose="020B0400000000000000" pitchFamily="50" charset="-128"/>
                <a:ea typeface="游ゴシック" panose="020B0400000000000000" pitchFamily="50" charset="-128"/>
                <a:cs typeface="SimSun"/>
              </a:rPr>
              <a:t>な</a:t>
            </a:r>
            <a:r>
              <a:rPr sz="1700" b="1" dirty="0">
                <a:solidFill>
                  <a:srgbClr val="231F20"/>
                </a:solidFill>
                <a:latin typeface="游ゴシック" panose="020B0400000000000000" pitchFamily="50" charset="-128"/>
                <a:ea typeface="游ゴシック" panose="020B0400000000000000" pitchFamily="50" charset="-128"/>
                <a:cs typeface="SimSun"/>
              </a:rPr>
              <a:t>い</a:t>
            </a:r>
            <a:r>
              <a:rPr sz="1700" b="1" spc="-819" dirty="0">
                <a:solidFill>
                  <a:srgbClr val="231F20"/>
                </a:solidFill>
                <a:latin typeface="游ゴシック" panose="020B0400000000000000" pitchFamily="50" charset="-128"/>
                <a:ea typeface="游ゴシック" panose="020B0400000000000000" pitchFamily="50" charset="-128"/>
                <a:cs typeface="SimSun"/>
              </a:rPr>
              <a:t>、</a:t>
            </a:r>
            <a:r>
              <a:rPr sz="1700" b="1" spc="200" dirty="0">
                <a:solidFill>
                  <a:srgbClr val="231F20"/>
                </a:solidFill>
                <a:latin typeface="游ゴシック" panose="020B0400000000000000" pitchFamily="50" charset="-128"/>
                <a:ea typeface="游ゴシック" panose="020B0400000000000000" pitchFamily="50" charset="-128"/>
                <a:cs typeface="SimSun"/>
              </a:rPr>
              <a:t>大阪を</a:t>
            </a:r>
            <a:r>
              <a:rPr sz="1700" b="1" dirty="0">
                <a:solidFill>
                  <a:srgbClr val="231F20"/>
                </a:solidFill>
                <a:latin typeface="游ゴシック" panose="020B0400000000000000" pitchFamily="50" charset="-128"/>
                <a:ea typeface="游ゴシック" panose="020B0400000000000000" pitchFamily="50" charset="-128"/>
                <a:cs typeface="SimSun"/>
              </a:rPr>
              <a:t>。</a:t>
            </a:r>
            <a:endParaRPr sz="1700" b="1" dirty="0">
              <a:latin typeface="游ゴシック" panose="020B0400000000000000" pitchFamily="50" charset="-128"/>
              <a:ea typeface="游ゴシック" panose="020B0400000000000000" pitchFamily="50" charset="-128"/>
              <a:cs typeface="SimSun"/>
            </a:endParaRPr>
          </a:p>
        </p:txBody>
      </p:sp>
      <p:sp>
        <p:nvSpPr>
          <p:cNvPr id="11" name="object 11"/>
          <p:cNvSpPr txBox="1"/>
          <p:nvPr/>
        </p:nvSpPr>
        <p:spPr>
          <a:xfrm>
            <a:off x="2440111" y="10349821"/>
            <a:ext cx="2682875" cy="147320"/>
          </a:xfrm>
          <a:prstGeom prst="rect">
            <a:avLst/>
          </a:prstGeom>
        </p:spPr>
        <p:txBody>
          <a:bodyPr vert="horz" wrap="square" lIns="0" tIns="12700" rIns="0" bIns="0" rtlCol="0">
            <a:spAutoFit/>
          </a:bodyPr>
          <a:lstStyle/>
          <a:p>
            <a:pPr marL="12700">
              <a:lnSpc>
                <a:spcPct val="100000"/>
              </a:lnSpc>
              <a:spcBef>
                <a:spcPts val="100"/>
              </a:spcBef>
            </a:pPr>
            <a:r>
              <a:rPr sz="800" spc="-90" dirty="0">
                <a:solidFill>
                  <a:srgbClr val="231F20"/>
                </a:solidFill>
                <a:latin typeface="SimSun"/>
                <a:cs typeface="SimSun"/>
              </a:rPr>
              <a:t>大阪府「令和６年度及び令和７年度 大阪代表商品販促業務」</a:t>
            </a:r>
            <a:endParaRPr sz="800">
              <a:latin typeface="SimSun"/>
              <a:cs typeface="SimSun"/>
            </a:endParaRPr>
          </a:p>
        </p:txBody>
      </p:sp>
      <p:pic>
        <p:nvPicPr>
          <p:cNvPr id="12" name="object 12"/>
          <p:cNvPicPr/>
          <p:nvPr/>
        </p:nvPicPr>
        <p:blipFill>
          <a:blip r:embed="rId4" cstate="print"/>
          <a:stretch>
            <a:fillRect/>
          </a:stretch>
        </p:blipFill>
        <p:spPr>
          <a:xfrm>
            <a:off x="2509033" y="9912212"/>
            <a:ext cx="1250843" cy="339229"/>
          </a:xfrm>
          <a:prstGeom prst="rect">
            <a:avLst/>
          </a:prstGeom>
        </p:spPr>
      </p:pic>
      <p:pic>
        <p:nvPicPr>
          <p:cNvPr id="20" name="object 20"/>
          <p:cNvPicPr/>
          <p:nvPr/>
        </p:nvPicPr>
        <p:blipFill>
          <a:blip r:embed="rId5" cstate="print"/>
          <a:stretch>
            <a:fillRect/>
          </a:stretch>
        </p:blipFill>
        <p:spPr>
          <a:xfrm>
            <a:off x="6359234" y="1357823"/>
            <a:ext cx="899999" cy="563599"/>
          </a:xfrm>
          <a:prstGeom prst="rect">
            <a:avLst/>
          </a:prstGeom>
        </p:spPr>
      </p:pic>
      <p:grpSp>
        <p:nvGrpSpPr>
          <p:cNvPr id="21" name="object 21"/>
          <p:cNvGrpSpPr/>
          <p:nvPr/>
        </p:nvGrpSpPr>
        <p:grpSpPr>
          <a:xfrm>
            <a:off x="3945418" y="10033280"/>
            <a:ext cx="1061720" cy="153670"/>
            <a:chOff x="3945418" y="10033280"/>
            <a:chExt cx="1061720" cy="153670"/>
          </a:xfrm>
        </p:grpSpPr>
        <p:pic>
          <p:nvPicPr>
            <p:cNvPr id="22" name="object 22"/>
            <p:cNvPicPr/>
            <p:nvPr/>
          </p:nvPicPr>
          <p:blipFill>
            <a:blip r:embed="rId6" cstate="print"/>
            <a:stretch>
              <a:fillRect/>
            </a:stretch>
          </p:blipFill>
          <p:spPr>
            <a:xfrm>
              <a:off x="3945418" y="10033280"/>
              <a:ext cx="86804" cy="137528"/>
            </a:xfrm>
            <a:prstGeom prst="rect">
              <a:avLst/>
            </a:prstGeom>
          </p:spPr>
        </p:pic>
        <p:pic>
          <p:nvPicPr>
            <p:cNvPr id="23" name="object 23"/>
            <p:cNvPicPr/>
            <p:nvPr/>
          </p:nvPicPr>
          <p:blipFill>
            <a:blip r:embed="rId7" cstate="print"/>
            <a:stretch>
              <a:fillRect/>
            </a:stretch>
          </p:blipFill>
          <p:spPr>
            <a:xfrm>
              <a:off x="4181661" y="10072376"/>
              <a:ext cx="143586" cy="98437"/>
            </a:xfrm>
            <a:prstGeom prst="rect">
              <a:avLst/>
            </a:prstGeom>
          </p:spPr>
        </p:pic>
        <p:pic>
          <p:nvPicPr>
            <p:cNvPr id="24" name="object 24"/>
            <p:cNvPicPr/>
            <p:nvPr/>
          </p:nvPicPr>
          <p:blipFill>
            <a:blip r:embed="rId6" cstate="print"/>
            <a:stretch>
              <a:fillRect/>
            </a:stretch>
          </p:blipFill>
          <p:spPr>
            <a:xfrm>
              <a:off x="4063893" y="10033280"/>
              <a:ext cx="86804" cy="137528"/>
            </a:xfrm>
            <a:prstGeom prst="rect">
              <a:avLst/>
            </a:prstGeom>
          </p:spPr>
        </p:pic>
        <p:pic>
          <p:nvPicPr>
            <p:cNvPr id="25" name="object 25"/>
            <p:cNvPicPr/>
            <p:nvPr/>
          </p:nvPicPr>
          <p:blipFill>
            <a:blip r:embed="rId8" cstate="print"/>
            <a:stretch>
              <a:fillRect/>
            </a:stretch>
          </p:blipFill>
          <p:spPr>
            <a:xfrm>
              <a:off x="4347725" y="10072381"/>
              <a:ext cx="88036" cy="100952"/>
            </a:xfrm>
            <a:prstGeom prst="rect">
              <a:avLst/>
            </a:prstGeom>
          </p:spPr>
        </p:pic>
        <p:pic>
          <p:nvPicPr>
            <p:cNvPr id="26" name="object 26"/>
            <p:cNvPicPr/>
            <p:nvPr/>
          </p:nvPicPr>
          <p:blipFill>
            <a:blip r:embed="rId9" cstate="print"/>
            <a:stretch>
              <a:fillRect/>
            </a:stretch>
          </p:blipFill>
          <p:spPr>
            <a:xfrm>
              <a:off x="4476165" y="10072369"/>
              <a:ext cx="530597" cy="114223"/>
            </a:xfrm>
            <a:prstGeom prst="rect">
              <a:avLst/>
            </a:prstGeom>
          </p:spPr>
        </p:pic>
      </p:grpSp>
      <p:sp>
        <p:nvSpPr>
          <p:cNvPr id="27" name="object 27"/>
          <p:cNvSpPr txBox="1"/>
          <p:nvPr/>
        </p:nvSpPr>
        <p:spPr>
          <a:xfrm>
            <a:off x="6952251" y="1954365"/>
            <a:ext cx="321310" cy="86360"/>
          </a:xfrm>
          <a:prstGeom prst="rect">
            <a:avLst/>
          </a:prstGeom>
        </p:spPr>
        <p:txBody>
          <a:bodyPr vert="horz" wrap="square" lIns="0" tIns="12700" rIns="0" bIns="0" rtlCol="0">
            <a:spAutoFit/>
          </a:bodyPr>
          <a:lstStyle/>
          <a:p>
            <a:pPr marL="12700">
              <a:lnSpc>
                <a:spcPct val="100000"/>
              </a:lnSpc>
              <a:spcBef>
                <a:spcPts val="100"/>
              </a:spcBef>
            </a:pPr>
            <a:r>
              <a:rPr sz="400" spc="20" dirty="0">
                <a:solidFill>
                  <a:srgbClr val="231F20"/>
                </a:solidFill>
                <a:latin typeface="Arial MT"/>
                <a:cs typeface="Arial MT"/>
              </a:rPr>
              <a:t>©Expo</a:t>
            </a:r>
            <a:r>
              <a:rPr sz="400" spc="90" dirty="0">
                <a:solidFill>
                  <a:srgbClr val="231F20"/>
                </a:solidFill>
                <a:latin typeface="Arial MT"/>
                <a:cs typeface="Arial MT"/>
              </a:rPr>
              <a:t> </a:t>
            </a:r>
            <a:r>
              <a:rPr sz="400" spc="-20" dirty="0">
                <a:solidFill>
                  <a:srgbClr val="231F20"/>
                </a:solidFill>
                <a:latin typeface="Arial MT"/>
                <a:cs typeface="Arial MT"/>
              </a:rPr>
              <a:t>2025</a:t>
            </a:r>
            <a:endParaRPr sz="400">
              <a:latin typeface="Arial MT"/>
              <a:cs typeface="Arial MT"/>
            </a:endParaRPr>
          </a:p>
        </p:txBody>
      </p:sp>
      <p:sp>
        <p:nvSpPr>
          <p:cNvPr id="28" name="object 28"/>
          <p:cNvSpPr txBox="1"/>
          <p:nvPr/>
        </p:nvSpPr>
        <p:spPr>
          <a:xfrm>
            <a:off x="5378450" y="9217773"/>
            <a:ext cx="889635" cy="132080"/>
          </a:xfrm>
          <a:prstGeom prst="rect">
            <a:avLst/>
          </a:prstGeom>
        </p:spPr>
        <p:txBody>
          <a:bodyPr vert="horz" wrap="square" lIns="0" tIns="12700" rIns="0" bIns="0" rtlCol="0">
            <a:spAutoFit/>
          </a:bodyPr>
          <a:lstStyle/>
          <a:p>
            <a:pPr marL="12700">
              <a:lnSpc>
                <a:spcPct val="100000"/>
              </a:lnSpc>
              <a:spcBef>
                <a:spcPts val="100"/>
              </a:spcBef>
            </a:pPr>
            <a:r>
              <a:rPr sz="700" b="1" spc="-35" dirty="0">
                <a:solidFill>
                  <a:srgbClr val="231F20"/>
                </a:solidFill>
                <a:latin typeface="Yu Gothic"/>
                <a:cs typeface="Yu Gothic"/>
              </a:rPr>
              <a:t>※定数に達し次第終了</a:t>
            </a:r>
            <a:endParaRPr sz="700" dirty="0">
              <a:latin typeface="Yu Gothic"/>
              <a:cs typeface="Yu Gothic"/>
            </a:endParaRPr>
          </a:p>
        </p:txBody>
      </p:sp>
      <p:sp>
        <p:nvSpPr>
          <p:cNvPr id="31" name="object 13">
            <a:extLst>
              <a:ext uri="{FF2B5EF4-FFF2-40B4-BE49-F238E27FC236}">
                <a16:creationId xmlns:a16="http://schemas.microsoft.com/office/drawing/2014/main" id="{76C5655D-7542-8111-55D5-252D8FC99FC3}"/>
              </a:ext>
            </a:extLst>
          </p:cNvPr>
          <p:cNvSpPr txBox="1"/>
          <p:nvPr/>
        </p:nvSpPr>
        <p:spPr>
          <a:xfrm>
            <a:off x="575587" y="1314770"/>
            <a:ext cx="5217795" cy="5367303"/>
          </a:xfrm>
          <a:prstGeom prst="rect">
            <a:avLst/>
          </a:prstGeom>
        </p:spPr>
        <p:txBody>
          <a:bodyPr vert="horz" wrap="square" lIns="0" tIns="201930" rIns="0" bIns="0" rtlCol="0">
            <a:spAutoFit/>
          </a:bodyPr>
          <a:lstStyle/>
          <a:p>
            <a:pPr marL="12700">
              <a:lnSpc>
                <a:spcPct val="100000"/>
              </a:lnSpc>
              <a:spcBef>
                <a:spcPts val="765"/>
              </a:spcBef>
            </a:pPr>
            <a:r>
              <a:rPr lang="pt-BR" altLang="ja-JP" sz="6550" spc="-114" dirty="0">
                <a:latin typeface="Arial Black" panose="020B0A04020102020204" pitchFamily="34" charset="0"/>
              </a:rPr>
              <a:t>O</a:t>
            </a:r>
            <a:r>
              <a:rPr lang="pt-BR" altLang="ja-JP" sz="6550" spc="-1360" dirty="0">
                <a:latin typeface="Arial Black" panose="020B0A04020102020204" pitchFamily="34" charset="0"/>
              </a:rPr>
              <a:t> </a:t>
            </a:r>
            <a:r>
              <a:rPr lang="pt-BR" altLang="ja-JP" sz="6550" spc="-160" dirty="0">
                <a:latin typeface="Arial Black" panose="020B0A04020102020204" pitchFamily="34" charset="0"/>
              </a:rPr>
              <a:t>S</a:t>
            </a:r>
            <a:r>
              <a:rPr lang="pt-BR" altLang="ja-JP" sz="6550" spc="-95" dirty="0">
                <a:latin typeface="Arial Black" panose="020B0A04020102020204" pitchFamily="34" charset="0"/>
              </a:rPr>
              <a:t>A</a:t>
            </a:r>
            <a:r>
              <a:rPr lang="pt-BR" altLang="ja-JP" sz="6550" spc="-225" dirty="0">
                <a:latin typeface="Arial Black" panose="020B0A04020102020204" pitchFamily="34" charset="0"/>
              </a:rPr>
              <a:t>K</a:t>
            </a:r>
            <a:r>
              <a:rPr lang="pt-BR" altLang="ja-JP" sz="6550" spc="-815" dirty="0">
                <a:latin typeface="Arial Black" panose="020B0A04020102020204" pitchFamily="34" charset="0"/>
              </a:rPr>
              <a:t>A</a:t>
            </a:r>
            <a:endParaRPr lang="pt-BR" altLang="ja-JP" sz="6550" dirty="0">
              <a:latin typeface="Arial Black" panose="020B0A04020102020204" pitchFamily="34" charset="0"/>
            </a:endParaRPr>
          </a:p>
          <a:p>
            <a:pPr marL="12700">
              <a:lnSpc>
                <a:spcPct val="100000"/>
              </a:lnSpc>
              <a:spcBef>
                <a:spcPts val="670"/>
              </a:spcBef>
            </a:pPr>
            <a:r>
              <a:rPr lang="pt-BR" altLang="ja-JP" sz="6550" spc="-760" dirty="0">
                <a:latin typeface="Arial Black" panose="020B0A04020102020204" pitchFamily="34" charset="0"/>
              </a:rPr>
              <a:t>P</a:t>
            </a:r>
            <a:r>
              <a:rPr lang="pt-BR" altLang="ja-JP" sz="6550" spc="-1365" dirty="0">
                <a:latin typeface="Arial Black" panose="020B0A04020102020204" pitchFamily="34" charset="0"/>
              </a:rPr>
              <a:t> </a:t>
            </a:r>
            <a:r>
              <a:rPr lang="pt-BR" altLang="ja-JP" sz="6550" spc="-869" dirty="0">
                <a:latin typeface="Arial Black" panose="020B0A04020102020204" pitchFamily="34" charset="0"/>
              </a:rPr>
              <a:t>R</a:t>
            </a:r>
            <a:r>
              <a:rPr lang="pt-BR" altLang="ja-JP" sz="6550" spc="-1360" dirty="0">
                <a:latin typeface="Arial Black" panose="020B0A04020102020204" pitchFamily="34" charset="0"/>
              </a:rPr>
              <a:t> </a:t>
            </a:r>
            <a:r>
              <a:rPr lang="pt-BR" altLang="ja-JP" sz="6550" spc="-540" dirty="0">
                <a:latin typeface="Arial Black" panose="020B0A04020102020204" pitchFamily="34" charset="0"/>
              </a:rPr>
              <a:t>I</a:t>
            </a:r>
            <a:r>
              <a:rPr lang="pt-BR" altLang="ja-JP" sz="6550" spc="-1365" dirty="0">
                <a:latin typeface="Arial Black" panose="020B0A04020102020204" pitchFamily="34" charset="0"/>
              </a:rPr>
              <a:t> </a:t>
            </a:r>
            <a:r>
              <a:rPr lang="pt-BR" altLang="ja-JP" sz="6550" spc="-254" dirty="0">
                <a:latin typeface="Arial Black" panose="020B0A04020102020204" pitchFamily="34" charset="0"/>
              </a:rPr>
              <a:t>D</a:t>
            </a:r>
            <a:r>
              <a:rPr lang="pt-BR" altLang="ja-JP" sz="6550" spc="-1360" dirty="0">
                <a:latin typeface="Arial Black" panose="020B0A04020102020204" pitchFamily="34" charset="0"/>
              </a:rPr>
              <a:t> </a:t>
            </a:r>
            <a:r>
              <a:rPr lang="pt-BR" altLang="ja-JP" sz="6550" spc="-950" dirty="0">
                <a:latin typeface="Arial Black" panose="020B0A04020102020204" pitchFamily="34" charset="0"/>
              </a:rPr>
              <a:t>E</a:t>
            </a:r>
          </a:p>
          <a:p>
            <a:pPr marL="12700">
              <a:lnSpc>
                <a:spcPct val="100000"/>
              </a:lnSpc>
              <a:spcBef>
                <a:spcPts val="670"/>
              </a:spcBef>
            </a:pPr>
            <a:r>
              <a:rPr sz="6550" spc="-760" dirty="0">
                <a:solidFill>
                  <a:srgbClr val="140700"/>
                </a:solidFill>
                <a:latin typeface="Arial Black" panose="020B0A04020102020204" pitchFamily="34" charset="0"/>
                <a:cs typeface="Arial Black"/>
              </a:rPr>
              <a:t>P</a:t>
            </a:r>
            <a:r>
              <a:rPr sz="6550" spc="-1365" dirty="0">
                <a:solidFill>
                  <a:srgbClr val="140700"/>
                </a:solidFill>
                <a:latin typeface="Arial Black" panose="020B0A04020102020204" pitchFamily="34" charset="0"/>
                <a:cs typeface="Arial Black"/>
              </a:rPr>
              <a:t> </a:t>
            </a:r>
            <a:r>
              <a:rPr sz="6550" spc="-869" dirty="0">
                <a:solidFill>
                  <a:srgbClr val="140700"/>
                </a:solidFill>
                <a:latin typeface="Arial Black" panose="020B0A04020102020204" pitchFamily="34" charset="0"/>
                <a:cs typeface="Arial Black"/>
              </a:rPr>
              <a:t>R</a:t>
            </a:r>
            <a:r>
              <a:rPr sz="6550" spc="-1360" dirty="0">
                <a:solidFill>
                  <a:srgbClr val="140700"/>
                </a:solidFill>
                <a:latin typeface="Arial Black" panose="020B0A04020102020204" pitchFamily="34" charset="0"/>
                <a:cs typeface="Arial Black"/>
              </a:rPr>
              <a:t> </a:t>
            </a:r>
            <a:r>
              <a:rPr sz="6550" spc="-114" dirty="0">
                <a:solidFill>
                  <a:srgbClr val="140700"/>
                </a:solidFill>
                <a:latin typeface="Arial Black" panose="020B0A04020102020204" pitchFamily="34" charset="0"/>
                <a:cs typeface="Arial Black"/>
              </a:rPr>
              <a:t>O</a:t>
            </a:r>
            <a:r>
              <a:rPr sz="6550" spc="-1365" dirty="0">
                <a:solidFill>
                  <a:srgbClr val="140700"/>
                </a:solidFill>
                <a:latin typeface="Arial Black" panose="020B0A04020102020204" pitchFamily="34" charset="0"/>
                <a:cs typeface="Arial Black"/>
              </a:rPr>
              <a:t> </a:t>
            </a:r>
            <a:r>
              <a:rPr sz="6550" spc="-254" dirty="0">
                <a:solidFill>
                  <a:srgbClr val="140700"/>
                </a:solidFill>
                <a:latin typeface="Arial Black" panose="020B0A04020102020204" pitchFamily="34" charset="0"/>
                <a:cs typeface="Arial Black"/>
              </a:rPr>
              <a:t>D</a:t>
            </a:r>
            <a:r>
              <a:rPr sz="6550" spc="-1360" dirty="0">
                <a:solidFill>
                  <a:srgbClr val="140700"/>
                </a:solidFill>
                <a:latin typeface="Arial Black" panose="020B0A04020102020204" pitchFamily="34" charset="0"/>
                <a:cs typeface="Arial Black"/>
              </a:rPr>
              <a:t> </a:t>
            </a:r>
            <a:r>
              <a:rPr sz="6550" spc="-655" dirty="0">
                <a:solidFill>
                  <a:srgbClr val="140700"/>
                </a:solidFill>
                <a:latin typeface="Arial Black" panose="020B0A04020102020204" pitchFamily="34" charset="0"/>
                <a:cs typeface="Arial Black"/>
              </a:rPr>
              <a:t>U</a:t>
            </a:r>
            <a:r>
              <a:rPr sz="6550" spc="-1365" dirty="0">
                <a:solidFill>
                  <a:srgbClr val="140700"/>
                </a:solidFill>
                <a:latin typeface="Arial Black" panose="020B0A04020102020204" pitchFamily="34" charset="0"/>
                <a:cs typeface="Arial Black"/>
              </a:rPr>
              <a:t> </a:t>
            </a:r>
            <a:r>
              <a:rPr sz="6550" spc="-819" dirty="0">
                <a:solidFill>
                  <a:srgbClr val="140700"/>
                </a:solidFill>
                <a:latin typeface="Arial Black" panose="020B0A04020102020204" pitchFamily="34" charset="0"/>
                <a:cs typeface="Arial Black"/>
              </a:rPr>
              <a:t>C</a:t>
            </a:r>
            <a:r>
              <a:rPr sz="6550" spc="-1360" dirty="0">
                <a:solidFill>
                  <a:srgbClr val="140700"/>
                </a:solidFill>
                <a:latin typeface="Arial Black" panose="020B0A04020102020204" pitchFamily="34" charset="0"/>
                <a:cs typeface="Arial Black"/>
              </a:rPr>
              <a:t> </a:t>
            </a:r>
            <a:r>
              <a:rPr sz="6550" spc="-944" dirty="0">
                <a:solidFill>
                  <a:srgbClr val="140700"/>
                </a:solidFill>
                <a:latin typeface="Arial Black" panose="020B0A04020102020204" pitchFamily="34" charset="0"/>
                <a:cs typeface="Arial Black"/>
              </a:rPr>
              <a:t>T</a:t>
            </a:r>
            <a:r>
              <a:rPr sz="6550" spc="-1365" dirty="0">
                <a:solidFill>
                  <a:srgbClr val="140700"/>
                </a:solidFill>
                <a:latin typeface="Arial Black" panose="020B0A04020102020204" pitchFamily="34" charset="0"/>
                <a:cs typeface="Arial Black"/>
              </a:rPr>
              <a:t> </a:t>
            </a:r>
            <a:r>
              <a:rPr sz="6550" spc="-1185" dirty="0">
                <a:solidFill>
                  <a:srgbClr val="140700"/>
                </a:solidFill>
                <a:latin typeface="Arial Black" panose="020B0A04020102020204" pitchFamily="34" charset="0"/>
                <a:cs typeface="Arial Black"/>
              </a:rPr>
              <a:t>S</a:t>
            </a:r>
            <a:endParaRPr sz="6550" dirty="0">
              <a:latin typeface="Arial Black" panose="020B0A04020102020204" pitchFamily="34" charset="0"/>
              <a:cs typeface="Arial Black"/>
            </a:endParaRPr>
          </a:p>
          <a:p>
            <a:pPr marL="80010">
              <a:lnSpc>
                <a:spcPct val="100000"/>
              </a:lnSpc>
              <a:spcBef>
                <a:spcPts val="1030"/>
              </a:spcBef>
            </a:pPr>
            <a:r>
              <a:rPr lang="en-US" altLang="ja-JP" sz="4600" spc="-675" dirty="0">
                <a:solidFill>
                  <a:srgbClr val="140700"/>
                </a:solidFill>
                <a:latin typeface="Arial Black" panose="020B0A04020102020204" pitchFamily="34" charset="0"/>
                <a:cs typeface="Arial Black"/>
              </a:rPr>
              <a:t>2</a:t>
            </a:r>
            <a:r>
              <a:rPr lang="ja-JP" altLang="en-US" sz="4600" spc="70" dirty="0">
                <a:solidFill>
                  <a:srgbClr val="140700"/>
                </a:solidFill>
                <a:latin typeface="Arial Black" panose="020B0A04020102020204" pitchFamily="34" charset="0"/>
                <a:cs typeface="Arial Black"/>
              </a:rPr>
              <a:t> </a:t>
            </a:r>
            <a:r>
              <a:rPr sz="4600" dirty="0">
                <a:solidFill>
                  <a:srgbClr val="140700"/>
                </a:solidFill>
                <a:latin typeface="Arial Black" panose="020B0A04020102020204" pitchFamily="34" charset="0"/>
                <a:cs typeface="Arial Black"/>
              </a:rPr>
              <a:t>O</a:t>
            </a:r>
            <a:r>
              <a:rPr sz="4600" spc="-5" dirty="0">
                <a:solidFill>
                  <a:srgbClr val="140700"/>
                </a:solidFill>
                <a:latin typeface="Arial Black" panose="020B0A04020102020204" pitchFamily="34" charset="0"/>
                <a:cs typeface="Arial Black"/>
              </a:rPr>
              <a:t> </a:t>
            </a:r>
            <a:r>
              <a:rPr sz="4600" spc="-675" dirty="0">
                <a:solidFill>
                  <a:srgbClr val="140700"/>
                </a:solidFill>
                <a:latin typeface="Arial Black" panose="020B0A04020102020204" pitchFamily="34" charset="0"/>
                <a:cs typeface="Arial Black"/>
              </a:rPr>
              <a:t>2</a:t>
            </a:r>
            <a:r>
              <a:rPr sz="4600" spc="70" dirty="0">
                <a:solidFill>
                  <a:srgbClr val="140700"/>
                </a:solidFill>
                <a:latin typeface="Arial Black" panose="020B0A04020102020204" pitchFamily="34" charset="0"/>
                <a:cs typeface="Arial Black"/>
              </a:rPr>
              <a:t> </a:t>
            </a:r>
            <a:r>
              <a:rPr sz="4600" spc="-785" dirty="0">
                <a:solidFill>
                  <a:srgbClr val="140700"/>
                </a:solidFill>
                <a:latin typeface="Arial Black" panose="020B0A04020102020204" pitchFamily="34" charset="0"/>
                <a:cs typeface="Arial Black"/>
              </a:rPr>
              <a:t>5</a:t>
            </a:r>
            <a:endParaRPr sz="4600" dirty="0">
              <a:latin typeface="Arial Black" panose="020B0A04020102020204" pitchFamily="34" charset="0"/>
              <a:cs typeface="Arial Black"/>
            </a:endParaRPr>
          </a:p>
          <a:p>
            <a:pPr marL="12700" marR="1469390">
              <a:lnSpc>
                <a:spcPct val="149100"/>
              </a:lnSpc>
              <a:spcBef>
                <a:spcPts val="1410"/>
              </a:spcBef>
            </a:pPr>
            <a:r>
              <a:rPr sz="2200" b="1" spc="300" dirty="0" err="1">
                <a:solidFill>
                  <a:srgbClr val="140700"/>
                </a:solidFill>
                <a:latin typeface="游ゴシック" panose="020B0400000000000000" pitchFamily="50" charset="-128"/>
                <a:ea typeface="游ゴシック" panose="020B0400000000000000" pitchFamily="50" charset="-128"/>
                <a:cs typeface="Malgun Gothic"/>
              </a:rPr>
              <a:t>これからの大阪みやげを</a:t>
            </a:r>
            <a:r>
              <a:rPr sz="2200" b="1" spc="-50" dirty="0">
                <a:solidFill>
                  <a:srgbClr val="140700"/>
                </a:solidFill>
                <a:latin typeface="游ゴシック" panose="020B0400000000000000" pitchFamily="50" charset="-128"/>
                <a:ea typeface="游ゴシック" panose="020B0400000000000000" pitchFamily="50" charset="-128"/>
                <a:cs typeface="Malgun Gothic"/>
              </a:rPr>
              <a:t> </a:t>
            </a:r>
            <a:r>
              <a:rPr sz="2200" b="1" spc="295" dirty="0">
                <a:solidFill>
                  <a:srgbClr val="140700"/>
                </a:solidFill>
                <a:latin typeface="游ゴシック" panose="020B0400000000000000" pitchFamily="50" charset="-128"/>
                <a:ea typeface="游ゴシック" panose="020B0400000000000000" pitchFamily="50" charset="-128"/>
                <a:cs typeface="Malgun Gothic"/>
              </a:rPr>
              <a:t>ともに創るプロジェクト</a:t>
            </a:r>
            <a:endParaRPr sz="2200" dirty="0">
              <a:latin typeface="游ゴシック" panose="020B0400000000000000" pitchFamily="50" charset="-128"/>
              <a:ea typeface="游ゴシック" panose="020B0400000000000000" pitchFamily="50" charset="-128"/>
              <a:cs typeface="Malgun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7"/>
            <a:ext cx="7560309" cy="10692130"/>
            <a:chOff x="0" y="-127"/>
            <a:chExt cx="7560309" cy="10692130"/>
          </a:xfrm>
        </p:grpSpPr>
        <p:pic>
          <p:nvPicPr>
            <p:cNvPr id="3" name="object 3"/>
            <p:cNvPicPr/>
            <p:nvPr/>
          </p:nvPicPr>
          <p:blipFill>
            <a:blip r:embed="rId2" cstate="print"/>
            <a:stretch>
              <a:fillRect/>
            </a:stretch>
          </p:blipFill>
          <p:spPr>
            <a:xfrm>
              <a:off x="0" y="204559"/>
              <a:ext cx="7559992" cy="10487444"/>
            </a:xfrm>
            <a:prstGeom prst="rect">
              <a:avLst/>
            </a:prstGeom>
          </p:spPr>
        </p:pic>
        <p:sp>
          <p:nvSpPr>
            <p:cNvPr id="4" name="object 4"/>
            <p:cNvSpPr/>
            <p:nvPr/>
          </p:nvSpPr>
          <p:spPr>
            <a:xfrm>
              <a:off x="0" y="-127"/>
              <a:ext cx="7560309" cy="8300720"/>
            </a:xfrm>
            <a:custGeom>
              <a:avLst/>
              <a:gdLst/>
              <a:ahLst/>
              <a:cxnLst/>
              <a:rect l="l" t="t" r="r" b="b"/>
              <a:pathLst>
                <a:path w="7560309" h="8300720">
                  <a:moveTo>
                    <a:pt x="7559992" y="6811467"/>
                  </a:moveTo>
                  <a:lnTo>
                    <a:pt x="7016229" y="6811467"/>
                  </a:lnTo>
                  <a:lnTo>
                    <a:pt x="7016229" y="7757071"/>
                  </a:lnTo>
                  <a:lnTo>
                    <a:pt x="7559992" y="7757071"/>
                  </a:lnTo>
                  <a:lnTo>
                    <a:pt x="7559992" y="6811467"/>
                  </a:lnTo>
                  <a:close/>
                </a:path>
                <a:path w="7560309" h="8300720">
                  <a:moveTo>
                    <a:pt x="7559992" y="0"/>
                  </a:moveTo>
                  <a:lnTo>
                    <a:pt x="0" y="0"/>
                  </a:lnTo>
                  <a:lnTo>
                    <a:pt x="0" y="3881120"/>
                  </a:lnTo>
                  <a:lnTo>
                    <a:pt x="0" y="4291330"/>
                  </a:lnTo>
                  <a:lnTo>
                    <a:pt x="0" y="8300720"/>
                  </a:lnTo>
                  <a:lnTo>
                    <a:pt x="7559992" y="8300720"/>
                  </a:lnTo>
                  <a:lnTo>
                    <a:pt x="7559992" y="7757160"/>
                  </a:lnTo>
                  <a:lnTo>
                    <a:pt x="5108219" y="7757160"/>
                  </a:lnTo>
                  <a:lnTo>
                    <a:pt x="5108219" y="6811010"/>
                  </a:lnTo>
                  <a:lnTo>
                    <a:pt x="7559992" y="6811010"/>
                  </a:lnTo>
                  <a:lnTo>
                    <a:pt x="7559992" y="6463271"/>
                  </a:lnTo>
                  <a:lnTo>
                    <a:pt x="7559992" y="6463030"/>
                  </a:lnTo>
                  <a:lnTo>
                    <a:pt x="7559992" y="4619434"/>
                  </a:lnTo>
                  <a:lnTo>
                    <a:pt x="7016229" y="4619434"/>
                  </a:lnTo>
                  <a:lnTo>
                    <a:pt x="7016229" y="6463030"/>
                  </a:lnTo>
                  <a:lnTo>
                    <a:pt x="5108219" y="6463030"/>
                  </a:lnTo>
                  <a:lnTo>
                    <a:pt x="5108219" y="4618990"/>
                  </a:lnTo>
                  <a:lnTo>
                    <a:pt x="7559992" y="4618990"/>
                  </a:lnTo>
                  <a:lnTo>
                    <a:pt x="7559992" y="4291330"/>
                  </a:lnTo>
                  <a:lnTo>
                    <a:pt x="5108219" y="4291330"/>
                  </a:lnTo>
                  <a:lnTo>
                    <a:pt x="5108219" y="3881120"/>
                  </a:lnTo>
                  <a:lnTo>
                    <a:pt x="7016229" y="3881120"/>
                  </a:lnTo>
                  <a:lnTo>
                    <a:pt x="7016229" y="4291000"/>
                  </a:lnTo>
                  <a:lnTo>
                    <a:pt x="7559992" y="4291000"/>
                  </a:lnTo>
                  <a:lnTo>
                    <a:pt x="7559992" y="3881120"/>
                  </a:lnTo>
                  <a:lnTo>
                    <a:pt x="7559992" y="3880802"/>
                  </a:lnTo>
                  <a:lnTo>
                    <a:pt x="7559992"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535393" y="536499"/>
              <a:ext cx="2806293" cy="2796603"/>
            </a:xfrm>
            <a:prstGeom prst="rect">
              <a:avLst/>
            </a:prstGeom>
          </p:spPr>
        </p:pic>
        <p:sp>
          <p:nvSpPr>
            <p:cNvPr id="6" name="object 6"/>
            <p:cNvSpPr/>
            <p:nvPr/>
          </p:nvSpPr>
          <p:spPr>
            <a:xfrm>
              <a:off x="5227118" y="5439024"/>
              <a:ext cx="1670685" cy="890269"/>
            </a:xfrm>
            <a:custGeom>
              <a:avLst/>
              <a:gdLst/>
              <a:ahLst/>
              <a:cxnLst/>
              <a:rect l="l" t="t" r="r" b="b"/>
              <a:pathLst>
                <a:path w="1670684" h="890270">
                  <a:moveTo>
                    <a:pt x="1598206" y="0"/>
                  </a:moveTo>
                  <a:lnTo>
                    <a:pt x="71996" y="0"/>
                  </a:lnTo>
                  <a:lnTo>
                    <a:pt x="43971" y="5657"/>
                  </a:lnTo>
                  <a:lnTo>
                    <a:pt x="21086" y="21086"/>
                  </a:lnTo>
                  <a:lnTo>
                    <a:pt x="5657" y="43971"/>
                  </a:lnTo>
                  <a:lnTo>
                    <a:pt x="0" y="71996"/>
                  </a:lnTo>
                  <a:lnTo>
                    <a:pt x="0" y="817676"/>
                  </a:lnTo>
                  <a:lnTo>
                    <a:pt x="5657" y="845703"/>
                  </a:lnTo>
                  <a:lnTo>
                    <a:pt x="21086" y="868592"/>
                  </a:lnTo>
                  <a:lnTo>
                    <a:pt x="43971" y="884026"/>
                  </a:lnTo>
                  <a:lnTo>
                    <a:pt x="71996" y="889685"/>
                  </a:lnTo>
                  <a:lnTo>
                    <a:pt x="1598206" y="889685"/>
                  </a:lnTo>
                  <a:lnTo>
                    <a:pt x="1626232" y="884026"/>
                  </a:lnTo>
                  <a:lnTo>
                    <a:pt x="1649121" y="868592"/>
                  </a:lnTo>
                  <a:lnTo>
                    <a:pt x="1664555" y="845703"/>
                  </a:lnTo>
                  <a:lnTo>
                    <a:pt x="1670215" y="817676"/>
                  </a:lnTo>
                  <a:lnTo>
                    <a:pt x="1670215" y="71996"/>
                  </a:lnTo>
                  <a:lnTo>
                    <a:pt x="1664555" y="43971"/>
                  </a:lnTo>
                  <a:lnTo>
                    <a:pt x="1649121" y="21086"/>
                  </a:lnTo>
                  <a:lnTo>
                    <a:pt x="1626232" y="5657"/>
                  </a:lnTo>
                  <a:lnTo>
                    <a:pt x="1598206" y="0"/>
                  </a:lnTo>
                  <a:close/>
                </a:path>
              </a:pathLst>
            </a:custGeom>
            <a:solidFill>
              <a:srgbClr val="FFFFFF"/>
            </a:solidFill>
          </p:spPr>
          <p:txBody>
            <a:bodyPr wrap="square" lIns="0" tIns="0" rIns="0" bIns="0" rtlCol="0"/>
            <a:lstStyle/>
            <a:p>
              <a:endParaRPr/>
            </a:p>
          </p:txBody>
        </p:sp>
        <p:sp>
          <p:nvSpPr>
            <p:cNvPr id="9" name="object 9"/>
            <p:cNvSpPr/>
            <p:nvPr/>
          </p:nvSpPr>
          <p:spPr>
            <a:xfrm>
              <a:off x="542023" y="7075462"/>
              <a:ext cx="1030605" cy="241935"/>
            </a:xfrm>
            <a:custGeom>
              <a:avLst/>
              <a:gdLst/>
              <a:ahLst/>
              <a:cxnLst/>
              <a:rect l="l" t="t" r="r" b="b"/>
              <a:pathLst>
                <a:path w="1030605" h="241934">
                  <a:moveTo>
                    <a:pt x="1030376" y="241808"/>
                  </a:moveTo>
                  <a:lnTo>
                    <a:pt x="0" y="241808"/>
                  </a:lnTo>
                  <a:lnTo>
                    <a:pt x="0" y="0"/>
                  </a:lnTo>
                  <a:lnTo>
                    <a:pt x="1030376" y="0"/>
                  </a:lnTo>
                  <a:lnTo>
                    <a:pt x="1030376" y="241808"/>
                  </a:lnTo>
                  <a:close/>
                </a:path>
              </a:pathLst>
            </a:custGeom>
            <a:ln w="6350">
              <a:solidFill>
                <a:srgbClr val="374EA2"/>
              </a:solidFill>
            </a:ln>
          </p:spPr>
          <p:txBody>
            <a:bodyPr wrap="square" lIns="0" tIns="0" rIns="0" bIns="0" rtlCol="0"/>
            <a:lstStyle/>
            <a:p>
              <a:endParaRPr/>
            </a:p>
          </p:txBody>
        </p:sp>
      </p:grpSp>
      <p:sp>
        <p:nvSpPr>
          <p:cNvPr id="10" name="object 10"/>
          <p:cNvSpPr txBox="1"/>
          <p:nvPr/>
        </p:nvSpPr>
        <p:spPr>
          <a:xfrm>
            <a:off x="518411" y="3841815"/>
            <a:ext cx="1019175" cy="223520"/>
          </a:xfrm>
          <a:prstGeom prst="rect">
            <a:avLst/>
          </a:prstGeom>
        </p:spPr>
        <p:txBody>
          <a:bodyPr vert="horz" wrap="square" lIns="0" tIns="12700" rIns="0" bIns="0" rtlCol="0">
            <a:spAutoFit/>
          </a:bodyPr>
          <a:lstStyle/>
          <a:p>
            <a:pPr marL="12700">
              <a:lnSpc>
                <a:spcPct val="100000"/>
              </a:lnSpc>
              <a:spcBef>
                <a:spcPts val="100"/>
              </a:spcBef>
            </a:pPr>
            <a:r>
              <a:rPr sz="1300" b="1" spc="-20" dirty="0">
                <a:solidFill>
                  <a:srgbClr val="231F20"/>
                </a:solidFill>
                <a:latin typeface="Microsoft YaHei"/>
                <a:cs typeface="Microsoft YaHei"/>
              </a:rPr>
              <a:t>募集対象商品</a:t>
            </a:r>
            <a:endParaRPr sz="1300">
              <a:latin typeface="Microsoft YaHei"/>
              <a:cs typeface="Microsoft YaHei"/>
            </a:endParaRPr>
          </a:p>
        </p:txBody>
      </p:sp>
      <p:sp>
        <p:nvSpPr>
          <p:cNvPr id="11" name="object 11"/>
          <p:cNvSpPr txBox="1"/>
          <p:nvPr/>
        </p:nvSpPr>
        <p:spPr>
          <a:xfrm>
            <a:off x="518411" y="4111568"/>
            <a:ext cx="2827655" cy="193040"/>
          </a:xfrm>
          <a:prstGeom prst="rect">
            <a:avLst/>
          </a:prstGeom>
        </p:spPr>
        <p:txBody>
          <a:bodyPr vert="horz" wrap="square" lIns="0" tIns="12700" rIns="0" bIns="0" rtlCol="0">
            <a:spAutoFit/>
          </a:bodyPr>
          <a:lstStyle/>
          <a:p>
            <a:pPr marL="12700">
              <a:lnSpc>
                <a:spcPct val="100000"/>
              </a:lnSpc>
              <a:spcBef>
                <a:spcPts val="100"/>
              </a:spcBef>
            </a:pPr>
            <a:r>
              <a:rPr sz="1100" b="1" spc="-110" dirty="0">
                <a:solidFill>
                  <a:srgbClr val="231F20"/>
                </a:solidFill>
                <a:latin typeface="Yu Gothic"/>
                <a:cs typeface="Yu Gothic"/>
              </a:rPr>
              <a:t>お土産に適する商品</a:t>
            </a:r>
            <a:r>
              <a:rPr sz="1100" b="1" dirty="0">
                <a:solidFill>
                  <a:srgbClr val="231F20"/>
                </a:solidFill>
                <a:latin typeface="Yu Gothic"/>
                <a:cs typeface="Yu Gothic"/>
              </a:rPr>
              <a:t>（</a:t>
            </a:r>
            <a:r>
              <a:rPr sz="1100" b="1" spc="-135" dirty="0">
                <a:solidFill>
                  <a:srgbClr val="231F20"/>
                </a:solidFill>
                <a:latin typeface="Yu Gothic"/>
                <a:cs typeface="Yu Gothic"/>
              </a:rPr>
              <a:t>食品、雑貨、工芸品など</a:t>
            </a:r>
            <a:r>
              <a:rPr sz="1100" b="1" spc="-50" dirty="0">
                <a:solidFill>
                  <a:srgbClr val="231F20"/>
                </a:solidFill>
                <a:latin typeface="Yu Gothic"/>
                <a:cs typeface="Yu Gothic"/>
              </a:rPr>
              <a:t>）</a:t>
            </a:r>
            <a:endParaRPr sz="1100">
              <a:latin typeface="Yu Gothic"/>
              <a:cs typeface="Yu Gothic"/>
            </a:endParaRPr>
          </a:p>
        </p:txBody>
      </p:sp>
      <p:sp>
        <p:nvSpPr>
          <p:cNvPr id="12" name="object 12"/>
          <p:cNvSpPr txBox="1"/>
          <p:nvPr/>
        </p:nvSpPr>
        <p:spPr>
          <a:xfrm>
            <a:off x="518411" y="4301551"/>
            <a:ext cx="3198495" cy="482600"/>
          </a:xfrm>
          <a:prstGeom prst="rect">
            <a:avLst/>
          </a:prstGeom>
        </p:spPr>
        <p:txBody>
          <a:bodyPr vert="horz" wrap="square" lIns="0" tIns="43180" rIns="0" bIns="0" rtlCol="0">
            <a:spAutoFit/>
          </a:bodyPr>
          <a:lstStyle/>
          <a:p>
            <a:pPr marL="12700">
              <a:lnSpc>
                <a:spcPct val="100000"/>
              </a:lnSpc>
              <a:spcBef>
                <a:spcPts val="340"/>
              </a:spcBef>
            </a:pPr>
            <a:r>
              <a:rPr sz="800" b="1" spc="-75" dirty="0">
                <a:solidFill>
                  <a:srgbClr val="231F20"/>
                </a:solidFill>
                <a:latin typeface="Yu Gothic"/>
                <a:cs typeface="Yu Gothic"/>
              </a:rPr>
              <a:t>※1</a:t>
            </a:r>
            <a:r>
              <a:rPr sz="800" b="1" dirty="0">
                <a:solidFill>
                  <a:srgbClr val="231F20"/>
                </a:solidFill>
                <a:latin typeface="Yu Gothic"/>
                <a:cs typeface="Yu Gothic"/>
              </a:rPr>
              <a:t>事業者</a:t>
            </a:r>
            <a:r>
              <a:rPr sz="800" b="1" spc="-65" dirty="0">
                <a:solidFill>
                  <a:srgbClr val="231F20"/>
                </a:solidFill>
                <a:latin typeface="Yu Gothic"/>
                <a:cs typeface="Yu Gothic"/>
              </a:rPr>
              <a:t>1</a:t>
            </a:r>
            <a:r>
              <a:rPr sz="800" b="1" spc="-70" dirty="0">
                <a:solidFill>
                  <a:srgbClr val="231F20"/>
                </a:solidFill>
                <a:latin typeface="Yu Gothic"/>
                <a:cs typeface="Yu Gothic"/>
              </a:rPr>
              <a:t>品とします</a:t>
            </a:r>
            <a:endParaRPr sz="800" dirty="0">
              <a:latin typeface="Yu Gothic"/>
              <a:cs typeface="Yu Gothic"/>
            </a:endParaRPr>
          </a:p>
          <a:p>
            <a:pPr marL="12700">
              <a:lnSpc>
                <a:spcPct val="100000"/>
              </a:lnSpc>
              <a:spcBef>
                <a:spcPts val="240"/>
              </a:spcBef>
            </a:pPr>
            <a:r>
              <a:rPr sz="800" b="1" spc="-70" dirty="0">
                <a:solidFill>
                  <a:srgbClr val="231F20"/>
                </a:solidFill>
                <a:latin typeface="Yu Gothic"/>
                <a:cs typeface="Yu Gothic"/>
              </a:rPr>
              <a:t>※既存のブランド認定等商品も応募可</a:t>
            </a:r>
            <a:r>
              <a:rPr sz="800" b="1" dirty="0">
                <a:solidFill>
                  <a:srgbClr val="231F20"/>
                </a:solidFill>
                <a:latin typeface="Yu Gothic"/>
                <a:cs typeface="Yu Gothic"/>
              </a:rPr>
              <a:t>（</a:t>
            </a:r>
            <a:r>
              <a:rPr sz="800" b="1" spc="-10" dirty="0">
                <a:solidFill>
                  <a:srgbClr val="231F20"/>
                </a:solidFill>
                <a:latin typeface="Yu Gothic"/>
                <a:cs typeface="Yu Gothic"/>
              </a:rPr>
              <a:t>講習会の視聴は任意</a:t>
            </a:r>
            <a:r>
              <a:rPr sz="800" b="1" spc="-50" dirty="0">
                <a:solidFill>
                  <a:srgbClr val="231F20"/>
                </a:solidFill>
                <a:latin typeface="Yu Gothic"/>
                <a:cs typeface="Yu Gothic"/>
              </a:rPr>
              <a:t>）</a:t>
            </a:r>
            <a:endParaRPr sz="800" dirty="0">
              <a:latin typeface="Yu Gothic"/>
              <a:cs typeface="Yu Gothic"/>
            </a:endParaRPr>
          </a:p>
          <a:p>
            <a:pPr marL="12700">
              <a:lnSpc>
                <a:spcPct val="100000"/>
              </a:lnSpc>
              <a:spcBef>
                <a:spcPts val="240"/>
              </a:spcBef>
            </a:pPr>
            <a:r>
              <a:rPr sz="800" b="1" spc="-55" dirty="0">
                <a:solidFill>
                  <a:srgbClr val="231F20"/>
                </a:solidFill>
                <a:latin typeface="Yu Gothic"/>
                <a:cs typeface="Yu Gothic"/>
              </a:rPr>
              <a:t>※一次募集および二次募集で応募された事業者はご応募いただけません</a:t>
            </a:r>
            <a:endParaRPr sz="800" dirty="0">
              <a:latin typeface="Yu Gothic"/>
              <a:cs typeface="Yu Gothic"/>
            </a:endParaRPr>
          </a:p>
        </p:txBody>
      </p:sp>
      <p:sp>
        <p:nvSpPr>
          <p:cNvPr id="13" name="object 13"/>
          <p:cNvSpPr txBox="1"/>
          <p:nvPr/>
        </p:nvSpPr>
        <p:spPr>
          <a:xfrm>
            <a:off x="518411" y="4876044"/>
            <a:ext cx="3349625" cy="622935"/>
          </a:xfrm>
          <a:prstGeom prst="rect">
            <a:avLst/>
          </a:prstGeom>
        </p:spPr>
        <p:txBody>
          <a:bodyPr vert="horz" wrap="square" lIns="0" tIns="48260" rIns="0" bIns="0" rtlCol="0">
            <a:spAutoFit/>
          </a:bodyPr>
          <a:lstStyle/>
          <a:p>
            <a:pPr marL="12700">
              <a:lnSpc>
                <a:spcPct val="100000"/>
              </a:lnSpc>
              <a:spcBef>
                <a:spcPts val="380"/>
              </a:spcBef>
            </a:pPr>
            <a:r>
              <a:rPr sz="1100" b="1" spc="-10" dirty="0">
                <a:solidFill>
                  <a:srgbClr val="231F20"/>
                </a:solidFill>
                <a:latin typeface="Microsoft YaHei"/>
                <a:cs typeface="Microsoft YaHei"/>
              </a:rPr>
              <a:t>募集対象者</a:t>
            </a:r>
            <a:endParaRPr sz="1100" dirty="0">
              <a:latin typeface="Microsoft YaHei"/>
              <a:cs typeface="Microsoft YaHei"/>
            </a:endParaRPr>
          </a:p>
          <a:p>
            <a:pPr marL="12700" marR="5080">
              <a:lnSpc>
                <a:spcPct val="113700"/>
              </a:lnSpc>
              <a:spcBef>
                <a:spcPts val="100"/>
              </a:spcBef>
            </a:pPr>
            <a:r>
              <a:rPr sz="1100" b="1" spc="-130" dirty="0" err="1">
                <a:solidFill>
                  <a:srgbClr val="231F20"/>
                </a:solidFill>
                <a:latin typeface="Yu Gothic"/>
                <a:cs typeface="Yu Gothic"/>
              </a:rPr>
              <a:t>大阪府内に本店、支店、営業所、生産・製造場所を有する</a:t>
            </a:r>
            <a:endParaRPr lang="en-US" sz="1100" b="1" spc="-130" dirty="0">
              <a:solidFill>
                <a:srgbClr val="231F20"/>
              </a:solidFill>
              <a:latin typeface="Yu Gothic"/>
              <a:cs typeface="Yu Gothic"/>
            </a:endParaRPr>
          </a:p>
          <a:p>
            <a:pPr marL="12700" marR="5080">
              <a:lnSpc>
                <a:spcPct val="113700"/>
              </a:lnSpc>
              <a:spcBef>
                <a:spcPts val="100"/>
              </a:spcBef>
            </a:pPr>
            <a:r>
              <a:rPr sz="1100" b="1" spc="-85" dirty="0" err="1">
                <a:solidFill>
                  <a:srgbClr val="231F20"/>
                </a:solidFill>
                <a:latin typeface="Yu Gothic"/>
                <a:cs typeface="Yu Gothic"/>
              </a:rPr>
              <a:t>中小・小規模事業者</a:t>
            </a:r>
            <a:endParaRPr sz="1100" dirty="0">
              <a:latin typeface="Yu Gothic"/>
              <a:cs typeface="Yu Gothic"/>
            </a:endParaRPr>
          </a:p>
        </p:txBody>
      </p:sp>
      <p:sp>
        <p:nvSpPr>
          <p:cNvPr id="14" name="object 14"/>
          <p:cNvSpPr txBox="1"/>
          <p:nvPr/>
        </p:nvSpPr>
        <p:spPr>
          <a:xfrm>
            <a:off x="518411" y="5636760"/>
            <a:ext cx="1913255" cy="548005"/>
          </a:xfrm>
          <a:prstGeom prst="rect">
            <a:avLst/>
          </a:prstGeom>
        </p:spPr>
        <p:txBody>
          <a:bodyPr vert="horz" wrap="square" lIns="0" tIns="97155" rIns="0" bIns="0" rtlCol="0">
            <a:spAutoFit/>
          </a:bodyPr>
          <a:lstStyle/>
          <a:p>
            <a:pPr marL="12700">
              <a:lnSpc>
                <a:spcPct val="100000"/>
              </a:lnSpc>
              <a:spcBef>
                <a:spcPts val="765"/>
              </a:spcBef>
            </a:pPr>
            <a:r>
              <a:rPr sz="1300" b="1" spc="-15" dirty="0">
                <a:solidFill>
                  <a:srgbClr val="231F20"/>
                </a:solidFill>
                <a:latin typeface="Microsoft YaHei"/>
                <a:cs typeface="Microsoft YaHei"/>
              </a:rPr>
              <a:t>募集期間</a:t>
            </a:r>
            <a:endParaRPr sz="1300">
              <a:latin typeface="Microsoft YaHei"/>
              <a:cs typeface="Microsoft YaHei"/>
            </a:endParaRPr>
          </a:p>
          <a:p>
            <a:pPr marL="12700">
              <a:lnSpc>
                <a:spcPct val="100000"/>
              </a:lnSpc>
              <a:spcBef>
                <a:spcPts val="565"/>
              </a:spcBef>
            </a:pPr>
            <a:r>
              <a:rPr sz="1100" b="1" spc="-20" dirty="0">
                <a:solidFill>
                  <a:srgbClr val="231F20"/>
                </a:solidFill>
                <a:latin typeface="Yu Gothic"/>
                <a:cs typeface="Yu Gothic"/>
              </a:rPr>
              <a:t>2025</a:t>
            </a:r>
            <a:r>
              <a:rPr sz="1100" b="1" spc="-30" dirty="0">
                <a:solidFill>
                  <a:srgbClr val="231F20"/>
                </a:solidFill>
                <a:latin typeface="Yu Gothic"/>
                <a:cs typeface="Yu Gothic"/>
              </a:rPr>
              <a:t>年</a:t>
            </a:r>
            <a:r>
              <a:rPr sz="1100" b="1" spc="-110" dirty="0">
                <a:solidFill>
                  <a:srgbClr val="231F20"/>
                </a:solidFill>
                <a:latin typeface="Yu Gothic"/>
                <a:cs typeface="Yu Gothic"/>
              </a:rPr>
              <a:t>2</a:t>
            </a:r>
            <a:r>
              <a:rPr sz="1100" b="1" spc="-90" dirty="0">
                <a:solidFill>
                  <a:srgbClr val="231F20"/>
                </a:solidFill>
                <a:latin typeface="Yu Gothic"/>
                <a:cs typeface="Yu Gothic"/>
              </a:rPr>
              <a:t>月</a:t>
            </a:r>
            <a:r>
              <a:rPr sz="1100" b="1" spc="-75" dirty="0">
                <a:solidFill>
                  <a:srgbClr val="231F20"/>
                </a:solidFill>
                <a:latin typeface="Yu Gothic"/>
                <a:cs typeface="Yu Gothic"/>
              </a:rPr>
              <a:t>10</a:t>
            </a:r>
            <a:r>
              <a:rPr sz="1100" b="1" spc="-645" dirty="0">
                <a:solidFill>
                  <a:srgbClr val="231F20"/>
                </a:solidFill>
                <a:latin typeface="Yu Gothic"/>
                <a:cs typeface="Yu Gothic"/>
              </a:rPr>
              <a:t>日</a:t>
            </a:r>
            <a:r>
              <a:rPr sz="1100" b="1" spc="-90" dirty="0">
                <a:solidFill>
                  <a:srgbClr val="231F20"/>
                </a:solidFill>
                <a:latin typeface="Yu Gothic"/>
                <a:cs typeface="Yu Gothic"/>
              </a:rPr>
              <a:t>（月</a:t>
            </a:r>
            <a:r>
              <a:rPr sz="1100" b="1" spc="-550" dirty="0">
                <a:solidFill>
                  <a:srgbClr val="231F20"/>
                </a:solidFill>
                <a:latin typeface="Yu Gothic"/>
                <a:cs typeface="Yu Gothic"/>
              </a:rPr>
              <a:t>）</a:t>
            </a:r>
            <a:r>
              <a:rPr sz="1100" b="1" spc="-10" dirty="0">
                <a:solidFill>
                  <a:srgbClr val="231F20"/>
                </a:solidFill>
                <a:latin typeface="Yu Gothic"/>
                <a:cs typeface="Yu Gothic"/>
              </a:rPr>
              <a:t>午前10</a:t>
            </a:r>
            <a:r>
              <a:rPr sz="1100" b="1" spc="-30" dirty="0">
                <a:solidFill>
                  <a:srgbClr val="231F20"/>
                </a:solidFill>
                <a:latin typeface="Yu Gothic"/>
                <a:cs typeface="Yu Gothic"/>
              </a:rPr>
              <a:t>時</a:t>
            </a:r>
            <a:r>
              <a:rPr sz="1100" b="1" spc="-50" dirty="0">
                <a:solidFill>
                  <a:srgbClr val="231F20"/>
                </a:solidFill>
                <a:latin typeface="Yu Gothic"/>
                <a:cs typeface="Yu Gothic"/>
              </a:rPr>
              <a:t>～</a:t>
            </a:r>
            <a:endParaRPr sz="1100">
              <a:latin typeface="Yu Gothic"/>
              <a:cs typeface="Yu Gothic"/>
            </a:endParaRPr>
          </a:p>
        </p:txBody>
      </p:sp>
      <p:sp>
        <p:nvSpPr>
          <p:cNvPr id="15" name="object 15"/>
          <p:cNvSpPr txBox="1"/>
          <p:nvPr/>
        </p:nvSpPr>
        <p:spPr>
          <a:xfrm>
            <a:off x="518411" y="6309860"/>
            <a:ext cx="2669540" cy="548005"/>
          </a:xfrm>
          <a:prstGeom prst="rect">
            <a:avLst/>
          </a:prstGeom>
        </p:spPr>
        <p:txBody>
          <a:bodyPr vert="horz" wrap="square" lIns="0" tIns="97155" rIns="0" bIns="0" rtlCol="0">
            <a:spAutoFit/>
          </a:bodyPr>
          <a:lstStyle/>
          <a:p>
            <a:pPr marL="12700">
              <a:lnSpc>
                <a:spcPct val="100000"/>
              </a:lnSpc>
              <a:spcBef>
                <a:spcPts val="765"/>
              </a:spcBef>
            </a:pPr>
            <a:r>
              <a:rPr sz="1300" b="1" spc="-20" dirty="0">
                <a:solidFill>
                  <a:srgbClr val="231F20"/>
                </a:solidFill>
                <a:latin typeface="Microsoft YaHei"/>
                <a:cs typeface="Microsoft YaHei"/>
              </a:rPr>
              <a:t>応募方法</a:t>
            </a:r>
            <a:endParaRPr sz="1300">
              <a:latin typeface="Microsoft YaHei"/>
              <a:cs typeface="Microsoft YaHei"/>
            </a:endParaRPr>
          </a:p>
          <a:p>
            <a:pPr marL="12700">
              <a:lnSpc>
                <a:spcPct val="100000"/>
              </a:lnSpc>
              <a:spcBef>
                <a:spcPts val="565"/>
              </a:spcBef>
            </a:pPr>
            <a:r>
              <a:rPr sz="1100" b="1" spc="-140" dirty="0">
                <a:solidFill>
                  <a:srgbClr val="231F20"/>
                </a:solidFill>
                <a:latin typeface="Yu Gothic"/>
                <a:cs typeface="Yu Gothic"/>
              </a:rPr>
              <a:t>詳しくはプロジェクトサイトをご確認ください</a:t>
            </a:r>
            <a:endParaRPr sz="1100">
              <a:latin typeface="Yu Gothic"/>
              <a:cs typeface="Yu Gothic"/>
            </a:endParaRPr>
          </a:p>
        </p:txBody>
      </p:sp>
      <p:sp>
        <p:nvSpPr>
          <p:cNvPr id="16" name="object 16"/>
          <p:cNvSpPr txBox="1"/>
          <p:nvPr/>
        </p:nvSpPr>
        <p:spPr>
          <a:xfrm>
            <a:off x="3722129" y="1392342"/>
            <a:ext cx="3204845" cy="1122680"/>
          </a:xfrm>
          <a:prstGeom prst="rect">
            <a:avLst/>
          </a:prstGeom>
        </p:spPr>
        <p:txBody>
          <a:bodyPr vert="horz" wrap="square" lIns="0" tIns="12700" rIns="0" bIns="0" rtlCol="0">
            <a:spAutoFit/>
          </a:bodyPr>
          <a:lstStyle/>
          <a:p>
            <a:pPr marL="12700">
              <a:lnSpc>
                <a:spcPct val="100000"/>
              </a:lnSpc>
              <a:spcBef>
                <a:spcPts val="100"/>
              </a:spcBef>
            </a:pPr>
            <a:r>
              <a:rPr sz="1200" b="1" spc="-45" dirty="0">
                <a:solidFill>
                  <a:srgbClr val="231F20"/>
                </a:solidFill>
                <a:latin typeface="Yu Gothic"/>
                <a:cs typeface="Yu Gothic"/>
              </a:rPr>
              <a:t>大阪の各地域や事業者の価値を発見し、</a:t>
            </a:r>
            <a:endParaRPr sz="1200" dirty="0">
              <a:latin typeface="Yu Gothic"/>
              <a:cs typeface="Yu Gothic"/>
            </a:endParaRPr>
          </a:p>
          <a:p>
            <a:pPr marL="12700" marR="5080">
              <a:lnSpc>
                <a:spcPct val="166700"/>
              </a:lnSpc>
            </a:pPr>
            <a:r>
              <a:rPr sz="1200" b="1" spc="-95" dirty="0">
                <a:solidFill>
                  <a:srgbClr val="231F20"/>
                </a:solidFill>
                <a:latin typeface="Yu Gothic"/>
                <a:cs typeface="Yu Gothic"/>
              </a:rPr>
              <a:t>魅力ある新しい商品を育てていくプロジェクト。</a:t>
            </a:r>
            <a:r>
              <a:rPr sz="1200" b="1" spc="-45" dirty="0">
                <a:solidFill>
                  <a:srgbClr val="231F20"/>
                </a:solidFill>
                <a:latin typeface="Yu Gothic"/>
                <a:cs typeface="Yu Gothic"/>
              </a:rPr>
              <a:t>大阪のみんなが誇れる、</a:t>
            </a:r>
            <a:endParaRPr sz="1200" dirty="0">
              <a:latin typeface="Yu Gothic"/>
              <a:cs typeface="Yu Gothic"/>
            </a:endParaRPr>
          </a:p>
          <a:p>
            <a:pPr marL="12700">
              <a:lnSpc>
                <a:spcPct val="100000"/>
              </a:lnSpc>
              <a:spcBef>
                <a:spcPts val="960"/>
              </a:spcBef>
            </a:pPr>
            <a:r>
              <a:rPr sz="1200" b="1" spc="-70" dirty="0">
                <a:solidFill>
                  <a:srgbClr val="231F20"/>
                </a:solidFill>
                <a:latin typeface="Yu Gothic"/>
                <a:cs typeface="Yu Gothic"/>
              </a:rPr>
              <a:t>大阪みやげを創出します。</a:t>
            </a:r>
            <a:endParaRPr sz="1200" dirty="0">
              <a:latin typeface="Yu Gothic"/>
              <a:cs typeface="Yu Gothic"/>
            </a:endParaRPr>
          </a:p>
        </p:txBody>
      </p:sp>
      <p:sp>
        <p:nvSpPr>
          <p:cNvPr id="17" name="object 17"/>
          <p:cNvSpPr txBox="1"/>
          <p:nvPr/>
        </p:nvSpPr>
        <p:spPr>
          <a:xfrm>
            <a:off x="517959" y="8998723"/>
            <a:ext cx="3920490" cy="1191260"/>
          </a:xfrm>
          <a:prstGeom prst="rect">
            <a:avLst/>
          </a:prstGeom>
        </p:spPr>
        <p:txBody>
          <a:bodyPr vert="horz" wrap="square" lIns="0" tIns="12700" rIns="0" bIns="0" rtlCol="0">
            <a:spAutoFit/>
          </a:bodyPr>
          <a:lstStyle/>
          <a:p>
            <a:pPr marL="19685">
              <a:lnSpc>
                <a:spcPct val="100000"/>
              </a:lnSpc>
              <a:spcBef>
                <a:spcPts val="100"/>
              </a:spcBef>
            </a:pPr>
            <a:r>
              <a:rPr sz="1300" b="1" spc="-90" dirty="0">
                <a:solidFill>
                  <a:srgbClr val="231F20"/>
                </a:solidFill>
                <a:latin typeface="Microsoft YaHei"/>
                <a:cs typeface="Microsoft YaHei"/>
              </a:rPr>
              <a:t>大阪代表商品プロジェクト事務局</a:t>
            </a:r>
            <a:endParaRPr sz="1300" dirty="0">
              <a:latin typeface="Microsoft YaHei"/>
              <a:cs typeface="Microsoft YaHei"/>
            </a:endParaRPr>
          </a:p>
          <a:p>
            <a:pPr marL="14604" marR="5080">
              <a:lnSpc>
                <a:spcPct val="128699"/>
              </a:lnSpc>
              <a:spcBef>
                <a:spcPts val="715"/>
              </a:spcBef>
            </a:pPr>
            <a:r>
              <a:rPr sz="1100" b="1" spc="-55" dirty="0">
                <a:solidFill>
                  <a:srgbClr val="231F20"/>
                </a:solidFill>
                <a:latin typeface="Yu Gothic"/>
                <a:cs typeface="Yu Gothic"/>
              </a:rPr>
              <a:t>〒</a:t>
            </a:r>
            <a:r>
              <a:rPr sz="1100" b="1" spc="-10" dirty="0">
                <a:solidFill>
                  <a:srgbClr val="231F20"/>
                </a:solidFill>
                <a:latin typeface="Yu Gothic"/>
                <a:cs typeface="Yu Gothic"/>
              </a:rPr>
              <a:t>530-</a:t>
            </a:r>
            <a:r>
              <a:rPr sz="1100" b="1" dirty="0">
                <a:solidFill>
                  <a:srgbClr val="231F20"/>
                </a:solidFill>
                <a:latin typeface="Yu Gothic"/>
                <a:cs typeface="Yu Gothic"/>
              </a:rPr>
              <a:t>0015</a:t>
            </a:r>
            <a:r>
              <a:rPr sz="1100" b="1" spc="10" dirty="0">
                <a:solidFill>
                  <a:srgbClr val="231F20"/>
                </a:solidFill>
                <a:latin typeface="Yu Gothic"/>
                <a:cs typeface="Yu Gothic"/>
              </a:rPr>
              <a:t> 大阪市北区中崎西 </a:t>
            </a:r>
            <a:r>
              <a:rPr sz="1100" b="1" spc="-30" dirty="0">
                <a:solidFill>
                  <a:srgbClr val="231F20"/>
                </a:solidFill>
                <a:latin typeface="Yu Gothic"/>
                <a:cs typeface="Yu Gothic"/>
              </a:rPr>
              <a:t>2</a:t>
            </a:r>
            <a:r>
              <a:rPr sz="1100" b="1" spc="-10" dirty="0">
                <a:solidFill>
                  <a:srgbClr val="231F20"/>
                </a:solidFill>
                <a:latin typeface="Yu Gothic"/>
                <a:cs typeface="Yu Gothic"/>
              </a:rPr>
              <a:t>- </a:t>
            </a:r>
            <a:r>
              <a:rPr sz="1100" b="1" dirty="0">
                <a:solidFill>
                  <a:srgbClr val="231F20"/>
                </a:solidFill>
                <a:latin typeface="Yu Gothic"/>
                <a:cs typeface="Yu Gothic"/>
              </a:rPr>
              <a:t>4</a:t>
            </a:r>
            <a:r>
              <a:rPr sz="1100" b="1" spc="-95" dirty="0">
                <a:solidFill>
                  <a:srgbClr val="231F20"/>
                </a:solidFill>
                <a:latin typeface="Yu Gothic"/>
                <a:cs typeface="Yu Gothic"/>
              </a:rPr>
              <a:t> -</a:t>
            </a:r>
            <a:r>
              <a:rPr sz="1100" b="1" dirty="0">
                <a:solidFill>
                  <a:srgbClr val="231F20"/>
                </a:solidFill>
                <a:latin typeface="Yu Gothic"/>
                <a:cs typeface="Yu Gothic"/>
              </a:rPr>
              <a:t>12</a:t>
            </a:r>
            <a:r>
              <a:rPr sz="1100" b="1" spc="-65" dirty="0">
                <a:solidFill>
                  <a:srgbClr val="231F20"/>
                </a:solidFill>
                <a:latin typeface="Yu Gothic"/>
                <a:cs typeface="Yu Gothic"/>
              </a:rPr>
              <a:t> 梅田センタービル </a:t>
            </a:r>
            <a:r>
              <a:rPr sz="1100" b="1" spc="-25" dirty="0">
                <a:solidFill>
                  <a:srgbClr val="231F20"/>
                </a:solidFill>
                <a:latin typeface="Yu Gothic"/>
                <a:cs typeface="Yu Gothic"/>
              </a:rPr>
              <a:t>26Ｆ </a:t>
            </a:r>
            <a:r>
              <a:rPr sz="1100" b="1" spc="-85" dirty="0">
                <a:solidFill>
                  <a:srgbClr val="231F20"/>
                </a:solidFill>
                <a:latin typeface="Yu Gothic"/>
                <a:cs typeface="Yu Gothic"/>
              </a:rPr>
              <a:t>TEL：090-</a:t>
            </a:r>
            <a:r>
              <a:rPr sz="1100" b="1" spc="-55" dirty="0">
                <a:solidFill>
                  <a:srgbClr val="231F20"/>
                </a:solidFill>
                <a:latin typeface="Yu Gothic"/>
                <a:cs typeface="Yu Gothic"/>
              </a:rPr>
              <a:t>6367-</a:t>
            </a:r>
            <a:r>
              <a:rPr sz="1100" b="1" spc="-20" dirty="0">
                <a:solidFill>
                  <a:srgbClr val="231F20"/>
                </a:solidFill>
                <a:latin typeface="Yu Gothic"/>
                <a:cs typeface="Yu Gothic"/>
              </a:rPr>
              <a:t>1153</a:t>
            </a:r>
            <a:endParaRPr sz="1100" dirty="0">
              <a:latin typeface="Yu Gothic"/>
              <a:cs typeface="Yu Gothic"/>
            </a:endParaRPr>
          </a:p>
          <a:p>
            <a:pPr marL="14604">
              <a:lnSpc>
                <a:spcPct val="100000"/>
              </a:lnSpc>
              <a:spcBef>
                <a:spcPts val="380"/>
              </a:spcBef>
            </a:pPr>
            <a:r>
              <a:rPr sz="1100" b="1" spc="-55" dirty="0">
                <a:solidFill>
                  <a:srgbClr val="231F20"/>
                </a:solidFill>
                <a:latin typeface="Yu Gothic"/>
                <a:cs typeface="Yu Gothic"/>
                <a:hlinkClick r:id="rId4"/>
              </a:rPr>
              <a:t>MAIL:osaka-</a:t>
            </a:r>
            <a:r>
              <a:rPr sz="1100" b="1" spc="-10" dirty="0">
                <a:solidFill>
                  <a:srgbClr val="231F20"/>
                </a:solidFill>
                <a:latin typeface="Yu Gothic"/>
                <a:cs typeface="Yu Gothic"/>
                <a:hlinkClick r:id="rId4"/>
              </a:rPr>
              <a:t>daihyo@hhms.co.jp</a:t>
            </a:r>
            <a:endParaRPr sz="1100" dirty="0">
              <a:latin typeface="Yu Gothic"/>
              <a:cs typeface="Yu Gothic"/>
            </a:endParaRPr>
          </a:p>
          <a:p>
            <a:pPr marL="12700">
              <a:lnSpc>
                <a:spcPct val="100000"/>
              </a:lnSpc>
              <a:spcBef>
                <a:spcPts val="725"/>
              </a:spcBef>
            </a:pPr>
            <a:r>
              <a:rPr sz="900" b="1" spc="-10" dirty="0">
                <a:solidFill>
                  <a:srgbClr val="231F20"/>
                </a:solidFill>
                <a:latin typeface="Yu Gothic"/>
                <a:cs typeface="Yu Gothic"/>
              </a:rPr>
              <a:t>※午前10</a:t>
            </a:r>
            <a:r>
              <a:rPr sz="900" b="1" spc="-25" dirty="0">
                <a:solidFill>
                  <a:srgbClr val="231F20"/>
                </a:solidFill>
                <a:latin typeface="Yu Gothic"/>
                <a:cs typeface="Yu Gothic"/>
              </a:rPr>
              <a:t>時</a:t>
            </a:r>
            <a:r>
              <a:rPr sz="900" b="1" spc="-10" dirty="0">
                <a:solidFill>
                  <a:srgbClr val="231F20"/>
                </a:solidFill>
                <a:latin typeface="Yu Gothic"/>
                <a:cs typeface="Yu Gothic"/>
              </a:rPr>
              <a:t>～午後6</a:t>
            </a:r>
            <a:r>
              <a:rPr sz="900" b="1" spc="-90" dirty="0">
                <a:solidFill>
                  <a:srgbClr val="231F20"/>
                </a:solidFill>
                <a:latin typeface="Yu Gothic"/>
                <a:cs typeface="Yu Gothic"/>
              </a:rPr>
              <a:t>時〈土日祝除く〉</a:t>
            </a:r>
            <a:endParaRPr sz="900" dirty="0">
              <a:latin typeface="Yu Gothic"/>
              <a:cs typeface="Yu Gothic"/>
            </a:endParaRPr>
          </a:p>
        </p:txBody>
      </p:sp>
      <p:sp>
        <p:nvSpPr>
          <p:cNvPr id="18" name="object 18"/>
          <p:cNvSpPr txBox="1"/>
          <p:nvPr/>
        </p:nvSpPr>
        <p:spPr>
          <a:xfrm>
            <a:off x="543648" y="8654656"/>
            <a:ext cx="785495" cy="241935"/>
          </a:xfrm>
          <a:prstGeom prst="rect">
            <a:avLst/>
          </a:prstGeom>
          <a:solidFill>
            <a:srgbClr val="FFFFFF"/>
          </a:solidFill>
        </p:spPr>
        <p:txBody>
          <a:bodyPr vert="horz" wrap="square" lIns="0" tIns="37465" rIns="0" bIns="0" rtlCol="0">
            <a:spAutoFit/>
          </a:bodyPr>
          <a:lstStyle/>
          <a:p>
            <a:pPr marL="115570">
              <a:lnSpc>
                <a:spcPct val="100000"/>
              </a:lnSpc>
              <a:spcBef>
                <a:spcPts val="295"/>
              </a:spcBef>
            </a:pPr>
            <a:r>
              <a:rPr sz="1100" b="1" spc="-20" dirty="0">
                <a:solidFill>
                  <a:srgbClr val="374EA2"/>
                </a:solidFill>
                <a:latin typeface="Microsoft YaHei"/>
                <a:cs typeface="Microsoft YaHei"/>
              </a:rPr>
              <a:t>問合せ先</a:t>
            </a:r>
            <a:endParaRPr sz="1100">
              <a:latin typeface="Microsoft YaHei"/>
              <a:cs typeface="Microsoft YaHei"/>
            </a:endParaRPr>
          </a:p>
        </p:txBody>
      </p:sp>
      <p:sp>
        <p:nvSpPr>
          <p:cNvPr id="19" name="object 19"/>
          <p:cNvSpPr txBox="1"/>
          <p:nvPr/>
        </p:nvSpPr>
        <p:spPr>
          <a:xfrm>
            <a:off x="650826" y="7097449"/>
            <a:ext cx="836930" cy="193040"/>
          </a:xfrm>
          <a:prstGeom prst="rect">
            <a:avLst/>
          </a:prstGeom>
        </p:spPr>
        <p:txBody>
          <a:bodyPr vert="horz" wrap="square" lIns="0" tIns="12700" rIns="0" bIns="0" rtlCol="0">
            <a:spAutoFit/>
          </a:bodyPr>
          <a:lstStyle/>
          <a:p>
            <a:pPr marL="12700">
              <a:lnSpc>
                <a:spcPct val="100000"/>
              </a:lnSpc>
              <a:spcBef>
                <a:spcPts val="100"/>
              </a:spcBef>
            </a:pPr>
            <a:r>
              <a:rPr sz="1100" b="1" spc="-55" dirty="0">
                <a:solidFill>
                  <a:srgbClr val="374EA2"/>
                </a:solidFill>
                <a:latin typeface="Microsoft YaHei"/>
                <a:cs typeface="Microsoft YaHei"/>
              </a:rPr>
              <a:t>応募はこちら</a:t>
            </a:r>
            <a:endParaRPr sz="1100">
              <a:latin typeface="Microsoft YaHei"/>
              <a:cs typeface="Microsoft YaHei"/>
            </a:endParaRPr>
          </a:p>
        </p:txBody>
      </p:sp>
      <p:sp>
        <p:nvSpPr>
          <p:cNvPr id="20" name="object 20"/>
          <p:cNvSpPr/>
          <p:nvPr/>
        </p:nvSpPr>
        <p:spPr>
          <a:xfrm>
            <a:off x="5980188" y="4407750"/>
            <a:ext cx="176530" cy="2266950"/>
          </a:xfrm>
          <a:custGeom>
            <a:avLst/>
            <a:gdLst/>
            <a:ahLst/>
            <a:cxnLst/>
            <a:rect l="l" t="t" r="r" b="b"/>
            <a:pathLst>
              <a:path w="176529" h="2266950">
                <a:moveTo>
                  <a:pt x="169646" y="0"/>
                </a:moveTo>
                <a:lnTo>
                  <a:pt x="0" y="0"/>
                </a:lnTo>
                <a:lnTo>
                  <a:pt x="84823" y="84823"/>
                </a:lnTo>
                <a:lnTo>
                  <a:pt x="169646" y="0"/>
                </a:lnTo>
                <a:close/>
              </a:path>
              <a:path w="176529" h="2266950">
                <a:moveTo>
                  <a:pt x="176352" y="2181936"/>
                </a:moveTo>
                <a:lnTo>
                  <a:pt x="6705" y="2181936"/>
                </a:lnTo>
                <a:lnTo>
                  <a:pt x="91528" y="2266759"/>
                </a:lnTo>
                <a:lnTo>
                  <a:pt x="176352" y="2181936"/>
                </a:lnTo>
                <a:close/>
              </a:path>
            </a:pathLst>
          </a:custGeom>
          <a:solidFill>
            <a:srgbClr val="7695CD"/>
          </a:solidFill>
        </p:spPr>
        <p:txBody>
          <a:bodyPr wrap="square" lIns="0" tIns="0" rIns="0" bIns="0" rtlCol="0"/>
          <a:lstStyle/>
          <a:p>
            <a:endParaRPr/>
          </a:p>
        </p:txBody>
      </p:sp>
      <p:sp>
        <p:nvSpPr>
          <p:cNvPr id="21" name="object 21"/>
          <p:cNvSpPr txBox="1"/>
          <p:nvPr/>
        </p:nvSpPr>
        <p:spPr>
          <a:xfrm>
            <a:off x="5564745" y="3984318"/>
            <a:ext cx="979805" cy="197490"/>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231F20"/>
                </a:solidFill>
                <a:latin typeface="游ゴシック" panose="020B0400000000000000" pitchFamily="50" charset="-128"/>
                <a:ea typeface="游ゴシック" panose="020B0400000000000000" pitchFamily="50" charset="-128"/>
                <a:cs typeface="Microsoft JhengHei"/>
              </a:rPr>
              <a:t>追加募集開始</a:t>
            </a:r>
            <a:endParaRPr sz="1200" dirty="0">
              <a:latin typeface="游ゴシック" panose="020B0400000000000000" pitchFamily="50" charset="-128"/>
              <a:ea typeface="游ゴシック" panose="020B0400000000000000" pitchFamily="50" charset="-128"/>
              <a:cs typeface="Microsoft JhengHei"/>
            </a:endParaRPr>
          </a:p>
        </p:txBody>
      </p:sp>
      <p:sp>
        <p:nvSpPr>
          <p:cNvPr id="22" name="object 22"/>
          <p:cNvSpPr txBox="1"/>
          <p:nvPr/>
        </p:nvSpPr>
        <p:spPr>
          <a:xfrm>
            <a:off x="5554550" y="4729685"/>
            <a:ext cx="1013460" cy="574675"/>
          </a:xfrm>
          <a:prstGeom prst="rect">
            <a:avLst/>
          </a:prstGeom>
        </p:spPr>
        <p:txBody>
          <a:bodyPr vert="horz" wrap="square" lIns="0" tIns="45720" rIns="0" bIns="0" rtlCol="0">
            <a:spAutoFit/>
          </a:bodyPr>
          <a:lstStyle/>
          <a:p>
            <a:pPr algn="ctr">
              <a:lnSpc>
                <a:spcPct val="100000"/>
              </a:lnSpc>
              <a:spcBef>
                <a:spcPts val="360"/>
              </a:spcBef>
            </a:pPr>
            <a:r>
              <a:rPr sz="800" spc="-10" dirty="0">
                <a:solidFill>
                  <a:srgbClr val="231F20"/>
                </a:solidFill>
                <a:latin typeface="游ゴシック" panose="020B0400000000000000" pitchFamily="50" charset="-128"/>
                <a:ea typeface="游ゴシック" panose="020B0400000000000000" pitchFamily="50" charset="-128"/>
                <a:cs typeface="SimSun"/>
              </a:rPr>
              <a:t>事務局による選考後</a:t>
            </a:r>
            <a:endParaRPr sz="800" dirty="0">
              <a:latin typeface="游ゴシック" panose="020B0400000000000000" pitchFamily="50" charset="-128"/>
              <a:ea typeface="游ゴシック" panose="020B0400000000000000" pitchFamily="50" charset="-128"/>
              <a:cs typeface="SimSun"/>
            </a:endParaRPr>
          </a:p>
          <a:p>
            <a:pPr algn="ctr">
              <a:lnSpc>
                <a:spcPct val="100000"/>
              </a:lnSpc>
              <a:spcBef>
                <a:spcPts val="390"/>
              </a:spcBef>
            </a:pPr>
            <a:r>
              <a:rPr sz="1200" b="1" spc="20" dirty="0">
                <a:solidFill>
                  <a:srgbClr val="231F20"/>
                </a:solidFill>
                <a:latin typeface="游ゴシック" panose="020B0400000000000000" pitchFamily="50" charset="-128"/>
                <a:ea typeface="游ゴシック" panose="020B0400000000000000" pitchFamily="50" charset="-128"/>
                <a:cs typeface="Microsoft JhengHei"/>
              </a:rPr>
              <a:t>講習会</a:t>
            </a:r>
            <a:r>
              <a:rPr sz="1200" spc="-75" baseline="10416" dirty="0">
                <a:solidFill>
                  <a:srgbClr val="231F20"/>
                </a:solidFill>
                <a:latin typeface="游ゴシック" panose="020B0400000000000000" pitchFamily="50" charset="-128"/>
                <a:ea typeface="游ゴシック" panose="020B0400000000000000" pitchFamily="50" charset="-128"/>
                <a:cs typeface="SimSun"/>
              </a:rPr>
              <a:t>に</a:t>
            </a:r>
            <a:endParaRPr sz="1200" baseline="10416" dirty="0">
              <a:latin typeface="游ゴシック" panose="020B0400000000000000" pitchFamily="50" charset="-128"/>
              <a:ea typeface="游ゴシック" panose="020B0400000000000000" pitchFamily="50" charset="-128"/>
              <a:cs typeface="SimSun"/>
            </a:endParaRPr>
          </a:p>
          <a:p>
            <a:pPr algn="ctr">
              <a:lnSpc>
                <a:spcPct val="100000"/>
              </a:lnSpc>
              <a:spcBef>
                <a:spcPts val="310"/>
              </a:spcBef>
            </a:pPr>
            <a:r>
              <a:rPr sz="800" spc="-25" dirty="0">
                <a:solidFill>
                  <a:srgbClr val="231F20"/>
                </a:solidFill>
                <a:latin typeface="游ゴシック" panose="020B0400000000000000" pitchFamily="50" charset="-128"/>
                <a:ea typeface="游ゴシック" panose="020B0400000000000000" pitchFamily="50" charset="-128"/>
                <a:cs typeface="SimSun"/>
              </a:rPr>
              <a:t>必ずご参加ください</a:t>
            </a:r>
            <a:endParaRPr sz="800" dirty="0">
              <a:latin typeface="游ゴシック" panose="020B0400000000000000" pitchFamily="50" charset="-128"/>
              <a:ea typeface="游ゴシック" panose="020B0400000000000000" pitchFamily="50" charset="-128"/>
              <a:cs typeface="SimSun"/>
            </a:endParaRPr>
          </a:p>
        </p:txBody>
      </p:sp>
      <p:sp>
        <p:nvSpPr>
          <p:cNvPr id="23" name="object 23"/>
          <p:cNvSpPr txBox="1"/>
          <p:nvPr/>
        </p:nvSpPr>
        <p:spPr>
          <a:xfrm>
            <a:off x="5299984" y="5520101"/>
            <a:ext cx="1545590" cy="690245"/>
          </a:xfrm>
          <a:prstGeom prst="rect">
            <a:avLst/>
          </a:prstGeom>
        </p:spPr>
        <p:txBody>
          <a:bodyPr vert="horz" wrap="square" lIns="0" tIns="12700" rIns="0" bIns="0" rtlCol="0">
            <a:spAutoFit/>
          </a:bodyPr>
          <a:lstStyle/>
          <a:p>
            <a:pPr marL="12700" marR="5080" indent="243204">
              <a:lnSpc>
                <a:spcPct val="125000"/>
              </a:lnSpc>
              <a:spcBef>
                <a:spcPts val="100"/>
              </a:spcBef>
            </a:pPr>
            <a:r>
              <a:rPr sz="800" spc="-5" dirty="0">
                <a:solidFill>
                  <a:srgbClr val="231F20"/>
                </a:solidFill>
                <a:latin typeface="游ゴシック" panose="020B0400000000000000" pitchFamily="50" charset="-128"/>
                <a:ea typeface="游ゴシック" panose="020B0400000000000000" pitchFamily="50" charset="-128"/>
                <a:cs typeface="SimSun"/>
              </a:rPr>
              <a:t>独立研究者 山口周氏、</a:t>
            </a:r>
            <a:r>
              <a:rPr sz="800" spc="500" dirty="0">
                <a:solidFill>
                  <a:srgbClr val="231F20"/>
                </a:solidFill>
                <a:latin typeface="游ゴシック" panose="020B0400000000000000" pitchFamily="50" charset="-128"/>
                <a:ea typeface="游ゴシック" panose="020B0400000000000000" pitchFamily="50" charset="-128"/>
                <a:cs typeface="SimSun"/>
              </a:rPr>
              <a:t>  </a:t>
            </a:r>
            <a:r>
              <a:rPr sz="800" spc="-20" dirty="0">
                <a:solidFill>
                  <a:srgbClr val="231F20"/>
                </a:solidFill>
                <a:latin typeface="游ゴシック" panose="020B0400000000000000" pitchFamily="50" charset="-128"/>
                <a:ea typeface="游ゴシック" panose="020B0400000000000000" pitchFamily="50" charset="-128"/>
                <a:cs typeface="SimSun"/>
              </a:rPr>
              <a:t>中川政七商店 会長 中川淳氏など</a:t>
            </a:r>
            <a:endParaRPr sz="800" dirty="0">
              <a:latin typeface="游ゴシック" panose="020B0400000000000000" pitchFamily="50" charset="-128"/>
              <a:ea typeface="游ゴシック" panose="020B0400000000000000" pitchFamily="50" charset="-128"/>
              <a:cs typeface="SimSun"/>
            </a:endParaRPr>
          </a:p>
          <a:p>
            <a:pPr marL="410209">
              <a:lnSpc>
                <a:spcPct val="100000"/>
              </a:lnSpc>
              <a:spcBef>
                <a:spcPts val="240"/>
              </a:spcBef>
            </a:pPr>
            <a:r>
              <a:rPr sz="800" spc="-15" dirty="0">
                <a:solidFill>
                  <a:srgbClr val="231F20"/>
                </a:solidFill>
                <a:latin typeface="游ゴシック" panose="020B0400000000000000" pitchFamily="50" charset="-128"/>
                <a:ea typeface="游ゴシック" panose="020B0400000000000000" pitchFamily="50" charset="-128"/>
                <a:cs typeface="SimSun"/>
              </a:rPr>
              <a:t>著名講師による</a:t>
            </a:r>
            <a:endParaRPr sz="800" dirty="0">
              <a:latin typeface="游ゴシック" panose="020B0400000000000000" pitchFamily="50" charset="-128"/>
              <a:ea typeface="游ゴシック" panose="020B0400000000000000" pitchFamily="50" charset="-128"/>
              <a:cs typeface="SimSun"/>
            </a:endParaRPr>
          </a:p>
          <a:p>
            <a:pPr marL="78740">
              <a:lnSpc>
                <a:spcPct val="100000"/>
              </a:lnSpc>
              <a:spcBef>
                <a:spcPts val="190"/>
              </a:spcBef>
            </a:pPr>
            <a:r>
              <a:rPr sz="1200" b="1" spc="-10" dirty="0">
                <a:solidFill>
                  <a:srgbClr val="231F20"/>
                </a:solidFill>
                <a:latin typeface="游ゴシック" panose="020B0400000000000000" pitchFamily="50" charset="-128"/>
                <a:ea typeface="游ゴシック" panose="020B0400000000000000" pitchFamily="50" charset="-128"/>
                <a:cs typeface="Microsoft JhengHei"/>
              </a:rPr>
              <a:t>オンライン講習視聴</a:t>
            </a:r>
            <a:endParaRPr sz="1200" dirty="0">
              <a:latin typeface="游ゴシック" panose="020B0400000000000000" pitchFamily="50" charset="-128"/>
              <a:ea typeface="游ゴシック" panose="020B0400000000000000" pitchFamily="50" charset="-128"/>
              <a:cs typeface="Microsoft JhengHei"/>
            </a:endParaRPr>
          </a:p>
        </p:txBody>
      </p:sp>
      <p:sp>
        <p:nvSpPr>
          <p:cNvPr id="24" name="object 24"/>
          <p:cNvSpPr txBox="1"/>
          <p:nvPr/>
        </p:nvSpPr>
        <p:spPr>
          <a:xfrm>
            <a:off x="5418028" y="6982378"/>
            <a:ext cx="1294765" cy="586122"/>
          </a:xfrm>
          <a:prstGeom prst="rect">
            <a:avLst/>
          </a:prstGeom>
        </p:spPr>
        <p:txBody>
          <a:bodyPr vert="horz" wrap="square" lIns="0" tIns="12700" rIns="0" bIns="0" rtlCol="0">
            <a:spAutoFit/>
          </a:bodyPr>
          <a:lstStyle/>
          <a:p>
            <a:pPr algn="ctr">
              <a:lnSpc>
                <a:spcPct val="100000"/>
              </a:lnSpc>
              <a:spcBef>
                <a:spcPts val="100"/>
              </a:spcBef>
            </a:pPr>
            <a:r>
              <a:rPr sz="1200" b="1" spc="20" dirty="0">
                <a:solidFill>
                  <a:srgbClr val="231F20"/>
                </a:solidFill>
                <a:latin typeface="游ゴシック" panose="020B0400000000000000" pitchFamily="50" charset="-128"/>
                <a:ea typeface="游ゴシック" panose="020B0400000000000000" pitchFamily="50" charset="-128"/>
                <a:cs typeface="Microsoft JhengHei"/>
              </a:rPr>
              <a:t>地域代表商品決定</a:t>
            </a:r>
            <a:endParaRPr sz="1200" dirty="0">
              <a:latin typeface="游ゴシック" panose="020B0400000000000000" pitchFamily="50" charset="-128"/>
              <a:ea typeface="游ゴシック" panose="020B0400000000000000" pitchFamily="50" charset="-128"/>
              <a:cs typeface="Microsoft JhengHei"/>
            </a:endParaRPr>
          </a:p>
          <a:p>
            <a:pPr marL="104139" marR="96520" algn="ctr">
              <a:lnSpc>
                <a:spcPct val="161300"/>
              </a:lnSpc>
              <a:spcBef>
                <a:spcPts val="50"/>
              </a:spcBef>
            </a:pPr>
            <a:r>
              <a:rPr sz="800" spc="30" dirty="0">
                <a:solidFill>
                  <a:srgbClr val="231F20"/>
                </a:solidFill>
                <a:latin typeface="游ゴシック" panose="020B0400000000000000" pitchFamily="50" charset="-128"/>
                <a:ea typeface="游ゴシック" panose="020B0400000000000000" pitchFamily="50" charset="-128"/>
                <a:cs typeface="SimSun"/>
              </a:rPr>
              <a:t>地域の物産展などへの出品を検討中</a:t>
            </a:r>
            <a:endParaRPr sz="800" dirty="0">
              <a:latin typeface="游ゴシック" panose="020B0400000000000000" pitchFamily="50" charset="-128"/>
              <a:ea typeface="游ゴシック" panose="020B0400000000000000" pitchFamily="50" charset="-128"/>
              <a:cs typeface="SimSun"/>
            </a:endParaRPr>
          </a:p>
        </p:txBody>
      </p:sp>
      <p:sp>
        <p:nvSpPr>
          <p:cNvPr id="25" name="object 25"/>
          <p:cNvSpPr txBox="1"/>
          <p:nvPr/>
        </p:nvSpPr>
        <p:spPr>
          <a:xfrm>
            <a:off x="4451250" y="3828055"/>
            <a:ext cx="465455" cy="337185"/>
          </a:xfrm>
          <a:prstGeom prst="rect">
            <a:avLst/>
          </a:prstGeom>
        </p:spPr>
        <p:txBody>
          <a:bodyPr vert="horz" wrap="square" lIns="0" tIns="12700" rIns="0" bIns="0" rtlCol="0">
            <a:spAutoFit/>
          </a:bodyPr>
          <a:lstStyle/>
          <a:p>
            <a:pPr marR="5080" algn="r">
              <a:lnSpc>
                <a:spcPts val="1225"/>
              </a:lnSpc>
              <a:spcBef>
                <a:spcPts val="100"/>
              </a:spcBef>
            </a:pPr>
            <a:r>
              <a:rPr sz="1100" b="1" dirty="0">
                <a:solidFill>
                  <a:srgbClr val="374EA2"/>
                </a:solidFill>
                <a:latin typeface="Arial"/>
                <a:cs typeface="Arial"/>
              </a:rPr>
              <a:t>2025</a:t>
            </a:r>
            <a:r>
              <a:rPr sz="1350" b="1" spc="-75" baseline="3086" dirty="0">
                <a:solidFill>
                  <a:srgbClr val="374EA2"/>
                </a:solidFill>
                <a:latin typeface="Microsoft YaHei"/>
                <a:cs typeface="Microsoft YaHei"/>
              </a:rPr>
              <a:t>年</a:t>
            </a:r>
            <a:endParaRPr sz="1350" baseline="3086">
              <a:latin typeface="Microsoft YaHei"/>
              <a:cs typeface="Microsoft YaHei"/>
            </a:endParaRPr>
          </a:p>
          <a:p>
            <a:pPr marR="5080" algn="r">
              <a:lnSpc>
                <a:spcPts val="1225"/>
              </a:lnSpc>
            </a:pPr>
            <a:r>
              <a:rPr sz="1100" b="1" dirty="0">
                <a:solidFill>
                  <a:srgbClr val="374EA2"/>
                </a:solidFill>
                <a:latin typeface="Arial"/>
                <a:cs typeface="Arial"/>
              </a:rPr>
              <a:t>2</a:t>
            </a:r>
            <a:r>
              <a:rPr sz="1350" b="1" spc="-75" baseline="3086" dirty="0">
                <a:solidFill>
                  <a:srgbClr val="374EA2"/>
                </a:solidFill>
                <a:latin typeface="Microsoft YaHei"/>
                <a:cs typeface="Microsoft YaHei"/>
              </a:rPr>
              <a:t>月</a:t>
            </a:r>
            <a:endParaRPr sz="1350" baseline="3086">
              <a:latin typeface="Microsoft YaHei"/>
              <a:cs typeface="Microsoft YaHei"/>
            </a:endParaRPr>
          </a:p>
        </p:txBody>
      </p:sp>
      <p:sp>
        <p:nvSpPr>
          <p:cNvPr id="26" name="object 26"/>
          <p:cNvSpPr txBox="1"/>
          <p:nvPr/>
        </p:nvSpPr>
        <p:spPr>
          <a:xfrm>
            <a:off x="515515" y="7364859"/>
            <a:ext cx="2579370" cy="432434"/>
          </a:xfrm>
          <a:prstGeom prst="rect">
            <a:avLst/>
          </a:prstGeom>
        </p:spPr>
        <p:txBody>
          <a:bodyPr vert="horz" wrap="square" lIns="0" tIns="12700" rIns="0" bIns="0" rtlCol="0">
            <a:spAutoFit/>
          </a:bodyPr>
          <a:lstStyle/>
          <a:p>
            <a:pPr marL="12700" marR="5080">
              <a:lnSpc>
                <a:spcPct val="121300"/>
              </a:lnSpc>
              <a:spcBef>
                <a:spcPts val="100"/>
              </a:spcBef>
            </a:pPr>
            <a:r>
              <a:rPr sz="1100" b="1" spc="-100" dirty="0">
                <a:solidFill>
                  <a:srgbClr val="231F20"/>
                </a:solidFill>
                <a:latin typeface="Yu Gothic"/>
                <a:cs typeface="Yu Gothic"/>
              </a:rPr>
              <a:t>大阪代表商品プロジェクトサイト</a:t>
            </a:r>
            <a:r>
              <a:rPr sz="1100" b="1" spc="-50" dirty="0">
                <a:solidFill>
                  <a:srgbClr val="231F20"/>
                </a:solidFill>
                <a:latin typeface="Yu Gothic"/>
                <a:cs typeface="Yu Gothic"/>
              </a:rPr>
              <a:t> </a:t>
            </a:r>
            <a:r>
              <a:rPr sz="1100" b="1" spc="-65" dirty="0">
                <a:solidFill>
                  <a:srgbClr val="231F20"/>
                </a:solidFill>
                <a:latin typeface="Yu Gothic"/>
                <a:cs typeface="Yu Gothic"/>
              </a:rPr>
              <a:t>https://</a:t>
            </a:r>
            <a:r>
              <a:rPr sz="1100" b="1" spc="-65" dirty="0">
                <a:solidFill>
                  <a:srgbClr val="231F20"/>
                </a:solidFill>
                <a:latin typeface="Yu Gothic"/>
                <a:cs typeface="Yu Gothic"/>
                <a:hlinkClick r:id="rId5"/>
              </a:rPr>
              <a:t>www.osaka-</a:t>
            </a:r>
            <a:r>
              <a:rPr sz="1100" b="1" spc="-45" dirty="0">
                <a:solidFill>
                  <a:srgbClr val="231F20"/>
                </a:solidFill>
                <a:latin typeface="Yu Gothic"/>
                <a:cs typeface="Yu Gothic"/>
                <a:hlinkClick r:id="rId5"/>
              </a:rPr>
              <a:t>daihyo.jp/index.html</a:t>
            </a:r>
            <a:endParaRPr sz="1100">
              <a:latin typeface="Yu Gothic"/>
              <a:cs typeface="Yu Gothic"/>
            </a:endParaRPr>
          </a:p>
        </p:txBody>
      </p:sp>
      <p:grpSp>
        <p:nvGrpSpPr>
          <p:cNvPr id="27" name="object 27"/>
          <p:cNvGrpSpPr/>
          <p:nvPr/>
        </p:nvGrpSpPr>
        <p:grpSpPr>
          <a:xfrm>
            <a:off x="4943475" y="3878805"/>
            <a:ext cx="108585" cy="3894454"/>
            <a:chOff x="4943475" y="3878805"/>
            <a:chExt cx="108585" cy="3894454"/>
          </a:xfrm>
        </p:grpSpPr>
        <p:sp>
          <p:nvSpPr>
            <p:cNvPr id="28" name="object 28"/>
            <p:cNvSpPr/>
            <p:nvPr/>
          </p:nvSpPr>
          <p:spPr>
            <a:xfrm>
              <a:off x="4997475" y="3880710"/>
              <a:ext cx="0" cy="3890645"/>
            </a:xfrm>
            <a:custGeom>
              <a:avLst/>
              <a:gdLst/>
              <a:ahLst/>
              <a:cxnLst/>
              <a:rect l="l" t="t" r="r" b="b"/>
              <a:pathLst>
                <a:path h="3890645">
                  <a:moveTo>
                    <a:pt x="0" y="3890581"/>
                  </a:moveTo>
                  <a:lnTo>
                    <a:pt x="0" y="0"/>
                  </a:lnTo>
                </a:path>
              </a:pathLst>
            </a:custGeom>
            <a:ln w="3810">
              <a:solidFill>
                <a:srgbClr val="244EA2"/>
              </a:solidFill>
            </a:ln>
          </p:spPr>
          <p:txBody>
            <a:bodyPr wrap="square" lIns="0" tIns="0" rIns="0" bIns="0" rtlCol="0"/>
            <a:lstStyle/>
            <a:p>
              <a:endParaRPr/>
            </a:p>
          </p:txBody>
        </p:sp>
        <p:pic>
          <p:nvPicPr>
            <p:cNvPr id="29" name="object 29"/>
            <p:cNvPicPr/>
            <p:nvPr/>
          </p:nvPicPr>
          <p:blipFill>
            <a:blip r:embed="rId6" cstate="print"/>
            <a:stretch>
              <a:fillRect/>
            </a:stretch>
          </p:blipFill>
          <p:spPr>
            <a:xfrm>
              <a:off x="4943475" y="4027307"/>
              <a:ext cx="108000" cy="108000"/>
            </a:xfrm>
            <a:prstGeom prst="rect">
              <a:avLst/>
            </a:prstGeom>
          </p:spPr>
        </p:pic>
        <p:pic>
          <p:nvPicPr>
            <p:cNvPr id="30" name="object 30"/>
            <p:cNvPicPr/>
            <p:nvPr/>
          </p:nvPicPr>
          <p:blipFill>
            <a:blip r:embed="rId7" cstate="print"/>
            <a:stretch>
              <a:fillRect/>
            </a:stretch>
          </p:blipFill>
          <p:spPr>
            <a:xfrm>
              <a:off x="4943475" y="7026181"/>
              <a:ext cx="108000" cy="108000"/>
            </a:xfrm>
            <a:prstGeom prst="rect">
              <a:avLst/>
            </a:prstGeom>
          </p:spPr>
        </p:pic>
        <p:pic>
          <p:nvPicPr>
            <p:cNvPr id="31" name="object 31"/>
            <p:cNvPicPr/>
            <p:nvPr/>
          </p:nvPicPr>
          <p:blipFill>
            <a:blip r:embed="rId6" cstate="print"/>
            <a:stretch>
              <a:fillRect/>
            </a:stretch>
          </p:blipFill>
          <p:spPr>
            <a:xfrm>
              <a:off x="4943475" y="4780427"/>
              <a:ext cx="108000" cy="108000"/>
            </a:xfrm>
            <a:prstGeom prst="rect">
              <a:avLst/>
            </a:prstGeom>
          </p:spPr>
        </p:pic>
      </p:grpSp>
      <p:sp>
        <p:nvSpPr>
          <p:cNvPr id="32" name="object 32"/>
          <p:cNvSpPr txBox="1">
            <a:spLocks noGrp="1"/>
          </p:cNvSpPr>
          <p:nvPr>
            <p:ph type="title"/>
          </p:nvPr>
        </p:nvSpPr>
        <p:spPr>
          <a:xfrm>
            <a:off x="882402" y="786435"/>
            <a:ext cx="2169795" cy="2039917"/>
          </a:xfrm>
          <a:prstGeom prst="rect">
            <a:avLst/>
          </a:prstGeom>
        </p:spPr>
        <p:txBody>
          <a:bodyPr vert="horz" wrap="square" lIns="0" tIns="12065" rIns="0" bIns="0" rtlCol="0">
            <a:spAutoFit/>
          </a:bodyPr>
          <a:lstStyle/>
          <a:p>
            <a:pPr marL="12700" marR="837565">
              <a:lnSpc>
                <a:spcPct val="108700"/>
              </a:lnSpc>
              <a:spcBef>
                <a:spcPts val="95"/>
              </a:spcBef>
            </a:pPr>
            <a:r>
              <a:rPr spc="-50" dirty="0"/>
              <a:t>O</a:t>
            </a:r>
            <a:r>
              <a:rPr spc="-550" dirty="0"/>
              <a:t> </a:t>
            </a:r>
            <a:r>
              <a:rPr spc="-125" dirty="0"/>
              <a:t>SAKA </a:t>
            </a:r>
            <a:r>
              <a:rPr spc="-10" dirty="0"/>
              <a:t>PRIDE </a:t>
            </a:r>
          </a:p>
          <a:p>
            <a:pPr marL="12700">
              <a:spcBef>
                <a:spcPts val="280"/>
              </a:spcBef>
            </a:pPr>
            <a:r>
              <a:rPr spc="-10" dirty="0"/>
              <a:t>PRODUCTS</a:t>
            </a:r>
            <a:br>
              <a:rPr lang="en-US" spc="-10" dirty="0"/>
            </a:br>
            <a:r>
              <a:rPr lang="en-US" altLang="ja-JP" sz="1850" spc="-260" dirty="0">
                <a:solidFill>
                  <a:srgbClr val="231F20"/>
                </a:solidFill>
                <a:latin typeface="Arial Black"/>
                <a:cs typeface="Arial Black"/>
              </a:rPr>
              <a:t>2</a:t>
            </a:r>
            <a:r>
              <a:rPr lang="en-US" altLang="ja-JP" sz="1850" spc="30" dirty="0">
                <a:solidFill>
                  <a:srgbClr val="231F20"/>
                </a:solidFill>
                <a:latin typeface="Arial Black"/>
                <a:cs typeface="Arial Black"/>
              </a:rPr>
              <a:t> </a:t>
            </a:r>
            <a:r>
              <a:rPr lang="en-US" altLang="ja-JP" sz="1850" dirty="0">
                <a:solidFill>
                  <a:srgbClr val="231F20"/>
                </a:solidFill>
                <a:latin typeface="Arial Black"/>
                <a:cs typeface="Arial Black"/>
              </a:rPr>
              <a:t>O</a:t>
            </a:r>
            <a:r>
              <a:rPr lang="en-US" altLang="ja-JP" sz="1850" spc="10" dirty="0">
                <a:solidFill>
                  <a:srgbClr val="231F20"/>
                </a:solidFill>
                <a:latin typeface="Arial Black"/>
                <a:cs typeface="Arial Black"/>
              </a:rPr>
              <a:t> </a:t>
            </a:r>
            <a:r>
              <a:rPr lang="en-US" altLang="ja-JP" sz="1850" spc="-260" dirty="0">
                <a:solidFill>
                  <a:srgbClr val="231F20"/>
                </a:solidFill>
                <a:latin typeface="Arial Black"/>
                <a:cs typeface="Arial Black"/>
              </a:rPr>
              <a:t>2</a:t>
            </a:r>
            <a:r>
              <a:rPr lang="en-US" altLang="ja-JP" sz="1850" spc="30" dirty="0">
                <a:solidFill>
                  <a:srgbClr val="231F20"/>
                </a:solidFill>
                <a:latin typeface="Arial Black"/>
                <a:cs typeface="Arial Black"/>
              </a:rPr>
              <a:t> </a:t>
            </a:r>
            <a:r>
              <a:rPr lang="en-US" altLang="ja-JP" sz="1850" spc="-350" dirty="0">
                <a:solidFill>
                  <a:srgbClr val="231F20"/>
                </a:solidFill>
                <a:latin typeface="Arial Black"/>
                <a:cs typeface="Arial Black"/>
              </a:rPr>
              <a:t>5</a:t>
            </a:r>
            <a:br>
              <a:rPr lang="en-US" altLang="ja-JP" sz="2800" dirty="0">
                <a:latin typeface="Arial Black"/>
                <a:cs typeface="Arial Black"/>
              </a:rPr>
            </a:br>
            <a:r>
              <a:rPr spc="-10" dirty="0"/>
              <a:t> </a:t>
            </a:r>
          </a:p>
        </p:txBody>
      </p:sp>
      <p:sp>
        <p:nvSpPr>
          <p:cNvPr id="33" name="object 33"/>
          <p:cNvSpPr txBox="1"/>
          <p:nvPr/>
        </p:nvSpPr>
        <p:spPr>
          <a:xfrm>
            <a:off x="879781" y="2156751"/>
            <a:ext cx="1536700" cy="843885"/>
          </a:xfrm>
          <a:prstGeom prst="rect">
            <a:avLst/>
          </a:prstGeom>
        </p:spPr>
        <p:txBody>
          <a:bodyPr vert="horz" wrap="square" lIns="0" tIns="13970" rIns="0" bIns="0" rtlCol="0">
            <a:spAutoFit/>
          </a:bodyPr>
          <a:lstStyle/>
          <a:p>
            <a:pPr marL="39370">
              <a:lnSpc>
                <a:spcPct val="100000"/>
              </a:lnSpc>
              <a:spcBef>
                <a:spcPts val="110"/>
              </a:spcBef>
            </a:pPr>
            <a:endParaRPr sz="1850" dirty="0">
              <a:latin typeface="Arial Black"/>
              <a:cs typeface="Arial Black"/>
            </a:endParaRPr>
          </a:p>
          <a:p>
            <a:pPr marL="12700" marR="5080">
              <a:lnSpc>
                <a:spcPct val="147700"/>
              </a:lnSpc>
              <a:spcBef>
                <a:spcPts val="1150"/>
              </a:spcBef>
            </a:pPr>
            <a:r>
              <a:rPr sz="900" b="1" spc="100" dirty="0" err="1">
                <a:solidFill>
                  <a:srgbClr val="231F20"/>
                </a:solidFill>
                <a:latin typeface="游ゴシック" panose="020B0400000000000000" pitchFamily="50" charset="-128"/>
                <a:ea typeface="游ゴシック" panose="020B0400000000000000" pitchFamily="50" charset="-128"/>
                <a:cs typeface="Malgun Gothic"/>
              </a:rPr>
              <a:t>これからの大阪みやげを</a:t>
            </a:r>
            <a:r>
              <a:rPr sz="900" b="1" spc="-50" dirty="0">
                <a:solidFill>
                  <a:srgbClr val="231F20"/>
                </a:solidFill>
                <a:latin typeface="游ゴシック" panose="020B0400000000000000" pitchFamily="50" charset="-128"/>
                <a:ea typeface="游ゴシック" panose="020B0400000000000000" pitchFamily="50" charset="-128"/>
                <a:cs typeface="Malgun Gothic"/>
              </a:rPr>
              <a:t> </a:t>
            </a:r>
            <a:r>
              <a:rPr sz="900" b="1" spc="95" dirty="0">
                <a:solidFill>
                  <a:srgbClr val="231F20"/>
                </a:solidFill>
                <a:latin typeface="游ゴシック" panose="020B0400000000000000" pitchFamily="50" charset="-128"/>
                <a:ea typeface="游ゴシック" panose="020B0400000000000000" pitchFamily="50" charset="-128"/>
                <a:cs typeface="Malgun Gothic"/>
              </a:rPr>
              <a:t>ともに創るプロジェクト</a:t>
            </a:r>
            <a:endParaRPr sz="900" dirty="0">
              <a:latin typeface="游ゴシック" panose="020B0400000000000000" pitchFamily="50" charset="-128"/>
              <a:ea typeface="游ゴシック" panose="020B0400000000000000" pitchFamily="50" charset="-128"/>
              <a:cs typeface="Malgun Gothic"/>
            </a:endParaRPr>
          </a:p>
        </p:txBody>
      </p:sp>
      <p:pic>
        <p:nvPicPr>
          <p:cNvPr id="39" name="object 39"/>
          <p:cNvPicPr/>
          <p:nvPr/>
        </p:nvPicPr>
        <p:blipFill>
          <a:blip r:embed="rId8" cstate="print"/>
          <a:stretch>
            <a:fillRect/>
          </a:stretch>
        </p:blipFill>
        <p:spPr>
          <a:xfrm>
            <a:off x="3244659" y="7038624"/>
            <a:ext cx="812279" cy="812274"/>
          </a:xfrm>
          <a:prstGeom prst="rect">
            <a:avLst/>
          </a:prstGeom>
        </p:spPr>
      </p:pic>
      <p:sp>
        <p:nvSpPr>
          <p:cNvPr id="40" name="object 40"/>
          <p:cNvSpPr txBox="1"/>
          <p:nvPr/>
        </p:nvSpPr>
        <p:spPr>
          <a:xfrm>
            <a:off x="2452051" y="6025097"/>
            <a:ext cx="889635" cy="132080"/>
          </a:xfrm>
          <a:prstGeom prst="rect">
            <a:avLst/>
          </a:prstGeom>
        </p:spPr>
        <p:txBody>
          <a:bodyPr vert="horz" wrap="square" lIns="0" tIns="12700" rIns="0" bIns="0" rtlCol="0">
            <a:spAutoFit/>
          </a:bodyPr>
          <a:lstStyle/>
          <a:p>
            <a:pPr marL="12700">
              <a:lnSpc>
                <a:spcPct val="100000"/>
              </a:lnSpc>
              <a:spcBef>
                <a:spcPts val="100"/>
              </a:spcBef>
            </a:pPr>
            <a:r>
              <a:rPr sz="700" b="1" spc="-35" dirty="0">
                <a:solidFill>
                  <a:srgbClr val="231F20"/>
                </a:solidFill>
                <a:latin typeface="Yu Gothic"/>
                <a:cs typeface="Yu Gothic"/>
              </a:rPr>
              <a:t>※定数に達し次第終了</a:t>
            </a:r>
            <a:endParaRPr sz="700" dirty="0">
              <a:latin typeface="Yu Gothic"/>
              <a:cs typeface="Yu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214</Words>
  <Application>Microsoft Office PowerPoint</Application>
  <PresentationFormat>ユーザー設定</PresentationFormat>
  <Paragraphs>55</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Arial MT</vt:lpstr>
      <vt:lpstr>Microsoft YaHei</vt:lpstr>
      <vt:lpstr>SimSun</vt:lpstr>
      <vt:lpstr>Yu Gothic</vt:lpstr>
      <vt:lpstr>Yu Gothic</vt:lpstr>
      <vt:lpstr>Arial</vt:lpstr>
      <vt:lpstr>Arial Black</vt:lpstr>
      <vt:lpstr>Calibri</vt:lpstr>
      <vt:lpstr>Office Theme</vt:lpstr>
      <vt:lpstr>PowerPoint プレゼンテーション</vt:lpstr>
      <vt:lpstr>O SAKA PRIDE  PRODUCTS 2 O 2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2025-02-05T04:22:55Z</dcterms:created>
  <dcterms:modified xsi:type="dcterms:W3CDTF">2025-02-05T04:23:09Z</dcterms:modified>
</cp:coreProperties>
</file>