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4"/>
  </p:notesMasterIdLst>
  <p:sldIdLst>
    <p:sldId id="268" r:id="rId2"/>
    <p:sldId id="267" r:id="rId3"/>
  </p:sldIdLst>
  <p:sldSz cx="6911975" cy="9906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872E"/>
    <a:srgbClr val="F64D0A"/>
    <a:srgbClr val="FEA35E"/>
    <a:srgbClr val="FE6E02"/>
    <a:srgbClr val="FCE8DB"/>
    <a:srgbClr val="FFF0CE"/>
    <a:srgbClr val="FCDFE1"/>
    <a:srgbClr val="FEF3F2"/>
    <a:srgbClr val="FAF8AE"/>
    <a:srgbClr val="FEE4B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518" autoAdjust="0"/>
    <p:restoredTop sz="94660"/>
  </p:normalViewPr>
  <p:slideViewPr>
    <p:cSldViewPr snapToGrid="0">
      <p:cViewPr varScale="1">
        <p:scale>
          <a:sx n="78" d="100"/>
          <a:sy n="78" d="100"/>
        </p:scale>
        <p:origin x="294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1424" tIns="45712" rIns="91424" bIns="45712"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5838" y="1"/>
            <a:ext cx="2949787" cy="498693"/>
          </a:xfrm>
          <a:prstGeom prst="rect">
            <a:avLst/>
          </a:prstGeom>
        </p:spPr>
        <p:txBody>
          <a:bodyPr vert="horz" lIns="91424" tIns="45712" rIns="91424" bIns="45712" rtlCol="0"/>
          <a:lstStyle>
            <a:lvl1pPr algn="r">
              <a:defRPr sz="1300"/>
            </a:lvl1pPr>
          </a:lstStyle>
          <a:p>
            <a:fld id="{530D857F-D793-483E-BF90-07C7123FA920}" type="datetimeFigureOut">
              <a:rPr kumimoji="1" lang="ja-JP" altLang="en-US" smtClean="0"/>
              <a:t>2025/5/21</a:t>
            </a:fld>
            <a:endParaRPr kumimoji="1" lang="ja-JP" altLang="en-US"/>
          </a:p>
        </p:txBody>
      </p:sp>
      <p:sp>
        <p:nvSpPr>
          <p:cNvPr id="4" name="スライド イメージ プレースホルダー 3"/>
          <p:cNvSpPr>
            <a:spLocks noGrp="1" noRot="1" noChangeAspect="1"/>
          </p:cNvSpPr>
          <p:nvPr>
            <p:ph type="sldImg" idx="2"/>
          </p:nvPr>
        </p:nvSpPr>
        <p:spPr>
          <a:xfrm>
            <a:off x="2233613" y="1243013"/>
            <a:ext cx="2339975" cy="3354387"/>
          </a:xfrm>
          <a:prstGeom prst="rect">
            <a:avLst/>
          </a:prstGeom>
          <a:noFill/>
          <a:ln w="12700">
            <a:solidFill>
              <a:prstClr val="black"/>
            </a:solidFill>
          </a:ln>
        </p:spPr>
        <p:txBody>
          <a:bodyPr vert="horz" lIns="91424" tIns="45712" rIns="91424" bIns="45712" rtlCol="0" anchor="ctr"/>
          <a:lstStyle/>
          <a:p>
            <a:endParaRPr lang="ja-JP" altLang="en-US"/>
          </a:p>
        </p:txBody>
      </p:sp>
      <p:sp>
        <p:nvSpPr>
          <p:cNvPr id="5" name="ノート プレースホルダー 4"/>
          <p:cNvSpPr>
            <a:spLocks noGrp="1"/>
          </p:cNvSpPr>
          <p:nvPr>
            <p:ph type="body" sz="quarter" idx="3"/>
          </p:nvPr>
        </p:nvSpPr>
        <p:spPr>
          <a:xfrm>
            <a:off x="680720" y="4783308"/>
            <a:ext cx="5445760" cy="3913613"/>
          </a:xfrm>
          <a:prstGeom prst="rect">
            <a:avLst/>
          </a:prstGeom>
        </p:spPr>
        <p:txBody>
          <a:bodyPr vert="horz" lIns="91424" tIns="45712" rIns="91424" bIns="457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24" tIns="45712" rIns="91424" bIns="45712"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24" tIns="45712" rIns="91424" bIns="45712" rtlCol="0" anchor="b"/>
          <a:lstStyle>
            <a:lvl1pPr algn="r">
              <a:defRPr sz="1300"/>
            </a:lvl1pPr>
          </a:lstStyle>
          <a:p>
            <a:fld id="{8CF860A1-6467-4885-97A9-1238A87B8F97}" type="slidenum">
              <a:rPr kumimoji="1" lang="ja-JP" altLang="en-US" smtClean="0"/>
              <a:t>‹#›</a:t>
            </a:fld>
            <a:endParaRPr kumimoji="1" lang="ja-JP" altLang="en-US"/>
          </a:p>
        </p:txBody>
      </p:sp>
    </p:spTree>
    <p:extLst>
      <p:ext uri="{BB962C8B-B14F-4D97-AF65-F5344CB8AC3E}">
        <p14:creationId xmlns:p14="http://schemas.microsoft.com/office/powerpoint/2010/main" val="47867381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33613" y="1243013"/>
            <a:ext cx="2339975"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CE7A516-C26B-4022-A7B5-B7D89E041E96}" type="slidenum">
              <a:rPr kumimoji="1" lang="ja-JP" altLang="en-US" smtClean="0"/>
              <a:t>1</a:t>
            </a:fld>
            <a:endParaRPr kumimoji="1" lang="ja-JP" altLang="en-US"/>
          </a:p>
        </p:txBody>
      </p:sp>
    </p:spTree>
    <p:extLst>
      <p:ext uri="{BB962C8B-B14F-4D97-AF65-F5344CB8AC3E}">
        <p14:creationId xmlns:p14="http://schemas.microsoft.com/office/powerpoint/2010/main" val="32950354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8398" y="1621191"/>
            <a:ext cx="5875179" cy="3448756"/>
          </a:xfrm>
        </p:spPr>
        <p:txBody>
          <a:bodyPr anchor="b"/>
          <a:lstStyle>
            <a:lvl1pPr algn="ctr">
              <a:defRPr sz="4535"/>
            </a:lvl1pPr>
          </a:lstStyle>
          <a:p>
            <a:r>
              <a:rPr lang="ja-JP" altLang="en-US"/>
              <a:t>マスター タイトルの書式設定</a:t>
            </a:r>
            <a:endParaRPr lang="en-US" dirty="0"/>
          </a:p>
        </p:txBody>
      </p:sp>
      <p:sp>
        <p:nvSpPr>
          <p:cNvPr id="3" name="Subtitle 2"/>
          <p:cNvSpPr>
            <a:spLocks noGrp="1"/>
          </p:cNvSpPr>
          <p:nvPr>
            <p:ph type="subTitle" idx="1"/>
          </p:nvPr>
        </p:nvSpPr>
        <p:spPr>
          <a:xfrm>
            <a:off x="863997" y="5202944"/>
            <a:ext cx="5183981" cy="2391656"/>
          </a:xfrm>
        </p:spPr>
        <p:txBody>
          <a:bodyPr/>
          <a:lstStyle>
            <a:lvl1pPr marL="0" indent="0" algn="ctr">
              <a:buNone/>
              <a:defRPr sz="1814"/>
            </a:lvl1pPr>
            <a:lvl2pPr marL="345597" indent="0" algn="ctr">
              <a:buNone/>
              <a:defRPr sz="1512"/>
            </a:lvl2pPr>
            <a:lvl3pPr marL="691195" indent="0" algn="ctr">
              <a:buNone/>
              <a:defRPr sz="1361"/>
            </a:lvl3pPr>
            <a:lvl4pPr marL="1036792" indent="0" algn="ctr">
              <a:buNone/>
              <a:defRPr sz="1209"/>
            </a:lvl4pPr>
            <a:lvl5pPr marL="1382390" indent="0" algn="ctr">
              <a:buNone/>
              <a:defRPr sz="1209"/>
            </a:lvl5pPr>
            <a:lvl6pPr marL="1727987" indent="0" algn="ctr">
              <a:buNone/>
              <a:defRPr sz="1209"/>
            </a:lvl6pPr>
            <a:lvl7pPr marL="2073585" indent="0" algn="ctr">
              <a:buNone/>
              <a:defRPr sz="1209"/>
            </a:lvl7pPr>
            <a:lvl8pPr marL="2419182" indent="0" algn="ctr">
              <a:buNone/>
              <a:defRPr sz="1209"/>
            </a:lvl8pPr>
            <a:lvl9pPr marL="2764780" indent="0" algn="ctr">
              <a:buNone/>
              <a:defRPr sz="1209"/>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8351314-1CB5-478D-A715-6555DFF9BF45}" type="datetimeFigureOut">
              <a:rPr kumimoji="1" lang="ja-JP" altLang="en-US" smtClean="0"/>
              <a:t>2025/5/21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1FEB75E-356F-4CB8-A930-4E3D7970A592}" type="slidenum">
              <a:rPr kumimoji="1" lang="ja-JP" altLang="en-US" smtClean="0"/>
              <a:t>‹#›</a:t>
            </a:fld>
            <a:endParaRPr kumimoji="1" lang="ja-JP" altLang="en-US"/>
          </a:p>
        </p:txBody>
      </p:sp>
    </p:spTree>
    <p:extLst>
      <p:ext uri="{BB962C8B-B14F-4D97-AF65-F5344CB8AC3E}">
        <p14:creationId xmlns:p14="http://schemas.microsoft.com/office/powerpoint/2010/main" val="3274157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8351314-1CB5-478D-A715-6555DFF9BF45}" type="datetimeFigureOut">
              <a:rPr kumimoji="1" lang="ja-JP" altLang="en-US" smtClean="0"/>
              <a:t>2025/5/21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1FEB75E-356F-4CB8-A930-4E3D7970A592}" type="slidenum">
              <a:rPr kumimoji="1" lang="ja-JP" altLang="en-US" smtClean="0"/>
              <a:t>‹#›</a:t>
            </a:fld>
            <a:endParaRPr kumimoji="1" lang="ja-JP" altLang="en-US"/>
          </a:p>
        </p:txBody>
      </p:sp>
    </p:spTree>
    <p:extLst>
      <p:ext uri="{BB962C8B-B14F-4D97-AF65-F5344CB8AC3E}">
        <p14:creationId xmlns:p14="http://schemas.microsoft.com/office/powerpoint/2010/main" val="3971803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46382" y="527403"/>
            <a:ext cx="1490395"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5199" y="527403"/>
            <a:ext cx="438478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8351314-1CB5-478D-A715-6555DFF9BF45}" type="datetimeFigureOut">
              <a:rPr kumimoji="1" lang="ja-JP" altLang="en-US" smtClean="0"/>
              <a:t>2025/5/21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1FEB75E-356F-4CB8-A930-4E3D7970A592}" type="slidenum">
              <a:rPr kumimoji="1" lang="ja-JP" altLang="en-US" smtClean="0"/>
              <a:t>‹#›</a:t>
            </a:fld>
            <a:endParaRPr kumimoji="1" lang="ja-JP" altLang="en-US"/>
          </a:p>
        </p:txBody>
      </p:sp>
    </p:spTree>
    <p:extLst>
      <p:ext uri="{BB962C8B-B14F-4D97-AF65-F5344CB8AC3E}">
        <p14:creationId xmlns:p14="http://schemas.microsoft.com/office/powerpoint/2010/main" val="272740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8351314-1CB5-478D-A715-6555DFF9BF45}" type="datetimeFigureOut">
              <a:rPr kumimoji="1" lang="ja-JP" altLang="en-US" smtClean="0"/>
              <a:t>2025/5/21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1FEB75E-356F-4CB8-A930-4E3D7970A592}" type="slidenum">
              <a:rPr kumimoji="1" lang="ja-JP" altLang="en-US" smtClean="0"/>
              <a:t>‹#›</a:t>
            </a:fld>
            <a:endParaRPr kumimoji="1" lang="ja-JP" altLang="en-US"/>
          </a:p>
        </p:txBody>
      </p:sp>
    </p:spTree>
    <p:extLst>
      <p:ext uri="{BB962C8B-B14F-4D97-AF65-F5344CB8AC3E}">
        <p14:creationId xmlns:p14="http://schemas.microsoft.com/office/powerpoint/2010/main" val="3244878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71599" y="2469624"/>
            <a:ext cx="5961578" cy="4120620"/>
          </a:xfrm>
        </p:spPr>
        <p:txBody>
          <a:bodyPr anchor="b"/>
          <a:lstStyle>
            <a:lvl1pPr>
              <a:defRPr sz="4535"/>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71599" y="6629226"/>
            <a:ext cx="5961578" cy="2166937"/>
          </a:xfrm>
        </p:spPr>
        <p:txBody>
          <a:bodyPr/>
          <a:lstStyle>
            <a:lvl1pPr marL="0" indent="0">
              <a:buNone/>
              <a:defRPr sz="1814">
                <a:solidFill>
                  <a:schemeClr val="tx1"/>
                </a:solidFill>
              </a:defRPr>
            </a:lvl1pPr>
            <a:lvl2pPr marL="345597" indent="0">
              <a:buNone/>
              <a:defRPr sz="1512">
                <a:solidFill>
                  <a:schemeClr val="tx1">
                    <a:tint val="75000"/>
                  </a:schemeClr>
                </a:solidFill>
              </a:defRPr>
            </a:lvl2pPr>
            <a:lvl3pPr marL="691195" indent="0">
              <a:buNone/>
              <a:defRPr sz="1361">
                <a:solidFill>
                  <a:schemeClr val="tx1">
                    <a:tint val="75000"/>
                  </a:schemeClr>
                </a:solidFill>
              </a:defRPr>
            </a:lvl3pPr>
            <a:lvl4pPr marL="1036792" indent="0">
              <a:buNone/>
              <a:defRPr sz="1209">
                <a:solidFill>
                  <a:schemeClr val="tx1">
                    <a:tint val="75000"/>
                  </a:schemeClr>
                </a:solidFill>
              </a:defRPr>
            </a:lvl4pPr>
            <a:lvl5pPr marL="1382390" indent="0">
              <a:buNone/>
              <a:defRPr sz="1209">
                <a:solidFill>
                  <a:schemeClr val="tx1">
                    <a:tint val="75000"/>
                  </a:schemeClr>
                </a:solidFill>
              </a:defRPr>
            </a:lvl5pPr>
            <a:lvl6pPr marL="1727987" indent="0">
              <a:buNone/>
              <a:defRPr sz="1209">
                <a:solidFill>
                  <a:schemeClr val="tx1">
                    <a:tint val="75000"/>
                  </a:schemeClr>
                </a:solidFill>
              </a:defRPr>
            </a:lvl6pPr>
            <a:lvl7pPr marL="2073585" indent="0">
              <a:buNone/>
              <a:defRPr sz="1209">
                <a:solidFill>
                  <a:schemeClr val="tx1">
                    <a:tint val="75000"/>
                  </a:schemeClr>
                </a:solidFill>
              </a:defRPr>
            </a:lvl7pPr>
            <a:lvl8pPr marL="2419182" indent="0">
              <a:buNone/>
              <a:defRPr sz="1209">
                <a:solidFill>
                  <a:schemeClr val="tx1">
                    <a:tint val="75000"/>
                  </a:schemeClr>
                </a:solidFill>
              </a:defRPr>
            </a:lvl8pPr>
            <a:lvl9pPr marL="2764780" indent="0">
              <a:buNone/>
              <a:defRPr sz="1209">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8351314-1CB5-478D-A715-6555DFF9BF45}" type="datetimeFigureOut">
              <a:rPr kumimoji="1" lang="ja-JP" altLang="en-US" smtClean="0"/>
              <a:t>2025/5/21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1FEB75E-356F-4CB8-A930-4E3D7970A592}" type="slidenum">
              <a:rPr kumimoji="1" lang="ja-JP" altLang="en-US" smtClean="0"/>
              <a:t>‹#›</a:t>
            </a:fld>
            <a:endParaRPr kumimoji="1" lang="ja-JP" altLang="en-US"/>
          </a:p>
        </p:txBody>
      </p:sp>
    </p:spTree>
    <p:extLst>
      <p:ext uri="{BB962C8B-B14F-4D97-AF65-F5344CB8AC3E}">
        <p14:creationId xmlns:p14="http://schemas.microsoft.com/office/powerpoint/2010/main" val="105930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5198" y="2637014"/>
            <a:ext cx="2937589"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99188" y="2637014"/>
            <a:ext cx="2937589"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8351314-1CB5-478D-A715-6555DFF9BF45}" type="datetimeFigureOut">
              <a:rPr kumimoji="1" lang="ja-JP" altLang="en-US" smtClean="0"/>
              <a:t>2025/5/21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1FEB75E-356F-4CB8-A930-4E3D7970A592}" type="slidenum">
              <a:rPr kumimoji="1" lang="ja-JP" altLang="en-US" smtClean="0"/>
              <a:t>‹#›</a:t>
            </a:fld>
            <a:endParaRPr kumimoji="1" lang="ja-JP" altLang="en-US"/>
          </a:p>
        </p:txBody>
      </p:sp>
    </p:spTree>
    <p:extLst>
      <p:ext uri="{BB962C8B-B14F-4D97-AF65-F5344CB8AC3E}">
        <p14:creationId xmlns:p14="http://schemas.microsoft.com/office/powerpoint/2010/main" val="2196446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6099" y="527405"/>
            <a:ext cx="5961578"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6099" y="2428347"/>
            <a:ext cx="2924089" cy="1190095"/>
          </a:xfrm>
        </p:spPr>
        <p:txBody>
          <a:bodyPr anchor="b"/>
          <a:lstStyle>
            <a:lvl1pPr marL="0" indent="0">
              <a:buNone/>
              <a:defRPr sz="1814" b="1"/>
            </a:lvl1pPr>
            <a:lvl2pPr marL="345597" indent="0">
              <a:buNone/>
              <a:defRPr sz="1512" b="1"/>
            </a:lvl2pPr>
            <a:lvl3pPr marL="691195" indent="0">
              <a:buNone/>
              <a:defRPr sz="1361" b="1"/>
            </a:lvl3pPr>
            <a:lvl4pPr marL="1036792" indent="0">
              <a:buNone/>
              <a:defRPr sz="1209" b="1"/>
            </a:lvl4pPr>
            <a:lvl5pPr marL="1382390" indent="0">
              <a:buNone/>
              <a:defRPr sz="1209" b="1"/>
            </a:lvl5pPr>
            <a:lvl6pPr marL="1727987" indent="0">
              <a:buNone/>
              <a:defRPr sz="1209" b="1"/>
            </a:lvl6pPr>
            <a:lvl7pPr marL="2073585" indent="0">
              <a:buNone/>
              <a:defRPr sz="1209" b="1"/>
            </a:lvl7pPr>
            <a:lvl8pPr marL="2419182" indent="0">
              <a:buNone/>
              <a:defRPr sz="1209" b="1"/>
            </a:lvl8pPr>
            <a:lvl9pPr marL="2764780" indent="0">
              <a:buNone/>
              <a:defRPr sz="1209" b="1"/>
            </a:lvl9pPr>
          </a:lstStyle>
          <a:p>
            <a:pPr lvl="0"/>
            <a:r>
              <a:rPr lang="ja-JP" altLang="en-US"/>
              <a:t>マスター テキストの書式設定</a:t>
            </a:r>
          </a:p>
        </p:txBody>
      </p:sp>
      <p:sp>
        <p:nvSpPr>
          <p:cNvPr id="4" name="Content Placeholder 3"/>
          <p:cNvSpPr>
            <a:spLocks noGrp="1"/>
          </p:cNvSpPr>
          <p:nvPr>
            <p:ph sz="half" idx="2"/>
          </p:nvPr>
        </p:nvSpPr>
        <p:spPr>
          <a:xfrm>
            <a:off x="476099" y="3618442"/>
            <a:ext cx="2924089"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99188" y="2428347"/>
            <a:ext cx="2938490" cy="1190095"/>
          </a:xfrm>
        </p:spPr>
        <p:txBody>
          <a:bodyPr anchor="b"/>
          <a:lstStyle>
            <a:lvl1pPr marL="0" indent="0">
              <a:buNone/>
              <a:defRPr sz="1814" b="1"/>
            </a:lvl1pPr>
            <a:lvl2pPr marL="345597" indent="0">
              <a:buNone/>
              <a:defRPr sz="1512" b="1"/>
            </a:lvl2pPr>
            <a:lvl3pPr marL="691195" indent="0">
              <a:buNone/>
              <a:defRPr sz="1361" b="1"/>
            </a:lvl3pPr>
            <a:lvl4pPr marL="1036792" indent="0">
              <a:buNone/>
              <a:defRPr sz="1209" b="1"/>
            </a:lvl4pPr>
            <a:lvl5pPr marL="1382390" indent="0">
              <a:buNone/>
              <a:defRPr sz="1209" b="1"/>
            </a:lvl5pPr>
            <a:lvl6pPr marL="1727987" indent="0">
              <a:buNone/>
              <a:defRPr sz="1209" b="1"/>
            </a:lvl6pPr>
            <a:lvl7pPr marL="2073585" indent="0">
              <a:buNone/>
              <a:defRPr sz="1209" b="1"/>
            </a:lvl7pPr>
            <a:lvl8pPr marL="2419182" indent="0">
              <a:buNone/>
              <a:defRPr sz="1209" b="1"/>
            </a:lvl8pPr>
            <a:lvl9pPr marL="2764780" indent="0">
              <a:buNone/>
              <a:defRPr sz="1209" b="1"/>
            </a:lvl9pPr>
          </a:lstStyle>
          <a:p>
            <a:pPr lvl="0"/>
            <a:r>
              <a:rPr lang="ja-JP" altLang="en-US"/>
              <a:t>マスター テキストの書式設定</a:t>
            </a:r>
          </a:p>
        </p:txBody>
      </p:sp>
      <p:sp>
        <p:nvSpPr>
          <p:cNvPr id="6" name="Content Placeholder 5"/>
          <p:cNvSpPr>
            <a:spLocks noGrp="1"/>
          </p:cNvSpPr>
          <p:nvPr>
            <p:ph sz="quarter" idx="4"/>
          </p:nvPr>
        </p:nvSpPr>
        <p:spPr>
          <a:xfrm>
            <a:off x="3499188" y="3618442"/>
            <a:ext cx="2938490"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8351314-1CB5-478D-A715-6555DFF9BF45}" type="datetimeFigureOut">
              <a:rPr kumimoji="1" lang="ja-JP" altLang="en-US" smtClean="0"/>
              <a:t>2025/5/21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1FEB75E-356F-4CB8-A930-4E3D7970A592}" type="slidenum">
              <a:rPr kumimoji="1" lang="ja-JP" altLang="en-US" smtClean="0"/>
              <a:t>‹#›</a:t>
            </a:fld>
            <a:endParaRPr kumimoji="1" lang="ja-JP" altLang="en-US"/>
          </a:p>
        </p:txBody>
      </p:sp>
    </p:spTree>
    <p:extLst>
      <p:ext uri="{BB962C8B-B14F-4D97-AF65-F5344CB8AC3E}">
        <p14:creationId xmlns:p14="http://schemas.microsoft.com/office/powerpoint/2010/main" val="820903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8351314-1CB5-478D-A715-6555DFF9BF45}" type="datetimeFigureOut">
              <a:rPr kumimoji="1" lang="ja-JP" altLang="en-US" smtClean="0"/>
              <a:t>2025/5/21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1FEB75E-356F-4CB8-A930-4E3D7970A592}" type="slidenum">
              <a:rPr kumimoji="1" lang="ja-JP" altLang="en-US" smtClean="0"/>
              <a:t>‹#›</a:t>
            </a:fld>
            <a:endParaRPr kumimoji="1" lang="ja-JP" altLang="en-US"/>
          </a:p>
        </p:txBody>
      </p:sp>
    </p:spTree>
    <p:extLst>
      <p:ext uri="{BB962C8B-B14F-4D97-AF65-F5344CB8AC3E}">
        <p14:creationId xmlns:p14="http://schemas.microsoft.com/office/powerpoint/2010/main" val="1541836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351314-1CB5-478D-A715-6555DFF9BF45}" type="datetimeFigureOut">
              <a:rPr kumimoji="1" lang="ja-JP" altLang="en-US" smtClean="0"/>
              <a:t>2025/5/21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1FEB75E-356F-4CB8-A930-4E3D7970A592}" type="slidenum">
              <a:rPr kumimoji="1" lang="ja-JP" altLang="en-US" smtClean="0"/>
              <a:t>‹#›</a:t>
            </a:fld>
            <a:endParaRPr kumimoji="1" lang="ja-JP" altLang="en-US"/>
          </a:p>
        </p:txBody>
      </p:sp>
    </p:spTree>
    <p:extLst>
      <p:ext uri="{BB962C8B-B14F-4D97-AF65-F5344CB8AC3E}">
        <p14:creationId xmlns:p14="http://schemas.microsoft.com/office/powerpoint/2010/main" val="1351516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6098" y="660400"/>
            <a:ext cx="2229292" cy="2311400"/>
          </a:xfrm>
        </p:spPr>
        <p:txBody>
          <a:bodyPr anchor="b"/>
          <a:lstStyle>
            <a:lvl1pPr>
              <a:defRPr sz="2419"/>
            </a:lvl1pPr>
          </a:lstStyle>
          <a:p>
            <a:r>
              <a:rPr lang="ja-JP" altLang="en-US"/>
              <a:t>マスター タイトルの書式設定</a:t>
            </a:r>
            <a:endParaRPr lang="en-US" dirty="0"/>
          </a:p>
        </p:txBody>
      </p:sp>
      <p:sp>
        <p:nvSpPr>
          <p:cNvPr id="3" name="Content Placeholder 2"/>
          <p:cNvSpPr>
            <a:spLocks noGrp="1"/>
          </p:cNvSpPr>
          <p:nvPr>
            <p:ph idx="1"/>
          </p:nvPr>
        </p:nvSpPr>
        <p:spPr>
          <a:xfrm>
            <a:off x="2938490" y="1426283"/>
            <a:ext cx="3499187" cy="7039681"/>
          </a:xfrm>
        </p:spPr>
        <p:txBody>
          <a:bodyPr/>
          <a:lstStyle>
            <a:lvl1pPr>
              <a:defRPr sz="2419"/>
            </a:lvl1pPr>
            <a:lvl2pPr>
              <a:defRPr sz="2117"/>
            </a:lvl2pPr>
            <a:lvl3pPr>
              <a:defRPr sz="1814"/>
            </a:lvl3pPr>
            <a:lvl4pPr>
              <a:defRPr sz="1512"/>
            </a:lvl4pPr>
            <a:lvl5pPr>
              <a:defRPr sz="1512"/>
            </a:lvl5pPr>
            <a:lvl6pPr>
              <a:defRPr sz="1512"/>
            </a:lvl6pPr>
            <a:lvl7pPr>
              <a:defRPr sz="1512"/>
            </a:lvl7pPr>
            <a:lvl8pPr>
              <a:defRPr sz="1512"/>
            </a:lvl8pPr>
            <a:lvl9pPr>
              <a:defRPr sz="1512"/>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6098" y="2971800"/>
            <a:ext cx="2229292" cy="5505627"/>
          </a:xfrm>
        </p:spPr>
        <p:txBody>
          <a:bodyPr/>
          <a:lstStyle>
            <a:lvl1pPr marL="0" indent="0">
              <a:buNone/>
              <a:defRPr sz="1209"/>
            </a:lvl1pPr>
            <a:lvl2pPr marL="345597" indent="0">
              <a:buNone/>
              <a:defRPr sz="1058"/>
            </a:lvl2pPr>
            <a:lvl3pPr marL="691195" indent="0">
              <a:buNone/>
              <a:defRPr sz="907"/>
            </a:lvl3pPr>
            <a:lvl4pPr marL="1036792" indent="0">
              <a:buNone/>
              <a:defRPr sz="756"/>
            </a:lvl4pPr>
            <a:lvl5pPr marL="1382390" indent="0">
              <a:buNone/>
              <a:defRPr sz="756"/>
            </a:lvl5pPr>
            <a:lvl6pPr marL="1727987" indent="0">
              <a:buNone/>
              <a:defRPr sz="756"/>
            </a:lvl6pPr>
            <a:lvl7pPr marL="2073585" indent="0">
              <a:buNone/>
              <a:defRPr sz="756"/>
            </a:lvl7pPr>
            <a:lvl8pPr marL="2419182" indent="0">
              <a:buNone/>
              <a:defRPr sz="756"/>
            </a:lvl8pPr>
            <a:lvl9pPr marL="2764780" indent="0">
              <a:buNone/>
              <a:defRPr sz="756"/>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8351314-1CB5-478D-A715-6555DFF9BF45}" type="datetimeFigureOut">
              <a:rPr kumimoji="1" lang="ja-JP" altLang="en-US" smtClean="0"/>
              <a:t>2025/5/21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1FEB75E-356F-4CB8-A930-4E3D7970A592}" type="slidenum">
              <a:rPr kumimoji="1" lang="ja-JP" altLang="en-US" smtClean="0"/>
              <a:t>‹#›</a:t>
            </a:fld>
            <a:endParaRPr kumimoji="1" lang="ja-JP" altLang="en-US"/>
          </a:p>
        </p:txBody>
      </p:sp>
    </p:spTree>
    <p:extLst>
      <p:ext uri="{BB962C8B-B14F-4D97-AF65-F5344CB8AC3E}">
        <p14:creationId xmlns:p14="http://schemas.microsoft.com/office/powerpoint/2010/main" val="116482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6098" y="660400"/>
            <a:ext cx="2229292" cy="2311400"/>
          </a:xfrm>
        </p:spPr>
        <p:txBody>
          <a:bodyPr anchor="b"/>
          <a:lstStyle>
            <a:lvl1pPr>
              <a:defRPr sz="241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38490" y="1426283"/>
            <a:ext cx="3499187" cy="7039681"/>
          </a:xfrm>
        </p:spPr>
        <p:txBody>
          <a:bodyPr anchor="t"/>
          <a:lstStyle>
            <a:lvl1pPr marL="0" indent="0">
              <a:buNone/>
              <a:defRPr sz="2419"/>
            </a:lvl1pPr>
            <a:lvl2pPr marL="345597" indent="0">
              <a:buNone/>
              <a:defRPr sz="2117"/>
            </a:lvl2pPr>
            <a:lvl3pPr marL="691195" indent="0">
              <a:buNone/>
              <a:defRPr sz="1814"/>
            </a:lvl3pPr>
            <a:lvl4pPr marL="1036792" indent="0">
              <a:buNone/>
              <a:defRPr sz="1512"/>
            </a:lvl4pPr>
            <a:lvl5pPr marL="1382390" indent="0">
              <a:buNone/>
              <a:defRPr sz="1512"/>
            </a:lvl5pPr>
            <a:lvl6pPr marL="1727987" indent="0">
              <a:buNone/>
              <a:defRPr sz="1512"/>
            </a:lvl6pPr>
            <a:lvl7pPr marL="2073585" indent="0">
              <a:buNone/>
              <a:defRPr sz="1512"/>
            </a:lvl7pPr>
            <a:lvl8pPr marL="2419182" indent="0">
              <a:buNone/>
              <a:defRPr sz="1512"/>
            </a:lvl8pPr>
            <a:lvl9pPr marL="2764780" indent="0">
              <a:buNone/>
              <a:defRPr sz="1512"/>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6098" y="2971800"/>
            <a:ext cx="2229292" cy="5505627"/>
          </a:xfrm>
        </p:spPr>
        <p:txBody>
          <a:bodyPr/>
          <a:lstStyle>
            <a:lvl1pPr marL="0" indent="0">
              <a:buNone/>
              <a:defRPr sz="1209"/>
            </a:lvl1pPr>
            <a:lvl2pPr marL="345597" indent="0">
              <a:buNone/>
              <a:defRPr sz="1058"/>
            </a:lvl2pPr>
            <a:lvl3pPr marL="691195" indent="0">
              <a:buNone/>
              <a:defRPr sz="907"/>
            </a:lvl3pPr>
            <a:lvl4pPr marL="1036792" indent="0">
              <a:buNone/>
              <a:defRPr sz="756"/>
            </a:lvl4pPr>
            <a:lvl5pPr marL="1382390" indent="0">
              <a:buNone/>
              <a:defRPr sz="756"/>
            </a:lvl5pPr>
            <a:lvl6pPr marL="1727987" indent="0">
              <a:buNone/>
              <a:defRPr sz="756"/>
            </a:lvl6pPr>
            <a:lvl7pPr marL="2073585" indent="0">
              <a:buNone/>
              <a:defRPr sz="756"/>
            </a:lvl7pPr>
            <a:lvl8pPr marL="2419182" indent="0">
              <a:buNone/>
              <a:defRPr sz="756"/>
            </a:lvl8pPr>
            <a:lvl9pPr marL="2764780" indent="0">
              <a:buNone/>
              <a:defRPr sz="756"/>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8351314-1CB5-478D-A715-6555DFF9BF45}" type="datetimeFigureOut">
              <a:rPr kumimoji="1" lang="ja-JP" altLang="en-US" smtClean="0"/>
              <a:t>2025/5/21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1FEB75E-356F-4CB8-A930-4E3D7970A592}" type="slidenum">
              <a:rPr kumimoji="1" lang="ja-JP" altLang="en-US" smtClean="0"/>
              <a:t>‹#›</a:t>
            </a:fld>
            <a:endParaRPr kumimoji="1" lang="ja-JP" altLang="en-US"/>
          </a:p>
        </p:txBody>
      </p:sp>
    </p:spTree>
    <p:extLst>
      <p:ext uri="{BB962C8B-B14F-4D97-AF65-F5344CB8AC3E}">
        <p14:creationId xmlns:p14="http://schemas.microsoft.com/office/powerpoint/2010/main" val="1607776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5199" y="527405"/>
            <a:ext cx="5961578"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5199" y="2637014"/>
            <a:ext cx="5961578"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5198" y="9181397"/>
            <a:ext cx="1555194" cy="527403"/>
          </a:xfrm>
          <a:prstGeom prst="rect">
            <a:avLst/>
          </a:prstGeom>
        </p:spPr>
        <p:txBody>
          <a:bodyPr vert="horz" lIns="91440" tIns="45720" rIns="91440" bIns="45720" rtlCol="0" anchor="ctr"/>
          <a:lstStyle>
            <a:lvl1pPr algn="l">
              <a:defRPr sz="907">
                <a:solidFill>
                  <a:schemeClr val="tx1">
                    <a:tint val="75000"/>
                  </a:schemeClr>
                </a:solidFill>
              </a:defRPr>
            </a:lvl1pPr>
          </a:lstStyle>
          <a:p>
            <a:fld id="{F8351314-1CB5-478D-A715-6555DFF9BF45}" type="datetimeFigureOut">
              <a:rPr kumimoji="1" lang="ja-JP" altLang="en-US" smtClean="0"/>
              <a:t>2025/5/21</a:t>
            </a:fld>
            <a:endParaRPr kumimoji="1" lang="ja-JP" altLang="en-US"/>
          </a:p>
        </p:txBody>
      </p:sp>
      <p:sp>
        <p:nvSpPr>
          <p:cNvPr id="5" name="Footer Placeholder 4"/>
          <p:cNvSpPr>
            <a:spLocks noGrp="1"/>
          </p:cNvSpPr>
          <p:nvPr>
            <p:ph type="ftr" sz="quarter" idx="3"/>
          </p:nvPr>
        </p:nvSpPr>
        <p:spPr>
          <a:xfrm>
            <a:off x="2289592" y="9181397"/>
            <a:ext cx="2332792" cy="527403"/>
          </a:xfrm>
          <a:prstGeom prst="rect">
            <a:avLst/>
          </a:prstGeom>
        </p:spPr>
        <p:txBody>
          <a:bodyPr vert="horz" lIns="91440" tIns="45720" rIns="91440" bIns="45720" rtlCol="0" anchor="ctr"/>
          <a:lstStyle>
            <a:lvl1pPr algn="ctr">
              <a:defRPr sz="907">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81583" y="9181397"/>
            <a:ext cx="1555194" cy="527403"/>
          </a:xfrm>
          <a:prstGeom prst="rect">
            <a:avLst/>
          </a:prstGeom>
        </p:spPr>
        <p:txBody>
          <a:bodyPr vert="horz" lIns="91440" tIns="45720" rIns="91440" bIns="45720" rtlCol="0" anchor="ctr"/>
          <a:lstStyle>
            <a:lvl1pPr algn="r">
              <a:defRPr sz="907">
                <a:solidFill>
                  <a:schemeClr val="tx1">
                    <a:tint val="75000"/>
                  </a:schemeClr>
                </a:solidFill>
              </a:defRPr>
            </a:lvl1pPr>
          </a:lstStyle>
          <a:p>
            <a:fld id="{B1FEB75E-356F-4CB8-A930-4E3D7970A592}" type="slidenum">
              <a:rPr kumimoji="1" lang="ja-JP" altLang="en-US" smtClean="0"/>
              <a:t>‹#›</a:t>
            </a:fld>
            <a:endParaRPr kumimoji="1" lang="ja-JP" altLang="en-US"/>
          </a:p>
        </p:txBody>
      </p:sp>
    </p:spTree>
    <p:extLst>
      <p:ext uri="{BB962C8B-B14F-4D97-AF65-F5344CB8AC3E}">
        <p14:creationId xmlns:p14="http://schemas.microsoft.com/office/powerpoint/2010/main" val="270203719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91195" rtl="0" eaLnBrk="1" latinLnBrk="0" hangingPunct="1">
        <a:lnSpc>
          <a:spcPct val="90000"/>
        </a:lnSpc>
        <a:spcBef>
          <a:spcPct val="0"/>
        </a:spcBef>
        <a:buNone/>
        <a:defRPr kumimoji="1" sz="3326" kern="1200">
          <a:solidFill>
            <a:schemeClr val="tx1"/>
          </a:solidFill>
          <a:latin typeface="+mj-lt"/>
          <a:ea typeface="+mj-ea"/>
          <a:cs typeface="+mj-cs"/>
        </a:defRPr>
      </a:lvl1pPr>
    </p:titleStyle>
    <p:bodyStyle>
      <a:lvl1pPr marL="172799" indent="-172799" algn="l" defTabSz="691195" rtl="0" eaLnBrk="1" latinLnBrk="0" hangingPunct="1">
        <a:lnSpc>
          <a:spcPct val="90000"/>
        </a:lnSpc>
        <a:spcBef>
          <a:spcPts val="756"/>
        </a:spcBef>
        <a:buFont typeface="Arial" panose="020B0604020202020204" pitchFamily="34" charset="0"/>
        <a:buChar char="•"/>
        <a:defRPr kumimoji="1" sz="2117" kern="1200">
          <a:solidFill>
            <a:schemeClr val="tx1"/>
          </a:solidFill>
          <a:latin typeface="+mn-lt"/>
          <a:ea typeface="+mn-ea"/>
          <a:cs typeface="+mn-cs"/>
        </a:defRPr>
      </a:lvl1pPr>
      <a:lvl2pPr marL="518396" indent="-172799" algn="l" defTabSz="691195" rtl="0" eaLnBrk="1" latinLnBrk="0" hangingPunct="1">
        <a:lnSpc>
          <a:spcPct val="90000"/>
        </a:lnSpc>
        <a:spcBef>
          <a:spcPts val="378"/>
        </a:spcBef>
        <a:buFont typeface="Arial" panose="020B0604020202020204" pitchFamily="34" charset="0"/>
        <a:buChar char="•"/>
        <a:defRPr kumimoji="1" sz="1814" kern="1200">
          <a:solidFill>
            <a:schemeClr val="tx1"/>
          </a:solidFill>
          <a:latin typeface="+mn-lt"/>
          <a:ea typeface="+mn-ea"/>
          <a:cs typeface="+mn-cs"/>
        </a:defRPr>
      </a:lvl2pPr>
      <a:lvl3pPr marL="863994" indent="-172799" algn="l" defTabSz="691195" rtl="0" eaLnBrk="1" latinLnBrk="0" hangingPunct="1">
        <a:lnSpc>
          <a:spcPct val="90000"/>
        </a:lnSpc>
        <a:spcBef>
          <a:spcPts val="378"/>
        </a:spcBef>
        <a:buFont typeface="Arial" panose="020B0604020202020204" pitchFamily="34" charset="0"/>
        <a:buChar char="•"/>
        <a:defRPr kumimoji="1" sz="1512" kern="1200">
          <a:solidFill>
            <a:schemeClr val="tx1"/>
          </a:solidFill>
          <a:latin typeface="+mn-lt"/>
          <a:ea typeface="+mn-ea"/>
          <a:cs typeface="+mn-cs"/>
        </a:defRPr>
      </a:lvl3pPr>
      <a:lvl4pPr marL="1209591" indent="-172799" algn="l" defTabSz="691195" rtl="0" eaLnBrk="1" latinLnBrk="0" hangingPunct="1">
        <a:lnSpc>
          <a:spcPct val="90000"/>
        </a:lnSpc>
        <a:spcBef>
          <a:spcPts val="378"/>
        </a:spcBef>
        <a:buFont typeface="Arial" panose="020B0604020202020204" pitchFamily="34" charset="0"/>
        <a:buChar char="•"/>
        <a:defRPr kumimoji="1" sz="1361" kern="1200">
          <a:solidFill>
            <a:schemeClr val="tx1"/>
          </a:solidFill>
          <a:latin typeface="+mn-lt"/>
          <a:ea typeface="+mn-ea"/>
          <a:cs typeface="+mn-cs"/>
        </a:defRPr>
      </a:lvl4pPr>
      <a:lvl5pPr marL="1555189" indent="-172799" algn="l" defTabSz="691195" rtl="0" eaLnBrk="1" latinLnBrk="0" hangingPunct="1">
        <a:lnSpc>
          <a:spcPct val="90000"/>
        </a:lnSpc>
        <a:spcBef>
          <a:spcPts val="378"/>
        </a:spcBef>
        <a:buFont typeface="Arial" panose="020B0604020202020204" pitchFamily="34" charset="0"/>
        <a:buChar char="•"/>
        <a:defRPr kumimoji="1" sz="1361" kern="1200">
          <a:solidFill>
            <a:schemeClr val="tx1"/>
          </a:solidFill>
          <a:latin typeface="+mn-lt"/>
          <a:ea typeface="+mn-ea"/>
          <a:cs typeface="+mn-cs"/>
        </a:defRPr>
      </a:lvl5pPr>
      <a:lvl6pPr marL="1900786" indent="-172799" algn="l" defTabSz="691195" rtl="0" eaLnBrk="1" latinLnBrk="0" hangingPunct="1">
        <a:lnSpc>
          <a:spcPct val="90000"/>
        </a:lnSpc>
        <a:spcBef>
          <a:spcPts val="378"/>
        </a:spcBef>
        <a:buFont typeface="Arial" panose="020B0604020202020204" pitchFamily="34" charset="0"/>
        <a:buChar char="•"/>
        <a:defRPr kumimoji="1" sz="1361" kern="1200">
          <a:solidFill>
            <a:schemeClr val="tx1"/>
          </a:solidFill>
          <a:latin typeface="+mn-lt"/>
          <a:ea typeface="+mn-ea"/>
          <a:cs typeface="+mn-cs"/>
        </a:defRPr>
      </a:lvl6pPr>
      <a:lvl7pPr marL="2246384" indent="-172799" algn="l" defTabSz="691195" rtl="0" eaLnBrk="1" latinLnBrk="0" hangingPunct="1">
        <a:lnSpc>
          <a:spcPct val="90000"/>
        </a:lnSpc>
        <a:spcBef>
          <a:spcPts val="378"/>
        </a:spcBef>
        <a:buFont typeface="Arial" panose="020B0604020202020204" pitchFamily="34" charset="0"/>
        <a:buChar char="•"/>
        <a:defRPr kumimoji="1" sz="1361" kern="1200">
          <a:solidFill>
            <a:schemeClr val="tx1"/>
          </a:solidFill>
          <a:latin typeface="+mn-lt"/>
          <a:ea typeface="+mn-ea"/>
          <a:cs typeface="+mn-cs"/>
        </a:defRPr>
      </a:lvl7pPr>
      <a:lvl8pPr marL="2591981" indent="-172799" algn="l" defTabSz="691195" rtl="0" eaLnBrk="1" latinLnBrk="0" hangingPunct="1">
        <a:lnSpc>
          <a:spcPct val="90000"/>
        </a:lnSpc>
        <a:spcBef>
          <a:spcPts val="378"/>
        </a:spcBef>
        <a:buFont typeface="Arial" panose="020B0604020202020204" pitchFamily="34" charset="0"/>
        <a:buChar char="•"/>
        <a:defRPr kumimoji="1" sz="1361" kern="1200">
          <a:solidFill>
            <a:schemeClr val="tx1"/>
          </a:solidFill>
          <a:latin typeface="+mn-lt"/>
          <a:ea typeface="+mn-ea"/>
          <a:cs typeface="+mn-cs"/>
        </a:defRPr>
      </a:lvl8pPr>
      <a:lvl9pPr marL="2937579" indent="-172799" algn="l" defTabSz="691195" rtl="0" eaLnBrk="1" latinLnBrk="0" hangingPunct="1">
        <a:lnSpc>
          <a:spcPct val="90000"/>
        </a:lnSpc>
        <a:spcBef>
          <a:spcPts val="378"/>
        </a:spcBef>
        <a:buFont typeface="Arial" panose="020B0604020202020204" pitchFamily="34" charset="0"/>
        <a:buChar char="•"/>
        <a:defRPr kumimoji="1" sz="1361" kern="1200">
          <a:solidFill>
            <a:schemeClr val="tx1"/>
          </a:solidFill>
          <a:latin typeface="+mn-lt"/>
          <a:ea typeface="+mn-ea"/>
          <a:cs typeface="+mn-cs"/>
        </a:defRPr>
      </a:lvl9pPr>
    </p:bodyStyle>
    <p:otherStyle>
      <a:defPPr>
        <a:defRPr lang="en-US"/>
      </a:defPPr>
      <a:lvl1pPr marL="0" algn="l" defTabSz="691195" rtl="0" eaLnBrk="1" latinLnBrk="0" hangingPunct="1">
        <a:defRPr kumimoji="1" sz="1361" kern="1200">
          <a:solidFill>
            <a:schemeClr val="tx1"/>
          </a:solidFill>
          <a:latin typeface="+mn-lt"/>
          <a:ea typeface="+mn-ea"/>
          <a:cs typeface="+mn-cs"/>
        </a:defRPr>
      </a:lvl1pPr>
      <a:lvl2pPr marL="345597" algn="l" defTabSz="691195" rtl="0" eaLnBrk="1" latinLnBrk="0" hangingPunct="1">
        <a:defRPr kumimoji="1" sz="1361" kern="1200">
          <a:solidFill>
            <a:schemeClr val="tx1"/>
          </a:solidFill>
          <a:latin typeface="+mn-lt"/>
          <a:ea typeface="+mn-ea"/>
          <a:cs typeface="+mn-cs"/>
        </a:defRPr>
      </a:lvl2pPr>
      <a:lvl3pPr marL="691195" algn="l" defTabSz="691195" rtl="0" eaLnBrk="1" latinLnBrk="0" hangingPunct="1">
        <a:defRPr kumimoji="1" sz="1361" kern="1200">
          <a:solidFill>
            <a:schemeClr val="tx1"/>
          </a:solidFill>
          <a:latin typeface="+mn-lt"/>
          <a:ea typeface="+mn-ea"/>
          <a:cs typeface="+mn-cs"/>
        </a:defRPr>
      </a:lvl3pPr>
      <a:lvl4pPr marL="1036792" algn="l" defTabSz="691195" rtl="0" eaLnBrk="1" latinLnBrk="0" hangingPunct="1">
        <a:defRPr kumimoji="1" sz="1361" kern="1200">
          <a:solidFill>
            <a:schemeClr val="tx1"/>
          </a:solidFill>
          <a:latin typeface="+mn-lt"/>
          <a:ea typeface="+mn-ea"/>
          <a:cs typeface="+mn-cs"/>
        </a:defRPr>
      </a:lvl4pPr>
      <a:lvl5pPr marL="1382390" algn="l" defTabSz="691195" rtl="0" eaLnBrk="1" latinLnBrk="0" hangingPunct="1">
        <a:defRPr kumimoji="1" sz="1361" kern="1200">
          <a:solidFill>
            <a:schemeClr val="tx1"/>
          </a:solidFill>
          <a:latin typeface="+mn-lt"/>
          <a:ea typeface="+mn-ea"/>
          <a:cs typeface="+mn-cs"/>
        </a:defRPr>
      </a:lvl5pPr>
      <a:lvl6pPr marL="1727987" algn="l" defTabSz="691195" rtl="0" eaLnBrk="1" latinLnBrk="0" hangingPunct="1">
        <a:defRPr kumimoji="1" sz="1361" kern="1200">
          <a:solidFill>
            <a:schemeClr val="tx1"/>
          </a:solidFill>
          <a:latin typeface="+mn-lt"/>
          <a:ea typeface="+mn-ea"/>
          <a:cs typeface="+mn-cs"/>
        </a:defRPr>
      </a:lvl6pPr>
      <a:lvl7pPr marL="2073585" algn="l" defTabSz="691195" rtl="0" eaLnBrk="1" latinLnBrk="0" hangingPunct="1">
        <a:defRPr kumimoji="1" sz="1361" kern="1200">
          <a:solidFill>
            <a:schemeClr val="tx1"/>
          </a:solidFill>
          <a:latin typeface="+mn-lt"/>
          <a:ea typeface="+mn-ea"/>
          <a:cs typeface="+mn-cs"/>
        </a:defRPr>
      </a:lvl7pPr>
      <a:lvl8pPr marL="2419182" algn="l" defTabSz="691195" rtl="0" eaLnBrk="1" latinLnBrk="0" hangingPunct="1">
        <a:defRPr kumimoji="1" sz="1361" kern="1200">
          <a:solidFill>
            <a:schemeClr val="tx1"/>
          </a:solidFill>
          <a:latin typeface="+mn-lt"/>
          <a:ea typeface="+mn-ea"/>
          <a:cs typeface="+mn-cs"/>
        </a:defRPr>
      </a:lvl8pPr>
      <a:lvl9pPr marL="2764780" algn="l" defTabSz="691195" rtl="0" eaLnBrk="1" latinLnBrk="0" hangingPunct="1">
        <a:defRPr kumimoji="1" sz="136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6AAEFE35-4130-4F7A-84B6-6E9B1DF2B5AF}"/>
              </a:ext>
            </a:extLst>
          </p:cNvPr>
          <p:cNvSpPr/>
          <p:nvPr/>
        </p:nvSpPr>
        <p:spPr>
          <a:xfrm>
            <a:off x="-1" y="568001"/>
            <a:ext cx="6938816" cy="8532611"/>
          </a:xfrm>
          <a:prstGeom prst="rect">
            <a:avLst/>
          </a:prstGeom>
          <a:solidFill>
            <a:srgbClr val="FCE8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 name="図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3106" y="29526"/>
            <a:ext cx="1335193" cy="384921"/>
          </a:xfrm>
          <a:prstGeom prst="rect">
            <a:avLst/>
          </a:prstGeom>
        </p:spPr>
      </p:pic>
      <p:grpSp>
        <p:nvGrpSpPr>
          <p:cNvPr id="21" name="グループ化 20">
            <a:extLst>
              <a:ext uri="{FF2B5EF4-FFF2-40B4-BE49-F238E27FC236}">
                <a16:creationId xmlns:a16="http://schemas.microsoft.com/office/drawing/2014/main" id="{70A50C01-7807-425B-986B-821A476CCC2C}"/>
              </a:ext>
            </a:extLst>
          </p:cNvPr>
          <p:cNvGrpSpPr/>
          <p:nvPr/>
        </p:nvGrpSpPr>
        <p:grpSpPr>
          <a:xfrm>
            <a:off x="300230" y="6828797"/>
            <a:ext cx="6257901" cy="741466"/>
            <a:chOff x="367480" y="6544921"/>
            <a:chExt cx="6257901" cy="741466"/>
          </a:xfrm>
        </p:grpSpPr>
        <p:sp>
          <p:nvSpPr>
            <p:cNvPr id="58" name="テキスト ボックス 57"/>
            <p:cNvSpPr txBox="1"/>
            <p:nvPr/>
          </p:nvSpPr>
          <p:spPr>
            <a:xfrm>
              <a:off x="367480" y="6544921"/>
              <a:ext cx="6257901" cy="523220"/>
            </a:xfrm>
            <a:prstGeom prst="rect">
              <a:avLst/>
            </a:prstGeom>
            <a:noFill/>
            <a:ln>
              <a:noFill/>
              <a:prstDash val="lgDashDotDot"/>
            </a:ln>
          </p:spPr>
          <p:txBody>
            <a:bodyPr wrap="square" rtlCol="0">
              <a:spAutoFit/>
            </a:bodyPr>
            <a:lstStyle/>
            <a:p>
              <a:r>
                <a:rPr kumimoji="1" lang="ja-JP" altLang="en-US" sz="1400" dirty="0">
                  <a:latin typeface="Arial" panose="020B0604020202020204" pitchFamily="34" charset="0"/>
                  <a:ea typeface="メイリオ" panose="020B0604030504040204" pitchFamily="50" charset="-128"/>
                  <a:cs typeface="Arial" panose="020B0604020202020204" pitchFamily="34" charset="0"/>
                </a:rPr>
                <a:t>厚生労働省の教育訓練給付制度の対象講座のうち、</a:t>
              </a:r>
              <a:endParaRPr kumimoji="1" lang="en-US" altLang="ja-JP" sz="1400" dirty="0">
                <a:latin typeface="Arial" panose="020B0604020202020204" pitchFamily="34" charset="0"/>
                <a:ea typeface="メイリオ" panose="020B0604030504040204" pitchFamily="50" charset="-128"/>
                <a:cs typeface="Arial" panose="020B0604020202020204" pitchFamily="34" charset="0"/>
              </a:endParaRPr>
            </a:p>
            <a:p>
              <a:r>
                <a:rPr kumimoji="1" lang="en-US" altLang="ja-JP" sz="1400" b="1" dirty="0">
                  <a:latin typeface="Arial" panose="020B0604020202020204" pitchFamily="34" charset="0"/>
                  <a:ea typeface="メイリオ" panose="020B0604030504040204" pitchFamily="50" charset="-128"/>
                  <a:cs typeface="Arial" panose="020B0604020202020204" pitchFamily="34" charset="0"/>
                </a:rPr>
                <a:t>2025</a:t>
              </a:r>
              <a:r>
                <a:rPr kumimoji="1" lang="ja-JP" altLang="en-US" sz="1400" b="1" dirty="0">
                  <a:latin typeface="Arial" panose="020B0604020202020204" pitchFamily="34" charset="0"/>
                  <a:ea typeface="メイリオ" panose="020B0604030504040204" pitchFamily="50" charset="-128"/>
                  <a:cs typeface="Arial" panose="020B0604020202020204" pitchFamily="34" charset="0"/>
                </a:rPr>
                <a:t>年</a:t>
              </a:r>
              <a:r>
                <a:rPr kumimoji="1" lang="en-US" altLang="ja-JP" sz="1400" b="1" dirty="0">
                  <a:latin typeface="Arial" panose="020B0604020202020204" pitchFamily="34" charset="0"/>
                  <a:ea typeface="メイリオ" panose="020B0604030504040204" pitchFamily="50" charset="-128"/>
                  <a:cs typeface="Arial" panose="020B0604020202020204" pitchFamily="34" charset="0"/>
                </a:rPr>
                <a:t>4</a:t>
              </a:r>
              <a:r>
                <a:rPr kumimoji="1" lang="ja-JP" altLang="en-US" sz="1400" b="1" dirty="0">
                  <a:latin typeface="Arial" panose="020B0604020202020204" pitchFamily="34" charset="0"/>
                  <a:ea typeface="メイリオ" panose="020B0604030504040204" pitchFamily="50" charset="-128"/>
                  <a:cs typeface="Arial" panose="020B0604020202020204" pitchFamily="34" charset="0"/>
                </a:rPr>
                <a:t>月以降に開講し、</a:t>
              </a:r>
              <a:r>
                <a:rPr kumimoji="1" lang="en-US" altLang="ja-JP" sz="1400" b="1" dirty="0">
                  <a:latin typeface="Arial" panose="020B0604020202020204" pitchFamily="34" charset="0"/>
                  <a:ea typeface="メイリオ" panose="020B0604030504040204" pitchFamily="50" charset="-128"/>
                  <a:cs typeface="Arial" panose="020B0604020202020204" pitchFamily="34" charset="0"/>
                </a:rPr>
                <a:t>2026</a:t>
              </a:r>
              <a:r>
                <a:rPr kumimoji="1" lang="ja-JP" altLang="en-US" sz="1400" b="1" dirty="0">
                  <a:latin typeface="Arial" panose="020B0604020202020204" pitchFamily="34" charset="0"/>
                  <a:ea typeface="メイリオ" panose="020B0604030504040204" pitchFamily="50" charset="-128"/>
                  <a:cs typeface="Arial" panose="020B0604020202020204" pitchFamily="34" charset="0"/>
                </a:rPr>
                <a:t>年</a:t>
              </a:r>
              <a:r>
                <a:rPr kumimoji="1" lang="en-US" altLang="ja-JP" sz="1400" b="1" dirty="0">
                  <a:latin typeface="Arial" panose="020B0604020202020204" pitchFamily="34" charset="0"/>
                  <a:ea typeface="メイリオ" panose="020B0604030504040204" pitchFamily="50" charset="-128"/>
                  <a:cs typeface="Arial" panose="020B0604020202020204" pitchFamily="34" charset="0"/>
                </a:rPr>
                <a:t>2</a:t>
              </a:r>
              <a:r>
                <a:rPr kumimoji="1" lang="ja-JP" altLang="en-US" sz="1400" b="1" dirty="0">
                  <a:latin typeface="Arial" panose="020B0604020202020204" pitchFamily="34" charset="0"/>
                  <a:ea typeface="メイリオ" panose="020B0604030504040204" pitchFamily="50" charset="-128"/>
                  <a:cs typeface="Arial" panose="020B0604020202020204" pitchFamily="34" charset="0"/>
                </a:rPr>
                <a:t>月末まで</a:t>
              </a:r>
              <a:r>
                <a:rPr kumimoji="1" lang="ja-JP" altLang="en-US" sz="1400" dirty="0">
                  <a:latin typeface="Arial" panose="020B0604020202020204" pitchFamily="34" charset="0"/>
                  <a:ea typeface="メイリオ" panose="020B0604030504040204" pitchFamily="50" charset="-128"/>
                  <a:cs typeface="Arial" panose="020B0604020202020204" pitchFamily="34" charset="0"/>
                </a:rPr>
                <a:t>に修了する講座。通信も対象</a:t>
              </a:r>
              <a:endParaRPr kumimoji="1" lang="en-US" altLang="ja-JP" sz="1400" dirty="0">
                <a:latin typeface="Arial" panose="020B0604020202020204" pitchFamily="34" charset="0"/>
                <a:ea typeface="メイリオ" panose="020B0604030504040204" pitchFamily="50" charset="-128"/>
                <a:cs typeface="Arial" panose="020B0604020202020204" pitchFamily="34" charset="0"/>
              </a:endParaRPr>
            </a:p>
          </p:txBody>
        </p:sp>
        <p:sp>
          <p:nvSpPr>
            <p:cNvPr id="33" name="正方形/長方形 32"/>
            <p:cNvSpPr/>
            <p:nvPr/>
          </p:nvSpPr>
          <p:spPr>
            <a:xfrm>
              <a:off x="367480" y="7013107"/>
              <a:ext cx="4405834" cy="273280"/>
            </a:xfrm>
            <a:prstGeom prst="rect">
              <a:avLst/>
            </a:prstGeom>
          </p:spPr>
          <p:txBody>
            <a:bodyPr wrap="square">
              <a:spAutoFit/>
            </a:bodyPr>
            <a:lstStyle/>
            <a:p>
              <a:pPr>
                <a:lnSpc>
                  <a:spcPts val="1542"/>
                </a:lnSpc>
              </a:pPr>
              <a:r>
                <a:rPr lang="ja-JP" altLang="en-US" sz="953" kern="100" dirty="0">
                  <a:latin typeface="メイリオ" panose="020B0604030504040204" pitchFamily="50" charset="-128"/>
                  <a:ea typeface="メイリオ" panose="020B0604030504040204" pitchFamily="50" charset="-128"/>
                  <a:cs typeface="Times New Roman" panose="02020603050405020304" pitchFamily="18" charset="0"/>
                </a:rPr>
                <a:t>◆教育訓練給付制度の詳細については、厚生労働省の</a:t>
              </a:r>
              <a:r>
                <a:rPr lang="en-US" altLang="ja-JP" sz="953" kern="100" dirty="0">
                  <a:latin typeface="メイリオ" panose="020B0604030504040204" pitchFamily="50" charset="-128"/>
                  <a:ea typeface="メイリオ" panose="020B0604030504040204" pitchFamily="50" charset="-128"/>
                  <a:cs typeface="Times New Roman" panose="02020603050405020304" pitchFamily="18" charset="0"/>
                </a:rPr>
                <a:t>HP</a:t>
              </a:r>
              <a:r>
                <a:rPr lang="ja-JP" altLang="en-US" sz="953" kern="100" dirty="0">
                  <a:latin typeface="メイリオ" panose="020B0604030504040204" pitchFamily="50" charset="-128"/>
                  <a:ea typeface="メイリオ" panose="020B0604030504040204" pitchFamily="50" charset="-128"/>
                  <a:cs typeface="Times New Roman" panose="02020603050405020304" pitchFamily="18" charset="0"/>
                </a:rPr>
                <a:t>でご確認ください</a:t>
              </a:r>
              <a:endParaRPr lang="ja-JP" altLang="ja-JP" sz="953" kern="100" dirty="0">
                <a:latin typeface="メイリオ" panose="020B0604030504040204" pitchFamily="50" charset="-128"/>
                <a:ea typeface="メイリオ" panose="020B0604030504040204" pitchFamily="50" charset="-128"/>
                <a:cs typeface="Times New Roman" panose="02020603050405020304" pitchFamily="18" charset="0"/>
              </a:endParaRPr>
            </a:p>
          </p:txBody>
        </p:sp>
      </p:grpSp>
      <p:grpSp>
        <p:nvGrpSpPr>
          <p:cNvPr id="19" name="グループ化 18">
            <a:extLst>
              <a:ext uri="{FF2B5EF4-FFF2-40B4-BE49-F238E27FC236}">
                <a16:creationId xmlns:a16="http://schemas.microsoft.com/office/drawing/2014/main" id="{0B163DBE-F1B5-4E63-83C8-B6D662CC9038}"/>
              </a:ext>
            </a:extLst>
          </p:cNvPr>
          <p:cNvGrpSpPr/>
          <p:nvPr/>
        </p:nvGrpSpPr>
        <p:grpSpPr>
          <a:xfrm>
            <a:off x="4590951" y="7324795"/>
            <a:ext cx="2020794" cy="315792"/>
            <a:chOff x="4617720" y="7014166"/>
            <a:chExt cx="2020794" cy="315792"/>
          </a:xfrm>
        </p:grpSpPr>
        <p:sp>
          <p:nvSpPr>
            <p:cNvPr id="35" name="角丸四角形 34"/>
            <p:cNvSpPr/>
            <p:nvPr/>
          </p:nvSpPr>
          <p:spPr>
            <a:xfrm>
              <a:off x="4617720" y="7043177"/>
              <a:ext cx="2009849" cy="224427"/>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907" dirty="0">
                  <a:solidFill>
                    <a:schemeClr val="tx1"/>
                  </a:solidFill>
                  <a:latin typeface="Arial" panose="020B0604020202020204" pitchFamily="34" charset="0"/>
                  <a:ea typeface="Meiryo UI" panose="020B0604030504040204" pitchFamily="50" charset="-128"/>
                  <a:cs typeface="Arial" panose="020B0604020202020204" pitchFamily="34" charset="0"/>
                </a:rPr>
                <a:t>厚生労働省　教育訓練給付制度</a:t>
              </a:r>
            </a:p>
          </p:txBody>
        </p:sp>
        <p:sp>
          <p:nvSpPr>
            <p:cNvPr id="36" name="テキスト ボックス 35"/>
            <p:cNvSpPr txBox="1"/>
            <p:nvPr/>
          </p:nvSpPr>
          <p:spPr>
            <a:xfrm>
              <a:off x="6257321" y="7014166"/>
              <a:ext cx="381193" cy="315792"/>
            </a:xfrm>
            <a:prstGeom prst="rect">
              <a:avLst/>
            </a:prstGeom>
            <a:noFill/>
          </p:spPr>
          <p:txBody>
            <a:bodyPr wrap="square" rtlCol="0">
              <a:spAutoFit/>
            </a:bodyPr>
            <a:lstStyle/>
            <a:p>
              <a:r>
                <a:rPr kumimoji="1" lang="ja-JP" altLang="en-US" sz="1452" dirty="0">
                  <a:latin typeface="Arial" panose="020B0604020202020204" pitchFamily="34" charset="0"/>
                  <a:cs typeface="Arial" panose="020B0604020202020204" pitchFamily="34" charset="0"/>
                </a:rPr>
                <a:t>🔍</a:t>
              </a:r>
            </a:p>
          </p:txBody>
        </p:sp>
      </p:grpSp>
      <p:sp>
        <p:nvSpPr>
          <p:cNvPr id="37" name="テキスト ボックス 36"/>
          <p:cNvSpPr txBox="1"/>
          <p:nvPr/>
        </p:nvSpPr>
        <p:spPr>
          <a:xfrm>
            <a:off x="289995" y="8117192"/>
            <a:ext cx="6574079" cy="861774"/>
          </a:xfrm>
          <a:prstGeom prst="rect">
            <a:avLst/>
          </a:prstGeom>
          <a:noFill/>
          <a:ln cmpd="dbl">
            <a:noFill/>
            <a:prstDash val="lgDashDotDot"/>
          </a:ln>
        </p:spPr>
        <p:txBody>
          <a:bodyPr wrap="square" tIns="0" bIns="0" rtlCol="0">
            <a:spAutoFit/>
          </a:bodyPr>
          <a:lstStyle/>
          <a:p>
            <a:r>
              <a:rPr kumimoji="1" lang="ja-JP" altLang="en-US" sz="1400" dirty="0">
                <a:latin typeface="メイリオ" panose="020B0604030504040204" pitchFamily="50" charset="-128"/>
                <a:ea typeface="メイリオ" panose="020B0604030504040204" pitchFamily="50" charset="-128"/>
                <a:cs typeface="Arial" panose="020B0604020202020204" pitchFamily="34" charset="0"/>
              </a:rPr>
              <a:t>大阪府民の方のうち、</a:t>
            </a:r>
            <a:endParaRPr kumimoji="1" lang="en-US" altLang="ja-JP" sz="1400" dirty="0">
              <a:latin typeface="メイリオ" panose="020B0604030504040204" pitchFamily="50" charset="-128"/>
              <a:ea typeface="メイリオ" panose="020B0604030504040204" pitchFamily="50" charset="-128"/>
              <a:cs typeface="Arial" panose="020B0604020202020204" pitchFamily="34" charset="0"/>
            </a:endParaRPr>
          </a:p>
          <a:p>
            <a:r>
              <a:rPr kumimoji="1" lang="ja-JP" altLang="en-US" sz="1400" b="1" dirty="0">
                <a:latin typeface="メイリオ" panose="020B0604030504040204" pitchFamily="50" charset="-128"/>
                <a:ea typeface="メイリオ" panose="020B0604030504040204" pitchFamily="50" charset="-128"/>
                <a:cs typeface="Arial" panose="020B0604020202020204" pitchFamily="34" charset="0"/>
              </a:rPr>
              <a:t>　・雇用保険に加入したことが無い方</a:t>
            </a:r>
            <a:endParaRPr kumimoji="1" lang="en-US" altLang="ja-JP" sz="1400" b="1" dirty="0">
              <a:latin typeface="メイリオ" panose="020B0604030504040204" pitchFamily="50" charset="-128"/>
              <a:ea typeface="メイリオ" panose="020B0604030504040204" pitchFamily="50" charset="-128"/>
              <a:cs typeface="Arial" panose="020B0604020202020204" pitchFamily="34" charset="0"/>
            </a:endParaRPr>
          </a:p>
          <a:p>
            <a:r>
              <a:rPr kumimoji="1" lang="ja-JP" altLang="en-US" sz="1400" b="1" dirty="0">
                <a:latin typeface="メイリオ" panose="020B0604030504040204" pitchFamily="50" charset="-128"/>
                <a:ea typeface="メイリオ" panose="020B0604030504040204" pitchFamily="50" charset="-128"/>
                <a:cs typeface="Arial" panose="020B0604020202020204" pitchFamily="34" charset="0"/>
              </a:rPr>
              <a:t>　・雇用保険の資格を喪失してから１年以上の方</a:t>
            </a:r>
            <a:endParaRPr kumimoji="1" lang="en-US" altLang="ja-JP" sz="1400" b="1" dirty="0">
              <a:latin typeface="メイリオ" panose="020B0604030504040204" pitchFamily="50" charset="-128"/>
              <a:ea typeface="メイリオ" panose="020B0604030504040204" pitchFamily="50" charset="-128"/>
              <a:cs typeface="Arial" panose="020B0604020202020204" pitchFamily="34" charset="0"/>
            </a:endParaRPr>
          </a:p>
          <a:p>
            <a:r>
              <a:rPr kumimoji="1" lang="ja-JP" altLang="en-US" sz="1400" b="1" dirty="0">
                <a:latin typeface="メイリオ" panose="020B0604030504040204" pitchFamily="50" charset="-128"/>
                <a:ea typeface="メイリオ" panose="020B0604030504040204" pitchFamily="50" charset="-128"/>
                <a:cs typeface="Arial" panose="020B0604020202020204" pitchFamily="34" charset="0"/>
              </a:rPr>
              <a:t>　・雇用保険に加入してから１年未満の方　</a:t>
            </a:r>
            <a:endParaRPr kumimoji="1" lang="en-US" altLang="ja-JP" sz="1400" dirty="0">
              <a:latin typeface="メイリオ" panose="020B0604030504040204" pitchFamily="50" charset="-128"/>
              <a:ea typeface="メイリオ" panose="020B0604030504040204" pitchFamily="50" charset="-128"/>
              <a:cs typeface="Arial" panose="020B0604020202020204" pitchFamily="34" charset="0"/>
            </a:endParaRPr>
          </a:p>
        </p:txBody>
      </p:sp>
      <p:sp>
        <p:nvSpPr>
          <p:cNvPr id="47" name="テキスト ボックス 46"/>
          <p:cNvSpPr txBox="1"/>
          <p:nvPr/>
        </p:nvSpPr>
        <p:spPr>
          <a:xfrm>
            <a:off x="5200509" y="8861636"/>
            <a:ext cx="2441278" cy="238976"/>
          </a:xfrm>
          <a:prstGeom prst="rect">
            <a:avLst/>
          </a:prstGeom>
          <a:noFill/>
          <a:ln>
            <a:noFill/>
          </a:ln>
        </p:spPr>
        <p:txBody>
          <a:bodyPr wrap="square" lIns="46999" rIns="46999" rtlCol="0">
            <a:spAutoFit/>
          </a:bodyPr>
          <a:lstStyle/>
          <a:p>
            <a:r>
              <a:rPr kumimoji="1" lang="ja-JP" altLang="en-US" sz="953" dirty="0">
                <a:latin typeface="Arial" panose="020B0604020202020204" pitchFamily="34" charset="0"/>
                <a:ea typeface="メイリオ" panose="020B0604030504040204" pitchFamily="50" charset="-128"/>
                <a:cs typeface="Arial" panose="020B0604020202020204" pitchFamily="34" charset="0"/>
              </a:rPr>
              <a:t>チラシ裏面もご確認ください。</a:t>
            </a:r>
            <a:endParaRPr kumimoji="1" lang="en-US" altLang="ja-JP" sz="953" dirty="0">
              <a:latin typeface="Arial" panose="020B0604020202020204" pitchFamily="34" charset="0"/>
              <a:ea typeface="メイリオ" panose="020B0604030504040204" pitchFamily="50" charset="-128"/>
              <a:cs typeface="Arial" panose="020B0604020202020204" pitchFamily="34" charset="0"/>
            </a:endParaRPr>
          </a:p>
        </p:txBody>
      </p:sp>
      <p:pic>
        <p:nvPicPr>
          <p:cNvPr id="42" name="図 41">
            <a:extLst>
              <a:ext uri="{FF2B5EF4-FFF2-40B4-BE49-F238E27FC236}">
                <a16:creationId xmlns:a16="http://schemas.microsoft.com/office/drawing/2014/main" id="{563A9352-1E2E-4C6D-A83D-E3167BD69135}"/>
              </a:ext>
            </a:extLst>
          </p:cNvPr>
          <p:cNvPicPr>
            <a:picLocks noChangeAspect="1"/>
          </p:cNvPicPr>
          <p:nvPr/>
        </p:nvPicPr>
        <p:blipFill>
          <a:blip r:embed="rId4"/>
          <a:stretch>
            <a:fillRect/>
          </a:stretch>
        </p:blipFill>
        <p:spPr>
          <a:xfrm>
            <a:off x="395621" y="5358227"/>
            <a:ext cx="6120732" cy="917195"/>
          </a:xfrm>
          <a:prstGeom prst="rect">
            <a:avLst/>
          </a:prstGeom>
        </p:spPr>
      </p:pic>
      <p:sp>
        <p:nvSpPr>
          <p:cNvPr id="12" name="テキスト ボックス 11"/>
          <p:cNvSpPr txBox="1"/>
          <p:nvPr/>
        </p:nvSpPr>
        <p:spPr>
          <a:xfrm>
            <a:off x="843208" y="5576562"/>
            <a:ext cx="5368568" cy="646331"/>
          </a:xfrm>
          <a:prstGeom prst="rect">
            <a:avLst/>
          </a:prstGeom>
          <a:noFill/>
        </p:spPr>
        <p:txBody>
          <a:bodyPr wrap="square" rtlCol="0">
            <a:spAutoFit/>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その他の講座</a:t>
            </a:r>
            <a:endParaRPr lang="en-US" altLang="ja-JP" sz="1400" dirty="0">
              <a:latin typeface="Meiryo UI" panose="020B0604030504040204" pitchFamily="50" charset="-128"/>
              <a:ea typeface="Meiryo UI" panose="020B0604030504040204" pitchFamily="50" charset="-128"/>
              <a:cs typeface="Arial" panose="020B0604020202020204" pitchFamily="34" charset="0"/>
            </a:endParaRPr>
          </a:p>
          <a:p>
            <a:r>
              <a:rPr lang="ja-JP" altLang="en-US" sz="1100" dirty="0">
                <a:latin typeface="メイリオ" panose="020B0604030504040204" pitchFamily="50" charset="-128"/>
                <a:ea typeface="メイリオ" panose="020B0604030504040204" pitchFamily="50" charset="-128"/>
                <a:cs typeface="Arial" panose="020B0604020202020204" pitchFamily="34" charset="0"/>
              </a:rPr>
              <a:t>キャリア</a:t>
            </a:r>
            <a:r>
              <a:rPr kumimoji="1" lang="ja-JP" altLang="en-US" sz="1100" dirty="0">
                <a:latin typeface="メイリオ" panose="020B0604030504040204" pitchFamily="50" charset="-128"/>
                <a:ea typeface="メイリオ" panose="020B0604030504040204" pitchFamily="50" charset="-128"/>
              </a:rPr>
              <a:t>コンサルタント、簿記、語学、健康管理士、宅地建物取引士、医療事務、　</a:t>
            </a:r>
            <a:endParaRPr kumimoji="1" lang="en-US" altLang="ja-JP" sz="1100" dirty="0">
              <a:latin typeface="メイリオ" panose="020B0604030504040204" pitchFamily="50" charset="-128"/>
              <a:ea typeface="メイリオ" panose="020B0604030504040204" pitchFamily="50" charset="-128"/>
            </a:endParaRPr>
          </a:p>
          <a:p>
            <a:r>
              <a:rPr lang="zh-TW" altLang="en-US" sz="1100" b="0" i="0" dirty="0">
                <a:solidFill>
                  <a:srgbClr val="0F0F0F"/>
                </a:solidFill>
                <a:effectLst/>
                <a:latin typeface="メイリオ" panose="020B0604030504040204" pitchFamily="50" charset="-128"/>
                <a:ea typeface="メイリオ" panose="020B0604030504040204" pitchFamily="50" charset="-128"/>
              </a:rPr>
              <a:t>介護職員初任者研修、介護福祉士実務者研修</a:t>
            </a:r>
            <a:r>
              <a:rPr lang="ja-JP" altLang="en-US" sz="1100" b="0" i="0" dirty="0">
                <a:solidFill>
                  <a:srgbClr val="0F0F0F"/>
                </a:solidFill>
                <a:effectLst/>
                <a:latin typeface="メイリオ" panose="020B0604030504040204" pitchFamily="50" charset="-128"/>
                <a:ea typeface="メイリオ" panose="020B0604030504040204" pitchFamily="50" charset="-128"/>
              </a:rPr>
              <a:t>、ケアマネージャー</a:t>
            </a:r>
            <a:r>
              <a:rPr lang="ja-JP" altLang="en-US" sz="1100" dirty="0">
                <a:solidFill>
                  <a:srgbClr val="0F0F0F"/>
                </a:solidFill>
                <a:latin typeface="メイリオ" panose="020B0604030504040204" pitchFamily="50" charset="-128"/>
                <a:ea typeface="メイリオ" panose="020B0604030504040204" pitchFamily="50" charset="-128"/>
              </a:rPr>
              <a:t>　</a:t>
            </a:r>
            <a:r>
              <a:rPr kumimoji="1" lang="ja-JP" altLang="en-US" sz="1100" dirty="0">
                <a:latin typeface="メイリオ" panose="020B0604030504040204" pitchFamily="50" charset="-128"/>
                <a:ea typeface="メイリオ" panose="020B0604030504040204" pitchFamily="50" charset="-128"/>
              </a:rPr>
              <a:t>など</a:t>
            </a:r>
            <a:endParaRPr kumimoji="1" lang="en-US" altLang="ja-JP" sz="1100" dirty="0">
              <a:latin typeface="メイリオ" panose="020B0604030504040204" pitchFamily="50" charset="-128"/>
              <a:ea typeface="メイリオ" panose="020B0604030504040204" pitchFamily="50" charset="-128"/>
            </a:endParaRPr>
          </a:p>
        </p:txBody>
      </p:sp>
      <p:sp>
        <p:nvSpPr>
          <p:cNvPr id="68" name="角丸四角形 6">
            <a:extLst>
              <a:ext uri="{FF2B5EF4-FFF2-40B4-BE49-F238E27FC236}">
                <a16:creationId xmlns:a16="http://schemas.microsoft.com/office/drawing/2014/main" id="{52A128B0-9E7F-45B2-9BB4-2921A410570E}"/>
              </a:ext>
            </a:extLst>
          </p:cNvPr>
          <p:cNvSpPr/>
          <p:nvPr/>
        </p:nvSpPr>
        <p:spPr>
          <a:xfrm>
            <a:off x="1655987" y="5216164"/>
            <a:ext cx="3600000" cy="324000"/>
          </a:xfrm>
          <a:prstGeom prst="roundRect">
            <a:avLst/>
          </a:prstGeom>
          <a:solidFill>
            <a:schemeClr val="accent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400" b="1" dirty="0">
                <a:solidFill>
                  <a:schemeClr val="bg1"/>
                </a:solidFill>
                <a:latin typeface="メイリオ" panose="020B0604030504040204" pitchFamily="50" charset="-128"/>
                <a:ea typeface="メイリオ" panose="020B0604030504040204" pitchFamily="50" charset="-128"/>
              </a:rPr>
              <a:t>補助率 １／２（５０％）　上限２０万円</a:t>
            </a:r>
          </a:p>
        </p:txBody>
      </p:sp>
      <p:sp>
        <p:nvSpPr>
          <p:cNvPr id="55" name="角丸四角形 6">
            <a:extLst>
              <a:ext uri="{FF2B5EF4-FFF2-40B4-BE49-F238E27FC236}">
                <a16:creationId xmlns:a16="http://schemas.microsoft.com/office/drawing/2014/main" id="{0EFEDEAB-14EB-4768-BD5B-8CDB0FB727E2}"/>
              </a:ext>
            </a:extLst>
          </p:cNvPr>
          <p:cNvSpPr/>
          <p:nvPr/>
        </p:nvSpPr>
        <p:spPr>
          <a:xfrm>
            <a:off x="193161" y="6433295"/>
            <a:ext cx="1368000" cy="324000"/>
          </a:xfrm>
          <a:prstGeom prst="roundRect">
            <a:avLst/>
          </a:prstGeom>
          <a:solidFill>
            <a:srgbClr val="4472C4"/>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600" b="1" dirty="0">
                <a:solidFill>
                  <a:schemeClr val="bg1"/>
                </a:solidFill>
                <a:latin typeface="メイリオ" panose="020B0604030504040204" pitchFamily="50" charset="-128"/>
                <a:ea typeface="メイリオ" panose="020B0604030504040204" pitchFamily="50" charset="-128"/>
              </a:rPr>
              <a:t>対象講座</a:t>
            </a:r>
          </a:p>
        </p:txBody>
      </p:sp>
      <p:sp>
        <p:nvSpPr>
          <p:cNvPr id="56" name="角丸四角形 6">
            <a:extLst>
              <a:ext uri="{FF2B5EF4-FFF2-40B4-BE49-F238E27FC236}">
                <a16:creationId xmlns:a16="http://schemas.microsoft.com/office/drawing/2014/main" id="{89983446-2A45-4128-9547-96232B2E8F76}"/>
              </a:ext>
            </a:extLst>
          </p:cNvPr>
          <p:cNvSpPr/>
          <p:nvPr/>
        </p:nvSpPr>
        <p:spPr>
          <a:xfrm>
            <a:off x="193161" y="7694675"/>
            <a:ext cx="1368000" cy="324000"/>
          </a:xfrm>
          <a:prstGeom prst="roundRect">
            <a:avLst/>
          </a:prstGeom>
          <a:solidFill>
            <a:srgbClr val="4472C4"/>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600" b="1" dirty="0">
                <a:solidFill>
                  <a:schemeClr val="bg1"/>
                </a:solidFill>
                <a:latin typeface="メイリオ" panose="020B0604030504040204" pitchFamily="50" charset="-128"/>
                <a:ea typeface="メイリオ" panose="020B0604030504040204" pitchFamily="50" charset="-128"/>
              </a:rPr>
              <a:t>対象者</a:t>
            </a:r>
          </a:p>
        </p:txBody>
      </p:sp>
      <p:sp>
        <p:nvSpPr>
          <p:cNvPr id="7" name="角丸四角形 6"/>
          <p:cNvSpPr/>
          <p:nvPr/>
        </p:nvSpPr>
        <p:spPr>
          <a:xfrm>
            <a:off x="395621" y="3472762"/>
            <a:ext cx="6120732" cy="1638110"/>
          </a:xfrm>
          <a:prstGeom prst="roundRect">
            <a:avLst>
              <a:gd name="adj" fmla="val 13051"/>
            </a:avLst>
          </a:prstGeom>
          <a:solidFill>
            <a:schemeClr val="bg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33" dirty="0"/>
          </a:p>
        </p:txBody>
      </p:sp>
      <p:sp>
        <p:nvSpPr>
          <p:cNvPr id="41" name="角丸四角形 6">
            <a:extLst>
              <a:ext uri="{FF2B5EF4-FFF2-40B4-BE49-F238E27FC236}">
                <a16:creationId xmlns:a16="http://schemas.microsoft.com/office/drawing/2014/main" id="{3DF05BC7-2147-4832-A2DD-2AF2088AE912}"/>
              </a:ext>
            </a:extLst>
          </p:cNvPr>
          <p:cNvSpPr/>
          <p:nvPr/>
        </p:nvSpPr>
        <p:spPr>
          <a:xfrm>
            <a:off x="1655987" y="3338908"/>
            <a:ext cx="3600000" cy="324000"/>
          </a:xfrm>
          <a:prstGeom prst="roundRect">
            <a:avLst/>
          </a:prstGeom>
          <a:solidFill>
            <a:srgbClr val="4472C4"/>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400" b="1" dirty="0">
                <a:solidFill>
                  <a:schemeClr val="bg1"/>
                </a:solidFill>
                <a:latin typeface="メイリオ" panose="020B0604030504040204" pitchFamily="50" charset="-128"/>
                <a:ea typeface="メイリオ" panose="020B0604030504040204" pitchFamily="50" charset="-128"/>
              </a:rPr>
              <a:t>補助率 ３／４（７５％）　上限 なし</a:t>
            </a:r>
          </a:p>
        </p:txBody>
      </p:sp>
      <p:sp>
        <p:nvSpPr>
          <p:cNvPr id="20" name="テキスト ボックス 19">
            <a:extLst>
              <a:ext uri="{FF2B5EF4-FFF2-40B4-BE49-F238E27FC236}">
                <a16:creationId xmlns:a16="http://schemas.microsoft.com/office/drawing/2014/main" id="{3D30983A-6FC0-4CE8-BFE3-8CBE5FA4E2EF}"/>
              </a:ext>
            </a:extLst>
          </p:cNvPr>
          <p:cNvSpPr txBox="1"/>
          <p:nvPr/>
        </p:nvSpPr>
        <p:spPr>
          <a:xfrm>
            <a:off x="811370" y="3724438"/>
            <a:ext cx="5400406" cy="646331"/>
          </a:xfrm>
          <a:prstGeom prst="rect">
            <a:avLst/>
          </a:prstGeom>
          <a:noFill/>
        </p:spPr>
        <p:txBody>
          <a:bodyPr wrap="square" rtlCol="0">
            <a:spAutoFit/>
          </a:bodyPr>
          <a:lstStyle/>
          <a:p>
            <a:pPr algn="ctr">
              <a:defRPr/>
            </a:pPr>
            <a:r>
              <a:rPr lang="ja-JP" altLang="en-US" sz="1400" b="1" i="0" dirty="0">
                <a:solidFill>
                  <a:srgbClr val="0F0F0F"/>
                </a:solidFill>
                <a:effectLst/>
                <a:latin typeface="メイリオ" panose="020B0604030504040204" pitchFamily="50" charset="-128"/>
                <a:ea typeface="メイリオ" panose="020B0604030504040204" pitchFamily="50" charset="-128"/>
              </a:rPr>
              <a:t>デジタル関係の講座</a:t>
            </a:r>
            <a:endParaRPr kumimoji="0" lang="en-US" altLang="ja-JP" sz="1400" b="0" i="0" u="none" strike="noStrike" kern="1200" cap="none" spc="0" normalizeH="0" baseline="0" noProof="0" dirty="0">
              <a:ln>
                <a:noFill/>
              </a:ln>
              <a:solidFill>
                <a:srgbClr val="0F0F0F"/>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100" b="0" i="0" u="none" strike="noStrike" kern="1200" cap="none" spc="0" normalizeH="0" baseline="0" noProof="0" dirty="0">
                <a:ln>
                  <a:noFill/>
                </a:ln>
                <a:solidFill>
                  <a:srgbClr val="0F0F0F"/>
                </a:solidFill>
                <a:effectLst/>
                <a:uLnTx/>
                <a:uFillTx/>
                <a:latin typeface="メイリオ" panose="020B0604030504040204" pitchFamily="50" charset="-128"/>
                <a:ea typeface="メイリオ" panose="020B0604030504040204" pitchFamily="50" charset="-128"/>
                <a:cs typeface="+mn-cs"/>
              </a:rPr>
              <a:t>AI</a:t>
            </a:r>
            <a:r>
              <a:rPr kumimoji="0" lang="ja-JP" altLang="en-US" sz="1100" b="0" i="0" u="none" strike="noStrike" kern="1200" cap="none" spc="0" normalizeH="0" baseline="0" noProof="0" dirty="0">
                <a:ln>
                  <a:noFill/>
                </a:ln>
                <a:solidFill>
                  <a:srgbClr val="0F0F0F"/>
                </a:solidFill>
                <a:effectLst/>
                <a:uLnTx/>
                <a:uFillTx/>
                <a:latin typeface="メイリオ" panose="020B0604030504040204" pitchFamily="50" charset="-128"/>
                <a:ea typeface="メイリオ" panose="020B0604030504040204" pitchFamily="50" charset="-128"/>
                <a:cs typeface="+mn-cs"/>
              </a:rPr>
              <a:t>、プログラマー、</a:t>
            </a:r>
            <a:r>
              <a:rPr kumimoji="0" lang="en-US" altLang="ja-JP" sz="1100" b="0" i="0" u="none" strike="noStrike" kern="1200" cap="none" spc="0" normalizeH="0" baseline="0" noProof="0" dirty="0">
                <a:ln>
                  <a:noFill/>
                </a:ln>
                <a:solidFill>
                  <a:srgbClr val="0F0F0F"/>
                </a:solidFill>
                <a:effectLst/>
                <a:uLnTx/>
                <a:uFillTx/>
                <a:latin typeface="メイリオ" panose="020B0604030504040204" pitchFamily="50" charset="-128"/>
                <a:ea typeface="メイリオ" panose="020B0604030504040204" pitchFamily="50" charset="-128"/>
                <a:cs typeface="+mn-cs"/>
              </a:rPr>
              <a:t>Web</a:t>
            </a:r>
            <a:r>
              <a:rPr kumimoji="0" lang="ja-JP" altLang="en-US" sz="1100" b="0" i="0" u="none" strike="noStrike" kern="1200" cap="none" spc="0" normalizeH="0" baseline="0" noProof="0" dirty="0">
                <a:ln>
                  <a:noFill/>
                </a:ln>
                <a:solidFill>
                  <a:srgbClr val="0F0F0F"/>
                </a:solidFill>
                <a:effectLst/>
                <a:uLnTx/>
                <a:uFillTx/>
                <a:latin typeface="メイリオ" panose="020B0604030504040204" pitchFamily="50" charset="-128"/>
                <a:ea typeface="メイリオ" panose="020B0604030504040204" pitchFamily="50" charset="-128"/>
                <a:cs typeface="+mn-cs"/>
              </a:rPr>
              <a:t>デザイナー、グラフィックデザイナー、</a:t>
            </a:r>
            <a:r>
              <a:rPr kumimoji="0" lang="en-US" altLang="ja-JP" sz="1100" b="0" i="0" u="none" strike="noStrike" kern="1200" cap="none" spc="0" normalizeH="0" baseline="0" noProof="0" dirty="0">
                <a:ln>
                  <a:noFill/>
                </a:ln>
                <a:solidFill>
                  <a:srgbClr val="0F0F0F"/>
                </a:solidFill>
                <a:effectLst/>
                <a:uLnTx/>
                <a:uFillTx/>
                <a:latin typeface="メイリオ" panose="020B0604030504040204" pitchFamily="50" charset="-128"/>
                <a:ea typeface="メイリオ" panose="020B0604030504040204" pitchFamily="50" charset="-128"/>
                <a:cs typeface="+mn-cs"/>
              </a:rPr>
              <a:t>CAD</a:t>
            </a:r>
            <a:r>
              <a:rPr kumimoji="0" lang="ja-JP" altLang="en-US" sz="1100" b="0" i="0" u="none" strike="noStrike" kern="1200" cap="none" spc="0" normalizeH="0" baseline="0" noProof="0" dirty="0">
                <a:ln>
                  <a:noFill/>
                </a:ln>
                <a:solidFill>
                  <a:srgbClr val="0F0F0F"/>
                </a:solidFill>
                <a:effectLst/>
                <a:uLnTx/>
                <a:uFillTx/>
                <a:latin typeface="メイリオ" panose="020B0604030504040204" pitchFamily="50" charset="-128"/>
                <a:ea typeface="メイリオ" panose="020B0604030504040204" pitchFamily="50" charset="-128"/>
                <a:cs typeface="+mn-cs"/>
              </a:rPr>
              <a:t>、</a:t>
            </a:r>
            <a:r>
              <a:rPr kumimoji="0" lang="en-US" altLang="ja-JP" sz="1100" b="0" i="0" u="none" strike="noStrike" kern="1200" cap="none" spc="0" normalizeH="0" baseline="0" noProof="0" dirty="0">
                <a:ln>
                  <a:noFill/>
                </a:ln>
                <a:solidFill>
                  <a:srgbClr val="0F0F0F"/>
                </a:solidFill>
                <a:effectLst/>
                <a:uLnTx/>
                <a:uFillTx/>
                <a:latin typeface="メイリオ" panose="020B0604030504040204" pitchFamily="50" charset="-128"/>
                <a:ea typeface="メイリオ" panose="020B0604030504040204" pitchFamily="50" charset="-128"/>
                <a:cs typeface="+mn-cs"/>
              </a:rPr>
              <a:t>MOS</a:t>
            </a:r>
            <a:r>
              <a:rPr kumimoji="0" lang="ja-JP" altLang="en-US" sz="1100" b="0" i="0" u="none" strike="noStrike" kern="1200" cap="none" spc="0" normalizeH="0" baseline="0" noProof="0" dirty="0">
                <a:ln>
                  <a:noFill/>
                </a:ln>
                <a:solidFill>
                  <a:srgbClr val="0F0F0F"/>
                </a:solidFill>
                <a:effectLst/>
                <a:uLnTx/>
                <a:uFillTx/>
                <a:latin typeface="メイリオ" panose="020B0604030504040204" pitchFamily="50" charset="-128"/>
                <a:ea typeface="メイリオ" panose="020B0604030504040204" pitchFamily="50" charset="-128"/>
                <a:cs typeface="+mn-cs"/>
              </a:rPr>
              <a:t>、</a:t>
            </a:r>
            <a:r>
              <a:rPr kumimoji="0" lang="en-US" altLang="ja-JP" sz="1100" b="0" i="0" u="none" strike="noStrike" kern="1200" cap="none" spc="0" normalizeH="0" baseline="0" noProof="0" dirty="0">
                <a:ln>
                  <a:noFill/>
                </a:ln>
                <a:solidFill>
                  <a:srgbClr val="0F0F0F"/>
                </a:solidFill>
                <a:effectLst/>
                <a:uLnTx/>
                <a:uFillTx/>
                <a:latin typeface="メイリオ" panose="020B0604030504040204" pitchFamily="50" charset="-128"/>
                <a:ea typeface="メイリオ" panose="020B0604030504040204" pitchFamily="50" charset="-128"/>
                <a:cs typeface="+mn-cs"/>
              </a:rPr>
              <a:t>Excel</a:t>
            </a:r>
            <a:r>
              <a:rPr kumimoji="0" lang="ja-JP" altLang="en-US" sz="1100" b="0" i="0" u="none" strike="noStrike" kern="1200" cap="none" spc="0" normalizeH="0" baseline="0" noProof="0" dirty="0">
                <a:ln>
                  <a:noFill/>
                </a:ln>
                <a:solidFill>
                  <a:srgbClr val="0F0F0F"/>
                </a:solidFill>
                <a:effectLst/>
                <a:uLnTx/>
                <a:uFillTx/>
                <a:latin typeface="メイリオ" panose="020B0604030504040204" pitchFamily="50" charset="-128"/>
                <a:ea typeface="メイリオ" panose="020B0604030504040204" pitchFamily="50" charset="-128"/>
                <a:cs typeface="+mn-cs"/>
              </a:rPr>
              <a:t>、</a:t>
            </a:r>
            <a:r>
              <a:rPr kumimoji="0" lang="en-US" altLang="ja-JP" sz="1100" b="0" i="0" u="none" strike="noStrike" kern="1200" cap="none" spc="0" normalizeH="0" baseline="0" noProof="0" dirty="0">
                <a:ln>
                  <a:noFill/>
                </a:ln>
                <a:solidFill>
                  <a:srgbClr val="0F0F0F"/>
                </a:solidFill>
                <a:effectLst/>
                <a:uLnTx/>
                <a:uFillTx/>
                <a:latin typeface="メイリオ" panose="020B0604030504040204" pitchFamily="50" charset="-128"/>
                <a:ea typeface="メイリオ" panose="020B0604030504040204" pitchFamily="50" charset="-128"/>
                <a:cs typeface="+mn-cs"/>
              </a:rPr>
              <a:t>Word</a:t>
            </a:r>
            <a:r>
              <a:rPr kumimoji="0" lang="ja-JP" altLang="en-US" sz="1100" b="0" i="0" u="none" strike="noStrike" kern="1200" cap="none" spc="0" normalizeH="0" baseline="0" noProof="0" dirty="0">
                <a:ln>
                  <a:noFill/>
                </a:ln>
                <a:solidFill>
                  <a:srgbClr val="0F0F0F"/>
                </a:solidFill>
                <a:effectLst/>
                <a:uLnTx/>
                <a:uFillTx/>
                <a:latin typeface="メイリオ" panose="020B0604030504040204" pitchFamily="50" charset="-128"/>
                <a:ea typeface="メイリオ" panose="020B0604030504040204" pitchFamily="50" charset="-128"/>
                <a:cs typeface="+mn-cs"/>
              </a:rPr>
              <a:t>、</a:t>
            </a:r>
            <a:r>
              <a:rPr kumimoji="0" lang="en-US" altLang="ja-JP" sz="1100" b="0" i="0" u="none" strike="noStrike" kern="1200" cap="none" spc="0" normalizeH="0" baseline="0" noProof="0" dirty="0">
                <a:ln>
                  <a:noFill/>
                </a:ln>
                <a:solidFill>
                  <a:srgbClr val="0F0F0F"/>
                </a:solidFill>
                <a:effectLst/>
                <a:uLnTx/>
                <a:uFillTx/>
                <a:latin typeface="メイリオ" panose="020B0604030504040204" pitchFamily="50" charset="-128"/>
                <a:ea typeface="メイリオ" panose="020B0604030504040204" pitchFamily="50" charset="-128"/>
                <a:cs typeface="+mn-cs"/>
              </a:rPr>
              <a:t>IT</a:t>
            </a:r>
            <a:r>
              <a:rPr kumimoji="0" lang="ja-JP" altLang="en-US" sz="1100" b="0" i="0" u="none" strike="noStrike" kern="1200" cap="none" spc="0" normalizeH="0" baseline="0" noProof="0" dirty="0">
                <a:ln>
                  <a:noFill/>
                </a:ln>
                <a:solidFill>
                  <a:srgbClr val="0F0F0F"/>
                </a:solidFill>
                <a:effectLst/>
                <a:uLnTx/>
                <a:uFillTx/>
                <a:latin typeface="メイリオ" panose="020B0604030504040204" pitchFamily="50" charset="-128"/>
                <a:ea typeface="メイリオ" panose="020B0604030504040204" pitchFamily="50" charset="-128"/>
                <a:cs typeface="+mn-cs"/>
              </a:rPr>
              <a:t>パスポート、</a:t>
            </a:r>
            <a:r>
              <a:rPr kumimoji="0" lang="zh-TW" altLang="en-US" sz="1100" b="0" i="0" u="none" strike="noStrike" kern="1200" cap="none" spc="0" normalizeH="0" baseline="0" noProof="0" dirty="0">
                <a:ln>
                  <a:noFill/>
                </a:ln>
                <a:solidFill>
                  <a:srgbClr val="0F0F0F"/>
                </a:solidFill>
                <a:effectLst/>
                <a:uLnTx/>
                <a:uFillTx/>
                <a:latin typeface="メイリオ" panose="020B0604030504040204" pitchFamily="50" charset="-128"/>
                <a:ea typeface="メイリオ" panose="020B0604030504040204" pitchFamily="50" charset="-128"/>
                <a:cs typeface="+mn-cs"/>
              </a:rPr>
              <a:t>情報処理技術者試験</a:t>
            </a:r>
            <a:r>
              <a:rPr kumimoji="0" lang="ja-JP" altLang="en-US" sz="1100" b="0" i="0" u="none" strike="noStrike" kern="1200" cap="none" spc="0" normalizeH="0" baseline="0" noProof="0" dirty="0">
                <a:ln>
                  <a:noFill/>
                </a:ln>
                <a:solidFill>
                  <a:srgbClr val="0F0F0F"/>
                </a:solidFill>
                <a:effectLst/>
                <a:uLnTx/>
                <a:uFillTx/>
                <a:latin typeface="メイリオ" panose="020B0604030504040204" pitchFamily="50" charset="-128"/>
                <a:ea typeface="メイリオ" panose="020B0604030504040204" pitchFamily="50" charset="-128"/>
                <a:cs typeface="+mn-cs"/>
              </a:rPr>
              <a:t> 　など</a:t>
            </a:r>
            <a:endParaRPr kumimoji="1" lang="ja-JP" altLang="en-US" sz="1100" b="1" i="0" u="none" strike="noStrike" kern="1200" cap="none" spc="-45"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52" name="テキスト ボックス 51">
            <a:extLst>
              <a:ext uri="{FF2B5EF4-FFF2-40B4-BE49-F238E27FC236}">
                <a16:creationId xmlns:a16="http://schemas.microsoft.com/office/drawing/2014/main" id="{F2D1E469-97E1-4016-B73F-1DFFB7D488D5}"/>
              </a:ext>
            </a:extLst>
          </p:cNvPr>
          <p:cNvSpPr txBox="1"/>
          <p:nvPr/>
        </p:nvSpPr>
        <p:spPr>
          <a:xfrm>
            <a:off x="808868" y="4417161"/>
            <a:ext cx="5402908" cy="669414"/>
          </a:xfrm>
          <a:prstGeom prst="rect">
            <a:avLst/>
          </a:prstGeom>
          <a:noFill/>
        </p:spPr>
        <p:txBody>
          <a:bodyPr wrap="square" rtlCol="0">
            <a:spAutoFit/>
          </a:bodyPr>
          <a:lstStyle/>
          <a:p>
            <a:pPr algn="ctr">
              <a:lnSpc>
                <a:spcPts val="1542"/>
              </a:lnSpc>
            </a:pPr>
            <a:r>
              <a:rPr lang="ja-JP" altLang="en-US" sz="1400" b="1" i="0" dirty="0">
                <a:solidFill>
                  <a:srgbClr val="0F0F0F"/>
                </a:solidFill>
                <a:effectLst/>
                <a:latin typeface="メイリオ" panose="020B0604030504040204" pitchFamily="50" charset="-128"/>
                <a:ea typeface="メイリオ" panose="020B0604030504040204" pitchFamily="50" charset="-128"/>
              </a:rPr>
              <a:t>運輸・建設関係の講座</a:t>
            </a:r>
            <a:endParaRPr kumimoji="1" lang="en-US" altLang="ja-JP" sz="1400" dirty="0">
              <a:latin typeface="メイリオ" panose="020B0604030504040204" pitchFamily="50" charset="-128"/>
              <a:ea typeface="メイリオ" panose="020B0604030504040204" pitchFamily="50" charset="-128"/>
            </a:endParaRPr>
          </a:p>
          <a:p>
            <a:pPr>
              <a:lnSpc>
                <a:spcPts val="1542"/>
              </a:lnSpc>
            </a:pPr>
            <a:r>
              <a:rPr kumimoji="1" lang="ja-JP" altLang="en-US" sz="1100" dirty="0">
                <a:latin typeface="メイリオ" panose="020B0604030504040204" pitchFamily="50" charset="-128"/>
                <a:ea typeface="メイリオ" panose="020B0604030504040204" pitchFamily="50" charset="-128"/>
              </a:rPr>
              <a:t>自動車免許（大型（一種、二種）、中型（一種、二種）、準中型、普通二種など）</a:t>
            </a:r>
            <a:endParaRPr kumimoji="1" lang="en-US" altLang="ja-JP" sz="1100" dirty="0">
              <a:latin typeface="メイリオ" panose="020B0604030504040204" pitchFamily="50" charset="-128"/>
              <a:ea typeface="メイリオ" panose="020B0604030504040204" pitchFamily="50" charset="-128"/>
            </a:endParaRPr>
          </a:p>
          <a:p>
            <a:pPr>
              <a:lnSpc>
                <a:spcPts val="1542"/>
              </a:lnSpc>
            </a:pPr>
            <a:r>
              <a:rPr kumimoji="1" lang="ja-JP" altLang="en-US" sz="1100" dirty="0">
                <a:latin typeface="メイリオ" panose="020B0604030504040204" pitchFamily="50" charset="-128"/>
                <a:ea typeface="メイリオ" panose="020B0604030504040204" pitchFamily="50" charset="-128"/>
              </a:rPr>
              <a:t>フォークリフト、クレーン、電気工事、建築施工管理技術検定　など</a:t>
            </a:r>
            <a:endParaRPr kumimoji="1" lang="en-US" altLang="ja-JP" sz="1100" dirty="0">
              <a:latin typeface="メイリオ" panose="020B0604030504040204" pitchFamily="50" charset="-128"/>
              <a:ea typeface="メイリオ" panose="020B0604030504040204" pitchFamily="50" charset="-128"/>
            </a:endParaRPr>
          </a:p>
        </p:txBody>
      </p:sp>
      <p:sp>
        <p:nvSpPr>
          <p:cNvPr id="24" name="四角形: メモ 23">
            <a:extLst>
              <a:ext uri="{FF2B5EF4-FFF2-40B4-BE49-F238E27FC236}">
                <a16:creationId xmlns:a16="http://schemas.microsoft.com/office/drawing/2014/main" id="{EFF25854-1099-4ACA-ADF8-C584D180EBA5}"/>
              </a:ext>
            </a:extLst>
          </p:cNvPr>
          <p:cNvSpPr/>
          <p:nvPr/>
        </p:nvSpPr>
        <p:spPr>
          <a:xfrm rot="10800000" flipH="1">
            <a:off x="398659" y="2267584"/>
            <a:ext cx="6114656" cy="940361"/>
          </a:xfrm>
          <a:prstGeom prst="foldedCorner">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a:extLst>
              <a:ext uri="{FF2B5EF4-FFF2-40B4-BE49-F238E27FC236}">
                <a16:creationId xmlns:a16="http://schemas.microsoft.com/office/drawing/2014/main" id="{C8C9D169-D043-4704-A85F-98019ECD21E0}"/>
              </a:ext>
            </a:extLst>
          </p:cNvPr>
          <p:cNvSpPr txBox="1"/>
          <p:nvPr/>
        </p:nvSpPr>
        <p:spPr>
          <a:xfrm>
            <a:off x="1401253" y="2420428"/>
            <a:ext cx="6911975" cy="830997"/>
          </a:xfrm>
          <a:prstGeom prst="rect">
            <a:avLst/>
          </a:prstGeom>
          <a:noFill/>
        </p:spPr>
        <p:txBody>
          <a:bodyPr wrap="square">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Arial" panose="020B0604020202020204" pitchFamily="34" charset="0"/>
              </a:rPr>
              <a:t>入社後１年未満の方であり</a:t>
            </a:r>
            <a:endParaRPr kumimoji="1" lang="en-US" altLang="ja-JP" sz="1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Arial" panose="020B0604020202020204" pitchFamily="34" charset="0"/>
            </a:endParaRPr>
          </a:p>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Arial" panose="020B0604020202020204" pitchFamily="34" charset="0"/>
              </a:rPr>
              <a:t>受講費用の一部を自己負担する場合　など　　　　　</a:t>
            </a:r>
            <a:endParaRPr kumimoji="1" lang="en-US" altLang="ja-JP" sz="1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Arial" panose="020B0604020202020204" pitchFamily="34" charset="0"/>
            </a:endParaRPr>
          </a:p>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600" b="1" dirty="0">
                <a:solidFill>
                  <a:prstClr val="white"/>
                </a:solidFill>
                <a:latin typeface="メイリオ" panose="020B0604030504040204" pitchFamily="50" charset="-128"/>
                <a:ea typeface="メイリオ" panose="020B0604030504040204" pitchFamily="50" charset="-128"/>
                <a:cs typeface="Arial" panose="020B0604020202020204" pitchFamily="34" charset="0"/>
              </a:rPr>
              <a:t>　　　　　　　　　　</a:t>
            </a: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Arial" panose="020B0604020202020204" pitchFamily="34" charset="0"/>
              </a:rPr>
              <a:t>ご利用いただける可能性があります</a:t>
            </a:r>
            <a:endParaRPr lang="ja-JP" altLang="en-US" dirty="0"/>
          </a:p>
        </p:txBody>
      </p:sp>
      <p:sp>
        <p:nvSpPr>
          <p:cNvPr id="11" name="正方形/長方形 10">
            <a:extLst>
              <a:ext uri="{FF2B5EF4-FFF2-40B4-BE49-F238E27FC236}">
                <a16:creationId xmlns:a16="http://schemas.microsoft.com/office/drawing/2014/main" id="{8D107302-2F7F-E064-363D-24D0DB5D2882}"/>
              </a:ext>
            </a:extLst>
          </p:cNvPr>
          <p:cNvSpPr/>
          <p:nvPr/>
        </p:nvSpPr>
        <p:spPr>
          <a:xfrm>
            <a:off x="-13421" y="734670"/>
            <a:ext cx="6938816" cy="6143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n w="12700">
                  <a:noFill/>
                </a:ln>
                <a:solidFill>
                  <a:srgbClr val="003366"/>
                </a:solidFill>
                <a:effectLst>
                  <a:glow rad="12700">
                    <a:schemeClr val="accent1">
                      <a:alpha val="40000"/>
                    </a:schemeClr>
                  </a:glow>
                </a:effectLst>
                <a:latin typeface="メイリオ" panose="020B0604030504040204" pitchFamily="50" charset="-128"/>
                <a:ea typeface="メイリオ" panose="020B0604030504040204" pitchFamily="50" charset="-128"/>
                <a:cs typeface="Arial" panose="020B0604020202020204" pitchFamily="34" charset="0"/>
              </a:rPr>
              <a:t>就職やリスキリングのための</a:t>
            </a:r>
            <a:r>
              <a:rPr kumimoji="1" lang="ja-JP" altLang="en-US" b="1" dirty="0">
                <a:ln w="12700">
                  <a:noFill/>
                </a:ln>
                <a:solidFill>
                  <a:srgbClr val="003366"/>
                </a:solidFill>
                <a:effectLst>
                  <a:glow rad="12700">
                    <a:schemeClr val="accent1">
                      <a:alpha val="40000"/>
                    </a:schemeClr>
                  </a:glow>
                </a:effectLst>
                <a:latin typeface="メイリオ" panose="020B0604030504040204" pitchFamily="50" charset="-128"/>
                <a:ea typeface="メイリオ" panose="020B0604030504040204" pitchFamily="50" charset="-128"/>
                <a:cs typeface="Arial" panose="020B0604020202020204" pitchFamily="34" charset="0"/>
              </a:rPr>
              <a:t>資格取得講座の</a:t>
            </a:r>
            <a:endParaRPr kumimoji="1" lang="en-US" altLang="ja-JP" b="1" dirty="0">
              <a:ln w="12700">
                <a:noFill/>
              </a:ln>
              <a:solidFill>
                <a:srgbClr val="003366"/>
              </a:solidFill>
              <a:effectLst>
                <a:glow rad="12700">
                  <a:schemeClr val="accent1">
                    <a:alpha val="40000"/>
                  </a:schemeClr>
                </a:glow>
              </a:effectLst>
              <a:latin typeface="メイリオ" panose="020B0604030504040204" pitchFamily="50" charset="-128"/>
              <a:ea typeface="メイリオ" panose="020B0604030504040204" pitchFamily="50" charset="-128"/>
              <a:cs typeface="Arial" panose="020B0604020202020204" pitchFamily="34" charset="0"/>
            </a:endParaRPr>
          </a:p>
          <a:p>
            <a:pPr algn="ctr"/>
            <a:r>
              <a:rPr kumimoji="1" lang="ja-JP" altLang="en-US" b="1" dirty="0">
                <a:ln w="12700">
                  <a:noFill/>
                </a:ln>
                <a:solidFill>
                  <a:srgbClr val="003366"/>
                </a:solidFill>
                <a:effectLst>
                  <a:glow rad="12700">
                    <a:schemeClr val="accent1">
                      <a:alpha val="40000"/>
                    </a:schemeClr>
                  </a:glow>
                </a:effectLst>
                <a:latin typeface="メイリオ" panose="020B0604030504040204" pitchFamily="50" charset="-128"/>
                <a:ea typeface="メイリオ" panose="020B0604030504040204" pitchFamily="50" charset="-128"/>
                <a:cs typeface="Arial" panose="020B0604020202020204" pitchFamily="34" charset="0"/>
              </a:rPr>
              <a:t>受講費用</a:t>
            </a:r>
            <a:r>
              <a:rPr kumimoji="1" lang="ja-JP" altLang="en-US" sz="1600" b="1" dirty="0">
                <a:ln w="12700">
                  <a:noFill/>
                </a:ln>
                <a:solidFill>
                  <a:srgbClr val="003366"/>
                </a:solidFill>
                <a:effectLst>
                  <a:glow rad="12700">
                    <a:schemeClr val="accent1">
                      <a:alpha val="40000"/>
                    </a:schemeClr>
                  </a:glow>
                </a:effectLst>
                <a:latin typeface="メイリオ" panose="020B0604030504040204" pitchFamily="50" charset="-128"/>
                <a:ea typeface="メイリオ" panose="020B0604030504040204" pitchFamily="50" charset="-128"/>
                <a:cs typeface="Arial" panose="020B0604020202020204" pitchFamily="34" charset="0"/>
              </a:rPr>
              <a:t>を</a:t>
            </a:r>
            <a:r>
              <a:rPr kumimoji="1" lang="en-US" altLang="ja-JP" sz="2400" b="1" dirty="0">
                <a:ln w="12700">
                  <a:noFill/>
                </a:ln>
                <a:solidFill>
                  <a:srgbClr val="F64D0A"/>
                </a:solidFill>
                <a:effectLst>
                  <a:glow rad="12700">
                    <a:schemeClr val="accent1">
                      <a:alpha val="40000"/>
                    </a:schemeClr>
                  </a:glow>
                </a:effectLst>
                <a:latin typeface="メイリオ" panose="020B0604030504040204" pitchFamily="50" charset="-128"/>
                <a:ea typeface="メイリオ" panose="020B0604030504040204" pitchFamily="50" charset="-128"/>
                <a:cs typeface="Arial" panose="020B0604020202020204" pitchFamily="34" charset="0"/>
              </a:rPr>
              <a:t>50</a:t>
            </a:r>
            <a:r>
              <a:rPr kumimoji="1" lang="ja-JP" altLang="en-US" b="1" dirty="0">
                <a:ln w="12700">
                  <a:noFill/>
                </a:ln>
                <a:solidFill>
                  <a:srgbClr val="F64D0A"/>
                </a:solidFill>
                <a:effectLst>
                  <a:glow rad="12700">
                    <a:schemeClr val="accent1">
                      <a:alpha val="40000"/>
                    </a:schemeClr>
                  </a:glow>
                </a:effectLst>
                <a:latin typeface="メイリオ" panose="020B0604030504040204" pitchFamily="50" charset="-128"/>
                <a:ea typeface="メイリオ" panose="020B0604030504040204" pitchFamily="50" charset="-128"/>
                <a:cs typeface="Arial" panose="020B0604020202020204" pitchFamily="34" charset="0"/>
              </a:rPr>
              <a:t>％</a:t>
            </a:r>
            <a:r>
              <a:rPr kumimoji="1" lang="ja-JP" altLang="en-US" sz="2000" b="1" dirty="0">
                <a:ln w="12700">
                  <a:noFill/>
                </a:ln>
                <a:solidFill>
                  <a:srgbClr val="F64D0A"/>
                </a:solidFill>
                <a:effectLst>
                  <a:glow rad="12700">
                    <a:schemeClr val="accent1">
                      <a:alpha val="40000"/>
                    </a:schemeClr>
                  </a:glow>
                </a:effectLst>
                <a:latin typeface="メイリオ" panose="020B0604030504040204" pitchFamily="50" charset="-128"/>
                <a:ea typeface="メイリオ" panose="020B0604030504040204" pitchFamily="50" charset="-128"/>
                <a:cs typeface="Arial" panose="020B0604020202020204" pitchFamily="34" charset="0"/>
              </a:rPr>
              <a:t>～</a:t>
            </a:r>
            <a:r>
              <a:rPr kumimoji="1" lang="en-US" altLang="ja-JP" sz="2400" b="1" dirty="0">
                <a:ln w="12700">
                  <a:noFill/>
                </a:ln>
                <a:solidFill>
                  <a:srgbClr val="F64D0A"/>
                </a:solidFill>
                <a:effectLst>
                  <a:glow rad="12700">
                    <a:schemeClr val="accent1">
                      <a:alpha val="40000"/>
                    </a:schemeClr>
                  </a:glow>
                </a:effectLst>
                <a:latin typeface="メイリオ" panose="020B0604030504040204" pitchFamily="50" charset="-128"/>
                <a:ea typeface="メイリオ" panose="020B0604030504040204" pitchFamily="50" charset="-128"/>
                <a:cs typeface="Arial" panose="020B0604020202020204" pitchFamily="34" charset="0"/>
              </a:rPr>
              <a:t>75</a:t>
            </a:r>
            <a:r>
              <a:rPr kumimoji="1" lang="ja-JP" altLang="en-US" b="1" dirty="0">
                <a:ln w="12700">
                  <a:noFill/>
                </a:ln>
                <a:solidFill>
                  <a:srgbClr val="F64D0A"/>
                </a:solidFill>
                <a:effectLst>
                  <a:glow rad="12700">
                    <a:schemeClr val="accent1">
                      <a:alpha val="40000"/>
                    </a:schemeClr>
                  </a:glow>
                </a:effectLst>
                <a:latin typeface="メイリオ" panose="020B0604030504040204" pitchFamily="50" charset="-128"/>
                <a:ea typeface="メイリオ" panose="020B0604030504040204" pitchFamily="50" charset="-128"/>
                <a:cs typeface="Arial" panose="020B0604020202020204" pitchFamily="34" charset="0"/>
              </a:rPr>
              <a:t>％ </a:t>
            </a:r>
            <a:r>
              <a:rPr kumimoji="1" lang="ja-JP" altLang="en-US" b="1" dirty="0">
                <a:ln w="12700">
                  <a:noFill/>
                </a:ln>
                <a:solidFill>
                  <a:srgbClr val="002060"/>
                </a:solidFill>
                <a:effectLst>
                  <a:glow rad="12700">
                    <a:schemeClr val="accent1">
                      <a:alpha val="40000"/>
                    </a:schemeClr>
                  </a:glow>
                </a:effectLst>
                <a:latin typeface="メイリオ" panose="020B0604030504040204" pitchFamily="50" charset="-128"/>
                <a:ea typeface="メイリオ" panose="020B0604030504040204" pitchFamily="50" charset="-128"/>
                <a:cs typeface="Arial" panose="020B0604020202020204" pitchFamily="34" charset="0"/>
              </a:rPr>
              <a:t>補助します！</a:t>
            </a:r>
            <a:endParaRPr kumimoji="1" lang="en-US" altLang="ja-JP" sz="2000" b="1" dirty="0">
              <a:ln w="12700">
                <a:noFill/>
              </a:ln>
              <a:solidFill>
                <a:srgbClr val="002060"/>
              </a:solidFill>
              <a:effectLst>
                <a:glow rad="12700">
                  <a:schemeClr val="accent1">
                    <a:alpha val="40000"/>
                  </a:schemeClr>
                </a:glow>
              </a:effectLst>
              <a:latin typeface="メイリオ" panose="020B0604030504040204" pitchFamily="50" charset="-128"/>
              <a:ea typeface="メイリオ" panose="020B0604030504040204" pitchFamily="50" charset="-128"/>
              <a:cs typeface="Arial" panose="020B0604020202020204" pitchFamily="34" charset="0"/>
            </a:endParaRPr>
          </a:p>
        </p:txBody>
      </p:sp>
      <p:sp>
        <p:nvSpPr>
          <p:cNvPr id="18" name="テキスト ボックス 17"/>
          <p:cNvSpPr txBox="1"/>
          <p:nvPr/>
        </p:nvSpPr>
        <p:spPr>
          <a:xfrm>
            <a:off x="4750610" y="46787"/>
            <a:ext cx="2235818" cy="523220"/>
          </a:xfrm>
          <a:prstGeom prst="rect">
            <a:avLst/>
          </a:prstGeom>
          <a:noFill/>
        </p:spPr>
        <p:txBody>
          <a:bodyPr wrap="square" rtlCol="0">
            <a:spAutoFit/>
          </a:bodyPr>
          <a:lstStyle/>
          <a:p>
            <a:pPr algn="ctr"/>
            <a:r>
              <a:rPr kumimoji="1" lang="en-US" altLang="ja-JP" sz="1400" b="1" dirty="0">
                <a:solidFill>
                  <a:srgbClr val="F64D0A"/>
                </a:solidFill>
                <a:latin typeface="メイリオ" panose="020B0604030504040204" pitchFamily="50" charset="-128"/>
                <a:ea typeface="メイリオ" panose="020B0604030504040204" pitchFamily="50" charset="-128"/>
              </a:rPr>
              <a:t>2025</a:t>
            </a:r>
            <a:r>
              <a:rPr kumimoji="1" lang="ja-JP" altLang="en-US" sz="1400" b="1" dirty="0">
                <a:solidFill>
                  <a:srgbClr val="F64D0A"/>
                </a:solidFill>
                <a:latin typeface="メイリオ" panose="020B0604030504040204" pitchFamily="50" charset="-128"/>
                <a:ea typeface="メイリオ" panose="020B0604030504040204" pitchFamily="50" charset="-128"/>
              </a:rPr>
              <a:t>年４月１日以降の</a:t>
            </a:r>
            <a:endParaRPr kumimoji="1" lang="en-US" altLang="ja-JP" sz="1400" b="1" dirty="0">
              <a:solidFill>
                <a:srgbClr val="F64D0A"/>
              </a:solidFill>
              <a:latin typeface="メイリオ" panose="020B0604030504040204" pitchFamily="50" charset="-128"/>
              <a:ea typeface="メイリオ" panose="020B0604030504040204" pitchFamily="50" charset="-128"/>
            </a:endParaRPr>
          </a:p>
          <a:p>
            <a:pPr algn="ctr"/>
            <a:r>
              <a:rPr kumimoji="1" lang="ja-JP" altLang="en-US" sz="1400" b="1" dirty="0">
                <a:solidFill>
                  <a:srgbClr val="F64D0A"/>
                </a:solidFill>
                <a:latin typeface="メイリオ" panose="020B0604030504040204" pitchFamily="50" charset="-128"/>
                <a:ea typeface="メイリオ" panose="020B0604030504040204" pitchFamily="50" charset="-128"/>
              </a:rPr>
              <a:t>開講講座対象</a:t>
            </a:r>
            <a:endParaRPr kumimoji="1" lang="en-US" altLang="ja-JP" sz="1400" b="1" dirty="0">
              <a:solidFill>
                <a:srgbClr val="F64D0A"/>
              </a:solidFill>
              <a:latin typeface="メイリオ" panose="020B0604030504040204" pitchFamily="50" charset="-128"/>
              <a:ea typeface="メイリオ" panose="020B0604030504040204" pitchFamily="50" charset="-128"/>
            </a:endParaRPr>
          </a:p>
        </p:txBody>
      </p:sp>
      <p:sp>
        <p:nvSpPr>
          <p:cNvPr id="6" name="正方形/長方形 5"/>
          <p:cNvSpPr/>
          <p:nvPr/>
        </p:nvSpPr>
        <p:spPr>
          <a:xfrm>
            <a:off x="-13421" y="1928516"/>
            <a:ext cx="6952235" cy="175539"/>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gd name="adj" fmla="val 7335309"/>
              </a:avLst>
            </a:prstTxWarp>
          </a:bodyPr>
          <a:lstStyle/>
          <a:p>
            <a:pPr algn="ctr"/>
            <a:r>
              <a:rPr kumimoji="1" lang="ja-JP" altLang="en-US" sz="3800" b="1" dirty="0">
                <a:ln w="0">
                  <a:noFill/>
                </a:ln>
                <a:solidFill>
                  <a:srgbClr val="002060"/>
                </a:solidFill>
                <a:effectLst>
                  <a:innerShdw blurRad="63500" dist="50800">
                    <a:prstClr val="black">
                      <a:alpha val="50000"/>
                    </a:prstClr>
                  </a:innerShdw>
                </a:effectLst>
                <a:latin typeface="メイリオ" panose="020B0604030504040204" pitchFamily="50" charset="-128"/>
                <a:ea typeface="メイリオ" panose="020B0604030504040204" pitchFamily="50" charset="-128"/>
                <a:cs typeface="Arial" panose="020B0604020202020204" pitchFamily="34" charset="0"/>
              </a:rPr>
              <a:t>大阪府スキルアップ支援金</a:t>
            </a:r>
            <a:endParaRPr kumimoji="1" lang="en-US" altLang="ja-JP" sz="3800" dirty="0">
              <a:ln w="0">
                <a:noFill/>
              </a:ln>
              <a:solidFill>
                <a:srgbClr val="002060"/>
              </a:solidFill>
              <a:effectLst>
                <a:innerShdw blurRad="63500" dist="50800">
                  <a:prstClr val="black">
                    <a:alpha val="50000"/>
                  </a:prstClr>
                </a:innerShdw>
              </a:effectLst>
              <a:latin typeface="メイリオ" panose="020B0604030504040204" pitchFamily="50" charset="-128"/>
              <a:ea typeface="メイリオ" panose="020B0604030504040204" pitchFamily="50" charset="-128"/>
              <a:cs typeface="Arial" panose="020B0604020202020204" pitchFamily="34" charset="0"/>
            </a:endParaRPr>
          </a:p>
        </p:txBody>
      </p:sp>
      <p:pic>
        <p:nvPicPr>
          <p:cNvPr id="31" name="図 30">
            <a:extLst>
              <a:ext uri="{FF2B5EF4-FFF2-40B4-BE49-F238E27FC236}">
                <a16:creationId xmlns:a16="http://schemas.microsoft.com/office/drawing/2014/main" id="{D87F03EF-BB1F-423B-AF56-2CBA9DCE613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38300" y="2391166"/>
            <a:ext cx="432001" cy="324001"/>
          </a:xfrm>
          <a:prstGeom prst="rect">
            <a:avLst/>
          </a:prstGeom>
        </p:spPr>
      </p:pic>
      <p:pic>
        <p:nvPicPr>
          <p:cNvPr id="48" name="図 47">
            <a:extLst>
              <a:ext uri="{FF2B5EF4-FFF2-40B4-BE49-F238E27FC236}">
                <a16:creationId xmlns:a16="http://schemas.microsoft.com/office/drawing/2014/main" id="{00E19841-7F75-4C93-B112-3E3C7D0E4CB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46349" y="2668645"/>
            <a:ext cx="432001" cy="324001"/>
          </a:xfrm>
          <a:prstGeom prst="rect">
            <a:avLst/>
          </a:prstGeom>
        </p:spPr>
      </p:pic>
      <p:sp>
        <p:nvSpPr>
          <p:cNvPr id="50" name="テキスト ボックス 49">
            <a:extLst>
              <a:ext uri="{FF2B5EF4-FFF2-40B4-BE49-F238E27FC236}">
                <a16:creationId xmlns:a16="http://schemas.microsoft.com/office/drawing/2014/main" id="{1F244BF8-96B1-4828-A961-AE4E90DC0861}"/>
              </a:ext>
            </a:extLst>
          </p:cNvPr>
          <p:cNvSpPr txBox="1"/>
          <p:nvPr/>
        </p:nvSpPr>
        <p:spPr>
          <a:xfrm>
            <a:off x="3761684" y="8772733"/>
            <a:ext cx="781008" cy="215444"/>
          </a:xfrm>
          <a:prstGeom prst="rect">
            <a:avLst/>
          </a:prstGeom>
          <a:noFill/>
          <a:ln cmpd="dbl">
            <a:noFill/>
            <a:prstDash val="lgDashDotDot"/>
          </a:ln>
        </p:spPr>
        <p:txBody>
          <a:bodyPr wrap="square" tIns="0" bIns="0" rtlCol="0">
            <a:spAutoFit/>
          </a:bodyPr>
          <a:lstStyle/>
          <a:p>
            <a:r>
              <a:rPr kumimoji="1" lang="ja-JP" altLang="en-US" sz="1400" dirty="0">
                <a:latin typeface="メイリオ" panose="020B0604030504040204" pitchFamily="50" charset="-128"/>
                <a:ea typeface="メイリオ" panose="020B0604030504040204" pitchFamily="50" charset="-128"/>
                <a:cs typeface="Arial" panose="020B0604020202020204" pitchFamily="34" charset="0"/>
              </a:rPr>
              <a:t>など</a:t>
            </a:r>
            <a:endParaRPr kumimoji="1" lang="en-US" altLang="ja-JP" sz="1400" dirty="0">
              <a:latin typeface="メイリオ" panose="020B0604030504040204" pitchFamily="50" charset="-128"/>
              <a:ea typeface="メイリオ" panose="020B0604030504040204" pitchFamily="50" charset="-128"/>
              <a:cs typeface="Arial" panose="020B0604020202020204" pitchFamily="34" charset="0"/>
            </a:endParaRPr>
          </a:p>
        </p:txBody>
      </p:sp>
      <p:sp>
        <p:nvSpPr>
          <p:cNvPr id="28" name="フローチャート: 書類 27">
            <a:extLst>
              <a:ext uri="{FF2B5EF4-FFF2-40B4-BE49-F238E27FC236}">
                <a16:creationId xmlns:a16="http://schemas.microsoft.com/office/drawing/2014/main" id="{33284DC6-10AD-4394-8379-FD4E784040D0}"/>
              </a:ext>
            </a:extLst>
          </p:cNvPr>
          <p:cNvSpPr/>
          <p:nvPr/>
        </p:nvSpPr>
        <p:spPr>
          <a:xfrm>
            <a:off x="5802929" y="576504"/>
            <a:ext cx="1122161" cy="706161"/>
          </a:xfrm>
          <a:prstGeom prst="flowChartDocument">
            <a:avLst/>
          </a:prstGeom>
          <a:solidFill>
            <a:srgbClr val="FE872E"/>
          </a:solidFill>
          <a:ln>
            <a:solidFill>
              <a:srgbClr val="FEA3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a:extLst>
              <a:ext uri="{FF2B5EF4-FFF2-40B4-BE49-F238E27FC236}">
                <a16:creationId xmlns:a16="http://schemas.microsoft.com/office/drawing/2014/main" id="{BB9B458E-2984-48A0-8E0D-4D3639EB37DB}"/>
              </a:ext>
            </a:extLst>
          </p:cNvPr>
          <p:cNvSpPr txBox="1"/>
          <p:nvPr/>
        </p:nvSpPr>
        <p:spPr>
          <a:xfrm>
            <a:off x="5389564" y="1073939"/>
            <a:ext cx="1945341" cy="260128"/>
          </a:xfrm>
          <a:prstGeom prst="rect">
            <a:avLst/>
          </a:prstGeom>
          <a:noFill/>
        </p:spPr>
        <p:txBody>
          <a:bodyPr wrap="square" rtlCol="0">
            <a:prstTxWarp prst="textArchUp">
              <a:avLst>
                <a:gd name="adj" fmla="val 6638969"/>
              </a:avLst>
            </a:prstTxWarp>
            <a:spAutoFit/>
          </a:bodyPr>
          <a:lstStyle/>
          <a:p>
            <a:pPr algn="ctr"/>
            <a:r>
              <a:rPr kumimoji="1" lang="ja-JP" altLang="en-US" sz="1650" b="1" dirty="0">
                <a:ln w="12700">
                  <a:noFill/>
                </a:ln>
                <a:solidFill>
                  <a:schemeClr val="bg1"/>
                </a:solidFill>
                <a:effectLst>
                  <a:glow rad="12700">
                    <a:schemeClr val="accent1">
                      <a:alpha val="40000"/>
                    </a:schemeClr>
                  </a:glow>
                  <a:outerShdw blurRad="50800" dist="38100" dir="2700000" algn="tl" rotWithShape="0">
                    <a:prstClr val="black">
                      <a:alpha val="40000"/>
                    </a:prstClr>
                  </a:outerShdw>
                </a:effectLst>
                <a:latin typeface="メイリオ" panose="020B0604030504040204" pitchFamily="50" charset="-128"/>
                <a:ea typeface="メイリオ" panose="020B0604030504040204" pitchFamily="50" charset="-128"/>
                <a:cs typeface="Arial" panose="020B0604020202020204" pitchFamily="34" charset="0"/>
              </a:rPr>
              <a:t>個人向け</a:t>
            </a:r>
            <a:endParaRPr kumimoji="1" lang="en-US" altLang="ja-JP" sz="1650" b="1" dirty="0">
              <a:ln w="12700">
                <a:noFill/>
              </a:ln>
              <a:solidFill>
                <a:schemeClr val="bg1"/>
              </a:solidFill>
              <a:effectLst>
                <a:glow rad="12700">
                  <a:schemeClr val="accent1">
                    <a:alpha val="40000"/>
                  </a:schemeClr>
                </a:glow>
                <a:outerShdw blurRad="50800" dist="38100" dir="2700000" algn="tl" rotWithShape="0">
                  <a:prstClr val="black">
                    <a:alpha val="40000"/>
                  </a:prstClr>
                </a:outerShdw>
              </a:effectLst>
              <a:latin typeface="メイリオ" panose="020B0604030504040204" pitchFamily="50" charset="-128"/>
              <a:ea typeface="メイリオ" panose="020B0604030504040204" pitchFamily="50" charset="-128"/>
              <a:cs typeface="Arial" panose="020B0604020202020204" pitchFamily="34" charset="0"/>
            </a:endParaRPr>
          </a:p>
          <a:p>
            <a:pPr algn="ctr"/>
            <a:r>
              <a:rPr kumimoji="1" lang="ja-JP" altLang="en-US" sz="1650" b="1" dirty="0">
                <a:ln w="12700">
                  <a:noFill/>
                </a:ln>
                <a:solidFill>
                  <a:schemeClr val="bg1"/>
                </a:solidFill>
                <a:effectLst>
                  <a:glow rad="12700">
                    <a:schemeClr val="accent1">
                      <a:alpha val="40000"/>
                    </a:schemeClr>
                  </a:glow>
                  <a:outerShdw blurRad="50800" dist="38100" dir="2700000" algn="tl" rotWithShape="0">
                    <a:prstClr val="black">
                      <a:alpha val="40000"/>
                    </a:prstClr>
                  </a:outerShdw>
                </a:effectLst>
                <a:latin typeface="メイリオ" panose="020B0604030504040204" pitchFamily="50" charset="-128"/>
                <a:ea typeface="メイリオ" panose="020B0604030504040204" pitchFamily="50" charset="-128"/>
                <a:cs typeface="Arial" panose="020B0604020202020204" pitchFamily="34" charset="0"/>
              </a:rPr>
              <a:t>支援金</a:t>
            </a:r>
            <a:endParaRPr kumimoji="1" lang="en-US" altLang="ja-JP" sz="1650" b="1" dirty="0">
              <a:ln w="12700">
                <a:noFill/>
              </a:ln>
              <a:solidFill>
                <a:schemeClr val="bg1"/>
              </a:solidFill>
              <a:effectLst>
                <a:glow rad="12700">
                  <a:schemeClr val="accent1">
                    <a:alpha val="40000"/>
                  </a:schemeClr>
                </a:glow>
                <a:outerShdw blurRad="50800" dist="38100" dir="2700000" algn="tl" rotWithShape="0">
                  <a:prstClr val="black">
                    <a:alpha val="40000"/>
                  </a:prstClr>
                </a:outerShdw>
              </a:effectLst>
              <a:latin typeface="メイリオ" panose="020B0604030504040204" pitchFamily="50" charset="-128"/>
              <a:ea typeface="メイリオ" panose="020B0604030504040204" pitchFamily="50" charset="-128"/>
              <a:cs typeface="Arial" panose="020B0604020202020204" pitchFamily="34" charset="0"/>
            </a:endParaRPr>
          </a:p>
        </p:txBody>
      </p:sp>
      <p:sp>
        <p:nvSpPr>
          <p:cNvPr id="43" name="角丸四角形 48">
            <a:extLst>
              <a:ext uri="{FF2B5EF4-FFF2-40B4-BE49-F238E27FC236}">
                <a16:creationId xmlns:a16="http://schemas.microsoft.com/office/drawing/2014/main" id="{9969DEA2-F4FF-4B20-BD27-D322F1E70CB2}"/>
              </a:ext>
            </a:extLst>
          </p:cNvPr>
          <p:cNvSpPr/>
          <p:nvPr/>
        </p:nvSpPr>
        <p:spPr>
          <a:xfrm>
            <a:off x="4357217" y="8107198"/>
            <a:ext cx="2506857" cy="734166"/>
          </a:xfrm>
          <a:prstGeom prst="roundRect">
            <a:avLst>
              <a:gd name="adj" fmla="val 12157"/>
            </a:avLst>
          </a:prstGeom>
          <a:solidFill>
            <a:schemeClr val="bg1"/>
          </a:solidFill>
          <a:ln w="31750">
            <a:noFill/>
          </a:ln>
        </p:spPr>
        <p:style>
          <a:lnRef idx="2">
            <a:schemeClr val="accent1">
              <a:shade val="50000"/>
            </a:schemeClr>
          </a:lnRef>
          <a:fillRef idx="1">
            <a:schemeClr val="accent1"/>
          </a:fillRef>
          <a:effectRef idx="0">
            <a:schemeClr val="accent1"/>
          </a:effectRef>
          <a:fontRef idx="minor">
            <a:schemeClr val="lt1"/>
          </a:fontRef>
        </p:style>
        <p:txBody>
          <a:bodyPr lIns="0" tIns="32659" rIns="0" bIns="0" rtlCol="0" anchor="ctr"/>
          <a:lstStyle/>
          <a:p>
            <a:r>
              <a:rPr kumimoji="1" lang="ja-JP" altLang="en-US" sz="998" dirty="0">
                <a:solidFill>
                  <a:schemeClr val="tx1"/>
                </a:solidFill>
                <a:latin typeface="メイリオ" panose="020B0604030504040204" pitchFamily="50" charset="-128"/>
                <a:ea typeface="メイリオ" panose="020B0604030504040204" pitchFamily="50" charset="-128"/>
              </a:rPr>
              <a:t>・今まで働いたことがない方</a:t>
            </a:r>
            <a:endParaRPr kumimoji="1" lang="en-US" altLang="ja-JP" sz="998" dirty="0">
              <a:solidFill>
                <a:schemeClr val="tx1"/>
              </a:solidFill>
              <a:latin typeface="メイリオ" panose="020B0604030504040204" pitchFamily="50" charset="-128"/>
              <a:ea typeface="メイリオ" panose="020B0604030504040204" pitchFamily="50" charset="-128"/>
            </a:endParaRPr>
          </a:p>
          <a:p>
            <a:r>
              <a:rPr kumimoji="1" lang="ja-JP" altLang="en-US" sz="998" dirty="0">
                <a:solidFill>
                  <a:schemeClr val="tx1"/>
                </a:solidFill>
                <a:latin typeface="メイリオ" panose="020B0604030504040204" pitchFamily="50" charset="-128"/>
                <a:ea typeface="メイリオ" panose="020B0604030504040204" pitchFamily="50" charset="-128"/>
              </a:rPr>
              <a:t>・パート（週</a:t>
            </a:r>
            <a:r>
              <a:rPr kumimoji="1" lang="en-US" altLang="ja-JP" sz="998" dirty="0">
                <a:solidFill>
                  <a:schemeClr val="tx1"/>
                </a:solidFill>
                <a:latin typeface="メイリオ" panose="020B0604030504040204" pitchFamily="50" charset="-128"/>
                <a:ea typeface="メイリオ" panose="020B0604030504040204" pitchFamily="50" charset="-128"/>
              </a:rPr>
              <a:t>20</a:t>
            </a:r>
            <a:r>
              <a:rPr kumimoji="1" lang="ja-JP" altLang="en-US" sz="998" dirty="0">
                <a:solidFill>
                  <a:schemeClr val="tx1"/>
                </a:solidFill>
                <a:latin typeface="メイリオ" panose="020B0604030504040204" pitchFamily="50" charset="-128"/>
                <a:ea typeface="メイリオ" panose="020B0604030504040204" pitchFamily="50" charset="-128"/>
              </a:rPr>
              <a:t>時間未満）で働いている方</a:t>
            </a:r>
          </a:p>
          <a:p>
            <a:r>
              <a:rPr kumimoji="1" lang="ja-JP" altLang="en-US" sz="998" dirty="0">
                <a:solidFill>
                  <a:schemeClr val="tx1"/>
                </a:solidFill>
                <a:latin typeface="メイリオ" panose="020B0604030504040204" pitchFamily="50" charset="-128"/>
                <a:ea typeface="メイリオ" panose="020B0604030504040204" pitchFamily="50" charset="-128"/>
              </a:rPr>
              <a:t>・離職してから</a:t>
            </a:r>
            <a:r>
              <a:rPr kumimoji="1" lang="en-US" altLang="ja-JP" sz="998" dirty="0">
                <a:solidFill>
                  <a:schemeClr val="tx1"/>
                </a:solidFill>
                <a:latin typeface="メイリオ" panose="020B0604030504040204" pitchFamily="50" charset="-128"/>
                <a:ea typeface="メイリオ" panose="020B0604030504040204" pitchFamily="50" charset="-128"/>
              </a:rPr>
              <a:t>1</a:t>
            </a:r>
            <a:r>
              <a:rPr kumimoji="1" lang="ja-JP" altLang="en-US" sz="998" dirty="0">
                <a:solidFill>
                  <a:schemeClr val="tx1"/>
                </a:solidFill>
                <a:latin typeface="メイリオ" panose="020B0604030504040204" pitchFamily="50" charset="-128"/>
                <a:ea typeface="メイリオ" panose="020B0604030504040204" pitchFamily="50" charset="-128"/>
              </a:rPr>
              <a:t>年以上経過している方</a:t>
            </a:r>
          </a:p>
          <a:p>
            <a:r>
              <a:rPr kumimoji="1" lang="ja-JP" altLang="en-US" sz="998" dirty="0">
                <a:solidFill>
                  <a:schemeClr val="tx1"/>
                </a:solidFill>
                <a:latin typeface="メイリオ" panose="020B0604030504040204" pitchFamily="50" charset="-128"/>
                <a:ea typeface="メイリオ" panose="020B0604030504040204" pitchFamily="50" charset="-128"/>
              </a:rPr>
              <a:t>・入社してから１年未満の方　など</a:t>
            </a:r>
            <a:endParaRPr kumimoji="1" lang="en-US" altLang="ja-JP" sz="998" dirty="0">
              <a:solidFill>
                <a:schemeClr val="tx1"/>
              </a:solidFill>
              <a:latin typeface="メイリオ" panose="020B0604030504040204" pitchFamily="50" charset="-128"/>
              <a:ea typeface="メイリオ" panose="020B0604030504040204" pitchFamily="50" charset="-128"/>
            </a:endParaRPr>
          </a:p>
        </p:txBody>
      </p:sp>
      <p:sp>
        <p:nvSpPr>
          <p:cNvPr id="44" name="テキスト ボックス 43">
            <a:extLst>
              <a:ext uri="{FF2B5EF4-FFF2-40B4-BE49-F238E27FC236}">
                <a16:creationId xmlns:a16="http://schemas.microsoft.com/office/drawing/2014/main" id="{DD3D3DC2-8B8A-49BE-8CA5-B8DFF72782CB}"/>
              </a:ext>
            </a:extLst>
          </p:cNvPr>
          <p:cNvSpPr txBox="1"/>
          <p:nvPr/>
        </p:nvSpPr>
        <p:spPr>
          <a:xfrm>
            <a:off x="4357217" y="7899378"/>
            <a:ext cx="1511302" cy="238593"/>
          </a:xfrm>
          <a:prstGeom prst="rect">
            <a:avLst/>
          </a:prstGeom>
          <a:noFill/>
          <a:ln>
            <a:noFill/>
          </a:ln>
        </p:spPr>
        <p:txBody>
          <a:bodyPr wrap="square" lIns="46999" rIns="46999" rtlCol="0">
            <a:spAutoFit/>
          </a:bodyPr>
          <a:lstStyle/>
          <a:p>
            <a:r>
              <a:rPr kumimoji="1" lang="ja-JP" altLang="en-US" sz="953" dirty="0">
                <a:latin typeface="Arial" panose="020B0604020202020204" pitchFamily="34" charset="0"/>
                <a:ea typeface="メイリオ" panose="020B0604030504040204" pitchFamily="50" charset="-128"/>
                <a:cs typeface="Arial" panose="020B0604020202020204" pitchFamily="34" charset="0"/>
              </a:rPr>
              <a:t>たとえば・・・</a:t>
            </a:r>
            <a:endParaRPr kumimoji="1" lang="en-US" altLang="ja-JP" sz="953" dirty="0">
              <a:latin typeface="Arial" panose="020B0604020202020204" pitchFamily="34" charset="0"/>
              <a:ea typeface="メイリオ" panose="020B0604030504040204" pitchFamily="50" charset="-128"/>
              <a:cs typeface="Arial" panose="020B0604020202020204" pitchFamily="34" charset="0"/>
            </a:endParaRPr>
          </a:p>
        </p:txBody>
      </p:sp>
      <p:sp>
        <p:nvSpPr>
          <p:cNvPr id="46" name="テキスト ボックス 45">
            <a:extLst>
              <a:ext uri="{FF2B5EF4-FFF2-40B4-BE49-F238E27FC236}">
                <a16:creationId xmlns:a16="http://schemas.microsoft.com/office/drawing/2014/main" id="{6EAFAB5B-D98D-43E1-8FCE-6B66A6A39A5C}"/>
              </a:ext>
            </a:extLst>
          </p:cNvPr>
          <p:cNvSpPr txBox="1"/>
          <p:nvPr/>
        </p:nvSpPr>
        <p:spPr>
          <a:xfrm>
            <a:off x="255236" y="9157621"/>
            <a:ext cx="3778867" cy="507831"/>
          </a:xfrm>
          <a:prstGeom prst="rect">
            <a:avLst/>
          </a:prstGeom>
          <a:noFill/>
        </p:spPr>
        <p:txBody>
          <a:bodyPr wrap="square" rtlCol="0">
            <a:spAutoFit/>
          </a:bodyPr>
          <a:lstStyle/>
          <a:p>
            <a:r>
              <a:rPr kumimoji="1" lang="ja-JP" altLang="en-US" sz="900" dirty="0">
                <a:latin typeface="メイリオ" panose="020B0604030504040204" pitchFamily="50" charset="-128"/>
                <a:ea typeface="メイリオ" panose="020B0604030504040204" pitchFamily="50" charset="-128"/>
              </a:rPr>
              <a:t>資格を取得できなくても、講座を修了すれば支給されます。</a:t>
            </a:r>
            <a:endParaRPr kumimoji="1" lang="en-US" altLang="ja-JP" sz="900" dirty="0">
              <a:latin typeface="メイリオ" panose="020B0604030504040204" pitchFamily="50" charset="-128"/>
              <a:ea typeface="メイリオ" panose="020B0604030504040204" pitchFamily="50" charset="-128"/>
            </a:endParaRPr>
          </a:p>
          <a:p>
            <a:r>
              <a:rPr kumimoji="1" lang="ja-JP" altLang="en-US" sz="900" dirty="0">
                <a:latin typeface="メイリオ" panose="020B0604030504040204" pitchFamily="50" charset="-128"/>
                <a:ea typeface="メイリオ" panose="020B0604030504040204" pitchFamily="50" charset="-128"/>
              </a:rPr>
              <a:t>本支援金の対象期間中に上記の講座が開催されない可能性もあります。</a:t>
            </a:r>
            <a:endParaRPr kumimoji="1" lang="en-US" altLang="ja-JP" sz="900" dirty="0">
              <a:latin typeface="メイリオ" panose="020B0604030504040204" pitchFamily="50" charset="-128"/>
              <a:ea typeface="メイリオ" panose="020B0604030504040204" pitchFamily="50" charset="-128"/>
            </a:endParaRPr>
          </a:p>
          <a:p>
            <a:r>
              <a:rPr kumimoji="1" lang="ja-JP" altLang="en-US" sz="900" dirty="0">
                <a:latin typeface="メイリオ" panose="020B0604030504040204" pitchFamily="50" charset="-128"/>
                <a:ea typeface="メイリオ" panose="020B0604030504040204" pitchFamily="50" charset="-128"/>
              </a:rPr>
              <a:t>受講可能な講座等の情報はホームページよりご確認ください。</a:t>
            </a:r>
            <a:endParaRPr kumimoji="1" lang="en-US" altLang="ja-JP" sz="900" dirty="0">
              <a:latin typeface="メイリオ" panose="020B0604030504040204" pitchFamily="50" charset="-128"/>
              <a:ea typeface="メイリオ" panose="020B0604030504040204" pitchFamily="50" charset="-128"/>
            </a:endParaRPr>
          </a:p>
        </p:txBody>
      </p:sp>
      <p:pic>
        <p:nvPicPr>
          <p:cNvPr id="51" name="図 50">
            <a:extLst>
              <a:ext uri="{FF2B5EF4-FFF2-40B4-BE49-F238E27FC236}">
                <a16:creationId xmlns:a16="http://schemas.microsoft.com/office/drawing/2014/main" id="{F218F482-9202-4C06-ADC8-F11A9EBA2F76}"/>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t="7060"/>
          <a:stretch/>
        </p:blipFill>
        <p:spPr>
          <a:xfrm>
            <a:off x="5974578" y="9198937"/>
            <a:ext cx="646639" cy="600987"/>
          </a:xfrm>
          <a:prstGeom prst="rect">
            <a:avLst/>
          </a:prstGeom>
        </p:spPr>
      </p:pic>
      <p:pic>
        <p:nvPicPr>
          <p:cNvPr id="53" name="図 52">
            <a:extLst>
              <a:ext uri="{FF2B5EF4-FFF2-40B4-BE49-F238E27FC236}">
                <a16:creationId xmlns:a16="http://schemas.microsoft.com/office/drawing/2014/main" id="{A776D392-2A68-4B34-9E7D-E382105F50E2}"/>
              </a:ext>
            </a:extLst>
          </p:cNvPr>
          <p:cNvPicPr>
            <a:picLocks noChangeAspect="1"/>
          </p:cNvPicPr>
          <p:nvPr/>
        </p:nvPicPr>
        <p:blipFill>
          <a:blip r:embed="rId7"/>
          <a:stretch>
            <a:fillRect/>
          </a:stretch>
        </p:blipFill>
        <p:spPr>
          <a:xfrm>
            <a:off x="4049605" y="9357627"/>
            <a:ext cx="1791684" cy="280944"/>
          </a:xfrm>
          <a:prstGeom prst="rect">
            <a:avLst/>
          </a:prstGeom>
        </p:spPr>
      </p:pic>
      <p:sp>
        <p:nvSpPr>
          <p:cNvPr id="57" name="テキスト ボックス 56">
            <a:extLst>
              <a:ext uri="{FF2B5EF4-FFF2-40B4-BE49-F238E27FC236}">
                <a16:creationId xmlns:a16="http://schemas.microsoft.com/office/drawing/2014/main" id="{631B57FC-8203-4BE4-8BAB-2FA368B2ECA7}"/>
              </a:ext>
            </a:extLst>
          </p:cNvPr>
          <p:cNvSpPr txBox="1"/>
          <p:nvPr/>
        </p:nvSpPr>
        <p:spPr>
          <a:xfrm>
            <a:off x="5456550" y="9336189"/>
            <a:ext cx="556128" cy="276999"/>
          </a:xfrm>
          <a:prstGeom prst="rect">
            <a:avLst/>
          </a:prstGeom>
          <a:noFill/>
        </p:spPr>
        <p:txBody>
          <a:bodyPr wrap="square">
            <a:spAutoFit/>
          </a:bodyPr>
          <a:lstStyle/>
          <a:p>
            <a:r>
              <a:rPr kumimoji="1" lang="ja-JP" altLang="en-US" sz="1200" dirty="0">
                <a:latin typeface="Arial" panose="020B0604020202020204" pitchFamily="34" charset="0"/>
                <a:cs typeface="Arial" panose="020B0604020202020204" pitchFamily="34" charset="0"/>
              </a:rPr>
              <a:t>🔍</a:t>
            </a:r>
          </a:p>
        </p:txBody>
      </p:sp>
      <p:sp>
        <p:nvSpPr>
          <p:cNvPr id="59" name="テキスト ボックス 58">
            <a:extLst>
              <a:ext uri="{FF2B5EF4-FFF2-40B4-BE49-F238E27FC236}">
                <a16:creationId xmlns:a16="http://schemas.microsoft.com/office/drawing/2014/main" id="{3D40B23D-EA17-4942-AF2F-F3D659EA7A6D}"/>
              </a:ext>
            </a:extLst>
          </p:cNvPr>
          <p:cNvSpPr txBox="1"/>
          <p:nvPr/>
        </p:nvSpPr>
        <p:spPr>
          <a:xfrm>
            <a:off x="266041" y="9662912"/>
            <a:ext cx="3683659" cy="189881"/>
          </a:xfrm>
          <a:prstGeom prst="rect">
            <a:avLst/>
          </a:prstGeom>
          <a:noFill/>
        </p:spPr>
        <p:txBody>
          <a:bodyPr wrap="square" rtlCol="0">
            <a:spAutoFit/>
          </a:bodyPr>
          <a:lstStyle/>
          <a:p>
            <a:r>
              <a:rPr kumimoji="1" lang="en-US" altLang="ja-JP" sz="600" dirty="0">
                <a:latin typeface="メイリオ" panose="020B0604030504040204" pitchFamily="50" charset="-128"/>
                <a:ea typeface="メイリオ" panose="020B0604030504040204" pitchFamily="50" charset="-128"/>
              </a:rPr>
              <a:t>※</a:t>
            </a:r>
            <a:r>
              <a:rPr kumimoji="1" lang="ja-JP" altLang="en-US" sz="600" dirty="0">
                <a:latin typeface="メイリオ" panose="020B0604030504040204" pitchFamily="50" charset="-128"/>
                <a:ea typeface="メイリオ" panose="020B0604030504040204" pitchFamily="50" charset="-128"/>
              </a:rPr>
              <a:t>本事業は、令和</a:t>
            </a:r>
            <a:r>
              <a:rPr kumimoji="1" lang="en-US" altLang="ja-JP" sz="600" dirty="0">
                <a:latin typeface="メイリオ" panose="020B0604030504040204" pitchFamily="50" charset="-128"/>
                <a:ea typeface="メイリオ" panose="020B0604030504040204" pitchFamily="50" charset="-128"/>
              </a:rPr>
              <a:t>7</a:t>
            </a:r>
            <a:r>
              <a:rPr kumimoji="1" lang="ja-JP" altLang="en-US" sz="600" dirty="0">
                <a:latin typeface="メイリオ" panose="020B0604030504040204" pitchFamily="50" charset="-128"/>
                <a:ea typeface="メイリオ" panose="020B0604030504040204" pitchFamily="50" charset="-128"/>
              </a:rPr>
              <a:t>年度物価高騰対応重点支援地方創生臨時交付金を活用して実施しております</a:t>
            </a:r>
            <a:r>
              <a:rPr kumimoji="1" lang="ja-JP" altLang="en-US" sz="600" dirty="0"/>
              <a:t>。</a:t>
            </a:r>
          </a:p>
        </p:txBody>
      </p:sp>
    </p:spTree>
    <p:extLst>
      <p:ext uri="{BB962C8B-B14F-4D97-AF65-F5344CB8AC3E}">
        <p14:creationId xmlns:p14="http://schemas.microsoft.com/office/powerpoint/2010/main" val="3341688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6" name="図 105">
            <a:extLst>
              <a:ext uri="{FF2B5EF4-FFF2-40B4-BE49-F238E27FC236}">
                <a16:creationId xmlns:a16="http://schemas.microsoft.com/office/drawing/2014/main" id="{C962DBC5-E05F-44BE-A79C-CC251DFABB68}"/>
              </a:ext>
            </a:extLst>
          </p:cNvPr>
          <p:cNvPicPr>
            <a:picLocks noChangeAspect="1"/>
          </p:cNvPicPr>
          <p:nvPr/>
        </p:nvPicPr>
        <p:blipFill>
          <a:blip r:embed="rId2"/>
          <a:stretch>
            <a:fillRect/>
          </a:stretch>
        </p:blipFill>
        <p:spPr>
          <a:xfrm>
            <a:off x="-38437" y="-2040"/>
            <a:ext cx="6988847" cy="8844366"/>
          </a:xfrm>
          <a:prstGeom prst="rect">
            <a:avLst/>
          </a:prstGeom>
        </p:spPr>
      </p:pic>
      <p:sp>
        <p:nvSpPr>
          <p:cNvPr id="103" name="角丸四角形 84">
            <a:extLst>
              <a:ext uri="{FF2B5EF4-FFF2-40B4-BE49-F238E27FC236}">
                <a16:creationId xmlns:a16="http://schemas.microsoft.com/office/drawing/2014/main" id="{5F20F901-61D6-4850-B6A0-49A78EE09AFD}"/>
              </a:ext>
            </a:extLst>
          </p:cNvPr>
          <p:cNvSpPr/>
          <p:nvPr/>
        </p:nvSpPr>
        <p:spPr>
          <a:xfrm>
            <a:off x="152294" y="6265404"/>
            <a:ext cx="6598738" cy="2439725"/>
          </a:xfrm>
          <a:prstGeom prst="roundRect">
            <a:avLst>
              <a:gd name="adj" fmla="val 629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33"/>
          </a:p>
        </p:txBody>
      </p:sp>
      <p:sp>
        <p:nvSpPr>
          <p:cNvPr id="85" name="角丸四角形 84"/>
          <p:cNvSpPr/>
          <p:nvPr/>
        </p:nvSpPr>
        <p:spPr>
          <a:xfrm>
            <a:off x="152294" y="270257"/>
            <a:ext cx="6598738" cy="5777232"/>
          </a:xfrm>
          <a:prstGeom prst="roundRect">
            <a:avLst>
              <a:gd name="adj" fmla="val 247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33"/>
          </a:p>
        </p:txBody>
      </p:sp>
      <p:sp>
        <p:nvSpPr>
          <p:cNvPr id="91" name="角丸四角形 90"/>
          <p:cNvSpPr/>
          <p:nvPr/>
        </p:nvSpPr>
        <p:spPr>
          <a:xfrm>
            <a:off x="152294" y="82971"/>
            <a:ext cx="2756695" cy="359244"/>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65317" bIns="32659" rtlCol="0" anchor="ctr"/>
          <a:lstStyle/>
          <a:p>
            <a:pPr algn="ctr"/>
            <a:r>
              <a:rPr kumimoji="1" lang="ja-JP" altLang="en-US" sz="1270" b="1" dirty="0">
                <a:effectLst>
                  <a:outerShdw blurRad="50800" dist="38100" algn="l" rotWithShape="0">
                    <a:prstClr val="black">
                      <a:alpha val="40000"/>
                    </a:prstClr>
                  </a:outerShdw>
                </a:effectLst>
                <a:latin typeface="Arial" panose="020B0604020202020204" pitchFamily="34" charset="0"/>
                <a:ea typeface="メイリオ" panose="020B0604030504040204" pitchFamily="50" charset="-128"/>
                <a:cs typeface="Arial" panose="020B0604020202020204" pitchFamily="34" charset="0"/>
              </a:rPr>
              <a:t>支給対象・対象外フローチャート</a:t>
            </a:r>
          </a:p>
        </p:txBody>
      </p:sp>
      <p:sp>
        <p:nvSpPr>
          <p:cNvPr id="2" name="正方形/長方形 1"/>
          <p:cNvSpPr/>
          <p:nvPr/>
        </p:nvSpPr>
        <p:spPr>
          <a:xfrm>
            <a:off x="3272986" y="356231"/>
            <a:ext cx="3011712" cy="284693"/>
          </a:xfrm>
          <a:prstGeom prst="rect">
            <a:avLst/>
          </a:prstGeom>
        </p:spPr>
        <p:txBody>
          <a:bodyPr wrap="square">
            <a:spAutoFit/>
          </a:bodyPr>
          <a:lstStyle/>
          <a:p>
            <a:pPr>
              <a:lnSpc>
                <a:spcPts val="1542"/>
              </a:lnSpc>
            </a:pPr>
            <a:r>
              <a:rPr lang="ja-JP" altLang="en-US" sz="1100" b="1" kern="100" dirty="0">
                <a:solidFill>
                  <a:srgbClr val="002060"/>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100" b="1" kern="100" dirty="0">
                <a:solidFill>
                  <a:srgbClr val="002060"/>
                </a:solidFill>
                <a:latin typeface="メイリオ" panose="020B0604030504040204" pitchFamily="50" charset="-128"/>
                <a:ea typeface="メイリオ" panose="020B0604030504040204" pitchFamily="50" charset="-128"/>
                <a:cs typeface="Times New Roman" panose="02020603050405020304" pitchFamily="18" charset="0"/>
              </a:rPr>
              <a:t>すべて受講開始日時点で</a:t>
            </a:r>
            <a:r>
              <a:rPr lang="ja-JP" altLang="en-US" sz="1100" b="1" kern="100" dirty="0">
                <a:solidFill>
                  <a:srgbClr val="002060"/>
                </a:solidFill>
                <a:latin typeface="メイリオ" panose="020B0604030504040204" pitchFamily="50" charset="-128"/>
                <a:ea typeface="メイリオ" panose="020B0604030504040204" pitchFamily="50" charset="-128"/>
                <a:cs typeface="Times New Roman" panose="02020603050405020304" pitchFamily="18" charset="0"/>
              </a:rPr>
              <a:t>お考え</a:t>
            </a:r>
            <a:r>
              <a:rPr lang="ja-JP" altLang="ja-JP" sz="1100" b="1" kern="100" dirty="0">
                <a:solidFill>
                  <a:srgbClr val="002060"/>
                </a:solidFill>
                <a:latin typeface="メイリオ" panose="020B0604030504040204" pitchFamily="50" charset="-128"/>
                <a:ea typeface="メイリオ" panose="020B0604030504040204" pitchFamily="50" charset="-128"/>
                <a:cs typeface="Times New Roman" panose="02020603050405020304" pitchFamily="18" charset="0"/>
              </a:rPr>
              <a:t>ください</a:t>
            </a:r>
          </a:p>
        </p:txBody>
      </p:sp>
      <p:grpSp>
        <p:nvGrpSpPr>
          <p:cNvPr id="60" name="グループ化 59"/>
          <p:cNvGrpSpPr/>
          <p:nvPr/>
        </p:nvGrpSpPr>
        <p:grpSpPr>
          <a:xfrm>
            <a:off x="59375" y="8599989"/>
            <a:ext cx="7204953" cy="1371640"/>
            <a:chOff x="-369804" y="9572802"/>
            <a:chExt cx="7942127" cy="1511979"/>
          </a:xfrm>
        </p:grpSpPr>
        <p:sp>
          <p:nvSpPr>
            <p:cNvPr id="61" name="正方形/長方形 60"/>
            <p:cNvSpPr/>
            <p:nvPr/>
          </p:nvSpPr>
          <p:spPr>
            <a:xfrm>
              <a:off x="12648" y="9572802"/>
              <a:ext cx="7559675" cy="15119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2659" tIns="0" rIns="32659" bIns="0" rtlCol="0" anchor="t"/>
            <a:lstStyle/>
            <a:p>
              <a:endParaRPr kumimoji="1" lang="en-US" altLang="ja-JP" sz="1089" dirty="0">
                <a:solidFill>
                  <a:schemeClr val="tx1"/>
                </a:solidFill>
              </a:endParaRPr>
            </a:p>
            <a:p>
              <a:endParaRPr kumimoji="1" lang="en-US" altLang="ja-JP" sz="1089" dirty="0">
                <a:solidFill>
                  <a:schemeClr val="tx1"/>
                </a:solidFill>
              </a:endParaRPr>
            </a:p>
          </p:txBody>
        </p:sp>
        <p:sp>
          <p:nvSpPr>
            <p:cNvPr id="64" name="テキスト ボックス 63"/>
            <p:cNvSpPr txBox="1"/>
            <p:nvPr/>
          </p:nvSpPr>
          <p:spPr>
            <a:xfrm>
              <a:off x="-369804" y="9913986"/>
              <a:ext cx="4752910" cy="471298"/>
            </a:xfrm>
            <a:prstGeom prst="rect">
              <a:avLst/>
            </a:prstGeom>
            <a:noFill/>
            <a:ln>
              <a:noFill/>
              <a:prstDash val="lgDashDotDot"/>
            </a:ln>
          </p:spPr>
          <p:txBody>
            <a:bodyPr wrap="square" rtlCol="0">
              <a:spAutoFit/>
            </a:bodyPr>
            <a:lstStyle/>
            <a:p>
              <a:pPr marL="409011" indent="-409011"/>
              <a:r>
                <a:rPr kumimoji="1" lang="ja-JP" altLang="en-US" sz="1089" b="1" dirty="0">
                  <a:latin typeface="Arial" panose="020B0604020202020204" pitchFamily="34" charset="0"/>
                  <a:ea typeface="メイリオ" panose="020B0604030504040204" pitchFamily="50" charset="-128"/>
                  <a:cs typeface="Arial" panose="020B0604020202020204" pitchFamily="34" charset="0"/>
                </a:rPr>
                <a:t>◆本支援金の詳細の確認および申請は、</a:t>
              </a:r>
              <a:endParaRPr kumimoji="1" lang="en-US" altLang="ja-JP" sz="1089" b="1" dirty="0">
                <a:latin typeface="Arial" panose="020B0604020202020204" pitchFamily="34" charset="0"/>
                <a:ea typeface="メイリオ" panose="020B0604030504040204" pitchFamily="50" charset="-128"/>
                <a:cs typeface="Arial" panose="020B0604020202020204" pitchFamily="34" charset="0"/>
              </a:endParaRPr>
            </a:p>
            <a:p>
              <a:pPr marL="409011" indent="-409011"/>
              <a:r>
                <a:rPr kumimoji="1" lang="ja-JP" altLang="en-US" sz="1089" b="1" dirty="0">
                  <a:latin typeface="Arial" panose="020B0604020202020204" pitchFamily="34" charset="0"/>
                  <a:ea typeface="メイリオ" panose="020B0604030504040204" pitchFamily="50" charset="-128"/>
                  <a:cs typeface="Arial" panose="020B0604020202020204" pitchFamily="34" charset="0"/>
                </a:rPr>
                <a:t>　</a:t>
              </a:r>
              <a:r>
                <a:rPr kumimoji="1" lang="en-US" altLang="ja-JP" sz="1089" b="1" dirty="0">
                  <a:latin typeface="Arial" panose="020B0604020202020204" pitchFamily="34" charset="0"/>
                  <a:ea typeface="メイリオ" panose="020B0604030504040204" pitchFamily="50" charset="-128"/>
                  <a:cs typeface="Arial" panose="020B0604020202020204" pitchFamily="34" charset="0"/>
                </a:rPr>
                <a:t>HP</a:t>
              </a:r>
              <a:r>
                <a:rPr kumimoji="1" lang="ja-JP" altLang="en-US" sz="1089" b="1" dirty="0">
                  <a:latin typeface="Arial" panose="020B0604020202020204" pitchFamily="34" charset="0"/>
                  <a:ea typeface="メイリオ" panose="020B0604030504040204" pitchFamily="50" charset="-128"/>
                  <a:cs typeface="Arial" panose="020B0604020202020204" pitchFamily="34" charset="0"/>
                </a:rPr>
                <a:t>からお願いいたします。</a:t>
              </a:r>
              <a:endParaRPr kumimoji="1" lang="en-US" altLang="ja-JP" sz="1089" b="1" dirty="0">
                <a:latin typeface="Arial" panose="020B0604020202020204" pitchFamily="34" charset="0"/>
                <a:ea typeface="メイリオ" panose="020B0604030504040204" pitchFamily="50" charset="-128"/>
                <a:cs typeface="Arial" panose="020B0604020202020204" pitchFamily="34" charset="0"/>
              </a:endParaRPr>
            </a:p>
          </p:txBody>
        </p:sp>
      </p:grpSp>
      <p:sp>
        <p:nvSpPr>
          <p:cNvPr id="20" name="テキスト ボックス 19"/>
          <p:cNvSpPr txBox="1"/>
          <p:nvPr/>
        </p:nvSpPr>
        <p:spPr>
          <a:xfrm>
            <a:off x="579540" y="5634382"/>
            <a:ext cx="5976000" cy="266543"/>
          </a:xfrm>
          <a:prstGeom prst="rect">
            <a:avLst/>
          </a:prstGeom>
          <a:solidFill>
            <a:schemeClr val="accent6">
              <a:lumMod val="75000"/>
            </a:schemeClr>
          </a:solidFill>
          <a:ln>
            <a:noFill/>
          </a:ln>
        </p:spPr>
        <p:txBody>
          <a:bodyPr wrap="square" tIns="65317" bIns="32659" rtlCol="0" anchor="ctr">
            <a:spAutoFit/>
          </a:bodyPr>
          <a:lstStyle/>
          <a:p>
            <a:pPr algn="ctr"/>
            <a:r>
              <a:rPr kumimoji="1" lang="ja-JP" altLang="en-US" sz="1089" dirty="0">
                <a:solidFill>
                  <a:schemeClr val="bg1"/>
                </a:solidFill>
                <a:latin typeface="メイリオ" panose="020B0604030504040204" pitchFamily="50" charset="-128"/>
                <a:ea typeface="メイリオ" panose="020B0604030504040204" pitchFamily="50" charset="-128"/>
              </a:rPr>
              <a:t>支給対象</a:t>
            </a:r>
            <a:r>
              <a:rPr kumimoji="1" lang="ja-JP" altLang="en-US" sz="907" dirty="0">
                <a:solidFill>
                  <a:schemeClr val="bg1"/>
                </a:solidFill>
                <a:latin typeface="メイリオ" panose="020B0604030504040204" pitchFamily="50" charset="-128"/>
                <a:ea typeface="メイリオ" panose="020B0604030504040204" pitchFamily="50" charset="-128"/>
              </a:rPr>
              <a:t>（ただし、支援金の支給は、申請書類を審査して決定します）</a:t>
            </a:r>
          </a:p>
        </p:txBody>
      </p:sp>
      <p:sp>
        <p:nvSpPr>
          <p:cNvPr id="30" name="下矢印 29"/>
          <p:cNvSpPr/>
          <p:nvPr/>
        </p:nvSpPr>
        <p:spPr>
          <a:xfrm>
            <a:off x="2713433" y="3899890"/>
            <a:ext cx="195950" cy="313190"/>
          </a:xfrm>
          <a:prstGeom prst="downArrow">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89"/>
          </a:p>
        </p:txBody>
      </p:sp>
      <p:sp>
        <p:nvSpPr>
          <p:cNvPr id="31" name="下矢印 30"/>
          <p:cNvSpPr/>
          <p:nvPr/>
        </p:nvSpPr>
        <p:spPr>
          <a:xfrm>
            <a:off x="5804431" y="3887883"/>
            <a:ext cx="219220" cy="413824"/>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89"/>
          </a:p>
        </p:txBody>
      </p:sp>
      <p:sp>
        <p:nvSpPr>
          <p:cNvPr id="29" name="下矢印 28"/>
          <p:cNvSpPr/>
          <p:nvPr/>
        </p:nvSpPr>
        <p:spPr>
          <a:xfrm>
            <a:off x="1583883" y="4572362"/>
            <a:ext cx="168476" cy="1055275"/>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89"/>
          </a:p>
        </p:txBody>
      </p:sp>
      <p:sp>
        <p:nvSpPr>
          <p:cNvPr id="73" name="テキスト ボックス 72"/>
          <p:cNvSpPr txBox="1"/>
          <p:nvPr/>
        </p:nvSpPr>
        <p:spPr>
          <a:xfrm>
            <a:off x="1797464" y="5116455"/>
            <a:ext cx="1188000" cy="252501"/>
          </a:xfrm>
          <a:prstGeom prst="rect">
            <a:avLst/>
          </a:prstGeom>
          <a:noFill/>
          <a:ln>
            <a:solidFill>
              <a:schemeClr val="tx1"/>
            </a:solidFill>
            <a:prstDash val="lgDash"/>
          </a:ln>
        </p:spPr>
        <p:txBody>
          <a:bodyPr wrap="square" lIns="32659" tIns="65317" rIns="32659" bIns="32659" rtlCol="0" anchor="ctr" anchorCtr="0">
            <a:spAutoFit/>
          </a:bodyPr>
          <a:lstStyle/>
          <a:p>
            <a:pPr algn="ctr"/>
            <a:r>
              <a:rPr kumimoji="1" lang="ja-JP" altLang="en-US" sz="998" dirty="0">
                <a:latin typeface="メイリオ" panose="020B0604030504040204" pitchFamily="50" charset="-128"/>
                <a:ea typeface="メイリオ" panose="020B0604030504040204" pitchFamily="50" charset="-128"/>
              </a:rPr>
              <a:t>支給対象外</a:t>
            </a:r>
            <a:endParaRPr kumimoji="1" lang="en-US" altLang="ja-JP" sz="998" dirty="0">
              <a:latin typeface="メイリオ" panose="020B0604030504040204" pitchFamily="50" charset="-128"/>
              <a:ea typeface="メイリオ" panose="020B0604030504040204" pitchFamily="50" charset="-128"/>
            </a:endParaRPr>
          </a:p>
        </p:txBody>
      </p:sp>
      <p:sp>
        <p:nvSpPr>
          <p:cNvPr id="76" name="下矢印 75"/>
          <p:cNvSpPr/>
          <p:nvPr/>
        </p:nvSpPr>
        <p:spPr>
          <a:xfrm>
            <a:off x="5827700" y="4614445"/>
            <a:ext cx="195951" cy="1010246"/>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89"/>
          </a:p>
        </p:txBody>
      </p:sp>
      <p:sp>
        <p:nvSpPr>
          <p:cNvPr id="50" name="正方形/長方形 49"/>
          <p:cNvSpPr/>
          <p:nvPr/>
        </p:nvSpPr>
        <p:spPr>
          <a:xfrm>
            <a:off x="5982129" y="3952448"/>
            <a:ext cx="540108" cy="284693"/>
          </a:xfrm>
          <a:prstGeom prst="rect">
            <a:avLst/>
          </a:prstGeom>
        </p:spPr>
        <p:txBody>
          <a:bodyPr wrap="square">
            <a:spAutoFit/>
          </a:bodyPr>
          <a:lstStyle/>
          <a:p>
            <a:pPr>
              <a:lnSpc>
                <a:spcPts val="1542"/>
              </a:lnSpc>
            </a:pPr>
            <a:r>
              <a:rPr lang="ja-JP" altLang="en-US" sz="1089" kern="100" dirty="0">
                <a:latin typeface="メイリオ" panose="020B0604030504040204" pitchFamily="50" charset="-128"/>
                <a:ea typeface="メイリオ" panose="020B0604030504040204" pitchFamily="50" charset="-128"/>
                <a:cs typeface="Times New Roman" panose="02020603050405020304" pitchFamily="18" charset="0"/>
              </a:rPr>
              <a:t>はい</a:t>
            </a:r>
            <a:endParaRPr lang="en-US" altLang="ja-JP" sz="1089"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51" name="正方形/長方形 50"/>
          <p:cNvSpPr/>
          <p:nvPr/>
        </p:nvSpPr>
        <p:spPr>
          <a:xfrm>
            <a:off x="5970530" y="4724406"/>
            <a:ext cx="571220" cy="284693"/>
          </a:xfrm>
          <a:prstGeom prst="rect">
            <a:avLst/>
          </a:prstGeom>
        </p:spPr>
        <p:txBody>
          <a:bodyPr wrap="square">
            <a:spAutoFit/>
          </a:bodyPr>
          <a:lstStyle/>
          <a:p>
            <a:pPr>
              <a:lnSpc>
                <a:spcPts val="1542"/>
              </a:lnSpc>
            </a:pPr>
            <a:r>
              <a:rPr lang="ja-JP" altLang="en-US" sz="1089" kern="100" dirty="0">
                <a:latin typeface="メイリオ" panose="020B0604030504040204" pitchFamily="50" charset="-128"/>
                <a:ea typeface="メイリオ" panose="020B0604030504040204" pitchFamily="50" charset="-128"/>
                <a:cs typeface="Times New Roman" panose="02020603050405020304" pitchFamily="18" charset="0"/>
              </a:rPr>
              <a:t>はい</a:t>
            </a:r>
            <a:endParaRPr lang="en-US" altLang="ja-JP" sz="1089"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52" name="正方形/長方形 51"/>
          <p:cNvSpPr/>
          <p:nvPr/>
        </p:nvSpPr>
        <p:spPr>
          <a:xfrm>
            <a:off x="1635005" y="4807406"/>
            <a:ext cx="656849" cy="284693"/>
          </a:xfrm>
          <a:prstGeom prst="rect">
            <a:avLst/>
          </a:prstGeom>
        </p:spPr>
        <p:txBody>
          <a:bodyPr wrap="square">
            <a:spAutoFit/>
          </a:bodyPr>
          <a:lstStyle/>
          <a:p>
            <a:pPr>
              <a:lnSpc>
                <a:spcPts val="1542"/>
              </a:lnSpc>
            </a:pPr>
            <a:r>
              <a:rPr lang="ja-JP" altLang="en-US" sz="1089" kern="100" dirty="0">
                <a:latin typeface="メイリオ" panose="020B0604030504040204" pitchFamily="50" charset="-128"/>
                <a:ea typeface="メイリオ" panose="020B0604030504040204" pitchFamily="50" charset="-128"/>
                <a:cs typeface="Times New Roman" panose="02020603050405020304" pitchFamily="18" charset="0"/>
              </a:rPr>
              <a:t>はい</a:t>
            </a:r>
            <a:endParaRPr lang="en-US" altLang="ja-JP" sz="1089"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56" name="正方形/長方形 55"/>
          <p:cNvSpPr/>
          <p:nvPr/>
        </p:nvSpPr>
        <p:spPr>
          <a:xfrm>
            <a:off x="2902726" y="3932548"/>
            <a:ext cx="942249" cy="284693"/>
          </a:xfrm>
          <a:prstGeom prst="rect">
            <a:avLst/>
          </a:prstGeom>
        </p:spPr>
        <p:txBody>
          <a:bodyPr wrap="square">
            <a:spAutoFit/>
          </a:bodyPr>
          <a:lstStyle/>
          <a:p>
            <a:pPr>
              <a:lnSpc>
                <a:spcPts val="1542"/>
              </a:lnSpc>
            </a:pPr>
            <a:r>
              <a:rPr lang="ja-JP" altLang="en-US" sz="1089" kern="100" dirty="0">
                <a:latin typeface="メイリオ" panose="020B0604030504040204" pitchFamily="50" charset="-128"/>
                <a:ea typeface="メイリオ" panose="020B0604030504040204" pitchFamily="50" charset="-128"/>
                <a:cs typeface="Times New Roman" panose="02020603050405020304" pitchFamily="18" charset="0"/>
              </a:rPr>
              <a:t>いいえ</a:t>
            </a:r>
            <a:endParaRPr lang="en-US" altLang="ja-JP" sz="1089"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57" name="正方形/長方形 56"/>
          <p:cNvSpPr/>
          <p:nvPr/>
        </p:nvSpPr>
        <p:spPr>
          <a:xfrm>
            <a:off x="4371128" y="4719857"/>
            <a:ext cx="718371" cy="284693"/>
          </a:xfrm>
          <a:prstGeom prst="rect">
            <a:avLst/>
          </a:prstGeom>
        </p:spPr>
        <p:txBody>
          <a:bodyPr wrap="square">
            <a:spAutoFit/>
          </a:bodyPr>
          <a:lstStyle/>
          <a:p>
            <a:pPr>
              <a:lnSpc>
                <a:spcPts val="1542"/>
              </a:lnSpc>
            </a:pPr>
            <a:r>
              <a:rPr lang="ja-JP" altLang="en-US" sz="1089" kern="100" dirty="0">
                <a:latin typeface="メイリオ" panose="020B0604030504040204" pitchFamily="50" charset="-128"/>
                <a:ea typeface="メイリオ" panose="020B0604030504040204" pitchFamily="50" charset="-128"/>
                <a:cs typeface="Times New Roman" panose="02020603050405020304" pitchFamily="18" charset="0"/>
              </a:rPr>
              <a:t>いいえ</a:t>
            </a:r>
            <a:endParaRPr lang="en-US" altLang="ja-JP" sz="1089"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58" name="正方形/長方形 57"/>
          <p:cNvSpPr/>
          <p:nvPr/>
        </p:nvSpPr>
        <p:spPr>
          <a:xfrm>
            <a:off x="2441062" y="4792028"/>
            <a:ext cx="788728" cy="284693"/>
          </a:xfrm>
          <a:prstGeom prst="rect">
            <a:avLst/>
          </a:prstGeom>
        </p:spPr>
        <p:txBody>
          <a:bodyPr wrap="square">
            <a:spAutoFit/>
          </a:bodyPr>
          <a:lstStyle/>
          <a:p>
            <a:pPr>
              <a:lnSpc>
                <a:spcPts val="1542"/>
              </a:lnSpc>
            </a:pPr>
            <a:r>
              <a:rPr lang="ja-JP" altLang="en-US" sz="1089" kern="100" dirty="0">
                <a:latin typeface="メイリオ" panose="020B0604030504040204" pitchFamily="50" charset="-128"/>
                <a:ea typeface="メイリオ" panose="020B0604030504040204" pitchFamily="50" charset="-128"/>
                <a:cs typeface="Times New Roman" panose="02020603050405020304" pitchFamily="18" charset="0"/>
              </a:rPr>
              <a:t>いいえ</a:t>
            </a:r>
            <a:endParaRPr lang="en-US" altLang="ja-JP" sz="1089"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79" name="下矢印 78"/>
          <p:cNvSpPr/>
          <p:nvPr/>
        </p:nvSpPr>
        <p:spPr>
          <a:xfrm>
            <a:off x="2291462" y="4732099"/>
            <a:ext cx="202051" cy="360000"/>
          </a:xfrm>
          <a:prstGeom prst="downArrow">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89"/>
          </a:p>
        </p:txBody>
      </p:sp>
      <p:sp>
        <p:nvSpPr>
          <p:cNvPr id="35" name="テキスト ボックス 34"/>
          <p:cNvSpPr txBox="1"/>
          <p:nvPr/>
        </p:nvSpPr>
        <p:spPr>
          <a:xfrm>
            <a:off x="2864496" y="9044158"/>
            <a:ext cx="3810906" cy="840936"/>
          </a:xfrm>
          <a:prstGeom prst="rect">
            <a:avLst/>
          </a:prstGeom>
          <a:noFill/>
        </p:spPr>
        <p:txBody>
          <a:bodyPr wrap="square" lIns="0" rIns="0" bIns="0" rtlCol="0">
            <a:spAutoFit/>
          </a:bodyPr>
          <a:lstStyle/>
          <a:p>
            <a:endParaRPr kumimoji="1" lang="en-US" altLang="ja-JP" sz="400" dirty="0">
              <a:latin typeface="Arial" panose="020B0604020202020204" pitchFamily="34" charset="0"/>
              <a:ea typeface="メイリオ" panose="020B0604030504040204" pitchFamily="50" charset="-128"/>
              <a:cs typeface="Arial" panose="020B0604020202020204" pitchFamily="34" charset="0"/>
            </a:endParaRPr>
          </a:p>
          <a:p>
            <a:r>
              <a:rPr kumimoji="1" lang="en-US" altLang="ja-JP" sz="953" dirty="0">
                <a:latin typeface="Arial" panose="020B0604020202020204" pitchFamily="34" charset="0"/>
                <a:ea typeface="メイリオ" panose="020B0604030504040204" pitchFamily="50" charset="-128"/>
                <a:cs typeface="Arial" panose="020B0604020202020204" pitchFamily="34" charset="0"/>
              </a:rPr>
              <a:t>【</a:t>
            </a:r>
            <a:r>
              <a:rPr kumimoji="1" lang="ja-JP" altLang="en-US" sz="953" dirty="0">
                <a:latin typeface="Arial" panose="020B0604020202020204" pitchFamily="34" charset="0"/>
                <a:ea typeface="メイリオ" panose="020B0604030504040204" pitchFamily="50" charset="-128"/>
                <a:cs typeface="Arial" panose="020B0604020202020204" pitchFamily="34" charset="0"/>
              </a:rPr>
              <a:t>お問合せ先</a:t>
            </a:r>
            <a:r>
              <a:rPr kumimoji="1" lang="en-US" altLang="ja-JP" sz="953" dirty="0">
                <a:latin typeface="Arial" panose="020B0604020202020204" pitchFamily="34" charset="0"/>
                <a:ea typeface="メイリオ" panose="020B0604030504040204" pitchFamily="50" charset="-128"/>
                <a:cs typeface="Arial" panose="020B0604020202020204" pitchFamily="34" charset="0"/>
              </a:rPr>
              <a:t>】</a:t>
            </a:r>
            <a:r>
              <a:rPr kumimoji="1" lang="ja-JP" altLang="en-US" sz="953" dirty="0">
                <a:latin typeface="Arial" panose="020B0604020202020204" pitchFamily="34" charset="0"/>
                <a:ea typeface="メイリオ" panose="020B0604030504040204" pitchFamily="50" charset="-128"/>
                <a:cs typeface="Arial" panose="020B0604020202020204" pitchFamily="34" charset="0"/>
              </a:rPr>
              <a:t>大阪府スキルアップ支援金コールセンター</a:t>
            </a:r>
            <a:endParaRPr kumimoji="1" lang="en-US" altLang="ja-JP" sz="953" dirty="0">
              <a:latin typeface="Arial" panose="020B0604020202020204" pitchFamily="34" charset="0"/>
              <a:ea typeface="メイリオ" panose="020B0604030504040204" pitchFamily="50" charset="-128"/>
              <a:cs typeface="Arial" panose="020B0604020202020204" pitchFamily="34" charset="0"/>
            </a:endParaRPr>
          </a:p>
          <a:p>
            <a:pPr marL="164181" indent="-164181"/>
            <a:r>
              <a:rPr kumimoji="1" lang="en-US" altLang="ja-JP" sz="953" dirty="0">
                <a:latin typeface="Arial" panose="020B0604020202020204" pitchFamily="34" charset="0"/>
                <a:ea typeface="メイリオ" panose="020B0604030504040204" pitchFamily="50" charset="-128"/>
                <a:cs typeface="Arial" panose="020B0604020202020204" pitchFamily="34" charset="0"/>
              </a:rPr>
              <a:t>〔</a:t>
            </a:r>
            <a:r>
              <a:rPr kumimoji="1" lang="ja-JP" altLang="en-US" sz="953" dirty="0">
                <a:latin typeface="Arial" panose="020B0604020202020204" pitchFamily="34" charset="0"/>
                <a:ea typeface="メイリオ" panose="020B0604030504040204" pitchFamily="50" charset="-128"/>
                <a:cs typeface="Arial" panose="020B0604020202020204" pitchFamily="34" charset="0"/>
              </a:rPr>
              <a:t>電話番号</a:t>
            </a:r>
            <a:r>
              <a:rPr kumimoji="1" lang="en-US" altLang="ja-JP" sz="953" dirty="0">
                <a:latin typeface="Arial" panose="020B0604020202020204" pitchFamily="34" charset="0"/>
                <a:ea typeface="メイリオ" panose="020B0604030504040204" pitchFamily="50" charset="-128"/>
                <a:cs typeface="Arial" panose="020B0604020202020204" pitchFamily="34" charset="0"/>
              </a:rPr>
              <a:t>〕06</a:t>
            </a:r>
            <a:r>
              <a:rPr kumimoji="1" lang="ja-JP" altLang="en-US" sz="953" dirty="0">
                <a:latin typeface="Arial" panose="020B0604020202020204" pitchFamily="34" charset="0"/>
                <a:ea typeface="メイリオ" panose="020B0604030504040204" pitchFamily="50" charset="-128"/>
                <a:cs typeface="Arial" panose="020B0604020202020204" pitchFamily="34" charset="0"/>
              </a:rPr>
              <a:t>－</a:t>
            </a:r>
            <a:r>
              <a:rPr kumimoji="1" lang="en-US" altLang="ja-JP" sz="953" dirty="0">
                <a:latin typeface="Arial" panose="020B0604020202020204" pitchFamily="34" charset="0"/>
                <a:ea typeface="メイリオ" panose="020B0604030504040204" pitchFamily="50" charset="-128"/>
                <a:cs typeface="Arial" panose="020B0604020202020204" pitchFamily="34" charset="0"/>
              </a:rPr>
              <a:t>6966</a:t>
            </a:r>
            <a:r>
              <a:rPr kumimoji="1" lang="ja-JP" altLang="en-US" sz="953" dirty="0">
                <a:latin typeface="Arial" panose="020B0604020202020204" pitchFamily="34" charset="0"/>
                <a:ea typeface="メイリオ" panose="020B0604030504040204" pitchFamily="50" charset="-128"/>
                <a:cs typeface="Arial" panose="020B0604020202020204" pitchFamily="34" charset="0"/>
              </a:rPr>
              <a:t>－</a:t>
            </a:r>
            <a:r>
              <a:rPr kumimoji="1" lang="en-US" altLang="ja-JP" sz="953" dirty="0">
                <a:latin typeface="Arial" panose="020B0604020202020204" pitchFamily="34" charset="0"/>
                <a:ea typeface="メイリオ" panose="020B0604030504040204" pitchFamily="50" charset="-128"/>
                <a:cs typeface="Arial" panose="020B0604020202020204" pitchFamily="34" charset="0"/>
              </a:rPr>
              <a:t>1030</a:t>
            </a:r>
            <a:r>
              <a:rPr kumimoji="1" lang="ja-JP" altLang="en-US" sz="953" dirty="0">
                <a:latin typeface="Arial" panose="020B0604020202020204" pitchFamily="34" charset="0"/>
                <a:ea typeface="メイリオ" panose="020B0604030504040204" pitchFamily="50" charset="-128"/>
                <a:cs typeface="Arial" panose="020B0604020202020204" pitchFamily="34" charset="0"/>
              </a:rPr>
              <a:t>（平日</a:t>
            </a:r>
            <a:r>
              <a:rPr kumimoji="1" lang="en-US" altLang="ja-JP" sz="953" dirty="0">
                <a:latin typeface="Arial" panose="020B0604020202020204" pitchFamily="34" charset="0"/>
                <a:ea typeface="メイリオ" panose="020B0604030504040204" pitchFamily="50" charset="-128"/>
                <a:cs typeface="Arial" panose="020B0604020202020204" pitchFamily="34" charset="0"/>
              </a:rPr>
              <a:t>9</a:t>
            </a:r>
            <a:r>
              <a:rPr kumimoji="1" lang="ja-JP" altLang="en-US" sz="953" dirty="0">
                <a:latin typeface="Arial" panose="020B0604020202020204" pitchFamily="34" charset="0"/>
                <a:ea typeface="メイリオ" panose="020B0604030504040204" pitchFamily="50" charset="-128"/>
                <a:cs typeface="Arial" panose="020B0604020202020204" pitchFamily="34" charset="0"/>
              </a:rPr>
              <a:t>時～</a:t>
            </a:r>
            <a:r>
              <a:rPr kumimoji="1" lang="en-US" altLang="ja-JP" sz="953" dirty="0">
                <a:latin typeface="Arial" panose="020B0604020202020204" pitchFamily="34" charset="0"/>
                <a:ea typeface="メイリオ" panose="020B0604030504040204" pitchFamily="50" charset="-128"/>
                <a:cs typeface="Arial" panose="020B0604020202020204" pitchFamily="34" charset="0"/>
              </a:rPr>
              <a:t>18</a:t>
            </a:r>
            <a:r>
              <a:rPr kumimoji="1" lang="ja-JP" altLang="en-US" sz="953" dirty="0">
                <a:latin typeface="Arial" panose="020B0604020202020204" pitchFamily="34" charset="0"/>
                <a:ea typeface="メイリオ" panose="020B0604030504040204" pitchFamily="50" charset="-128"/>
                <a:cs typeface="Arial" panose="020B0604020202020204" pitchFamily="34" charset="0"/>
              </a:rPr>
              <a:t>時）</a:t>
            </a:r>
            <a:endParaRPr kumimoji="1" lang="en-US" altLang="ja-JP" sz="953" dirty="0">
              <a:latin typeface="Arial" panose="020B0604020202020204" pitchFamily="34" charset="0"/>
              <a:ea typeface="メイリオ" panose="020B0604030504040204" pitchFamily="50" charset="-128"/>
              <a:cs typeface="Arial" panose="020B0604020202020204" pitchFamily="34" charset="0"/>
            </a:endParaRPr>
          </a:p>
          <a:p>
            <a:pPr marL="164181" indent="-164181"/>
            <a:r>
              <a:rPr kumimoji="1" lang="en-US" altLang="ja-JP" sz="953" spc="227" dirty="0">
                <a:latin typeface="Arial" panose="020B0604020202020204" pitchFamily="34" charset="0"/>
                <a:ea typeface="メイリオ" panose="020B0604030504040204" pitchFamily="50" charset="-128"/>
                <a:cs typeface="Arial" panose="020B0604020202020204" pitchFamily="34" charset="0"/>
              </a:rPr>
              <a:t>〔</a:t>
            </a:r>
            <a:r>
              <a:rPr kumimoji="1" lang="ja-JP" altLang="en-US" sz="953" spc="245" dirty="0">
                <a:latin typeface="Arial" panose="020B0604020202020204" pitchFamily="34" charset="0"/>
                <a:ea typeface="メイリオ" panose="020B0604030504040204" pitchFamily="50" charset="-128"/>
                <a:cs typeface="Arial" panose="020B0604020202020204" pitchFamily="34" charset="0"/>
              </a:rPr>
              <a:t>メール</a:t>
            </a:r>
            <a:r>
              <a:rPr kumimoji="1" lang="en-US" altLang="ja-JP" sz="953" dirty="0">
                <a:latin typeface="Arial" panose="020B0604020202020204" pitchFamily="34" charset="0"/>
                <a:ea typeface="メイリオ" panose="020B0604030504040204" pitchFamily="50" charset="-128"/>
                <a:cs typeface="Arial" panose="020B0604020202020204" pitchFamily="34" charset="0"/>
              </a:rPr>
              <a:t>〕</a:t>
            </a:r>
            <a:r>
              <a:rPr kumimoji="1" lang="ja-JP" altLang="en-US" sz="953" dirty="0">
                <a:latin typeface="Arial" panose="020B0604020202020204" pitchFamily="34" charset="0"/>
                <a:ea typeface="メイリオ" panose="020B0604030504040204" pitchFamily="50" charset="-128"/>
                <a:cs typeface="Arial" panose="020B0604020202020204" pitchFamily="34" charset="0"/>
              </a:rPr>
              <a:t>お問い合わせフォーム</a:t>
            </a:r>
            <a:r>
              <a:rPr kumimoji="1" lang="ja-JP" altLang="en-US" sz="816" dirty="0">
                <a:latin typeface="Arial" panose="020B0604020202020204" pitchFamily="34" charset="0"/>
                <a:ea typeface="メイリオ" panose="020B0604030504040204" pitchFamily="50" charset="-128"/>
                <a:cs typeface="Arial" panose="020B0604020202020204" pitchFamily="34" charset="0"/>
              </a:rPr>
              <a:t>（右記二次元コード）</a:t>
            </a:r>
          </a:p>
          <a:p>
            <a:pPr marL="164181" indent="-164181"/>
            <a:r>
              <a:rPr kumimoji="1" lang="en-US" altLang="ja-JP" sz="953" dirty="0">
                <a:latin typeface="Arial" panose="020B0604020202020204" pitchFamily="34" charset="0"/>
                <a:ea typeface="メイリオ" panose="020B0604030504040204" pitchFamily="50" charset="-128"/>
                <a:cs typeface="Arial" panose="020B0604020202020204" pitchFamily="34" charset="0"/>
              </a:rPr>
              <a:t>〔</a:t>
            </a:r>
            <a:r>
              <a:rPr kumimoji="1" lang="ja-JP" altLang="en-US" sz="953" dirty="0">
                <a:latin typeface="Arial" panose="020B0604020202020204" pitchFamily="34" charset="0"/>
                <a:ea typeface="メイリオ" panose="020B0604030504040204" pitchFamily="50" charset="-128"/>
                <a:cs typeface="Arial" panose="020B0604020202020204" pitchFamily="34" charset="0"/>
              </a:rPr>
              <a:t>住　　所</a:t>
            </a:r>
            <a:r>
              <a:rPr kumimoji="1" lang="en-US" altLang="ja-JP" sz="953" dirty="0">
                <a:latin typeface="Arial" panose="020B0604020202020204" pitchFamily="34" charset="0"/>
                <a:ea typeface="メイリオ" panose="020B0604030504040204" pitchFamily="50" charset="-128"/>
                <a:cs typeface="Arial" panose="020B0604020202020204" pitchFamily="34" charset="0"/>
              </a:rPr>
              <a:t>〕</a:t>
            </a:r>
            <a:r>
              <a:rPr kumimoji="1" lang="ja-JP" altLang="en-US" sz="953" dirty="0">
                <a:latin typeface="Arial" panose="020B0604020202020204" pitchFamily="34" charset="0"/>
                <a:ea typeface="メイリオ" panose="020B0604030504040204" pitchFamily="50" charset="-128"/>
                <a:cs typeface="Arial" panose="020B0604020202020204" pitchFamily="34" charset="0"/>
              </a:rPr>
              <a:t>〒</a:t>
            </a:r>
            <a:r>
              <a:rPr kumimoji="1" lang="en-US" altLang="ja-JP" sz="953" dirty="0">
                <a:latin typeface="Arial" panose="020B0604020202020204" pitchFamily="34" charset="0"/>
                <a:ea typeface="メイリオ" panose="020B0604030504040204" pitchFamily="50" charset="-128"/>
                <a:cs typeface="Arial" panose="020B0604020202020204" pitchFamily="34" charset="0"/>
              </a:rPr>
              <a:t>540-0031 </a:t>
            </a:r>
            <a:r>
              <a:rPr kumimoji="1" lang="ja-JP" altLang="en-US" sz="953" dirty="0">
                <a:latin typeface="Arial" panose="020B0604020202020204" pitchFamily="34" charset="0"/>
                <a:ea typeface="メイリオ" panose="020B0604030504040204" pitchFamily="50" charset="-128"/>
                <a:cs typeface="Arial" panose="020B0604020202020204" pitchFamily="34" charset="0"/>
              </a:rPr>
              <a:t>大阪市中央区北浜東</a:t>
            </a:r>
            <a:r>
              <a:rPr kumimoji="1" lang="en-US" altLang="ja-JP" sz="953" dirty="0">
                <a:latin typeface="Arial" panose="020B0604020202020204" pitchFamily="34" charset="0"/>
                <a:ea typeface="メイリオ" panose="020B0604030504040204" pitchFamily="50" charset="-128"/>
                <a:cs typeface="Arial" panose="020B0604020202020204" pitchFamily="34" charset="0"/>
              </a:rPr>
              <a:t>3-14</a:t>
            </a:r>
          </a:p>
          <a:p>
            <a:pPr marL="164181" indent="-164181"/>
            <a:r>
              <a:rPr kumimoji="1" lang="en-US" altLang="ja-JP" sz="953" dirty="0">
                <a:latin typeface="Arial" panose="020B0604020202020204" pitchFamily="34" charset="0"/>
                <a:ea typeface="メイリオ" panose="020B0604030504040204" pitchFamily="50" charset="-128"/>
                <a:cs typeface="Arial" panose="020B0604020202020204" pitchFamily="34" charset="0"/>
              </a:rPr>
              <a:t>                      </a:t>
            </a:r>
            <a:r>
              <a:rPr kumimoji="1" lang="ja-JP" altLang="en-US" sz="953" dirty="0">
                <a:latin typeface="Arial" panose="020B0604020202020204" pitchFamily="34" charset="0"/>
                <a:ea typeface="メイリオ" panose="020B0604030504040204" pitchFamily="50" charset="-128"/>
                <a:cs typeface="Arial" panose="020B0604020202020204" pitchFamily="34" charset="0"/>
              </a:rPr>
              <a:t>エル・おおさか</a:t>
            </a:r>
            <a:endParaRPr kumimoji="1" lang="en-US" altLang="ja-JP" sz="953" dirty="0">
              <a:latin typeface="Arial" panose="020B0604020202020204" pitchFamily="34" charset="0"/>
              <a:ea typeface="メイリオ" panose="020B0604030504040204" pitchFamily="50" charset="-128"/>
              <a:cs typeface="Arial" panose="020B0604020202020204" pitchFamily="34" charset="0"/>
            </a:endParaRPr>
          </a:p>
        </p:txBody>
      </p:sp>
      <p:sp>
        <p:nvSpPr>
          <p:cNvPr id="99" name="テキスト ボックス 98"/>
          <p:cNvSpPr txBox="1"/>
          <p:nvPr/>
        </p:nvSpPr>
        <p:spPr>
          <a:xfrm>
            <a:off x="516464" y="7597005"/>
            <a:ext cx="5198959" cy="461345"/>
          </a:xfrm>
          <a:prstGeom prst="rect">
            <a:avLst/>
          </a:prstGeom>
          <a:noFill/>
          <a:ln>
            <a:noFill/>
            <a:prstDash val="lgDashDotDot"/>
          </a:ln>
        </p:spPr>
        <p:txBody>
          <a:bodyPr wrap="square" rtlCol="0">
            <a:spAutoFit/>
          </a:bodyPr>
          <a:lstStyle/>
          <a:p>
            <a:pPr marL="409011" indent="-409011"/>
            <a:r>
              <a:rPr kumimoji="1" lang="ja-JP" altLang="en-US" sz="1400" b="1" dirty="0">
                <a:latin typeface="Arial" panose="020B0604020202020204" pitchFamily="34" charset="0"/>
                <a:ea typeface="メイリオ" panose="020B0604030504040204" pitchFamily="50" charset="-128"/>
                <a:cs typeface="Arial" panose="020B0604020202020204" pitchFamily="34" charset="0"/>
              </a:rPr>
              <a:t>申請期限：</a:t>
            </a:r>
            <a:r>
              <a:rPr kumimoji="1" lang="en-US" altLang="ja-JP" sz="1400" b="1" dirty="0">
                <a:latin typeface="メイリオ" panose="020B0604030504040204" pitchFamily="50" charset="-128"/>
                <a:ea typeface="メイリオ" panose="020B0604030504040204" pitchFamily="50" charset="-128"/>
                <a:cs typeface="Arial" panose="020B0604020202020204" pitchFamily="34" charset="0"/>
              </a:rPr>
              <a:t>2026</a:t>
            </a:r>
            <a:r>
              <a:rPr kumimoji="1" lang="ja-JP" altLang="en-US" sz="1400" b="1" dirty="0">
                <a:latin typeface="メイリオ" panose="020B0604030504040204" pitchFamily="50" charset="-128"/>
                <a:ea typeface="メイリオ" panose="020B0604030504040204" pitchFamily="50" charset="-128"/>
                <a:cs typeface="Arial" panose="020B0604020202020204" pitchFamily="34" charset="0"/>
              </a:rPr>
              <a:t>年３月</a:t>
            </a:r>
            <a:r>
              <a:rPr kumimoji="1" lang="en-US" altLang="ja-JP" sz="1400" b="1" dirty="0">
                <a:latin typeface="メイリオ" panose="020B0604030504040204" pitchFamily="50" charset="-128"/>
                <a:ea typeface="メイリオ" panose="020B0604030504040204" pitchFamily="50" charset="-128"/>
                <a:cs typeface="Arial" panose="020B0604020202020204" pitchFamily="34" charset="0"/>
              </a:rPr>
              <a:t>10</a:t>
            </a:r>
            <a:r>
              <a:rPr kumimoji="1" lang="ja-JP" altLang="en-US" sz="1400" b="1" dirty="0">
                <a:latin typeface="メイリオ" panose="020B0604030504040204" pitchFamily="50" charset="-128"/>
                <a:ea typeface="メイリオ" panose="020B0604030504040204" pitchFamily="50" charset="-128"/>
                <a:cs typeface="Arial" panose="020B0604020202020204" pitchFamily="34" charset="0"/>
              </a:rPr>
              <a:t>日（火）</a:t>
            </a:r>
            <a:endParaRPr kumimoji="1" lang="en-US" altLang="ja-JP" sz="1400" b="1" dirty="0">
              <a:latin typeface="メイリオ" panose="020B0604030504040204" pitchFamily="50" charset="-128"/>
              <a:ea typeface="メイリオ" panose="020B0604030504040204" pitchFamily="50" charset="-128"/>
              <a:cs typeface="Arial" panose="020B0604020202020204" pitchFamily="34" charset="0"/>
            </a:endParaRPr>
          </a:p>
          <a:p>
            <a:pPr marL="409011" indent="-409011"/>
            <a:r>
              <a:rPr kumimoji="1" lang="ja-JP" altLang="en-US" sz="998" dirty="0">
                <a:latin typeface="Arial" panose="020B0604020202020204" pitchFamily="34" charset="0"/>
                <a:ea typeface="メイリオ" panose="020B0604030504040204" pitchFamily="50" charset="-128"/>
                <a:cs typeface="Arial" panose="020B0604020202020204" pitchFamily="34" charset="0"/>
              </a:rPr>
              <a:t>　</a:t>
            </a:r>
            <a:endParaRPr kumimoji="1" lang="en-US" altLang="ja-JP" sz="998" dirty="0">
              <a:latin typeface="Arial" panose="020B0604020202020204" pitchFamily="34" charset="0"/>
              <a:ea typeface="メイリオ" panose="020B0604030504040204" pitchFamily="50" charset="-128"/>
              <a:cs typeface="Arial" panose="020B0604020202020204" pitchFamily="34" charset="0"/>
            </a:endParaRPr>
          </a:p>
        </p:txBody>
      </p:sp>
      <p:sp>
        <p:nvSpPr>
          <p:cNvPr id="105" name="テキスト ボックス 104"/>
          <p:cNvSpPr txBox="1"/>
          <p:nvPr/>
        </p:nvSpPr>
        <p:spPr>
          <a:xfrm>
            <a:off x="1827851" y="7355696"/>
            <a:ext cx="2628109" cy="239632"/>
          </a:xfrm>
          <a:prstGeom prst="rect">
            <a:avLst/>
          </a:prstGeom>
          <a:noFill/>
          <a:ln>
            <a:noFill/>
          </a:ln>
        </p:spPr>
        <p:txBody>
          <a:bodyPr wrap="square" lIns="0" tIns="65317" rIns="0" bIns="65317" rtlCol="0">
            <a:spAutoFit/>
          </a:bodyPr>
          <a:lstStyle/>
          <a:p>
            <a:pPr marL="409011" indent="-409011"/>
            <a:r>
              <a:rPr kumimoji="1" lang="en-US" altLang="ja-JP" sz="700" dirty="0">
                <a:latin typeface="メイリオ" panose="020B0604030504040204" pitchFamily="50" charset="-128"/>
                <a:ea typeface="メイリオ" panose="020B0604030504040204" pitchFamily="50" charset="-128"/>
                <a:cs typeface="Arial" panose="020B0604020202020204" pitchFamily="34" charset="0"/>
              </a:rPr>
              <a:t>※</a:t>
            </a:r>
            <a:r>
              <a:rPr kumimoji="1" lang="ja-JP" altLang="en-US" sz="700" dirty="0">
                <a:latin typeface="メイリオ" panose="020B0604030504040204" pitchFamily="50" charset="-128"/>
                <a:ea typeface="メイリオ" panose="020B0604030504040204" pitchFamily="50" charset="-128"/>
                <a:cs typeface="Arial" panose="020B0604020202020204" pitchFamily="34" charset="0"/>
              </a:rPr>
              <a:t>予算がある限り、事前登録は講座受講後でも受け付けます</a:t>
            </a:r>
            <a:endParaRPr kumimoji="1" lang="en-US" altLang="ja-JP" sz="700" dirty="0">
              <a:latin typeface="メイリオ" panose="020B0604030504040204" pitchFamily="50" charset="-128"/>
              <a:ea typeface="メイリオ" panose="020B0604030504040204" pitchFamily="50" charset="-128"/>
              <a:cs typeface="Arial" panose="020B0604020202020204" pitchFamily="34" charset="0"/>
            </a:endParaRPr>
          </a:p>
        </p:txBody>
      </p:sp>
      <p:sp>
        <p:nvSpPr>
          <p:cNvPr id="88" name="テキスト ボックス 87"/>
          <p:cNvSpPr txBox="1"/>
          <p:nvPr/>
        </p:nvSpPr>
        <p:spPr>
          <a:xfrm>
            <a:off x="2689542" y="8908542"/>
            <a:ext cx="4311753" cy="259943"/>
          </a:xfrm>
          <a:prstGeom prst="rect">
            <a:avLst/>
          </a:prstGeom>
          <a:noFill/>
          <a:ln>
            <a:noFill/>
            <a:prstDash val="lgDashDotDot"/>
          </a:ln>
        </p:spPr>
        <p:txBody>
          <a:bodyPr wrap="square" rtlCol="0">
            <a:spAutoFit/>
          </a:bodyPr>
          <a:lstStyle/>
          <a:p>
            <a:pPr marL="409011" indent="-409011"/>
            <a:r>
              <a:rPr kumimoji="1" lang="ja-JP" altLang="en-US" sz="1089" b="1" dirty="0">
                <a:latin typeface="Arial" panose="020B0604020202020204" pitchFamily="34" charset="0"/>
                <a:ea typeface="メイリオ" panose="020B0604030504040204" pitchFamily="50" charset="-128"/>
                <a:cs typeface="Arial" panose="020B0604020202020204" pitchFamily="34" charset="0"/>
              </a:rPr>
              <a:t>◆ご不明点がございましたら、以下よりお問合せください。</a:t>
            </a:r>
            <a:endParaRPr kumimoji="1" lang="en-US" altLang="ja-JP" sz="1089" b="1" dirty="0">
              <a:latin typeface="Arial" panose="020B0604020202020204" pitchFamily="34" charset="0"/>
              <a:ea typeface="メイリオ" panose="020B0604030504040204" pitchFamily="50" charset="-128"/>
              <a:cs typeface="Arial" panose="020B0604020202020204" pitchFamily="34" charset="0"/>
            </a:endParaRPr>
          </a:p>
        </p:txBody>
      </p:sp>
      <p:sp>
        <p:nvSpPr>
          <p:cNvPr id="86" name="下矢印 85"/>
          <p:cNvSpPr/>
          <p:nvPr/>
        </p:nvSpPr>
        <p:spPr>
          <a:xfrm>
            <a:off x="4237677" y="4710250"/>
            <a:ext cx="195951" cy="268849"/>
          </a:xfrm>
          <a:prstGeom prst="downArrow">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89"/>
          </a:p>
        </p:txBody>
      </p:sp>
      <p:grpSp>
        <p:nvGrpSpPr>
          <p:cNvPr id="89" name="グループ化 88"/>
          <p:cNvGrpSpPr/>
          <p:nvPr/>
        </p:nvGrpSpPr>
        <p:grpSpPr>
          <a:xfrm>
            <a:off x="144697" y="8571297"/>
            <a:ext cx="7100644" cy="1371640"/>
            <a:chOff x="-254822" y="9572802"/>
            <a:chExt cx="7827145" cy="1511979"/>
          </a:xfrm>
        </p:grpSpPr>
        <p:sp>
          <p:nvSpPr>
            <p:cNvPr id="90" name="正方形/長方形 89"/>
            <p:cNvSpPr/>
            <p:nvPr/>
          </p:nvSpPr>
          <p:spPr>
            <a:xfrm>
              <a:off x="12648" y="9572802"/>
              <a:ext cx="7559675" cy="15119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2659" tIns="0" rIns="32659" bIns="0" rtlCol="0" anchor="t"/>
            <a:lstStyle/>
            <a:p>
              <a:endParaRPr kumimoji="1" lang="en-US" altLang="ja-JP" sz="1089" dirty="0">
                <a:solidFill>
                  <a:schemeClr val="tx1"/>
                </a:solidFill>
              </a:endParaRPr>
            </a:p>
            <a:p>
              <a:endParaRPr kumimoji="1" lang="en-US" altLang="ja-JP" sz="1089" dirty="0">
                <a:solidFill>
                  <a:schemeClr val="tx1"/>
                </a:solidFill>
              </a:endParaRPr>
            </a:p>
          </p:txBody>
        </p:sp>
        <p:grpSp>
          <p:nvGrpSpPr>
            <p:cNvPr id="93" name="グループ化 92"/>
            <p:cNvGrpSpPr/>
            <p:nvPr/>
          </p:nvGrpSpPr>
          <p:grpSpPr>
            <a:xfrm>
              <a:off x="-254822" y="10489903"/>
              <a:ext cx="2209219" cy="313133"/>
              <a:chOff x="-243417" y="10297095"/>
              <a:chExt cx="2209219" cy="313133"/>
            </a:xfrm>
          </p:grpSpPr>
          <p:sp>
            <p:nvSpPr>
              <p:cNvPr id="95" name="角丸四角形 94"/>
              <p:cNvSpPr/>
              <p:nvPr/>
            </p:nvSpPr>
            <p:spPr>
              <a:xfrm>
                <a:off x="-243417" y="10336996"/>
                <a:ext cx="2120152" cy="273232"/>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089" b="1" dirty="0">
                    <a:solidFill>
                      <a:schemeClr val="tx1"/>
                    </a:solidFill>
                    <a:latin typeface="Arial" panose="020B0604020202020204" pitchFamily="34" charset="0"/>
                    <a:ea typeface="Meiryo UI" panose="020B0604030504040204" pitchFamily="50" charset="-128"/>
                    <a:cs typeface="Arial" panose="020B0604020202020204" pitchFamily="34" charset="0"/>
                  </a:rPr>
                  <a:t>大阪府　スキルアップ支援金</a:t>
                </a:r>
              </a:p>
            </p:txBody>
          </p:sp>
          <p:sp>
            <p:nvSpPr>
              <p:cNvPr id="100" name="テキスト ボックス 99"/>
              <p:cNvSpPr txBox="1"/>
              <p:nvPr/>
            </p:nvSpPr>
            <p:spPr>
              <a:xfrm>
                <a:off x="1527978" y="10297095"/>
                <a:ext cx="437824" cy="305340"/>
              </a:xfrm>
              <a:prstGeom prst="rect">
                <a:avLst/>
              </a:prstGeom>
              <a:noFill/>
            </p:spPr>
            <p:txBody>
              <a:bodyPr wrap="square" rtlCol="0">
                <a:spAutoFit/>
              </a:bodyPr>
              <a:lstStyle/>
              <a:p>
                <a:r>
                  <a:rPr kumimoji="1" lang="ja-JP" altLang="en-US" sz="1200" dirty="0">
                    <a:latin typeface="Arial" panose="020B0604020202020204" pitchFamily="34" charset="0"/>
                    <a:cs typeface="Arial" panose="020B0604020202020204" pitchFamily="34" charset="0"/>
                  </a:rPr>
                  <a:t>🔍</a:t>
                </a:r>
              </a:p>
            </p:txBody>
          </p:sp>
        </p:grpSp>
      </p:grpSp>
      <p:sp>
        <p:nvSpPr>
          <p:cNvPr id="6" name="大かっこ 5"/>
          <p:cNvSpPr/>
          <p:nvPr/>
        </p:nvSpPr>
        <p:spPr>
          <a:xfrm>
            <a:off x="879073" y="7857555"/>
            <a:ext cx="4831446" cy="317873"/>
          </a:xfrm>
          <a:prstGeom prst="bracketPair">
            <a:avLst/>
          </a:prstGeom>
          <a:noFill/>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633"/>
          </a:p>
        </p:txBody>
      </p:sp>
      <p:sp>
        <p:nvSpPr>
          <p:cNvPr id="113" name="正方形/長方形 112"/>
          <p:cNvSpPr/>
          <p:nvPr/>
        </p:nvSpPr>
        <p:spPr>
          <a:xfrm>
            <a:off x="1776521" y="6534228"/>
            <a:ext cx="1152000" cy="828000"/>
          </a:xfrm>
          <a:prstGeom prst="rect">
            <a:avLst/>
          </a:prstGeom>
          <a:solidFill>
            <a:srgbClr val="FF99CC"/>
          </a:solidFill>
          <a:ln>
            <a:solidFill>
              <a:srgbClr val="FF9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 name="グループ化 11">
            <a:extLst>
              <a:ext uri="{FF2B5EF4-FFF2-40B4-BE49-F238E27FC236}">
                <a16:creationId xmlns:a16="http://schemas.microsoft.com/office/drawing/2014/main" id="{EEDA28B6-D296-44EA-8415-0EF60FFFF7D8}"/>
              </a:ext>
            </a:extLst>
          </p:cNvPr>
          <p:cNvGrpSpPr/>
          <p:nvPr/>
        </p:nvGrpSpPr>
        <p:grpSpPr>
          <a:xfrm>
            <a:off x="578342" y="6517177"/>
            <a:ext cx="5911569" cy="1005670"/>
            <a:chOff x="566517" y="6917806"/>
            <a:chExt cx="6093306" cy="1167435"/>
          </a:xfrm>
        </p:grpSpPr>
        <p:sp>
          <p:nvSpPr>
            <p:cNvPr id="112" name="テキスト ボックス 111"/>
            <p:cNvSpPr txBox="1"/>
            <p:nvPr/>
          </p:nvSpPr>
          <p:spPr>
            <a:xfrm>
              <a:off x="566517" y="6917806"/>
              <a:ext cx="1187415" cy="1000393"/>
            </a:xfrm>
            <a:prstGeom prst="rect">
              <a:avLst/>
            </a:prstGeom>
            <a:noFill/>
            <a:ln>
              <a:solidFill>
                <a:schemeClr val="tx1"/>
              </a:solidFill>
            </a:ln>
          </p:spPr>
          <p:txBody>
            <a:bodyPr wrap="square" lIns="32659" rIns="32659" rtlCol="0" anchor="ctr">
              <a:spAutoFit/>
            </a:bodyPr>
            <a:lstStyle/>
            <a:p>
              <a:pPr algn="ctr"/>
              <a:endParaRPr kumimoji="1" lang="en-US" altLang="ja-JP" sz="800" b="1" dirty="0">
                <a:latin typeface="Meiryo UI" panose="020B0604030504040204" pitchFamily="50" charset="-128"/>
                <a:ea typeface="Meiryo UI" panose="020B0604030504040204" pitchFamily="50" charset="-128"/>
              </a:endParaRPr>
            </a:p>
            <a:p>
              <a:pPr algn="ctr"/>
              <a:endParaRPr kumimoji="1" lang="en-US" altLang="ja-JP" sz="1100" b="1" dirty="0">
                <a:latin typeface="Meiryo UI" panose="020B0604030504040204" pitchFamily="50" charset="-128"/>
                <a:ea typeface="Meiryo UI" panose="020B0604030504040204" pitchFamily="50" charset="-128"/>
              </a:endParaRPr>
            </a:p>
            <a:p>
              <a:pPr algn="ctr"/>
              <a:endParaRPr kumimoji="1" lang="en-US" altLang="ja-JP" sz="1100" b="1" dirty="0">
                <a:latin typeface="Meiryo UI" panose="020B0604030504040204" pitchFamily="50" charset="-128"/>
                <a:ea typeface="Meiryo UI" panose="020B0604030504040204" pitchFamily="50" charset="-128"/>
              </a:endParaRPr>
            </a:p>
            <a:p>
              <a:pPr algn="ctr"/>
              <a:endParaRPr kumimoji="1" lang="en-US" altLang="ja-JP" sz="1000" b="1" dirty="0">
                <a:latin typeface="Meiryo UI" panose="020B0604030504040204" pitchFamily="50" charset="-128"/>
                <a:ea typeface="Meiryo UI" panose="020B0604030504040204" pitchFamily="50" charset="-128"/>
              </a:endParaRPr>
            </a:p>
            <a:p>
              <a:pPr algn="ctr"/>
              <a:endParaRPr kumimoji="1" lang="en-US" altLang="ja-JP" sz="1000" b="1" dirty="0">
                <a:latin typeface="Meiryo UI" panose="020B0604030504040204" pitchFamily="50" charset="-128"/>
                <a:ea typeface="Meiryo UI" panose="020B0604030504040204" pitchFamily="50" charset="-128"/>
              </a:endParaRPr>
            </a:p>
          </p:txBody>
        </p:sp>
        <p:sp>
          <p:nvSpPr>
            <p:cNvPr id="115" name="テキスト ボックス 114"/>
            <p:cNvSpPr txBox="1"/>
            <p:nvPr/>
          </p:nvSpPr>
          <p:spPr>
            <a:xfrm>
              <a:off x="1703002" y="7602909"/>
              <a:ext cx="1374111" cy="482332"/>
            </a:xfrm>
            <a:prstGeom prst="rect">
              <a:avLst/>
            </a:prstGeom>
            <a:noFill/>
          </p:spPr>
          <p:txBody>
            <a:bodyPr wrap="square" lIns="32659" rIns="32659" rtlCol="0">
              <a:spAutoFit/>
            </a:bodyPr>
            <a:lstStyle/>
            <a:p>
              <a:pPr algn="ctr"/>
              <a:r>
                <a:rPr kumimoji="1" lang="ja-JP" altLang="en-US" sz="1050" b="1" dirty="0">
                  <a:latin typeface="Meiryo UI" panose="020B0604030504040204" pitchFamily="50" charset="-128"/>
                  <a:ea typeface="Meiryo UI" panose="020B0604030504040204" pitchFamily="50" charset="-128"/>
                </a:rPr>
                <a:t>事前登録</a:t>
              </a:r>
              <a:endParaRPr kumimoji="1" lang="en-US" altLang="ja-JP" sz="1050" b="1" dirty="0">
                <a:latin typeface="Meiryo UI" panose="020B0604030504040204" pitchFamily="50" charset="-128"/>
                <a:ea typeface="Meiryo UI" panose="020B0604030504040204" pitchFamily="50" charset="-128"/>
              </a:endParaRPr>
            </a:p>
            <a:p>
              <a:pPr algn="ctr"/>
              <a:endParaRPr kumimoji="1" lang="en-US" altLang="ja-JP" sz="1050" dirty="0">
                <a:latin typeface="Meiryo UI" panose="020B0604030504040204" pitchFamily="50" charset="-128"/>
                <a:ea typeface="Meiryo UI" panose="020B0604030504040204" pitchFamily="50" charset="-128"/>
              </a:endParaRPr>
            </a:p>
          </p:txBody>
        </p:sp>
        <p:sp>
          <p:nvSpPr>
            <p:cNvPr id="117" name="テキスト ボックス 116"/>
            <p:cNvSpPr txBox="1"/>
            <p:nvPr/>
          </p:nvSpPr>
          <p:spPr>
            <a:xfrm>
              <a:off x="3035709" y="6930941"/>
              <a:ext cx="1187415" cy="964665"/>
            </a:xfrm>
            <a:prstGeom prst="rect">
              <a:avLst/>
            </a:prstGeom>
            <a:noFill/>
            <a:ln>
              <a:solidFill>
                <a:schemeClr val="tx1"/>
              </a:solidFill>
            </a:ln>
          </p:spPr>
          <p:txBody>
            <a:bodyPr wrap="square" lIns="32659" rIns="32659" rtlCol="0">
              <a:spAutoFit/>
            </a:bodyPr>
            <a:lstStyle/>
            <a:p>
              <a:pPr algn="ctr"/>
              <a:endParaRPr kumimoji="1" lang="en-US" altLang="ja-JP" sz="300" b="1" dirty="0">
                <a:latin typeface="Meiryo UI" panose="020B0604030504040204" pitchFamily="50" charset="-128"/>
                <a:ea typeface="Meiryo UI" panose="020B0604030504040204" pitchFamily="50" charset="-128"/>
              </a:endParaRPr>
            </a:p>
            <a:p>
              <a:pPr algn="ctr"/>
              <a:endParaRPr kumimoji="1" lang="en-US" altLang="ja-JP" sz="900" b="1" dirty="0">
                <a:latin typeface="Meiryo UI" panose="020B0604030504040204" pitchFamily="50" charset="-128"/>
                <a:ea typeface="Meiryo UI" panose="020B0604030504040204" pitchFamily="50" charset="-128"/>
              </a:endParaRPr>
            </a:p>
            <a:p>
              <a:pPr algn="ctr"/>
              <a:endParaRPr kumimoji="1" lang="en-US" altLang="ja-JP" sz="900" b="1" dirty="0">
                <a:latin typeface="Meiryo UI" panose="020B0604030504040204" pitchFamily="50" charset="-128"/>
                <a:ea typeface="Meiryo UI" panose="020B0604030504040204" pitchFamily="50" charset="-128"/>
              </a:endParaRPr>
            </a:p>
            <a:p>
              <a:pPr algn="ctr"/>
              <a:endParaRPr kumimoji="1" lang="en-US" altLang="ja-JP" sz="900" b="1" dirty="0">
                <a:latin typeface="Meiryo UI" panose="020B0604030504040204" pitchFamily="50" charset="-128"/>
                <a:ea typeface="Meiryo UI" panose="020B0604030504040204" pitchFamily="50" charset="-128"/>
              </a:endParaRPr>
            </a:p>
            <a:p>
              <a:pPr algn="ctr"/>
              <a:endParaRPr kumimoji="1" lang="en-US" altLang="ja-JP" sz="900" b="1" dirty="0">
                <a:latin typeface="Meiryo UI" panose="020B0604030504040204" pitchFamily="50" charset="-128"/>
                <a:ea typeface="Meiryo UI" panose="020B0604030504040204" pitchFamily="50" charset="-128"/>
              </a:endParaRPr>
            </a:p>
            <a:p>
              <a:pPr algn="ctr"/>
              <a:endParaRPr kumimoji="1" lang="ja-JP" altLang="en-US" sz="900" b="1" dirty="0">
                <a:latin typeface="Meiryo UI" panose="020B0604030504040204" pitchFamily="50" charset="-128"/>
                <a:ea typeface="Meiryo UI" panose="020B0604030504040204" pitchFamily="50" charset="-128"/>
              </a:endParaRPr>
            </a:p>
          </p:txBody>
        </p:sp>
        <p:sp>
          <p:nvSpPr>
            <p:cNvPr id="119" name="正方形/長方形 118"/>
            <p:cNvSpPr/>
            <p:nvPr/>
          </p:nvSpPr>
          <p:spPr>
            <a:xfrm>
              <a:off x="4257818" y="6938654"/>
              <a:ext cx="1187415" cy="961185"/>
            </a:xfrm>
            <a:prstGeom prst="rect">
              <a:avLst/>
            </a:prstGeom>
            <a:solidFill>
              <a:srgbClr val="FF99CC"/>
            </a:solidFill>
            <a:ln>
              <a:solidFill>
                <a:srgbClr val="FF9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2" name="テキスト ボックス 121"/>
            <p:cNvSpPr txBox="1"/>
            <p:nvPr/>
          </p:nvSpPr>
          <p:spPr>
            <a:xfrm>
              <a:off x="4275258" y="7514721"/>
              <a:ext cx="1192741" cy="428739"/>
            </a:xfrm>
            <a:prstGeom prst="rect">
              <a:avLst/>
            </a:prstGeom>
            <a:noFill/>
          </p:spPr>
          <p:txBody>
            <a:bodyPr wrap="square" lIns="32659" rIns="32659" rtlCol="0">
              <a:spAutoFit/>
            </a:bodyPr>
            <a:lstStyle/>
            <a:p>
              <a:pPr algn="ctr"/>
              <a:r>
                <a:rPr kumimoji="1" lang="ja-JP" altLang="en-US" sz="900" b="1" dirty="0">
                  <a:latin typeface="Meiryo UI" panose="020B0604030504040204" pitchFamily="50" charset="-128"/>
                  <a:ea typeface="Meiryo UI" panose="020B0604030504040204" pitchFamily="50" charset="-128"/>
                </a:rPr>
                <a:t>受講修了後</a:t>
              </a:r>
              <a:endParaRPr kumimoji="1" lang="en-US" altLang="ja-JP" sz="900" b="1" dirty="0">
                <a:latin typeface="Meiryo UI" panose="020B0604030504040204" pitchFamily="50" charset="-128"/>
                <a:ea typeface="Meiryo UI" panose="020B0604030504040204" pitchFamily="50" charset="-128"/>
              </a:endParaRPr>
            </a:p>
            <a:p>
              <a:pPr algn="ctr"/>
              <a:r>
                <a:rPr kumimoji="1" lang="en-US" altLang="ja-JP" sz="900" b="1" dirty="0">
                  <a:latin typeface="Meiryo UI" panose="020B0604030504040204" pitchFamily="50" charset="-128"/>
                  <a:ea typeface="Meiryo UI" panose="020B0604030504040204" pitchFamily="50" charset="-128"/>
                </a:rPr>
                <a:t>1</a:t>
              </a:r>
              <a:r>
                <a:rPr kumimoji="1" lang="ja-JP" altLang="en-US" sz="900" b="1" dirty="0">
                  <a:latin typeface="Meiryo UI" panose="020B0604030504040204" pitchFamily="50" charset="-128"/>
                  <a:ea typeface="Meiryo UI" panose="020B0604030504040204" pitchFamily="50" charset="-128"/>
                </a:rPr>
                <a:t>か月以内に申請</a:t>
              </a:r>
              <a:endParaRPr kumimoji="1" lang="en-US" altLang="ja-JP" sz="900" b="1" dirty="0">
                <a:latin typeface="Meiryo UI" panose="020B0604030504040204" pitchFamily="50" charset="-128"/>
                <a:ea typeface="Meiryo UI" panose="020B0604030504040204" pitchFamily="50" charset="-128"/>
              </a:endParaRPr>
            </a:p>
          </p:txBody>
        </p:sp>
        <p:sp>
          <p:nvSpPr>
            <p:cNvPr id="126" name="角丸四角形 125"/>
            <p:cNvSpPr/>
            <p:nvPr/>
          </p:nvSpPr>
          <p:spPr>
            <a:xfrm>
              <a:off x="5486496" y="6955753"/>
              <a:ext cx="1113765" cy="961185"/>
            </a:xfrm>
            <a:prstGeom prst="round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7" name="テキスト ボックス 126"/>
            <p:cNvSpPr txBox="1"/>
            <p:nvPr/>
          </p:nvSpPr>
          <p:spPr>
            <a:xfrm>
              <a:off x="5472406" y="7088011"/>
              <a:ext cx="1187417" cy="786036"/>
            </a:xfrm>
            <a:prstGeom prst="rect">
              <a:avLst/>
            </a:prstGeom>
            <a:noFill/>
          </p:spPr>
          <p:txBody>
            <a:bodyPr wrap="square" lIns="97976" tIns="130634" rIns="97976" bIns="97976" rtlCol="0">
              <a:spAutoFit/>
            </a:bodyPr>
            <a:lstStyle/>
            <a:p>
              <a:pPr algn="ctr"/>
              <a:endParaRPr kumimoji="1" lang="en-US" altLang="ja-JP" sz="900" b="1" dirty="0">
                <a:latin typeface="Meiryo UI" panose="020B0604030504040204" pitchFamily="50" charset="-128"/>
                <a:ea typeface="Meiryo UI" panose="020B0604030504040204" pitchFamily="50" charset="-128"/>
              </a:endParaRPr>
            </a:p>
            <a:p>
              <a:pPr algn="ctr"/>
              <a:r>
                <a:rPr kumimoji="1" lang="ja-JP" altLang="en-US" sz="1000" b="1" dirty="0">
                  <a:latin typeface="Meiryo UI" panose="020B0604030504040204" pitchFamily="50" charset="-128"/>
                  <a:ea typeface="Meiryo UI" panose="020B0604030504040204" pitchFamily="50" charset="-128"/>
                </a:rPr>
                <a:t>指定の口座に</a:t>
              </a:r>
              <a:endParaRPr kumimoji="1" lang="en-US" altLang="ja-JP" sz="1000" b="1" dirty="0">
                <a:latin typeface="Meiryo UI" panose="020B0604030504040204" pitchFamily="50" charset="-128"/>
                <a:ea typeface="Meiryo UI" panose="020B0604030504040204" pitchFamily="50" charset="-128"/>
              </a:endParaRPr>
            </a:p>
            <a:p>
              <a:pPr algn="ctr"/>
              <a:r>
                <a:rPr kumimoji="1" lang="ja-JP" altLang="en-US" sz="1000" b="1" dirty="0">
                  <a:latin typeface="Meiryo UI" panose="020B0604030504040204" pitchFamily="50" charset="-128"/>
                  <a:ea typeface="Meiryo UI" panose="020B0604030504040204" pitchFamily="50" charset="-128"/>
                </a:rPr>
                <a:t>振込</a:t>
              </a:r>
            </a:p>
          </p:txBody>
        </p:sp>
        <p:pic>
          <p:nvPicPr>
            <p:cNvPr id="102" name="図 10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4805" y="7293133"/>
              <a:ext cx="259395" cy="292535"/>
            </a:xfrm>
            <a:prstGeom prst="rect">
              <a:avLst/>
            </a:prstGeom>
          </p:spPr>
        </p:pic>
        <p:sp>
          <p:nvSpPr>
            <p:cNvPr id="135" name="右矢印 134"/>
            <p:cNvSpPr/>
            <p:nvPr/>
          </p:nvSpPr>
          <p:spPr>
            <a:xfrm>
              <a:off x="1700436" y="7302059"/>
              <a:ext cx="241817" cy="273197"/>
            </a:xfrm>
            <a:prstGeom prst="rightArrow">
              <a:avLst/>
            </a:prstGeom>
            <a:solidFill>
              <a:srgbClr val="FF6699"/>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36" name="右矢印 135"/>
          <p:cNvSpPr/>
          <p:nvPr/>
        </p:nvSpPr>
        <p:spPr>
          <a:xfrm>
            <a:off x="2899109" y="6846194"/>
            <a:ext cx="234605" cy="235344"/>
          </a:xfrm>
          <a:prstGeom prst="rightArrow">
            <a:avLst/>
          </a:prstGeom>
          <a:solidFill>
            <a:srgbClr val="FF6699"/>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8" name="右矢印 137"/>
          <p:cNvSpPr/>
          <p:nvPr/>
        </p:nvSpPr>
        <p:spPr>
          <a:xfrm>
            <a:off x="5261706" y="6839248"/>
            <a:ext cx="234605" cy="235344"/>
          </a:xfrm>
          <a:prstGeom prst="rightArrow">
            <a:avLst/>
          </a:prstGeom>
          <a:solidFill>
            <a:srgbClr val="FF6699"/>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7" name="右矢印 136"/>
          <p:cNvSpPr/>
          <p:nvPr/>
        </p:nvSpPr>
        <p:spPr>
          <a:xfrm>
            <a:off x="4067012" y="6848185"/>
            <a:ext cx="234605" cy="235344"/>
          </a:xfrm>
          <a:prstGeom prst="rightArrow">
            <a:avLst/>
          </a:prstGeom>
          <a:solidFill>
            <a:srgbClr val="FF6699"/>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5" name="図 1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65042" y="6795135"/>
            <a:ext cx="251657" cy="252000"/>
          </a:xfrm>
          <a:prstGeom prst="rect">
            <a:avLst/>
          </a:prstGeom>
        </p:spPr>
      </p:pic>
      <p:sp>
        <p:nvSpPr>
          <p:cNvPr id="34" name="テキスト ボックス 33"/>
          <p:cNvSpPr txBox="1"/>
          <p:nvPr/>
        </p:nvSpPr>
        <p:spPr>
          <a:xfrm>
            <a:off x="4208665" y="4297947"/>
            <a:ext cx="2275058" cy="434153"/>
          </a:xfrm>
          <a:prstGeom prst="rect">
            <a:avLst/>
          </a:prstGeom>
          <a:solidFill>
            <a:schemeClr val="accent6">
              <a:lumMod val="75000"/>
            </a:schemeClr>
          </a:solidFill>
        </p:spPr>
        <p:txBody>
          <a:bodyPr wrap="square" tIns="65317" bIns="32659" rtlCol="0" anchor="ctr" anchorCtr="0">
            <a:spAutoFit/>
          </a:bodyPr>
          <a:lstStyle/>
          <a:p>
            <a:pPr algn="ctr"/>
            <a:r>
              <a:rPr kumimoji="1" lang="ja-JP" altLang="en-US" sz="1089" dirty="0">
                <a:solidFill>
                  <a:schemeClr val="bg1"/>
                </a:solidFill>
                <a:latin typeface="メイリオ" panose="020B0604030504040204" pitchFamily="50" charset="-128"/>
                <a:ea typeface="メイリオ" panose="020B0604030504040204" pitchFamily="50" charset="-128"/>
              </a:rPr>
              <a:t>前回の教育訓練給付の支給決定日から</a:t>
            </a:r>
            <a:r>
              <a:rPr kumimoji="1" lang="en-US" altLang="ja-JP" sz="1089" dirty="0">
                <a:solidFill>
                  <a:schemeClr val="bg1"/>
                </a:solidFill>
                <a:latin typeface="メイリオ" panose="020B0604030504040204" pitchFamily="50" charset="-128"/>
                <a:ea typeface="メイリオ" panose="020B0604030504040204" pitchFamily="50" charset="-128"/>
              </a:rPr>
              <a:t>3</a:t>
            </a:r>
            <a:r>
              <a:rPr kumimoji="1" lang="ja-JP" altLang="en-US" sz="1089" dirty="0">
                <a:solidFill>
                  <a:schemeClr val="bg1"/>
                </a:solidFill>
                <a:latin typeface="メイリオ" panose="020B0604030504040204" pitchFamily="50" charset="-128"/>
                <a:ea typeface="メイリオ" panose="020B0604030504040204" pitchFamily="50" charset="-128"/>
              </a:rPr>
              <a:t>年未満である</a:t>
            </a:r>
          </a:p>
        </p:txBody>
      </p:sp>
      <p:sp>
        <p:nvSpPr>
          <p:cNvPr id="32" name="テキスト ボックス 31"/>
          <p:cNvSpPr txBox="1"/>
          <p:nvPr/>
        </p:nvSpPr>
        <p:spPr>
          <a:xfrm>
            <a:off x="1579577" y="4215855"/>
            <a:ext cx="2569839" cy="601763"/>
          </a:xfrm>
          <a:prstGeom prst="rect">
            <a:avLst/>
          </a:prstGeom>
          <a:solidFill>
            <a:schemeClr val="accent6">
              <a:lumMod val="75000"/>
            </a:schemeClr>
          </a:solidFill>
        </p:spPr>
        <p:txBody>
          <a:bodyPr wrap="square" tIns="65317" bIns="32659" rtlCol="0" anchor="ctr" anchorCtr="0">
            <a:spAutoFit/>
          </a:bodyPr>
          <a:lstStyle/>
          <a:p>
            <a:r>
              <a:rPr kumimoji="1" lang="ja-JP" altLang="en-US" sz="1089" dirty="0">
                <a:solidFill>
                  <a:schemeClr val="bg1"/>
                </a:solidFill>
                <a:latin typeface="メイリオ" panose="020B0604030504040204" pitchFamily="50" charset="-128"/>
                <a:ea typeface="メイリオ" panose="020B0604030504040204" pitchFamily="50" charset="-128"/>
              </a:rPr>
              <a:t>直近、もしくは現在の雇用保険の加入期間が</a:t>
            </a:r>
            <a:r>
              <a:rPr kumimoji="1" lang="en-US" altLang="ja-JP" sz="1089" dirty="0">
                <a:solidFill>
                  <a:schemeClr val="bg1"/>
                </a:solidFill>
                <a:latin typeface="メイリオ" panose="020B0604030504040204" pitchFamily="50" charset="-128"/>
                <a:ea typeface="メイリオ" panose="020B0604030504040204" pitchFamily="50" charset="-128"/>
              </a:rPr>
              <a:t>1</a:t>
            </a:r>
            <a:r>
              <a:rPr kumimoji="1" lang="ja-JP" altLang="en-US" sz="1089" dirty="0">
                <a:solidFill>
                  <a:schemeClr val="bg1"/>
                </a:solidFill>
                <a:latin typeface="メイリオ" panose="020B0604030504040204" pitchFamily="50" charset="-128"/>
                <a:ea typeface="メイリオ" panose="020B0604030504040204" pitchFamily="50" charset="-128"/>
              </a:rPr>
              <a:t>年未満である（専門実践教育訓練を受講する場合は２年未満）</a:t>
            </a:r>
          </a:p>
        </p:txBody>
      </p:sp>
      <p:sp>
        <p:nvSpPr>
          <p:cNvPr id="5" name="下矢印 4"/>
          <p:cNvSpPr/>
          <p:nvPr/>
        </p:nvSpPr>
        <p:spPr>
          <a:xfrm>
            <a:off x="661165" y="2833141"/>
            <a:ext cx="195791" cy="2808000"/>
          </a:xfrm>
          <a:prstGeom prst="downArrow">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89" dirty="0"/>
          </a:p>
        </p:txBody>
      </p:sp>
      <p:sp>
        <p:nvSpPr>
          <p:cNvPr id="22" name="下矢印 21"/>
          <p:cNvSpPr/>
          <p:nvPr/>
        </p:nvSpPr>
        <p:spPr>
          <a:xfrm>
            <a:off x="2721785" y="2770112"/>
            <a:ext cx="195951" cy="395491"/>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89" dirty="0"/>
          </a:p>
        </p:txBody>
      </p:sp>
      <p:sp>
        <p:nvSpPr>
          <p:cNvPr id="26" name="下矢印 25"/>
          <p:cNvSpPr/>
          <p:nvPr/>
        </p:nvSpPr>
        <p:spPr>
          <a:xfrm>
            <a:off x="1325442" y="3245281"/>
            <a:ext cx="179392" cy="2379410"/>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89"/>
          </a:p>
        </p:txBody>
      </p:sp>
      <p:sp>
        <p:nvSpPr>
          <p:cNvPr id="27" name="下矢印 26"/>
          <p:cNvSpPr/>
          <p:nvPr/>
        </p:nvSpPr>
        <p:spPr>
          <a:xfrm>
            <a:off x="2709689" y="3292024"/>
            <a:ext cx="208047" cy="413019"/>
          </a:xfrm>
          <a:prstGeom prst="downArrow">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89"/>
          </a:p>
        </p:txBody>
      </p:sp>
      <p:sp>
        <p:nvSpPr>
          <p:cNvPr id="48" name="正方形/長方形 47"/>
          <p:cNvSpPr/>
          <p:nvPr/>
        </p:nvSpPr>
        <p:spPr>
          <a:xfrm>
            <a:off x="2909383" y="2906880"/>
            <a:ext cx="942249" cy="284693"/>
          </a:xfrm>
          <a:prstGeom prst="rect">
            <a:avLst/>
          </a:prstGeom>
        </p:spPr>
        <p:txBody>
          <a:bodyPr wrap="square">
            <a:spAutoFit/>
          </a:bodyPr>
          <a:lstStyle/>
          <a:p>
            <a:pPr>
              <a:lnSpc>
                <a:spcPts val="1542"/>
              </a:lnSpc>
            </a:pPr>
            <a:r>
              <a:rPr lang="ja-JP" altLang="en-US" sz="1089" kern="100" dirty="0">
                <a:latin typeface="メイリオ" panose="020B0604030504040204" pitchFamily="50" charset="-128"/>
                <a:ea typeface="メイリオ" panose="020B0604030504040204" pitchFamily="50" charset="-128"/>
                <a:cs typeface="Times New Roman" panose="02020603050405020304" pitchFamily="18" charset="0"/>
              </a:rPr>
              <a:t>はい</a:t>
            </a:r>
            <a:endParaRPr lang="en-US" altLang="ja-JP" sz="1089"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53" name="正方形/長方形 52"/>
          <p:cNvSpPr/>
          <p:nvPr/>
        </p:nvSpPr>
        <p:spPr>
          <a:xfrm>
            <a:off x="1435616" y="3438357"/>
            <a:ext cx="942249" cy="284693"/>
          </a:xfrm>
          <a:prstGeom prst="rect">
            <a:avLst/>
          </a:prstGeom>
        </p:spPr>
        <p:txBody>
          <a:bodyPr wrap="square">
            <a:spAutoFit/>
          </a:bodyPr>
          <a:lstStyle/>
          <a:p>
            <a:pPr>
              <a:lnSpc>
                <a:spcPts val="1542"/>
              </a:lnSpc>
            </a:pPr>
            <a:r>
              <a:rPr lang="ja-JP" altLang="en-US" sz="1089" kern="100" dirty="0">
                <a:latin typeface="メイリオ" panose="020B0604030504040204" pitchFamily="50" charset="-128"/>
                <a:ea typeface="メイリオ" panose="020B0604030504040204" pitchFamily="50" charset="-128"/>
                <a:cs typeface="Times New Roman" panose="02020603050405020304" pitchFamily="18" charset="0"/>
              </a:rPr>
              <a:t>はい</a:t>
            </a:r>
            <a:endParaRPr lang="en-US" altLang="ja-JP" sz="1089"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55" name="正方形/長方形 54"/>
          <p:cNvSpPr/>
          <p:nvPr/>
        </p:nvSpPr>
        <p:spPr>
          <a:xfrm>
            <a:off x="2448396" y="3636250"/>
            <a:ext cx="942249" cy="284693"/>
          </a:xfrm>
          <a:prstGeom prst="rect">
            <a:avLst/>
          </a:prstGeom>
        </p:spPr>
        <p:txBody>
          <a:bodyPr wrap="square">
            <a:spAutoFit/>
          </a:bodyPr>
          <a:lstStyle/>
          <a:p>
            <a:pPr>
              <a:lnSpc>
                <a:spcPts val="1542"/>
              </a:lnSpc>
            </a:pPr>
            <a:r>
              <a:rPr lang="ja-JP" altLang="en-US" sz="1089" kern="100" dirty="0">
                <a:latin typeface="メイリオ" panose="020B0604030504040204" pitchFamily="50" charset="-128"/>
                <a:ea typeface="メイリオ" panose="020B0604030504040204" pitchFamily="50" charset="-128"/>
                <a:cs typeface="Times New Roman" panose="02020603050405020304" pitchFamily="18" charset="0"/>
              </a:rPr>
              <a:t>いいえ</a:t>
            </a:r>
            <a:endParaRPr lang="en-US" altLang="ja-JP" sz="1089"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59" name="正方形/長方形 58"/>
          <p:cNvSpPr/>
          <p:nvPr/>
        </p:nvSpPr>
        <p:spPr>
          <a:xfrm>
            <a:off x="767579" y="2941212"/>
            <a:ext cx="620842" cy="284693"/>
          </a:xfrm>
          <a:prstGeom prst="rect">
            <a:avLst/>
          </a:prstGeom>
        </p:spPr>
        <p:txBody>
          <a:bodyPr wrap="square">
            <a:spAutoFit/>
          </a:bodyPr>
          <a:lstStyle/>
          <a:p>
            <a:pPr>
              <a:lnSpc>
                <a:spcPts val="1542"/>
              </a:lnSpc>
            </a:pPr>
            <a:r>
              <a:rPr lang="ja-JP" altLang="en-US" sz="1089" kern="100" dirty="0">
                <a:latin typeface="メイリオ" panose="020B0604030504040204" pitchFamily="50" charset="-128"/>
                <a:ea typeface="メイリオ" panose="020B0604030504040204" pitchFamily="50" charset="-128"/>
                <a:cs typeface="Times New Roman" panose="02020603050405020304" pitchFamily="18" charset="0"/>
              </a:rPr>
              <a:t>いいえ</a:t>
            </a:r>
            <a:endParaRPr lang="en-US" altLang="ja-JP" sz="1089"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3" name="テキスト ボックス 22"/>
          <p:cNvSpPr txBox="1"/>
          <p:nvPr/>
        </p:nvSpPr>
        <p:spPr>
          <a:xfrm>
            <a:off x="1325442" y="3168368"/>
            <a:ext cx="4393346" cy="266543"/>
          </a:xfrm>
          <a:prstGeom prst="rect">
            <a:avLst/>
          </a:prstGeom>
          <a:solidFill>
            <a:schemeClr val="accent6">
              <a:lumMod val="75000"/>
            </a:schemeClr>
          </a:solidFill>
        </p:spPr>
        <p:txBody>
          <a:bodyPr wrap="square" tIns="65317" bIns="32659" rtlCol="0" anchor="ctr" anchorCtr="0">
            <a:spAutoFit/>
          </a:bodyPr>
          <a:lstStyle/>
          <a:p>
            <a:pPr algn="ctr"/>
            <a:r>
              <a:rPr kumimoji="1" lang="ja-JP" altLang="en-US" sz="1089" dirty="0">
                <a:solidFill>
                  <a:schemeClr val="bg1"/>
                </a:solidFill>
                <a:latin typeface="メイリオ" panose="020B0604030504040204" pitchFamily="50" charset="-128"/>
                <a:ea typeface="メイリオ" panose="020B0604030504040204" pitchFamily="50" charset="-128"/>
              </a:rPr>
              <a:t>雇用保険に加入しなくなった日の翌日から</a:t>
            </a:r>
            <a:r>
              <a:rPr kumimoji="1" lang="en-US" altLang="ja-JP" sz="1089" dirty="0">
                <a:solidFill>
                  <a:schemeClr val="bg1"/>
                </a:solidFill>
                <a:latin typeface="メイリオ" panose="020B0604030504040204" pitchFamily="50" charset="-128"/>
                <a:ea typeface="メイリオ" panose="020B0604030504040204" pitchFamily="50" charset="-128"/>
              </a:rPr>
              <a:t>1</a:t>
            </a:r>
            <a:r>
              <a:rPr kumimoji="1" lang="ja-JP" altLang="en-US" sz="1089" dirty="0">
                <a:solidFill>
                  <a:schemeClr val="bg1"/>
                </a:solidFill>
                <a:latin typeface="メイリオ" panose="020B0604030504040204" pitchFamily="50" charset="-128"/>
                <a:ea typeface="メイリオ" panose="020B0604030504040204" pitchFamily="50" charset="-128"/>
              </a:rPr>
              <a:t>年以上が経過している</a:t>
            </a:r>
          </a:p>
        </p:txBody>
      </p:sp>
      <p:sp>
        <p:nvSpPr>
          <p:cNvPr id="28" name="テキスト ボックス 27"/>
          <p:cNvSpPr txBox="1"/>
          <p:nvPr/>
        </p:nvSpPr>
        <p:spPr>
          <a:xfrm>
            <a:off x="2268109" y="3710651"/>
            <a:ext cx="4135085" cy="266543"/>
          </a:xfrm>
          <a:prstGeom prst="rect">
            <a:avLst/>
          </a:prstGeom>
          <a:solidFill>
            <a:schemeClr val="accent6">
              <a:lumMod val="75000"/>
            </a:schemeClr>
          </a:solidFill>
        </p:spPr>
        <p:txBody>
          <a:bodyPr wrap="square" tIns="65317" bIns="32659" rtlCol="0" anchor="ctr" anchorCtr="0">
            <a:spAutoFit/>
          </a:bodyPr>
          <a:lstStyle/>
          <a:p>
            <a:pPr algn="ctr"/>
            <a:r>
              <a:rPr kumimoji="1" lang="ja-JP" altLang="en-US" sz="1089" dirty="0">
                <a:solidFill>
                  <a:schemeClr val="bg1"/>
                </a:solidFill>
                <a:latin typeface="メイリオ" panose="020B0604030504040204" pitchFamily="50" charset="-128"/>
                <a:ea typeface="メイリオ" panose="020B0604030504040204" pitchFamily="50" charset="-128"/>
              </a:rPr>
              <a:t>厚生労働省の教育訓練給付を受けたことがある</a:t>
            </a:r>
          </a:p>
        </p:txBody>
      </p:sp>
      <p:sp>
        <p:nvSpPr>
          <p:cNvPr id="19" name="テキスト ボックス 18"/>
          <p:cNvSpPr txBox="1"/>
          <p:nvPr/>
        </p:nvSpPr>
        <p:spPr>
          <a:xfrm>
            <a:off x="603994" y="2676113"/>
            <a:ext cx="4336056" cy="266543"/>
          </a:xfrm>
          <a:prstGeom prst="rect">
            <a:avLst/>
          </a:prstGeom>
          <a:solidFill>
            <a:schemeClr val="accent6">
              <a:lumMod val="75000"/>
            </a:schemeClr>
          </a:solidFill>
        </p:spPr>
        <p:txBody>
          <a:bodyPr wrap="square" tIns="65317" bIns="32659" rtlCol="0" anchor="ctr">
            <a:spAutoFit/>
          </a:bodyPr>
          <a:lstStyle/>
          <a:p>
            <a:pPr algn="ctr"/>
            <a:r>
              <a:rPr kumimoji="1" lang="ja-JP" altLang="en-US" sz="1089" dirty="0">
                <a:solidFill>
                  <a:schemeClr val="bg1"/>
                </a:solidFill>
                <a:latin typeface="メイリオ" panose="020B0604030504040204" pitchFamily="50" charset="-128"/>
                <a:ea typeface="メイリオ" panose="020B0604030504040204" pitchFamily="50" charset="-128"/>
              </a:rPr>
              <a:t>過去に雇用保険に加入したことがある</a:t>
            </a:r>
          </a:p>
        </p:txBody>
      </p:sp>
      <p:sp>
        <p:nvSpPr>
          <p:cNvPr id="120" name="下矢印 85">
            <a:extLst>
              <a:ext uri="{FF2B5EF4-FFF2-40B4-BE49-F238E27FC236}">
                <a16:creationId xmlns:a16="http://schemas.microsoft.com/office/drawing/2014/main" id="{A55CD8FA-6285-4410-B5BA-7152FF903102}"/>
              </a:ext>
            </a:extLst>
          </p:cNvPr>
          <p:cNvSpPr/>
          <p:nvPr/>
        </p:nvSpPr>
        <p:spPr>
          <a:xfrm rot="5400000">
            <a:off x="3187980" y="4939459"/>
            <a:ext cx="195951" cy="504000"/>
          </a:xfrm>
          <a:prstGeom prst="downArrow">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89"/>
          </a:p>
        </p:txBody>
      </p:sp>
      <p:sp>
        <p:nvSpPr>
          <p:cNvPr id="121" name="下矢印 75">
            <a:extLst>
              <a:ext uri="{FF2B5EF4-FFF2-40B4-BE49-F238E27FC236}">
                <a16:creationId xmlns:a16="http://schemas.microsoft.com/office/drawing/2014/main" id="{8BD348B3-4C4A-4293-88CF-893495AE5BC3}"/>
              </a:ext>
            </a:extLst>
          </p:cNvPr>
          <p:cNvSpPr/>
          <p:nvPr/>
        </p:nvSpPr>
        <p:spPr>
          <a:xfrm>
            <a:off x="4279512" y="5309193"/>
            <a:ext cx="183232" cy="315798"/>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89"/>
          </a:p>
        </p:txBody>
      </p:sp>
      <p:sp>
        <p:nvSpPr>
          <p:cNvPr id="124" name="正方形/長方形 123">
            <a:extLst>
              <a:ext uri="{FF2B5EF4-FFF2-40B4-BE49-F238E27FC236}">
                <a16:creationId xmlns:a16="http://schemas.microsoft.com/office/drawing/2014/main" id="{E57350E7-01B7-4E88-98DB-D195A2B28E74}"/>
              </a:ext>
            </a:extLst>
          </p:cNvPr>
          <p:cNvSpPr/>
          <p:nvPr/>
        </p:nvSpPr>
        <p:spPr>
          <a:xfrm>
            <a:off x="4411635" y="5373155"/>
            <a:ext cx="571220" cy="284693"/>
          </a:xfrm>
          <a:prstGeom prst="rect">
            <a:avLst/>
          </a:prstGeom>
        </p:spPr>
        <p:txBody>
          <a:bodyPr wrap="square">
            <a:spAutoFit/>
          </a:bodyPr>
          <a:lstStyle/>
          <a:p>
            <a:pPr>
              <a:lnSpc>
                <a:spcPts val="1542"/>
              </a:lnSpc>
            </a:pPr>
            <a:r>
              <a:rPr lang="ja-JP" altLang="en-US" sz="1089" kern="100" dirty="0">
                <a:latin typeface="メイリオ" panose="020B0604030504040204" pitchFamily="50" charset="-128"/>
                <a:ea typeface="メイリオ" panose="020B0604030504040204" pitchFamily="50" charset="-128"/>
                <a:cs typeface="Times New Roman" panose="02020603050405020304" pitchFamily="18" charset="0"/>
              </a:rPr>
              <a:t>はい</a:t>
            </a:r>
            <a:endParaRPr lang="en-US" altLang="ja-JP" sz="1089"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29" name="正方形/長方形 128">
            <a:extLst>
              <a:ext uri="{FF2B5EF4-FFF2-40B4-BE49-F238E27FC236}">
                <a16:creationId xmlns:a16="http://schemas.microsoft.com/office/drawing/2014/main" id="{8EDF2DF6-5BB6-4E6F-AC27-B64820F3962C}"/>
              </a:ext>
            </a:extLst>
          </p:cNvPr>
          <p:cNvSpPr/>
          <p:nvPr/>
        </p:nvSpPr>
        <p:spPr>
          <a:xfrm>
            <a:off x="2974753" y="5222477"/>
            <a:ext cx="718371" cy="284693"/>
          </a:xfrm>
          <a:prstGeom prst="rect">
            <a:avLst/>
          </a:prstGeom>
        </p:spPr>
        <p:txBody>
          <a:bodyPr wrap="square">
            <a:spAutoFit/>
          </a:bodyPr>
          <a:lstStyle/>
          <a:p>
            <a:pPr>
              <a:lnSpc>
                <a:spcPts val="1542"/>
              </a:lnSpc>
            </a:pPr>
            <a:r>
              <a:rPr lang="ja-JP" altLang="en-US" sz="1089" kern="100" dirty="0">
                <a:latin typeface="メイリオ" panose="020B0604030504040204" pitchFamily="50" charset="-128"/>
                <a:ea typeface="メイリオ" panose="020B0604030504040204" pitchFamily="50" charset="-128"/>
                <a:cs typeface="Times New Roman" panose="02020603050405020304" pitchFamily="18" charset="0"/>
              </a:rPr>
              <a:t>いいえ</a:t>
            </a:r>
            <a:endParaRPr lang="en-US" altLang="ja-JP" sz="1089"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31" name="下矢印 85">
            <a:extLst>
              <a:ext uri="{FF2B5EF4-FFF2-40B4-BE49-F238E27FC236}">
                <a16:creationId xmlns:a16="http://schemas.microsoft.com/office/drawing/2014/main" id="{7038A6C1-5AFB-44C1-9FF0-7D1CB5A7C212}"/>
              </a:ext>
            </a:extLst>
          </p:cNvPr>
          <p:cNvSpPr/>
          <p:nvPr/>
        </p:nvSpPr>
        <p:spPr>
          <a:xfrm rot="16200000">
            <a:off x="5274051" y="722639"/>
            <a:ext cx="195951" cy="360000"/>
          </a:xfrm>
          <a:prstGeom prst="downArrow">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89" dirty="0"/>
          </a:p>
        </p:txBody>
      </p:sp>
      <p:sp>
        <p:nvSpPr>
          <p:cNvPr id="139" name="テキスト ボックス 138">
            <a:extLst>
              <a:ext uri="{FF2B5EF4-FFF2-40B4-BE49-F238E27FC236}">
                <a16:creationId xmlns:a16="http://schemas.microsoft.com/office/drawing/2014/main" id="{CAE416C7-33C6-489F-83B4-C1CA92333640}"/>
              </a:ext>
            </a:extLst>
          </p:cNvPr>
          <p:cNvSpPr txBox="1"/>
          <p:nvPr/>
        </p:nvSpPr>
        <p:spPr>
          <a:xfrm>
            <a:off x="5565950" y="778183"/>
            <a:ext cx="818300" cy="252501"/>
          </a:xfrm>
          <a:prstGeom prst="rect">
            <a:avLst/>
          </a:prstGeom>
          <a:noFill/>
          <a:ln>
            <a:solidFill>
              <a:schemeClr val="tx1"/>
            </a:solidFill>
            <a:prstDash val="lgDash"/>
          </a:ln>
        </p:spPr>
        <p:txBody>
          <a:bodyPr wrap="square" lIns="32659" tIns="65317" rIns="32659" bIns="32659" rtlCol="0" anchor="ctr" anchorCtr="0">
            <a:spAutoFit/>
          </a:bodyPr>
          <a:lstStyle/>
          <a:p>
            <a:pPr algn="ctr"/>
            <a:r>
              <a:rPr kumimoji="1" lang="ja-JP" altLang="en-US" sz="998" dirty="0">
                <a:latin typeface="メイリオ" panose="020B0604030504040204" pitchFamily="50" charset="-128"/>
                <a:ea typeface="メイリオ" panose="020B0604030504040204" pitchFamily="50" charset="-128"/>
              </a:rPr>
              <a:t>支給対象外</a:t>
            </a:r>
            <a:endParaRPr kumimoji="1" lang="en-US" altLang="ja-JP" sz="998" dirty="0">
              <a:latin typeface="メイリオ" panose="020B0604030504040204" pitchFamily="50" charset="-128"/>
              <a:ea typeface="メイリオ" panose="020B0604030504040204" pitchFamily="50" charset="-128"/>
            </a:endParaRPr>
          </a:p>
        </p:txBody>
      </p:sp>
      <p:sp>
        <p:nvSpPr>
          <p:cNvPr id="140" name="下矢印 30">
            <a:extLst>
              <a:ext uri="{FF2B5EF4-FFF2-40B4-BE49-F238E27FC236}">
                <a16:creationId xmlns:a16="http://schemas.microsoft.com/office/drawing/2014/main" id="{7D6DEDAA-F0EE-43DF-884B-9AFD09583F57}"/>
              </a:ext>
            </a:extLst>
          </p:cNvPr>
          <p:cNvSpPr/>
          <p:nvPr/>
        </p:nvSpPr>
        <p:spPr>
          <a:xfrm>
            <a:off x="2733310" y="1001013"/>
            <a:ext cx="184426" cy="235311"/>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89"/>
          </a:p>
        </p:txBody>
      </p:sp>
      <p:sp>
        <p:nvSpPr>
          <p:cNvPr id="142" name="正方形/長方形 141">
            <a:extLst>
              <a:ext uri="{FF2B5EF4-FFF2-40B4-BE49-F238E27FC236}">
                <a16:creationId xmlns:a16="http://schemas.microsoft.com/office/drawing/2014/main" id="{086A5E07-8B42-4277-8ED7-DF7494567CAB}"/>
              </a:ext>
            </a:extLst>
          </p:cNvPr>
          <p:cNvSpPr/>
          <p:nvPr/>
        </p:nvSpPr>
        <p:spPr>
          <a:xfrm>
            <a:off x="2876397" y="980258"/>
            <a:ext cx="571220" cy="284693"/>
          </a:xfrm>
          <a:prstGeom prst="rect">
            <a:avLst/>
          </a:prstGeom>
        </p:spPr>
        <p:txBody>
          <a:bodyPr wrap="square">
            <a:spAutoFit/>
          </a:bodyPr>
          <a:lstStyle/>
          <a:p>
            <a:pPr>
              <a:lnSpc>
                <a:spcPts val="1542"/>
              </a:lnSpc>
            </a:pPr>
            <a:r>
              <a:rPr lang="ja-JP" altLang="en-US" sz="1089" kern="100" dirty="0">
                <a:latin typeface="メイリオ" panose="020B0604030504040204" pitchFamily="50" charset="-128"/>
                <a:ea typeface="メイリオ" panose="020B0604030504040204" pitchFamily="50" charset="-128"/>
                <a:cs typeface="Times New Roman" panose="02020603050405020304" pitchFamily="18" charset="0"/>
              </a:rPr>
              <a:t>はい</a:t>
            </a:r>
            <a:endParaRPr lang="en-US" altLang="ja-JP" sz="1089"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30" name="テキスト ボックス 129">
            <a:extLst>
              <a:ext uri="{FF2B5EF4-FFF2-40B4-BE49-F238E27FC236}">
                <a16:creationId xmlns:a16="http://schemas.microsoft.com/office/drawing/2014/main" id="{D9630EF1-5567-4CEC-B4B0-DBC26EB7AFC2}"/>
              </a:ext>
            </a:extLst>
          </p:cNvPr>
          <p:cNvSpPr txBox="1"/>
          <p:nvPr/>
        </p:nvSpPr>
        <p:spPr>
          <a:xfrm>
            <a:off x="543687" y="764781"/>
            <a:ext cx="4653404" cy="266543"/>
          </a:xfrm>
          <a:prstGeom prst="rect">
            <a:avLst/>
          </a:prstGeom>
          <a:solidFill>
            <a:schemeClr val="accent6">
              <a:lumMod val="75000"/>
            </a:schemeClr>
          </a:solidFill>
        </p:spPr>
        <p:txBody>
          <a:bodyPr wrap="square" tIns="65317" bIns="32659" rtlCol="0" anchor="ctr">
            <a:spAutoFit/>
          </a:bodyPr>
          <a:lstStyle/>
          <a:p>
            <a:pPr algn="ctr"/>
            <a:r>
              <a:rPr kumimoji="1" lang="ja-JP" altLang="en-US" sz="1089" dirty="0">
                <a:solidFill>
                  <a:schemeClr val="bg1"/>
                </a:solidFill>
                <a:latin typeface="メイリオ" panose="020B0604030504040204" pitchFamily="50" charset="-128"/>
                <a:ea typeface="メイリオ" panose="020B0604030504040204" pitchFamily="50" charset="-128"/>
              </a:rPr>
              <a:t>　大阪府民であり、学生もしくは公務員ではない</a:t>
            </a:r>
            <a:endParaRPr kumimoji="1" lang="ja-JP" altLang="en-US" sz="900" dirty="0">
              <a:solidFill>
                <a:schemeClr val="bg1"/>
              </a:solidFill>
              <a:latin typeface="メイリオ" panose="020B0604030504040204" pitchFamily="50" charset="-128"/>
              <a:ea typeface="メイリオ" panose="020B0604030504040204" pitchFamily="50" charset="-128"/>
            </a:endParaRPr>
          </a:p>
        </p:txBody>
      </p:sp>
      <p:sp>
        <p:nvSpPr>
          <p:cNvPr id="144" name="正方形/長方形 143">
            <a:extLst>
              <a:ext uri="{FF2B5EF4-FFF2-40B4-BE49-F238E27FC236}">
                <a16:creationId xmlns:a16="http://schemas.microsoft.com/office/drawing/2014/main" id="{8794158C-3111-4464-94EA-86C37323A333}"/>
              </a:ext>
            </a:extLst>
          </p:cNvPr>
          <p:cNvSpPr/>
          <p:nvPr/>
        </p:nvSpPr>
        <p:spPr>
          <a:xfrm>
            <a:off x="5138227" y="1020503"/>
            <a:ext cx="620842" cy="284693"/>
          </a:xfrm>
          <a:prstGeom prst="rect">
            <a:avLst/>
          </a:prstGeom>
        </p:spPr>
        <p:txBody>
          <a:bodyPr wrap="square">
            <a:spAutoFit/>
          </a:bodyPr>
          <a:lstStyle/>
          <a:p>
            <a:pPr>
              <a:lnSpc>
                <a:spcPts val="1542"/>
              </a:lnSpc>
            </a:pPr>
            <a:r>
              <a:rPr lang="ja-JP" altLang="en-US" sz="1089" kern="100" dirty="0">
                <a:latin typeface="メイリオ" panose="020B0604030504040204" pitchFamily="50" charset="-128"/>
                <a:ea typeface="メイリオ" panose="020B0604030504040204" pitchFamily="50" charset="-128"/>
                <a:cs typeface="Times New Roman" panose="02020603050405020304" pitchFamily="18" charset="0"/>
              </a:rPr>
              <a:t>いいえ</a:t>
            </a:r>
            <a:endParaRPr lang="en-US" altLang="ja-JP" sz="1089"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51" name="正方形/長方形 150">
            <a:extLst>
              <a:ext uri="{FF2B5EF4-FFF2-40B4-BE49-F238E27FC236}">
                <a16:creationId xmlns:a16="http://schemas.microsoft.com/office/drawing/2014/main" id="{9D960337-24E5-4516-9C9E-27AA41A66EBC}"/>
              </a:ext>
            </a:extLst>
          </p:cNvPr>
          <p:cNvSpPr/>
          <p:nvPr/>
        </p:nvSpPr>
        <p:spPr>
          <a:xfrm>
            <a:off x="2878094" y="3410677"/>
            <a:ext cx="942249" cy="284693"/>
          </a:xfrm>
          <a:prstGeom prst="rect">
            <a:avLst/>
          </a:prstGeom>
        </p:spPr>
        <p:txBody>
          <a:bodyPr wrap="square">
            <a:spAutoFit/>
          </a:bodyPr>
          <a:lstStyle/>
          <a:p>
            <a:pPr>
              <a:lnSpc>
                <a:spcPts val="1542"/>
              </a:lnSpc>
            </a:pPr>
            <a:r>
              <a:rPr lang="ja-JP" altLang="en-US" sz="1089" kern="100" dirty="0">
                <a:latin typeface="メイリオ" panose="020B0604030504040204" pitchFamily="50" charset="-128"/>
                <a:ea typeface="メイリオ" panose="020B0604030504040204" pitchFamily="50" charset="-128"/>
                <a:cs typeface="Times New Roman" panose="02020603050405020304" pitchFamily="18" charset="0"/>
              </a:rPr>
              <a:t>いいえ</a:t>
            </a:r>
            <a:endParaRPr lang="en-US" altLang="ja-JP" sz="1089"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18" name="テキスト ボックス 117">
            <a:extLst>
              <a:ext uri="{FF2B5EF4-FFF2-40B4-BE49-F238E27FC236}">
                <a16:creationId xmlns:a16="http://schemas.microsoft.com/office/drawing/2014/main" id="{C2AB4AFD-306D-476C-8F00-9CF4BA517FFA}"/>
              </a:ext>
            </a:extLst>
          </p:cNvPr>
          <p:cNvSpPr txBox="1"/>
          <p:nvPr/>
        </p:nvSpPr>
        <p:spPr>
          <a:xfrm>
            <a:off x="3529373" y="4982502"/>
            <a:ext cx="2275058" cy="434153"/>
          </a:xfrm>
          <a:prstGeom prst="rect">
            <a:avLst/>
          </a:prstGeom>
          <a:solidFill>
            <a:schemeClr val="accent6">
              <a:lumMod val="75000"/>
            </a:schemeClr>
          </a:solidFill>
        </p:spPr>
        <p:txBody>
          <a:bodyPr wrap="square" tIns="65317" bIns="32659" rtlCol="0" anchor="ctr" anchorCtr="0">
            <a:spAutoFit/>
          </a:bodyPr>
          <a:lstStyle/>
          <a:p>
            <a:pPr algn="ctr"/>
            <a:r>
              <a:rPr kumimoji="1" lang="ja-JP" altLang="en-US" sz="1089" dirty="0">
                <a:solidFill>
                  <a:schemeClr val="bg1"/>
                </a:solidFill>
                <a:latin typeface="メイリオ" panose="020B0604030504040204" pitchFamily="50" charset="-128"/>
                <a:ea typeface="メイリオ" panose="020B0604030504040204" pitchFamily="50" charset="-128"/>
              </a:rPr>
              <a:t>前回の受講開始日以降、雇用保険の加入期間が</a:t>
            </a:r>
            <a:r>
              <a:rPr kumimoji="1" lang="en-US" altLang="ja-JP" sz="1089" dirty="0">
                <a:solidFill>
                  <a:schemeClr val="bg1"/>
                </a:solidFill>
                <a:latin typeface="メイリオ" panose="020B0604030504040204" pitchFamily="50" charset="-128"/>
                <a:ea typeface="メイリオ" panose="020B0604030504040204" pitchFamily="50" charset="-128"/>
              </a:rPr>
              <a:t>3</a:t>
            </a:r>
            <a:r>
              <a:rPr kumimoji="1" lang="ja-JP" altLang="en-US" sz="1089" dirty="0">
                <a:solidFill>
                  <a:schemeClr val="bg1"/>
                </a:solidFill>
                <a:latin typeface="メイリオ" panose="020B0604030504040204" pitchFamily="50" charset="-128"/>
                <a:ea typeface="メイリオ" panose="020B0604030504040204" pitchFamily="50" charset="-128"/>
              </a:rPr>
              <a:t>年未満である</a:t>
            </a:r>
          </a:p>
        </p:txBody>
      </p:sp>
      <p:sp>
        <p:nvSpPr>
          <p:cNvPr id="157" name="下矢印 75">
            <a:extLst>
              <a:ext uri="{FF2B5EF4-FFF2-40B4-BE49-F238E27FC236}">
                <a16:creationId xmlns:a16="http://schemas.microsoft.com/office/drawing/2014/main" id="{A3C18A06-3510-4B59-884F-B540DB40E1F6}"/>
              </a:ext>
            </a:extLst>
          </p:cNvPr>
          <p:cNvSpPr/>
          <p:nvPr/>
        </p:nvSpPr>
        <p:spPr>
          <a:xfrm>
            <a:off x="5813049" y="1299998"/>
            <a:ext cx="210602" cy="2409705"/>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89" dirty="0">
              <a:highlight>
                <a:srgbClr val="FF00FF"/>
              </a:highlight>
            </a:endParaRPr>
          </a:p>
        </p:txBody>
      </p:sp>
      <p:sp>
        <p:nvSpPr>
          <p:cNvPr id="158" name="正方形/長方形 157">
            <a:extLst>
              <a:ext uri="{FF2B5EF4-FFF2-40B4-BE49-F238E27FC236}">
                <a16:creationId xmlns:a16="http://schemas.microsoft.com/office/drawing/2014/main" id="{E9E59E91-7809-45AF-8783-DE4B8E6B0530}"/>
              </a:ext>
            </a:extLst>
          </p:cNvPr>
          <p:cNvSpPr/>
          <p:nvPr/>
        </p:nvSpPr>
        <p:spPr>
          <a:xfrm>
            <a:off x="5931313" y="1495720"/>
            <a:ext cx="571220" cy="284693"/>
          </a:xfrm>
          <a:prstGeom prst="rect">
            <a:avLst/>
          </a:prstGeom>
        </p:spPr>
        <p:txBody>
          <a:bodyPr wrap="square">
            <a:spAutoFit/>
          </a:bodyPr>
          <a:lstStyle/>
          <a:p>
            <a:pPr>
              <a:lnSpc>
                <a:spcPts val="1542"/>
              </a:lnSpc>
            </a:pPr>
            <a:r>
              <a:rPr lang="ja-JP" altLang="en-US" sz="1089" kern="100" dirty="0">
                <a:latin typeface="メイリオ" panose="020B0604030504040204" pitchFamily="50" charset="-128"/>
                <a:ea typeface="メイリオ" panose="020B0604030504040204" pitchFamily="50" charset="-128"/>
                <a:cs typeface="Times New Roman" panose="02020603050405020304" pitchFamily="18" charset="0"/>
              </a:rPr>
              <a:t>はい</a:t>
            </a:r>
            <a:endParaRPr lang="en-US" altLang="ja-JP" sz="1089"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59" name="正方形/長方形 158">
            <a:extLst>
              <a:ext uri="{FF2B5EF4-FFF2-40B4-BE49-F238E27FC236}">
                <a16:creationId xmlns:a16="http://schemas.microsoft.com/office/drawing/2014/main" id="{3B5E3A20-6171-4FF3-9AB4-B8CBA3DC68D6}"/>
              </a:ext>
            </a:extLst>
          </p:cNvPr>
          <p:cNvSpPr/>
          <p:nvPr/>
        </p:nvSpPr>
        <p:spPr>
          <a:xfrm>
            <a:off x="2864496" y="1494740"/>
            <a:ext cx="620842" cy="284693"/>
          </a:xfrm>
          <a:prstGeom prst="rect">
            <a:avLst/>
          </a:prstGeom>
        </p:spPr>
        <p:txBody>
          <a:bodyPr wrap="square">
            <a:spAutoFit/>
          </a:bodyPr>
          <a:lstStyle/>
          <a:p>
            <a:pPr>
              <a:lnSpc>
                <a:spcPts val="1542"/>
              </a:lnSpc>
            </a:pPr>
            <a:r>
              <a:rPr lang="ja-JP" altLang="en-US" sz="1089" kern="100" dirty="0">
                <a:latin typeface="メイリオ" panose="020B0604030504040204" pitchFamily="50" charset="-128"/>
                <a:ea typeface="メイリオ" panose="020B0604030504040204" pitchFamily="50" charset="-128"/>
                <a:cs typeface="Times New Roman" panose="02020603050405020304" pitchFamily="18" charset="0"/>
              </a:rPr>
              <a:t>いいえ</a:t>
            </a:r>
            <a:endParaRPr lang="en-US" altLang="ja-JP" sz="1089"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60" name="下矢印 4">
            <a:extLst>
              <a:ext uri="{FF2B5EF4-FFF2-40B4-BE49-F238E27FC236}">
                <a16:creationId xmlns:a16="http://schemas.microsoft.com/office/drawing/2014/main" id="{2230DC68-47C0-44C7-80EB-46AD5C9084EB}"/>
              </a:ext>
            </a:extLst>
          </p:cNvPr>
          <p:cNvSpPr/>
          <p:nvPr/>
        </p:nvSpPr>
        <p:spPr>
          <a:xfrm>
            <a:off x="2724957" y="1360793"/>
            <a:ext cx="184426" cy="396000"/>
          </a:xfrm>
          <a:prstGeom prst="downArrow">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89"/>
          </a:p>
        </p:txBody>
      </p:sp>
      <p:sp>
        <p:nvSpPr>
          <p:cNvPr id="161" name="テキスト ボックス 160">
            <a:extLst>
              <a:ext uri="{FF2B5EF4-FFF2-40B4-BE49-F238E27FC236}">
                <a16:creationId xmlns:a16="http://schemas.microsoft.com/office/drawing/2014/main" id="{B1ED352C-E2B5-4EEA-A32E-E5DB72D55BAB}"/>
              </a:ext>
            </a:extLst>
          </p:cNvPr>
          <p:cNvSpPr txBox="1"/>
          <p:nvPr/>
        </p:nvSpPr>
        <p:spPr>
          <a:xfrm>
            <a:off x="4814370" y="2395953"/>
            <a:ext cx="729715" cy="252501"/>
          </a:xfrm>
          <a:prstGeom prst="rect">
            <a:avLst/>
          </a:prstGeom>
          <a:noFill/>
          <a:ln>
            <a:solidFill>
              <a:schemeClr val="tx1"/>
            </a:solidFill>
            <a:prstDash val="lgDash"/>
          </a:ln>
        </p:spPr>
        <p:txBody>
          <a:bodyPr wrap="square" lIns="32659" tIns="65317" rIns="32659" bIns="32659" rtlCol="0" anchor="ctr" anchorCtr="0">
            <a:spAutoFit/>
          </a:bodyPr>
          <a:lstStyle/>
          <a:p>
            <a:pPr algn="ctr"/>
            <a:r>
              <a:rPr kumimoji="1" lang="ja-JP" altLang="en-US" sz="998" dirty="0">
                <a:latin typeface="メイリオ" panose="020B0604030504040204" pitchFamily="50" charset="-128"/>
                <a:ea typeface="メイリオ" panose="020B0604030504040204" pitchFamily="50" charset="-128"/>
              </a:rPr>
              <a:t>支給対象外</a:t>
            </a:r>
            <a:endParaRPr kumimoji="1" lang="en-US" altLang="ja-JP" sz="998" dirty="0">
              <a:latin typeface="メイリオ" panose="020B0604030504040204" pitchFamily="50" charset="-128"/>
              <a:ea typeface="メイリオ" panose="020B0604030504040204" pitchFamily="50" charset="-128"/>
            </a:endParaRPr>
          </a:p>
        </p:txBody>
      </p:sp>
      <p:sp>
        <p:nvSpPr>
          <p:cNvPr id="162" name="正方形/長方形 161">
            <a:extLst>
              <a:ext uri="{FF2B5EF4-FFF2-40B4-BE49-F238E27FC236}">
                <a16:creationId xmlns:a16="http://schemas.microsoft.com/office/drawing/2014/main" id="{653C38FB-8815-487B-99E7-46A147DC31BF}"/>
              </a:ext>
            </a:extLst>
          </p:cNvPr>
          <p:cNvSpPr/>
          <p:nvPr/>
        </p:nvSpPr>
        <p:spPr>
          <a:xfrm>
            <a:off x="3429953" y="2340359"/>
            <a:ext cx="620842" cy="284693"/>
          </a:xfrm>
          <a:prstGeom prst="rect">
            <a:avLst/>
          </a:prstGeom>
        </p:spPr>
        <p:txBody>
          <a:bodyPr wrap="square">
            <a:spAutoFit/>
          </a:bodyPr>
          <a:lstStyle/>
          <a:p>
            <a:pPr>
              <a:lnSpc>
                <a:spcPts val="1542"/>
              </a:lnSpc>
            </a:pPr>
            <a:r>
              <a:rPr lang="ja-JP" altLang="en-US" sz="1089" kern="100" dirty="0">
                <a:latin typeface="メイリオ" panose="020B0604030504040204" pitchFamily="50" charset="-128"/>
                <a:ea typeface="メイリオ" panose="020B0604030504040204" pitchFamily="50" charset="-128"/>
                <a:cs typeface="Times New Roman" panose="02020603050405020304" pitchFamily="18" charset="0"/>
              </a:rPr>
              <a:t>いいえ</a:t>
            </a:r>
            <a:endParaRPr lang="en-US" altLang="ja-JP" sz="1089"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63" name="矢印: 上向き折線 162">
            <a:extLst>
              <a:ext uri="{FF2B5EF4-FFF2-40B4-BE49-F238E27FC236}">
                <a16:creationId xmlns:a16="http://schemas.microsoft.com/office/drawing/2014/main" id="{DD69C49B-C248-4519-90C8-8F63EC36EA50}"/>
              </a:ext>
            </a:extLst>
          </p:cNvPr>
          <p:cNvSpPr/>
          <p:nvPr/>
        </p:nvSpPr>
        <p:spPr>
          <a:xfrm rot="5400000">
            <a:off x="4246092" y="2060608"/>
            <a:ext cx="263557" cy="831316"/>
          </a:xfrm>
          <a:prstGeom prst="bentUpArrow">
            <a:avLst>
              <a:gd name="adj1" fmla="val 43486"/>
              <a:gd name="adj2" fmla="val 43745"/>
              <a:gd name="adj3" fmla="val 50000"/>
            </a:avLst>
          </a:prstGeom>
          <a:solidFill>
            <a:srgbClr val="AFAB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下矢印 75">
            <a:extLst>
              <a:ext uri="{FF2B5EF4-FFF2-40B4-BE49-F238E27FC236}">
                <a16:creationId xmlns:a16="http://schemas.microsoft.com/office/drawing/2014/main" id="{D5669006-9145-4470-9239-7264544087FF}"/>
              </a:ext>
            </a:extLst>
          </p:cNvPr>
          <p:cNvSpPr/>
          <p:nvPr/>
        </p:nvSpPr>
        <p:spPr>
          <a:xfrm>
            <a:off x="2721784" y="2309842"/>
            <a:ext cx="196980" cy="360000"/>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89"/>
          </a:p>
        </p:txBody>
      </p:sp>
      <p:sp>
        <p:nvSpPr>
          <p:cNvPr id="165" name="正方形/長方形 164">
            <a:extLst>
              <a:ext uri="{FF2B5EF4-FFF2-40B4-BE49-F238E27FC236}">
                <a16:creationId xmlns:a16="http://schemas.microsoft.com/office/drawing/2014/main" id="{3EF51CB7-4267-4CC7-8F9D-65015732679C}"/>
              </a:ext>
            </a:extLst>
          </p:cNvPr>
          <p:cNvSpPr/>
          <p:nvPr/>
        </p:nvSpPr>
        <p:spPr>
          <a:xfrm>
            <a:off x="2888280" y="2352422"/>
            <a:ext cx="942249" cy="284693"/>
          </a:xfrm>
          <a:prstGeom prst="rect">
            <a:avLst/>
          </a:prstGeom>
        </p:spPr>
        <p:txBody>
          <a:bodyPr wrap="square">
            <a:spAutoFit/>
          </a:bodyPr>
          <a:lstStyle/>
          <a:p>
            <a:pPr>
              <a:lnSpc>
                <a:spcPts val="1542"/>
              </a:lnSpc>
            </a:pPr>
            <a:r>
              <a:rPr lang="ja-JP" altLang="en-US" sz="1089" kern="100" dirty="0">
                <a:latin typeface="メイリオ" panose="020B0604030504040204" pitchFamily="50" charset="-128"/>
                <a:ea typeface="メイリオ" panose="020B0604030504040204" pitchFamily="50" charset="-128"/>
                <a:cs typeface="Times New Roman" panose="02020603050405020304" pitchFamily="18" charset="0"/>
              </a:rPr>
              <a:t>はい</a:t>
            </a:r>
            <a:endParaRPr lang="en-US" altLang="ja-JP" sz="1089"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56" name="テキスト ボックス 155">
            <a:extLst>
              <a:ext uri="{FF2B5EF4-FFF2-40B4-BE49-F238E27FC236}">
                <a16:creationId xmlns:a16="http://schemas.microsoft.com/office/drawing/2014/main" id="{0066A298-B7AF-48DE-AE9F-62BB22272D10}"/>
              </a:ext>
            </a:extLst>
          </p:cNvPr>
          <p:cNvSpPr txBox="1"/>
          <p:nvPr/>
        </p:nvSpPr>
        <p:spPr>
          <a:xfrm>
            <a:off x="543959" y="1241550"/>
            <a:ext cx="5553914" cy="266543"/>
          </a:xfrm>
          <a:prstGeom prst="rect">
            <a:avLst/>
          </a:prstGeom>
          <a:solidFill>
            <a:schemeClr val="accent6">
              <a:lumMod val="75000"/>
            </a:schemeClr>
          </a:solidFill>
        </p:spPr>
        <p:txBody>
          <a:bodyPr wrap="square" tIns="65317" bIns="32659" rtlCol="0" anchor="ctr" anchorCtr="0">
            <a:spAutoFit/>
          </a:bodyPr>
          <a:lstStyle/>
          <a:p>
            <a:r>
              <a:rPr kumimoji="1" lang="ja-JP" altLang="en-US" sz="1089" dirty="0">
                <a:solidFill>
                  <a:schemeClr val="bg1"/>
                </a:solidFill>
                <a:latin typeface="メイリオ" panose="020B0604030504040204" pitchFamily="50" charset="-128"/>
                <a:ea typeface="メイリオ" panose="020B0604030504040204" pitchFamily="50" charset="-128"/>
              </a:rPr>
              <a:t>　　　　　　　　　　　雇用保険に加入している　　　　　　　　　　　</a:t>
            </a:r>
          </a:p>
        </p:txBody>
      </p:sp>
      <p:sp>
        <p:nvSpPr>
          <p:cNvPr id="153" name="テキスト ボックス 152">
            <a:extLst>
              <a:ext uri="{FF2B5EF4-FFF2-40B4-BE49-F238E27FC236}">
                <a16:creationId xmlns:a16="http://schemas.microsoft.com/office/drawing/2014/main" id="{B6FE749A-F134-4ED7-938F-3BB485F421E4}"/>
              </a:ext>
            </a:extLst>
          </p:cNvPr>
          <p:cNvSpPr txBox="1"/>
          <p:nvPr/>
        </p:nvSpPr>
        <p:spPr>
          <a:xfrm>
            <a:off x="3693124" y="6042502"/>
            <a:ext cx="3200929" cy="200055"/>
          </a:xfrm>
          <a:prstGeom prst="rect">
            <a:avLst/>
          </a:prstGeom>
          <a:noFill/>
        </p:spPr>
        <p:txBody>
          <a:bodyPr wrap="square" rtlCol="0">
            <a:spAutoFit/>
          </a:bodyPr>
          <a:lstStyle/>
          <a:p>
            <a:r>
              <a:rPr kumimoji="1" lang="en-US" altLang="ja-JP" sz="700" dirty="0">
                <a:latin typeface="メイリオ" panose="020B0604030504040204" pitchFamily="50" charset="-128"/>
                <a:ea typeface="メイリオ" panose="020B0604030504040204" pitchFamily="50" charset="-128"/>
              </a:rPr>
              <a:t>※</a:t>
            </a:r>
            <a:r>
              <a:rPr kumimoji="1" lang="ja-JP" altLang="en-US" sz="700" dirty="0">
                <a:latin typeface="メイリオ" panose="020B0604030504040204" pitchFamily="50" charset="-128"/>
                <a:ea typeface="メイリオ" panose="020B0604030504040204" pitchFamily="50" charset="-128"/>
              </a:rPr>
              <a:t>支援金の事前登録の際、</a:t>
            </a:r>
            <a:r>
              <a:rPr kumimoji="1" lang="en-US" altLang="ja-JP" sz="700" dirty="0">
                <a:latin typeface="メイリオ" panose="020B0604030504040204" pitchFamily="50" charset="-128"/>
                <a:ea typeface="メイリオ" panose="020B0604030504040204" pitchFamily="50" charset="-128"/>
              </a:rPr>
              <a:t>OSAKA</a:t>
            </a:r>
            <a:r>
              <a:rPr kumimoji="1" lang="ja-JP" altLang="en-US" sz="700" dirty="0">
                <a:latin typeface="メイリオ" panose="020B0604030504040204" pitchFamily="50" charset="-128"/>
                <a:ea typeface="メイリオ" panose="020B0604030504040204" pitchFamily="50" charset="-128"/>
              </a:rPr>
              <a:t>しごとフィールドにご登録いただけます</a:t>
            </a:r>
          </a:p>
        </p:txBody>
      </p:sp>
      <p:sp>
        <p:nvSpPr>
          <p:cNvPr id="3" name="テキスト ボックス 2">
            <a:extLst>
              <a:ext uri="{FF2B5EF4-FFF2-40B4-BE49-F238E27FC236}">
                <a16:creationId xmlns:a16="http://schemas.microsoft.com/office/drawing/2014/main" id="{2A7E5FC1-FC51-4370-97E1-045BD14A04AC}"/>
              </a:ext>
            </a:extLst>
          </p:cNvPr>
          <p:cNvSpPr txBox="1"/>
          <p:nvPr/>
        </p:nvSpPr>
        <p:spPr>
          <a:xfrm>
            <a:off x="543959" y="1760672"/>
            <a:ext cx="5068966" cy="584775"/>
          </a:xfrm>
          <a:prstGeom prst="rect">
            <a:avLst/>
          </a:prstGeom>
          <a:solidFill>
            <a:schemeClr val="accent6">
              <a:lumMod val="75000"/>
            </a:schemeClr>
          </a:solidFill>
        </p:spPr>
        <p:txBody>
          <a:bodyPr wrap="square" rtlCol="0">
            <a:spAutoFit/>
          </a:bodyPr>
          <a:lstStyle/>
          <a:p>
            <a:r>
              <a:rPr kumimoji="1" lang="ja-JP" altLang="en-US" sz="1100" dirty="0">
                <a:solidFill>
                  <a:schemeClr val="bg1"/>
                </a:solidFill>
                <a:latin typeface="メイリオ" panose="020B0604030504040204" pitchFamily="50" charset="-128"/>
                <a:ea typeface="メイリオ" panose="020B0604030504040204" pitchFamily="50" charset="-128"/>
              </a:rPr>
              <a:t>１年以上継続して求職活動をしており、かつ</a:t>
            </a:r>
            <a:r>
              <a:rPr kumimoji="1" lang="en-US" altLang="ja-JP" sz="1100" dirty="0">
                <a:solidFill>
                  <a:schemeClr val="bg1"/>
                </a:solidFill>
                <a:latin typeface="メイリオ" panose="020B0604030504040204" pitchFamily="50" charset="-128"/>
                <a:ea typeface="メイリオ" panose="020B0604030504040204" pitchFamily="50" charset="-128"/>
              </a:rPr>
              <a:t>OSAKA</a:t>
            </a:r>
            <a:r>
              <a:rPr kumimoji="1" lang="ja-JP" altLang="en-US" sz="1100" dirty="0">
                <a:solidFill>
                  <a:schemeClr val="bg1"/>
                </a:solidFill>
                <a:latin typeface="メイリオ" panose="020B0604030504040204" pitchFamily="50" charset="-128"/>
                <a:ea typeface="メイリオ" panose="020B0604030504040204" pitchFamily="50" charset="-128"/>
              </a:rPr>
              <a:t>しごとフィールド</a:t>
            </a:r>
            <a:r>
              <a:rPr kumimoji="1" lang="en-US" altLang="ja-JP" sz="1100" dirty="0">
                <a:solidFill>
                  <a:schemeClr val="bg1"/>
                </a:solidFill>
                <a:latin typeface="メイリオ" panose="020B0604030504040204" pitchFamily="50" charset="-128"/>
                <a:ea typeface="メイリオ" panose="020B0604030504040204" pitchFamily="50" charset="-128"/>
              </a:rPr>
              <a:t>(※)</a:t>
            </a:r>
          </a:p>
          <a:p>
            <a:r>
              <a:rPr kumimoji="1" lang="ja-JP" altLang="en-US" sz="1100" dirty="0">
                <a:solidFill>
                  <a:schemeClr val="bg1"/>
                </a:solidFill>
                <a:latin typeface="メイリオ" panose="020B0604030504040204" pitchFamily="50" charset="-128"/>
                <a:ea typeface="メイリオ" panose="020B0604030504040204" pitchFamily="50" charset="-128"/>
              </a:rPr>
              <a:t>に登録しており、正社員として就職することを講座受講の目的としている</a:t>
            </a:r>
            <a:endParaRPr kumimoji="1" lang="en-US" altLang="ja-JP" sz="1100" dirty="0">
              <a:solidFill>
                <a:schemeClr val="bg1"/>
              </a:solidFill>
              <a:latin typeface="メイリオ" panose="020B0604030504040204" pitchFamily="50" charset="-128"/>
              <a:ea typeface="メイリオ" panose="020B0604030504040204" pitchFamily="50" charset="-128"/>
            </a:endParaRPr>
          </a:p>
          <a:p>
            <a:r>
              <a:rPr kumimoji="1" lang="ja-JP" altLang="en-US" sz="1000" dirty="0">
                <a:solidFill>
                  <a:schemeClr val="bg1"/>
                </a:solidFill>
                <a:latin typeface="メイリオ" panose="020B0604030504040204" pitchFamily="50" charset="-128"/>
                <a:ea typeface="メイリオ" panose="020B0604030504040204" pitchFamily="50" charset="-128"/>
              </a:rPr>
              <a:t>（</a:t>
            </a:r>
            <a:r>
              <a:rPr kumimoji="1" lang="ja-JP" altLang="en-US" sz="900" dirty="0">
                <a:solidFill>
                  <a:schemeClr val="bg1"/>
                </a:solidFill>
                <a:latin typeface="メイリオ" panose="020B0604030504040204" pitchFamily="50" charset="-128"/>
                <a:ea typeface="メイリオ" panose="020B0604030504040204" pitchFamily="50" charset="-128"/>
              </a:rPr>
              <a:t>企業から採用内定が出ている方は問いませんので「はい」に進んでください）</a:t>
            </a:r>
            <a:endParaRPr kumimoji="1" lang="en-US" altLang="ja-JP" sz="900" dirty="0">
              <a:solidFill>
                <a:schemeClr val="bg1"/>
              </a:solidFill>
              <a:latin typeface="メイリオ" panose="020B0604030504040204" pitchFamily="50" charset="-128"/>
              <a:ea typeface="メイリオ" panose="020B0604030504040204" pitchFamily="50" charset="-128"/>
            </a:endParaRPr>
          </a:p>
        </p:txBody>
      </p:sp>
      <p:pic>
        <p:nvPicPr>
          <p:cNvPr id="145" name="図 144">
            <a:extLst>
              <a:ext uri="{FF2B5EF4-FFF2-40B4-BE49-F238E27FC236}">
                <a16:creationId xmlns:a16="http://schemas.microsoft.com/office/drawing/2014/main" id="{5E3FB54A-8483-459D-ABC8-6A0C758C1A04}"/>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t="7060"/>
          <a:stretch/>
        </p:blipFill>
        <p:spPr>
          <a:xfrm>
            <a:off x="2173635" y="9200119"/>
            <a:ext cx="646639" cy="600987"/>
          </a:xfrm>
          <a:prstGeom prst="rect">
            <a:avLst/>
          </a:prstGeom>
        </p:spPr>
      </p:pic>
      <p:sp>
        <p:nvSpPr>
          <p:cNvPr id="97" name="角丸四角形 96"/>
          <p:cNvSpPr/>
          <p:nvPr/>
        </p:nvSpPr>
        <p:spPr>
          <a:xfrm>
            <a:off x="148018" y="6102495"/>
            <a:ext cx="896829" cy="361642"/>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70" b="1" dirty="0">
                <a:latin typeface="Arial" panose="020B0604020202020204" pitchFamily="34" charset="0"/>
                <a:ea typeface="メイリオ" panose="020B0604030504040204" pitchFamily="50" charset="-128"/>
                <a:cs typeface="Arial" panose="020B0604020202020204" pitchFamily="34" charset="0"/>
              </a:rPr>
              <a:t>手続き</a:t>
            </a:r>
          </a:p>
        </p:txBody>
      </p:sp>
      <p:sp>
        <p:nvSpPr>
          <p:cNvPr id="147" name="テキスト ボックス 146">
            <a:extLst>
              <a:ext uri="{FF2B5EF4-FFF2-40B4-BE49-F238E27FC236}">
                <a16:creationId xmlns:a16="http://schemas.microsoft.com/office/drawing/2014/main" id="{73958F7C-AA6D-41DB-B540-3D0517949A3D}"/>
              </a:ext>
            </a:extLst>
          </p:cNvPr>
          <p:cNvSpPr txBox="1"/>
          <p:nvPr/>
        </p:nvSpPr>
        <p:spPr>
          <a:xfrm>
            <a:off x="839165" y="7852576"/>
            <a:ext cx="4917617" cy="399468"/>
          </a:xfrm>
          <a:prstGeom prst="rect">
            <a:avLst/>
          </a:prstGeom>
          <a:noFill/>
          <a:ln>
            <a:noFill/>
            <a:prstDash val="lgDashDotDot"/>
          </a:ln>
        </p:spPr>
        <p:txBody>
          <a:bodyPr wrap="square" rtlCol="0">
            <a:spAutoFit/>
          </a:bodyPr>
          <a:lstStyle/>
          <a:p>
            <a:pPr marL="409011" indent="-409011"/>
            <a:r>
              <a:rPr kumimoji="1" lang="ja-JP" altLang="en-US" sz="998" dirty="0">
                <a:latin typeface="Arial" panose="020B0604020202020204" pitchFamily="34" charset="0"/>
                <a:ea typeface="メイリオ" panose="020B0604030504040204" pitchFamily="50" charset="-128"/>
                <a:cs typeface="Arial" panose="020B0604020202020204" pitchFamily="34" charset="0"/>
              </a:rPr>
              <a:t>　事前登録順に受け付け、申請期限内であっても予算がなくなり次第終了します。</a:t>
            </a:r>
            <a:endParaRPr kumimoji="1" lang="en-US" altLang="ja-JP" sz="998" dirty="0">
              <a:latin typeface="Arial" panose="020B0604020202020204" pitchFamily="34" charset="0"/>
              <a:ea typeface="メイリオ" panose="020B0604030504040204" pitchFamily="50" charset="-128"/>
              <a:cs typeface="Arial" panose="020B0604020202020204" pitchFamily="34" charset="0"/>
            </a:endParaRPr>
          </a:p>
          <a:p>
            <a:pPr marL="409011" indent="-409011"/>
            <a:r>
              <a:rPr kumimoji="1" lang="ja-JP" altLang="en-US" sz="998" dirty="0">
                <a:latin typeface="Arial" panose="020B0604020202020204" pitchFamily="34" charset="0"/>
                <a:ea typeface="メイリオ" panose="020B0604030504040204" pitchFamily="50" charset="-128"/>
                <a:cs typeface="Arial" panose="020B0604020202020204" pitchFamily="34" charset="0"/>
              </a:rPr>
              <a:t>　終了した時点で事前登録が無い方は対象になりません。</a:t>
            </a:r>
            <a:endParaRPr kumimoji="1" lang="en-US" altLang="ja-JP" sz="998" dirty="0">
              <a:latin typeface="Arial" panose="020B0604020202020204" pitchFamily="34" charset="0"/>
              <a:ea typeface="メイリオ" panose="020B0604030504040204" pitchFamily="50" charset="-128"/>
              <a:cs typeface="Arial" panose="020B0604020202020204" pitchFamily="34" charset="0"/>
            </a:endParaRPr>
          </a:p>
        </p:txBody>
      </p:sp>
      <p:sp>
        <p:nvSpPr>
          <p:cNvPr id="104" name="テキスト ボックス 103">
            <a:extLst>
              <a:ext uri="{FF2B5EF4-FFF2-40B4-BE49-F238E27FC236}">
                <a16:creationId xmlns:a16="http://schemas.microsoft.com/office/drawing/2014/main" id="{D7A80A83-1993-4786-8C00-A04C66B83510}"/>
              </a:ext>
            </a:extLst>
          </p:cNvPr>
          <p:cNvSpPr txBox="1"/>
          <p:nvPr/>
        </p:nvSpPr>
        <p:spPr>
          <a:xfrm>
            <a:off x="522704" y="8327812"/>
            <a:ext cx="6185995" cy="307777"/>
          </a:xfrm>
          <a:prstGeom prst="rect">
            <a:avLst/>
          </a:prstGeom>
          <a:noFill/>
          <a:ln>
            <a:noFill/>
            <a:prstDash val="lgDashDotDot"/>
          </a:ln>
        </p:spPr>
        <p:txBody>
          <a:bodyPr wrap="square" rtlCol="0">
            <a:spAutoFit/>
          </a:bodyPr>
          <a:lstStyle/>
          <a:p>
            <a:pPr marL="409011" indent="-409011"/>
            <a:r>
              <a:rPr kumimoji="1" lang="ja-JP" altLang="en-US" sz="1400" b="1" dirty="0">
                <a:latin typeface="Arial" panose="020B0604020202020204" pitchFamily="34" charset="0"/>
                <a:ea typeface="メイリオ" panose="020B0604030504040204" pitchFamily="50" charset="-128"/>
                <a:cs typeface="Arial" panose="020B0604020202020204" pitchFamily="34" charset="0"/>
              </a:rPr>
              <a:t>必要書類：領収書、講座の修了証明書、本人確認書類（運転免許証等）等</a:t>
            </a:r>
          </a:p>
        </p:txBody>
      </p:sp>
      <p:sp>
        <p:nvSpPr>
          <p:cNvPr id="7" name="テキスト ボックス 6">
            <a:extLst>
              <a:ext uri="{FF2B5EF4-FFF2-40B4-BE49-F238E27FC236}">
                <a16:creationId xmlns:a16="http://schemas.microsoft.com/office/drawing/2014/main" id="{BD642616-4C65-4323-8432-59995E132DB9}"/>
              </a:ext>
            </a:extLst>
          </p:cNvPr>
          <p:cNvSpPr txBox="1"/>
          <p:nvPr/>
        </p:nvSpPr>
        <p:spPr>
          <a:xfrm>
            <a:off x="653720" y="6592278"/>
            <a:ext cx="992579" cy="253916"/>
          </a:xfrm>
          <a:prstGeom prst="rect">
            <a:avLst/>
          </a:prstGeom>
          <a:noFill/>
        </p:spPr>
        <p:txBody>
          <a:bodyPr wrap="none" rtlCol="0">
            <a:spAutoFit/>
          </a:bodyPr>
          <a:lstStyle/>
          <a:p>
            <a:r>
              <a:rPr kumimoji="1" lang="ja-JP" altLang="en-US" sz="1050" b="1" dirty="0">
                <a:latin typeface="メイリオ" panose="020B0604030504040204" pitchFamily="50" charset="-128"/>
                <a:ea typeface="メイリオ" panose="020B0604030504040204" pitchFamily="50" charset="-128"/>
              </a:rPr>
              <a:t>教育訓練施設</a:t>
            </a:r>
          </a:p>
        </p:txBody>
      </p:sp>
      <p:sp>
        <p:nvSpPr>
          <p:cNvPr id="111" name="テキスト ボックス 110">
            <a:extLst>
              <a:ext uri="{FF2B5EF4-FFF2-40B4-BE49-F238E27FC236}">
                <a16:creationId xmlns:a16="http://schemas.microsoft.com/office/drawing/2014/main" id="{66AE8FC3-87EE-4F5C-A1F2-47EB169C1C78}"/>
              </a:ext>
            </a:extLst>
          </p:cNvPr>
          <p:cNvSpPr txBox="1"/>
          <p:nvPr/>
        </p:nvSpPr>
        <p:spPr>
          <a:xfrm>
            <a:off x="1887612" y="6586606"/>
            <a:ext cx="925253" cy="253916"/>
          </a:xfrm>
          <a:prstGeom prst="rect">
            <a:avLst/>
          </a:prstGeom>
          <a:noFill/>
        </p:spPr>
        <p:txBody>
          <a:bodyPr wrap="none" rtlCol="0">
            <a:spAutoFit/>
          </a:bodyPr>
          <a:lstStyle/>
          <a:p>
            <a:r>
              <a:rPr kumimoji="1" lang="ja-JP" altLang="en-US" sz="1050" b="1" dirty="0">
                <a:latin typeface="メイリオ" panose="020B0604030504040204" pitchFamily="50" charset="-128"/>
                <a:ea typeface="メイリオ" panose="020B0604030504040204" pitchFamily="50" charset="-128"/>
              </a:rPr>
              <a:t>支援金の</a:t>
            </a:r>
            <a:r>
              <a:rPr kumimoji="1" lang="en-US" altLang="ja-JP" sz="1050" b="1" dirty="0">
                <a:latin typeface="メイリオ" panose="020B0604030504040204" pitchFamily="50" charset="-128"/>
                <a:ea typeface="メイリオ" panose="020B0604030504040204" pitchFamily="50" charset="-128"/>
              </a:rPr>
              <a:t>HP</a:t>
            </a:r>
            <a:endParaRPr kumimoji="1" lang="ja-JP" altLang="en-US" sz="1050" b="1" dirty="0">
              <a:latin typeface="メイリオ" panose="020B0604030504040204" pitchFamily="50" charset="-128"/>
              <a:ea typeface="メイリオ" panose="020B0604030504040204" pitchFamily="50" charset="-128"/>
            </a:endParaRPr>
          </a:p>
        </p:txBody>
      </p:sp>
      <p:sp>
        <p:nvSpPr>
          <p:cNvPr id="114" name="テキスト ボックス 113">
            <a:extLst>
              <a:ext uri="{FF2B5EF4-FFF2-40B4-BE49-F238E27FC236}">
                <a16:creationId xmlns:a16="http://schemas.microsoft.com/office/drawing/2014/main" id="{E063F378-741D-4551-9FFB-2215E9FA0A1A}"/>
              </a:ext>
            </a:extLst>
          </p:cNvPr>
          <p:cNvSpPr txBox="1"/>
          <p:nvPr/>
        </p:nvSpPr>
        <p:spPr>
          <a:xfrm>
            <a:off x="4270405" y="6566839"/>
            <a:ext cx="925253" cy="253916"/>
          </a:xfrm>
          <a:prstGeom prst="rect">
            <a:avLst/>
          </a:prstGeom>
          <a:noFill/>
        </p:spPr>
        <p:txBody>
          <a:bodyPr wrap="none" rtlCol="0">
            <a:spAutoFit/>
          </a:bodyPr>
          <a:lstStyle/>
          <a:p>
            <a:r>
              <a:rPr kumimoji="1" lang="ja-JP" altLang="en-US" sz="1050" b="1" dirty="0">
                <a:latin typeface="メイリオ" panose="020B0604030504040204" pitchFamily="50" charset="-128"/>
                <a:ea typeface="メイリオ" panose="020B0604030504040204" pitchFamily="50" charset="-128"/>
              </a:rPr>
              <a:t>支援金の</a:t>
            </a:r>
            <a:r>
              <a:rPr kumimoji="1" lang="en-US" altLang="ja-JP" sz="1050" b="1" dirty="0">
                <a:latin typeface="メイリオ" panose="020B0604030504040204" pitchFamily="50" charset="-128"/>
                <a:ea typeface="メイリオ" panose="020B0604030504040204" pitchFamily="50" charset="-128"/>
              </a:rPr>
              <a:t>HP</a:t>
            </a:r>
            <a:endParaRPr kumimoji="1" lang="ja-JP" altLang="en-US" sz="1050" b="1" dirty="0">
              <a:latin typeface="メイリオ" panose="020B0604030504040204" pitchFamily="50" charset="-128"/>
              <a:ea typeface="メイリオ" panose="020B0604030504040204" pitchFamily="50" charset="-128"/>
            </a:endParaRPr>
          </a:p>
        </p:txBody>
      </p:sp>
      <p:sp>
        <p:nvSpPr>
          <p:cNvPr id="116" name="テキスト ボックス 115">
            <a:extLst>
              <a:ext uri="{FF2B5EF4-FFF2-40B4-BE49-F238E27FC236}">
                <a16:creationId xmlns:a16="http://schemas.microsoft.com/office/drawing/2014/main" id="{157F37CA-5493-4954-B8EB-3F0E5BE875B8}"/>
              </a:ext>
            </a:extLst>
          </p:cNvPr>
          <p:cNvSpPr txBox="1"/>
          <p:nvPr/>
        </p:nvSpPr>
        <p:spPr>
          <a:xfrm>
            <a:off x="5395562" y="6652275"/>
            <a:ext cx="992579" cy="253916"/>
          </a:xfrm>
          <a:prstGeom prst="rect">
            <a:avLst/>
          </a:prstGeom>
          <a:noFill/>
        </p:spPr>
        <p:txBody>
          <a:bodyPr wrap="none" rtlCol="0">
            <a:spAutoFit/>
          </a:bodyPr>
          <a:lstStyle/>
          <a:p>
            <a:r>
              <a:rPr kumimoji="1" lang="ja-JP" altLang="en-US" sz="1050" b="1" dirty="0">
                <a:latin typeface="メイリオ" panose="020B0604030504040204" pitchFamily="50" charset="-128"/>
                <a:ea typeface="メイリオ" panose="020B0604030504040204" pitchFamily="50" charset="-128"/>
              </a:rPr>
              <a:t>支援金の支給</a:t>
            </a:r>
          </a:p>
        </p:txBody>
      </p:sp>
      <p:sp>
        <p:nvSpPr>
          <p:cNvPr id="123" name="テキスト ボックス 122">
            <a:extLst>
              <a:ext uri="{FF2B5EF4-FFF2-40B4-BE49-F238E27FC236}">
                <a16:creationId xmlns:a16="http://schemas.microsoft.com/office/drawing/2014/main" id="{B1B99348-13CB-40FD-ADCB-2177530C665E}"/>
              </a:ext>
            </a:extLst>
          </p:cNvPr>
          <p:cNvSpPr txBox="1"/>
          <p:nvPr/>
        </p:nvSpPr>
        <p:spPr>
          <a:xfrm>
            <a:off x="612108" y="6889195"/>
            <a:ext cx="1183336" cy="400110"/>
          </a:xfrm>
          <a:prstGeom prst="rect">
            <a:avLst/>
          </a:prstGeom>
          <a:noFill/>
        </p:spPr>
        <p:txBody>
          <a:bodyPr wrap="none" rtlCol="0">
            <a:spAutoFit/>
          </a:bodyPr>
          <a:lstStyle/>
          <a:p>
            <a:pPr algn="ctr"/>
            <a:r>
              <a:rPr kumimoji="1" lang="ja-JP" altLang="en-US" sz="1000" b="1" dirty="0">
                <a:latin typeface="Meiryo UI" panose="020B0604030504040204" pitchFamily="50" charset="-128"/>
                <a:ea typeface="Meiryo UI" panose="020B0604030504040204" pitchFamily="50" charset="-128"/>
              </a:rPr>
              <a:t>受講申込、</a:t>
            </a:r>
            <a:endParaRPr kumimoji="1" lang="en-US" altLang="ja-JP" sz="1000" b="1" dirty="0">
              <a:latin typeface="Meiryo UI" panose="020B0604030504040204" pitchFamily="50" charset="-128"/>
              <a:ea typeface="Meiryo UI" panose="020B0604030504040204" pitchFamily="50" charset="-128"/>
            </a:endParaRPr>
          </a:p>
          <a:p>
            <a:pPr algn="ctr"/>
            <a:r>
              <a:rPr kumimoji="1" lang="ja-JP" altLang="en-US" sz="1000" b="1" dirty="0">
                <a:latin typeface="Meiryo UI" panose="020B0604030504040204" pitchFamily="50" charset="-128"/>
                <a:ea typeface="Meiryo UI" panose="020B0604030504040204" pitchFamily="50" charset="-128"/>
              </a:rPr>
              <a:t>受講料等の支払い</a:t>
            </a:r>
            <a:endParaRPr kumimoji="1" lang="en-US" altLang="ja-JP" sz="1000" b="1" dirty="0">
              <a:latin typeface="Meiryo UI" panose="020B0604030504040204" pitchFamily="50" charset="-128"/>
              <a:ea typeface="Meiryo UI" panose="020B0604030504040204" pitchFamily="50" charset="-128"/>
            </a:endParaRPr>
          </a:p>
        </p:txBody>
      </p:sp>
      <p:sp>
        <p:nvSpPr>
          <p:cNvPr id="128" name="テキスト ボックス 127">
            <a:extLst>
              <a:ext uri="{FF2B5EF4-FFF2-40B4-BE49-F238E27FC236}">
                <a16:creationId xmlns:a16="http://schemas.microsoft.com/office/drawing/2014/main" id="{1B9CDF79-8C9A-45AE-A582-B5CC497F1C54}"/>
              </a:ext>
            </a:extLst>
          </p:cNvPr>
          <p:cNvSpPr txBox="1"/>
          <p:nvPr/>
        </p:nvSpPr>
        <p:spPr>
          <a:xfrm>
            <a:off x="3063320" y="6784980"/>
            <a:ext cx="1018227" cy="553998"/>
          </a:xfrm>
          <a:prstGeom prst="rect">
            <a:avLst/>
          </a:prstGeom>
          <a:noFill/>
        </p:spPr>
        <p:txBody>
          <a:bodyPr wrap="none" rtlCol="0">
            <a:spAutoFit/>
          </a:bodyPr>
          <a:lstStyle/>
          <a:p>
            <a:pPr algn="ctr"/>
            <a:r>
              <a:rPr kumimoji="1" lang="ja-JP" altLang="en-US" sz="1000" b="1" dirty="0">
                <a:latin typeface="Meiryo UI" panose="020B0604030504040204" pitchFamily="50" charset="-128"/>
                <a:ea typeface="Meiryo UI" panose="020B0604030504040204" pitchFamily="50" charset="-128"/>
              </a:rPr>
              <a:t>講座受講</a:t>
            </a:r>
            <a:endParaRPr kumimoji="1" lang="en-US" altLang="ja-JP" sz="1000" b="1" dirty="0">
              <a:latin typeface="Meiryo UI" panose="020B0604030504040204" pitchFamily="50" charset="-128"/>
              <a:ea typeface="Meiryo UI" panose="020B0604030504040204" pitchFamily="50" charset="-128"/>
            </a:endParaRPr>
          </a:p>
          <a:p>
            <a:pPr algn="ctr"/>
            <a:r>
              <a:rPr kumimoji="1" lang="en-US" altLang="ja-JP" sz="1000" b="1" dirty="0">
                <a:latin typeface="Meiryo UI" panose="020B0604030504040204" pitchFamily="50" charset="-128"/>
                <a:ea typeface="Meiryo UI" panose="020B0604030504040204" pitchFamily="50" charset="-128"/>
              </a:rPr>
              <a:t>2026</a:t>
            </a:r>
            <a:r>
              <a:rPr kumimoji="1" lang="ja-JP" altLang="en-US" sz="1000" b="1" dirty="0">
                <a:latin typeface="Meiryo UI" panose="020B0604030504040204" pitchFamily="50" charset="-128"/>
                <a:ea typeface="Meiryo UI" panose="020B0604030504040204" pitchFamily="50" charset="-128"/>
              </a:rPr>
              <a:t>年</a:t>
            </a:r>
            <a:r>
              <a:rPr kumimoji="1" lang="en-US" altLang="ja-JP" sz="1000" b="1" dirty="0">
                <a:latin typeface="Meiryo UI" panose="020B0604030504040204" pitchFamily="50" charset="-128"/>
                <a:ea typeface="Meiryo UI" panose="020B0604030504040204" pitchFamily="50" charset="-128"/>
              </a:rPr>
              <a:t>2</a:t>
            </a:r>
            <a:r>
              <a:rPr kumimoji="1" lang="ja-JP" altLang="en-US" sz="1000" b="1" dirty="0">
                <a:latin typeface="Meiryo UI" panose="020B0604030504040204" pitchFamily="50" charset="-128"/>
                <a:ea typeface="Meiryo UI" panose="020B0604030504040204" pitchFamily="50" charset="-128"/>
              </a:rPr>
              <a:t>月末</a:t>
            </a:r>
            <a:endParaRPr kumimoji="1" lang="en-US" altLang="ja-JP" sz="1000" b="1" dirty="0">
              <a:latin typeface="Meiryo UI" panose="020B0604030504040204" pitchFamily="50" charset="-128"/>
              <a:ea typeface="Meiryo UI" panose="020B0604030504040204" pitchFamily="50" charset="-128"/>
            </a:endParaRPr>
          </a:p>
          <a:p>
            <a:pPr algn="ctr"/>
            <a:r>
              <a:rPr kumimoji="1" lang="ja-JP" altLang="en-US" sz="1000" b="1" dirty="0">
                <a:latin typeface="Meiryo UI" panose="020B0604030504040204" pitchFamily="50" charset="-128"/>
                <a:ea typeface="Meiryo UI" panose="020B0604030504040204" pitchFamily="50" charset="-128"/>
              </a:rPr>
              <a:t>までに受講修了</a:t>
            </a:r>
          </a:p>
        </p:txBody>
      </p:sp>
      <p:sp>
        <p:nvSpPr>
          <p:cNvPr id="132" name="テキスト ボックス 131">
            <a:extLst>
              <a:ext uri="{FF2B5EF4-FFF2-40B4-BE49-F238E27FC236}">
                <a16:creationId xmlns:a16="http://schemas.microsoft.com/office/drawing/2014/main" id="{E47FA924-1D19-4179-9206-57D564F1AFFD}"/>
              </a:ext>
            </a:extLst>
          </p:cNvPr>
          <p:cNvSpPr txBox="1"/>
          <p:nvPr/>
        </p:nvSpPr>
        <p:spPr>
          <a:xfrm>
            <a:off x="3019538" y="6591797"/>
            <a:ext cx="992579" cy="253916"/>
          </a:xfrm>
          <a:prstGeom prst="rect">
            <a:avLst/>
          </a:prstGeom>
          <a:noFill/>
        </p:spPr>
        <p:txBody>
          <a:bodyPr wrap="none" rtlCol="0">
            <a:spAutoFit/>
          </a:bodyPr>
          <a:lstStyle/>
          <a:p>
            <a:r>
              <a:rPr kumimoji="1" lang="ja-JP" altLang="en-US" sz="1050" b="1" dirty="0">
                <a:latin typeface="メイリオ" panose="020B0604030504040204" pitchFamily="50" charset="-128"/>
                <a:ea typeface="メイリオ" panose="020B0604030504040204" pitchFamily="50" charset="-128"/>
              </a:rPr>
              <a:t>教育訓練施設</a:t>
            </a:r>
          </a:p>
        </p:txBody>
      </p:sp>
      <p:pic>
        <p:nvPicPr>
          <p:cNvPr id="8" name="図 7">
            <a:extLst>
              <a:ext uri="{FF2B5EF4-FFF2-40B4-BE49-F238E27FC236}">
                <a16:creationId xmlns:a16="http://schemas.microsoft.com/office/drawing/2014/main" id="{CF8B6B5A-C38B-410A-A196-CE34684F2005}"/>
              </a:ext>
            </a:extLst>
          </p:cNvPr>
          <p:cNvPicPr>
            <a:picLocks noChangeAspect="1"/>
          </p:cNvPicPr>
          <p:nvPr/>
        </p:nvPicPr>
        <p:blipFill>
          <a:blip r:embed="rId5"/>
          <a:stretch>
            <a:fillRect/>
          </a:stretch>
        </p:blipFill>
        <p:spPr>
          <a:xfrm>
            <a:off x="6026960" y="9170427"/>
            <a:ext cx="634039" cy="621846"/>
          </a:xfrm>
          <a:prstGeom prst="rect">
            <a:avLst/>
          </a:prstGeom>
        </p:spPr>
      </p:pic>
    </p:spTree>
    <p:extLst>
      <p:ext uri="{BB962C8B-B14F-4D97-AF65-F5344CB8AC3E}">
        <p14:creationId xmlns:p14="http://schemas.microsoft.com/office/powerpoint/2010/main" val="64595338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883</Words>
  <Application>Microsoft Office PowerPoint</Application>
  <PresentationFormat>ユーザー設定</PresentationFormat>
  <Paragraphs>122</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メイリオ</vt:lpstr>
      <vt:lpstr>游ゴシック</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2025-05-21T08:39:03Z</dcterms:created>
  <dcterms:modified xsi:type="dcterms:W3CDTF">2025-05-21T08:39:07Z</dcterms:modified>
</cp:coreProperties>
</file>