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handoutMasterIdLst>
    <p:handoutMasterId r:id="rId10"/>
  </p:handoutMasterIdLst>
  <p:sldIdLst>
    <p:sldId id="281" r:id="rId2"/>
    <p:sldId id="269" r:id="rId3"/>
    <p:sldId id="660" r:id="rId4"/>
    <p:sldId id="304" r:id="rId5"/>
    <p:sldId id="295" r:id="rId6"/>
    <p:sldId id="278" r:id="rId7"/>
    <p:sldId id="305" r:id="rId8"/>
  </p:sldIdLst>
  <p:sldSz cx="7200900" cy="10333038"/>
  <p:notesSz cx="6807200" cy="9939338"/>
  <p:defaultTextStyle>
    <a:defPPr>
      <a:defRPr lang="ja-JP"/>
    </a:defPPr>
    <a:lvl1pPr marL="0" algn="l" defTabSz="1001855" rtl="0" eaLnBrk="1" latinLnBrk="0" hangingPunct="1">
      <a:defRPr kumimoji="1" sz="2000" kern="1200">
        <a:solidFill>
          <a:schemeClr val="tx1"/>
        </a:solidFill>
        <a:latin typeface="+mn-lt"/>
        <a:ea typeface="+mn-ea"/>
        <a:cs typeface="+mn-cs"/>
      </a:defRPr>
    </a:lvl1pPr>
    <a:lvl2pPr marL="500928" algn="l" defTabSz="1001855" rtl="0" eaLnBrk="1" latinLnBrk="0" hangingPunct="1">
      <a:defRPr kumimoji="1" sz="2000" kern="1200">
        <a:solidFill>
          <a:schemeClr val="tx1"/>
        </a:solidFill>
        <a:latin typeface="+mn-lt"/>
        <a:ea typeface="+mn-ea"/>
        <a:cs typeface="+mn-cs"/>
      </a:defRPr>
    </a:lvl2pPr>
    <a:lvl3pPr marL="1001855" algn="l" defTabSz="1001855" rtl="0" eaLnBrk="1" latinLnBrk="0" hangingPunct="1">
      <a:defRPr kumimoji="1" sz="2000" kern="1200">
        <a:solidFill>
          <a:schemeClr val="tx1"/>
        </a:solidFill>
        <a:latin typeface="+mn-lt"/>
        <a:ea typeface="+mn-ea"/>
        <a:cs typeface="+mn-cs"/>
      </a:defRPr>
    </a:lvl3pPr>
    <a:lvl4pPr marL="1502783" algn="l" defTabSz="1001855" rtl="0" eaLnBrk="1" latinLnBrk="0" hangingPunct="1">
      <a:defRPr kumimoji="1" sz="2000" kern="1200">
        <a:solidFill>
          <a:schemeClr val="tx1"/>
        </a:solidFill>
        <a:latin typeface="+mn-lt"/>
        <a:ea typeface="+mn-ea"/>
        <a:cs typeface="+mn-cs"/>
      </a:defRPr>
    </a:lvl4pPr>
    <a:lvl5pPr marL="2003711" algn="l" defTabSz="1001855" rtl="0" eaLnBrk="1" latinLnBrk="0" hangingPunct="1">
      <a:defRPr kumimoji="1" sz="2000" kern="1200">
        <a:solidFill>
          <a:schemeClr val="tx1"/>
        </a:solidFill>
        <a:latin typeface="+mn-lt"/>
        <a:ea typeface="+mn-ea"/>
        <a:cs typeface="+mn-cs"/>
      </a:defRPr>
    </a:lvl5pPr>
    <a:lvl6pPr marL="2504638" algn="l" defTabSz="1001855" rtl="0" eaLnBrk="1" latinLnBrk="0" hangingPunct="1">
      <a:defRPr kumimoji="1" sz="2000" kern="1200">
        <a:solidFill>
          <a:schemeClr val="tx1"/>
        </a:solidFill>
        <a:latin typeface="+mn-lt"/>
        <a:ea typeface="+mn-ea"/>
        <a:cs typeface="+mn-cs"/>
      </a:defRPr>
    </a:lvl6pPr>
    <a:lvl7pPr marL="3005566" algn="l" defTabSz="1001855" rtl="0" eaLnBrk="1" latinLnBrk="0" hangingPunct="1">
      <a:defRPr kumimoji="1" sz="2000" kern="1200">
        <a:solidFill>
          <a:schemeClr val="tx1"/>
        </a:solidFill>
        <a:latin typeface="+mn-lt"/>
        <a:ea typeface="+mn-ea"/>
        <a:cs typeface="+mn-cs"/>
      </a:defRPr>
    </a:lvl7pPr>
    <a:lvl8pPr marL="3506494" algn="l" defTabSz="1001855" rtl="0" eaLnBrk="1" latinLnBrk="0" hangingPunct="1">
      <a:defRPr kumimoji="1" sz="2000" kern="1200">
        <a:solidFill>
          <a:schemeClr val="tx1"/>
        </a:solidFill>
        <a:latin typeface="+mn-lt"/>
        <a:ea typeface="+mn-ea"/>
        <a:cs typeface="+mn-cs"/>
      </a:defRPr>
    </a:lvl8pPr>
    <a:lvl9pPr marL="4007421" algn="l" defTabSz="1001855"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22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CC0066"/>
    <a:srgbClr val="CC00CC"/>
    <a:srgbClr val="FF6699"/>
    <a:srgbClr val="FF6600"/>
    <a:srgbClr val="00FF00"/>
    <a:srgbClr val="9900CC"/>
    <a:srgbClr val="00CC66"/>
    <a:srgbClr val="3399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12" autoAdjust="0"/>
    <p:restoredTop sz="94434" autoAdjust="0"/>
  </p:normalViewPr>
  <p:slideViewPr>
    <p:cSldViewPr>
      <p:cViewPr varScale="1">
        <p:scale>
          <a:sx n="83" d="100"/>
          <a:sy n="83" d="100"/>
        </p:scale>
        <p:origin x="3060" y="114"/>
      </p:cViewPr>
      <p:guideLst>
        <p:guide orient="horz" pos="3255"/>
        <p:guide pos="2268"/>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8E7B915-83FC-407F-A860-7421A3549C4D}"/>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C215D64-1756-4C13-8DBE-AFE83C87D4ED}"/>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49C01ADE-0ABF-45EC-B4FD-0E1D0D39EBAE}" type="datetimeFigureOut">
              <a:rPr kumimoji="1" lang="ja-JP" altLang="en-US" smtClean="0"/>
              <a:t>2025/5/22</a:t>
            </a:fld>
            <a:endParaRPr kumimoji="1" lang="ja-JP" altLang="en-US"/>
          </a:p>
        </p:txBody>
      </p:sp>
      <p:sp>
        <p:nvSpPr>
          <p:cNvPr id="4" name="フッター プレースホルダー 3">
            <a:extLst>
              <a:ext uri="{FF2B5EF4-FFF2-40B4-BE49-F238E27FC236}">
                <a16:creationId xmlns:a16="http://schemas.microsoft.com/office/drawing/2014/main" id="{26A11616-18E2-4714-8A76-8185A74F3E88}"/>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71EEFCD-178E-483F-BD0F-FF3B9BD43262}"/>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83EFBF3-4A31-4AED-99B6-B48968F262AD}" type="slidenum">
              <a:rPr kumimoji="1" lang="ja-JP" altLang="en-US" smtClean="0"/>
              <a:t>‹#›</a:t>
            </a:fld>
            <a:endParaRPr kumimoji="1" lang="ja-JP" altLang="en-US"/>
          </a:p>
        </p:txBody>
      </p:sp>
    </p:spTree>
    <p:extLst>
      <p:ext uri="{BB962C8B-B14F-4D97-AF65-F5344CB8AC3E}">
        <p14:creationId xmlns:p14="http://schemas.microsoft.com/office/powerpoint/2010/main" val="41664379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787" cy="496966"/>
          </a:xfrm>
          <a:prstGeom prst="rect">
            <a:avLst/>
          </a:prstGeom>
        </p:spPr>
        <p:txBody>
          <a:bodyPr vert="horz" lIns="91491" tIns="45745" rIns="91491" bIns="4574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3" y="3"/>
            <a:ext cx="2949787" cy="496966"/>
          </a:xfrm>
          <a:prstGeom prst="rect">
            <a:avLst/>
          </a:prstGeom>
        </p:spPr>
        <p:txBody>
          <a:bodyPr vert="horz" lIns="91491" tIns="45745" rIns="91491" bIns="45745" rtlCol="0"/>
          <a:lstStyle>
            <a:lvl1pPr algn="r">
              <a:defRPr sz="1200"/>
            </a:lvl1pPr>
          </a:lstStyle>
          <a:p>
            <a:fld id="{8E95C381-C8F7-4282-8811-45894997526A}" type="datetimeFigureOut">
              <a:rPr kumimoji="1" lang="ja-JP" altLang="en-US" smtClean="0"/>
              <a:t>2025/5/22</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97150" cy="3729037"/>
          </a:xfrm>
          <a:prstGeom prst="rect">
            <a:avLst/>
          </a:prstGeom>
          <a:noFill/>
          <a:ln w="12700">
            <a:solidFill>
              <a:prstClr val="black"/>
            </a:solidFill>
          </a:ln>
        </p:spPr>
        <p:txBody>
          <a:bodyPr vert="horz" lIns="91491" tIns="45745" rIns="91491" bIns="45745"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91" tIns="45745" rIns="91491" bIns="457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8"/>
            <a:ext cx="2949787" cy="496966"/>
          </a:xfrm>
          <a:prstGeom prst="rect">
            <a:avLst/>
          </a:prstGeom>
        </p:spPr>
        <p:txBody>
          <a:bodyPr vert="horz" lIns="91491" tIns="45745" rIns="91491" bIns="457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3" y="9440648"/>
            <a:ext cx="2949787" cy="496966"/>
          </a:xfrm>
          <a:prstGeom prst="rect">
            <a:avLst/>
          </a:prstGeom>
        </p:spPr>
        <p:txBody>
          <a:bodyPr vert="horz" lIns="91491" tIns="45745" rIns="91491" bIns="45745" rtlCol="0" anchor="b"/>
          <a:lstStyle>
            <a:lvl1pPr algn="r">
              <a:defRPr sz="1200"/>
            </a:lvl1pPr>
          </a:lstStyle>
          <a:p>
            <a:fld id="{F04C2C1C-49BF-4D18-AF43-AD4A9E5A2E22}" type="slidenum">
              <a:rPr kumimoji="1" lang="ja-JP" altLang="en-US" smtClean="0"/>
              <a:t>‹#›</a:t>
            </a:fld>
            <a:endParaRPr kumimoji="1" lang="ja-JP" altLang="en-US"/>
          </a:p>
        </p:txBody>
      </p:sp>
    </p:spTree>
    <p:extLst>
      <p:ext uri="{BB962C8B-B14F-4D97-AF65-F5344CB8AC3E}">
        <p14:creationId xmlns:p14="http://schemas.microsoft.com/office/powerpoint/2010/main" val="3364765124"/>
      </p:ext>
    </p:extLst>
  </p:cSld>
  <p:clrMap bg1="lt1" tx1="dk1" bg2="lt2" tx2="dk2" accent1="accent1" accent2="accent2" accent3="accent3" accent4="accent4" accent5="accent5" accent6="accent6" hlink="hlink" folHlink="folHlink"/>
  <p:hf hdr="0" ftr="0" dt="0"/>
  <p:notesStyle>
    <a:lvl1pPr marL="0" algn="l" defTabSz="1001855" rtl="0" eaLnBrk="1" latinLnBrk="0" hangingPunct="1">
      <a:defRPr kumimoji="1" sz="1300" kern="1200">
        <a:solidFill>
          <a:schemeClr val="tx1"/>
        </a:solidFill>
        <a:latin typeface="+mn-lt"/>
        <a:ea typeface="+mn-ea"/>
        <a:cs typeface="+mn-cs"/>
      </a:defRPr>
    </a:lvl1pPr>
    <a:lvl2pPr marL="500928" algn="l" defTabSz="1001855" rtl="0" eaLnBrk="1" latinLnBrk="0" hangingPunct="1">
      <a:defRPr kumimoji="1" sz="1300" kern="1200">
        <a:solidFill>
          <a:schemeClr val="tx1"/>
        </a:solidFill>
        <a:latin typeface="+mn-lt"/>
        <a:ea typeface="+mn-ea"/>
        <a:cs typeface="+mn-cs"/>
      </a:defRPr>
    </a:lvl2pPr>
    <a:lvl3pPr marL="1001855" algn="l" defTabSz="1001855" rtl="0" eaLnBrk="1" latinLnBrk="0" hangingPunct="1">
      <a:defRPr kumimoji="1" sz="1300" kern="1200">
        <a:solidFill>
          <a:schemeClr val="tx1"/>
        </a:solidFill>
        <a:latin typeface="+mn-lt"/>
        <a:ea typeface="+mn-ea"/>
        <a:cs typeface="+mn-cs"/>
      </a:defRPr>
    </a:lvl3pPr>
    <a:lvl4pPr marL="1502783" algn="l" defTabSz="1001855" rtl="0" eaLnBrk="1" latinLnBrk="0" hangingPunct="1">
      <a:defRPr kumimoji="1" sz="1300" kern="1200">
        <a:solidFill>
          <a:schemeClr val="tx1"/>
        </a:solidFill>
        <a:latin typeface="+mn-lt"/>
        <a:ea typeface="+mn-ea"/>
        <a:cs typeface="+mn-cs"/>
      </a:defRPr>
    </a:lvl4pPr>
    <a:lvl5pPr marL="2003711" algn="l" defTabSz="1001855" rtl="0" eaLnBrk="1" latinLnBrk="0" hangingPunct="1">
      <a:defRPr kumimoji="1" sz="1300" kern="1200">
        <a:solidFill>
          <a:schemeClr val="tx1"/>
        </a:solidFill>
        <a:latin typeface="+mn-lt"/>
        <a:ea typeface="+mn-ea"/>
        <a:cs typeface="+mn-cs"/>
      </a:defRPr>
    </a:lvl5pPr>
    <a:lvl6pPr marL="2504638" algn="l" defTabSz="1001855" rtl="0" eaLnBrk="1" latinLnBrk="0" hangingPunct="1">
      <a:defRPr kumimoji="1" sz="1300" kern="1200">
        <a:solidFill>
          <a:schemeClr val="tx1"/>
        </a:solidFill>
        <a:latin typeface="+mn-lt"/>
        <a:ea typeface="+mn-ea"/>
        <a:cs typeface="+mn-cs"/>
      </a:defRPr>
    </a:lvl6pPr>
    <a:lvl7pPr marL="3005566" algn="l" defTabSz="1001855" rtl="0" eaLnBrk="1" latinLnBrk="0" hangingPunct="1">
      <a:defRPr kumimoji="1" sz="1300" kern="1200">
        <a:solidFill>
          <a:schemeClr val="tx1"/>
        </a:solidFill>
        <a:latin typeface="+mn-lt"/>
        <a:ea typeface="+mn-ea"/>
        <a:cs typeface="+mn-cs"/>
      </a:defRPr>
    </a:lvl7pPr>
    <a:lvl8pPr marL="3506494" algn="l" defTabSz="1001855" rtl="0" eaLnBrk="1" latinLnBrk="0" hangingPunct="1">
      <a:defRPr kumimoji="1" sz="1300" kern="1200">
        <a:solidFill>
          <a:schemeClr val="tx1"/>
        </a:solidFill>
        <a:latin typeface="+mn-lt"/>
        <a:ea typeface="+mn-ea"/>
        <a:cs typeface="+mn-cs"/>
      </a:defRPr>
    </a:lvl8pPr>
    <a:lvl9pPr marL="4007421" algn="l" defTabSz="1001855"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28" indent="0" algn="ctr">
              <a:buNone/>
              <a:defRPr>
                <a:solidFill>
                  <a:schemeClr val="tx1">
                    <a:tint val="75000"/>
                  </a:schemeClr>
                </a:solidFill>
              </a:defRPr>
            </a:lvl2pPr>
            <a:lvl3pPr marL="1001855" indent="0" algn="ctr">
              <a:buNone/>
              <a:defRPr>
                <a:solidFill>
                  <a:schemeClr val="tx1">
                    <a:tint val="75000"/>
                  </a:schemeClr>
                </a:solidFill>
              </a:defRPr>
            </a:lvl3pPr>
            <a:lvl4pPr marL="1502783" indent="0" algn="ctr">
              <a:buNone/>
              <a:defRPr>
                <a:solidFill>
                  <a:schemeClr val="tx1">
                    <a:tint val="75000"/>
                  </a:schemeClr>
                </a:solidFill>
              </a:defRPr>
            </a:lvl4pPr>
            <a:lvl5pPr marL="2003711" indent="0" algn="ctr">
              <a:buNone/>
              <a:defRPr>
                <a:solidFill>
                  <a:schemeClr val="tx1">
                    <a:tint val="75000"/>
                  </a:schemeClr>
                </a:solidFill>
              </a:defRPr>
            </a:lvl5pPr>
            <a:lvl6pPr marL="2504638" indent="0" algn="ctr">
              <a:buNone/>
              <a:defRPr>
                <a:solidFill>
                  <a:schemeClr val="tx1">
                    <a:tint val="75000"/>
                  </a:schemeClr>
                </a:solidFill>
              </a:defRPr>
            </a:lvl6pPr>
            <a:lvl7pPr marL="3005566" indent="0" algn="ctr">
              <a:buNone/>
              <a:defRPr>
                <a:solidFill>
                  <a:schemeClr val="tx1">
                    <a:tint val="75000"/>
                  </a:schemeClr>
                </a:solidFill>
              </a:defRPr>
            </a:lvl7pPr>
            <a:lvl8pPr marL="3506494" indent="0" algn="ctr">
              <a:buNone/>
              <a:defRPr>
                <a:solidFill>
                  <a:schemeClr val="tx1">
                    <a:tint val="75000"/>
                  </a:schemeClr>
                </a:solidFill>
              </a:defRPr>
            </a:lvl8pPr>
            <a:lvl9pPr marL="400742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43780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362838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03"/>
            <a:ext cx="1620202" cy="881656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60045" y="413803"/>
            <a:ext cx="4740592" cy="881656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33471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73590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28" indent="0">
              <a:buNone/>
              <a:defRPr sz="2000">
                <a:solidFill>
                  <a:schemeClr val="tx1">
                    <a:tint val="75000"/>
                  </a:schemeClr>
                </a:solidFill>
              </a:defRPr>
            </a:lvl2pPr>
            <a:lvl3pPr marL="1001855" indent="0">
              <a:buNone/>
              <a:defRPr sz="1700">
                <a:solidFill>
                  <a:schemeClr val="tx1">
                    <a:tint val="75000"/>
                  </a:schemeClr>
                </a:solidFill>
              </a:defRPr>
            </a:lvl3pPr>
            <a:lvl4pPr marL="1502783" indent="0">
              <a:buNone/>
              <a:defRPr sz="1500">
                <a:solidFill>
                  <a:schemeClr val="tx1">
                    <a:tint val="75000"/>
                  </a:schemeClr>
                </a:solidFill>
              </a:defRPr>
            </a:lvl4pPr>
            <a:lvl5pPr marL="2003711" indent="0">
              <a:buNone/>
              <a:defRPr sz="1500">
                <a:solidFill>
                  <a:schemeClr val="tx1">
                    <a:tint val="75000"/>
                  </a:schemeClr>
                </a:solidFill>
              </a:defRPr>
            </a:lvl5pPr>
            <a:lvl6pPr marL="2504638" indent="0">
              <a:buNone/>
              <a:defRPr sz="1500">
                <a:solidFill>
                  <a:schemeClr val="tx1">
                    <a:tint val="75000"/>
                  </a:schemeClr>
                </a:solidFill>
              </a:defRPr>
            </a:lvl6pPr>
            <a:lvl7pPr marL="3005566" indent="0">
              <a:buNone/>
              <a:defRPr sz="1500">
                <a:solidFill>
                  <a:schemeClr val="tx1">
                    <a:tint val="75000"/>
                  </a:schemeClr>
                </a:solidFill>
              </a:defRPr>
            </a:lvl7pPr>
            <a:lvl8pPr marL="3506494" indent="0">
              <a:buNone/>
              <a:defRPr sz="1500">
                <a:solidFill>
                  <a:schemeClr val="tx1">
                    <a:tint val="75000"/>
                  </a:schemeClr>
                </a:solidFill>
              </a:defRPr>
            </a:lvl8pPr>
            <a:lvl9pPr marL="400742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21476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60045" y="2411045"/>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660457" y="2411045"/>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418941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12975"/>
            <a:ext cx="3181648" cy="963938"/>
          </a:xfrm>
        </p:spPr>
        <p:txBody>
          <a:bodyPr anchor="b"/>
          <a:lstStyle>
            <a:lvl1pPr marL="0" indent="0">
              <a:buNone/>
              <a:defRPr sz="2600" b="1"/>
            </a:lvl1pPr>
            <a:lvl2pPr marL="500928" indent="0">
              <a:buNone/>
              <a:defRPr sz="2200" b="1"/>
            </a:lvl2pPr>
            <a:lvl3pPr marL="1001855" indent="0">
              <a:buNone/>
              <a:defRPr sz="2000" b="1"/>
            </a:lvl3pPr>
            <a:lvl4pPr marL="1502783" indent="0">
              <a:buNone/>
              <a:defRPr sz="1700" b="1"/>
            </a:lvl4pPr>
            <a:lvl5pPr marL="2003711" indent="0">
              <a:buNone/>
              <a:defRPr sz="1700" b="1"/>
            </a:lvl5pPr>
            <a:lvl6pPr marL="2504638" indent="0">
              <a:buNone/>
              <a:defRPr sz="1700" b="1"/>
            </a:lvl6pPr>
            <a:lvl7pPr marL="3005566" indent="0">
              <a:buNone/>
              <a:defRPr sz="1700" b="1"/>
            </a:lvl7pPr>
            <a:lvl8pPr marL="3506494" indent="0">
              <a:buNone/>
              <a:defRPr sz="1700" b="1"/>
            </a:lvl8pPr>
            <a:lvl9pPr marL="400742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58" y="2312975"/>
            <a:ext cx="3182898" cy="963938"/>
          </a:xfrm>
        </p:spPr>
        <p:txBody>
          <a:bodyPr anchor="b"/>
          <a:lstStyle>
            <a:lvl1pPr marL="0" indent="0">
              <a:buNone/>
              <a:defRPr sz="2600" b="1"/>
            </a:lvl1pPr>
            <a:lvl2pPr marL="500928" indent="0">
              <a:buNone/>
              <a:defRPr sz="2200" b="1"/>
            </a:lvl2pPr>
            <a:lvl3pPr marL="1001855" indent="0">
              <a:buNone/>
              <a:defRPr sz="2000" b="1"/>
            </a:lvl3pPr>
            <a:lvl4pPr marL="1502783" indent="0">
              <a:buNone/>
              <a:defRPr sz="1700" b="1"/>
            </a:lvl4pPr>
            <a:lvl5pPr marL="2003711" indent="0">
              <a:buNone/>
              <a:defRPr sz="1700" b="1"/>
            </a:lvl5pPr>
            <a:lvl6pPr marL="2504638" indent="0">
              <a:buNone/>
              <a:defRPr sz="1700" b="1"/>
            </a:lvl6pPr>
            <a:lvl7pPr marL="3005566" indent="0">
              <a:buNone/>
              <a:defRPr sz="1700" b="1"/>
            </a:lvl7pPr>
            <a:lvl8pPr marL="3506494" indent="0">
              <a:buNone/>
              <a:defRPr sz="1700" b="1"/>
            </a:lvl8pPr>
            <a:lvl9pPr marL="400742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416558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638421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1281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1409"/>
            <a:ext cx="2369047" cy="1750876"/>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3" y="411410"/>
            <a:ext cx="4025504" cy="8818962"/>
          </a:xfrm>
        </p:spPr>
        <p:txBody>
          <a:bodyPr/>
          <a:lstStyle>
            <a:lvl1pPr>
              <a:defRPr sz="36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6" y="2162285"/>
            <a:ext cx="2369047" cy="7068086"/>
          </a:xfrm>
        </p:spPr>
        <p:txBody>
          <a:bodyPr/>
          <a:lstStyle>
            <a:lvl1pPr marL="0" indent="0">
              <a:buNone/>
              <a:defRPr sz="1500"/>
            </a:lvl1pPr>
            <a:lvl2pPr marL="500928" indent="0">
              <a:buNone/>
              <a:defRPr sz="1300"/>
            </a:lvl2pPr>
            <a:lvl3pPr marL="1001855" indent="0">
              <a:buNone/>
              <a:defRPr sz="1100"/>
            </a:lvl3pPr>
            <a:lvl4pPr marL="1502783" indent="0">
              <a:buNone/>
              <a:defRPr sz="1000"/>
            </a:lvl4pPr>
            <a:lvl5pPr marL="2003711" indent="0">
              <a:buNone/>
              <a:defRPr sz="1000"/>
            </a:lvl5pPr>
            <a:lvl6pPr marL="2504638" indent="0">
              <a:buNone/>
              <a:defRPr sz="1000"/>
            </a:lvl6pPr>
            <a:lvl7pPr marL="3005566" indent="0">
              <a:buNone/>
              <a:defRPr sz="1000"/>
            </a:lvl7pPr>
            <a:lvl8pPr marL="3506494" indent="0">
              <a:buNone/>
              <a:defRPr sz="1000"/>
            </a:lvl8pPr>
            <a:lvl9pPr marL="400742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63287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233128"/>
            <a:ext cx="4320540" cy="85391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23276"/>
            <a:ext cx="4320540" cy="6199823"/>
          </a:xfrm>
        </p:spPr>
        <p:txBody>
          <a:bodyPr/>
          <a:lstStyle>
            <a:lvl1pPr marL="0" indent="0">
              <a:buNone/>
              <a:defRPr sz="3600"/>
            </a:lvl1pPr>
            <a:lvl2pPr marL="500928" indent="0">
              <a:buNone/>
              <a:defRPr sz="3100"/>
            </a:lvl2pPr>
            <a:lvl3pPr marL="1001855" indent="0">
              <a:buNone/>
              <a:defRPr sz="2600"/>
            </a:lvl3pPr>
            <a:lvl4pPr marL="1502783" indent="0">
              <a:buNone/>
              <a:defRPr sz="2200"/>
            </a:lvl4pPr>
            <a:lvl5pPr marL="2003711" indent="0">
              <a:buNone/>
              <a:defRPr sz="2200"/>
            </a:lvl5pPr>
            <a:lvl6pPr marL="2504638" indent="0">
              <a:buNone/>
              <a:defRPr sz="2200"/>
            </a:lvl6pPr>
            <a:lvl7pPr marL="3005566" indent="0">
              <a:buNone/>
              <a:defRPr sz="2200"/>
            </a:lvl7pPr>
            <a:lvl8pPr marL="3506494" indent="0">
              <a:buNone/>
              <a:defRPr sz="2200"/>
            </a:lvl8pPr>
            <a:lvl9pPr marL="4007421" indent="0">
              <a:buNone/>
              <a:defRPr sz="2200"/>
            </a:lvl9pPr>
          </a:lstStyle>
          <a:p>
            <a:endParaRPr kumimoji="1" lang="ja-JP" altLang="en-US"/>
          </a:p>
        </p:txBody>
      </p:sp>
      <p:sp>
        <p:nvSpPr>
          <p:cNvPr id="4" name="テキスト プレースホルダー 3"/>
          <p:cNvSpPr>
            <a:spLocks noGrp="1"/>
          </p:cNvSpPr>
          <p:nvPr>
            <p:ph type="body" sz="half" idx="2"/>
          </p:nvPr>
        </p:nvSpPr>
        <p:spPr>
          <a:xfrm>
            <a:off x="1411426" y="8087039"/>
            <a:ext cx="4320540" cy="1212696"/>
          </a:xfrm>
        </p:spPr>
        <p:txBody>
          <a:bodyPr/>
          <a:lstStyle>
            <a:lvl1pPr marL="0" indent="0">
              <a:buNone/>
              <a:defRPr sz="1500"/>
            </a:lvl1pPr>
            <a:lvl2pPr marL="500928" indent="0">
              <a:buNone/>
              <a:defRPr sz="1300"/>
            </a:lvl2pPr>
            <a:lvl3pPr marL="1001855" indent="0">
              <a:buNone/>
              <a:defRPr sz="1100"/>
            </a:lvl3pPr>
            <a:lvl4pPr marL="1502783" indent="0">
              <a:buNone/>
              <a:defRPr sz="1000"/>
            </a:lvl4pPr>
            <a:lvl5pPr marL="2003711" indent="0">
              <a:buNone/>
              <a:defRPr sz="1000"/>
            </a:lvl5pPr>
            <a:lvl6pPr marL="2504638" indent="0">
              <a:buNone/>
              <a:defRPr sz="1000"/>
            </a:lvl6pPr>
            <a:lvl7pPr marL="3005566" indent="0">
              <a:buNone/>
              <a:defRPr sz="1000"/>
            </a:lvl7pPr>
            <a:lvl8pPr marL="3506494" indent="0">
              <a:buNone/>
              <a:defRPr sz="1000"/>
            </a:lvl8pPr>
            <a:lvl9pPr marL="400742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3148000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1"/>
            <a:ext cx="6480810" cy="1722173"/>
          </a:xfrm>
          <a:prstGeom prst="rect">
            <a:avLst/>
          </a:prstGeom>
        </p:spPr>
        <p:txBody>
          <a:bodyPr vert="horz" lIns="100186" tIns="50093" rIns="100186" bIns="5009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411045"/>
            <a:ext cx="6480810" cy="6819327"/>
          </a:xfrm>
          <a:prstGeom prst="rect">
            <a:avLst/>
          </a:prstGeom>
        </p:spPr>
        <p:txBody>
          <a:bodyPr vert="horz" lIns="100186" tIns="50093" rIns="100186" bIns="5009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 y="9577197"/>
            <a:ext cx="1680210" cy="550138"/>
          </a:xfrm>
          <a:prstGeom prst="rect">
            <a:avLst/>
          </a:prstGeom>
        </p:spPr>
        <p:txBody>
          <a:bodyPr vert="horz" lIns="100186" tIns="50093" rIns="100186" bIns="50093" rtlCol="0" anchor="ctr"/>
          <a:lstStyle>
            <a:lvl1pPr algn="l">
              <a:defRPr sz="1300">
                <a:solidFill>
                  <a:schemeClr val="tx1">
                    <a:tint val="75000"/>
                  </a:schemeClr>
                </a:solidFill>
              </a:defRPr>
            </a:lvl1p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3"/>
          </p:nvPr>
        </p:nvSpPr>
        <p:spPr>
          <a:xfrm>
            <a:off x="2460308" y="9577197"/>
            <a:ext cx="2280285" cy="550138"/>
          </a:xfrm>
          <a:prstGeom prst="rect">
            <a:avLst/>
          </a:prstGeom>
        </p:spPr>
        <p:txBody>
          <a:bodyPr vert="horz" lIns="100186" tIns="50093" rIns="100186" bIns="50093"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7"/>
            <a:ext cx="1680210" cy="550138"/>
          </a:xfrm>
          <a:prstGeom prst="rect">
            <a:avLst/>
          </a:prstGeom>
        </p:spPr>
        <p:txBody>
          <a:bodyPr vert="horz" lIns="100186" tIns="50093" rIns="100186" bIns="50093" rtlCol="0" anchor="ctr"/>
          <a:lstStyle>
            <a:lvl1pPr algn="r">
              <a:defRPr sz="1300">
                <a:solidFill>
                  <a:schemeClr val="tx1">
                    <a:tint val="75000"/>
                  </a:schemeClr>
                </a:solidFill>
              </a:defRPr>
            </a:lvl1p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2703298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855" rtl="0" eaLnBrk="1" latinLnBrk="0" hangingPunct="1">
        <a:spcBef>
          <a:spcPct val="0"/>
        </a:spcBef>
        <a:buNone/>
        <a:defRPr kumimoji="1" sz="4800" kern="1200">
          <a:solidFill>
            <a:schemeClr val="tx1"/>
          </a:solidFill>
          <a:latin typeface="+mj-lt"/>
          <a:ea typeface="+mj-ea"/>
          <a:cs typeface="+mj-cs"/>
        </a:defRPr>
      </a:lvl1pPr>
    </p:titleStyle>
    <p:bodyStyle>
      <a:lvl1pPr marL="375696" indent="-375696" algn="l" defTabSz="1001855" rtl="0" eaLnBrk="1" latinLnBrk="0" hangingPunct="1">
        <a:spcBef>
          <a:spcPct val="20000"/>
        </a:spcBef>
        <a:buFont typeface="Arial" pitchFamily="34" charset="0"/>
        <a:buChar char="•"/>
        <a:defRPr kumimoji="1" sz="3600" kern="1200">
          <a:solidFill>
            <a:schemeClr val="tx1"/>
          </a:solidFill>
          <a:latin typeface="+mn-lt"/>
          <a:ea typeface="+mn-ea"/>
          <a:cs typeface="+mn-cs"/>
        </a:defRPr>
      </a:lvl1pPr>
      <a:lvl2pPr marL="814007" indent="-313080" algn="l" defTabSz="1001855"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19" indent="-250464" algn="l" defTabSz="1001855"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247"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174"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102"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030"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6957"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7885"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855" rtl="0" eaLnBrk="1" latinLnBrk="0" hangingPunct="1">
        <a:defRPr kumimoji="1" sz="2000" kern="1200">
          <a:solidFill>
            <a:schemeClr val="tx1"/>
          </a:solidFill>
          <a:latin typeface="+mn-lt"/>
          <a:ea typeface="+mn-ea"/>
          <a:cs typeface="+mn-cs"/>
        </a:defRPr>
      </a:lvl1pPr>
      <a:lvl2pPr marL="500928" algn="l" defTabSz="1001855" rtl="0" eaLnBrk="1" latinLnBrk="0" hangingPunct="1">
        <a:defRPr kumimoji="1" sz="2000" kern="1200">
          <a:solidFill>
            <a:schemeClr val="tx1"/>
          </a:solidFill>
          <a:latin typeface="+mn-lt"/>
          <a:ea typeface="+mn-ea"/>
          <a:cs typeface="+mn-cs"/>
        </a:defRPr>
      </a:lvl2pPr>
      <a:lvl3pPr marL="1001855" algn="l" defTabSz="1001855" rtl="0" eaLnBrk="1" latinLnBrk="0" hangingPunct="1">
        <a:defRPr kumimoji="1" sz="2000" kern="1200">
          <a:solidFill>
            <a:schemeClr val="tx1"/>
          </a:solidFill>
          <a:latin typeface="+mn-lt"/>
          <a:ea typeface="+mn-ea"/>
          <a:cs typeface="+mn-cs"/>
        </a:defRPr>
      </a:lvl3pPr>
      <a:lvl4pPr marL="1502783" algn="l" defTabSz="1001855" rtl="0" eaLnBrk="1" latinLnBrk="0" hangingPunct="1">
        <a:defRPr kumimoji="1" sz="2000" kern="1200">
          <a:solidFill>
            <a:schemeClr val="tx1"/>
          </a:solidFill>
          <a:latin typeface="+mn-lt"/>
          <a:ea typeface="+mn-ea"/>
          <a:cs typeface="+mn-cs"/>
        </a:defRPr>
      </a:lvl4pPr>
      <a:lvl5pPr marL="2003711" algn="l" defTabSz="1001855" rtl="0" eaLnBrk="1" latinLnBrk="0" hangingPunct="1">
        <a:defRPr kumimoji="1" sz="2000" kern="1200">
          <a:solidFill>
            <a:schemeClr val="tx1"/>
          </a:solidFill>
          <a:latin typeface="+mn-lt"/>
          <a:ea typeface="+mn-ea"/>
          <a:cs typeface="+mn-cs"/>
        </a:defRPr>
      </a:lvl5pPr>
      <a:lvl6pPr marL="2504638" algn="l" defTabSz="1001855" rtl="0" eaLnBrk="1" latinLnBrk="0" hangingPunct="1">
        <a:defRPr kumimoji="1" sz="2000" kern="1200">
          <a:solidFill>
            <a:schemeClr val="tx1"/>
          </a:solidFill>
          <a:latin typeface="+mn-lt"/>
          <a:ea typeface="+mn-ea"/>
          <a:cs typeface="+mn-cs"/>
        </a:defRPr>
      </a:lvl6pPr>
      <a:lvl7pPr marL="3005566" algn="l" defTabSz="1001855" rtl="0" eaLnBrk="1" latinLnBrk="0" hangingPunct="1">
        <a:defRPr kumimoji="1" sz="2000" kern="1200">
          <a:solidFill>
            <a:schemeClr val="tx1"/>
          </a:solidFill>
          <a:latin typeface="+mn-lt"/>
          <a:ea typeface="+mn-ea"/>
          <a:cs typeface="+mn-cs"/>
        </a:defRPr>
      </a:lvl7pPr>
      <a:lvl8pPr marL="3506494" algn="l" defTabSz="1001855" rtl="0" eaLnBrk="1" latinLnBrk="0" hangingPunct="1">
        <a:defRPr kumimoji="1" sz="2000" kern="1200">
          <a:solidFill>
            <a:schemeClr val="tx1"/>
          </a:solidFill>
          <a:latin typeface="+mn-lt"/>
          <a:ea typeface="+mn-ea"/>
          <a:cs typeface="+mn-cs"/>
        </a:defRPr>
      </a:lvl8pPr>
      <a:lvl9pPr marL="4007421" algn="l" defTabSz="100185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pn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png"/><Relationship Id="rId2" Type="http://schemas.openxmlformats.org/officeDocument/2006/relationships/image" Target="../media/image16.png"/><Relationship Id="rId16"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5" Type="http://schemas.openxmlformats.org/officeDocument/2006/relationships/image" Target="../media/image29.png"/><Relationship Id="rId10" Type="http://schemas.openxmlformats.org/officeDocument/2006/relationships/image" Target="../media/image24.png"/><Relationship Id="rId4" Type="http://schemas.openxmlformats.org/officeDocument/2006/relationships/image" Target="../media/image18.png"/><Relationship Id="rId9" Type="http://schemas.openxmlformats.org/officeDocument/2006/relationships/image" Target="../media/image23.png"/><Relationship Id="rId14" Type="http://schemas.openxmlformats.org/officeDocument/2006/relationships/image" Target="../media/image28.PNG"/></Relationships>
</file>

<file path=ppt/slides/_rels/slide3.xml.rels><?xml version="1.0" encoding="UTF-8" standalone="yes"?>
<Relationships xmlns="http://schemas.openxmlformats.org/package/2006/relationships"><Relationship Id="rId8" Type="http://schemas.openxmlformats.org/officeDocument/2006/relationships/image" Target="../media/image37.jpe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5.jpeg"/><Relationship Id="rId11" Type="http://schemas.openxmlformats.org/officeDocument/2006/relationships/image" Target="../media/image40.png"/><Relationship Id="rId5" Type="http://schemas.openxmlformats.org/officeDocument/2006/relationships/image" Target="../media/image34.png"/><Relationship Id="rId10" Type="http://schemas.openxmlformats.org/officeDocument/2006/relationships/image" Target="../media/image39.png"/><Relationship Id="rId4" Type="http://schemas.openxmlformats.org/officeDocument/2006/relationships/image" Target="../media/image33.png"/><Relationship Id="rId9" Type="http://schemas.openxmlformats.org/officeDocument/2006/relationships/image" Target="../media/image38.png"/></Relationships>
</file>

<file path=ppt/slides/_rels/slide4.xml.rels><?xml version="1.0" encoding="UTF-8" standalone="yes"?>
<Relationships xmlns="http://schemas.openxmlformats.org/package/2006/relationships"><Relationship Id="rId8" Type="http://schemas.openxmlformats.org/officeDocument/2006/relationships/image" Target="../media/image47.png"/><Relationship Id="rId13" Type="http://schemas.openxmlformats.org/officeDocument/2006/relationships/image" Target="../media/image52.png"/><Relationship Id="rId3" Type="http://schemas.openxmlformats.org/officeDocument/2006/relationships/image" Target="../media/image42.png"/><Relationship Id="rId7" Type="http://schemas.openxmlformats.org/officeDocument/2006/relationships/image" Target="../media/image46.png"/><Relationship Id="rId12" Type="http://schemas.openxmlformats.org/officeDocument/2006/relationships/image" Target="../media/image51.png"/><Relationship Id="rId2" Type="http://schemas.openxmlformats.org/officeDocument/2006/relationships/image" Target="../media/image41.png"/><Relationship Id="rId1" Type="http://schemas.openxmlformats.org/officeDocument/2006/relationships/slideLayout" Target="../slideLayouts/slideLayout2.xml"/><Relationship Id="rId6" Type="http://schemas.openxmlformats.org/officeDocument/2006/relationships/image" Target="../media/image45.png"/><Relationship Id="rId11" Type="http://schemas.openxmlformats.org/officeDocument/2006/relationships/image" Target="../media/image50.PNG"/><Relationship Id="rId5" Type="http://schemas.openxmlformats.org/officeDocument/2006/relationships/image" Target="../media/image44.png"/><Relationship Id="rId10" Type="http://schemas.openxmlformats.org/officeDocument/2006/relationships/image" Target="../media/image49.PNG"/><Relationship Id="rId4" Type="http://schemas.openxmlformats.org/officeDocument/2006/relationships/image" Target="../media/image43.png"/><Relationship Id="rId9" Type="http://schemas.openxmlformats.org/officeDocument/2006/relationships/image" Target="../media/image48.PNG"/><Relationship Id="rId14" Type="http://schemas.openxmlformats.org/officeDocument/2006/relationships/image" Target="../media/image53.png"/></Relationships>
</file>

<file path=ppt/slides/_rels/slide5.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image" Target="../media/image65.png"/><Relationship Id="rId3" Type="http://schemas.openxmlformats.org/officeDocument/2006/relationships/image" Target="../media/image55.PNG"/><Relationship Id="rId7" Type="http://schemas.openxmlformats.org/officeDocument/2006/relationships/image" Target="../media/image59.png"/><Relationship Id="rId12" Type="http://schemas.openxmlformats.org/officeDocument/2006/relationships/image" Target="../media/image64.png"/><Relationship Id="rId2" Type="http://schemas.openxmlformats.org/officeDocument/2006/relationships/image" Target="../media/image54.PNG"/><Relationship Id="rId1" Type="http://schemas.openxmlformats.org/officeDocument/2006/relationships/slideLayout" Target="../slideLayouts/slideLayout2.xml"/><Relationship Id="rId6" Type="http://schemas.openxmlformats.org/officeDocument/2006/relationships/image" Target="../media/image58.jpg"/><Relationship Id="rId11" Type="http://schemas.openxmlformats.org/officeDocument/2006/relationships/image" Target="../media/image63.png"/><Relationship Id="rId5" Type="http://schemas.openxmlformats.org/officeDocument/2006/relationships/image" Target="../media/image57.png"/><Relationship Id="rId10" Type="http://schemas.openxmlformats.org/officeDocument/2006/relationships/image" Target="../media/image62.jpeg"/><Relationship Id="rId4" Type="http://schemas.openxmlformats.org/officeDocument/2006/relationships/image" Target="../media/image56.png"/><Relationship Id="rId9" Type="http://schemas.openxmlformats.org/officeDocument/2006/relationships/image" Target="../media/image61.png"/><Relationship Id="rId14" Type="http://schemas.openxmlformats.org/officeDocument/2006/relationships/image" Target="../media/image66.png"/></Relationships>
</file>

<file path=ppt/slides/_rels/slide6.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3" Type="http://schemas.openxmlformats.org/officeDocument/2006/relationships/image" Target="../media/image68.png"/><Relationship Id="rId7" Type="http://schemas.openxmlformats.org/officeDocument/2006/relationships/image" Target="../media/image72.png"/><Relationship Id="rId12" Type="http://schemas.openxmlformats.org/officeDocument/2006/relationships/image" Target="../media/image77.png"/><Relationship Id="rId2" Type="http://schemas.openxmlformats.org/officeDocument/2006/relationships/image" Target="../media/image67.PNG"/><Relationship Id="rId1" Type="http://schemas.openxmlformats.org/officeDocument/2006/relationships/slideLayout" Target="../slideLayouts/slideLayout2.xml"/><Relationship Id="rId6" Type="http://schemas.openxmlformats.org/officeDocument/2006/relationships/image" Target="../media/image71.png"/><Relationship Id="rId11" Type="http://schemas.openxmlformats.org/officeDocument/2006/relationships/image" Target="../media/image76.png"/><Relationship Id="rId5" Type="http://schemas.openxmlformats.org/officeDocument/2006/relationships/image" Target="../media/image70.png"/><Relationship Id="rId10" Type="http://schemas.openxmlformats.org/officeDocument/2006/relationships/image" Target="../media/image75.png"/><Relationship Id="rId4" Type="http://schemas.openxmlformats.org/officeDocument/2006/relationships/image" Target="../media/image69.jpeg"/><Relationship Id="rId9" Type="http://schemas.openxmlformats.org/officeDocument/2006/relationships/image" Target="../media/image74.png"/></Relationships>
</file>

<file path=ppt/slides/_rels/slide7.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image" Target="../media/image79.png"/><Relationship Id="rId1" Type="http://schemas.openxmlformats.org/officeDocument/2006/relationships/slideLayout" Target="../slideLayouts/slideLayout2.xml"/><Relationship Id="rId6" Type="http://schemas.openxmlformats.org/officeDocument/2006/relationships/image" Target="../media/image83.png"/><Relationship Id="rId5" Type="http://schemas.openxmlformats.org/officeDocument/2006/relationships/image" Target="../media/image82.png"/><Relationship Id="rId4" Type="http://schemas.openxmlformats.org/officeDocument/2006/relationships/image" Target="../media/image8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D9EBDEAD-D25F-417C-BF1C-6D8FAA43BC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698" y="7789137"/>
            <a:ext cx="617742" cy="617742"/>
          </a:xfrm>
          <a:prstGeom prst="rect">
            <a:avLst/>
          </a:prstGeom>
        </p:spPr>
      </p:pic>
      <p:pic>
        <p:nvPicPr>
          <p:cNvPr id="18" name="図 17">
            <a:extLst>
              <a:ext uri="{FF2B5EF4-FFF2-40B4-BE49-F238E27FC236}">
                <a16:creationId xmlns:a16="http://schemas.microsoft.com/office/drawing/2014/main" id="{7FC95F72-2109-443A-9DE8-7D11A3BFD4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77932" y="6090975"/>
            <a:ext cx="648000" cy="648000"/>
          </a:xfrm>
          <a:prstGeom prst="rect">
            <a:avLst/>
          </a:prstGeom>
        </p:spPr>
      </p:pic>
      <p:pic>
        <p:nvPicPr>
          <p:cNvPr id="16" name="図 15">
            <a:extLst>
              <a:ext uri="{FF2B5EF4-FFF2-40B4-BE49-F238E27FC236}">
                <a16:creationId xmlns:a16="http://schemas.microsoft.com/office/drawing/2014/main" id="{42C13B38-A5E2-4B60-8AAA-2FA255328CA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02440" y="6102695"/>
            <a:ext cx="648000" cy="648000"/>
          </a:xfrm>
          <a:prstGeom prst="rect">
            <a:avLst/>
          </a:prstGeom>
        </p:spPr>
      </p:pic>
      <p:pic>
        <p:nvPicPr>
          <p:cNvPr id="11" name="図 10">
            <a:extLst>
              <a:ext uri="{FF2B5EF4-FFF2-40B4-BE49-F238E27FC236}">
                <a16:creationId xmlns:a16="http://schemas.microsoft.com/office/drawing/2014/main" id="{2F0C8403-53CF-42FA-BB42-15B927687D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32770" y="4685037"/>
            <a:ext cx="648000" cy="648000"/>
          </a:xfrm>
          <a:prstGeom prst="rect">
            <a:avLst/>
          </a:prstGeom>
        </p:spPr>
      </p:pic>
      <p:pic>
        <p:nvPicPr>
          <p:cNvPr id="24" name="図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26670" y="7794719"/>
            <a:ext cx="592374" cy="592374"/>
          </a:xfrm>
          <a:prstGeom prst="rect">
            <a:avLst/>
          </a:prstGeom>
        </p:spPr>
      </p:pic>
      <p:pic>
        <p:nvPicPr>
          <p:cNvPr id="9" name="図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20744" y="3068061"/>
            <a:ext cx="666000" cy="666000"/>
          </a:xfrm>
          <a:prstGeom prst="rect">
            <a:avLst/>
          </a:prstGeom>
        </p:spPr>
      </p:pic>
      <p:pic>
        <p:nvPicPr>
          <p:cNvPr id="8" name="図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21749" y="3058167"/>
            <a:ext cx="644994" cy="644994"/>
          </a:xfrm>
          <a:prstGeom prst="rect">
            <a:avLst/>
          </a:prstGeom>
        </p:spPr>
      </p:pic>
      <p:pic>
        <p:nvPicPr>
          <p:cNvPr id="87" name="Picture 3" descr="D:\komakim\Desktop\QRコード\1-9 BCPの普及啓発・策定支援.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20382" y="1404175"/>
            <a:ext cx="666000" cy="666000"/>
          </a:xfrm>
          <a:prstGeom prst="rect">
            <a:avLst/>
          </a:prstGeom>
          <a:noFill/>
          <a:extLst>
            <a:ext uri="{909E8E84-426E-40DD-AFC4-6F175D3DCCD1}">
              <a14:hiddenFill xmlns:a14="http://schemas.microsoft.com/office/drawing/2010/main">
                <a:solidFill>
                  <a:srgbClr val="FFFFFF"/>
                </a:solidFill>
              </a14:hiddenFill>
            </a:ext>
          </a:extLst>
        </p:spPr>
      </p:pic>
      <p:sp>
        <p:nvSpPr>
          <p:cNvPr id="84" name="ホームベース 83"/>
          <p:cNvSpPr/>
          <p:nvPr/>
        </p:nvSpPr>
        <p:spPr>
          <a:xfrm>
            <a:off x="-15875" y="53951"/>
            <a:ext cx="7200900" cy="433394"/>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bg1"/>
                </a:solidFill>
                <a:latin typeface="Meiryo UI" pitchFamily="50" charset="-128"/>
                <a:ea typeface="Meiryo UI" pitchFamily="50" charset="-128"/>
                <a:cs typeface="Meiryo UI" pitchFamily="50" charset="-128"/>
              </a:rPr>
              <a:t>中小企業者の経営基盤の強化及び経営革新の促進</a:t>
            </a:r>
          </a:p>
        </p:txBody>
      </p:sp>
      <p:cxnSp>
        <p:nvCxnSpPr>
          <p:cNvPr id="38" name="直線コネクタ 37"/>
          <p:cNvCxnSpPr/>
          <p:nvPr/>
        </p:nvCxnSpPr>
        <p:spPr>
          <a:xfrm>
            <a:off x="148949" y="10062266"/>
            <a:ext cx="6851314" cy="0"/>
          </a:xfrm>
          <a:prstGeom prst="line">
            <a:avLst/>
          </a:prstGeom>
        </p:spPr>
        <p:style>
          <a:lnRef idx="1">
            <a:schemeClr val="dk1"/>
          </a:lnRef>
          <a:fillRef idx="0">
            <a:schemeClr val="dk1"/>
          </a:fillRef>
          <a:effectRef idx="0">
            <a:schemeClr val="dk1"/>
          </a:effectRef>
          <a:fontRef idx="minor">
            <a:schemeClr val="tx1"/>
          </a:fontRef>
        </p:style>
      </p:cxnSp>
      <p:sp>
        <p:nvSpPr>
          <p:cNvPr id="81" name="正方形/長方形 80"/>
          <p:cNvSpPr/>
          <p:nvPr/>
        </p:nvSpPr>
        <p:spPr>
          <a:xfrm>
            <a:off x="3426680" y="725457"/>
            <a:ext cx="3137567" cy="307777"/>
          </a:xfrm>
          <a:prstGeom prst="rect">
            <a:avLst/>
          </a:prstGeom>
        </p:spPr>
        <p:txBody>
          <a:bodyPr wrap="square">
            <a:spAutoFit/>
          </a:bodyPr>
          <a:lstStyle/>
          <a:p>
            <a: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事業継続計画</a:t>
            </a:r>
            <a: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の策定支援</a:t>
            </a:r>
          </a:p>
        </p:txBody>
      </p:sp>
      <p:sp>
        <p:nvSpPr>
          <p:cNvPr id="82" name="正方形/長方形 81"/>
          <p:cNvSpPr/>
          <p:nvPr/>
        </p:nvSpPr>
        <p:spPr>
          <a:xfrm>
            <a:off x="3555518" y="1072653"/>
            <a:ext cx="2703807"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簡易版</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BCP</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策定ツールの提供や</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BCP</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関連セミナーの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開催により</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BCP</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策定を支援します</a:t>
            </a:r>
          </a:p>
        </p:txBody>
      </p:sp>
      <p:sp>
        <p:nvSpPr>
          <p:cNvPr id="83" name="正方形/長方形 82"/>
          <p:cNvSpPr/>
          <p:nvPr/>
        </p:nvSpPr>
        <p:spPr>
          <a:xfrm>
            <a:off x="3565386" y="1638029"/>
            <a:ext cx="2219463" cy="229563"/>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TEL:06-6210-949</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FAX:06-6210-9504</a:t>
            </a:r>
          </a:p>
        </p:txBody>
      </p:sp>
      <p:sp>
        <p:nvSpPr>
          <p:cNvPr id="85" name="正方形/長方形 84"/>
          <p:cNvSpPr/>
          <p:nvPr/>
        </p:nvSpPr>
        <p:spPr>
          <a:xfrm>
            <a:off x="3644429" y="1482717"/>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p>
        </p:txBody>
      </p:sp>
      <p:cxnSp>
        <p:nvCxnSpPr>
          <p:cNvPr id="86" name="直線コネクタ 85"/>
          <p:cNvCxnSpPr/>
          <p:nvPr/>
        </p:nvCxnSpPr>
        <p:spPr>
          <a:xfrm>
            <a:off x="3658097" y="1434218"/>
            <a:ext cx="2808000" cy="0"/>
          </a:xfrm>
          <a:prstGeom prst="line">
            <a:avLst/>
          </a:prstGeom>
        </p:spPr>
        <p:style>
          <a:lnRef idx="1">
            <a:schemeClr val="dk1"/>
          </a:lnRef>
          <a:fillRef idx="0">
            <a:schemeClr val="dk1"/>
          </a:fillRef>
          <a:effectRef idx="0">
            <a:schemeClr val="dk1"/>
          </a:effectRef>
          <a:fontRef idx="minor">
            <a:schemeClr val="tx1"/>
          </a:fontRef>
        </p:style>
      </p:cxnSp>
      <p:sp>
        <p:nvSpPr>
          <p:cNvPr id="110" name="正方形/長方形 109"/>
          <p:cNvSpPr/>
          <p:nvPr/>
        </p:nvSpPr>
        <p:spPr>
          <a:xfrm>
            <a:off x="3336436" y="644488"/>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78" name="正方形/長方形 77"/>
          <p:cNvSpPr/>
          <p:nvPr/>
        </p:nvSpPr>
        <p:spPr>
          <a:xfrm>
            <a:off x="220251" y="656588"/>
            <a:ext cx="2687069" cy="461665"/>
          </a:xfrm>
          <a:prstGeom prst="rect">
            <a:avLst/>
          </a:prstGeom>
        </p:spPr>
        <p:txBody>
          <a:bodyPr wrap="square">
            <a:spAutoFit/>
          </a:bodyPr>
          <a:lstStyle/>
          <a:p>
            <a:r>
              <a:rPr lang="zh-TW"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中小企業経営革新支援事業</a:t>
            </a:r>
            <a:endParaRPr lang="en-US" altLang="zh-TW"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zh-TW"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（経営革新計画）</a:t>
            </a:r>
          </a:p>
        </p:txBody>
      </p:sp>
      <p:sp>
        <p:nvSpPr>
          <p:cNvPr id="79" name="正方形/長方形 78"/>
          <p:cNvSpPr/>
          <p:nvPr/>
        </p:nvSpPr>
        <p:spPr>
          <a:xfrm>
            <a:off x="323385" y="1095133"/>
            <a:ext cx="2703807"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中小企業の経営革新支援のため、新事業計画を</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新規性・実現可能性で審査して承認します</a:t>
            </a:r>
          </a:p>
        </p:txBody>
      </p:sp>
      <p:sp>
        <p:nvSpPr>
          <p:cNvPr id="80" name="正方形/長方形 79"/>
          <p:cNvSpPr/>
          <p:nvPr/>
        </p:nvSpPr>
        <p:spPr>
          <a:xfrm>
            <a:off x="336194" y="1676068"/>
            <a:ext cx="2219463" cy="19366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TEL:06-6210-9494  FAX:06-6210-9504</a:t>
            </a:r>
          </a:p>
        </p:txBody>
      </p:sp>
      <p:sp>
        <p:nvSpPr>
          <p:cNvPr id="88" name="正方形/長方形 87"/>
          <p:cNvSpPr/>
          <p:nvPr/>
        </p:nvSpPr>
        <p:spPr>
          <a:xfrm>
            <a:off x="400749" y="1484006"/>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p>
        </p:txBody>
      </p:sp>
      <p:pic>
        <p:nvPicPr>
          <p:cNvPr id="90" name="Picture 4" descr="D:\komakim\Desktop\QRコード\1-10 中小企業経営革新支援事業（経営革新計画）.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9453" y="1414653"/>
            <a:ext cx="639421" cy="639421"/>
          </a:xfrm>
          <a:prstGeom prst="rect">
            <a:avLst/>
          </a:prstGeom>
          <a:noFill/>
          <a:extLst>
            <a:ext uri="{909E8E84-426E-40DD-AFC4-6F175D3DCCD1}">
              <a14:hiddenFill xmlns:a14="http://schemas.microsoft.com/office/drawing/2010/main">
                <a:solidFill>
                  <a:srgbClr val="FFFFFF"/>
                </a:solidFill>
              </a14:hiddenFill>
            </a:ext>
          </a:extLst>
        </p:spPr>
      </p:pic>
      <p:pic>
        <p:nvPicPr>
          <p:cNvPr id="91" name="図 90"/>
          <p:cNvPicPr>
            <a:picLocks noChangeAspect="1"/>
          </p:cNvPicPr>
          <p:nvPr/>
        </p:nvPicPr>
        <p:blipFill>
          <a:blip r:embed="rId11"/>
          <a:stretch>
            <a:fillRect/>
          </a:stretch>
        </p:blipFill>
        <p:spPr>
          <a:xfrm>
            <a:off x="2134278" y="623897"/>
            <a:ext cx="576000" cy="504000"/>
          </a:xfrm>
          <a:prstGeom prst="rect">
            <a:avLst/>
          </a:prstGeom>
        </p:spPr>
      </p:pic>
      <p:sp>
        <p:nvSpPr>
          <p:cNvPr id="111" name="正方形/長方形 110"/>
          <p:cNvSpPr/>
          <p:nvPr/>
        </p:nvSpPr>
        <p:spPr>
          <a:xfrm>
            <a:off x="127270" y="647537"/>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4" name="直線コネクタ 3"/>
          <p:cNvCxnSpPr/>
          <p:nvPr/>
        </p:nvCxnSpPr>
        <p:spPr>
          <a:xfrm>
            <a:off x="0" y="593853"/>
            <a:ext cx="6832108"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flipV="1">
            <a:off x="6825055" y="593853"/>
            <a:ext cx="0" cy="18000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6520839" y="784653"/>
            <a:ext cx="620917" cy="1152189"/>
          </a:xfrm>
          <a:prstGeom prst="rect">
            <a:avLst/>
          </a:prstGeom>
          <a:solidFill>
            <a:schemeClr val="bg1"/>
          </a:solid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6597067" y="967070"/>
            <a:ext cx="152013" cy="818579"/>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経営革新</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6874230" y="785983"/>
            <a:ext cx="226265" cy="1161659"/>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事業継続計画</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6747896" y="1297652"/>
            <a:ext cx="152400" cy="130395"/>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3" name="正方形/長方形 232"/>
          <p:cNvSpPr/>
          <p:nvPr/>
        </p:nvSpPr>
        <p:spPr>
          <a:xfrm>
            <a:off x="3336436" y="2273481"/>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50" name="正方形/長方形 249"/>
          <p:cNvSpPr/>
          <p:nvPr/>
        </p:nvSpPr>
        <p:spPr>
          <a:xfrm>
            <a:off x="3412241" y="2222447"/>
            <a:ext cx="3137567" cy="52322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経営承継円滑化法に係る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認定・確認（事業承継税制等）</a:t>
            </a:r>
          </a:p>
        </p:txBody>
      </p:sp>
      <p:sp>
        <p:nvSpPr>
          <p:cNvPr id="251" name="正方形/長方形 250"/>
          <p:cNvSpPr/>
          <p:nvPr/>
        </p:nvSpPr>
        <p:spPr>
          <a:xfrm>
            <a:off x="3538810" y="2702027"/>
            <a:ext cx="2911630"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事業承継に伴う贈与・相続税の納税猶予や金融支援等に係る認定・確認事務を行います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8" name="正方形/長方形 247"/>
          <p:cNvSpPr/>
          <p:nvPr/>
        </p:nvSpPr>
        <p:spPr>
          <a:xfrm>
            <a:off x="3550492" y="3247152"/>
            <a:ext cx="2219463" cy="24729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TEL:06-6210-9490  FAX:06-6210-9504</a:t>
            </a:r>
          </a:p>
        </p:txBody>
      </p:sp>
      <p:sp>
        <p:nvSpPr>
          <p:cNvPr id="249" name="正方形/長方形 248"/>
          <p:cNvSpPr/>
          <p:nvPr/>
        </p:nvSpPr>
        <p:spPr>
          <a:xfrm>
            <a:off x="3597449" y="3103152"/>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p>
        </p:txBody>
      </p:sp>
      <p:cxnSp>
        <p:nvCxnSpPr>
          <p:cNvPr id="244" name="直線コネクタ 243"/>
          <p:cNvCxnSpPr/>
          <p:nvPr/>
        </p:nvCxnSpPr>
        <p:spPr>
          <a:xfrm>
            <a:off x="3629121" y="3026027"/>
            <a:ext cx="2808000" cy="0"/>
          </a:xfrm>
          <a:prstGeom prst="line">
            <a:avLst/>
          </a:prstGeom>
        </p:spPr>
        <p:style>
          <a:lnRef idx="1">
            <a:schemeClr val="dk1"/>
          </a:lnRef>
          <a:fillRef idx="0">
            <a:schemeClr val="dk1"/>
          </a:fillRef>
          <a:effectRef idx="0">
            <a:schemeClr val="dk1"/>
          </a:effectRef>
          <a:fontRef idx="minor">
            <a:schemeClr val="tx1"/>
          </a:fontRef>
        </p:style>
      </p:cxnSp>
      <p:sp>
        <p:nvSpPr>
          <p:cNvPr id="246" name="正方形/長方形 245"/>
          <p:cNvSpPr/>
          <p:nvPr/>
        </p:nvSpPr>
        <p:spPr>
          <a:xfrm>
            <a:off x="127270" y="2250351"/>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63" name="正方形/長方形 262"/>
          <p:cNvSpPr/>
          <p:nvPr/>
        </p:nvSpPr>
        <p:spPr>
          <a:xfrm>
            <a:off x="199847" y="2322351"/>
            <a:ext cx="3137567" cy="307777"/>
          </a:xfrm>
          <a:prstGeom prst="rect">
            <a:avLst/>
          </a:prstGeom>
        </p:spPr>
        <p:txBody>
          <a:bodyPr wrap="square">
            <a:spAutoFit/>
          </a:bodyPr>
          <a:lstStyle/>
          <a:p>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事業承継支援の推進</a:t>
            </a:r>
          </a:p>
        </p:txBody>
      </p:sp>
      <p:sp>
        <p:nvSpPr>
          <p:cNvPr id="264" name="正方形/長方形 263"/>
          <p:cNvSpPr/>
          <p:nvPr/>
        </p:nvSpPr>
        <p:spPr>
          <a:xfrm>
            <a:off x="338164" y="2703078"/>
            <a:ext cx="2703807" cy="3693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大阪産業局や商工会・商工会議所等と連携し、</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円滑な事業承継を支援します</a:t>
            </a:r>
          </a:p>
        </p:txBody>
      </p:sp>
      <p:sp>
        <p:nvSpPr>
          <p:cNvPr id="261" name="正方形/長方形 260"/>
          <p:cNvSpPr/>
          <p:nvPr/>
        </p:nvSpPr>
        <p:spPr>
          <a:xfrm>
            <a:off x="325678" y="3238167"/>
            <a:ext cx="2182891" cy="265805"/>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TEL:06-6210-9490  FAX:06-6210-9504</a:t>
            </a:r>
            <a:endParaRPr lang="ja-JP" altLang="de-DE"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2" name="正方形/長方形 261"/>
          <p:cNvSpPr/>
          <p:nvPr/>
        </p:nvSpPr>
        <p:spPr>
          <a:xfrm>
            <a:off x="392970" y="3100125"/>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p>
        </p:txBody>
      </p:sp>
      <p:cxnSp>
        <p:nvCxnSpPr>
          <p:cNvPr id="257" name="直線コネクタ 256"/>
          <p:cNvCxnSpPr/>
          <p:nvPr/>
        </p:nvCxnSpPr>
        <p:spPr>
          <a:xfrm flipV="1">
            <a:off x="413302" y="3027078"/>
            <a:ext cx="2808000" cy="6471"/>
          </a:xfrm>
          <a:prstGeom prst="line">
            <a:avLst/>
          </a:prstGeom>
        </p:spPr>
        <p:style>
          <a:lnRef idx="1">
            <a:schemeClr val="dk1"/>
          </a:lnRef>
          <a:fillRef idx="0">
            <a:schemeClr val="dk1"/>
          </a:fillRef>
          <a:effectRef idx="0">
            <a:schemeClr val="dk1"/>
          </a:effectRef>
          <a:fontRef idx="minor">
            <a:schemeClr val="tx1"/>
          </a:fontRef>
        </p:style>
      </p:cxnSp>
      <p:cxnSp>
        <p:nvCxnSpPr>
          <p:cNvPr id="112" name="直線コネクタ 111"/>
          <p:cNvCxnSpPr/>
          <p:nvPr/>
        </p:nvCxnSpPr>
        <p:spPr>
          <a:xfrm>
            <a:off x="0" y="2154573"/>
            <a:ext cx="6832108"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6520839" y="2358146"/>
            <a:ext cx="620917" cy="1152189"/>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事業承継</a:t>
            </a:r>
          </a:p>
        </p:txBody>
      </p:sp>
      <p:sp>
        <p:nvSpPr>
          <p:cNvPr id="224" name="正方形/長方形 223"/>
          <p:cNvSpPr/>
          <p:nvPr/>
        </p:nvSpPr>
        <p:spPr>
          <a:xfrm>
            <a:off x="3416011" y="3995083"/>
            <a:ext cx="3050086" cy="307777"/>
          </a:xfrm>
          <a:prstGeom prst="rect">
            <a:avLst/>
          </a:prstGeom>
        </p:spPr>
        <p:txBody>
          <a:bodyPr wrap="square">
            <a:spAutoFit/>
          </a:bodyPr>
          <a:lstStyle/>
          <a:p>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デザイン相談（</a:t>
            </a:r>
            <a: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D-Challenge</a:t>
            </a: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25" name="正方形/長方形 224"/>
          <p:cNvSpPr/>
          <p:nvPr/>
        </p:nvSpPr>
        <p:spPr>
          <a:xfrm>
            <a:off x="3498852" y="4355083"/>
            <a:ext cx="3061499"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専門家が対応する無料相談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具体的なデザイン活用の解決策を提案します</a:t>
            </a:r>
          </a:p>
        </p:txBody>
      </p:sp>
      <p:cxnSp>
        <p:nvCxnSpPr>
          <p:cNvPr id="218" name="直線コネクタ 217"/>
          <p:cNvCxnSpPr/>
          <p:nvPr/>
        </p:nvCxnSpPr>
        <p:spPr>
          <a:xfrm>
            <a:off x="3569365" y="4697083"/>
            <a:ext cx="2808000" cy="0"/>
          </a:xfrm>
          <a:prstGeom prst="line">
            <a:avLst/>
          </a:prstGeom>
        </p:spPr>
        <p:style>
          <a:lnRef idx="1">
            <a:schemeClr val="dk1"/>
          </a:lnRef>
          <a:fillRef idx="0">
            <a:schemeClr val="dk1"/>
          </a:fillRef>
          <a:effectRef idx="0">
            <a:schemeClr val="dk1"/>
          </a:effectRef>
          <a:fontRef idx="minor">
            <a:schemeClr val="tx1"/>
          </a:fontRef>
        </p:style>
      </p:cxnSp>
      <p:sp>
        <p:nvSpPr>
          <p:cNvPr id="163" name="正方形/長方形 162"/>
          <p:cNvSpPr/>
          <p:nvPr/>
        </p:nvSpPr>
        <p:spPr>
          <a:xfrm>
            <a:off x="3336436" y="3923083"/>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18" name="直線コネクタ 117"/>
          <p:cNvCxnSpPr/>
          <p:nvPr/>
        </p:nvCxnSpPr>
        <p:spPr>
          <a:xfrm>
            <a:off x="-3813" y="3870375"/>
            <a:ext cx="6832108"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flipV="1">
            <a:off x="6823536" y="3870375"/>
            <a:ext cx="0" cy="21600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120" name="正方形/長方形 119"/>
          <p:cNvSpPr/>
          <p:nvPr/>
        </p:nvSpPr>
        <p:spPr>
          <a:xfrm>
            <a:off x="6533671" y="4086375"/>
            <a:ext cx="620917" cy="1152189"/>
          </a:xfrm>
          <a:prstGeom prst="rect">
            <a:avLst/>
          </a:prstGeom>
          <a:solidFill>
            <a:schemeClr val="bg1"/>
          </a:solidFill>
          <a:ln>
            <a:solidFill>
              <a:srgbClr val="0070C0">
                <a:alpha val="94000"/>
              </a:srgb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デザイン</a:t>
            </a:r>
          </a:p>
        </p:txBody>
      </p:sp>
      <p:sp>
        <p:nvSpPr>
          <p:cNvPr id="162" name="正方形/長方形 161"/>
          <p:cNvSpPr/>
          <p:nvPr/>
        </p:nvSpPr>
        <p:spPr>
          <a:xfrm>
            <a:off x="3336436" y="7020719"/>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58" name="正方形/長方形 157"/>
          <p:cNvSpPr/>
          <p:nvPr/>
        </p:nvSpPr>
        <p:spPr>
          <a:xfrm>
            <a:off x="3417487" y="6966719"/>
            <a:ext cx="3050086" cy="52322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知的財産活動支援</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MOBIO</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知財サポートチーム等）</a:t>
            </a:r>
          </a:p>
        </p:txBody>
      </p:sp>
      <p:sp>
        <p:nvSpPr>
          <p:cNvPr id="159" name="正方形/長方形 158"/>
          <p:cNvSpPr/>
          <p:nvPr/>
        </p:nvSpPr>
        <p:spPr>
          <a:xfrm>
            <a:off x="3552116" y="7434719"/>
            <a:ext cx="2703807" cy="3693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INPIT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知財総合支援窓口等と連携して</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中小企業の知的財産活動を総合的に支援します</a:t>
            </a:r>
          </a:p>
        </p:txBody>
      </p:sp>
      <p:sp>
        <p:nvSpPr>
          <p:cNvPr id="157" name="正方形/長方形 156"/>
          <p:cNvSpPr/>
          <p:nvPr/>
        </p:nvSpPr>
        <p:spPr>
          <a:xfrm>
            <a:off x="3610954" y="7844690"/>
            <a:ext cx="2128326" cy="167397"/>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4" name="直線コネクタ 163"/>
          <p:cNvCxnSpPr/>
          <p:nvPr/>
        </p:nvCxnSpPr>
        <p:spPr>
          <a:xfrm>
            <a:off x="3582908" y="7789137"/>
            <a:ext cx="2808000" cy="0"/>
          </a:xfrm>
          <a:prstGeom prst="line">
            <a:avLst/>
          </a:prstGeom>
        </p:spPr>
        <p:style>
          <a:lnRef idx="1">
            <a:schemeClr val="dk1"/>
          </a:lnRef>
          <a:fillRef idx="0">
            <a:schemeClr val="dk1"/>
          </a:fillRef>
          <a:effectRef idx="0">
            <a:schemeClr val="dk1"/>
          </a:effectRef>
          <a:fontRef idx="minor">
            <a:schemeClr val="tx1"/>
          </a:fontRef>
        </p:style>
      </p:cxnSp>
      <p:sp>
        <p:nvSpPr>
          <p:cNvPr id="165" name="正方形/長方形 164"/>
          <p:cNvSpPr/>
          <p:nvPr/>
        </p:nvSpPr>
        <p:spPr>
          <a:xfrm>
            <a:off x="3641239" y="7989851"/>
            <a:ext cx="2219463" cy="254074"/>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TEL:06-6748-1052  FAX:06-6745-2362</a:t>
            </a:r>
          </a:p>
        </p:txBody>
      </p:sp>
      <p:sp>
        <p:nvSpPr>
          <p:cNvPr id="189" name="正方形/長方形 188"/>
          <p:cNvSpPr/>
          <p:nvPr/>
        </p:nvSpPr>
        <p:spPr>
          <a:xfrm>
            <a:off x="220748" y="7074719"/>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推進パートナーズ</a:t>
            </a:r>
          </a:p>
        </p:txBody>
      </p:sp>
      <p:sp>
        <p:nvSpPr>
          <p:cNvPr id="190" name="正方形/長方形 189"/>
          <p:cNvSpPr/>
          <p:nvPr/>
        </p:nvSpPr>
        <p:spPr>
          <a:xfrm>
            <a:off x="308207" y="7398719"/>
            <a:ext cx="2703807"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お困りごとを抱える府内中小企業にデータや</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デジタル技術を活用した解決策を提案します</a:t>
            </a:r>
          </a:p>
        </p:txBody>
      </p:sp>
      <p:sp>
        <p:nvSpPr>
          <p:cNvPr id="188" name="正方形/長方形 187"/>
          <p:cNvSpPr/>
          <p:nvPr/>
        </p:nvSpPr>
        <p:spPr>
          <a:xfrm>
            <a:off x="388448" y="7846093"/>
            <a:ext cx="2128326" cy="164593"/>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商工労働総務課</a:t>
            </a:r>
          </a:p>
        </p:txBody>
      </p:sp>
      <p:cxnSp>
        <p:nvCxnSpPr>
          <p:cNvPr id="170" name="直線コネクタ 169"/>
          <p:cNvCxnSpPr/>
          <p:nvPr/>
        </p:nvCxnSpPr>
        <p:spPr>
          <a:xfrm>
            <a:off x="400749" y="7794719"/>
            <a:ext cx="2808000" cy="0"/>
          </a:xfrm>
          <a:prstGeom prst="line">
            <a:avLst/>
          </a:prstGeom>
        </p:spPr>
        <p:style>
          <a:lnRef idx="1">
            <a:schemeClr val="dk1"/>
          </a:lnRef>
          <a:fillRef idx="0">
            <a:schemeClr val="dk1"/>
          </a:fillRef>
          <a:effectRef idx="0">
            <a:schemeClr val="dk1"/>
          </a:effectRef>
          <a:fontRef idx="minor">
            <a:schemeClr val="tx1"/>
          </a:fontRef>
        </p:style>
      </p:cxnSp>
      <p:sp>
        <p:nvSpPr>
          <p:cNvPr id="166" name="正方形/長方形 165"/>
          <p:cNvSpPr/>
          <p:nvPr/>
        </p:nvSpPr>
        <p:spPr>
          <a:xfrm>
            <a:off x="341385" y="7989018"/>
            <a:ext cx="2219463" cy="269512"/>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TEL:06-6210-9066  FAX:06-6210-9481</a:t>
            </a:r>
          </a:p>
        </p:txBody>
      </p:sp>
      <p:cxnSp>
        <p:nvCxnSpPr>
          <p:cNvPr id="122" name="直線コネクタ 121"/>
          <p:cNvCxnSpPr/>
          <p:nvPr/>
        </p:nvCxnSpPr>
        <p:spPr>
          <a:xfrm>
            <a:off x="-8594" y="6894711"/>
            <a:ext cx="6856536"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a:cxnSpLocks/>
          </p:cNvCxnSpPr>
          <p:nvPr/>
        </p:nvCxnSpPr>
        <p:spPr>
          <a:xfrm flipV="1">
            <a:off x="6837662" y="6894711"/>
            <a:ext cx="0" cy="288962"/>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94" name="正方形/長方形 93"/>
          <p:cNvSpPr/>
          <p:nvPr/>
        </p:nvSpPr>
        <p:spPr>
          <a:xfrm>
            <a:off x="225523" y="8658903"/>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商店街等モデル創出普及事業</a:t>
            </a:r>
          </a:p>
        </p:txBody>
      </p:sp>
      <p:sp>
        <p:nvSpPr>
          <p:cNvPr id="95" name="正方形/長方形 94"/>
          <p:cNvSpPr/>
          <p:nvPr/>
        </p:nvSpPr>
        <p:spPr>
          <a:xfrm>
            <a:off x="341771" y="8965163"/>
            <a:ext cx="3033661"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商店街において、地域コミュニティの担い手としての「モデル創出」と「成果の普及」を通じて、商店街の持続的な発展に繋げます</a:t>
            </a:r>
          </a:p>
        </p:txBody>
      </p:sp>
      <p:sp>
        <p:nvSpPr>
          <p:cNvPr id="96" name="正方形/長方形 95"/>
          <p:cNvSpPr/>
          <p:nvPr/>
        </p:nvSpPr>
        <p:spPr>
          <a:xfrm>
            <a:off x="385413" y="9542691"/>
            <a:ext cx="2204678" cy="19366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TEL:06-6210-9496  FAX:06-6210-9505</a:t>
            </a:r>
          </a:p>
        </p:txBody>
      </p:sp>
      <p:sp>
        <p:nvSpPr>
          <p:cNvPr id="97" name="正方形/長方形 96"/>
          <p:cNvSpPr/>
          <p:nvPr/>
        </p:nvSpPr>
        <p:spPr>
          <a:xfrm>
            <a:off x="413302" y="9374493"/>
            <a:ext cx="2128326" cy="155877"/>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商業振興課</a:t>
            </a:r>
          </a:p>
        </p:txBody>
      </p:sp>
      <p:cxnSp>
        <p:nvCxnSpPr>
          <p:cNvPr id="99" name="直線コネクタ 98"/>
          <p:cNvCxnSpPr/>
          <p:nvPr/>
        </p:nvCxnSpPr>
        <p:spPr>
          <a:xfrm>
            <a:off x="400749" y="9306903"/>
            <a:ext cx="2808000" cy="0"/>
          </a:xfrm>
          <a:prstGeom prst="line">
            <a:avLst/>
          </a:prstGeom>
        </p:spPr>
        <p:style>
          <a:lnRef idx="1">
            <a:schemeClr val="dk1"/>
          </a:lnRef>
          <a:fillRef idx="0">
            <a:schemeClr val="dk1"/>
          </a:fillRef>
          <a:effectRef idx="0">
            <a:schemeClr val="dk1"/>
          </a:effectRef>
          <a:fontRef idx="minor">
            <a:schemeClr val="tx1"/>
          </a:fontRef>
        </p:style>
      </p:cxnSp>
      <p:sp>
        <p:nvSpPr>
          <p:cNvPr id="128" name="正方形/長方形 127"/>
          <p:cNvSpPr/>
          <p:nvPr/>
        </p:nvSpPr>
        <p:spPr>
          <a:xfrm>
            <a:off x="6510035" y="8690143"/>
            <a:ext cx="620917" cy="1152189"/>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商店街</a:t>
            </a:r>
          </a:p>
        </p:txBody>
      </p:sp>
      <p:sp>
        <p:nvSpPr>
          <p:cNvPr id="115" name="正方形/長方形 114"/>
          <p:cNvSpPr/>
          <p:nvPr/>
        </p:nvSpPr>
        <p:spPr>
          <a:xfrm>
            <a:off x="6529620" y="7110711"/>
            <a:ext cx="620917" cy="115218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正方形/長方形 115"/>
          <p:cNvSpPr/>
          <p:nvPr/>
        </p:nvSpPr>
        <p:spPr>
          <a:xfrm>
            <a:off x="6729584" y="7030513"/>
            <a:ext cx="183234" cy="1284538"/>
          </a:xfrm>
          <a:prstGeom prst="rect">
            <a:avLst/>
          </a:prstGeom>
          <a:noFill/>
          <a:ln>
            <a:noFill/>
          </a:ln>
        </p:spPr>
        <p:style>
          <a:lnRef idx="2">
            <a:schemeClr val="dk1"/>
          </a:lnRef>
          <a:fillRef idx="1">
            <a:schemeClr val="lt1"/>
          </a:fillRef>
          <a:effectRef idx="0">
            <a:schemeClr val="dk1"/>
          </a:effectRef>
          <a:fontRef idx="minor">
            <a:schemeClr val="dk1"/>
          </a:fontRef>
        </p:style>
        <p:txBody>
          <a:bodyPr vert="wordArtVertRtl" rtlCol="0" anchor="ctr"/>
          <a:lstStyle/>
          <a:p>
            <a:pPr algn="ctr"/>
            <a:r>
              <a:rPr lang="en-US" altLang="ja-JP" sz="1100" b="1"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DX</a:t>
            </a:r>
            <a:r>
              <a:rPr lang="ja-JP" altLang="en-US" sz="1100" b="1"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・知財</a:t>
            </a:r>
            <a:endParaRPr lang="en-US" altLang="ja-JP" sz="1100" b="1"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573906" y="746543"/>
            <a:ext cx="521323" cy="50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5" name="テキスト ボックス 124"/>
          <p:cNvSpPr txBox="1"/>
          <p:nvPr/>
        </p:nvSpPr>
        <p:spPr>
          <a:xfrm>
            <a:off x="6794483" y="10076525"/>
            <a:ext cx="296404" cy="27699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p>
        </p:txBody>
      </p:sp>
      <p:sp>
        <p:nvSpPr>
          <p:cNvPr id="124" name="正方形/長方形 123"/>
          <p:cNvSpPr/>
          <p:nvPr/>
        </p:nvSpPr>
        <p:spPr>
          <a:xfrm>
            <a:off x="47967" y="10107302"/>
            <a:ext cx="6481653" cy="215444"/>
          </a:xfrm>
          <a:prstGeom prst="rect">
            <a:avLst/>
          </a:prstGeom>
        </p:spPr>
        <p:txBody>
          <a:bodyPr wrap="square">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各ホームページアドレスは全て二次元コードで表示しております。二次元コードを読み取れない場合は、事業名を検索していただきますようお願いします。</a:t>
            </a:r>
          </a:p>
        </p:txBody>
      </p:sp>
      <p:sp>
        <p:nvSpPr>
          <p:cNvPr id="129" name="正方形/長方形 128"/>
          <p:cNvSpPr/>
          <p:nvPr/>
        </p:nvSpPr>
        <p:spPr>
          <a:xfrm>
            <a:off x="192095" y="3887083"/>
            <a:ext cx="3050086" cy="523220"/>
          </a:xfrm>
          <a:prstGeom prst="rect">
            <a:avLst/>
          </a:prstGeom>
        </p:spPr>
        <p:txBody>
          <a:bodyPr wrap="square">
            <a:spAutoFit/>
          </a:bodyPr>
          <a:lstStyle/>
          <a:p>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新商品開発マニュアル</a:t>
            </a:r>
            <a:endPar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「中小企業デザイン開発思考」</a:t>
            </a:r>
          </a:p>
        </p:txBody>
      </p:sp>
      <p:sp>
        <p:nvSpPr>
          <p:cNvPr id="130" name="正方形/長方形 129"/>
          <p:cNvSpPr/>
          <p:nvPr/>
        </p:nvSpPr>
        <p:spPr>
          <a:xfrm>
            <a:off x="300288" y="4355083"/>
            <a:ext cx="2703807"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市場競争力の高い自社商品を開発するために</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実践すべきプロセスを解説した手引書です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正方形/長方形 130"/>
          <p:cNvSpPr/>
          <p:nvPr/>
        </p:nvSpPr>
        <p:spPr>
          <a:xfrm>
            <a:off x="292812" y="4935068"/>
            <a:ext cx="2219463" cy="224105"/>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TEL:06-4256-3522  FAX:06-6264-9899</a:t>
            </a:r>
          </a:p>
        </p:txBody>
      </p:sp>
      <p:sp>
        <p:nvSpPr>
          <p:cNvPr id="132" name="正方形/長方形 131"/>
          <p:cNvSpPr/>
          <p:nvPr/>
        </p:nvSpPr>
        <p:spPr>
          <a:xfrm>
            <a:off x="369351" y="4773068"/>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p>
        </p:txBody>
      </p:sp>
      <p:cxnSp>
        <p:nvCxnSpPr>
          <p:cNvPr id="133" name="直線コネクタ 132"/>
          <p:cNvCxnSpPr/>
          <p:nvPr/>
        </p:nvCxnSpPr>
        <p:spPr>
          <a:xfrm>
            <a:off x="370801" y="4697083"/>
            <a:ext cx="2808000" cy="0"/>
          </a:xfrm>
          <a:prstGeom prst="line">
            <a:avLst/>
          </a:prstGeom>
        </p:spPr>
        <p:style>
          <a:lnRef idx="1">
            <a:schemeClr val="dk1"/>
          </a:lnRef>
          <a:fillRef idx="0">
            <a:schemeClr val="dk1"/>
          </a:fillRef>
          <a:effectRef idx="0">
            <a:schemeClr val="dk1"/>
          </a:effectRef>
          <a:fontRef idx="minor">
            <a:schemeClr val="tx1"/>
          </a:fontRef>
        </p:style>
      </p:cxnSp>
      <p:sp>
        <p:nvSpPr>
          <p:cNvPr id="135" name="正方形/長方形 134"/>
          <p:cNvSpPr/>
          <p:nvPr/>
        </p:nvSpPr>
        <p:spPr>
          <a:xfrm>
            <a:off x="127270" y="3923083"/>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36" name="直線コネクタ 135"/>
          <p:cNvCxnSpPr/>
          <p:nvPr/>
        </p:nvCxnSpPr>
        <p:spPr>
          <a:xfrm>
            <a:off x="388448" y="1432653"/>
            <a:ext cx="2808000" cy="0"/>
          </a:xfrm>
          <a:prstGeom prst="line">
            <a:avLst/>
          </a:prstGeom>
        </p:spPr>
        <p:style>
          <a:lnRef idx="1">
            <a:schemeClr val="dk1"/>
          </a:lnRef>
          <a:fillRef idx="0">
            <a:schemeClr val="dk1"/>
          </a:fillRef>
          <a:effectRef idx="0">
            <a:schemeClr val="dk1"/>
          </a:effectRef>
          <a:fontRef idx="minor">
            <a:schemeClr val="tx1"/>
          </a:fontRef>
        </p:style>
      </p:cxnSp>
      <p:sp>
        <p:nvSpPr>
          <p:cNvPr id="137" name="正方形/長方形 136"/>
          <p:cNvSpPr/>
          <p:nvPr/>
        </p:nvSpPr>
        <p:spPr>
          <a:xfrm>
            <a:off x="200035" y="5439870"/>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ホームページ無料診断</a:t>
            </a:r>
          </a:p>
        </p:txBody>
      </p:sp>
      <p:sp>
        <p:nvSpPr>
          <p:cNvPr id="138" name="正方形/長方形 137"/>
          <p:cNvSpPr/>
          <p:nvPr/>
        </p:nvSpPr>
        <p:spPr>
          <a:xfrm>
            <a:off x="312579" y="5745870"/>
            <a:ext cx="2896170"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ホームページのアクセス向上への改善点を専門家がチェックし、診断結果を解説します</a:t>
            </a:r>
          </a:p>
        </p:txBody>
      </p:sp>
      <p:cxnSp>
        <p:nvCxnSpPr>
          <p:cNvPr id="141" name="直線コネクタ 140"/>
          <p:cNvCxnSpPr/>
          <p:nvPr/>
        </p:nvCxnSpPr>
        <p:spPr>
          <a:xfrm>
            <a:off x="358969" y="6087870"/>
            <a:ext cx="2808000" cy="0"/>
          </a:xfrm>
          <a:prstGeom prst="line">
            <a:avLst/>
          </a:prstGeom>
        </p:spPr>
        <p:style>
          <a:lnRef idx="1">
            <a:schemeClr val="dk1"/>
          </a:lnRef>
          <a:fillRef idx="0">
            <a:schemeClr val="dk1"/>
          </a:fillRef>
          <a:effectRef idx="0">
            <a:schemeClr val="dk1"/>
          </a:effectRef>
          <a:fontRef idx="minor">
            <a:schemeClr val="tx1"/>
          </a:fontRef>
        </p:style>
      </p:cxnSp>
      <p:pic>
        <p:nvPicPr>
          <p:cNvPr id="13" name="図 1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606205" y="4733557"/>
            <a:ext cx="614519" cy="614519"/>
          </a:xfrm>
          <a:prstGeom prst="rect">
            <a:avLst/>
          </a:prstGeom>
        </p:spPr>
      </p:pic>
      <p:sp>
        <p:nvSpPr>
          <p:cNvPr id="148" name="正方形/長方形 147"/>
          <p:cNvSpPr/>
          <p:nvPr/>
        </p:nvSpPr>
        <p:spPr>
          <a:xfrm>
            <a:off x="127270" y="5385870"/>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44" name="正方形/長方形 143"/>
          <p:cNvSpPr/>
          <p:nvPr/>
        </p:nvSpPr>
        <p:spPr>
          <a:xfrm>
            <a:off x="127270" y="8622903"/>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34" name="正方形/長方形 133"/>
          <p:cNvSpPr/>
          <p:nvPr/>
        </p:nvSpPr>
        <p:spPr>
          <a:xfrm>
            <a:off x="127270" y="7020719"/>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143" name="図 14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439739" y="7002719"/>
            <a:ext cx="462193" cy="435591"/>
          </a:xfrm>
          <a:prstGeom prst="rect">
            <a:avLst/>
          </a:prstGeom>
        </p:spPr>
      </p:pic>
      <p:sp>
        <p:nvSpPr>
          <p:cNvPr id="161" name="正方形/長方形 160"/>
          <p:cNvSpPr/>
          <p:nvPr/>
        </p:nvSpPr>
        <p:spPr>
          <a:xfrm>
            <a:off x="3403487" y="8676015"/>
            <a:ext cx="3050086" cy="307777"/>
          </a:xfrm>
          <a:prstGeom prst="rect">
            <a:avLst/>
          </a:prstGeom>
        </p:spPr>
        <p:txBody>
          <a:bodyPr wrap="square">
            <a:spAutoFit/>
          </a:bodyPr>
          <a:lstStyle/>
          <a:p>
            <a:r>
              <a:rPr lang="zh-TW" altLang="en-US" sz="1400" dirty="0">
                <a:latin typeface="Meiryo UI" panose="020B0604030504040204" pitchFamily="50" charset="-128"/>
                <a:ea typeface="Meiryo UI" panose="020B0604030504040204" pitchFamily="50" charset="-128"/>
                <a:cs typeface="Meiryo UI" panose="020B0604030504040204" pitchFamily="50" charset="-128"/>
              </a:rPr>
              <a:t>商店街店舗魅力向上支援事業</a:t>
            </a:r>
          </a:p>
        </p:txBody>
      </p:sp>
      <p:sp>
        <p:nvSpPr>
          <p:cNvPr id="168" name="正方形/長方形 167"/>
          <p:cNvSpPr/>
          <p:nvPr/>
        </p:nvSpPr>
        <p:spPr>
          <a:xfrm>
            <a:off x="3546000" y="8964903"/>
            <a:ext cx="2703807"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商店街での観光・消費を促進するため、</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商店街の「観光コンテンツ化」と「情報発信」を行います</a:t>
            </a:r>
          </a:p>
        </p:txBody>
      </p:sp>
      <p:sp>
        <p:nvSpPr>
          <p:cNvPr id="169" name="正方形/長方形 168"/>
          <p:cNvSpPr/>
          <p:nvPr/>
        </p:nvSpPr>
        <p:spPr>
          <a:xfrm>
            <a:off x="3444382" y="9558965"/>
            <a:ext cx="2204678" cy="19366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TEL:06-6210-9496  FAX:06-6210-9505</a:t>
            </a:r>
          </a:p>
        </p:txBody>
      </p:sp>
      <p:sp>
        <p:nvSpPr>
          <p:cNvPr id="171" name="正方形/長方形 170"/>
          <p:cNvSpPr/>
          <p:nvPr/>
        </p:nvSpPr>
        <p:spPr>
          <a:xfrm>
            <a:off x="3582908" y="9355143"/>
            <a:ext cx="2128326" cy="182421"/>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商業振興課</a:t>
            </a:r>
          </a:p>
        </p:txBody>
      </p:sp>
      <p:cxnSp>
        <p:nvCxnSpPr>
          <p:cNvPr id="172" name="直線コネクタ 171"/>
          <p:cNvCxnSpPr/>
          <p:nvPr/>
        </p:nvCxnSpPr>
        <p:spPr>
          <a:xfrm>
            <a:off x="3491999" y="9306903"/>
            <a:ext cx="2808000" cy="0"/>
          </a:xfrm>
          <a:prstGeom prst="line">
            <a:avLst/>
          </a:prstGeom>
        </p:spPr>
        <p:style>
          <a:lnRef idx="1">
            <a:schemeClr val="dk1"/>
          </a:lnRef>
          <a:fillRef idx="0">
            <a:schemeClr val="dk1"/>
          </a:fillRef>
          <a:effectRef idx="0">
            <a:schemeClr val="dk1"/>
          </a:effectRef>
          <a:fontRef idx="minor">
            <a:schemeClr val="tx1"/>
          </a:fontRef>
        </p:style>
      </p:cxnSp>
      <p:sp>
        <p:nvSpPr>
          <p:cNvPr id="174" name="正方形/長方形 173"/>
          <p:cNvSpPr/>
          <p:nvPr/>
        </p:nvSpPr>
        <p:spPr>
          <a:xfrm>
            <a:off x="3336436" y="8622903"/>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46" name="直線コネクタ 145"/>
          <p:cNvCxnSpPr/>
          <p:nvPr/>
        </p:nvCxnSpPr>
        <p:spPr>
          <a:xfrm>
            <a:off x="-28058" y="8478887"/>
            <a:ext cx="6858000" cy="524"/>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126" name="正方形/長方形 125"/>
          <p:cNvSpPr/>
          <p:nvPr/>
        </p:nvSpPr>
        <p:spPr>
          <a:xfrm>
            <a:off x="3595247" y="4766943"/>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p>
        </p:txBody>
      </p:sp>
      <p:sp>
        <p:nvSpPr>
          <p:cNvPr id="142" name="正方形/長方形 141"/>
          <p:cNvSpPr/>
          <p:nvPr/>
        </p:nvSpPr>
        <p:spPr>
          <a:xfrm>
            <a:off x="3540846" y="4939169"/>
            <a:ext cx="2219463" cy="224105"/>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TEL:06-4256-3522  FAX:06-6264-9899</a:t>
            </a:r>
          </a:p>
        </p:txBody>
      </p:sp>
      <p:sp>
        <p:nvSpPr>
          <p:cNvPr id="150" name="正方形/長方形 149"/>
          <p:cNvSpPr/>
          <p:nvPr/>
        </p:nvSpPr>
        <p:spPr>
          <a:xfrm>
            <a:off x="357709" y="6151276"/>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p>
        </p:txBody>
      </p:sp>
      <p:sp>
        <p:nvSpPr>
          <p:cNvPr id="151" name="正方形/長方形 150"/>
          <p:cNvSpPr/>
          <p:nvPr/>
        </p:nvSpPr>
        <p:spPr>
          <a:xfrm>
            <a:off x="309612" y="6334806"/>
            <a:ext cx="2219463" cy="224105"/>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TEL:06-4256-3522  FAX:06-6264-9899</a:t>
            </a:r>
          </a:p>
        </p:txBody>
      </p:sp>
      <p:sp>
        <p:nvSpPr>
          <p:cNvPr id="140" name="正方形/長方形 139"/>
          <p:cNvSpPr/>
          <p:nvPr/>
        </p:nvSpPr>
        <p:spPr>
          <a:xfrm>
            <a:off x="3426158" y="5459260"/>
            <a:ext cx="3050086" cy="307777"/>
          </a:xfrm>
          <a:prstGeom prst="rect">
            <a:avLst/>
          </a:prstGeom>
        </p:spPr>
        <p:txBody>
          <a:bodyPr wrap="square">
            <a:spAutoFit/>
          </a:bodyPr>
          <a:lstStyle/>
          <a:p>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デザイン・オープン・カレッジ</a:t>
            </a:r>
          </a:p>
        </p:txBody>
      </p:sp>
      <p:sp>
        <p:nvSpPr>
          <p:cNvPr id="145" name="正方形/長方形 144"/>
          <p:cNvSpPr/>
          <p:nvPr/>
        </p:nvSpPr>
        <p:spPr>
          <a:xfrm>
            <a:off x="3336436" y="5377758"/>
            <a:ext cx="864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47" name="正方形/長方形 146"/>
          <p:cNvSpPr/>
          <p:nvPr/>
        </p:nvSpPr>
        <p:spPr>
          <a:xfrm>
            <a:off x="3535839" y="5726387"/>
            <a:ext cx="2398961"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より高度で時流に即したデザイン活用について</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学ぶ機会をセミナー等で提供します　</a:t>
            </a:r>
          </a:p>
        </p:txBody>
      </p:sp>
      <p:cxnSp>
        <p:nvCxnSpPr>
          <p:cNvPr id="149" name="直線コネクタ 148"/>
          <p:cNvCxnSpPr/>
          <p:nvPr/>
        </p:nvCxnSpPr>
        <p:spPr>
          <a:xfrm>
            <a:off x="3577024" y="6087870"/>
            <a:ext cx="2808000" cy="0"/>
          </a:xfrm>
          <a:prstGeom prst="line">
            <a:avLst/>
          </a:prstGeom>
        </p:spPr>
        <p:style>
          <a:lnRef idx="1">
            <a:schemeClr val="dk1"/>
          </a:lnRef>
          <a:fillRef idx="0">
            <a:schemeClr val="dk1"/>
          </a:fillRef>
          <a:effectRef idx="0">
            <a:schemeClr val="dk1"/>
          </a:effectRef>
          <a:fontRef idx="minor">
            <a:schemeClr val="tx1"/>
          </a:fontRef>
        </p:style>
      </p:cxnSp>
      <p:sp>
        <p:nvSpPr>
          <p:cNvPr id="152" name="正方形/長方形 151"/>
          <p:cNvSpPr/>
          <p:nvPr/>
        </p:nvSpPr>
        <p:spPr>
          <a:xfrm>
            <a:off x="3615524" y="6144286"/>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p>
        </p:txBody>
      </p:sp>
      <p:sp>
        <p:nvSpPr>
          <p:cNvPr id="153" name="正方形/長方形 152"/>
          <p:cNvSpPr/>
          <p:nvPr/>
        </p:nvSpPr>
        <p:spPr>
          <a:xfrm>
            <a:off x="3574606" y="6309928"/>
            <a:ext cx="2219463" cy="224105"/>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TEL:06-4256-3522  FAX:06-6264-9899</a:t>
            </a:r>
          </a:p>
        </p:txBody>
      </p:sp>
      <p:cxnSp>
        <p:nvCxnSpPr>
          <p:cNvPr id="156" name="直線コネクタ 155">
            <a:extLst>
              <a:ext uri="{FF2B5EF4-FFF2-40B4-BE49-F238E27FC236}">
                <a16:creationId xmlns:a16="http://schemas.microsoft.com/office/drawing/2014/main" id="{4AE3B22F-9DA7-466C-9E44-799BFB93A39C}"/>
              </a:ext>
            </a:extLst>
          </p:cNvPr>
          <p:cNvCxnSpPr>
            <a:cxnSpLocks/>
          </p:cNvCxnSpPr>
          <p:nvPr/>
        </p:nvCxnSpPr>
        <p:spPr>
          <a:xfrm flipV="1">
            <a:off x="6837662" y="8470209"/>
            <a:ext cx="0" cy="205806"/>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0" name="直線コネクタ 159">
            <a:extLst>
              <a:ext uri="{FF2B5EF4-FFF2-40B4-BE49-F238E27FC236}">
                <a16:creationId xmlns:a16="http://schemas.microsoft.com/office/drawing/2014/main" id="{29714C83-9BB3-47B3-B502-CED165747BBD}"/>
              </a:ext>
            </a:extLst>
          </p:cNvPr>
          <p:cNvCxnSpPr>
            <a:cxnSpLocks/>
          </p:cNvCxnSpPr>
          <p:nvPr/>
        </p:nvCxnSpPr>
        <p:spPr>
          <a:xfrm flipV="1">
            <a:off x="6837662" y="2152340"/>
            <a:ext cx="0" cy="205806"/>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pic>
        <p:nvPicPr>
          <p:cNvPr id="3" name="図 2">
            <a:extLst>
              <a:ext uri="{FF2B5EF4-FFF2-40B4-BE49-F238E27FC236}">
                <a16:creationId xmlns:a16="http://schemas.microsoft.com/office/drawing/2014/main" id="{AF283167-C67F-48F4-B1A6-E93963213655}"/>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653769" y="9315623"/>
            <a:ext cx="576000" cy="569823"/>
          </a:xfrm>
          <a:prstGeom prst="rect">
            <a:avLst/>
          </a:prstGeom>
        </p:spPr>
      </p:pic>
      <p:pic>
        <p:nvPicPr>
          <p:cNvPr id="10" name="図 9">
            <a:extLst>
              <a:ext uri="{FF2B5EF4-FFF2-40B4-BE49-F238E27FC236}">
                <a16:creationId xmlns:a16="http://schemas.microsoft.com/office/drawing/2014/main" id="{541A2214-C33F-4015-8739-2DDB138D5966}"/>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796762" y="9315623"/>
            <a:ext cx="612000" cy="612000"/>
          </a:xfrm>
          <a:prstGeom prst="rect">
            <a:avLst/>
          </a:prstGeom>
        </p:spPr>
      </p:pic>
    </p:spTree>
    <p:extLst>
      <p:ext uri="{BB962C8B-B14F-4D97-AF65-F5344CB8AC3E}">
        <p14:creationId xmlns:p14="http://schemas.microsoft.com/office/powerpoint/2010/main" val="338872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ホームベース 83"/>
          <p:cNvSpPr/>
          <p:nvPr/>
        </p:nvSpPr>
        <p:spPr>
          <a:xfrm>
            <a:off x="50" y="53951"/>
            <a:ext cx="7200850" cy="433395"/>
          </a:xfrm>
          <a:prstGeom prst="homePlate">
            <a:avLst/>
          </a:prstGeom>
          <a:solidFill>
            <a:srgbClr val="E46C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bg1"/>
                </a:solidFill>
                <a:latin typeface="Meiryo UI" pitchFamily="50" charset="-128"/>
                <a:ea typeface="Meiryo UI" pitchFamily="50" charset="-128"/>
                <a:cs typeface="Meiryo UI" pitchFamily="50" charset="-128"/>
              </a:rPr>
              <a:t>中小企業の創業及び新たな事業の創出の促進</a:t>
            </a:r>
          </a:p>
        </p:txBody>
      </p:sp>
      <p:cxnSp>
        <p:nvCxnSpPr>
          <p:cNvPr id="118" name="直線コネクタ 117"/>
          <p:cNvCxnSpPr/>
          <p:nvPr/>
        </p:nvCxnSpPr>
        <p:spPr>
          <a:xfrm>
            <a:off x="148949" y="10063063"/>
            <a:ext cx="6851314" cy="0"/>
          </a:xfrm>
          <a:prstGeom prst="line">
            <a:avLst/>
          </a:prstGeom>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364204" y="558007"/>
            <a:ext cx="0" cy="253718"/>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87852" y="793059"/>
            <a:ext cx="620917" cy="1152189"/>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p:cNvSpPr/>
          <p:nvPr/>
        </p:nvSpPr>
        <p:spPr>
          <a:xfrm>
            <a:off x="176411" y="954429"/>
            <a:ext cx="152013" cy="818579"/>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新事業</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正方形/長方形 84"/>
          <p:cNvSpPr/>
          <p:nvPr/>
        </p:nvSpPr>
        <p:spPr>
          <a:xfrm>
            <a:off x="429407" y="787367"/>
            <a:ext cx="226265" cy="1161659"/>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正方形/長方形 85"/>
          <p:cNvSpPr/>
          <p:nvPr/>
        </p:nvSpPr>
        <p:spPr>
          <a:xfrm>
            <a:off x="315054" y="1287528"/>
            <a:ext cx="152400" cy="130395"/>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95"/>
          <p:cNvSpPr txBox="1"/>
          <p:nvPr/>
        </p:nvSpPr>
        <p:spPr>
          <a:xfrm>
            <a:off x="88054" y="10076753"/>
            <a:ext cx="296404"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3</a:t>
            </a:r>
          </a:p>
        </p:txBody>
      </p:sp>
      <p:cxnSp>
        <p:nvCxnSpPr>
          <p:cNvPr id="80" name="直線コネクタ 79"/>
          <p:cNvCxnSpPr/>
          <p:nvPr/>
        </p:nvCxnSpPr>
        <p:spPr>
          <a:xfrm>
            <a:off x="368742" y="571343"/>
            <a:ext cx="6832108"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nvGrpSpPr>
          <p:cNvPr id="11" name="グループ化 10">
            <a:extLst>
              <a:ext uri="{FF2B5EF4-FFF2-40B4-BE49-F238E27FC236}">
                <a16:creationId xmlns:a16="http://schemas.microsoft.com/office/drawing/2014/main" id="{E90C08F7-7AFF-49A6-B7B2-1E1FDECCEEE1}"/>
              </a:ext>
            </a:extLst>
          </p:cNvPr>
          <p:cNvGrpSpPr/>
          <p:nvPr/>
        </p:nvGrpSpPr>
        <p:grpSpPr>
          <a:xfrm>
            <a:off x="862581" y="671466"/>
            <a:ext cx="3148719" cy="1338663"/>
            <a:chOff x="862581" y="671466"/>
            <a:chExt cx="3148719" cy="1338663"/>
          </a:xfrm>
        </p:grpSpPr>
        <p:pic>
          <p:nvPicPr>
            <p:cNvPr id="9" name="図 8">
              <a:extLst>
                <a:ext uri="{FF2B5EF4-FFF2-40B4-BE49-F238E27FC236}">
                  <a16:creationId xmlns:a16="http://schemas.microsoft.com/office/drawing/2014/main" id="{A1E5166F-9B70-4397-8B25-3EF895F1AD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0137" y="1434129"/>
              <a:ext cx="576000" cy="576000"/>
            </a:xfrm>
            <a:prstGeom prst="rect">
              <a:avLst/>
            </a:prstGeom>
          </p:spPr>
        </p:pic>
        <p:sp>
          <p:nvSpPr>
            <p:cNvPr id="160" name="正方形/長方形 159"/>
            <p:cNvSpPr/>
            <p:nvPr/>
          </p:nvSpPr>
          <p:spPr>
            <a:xfrm>
              <a:off x="943556" y="748033"/>
              <a:ext cx="300777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スタートアップ・イニシャルプログラム</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OSAKA</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正方形/長方形 161"/>
            <p:cNvSpPr/>
            <p:nvPr/>
          </p:nvSpPr>
          <p:spPr>
            <a:xfrm>
              <a:off x="1039240" y="986124"/>
              <a:ext cx="2703807" cy="484748"/>
            </a:xfrm>
            <a:prstGeom prst="rect">
              <a:avLst/>
            </a:prstGeom>
          </p:spPr>
          <p:txBody>
            <a:bodyPr wrap="square">
              <a:spAutoFit/>
            </a:bodyPr>
            <a:lstStyle/>
            <a:p>
              <a:r>
                <a:rPr lang="ja-JP" altLang="en-US" sz="850" dirty="0">
                  <a:latin typeface="Meiryo UI" panose="020B0604030504040204" pitchFamily="50" charset="-128"/>
                  <a:ea typeface="Meiryo UI" panose="020B0604030504040204" pitchFamily="50" charset="-128"/>
                  <a:cs typeface="Meiryo UI" panose="020B0604030504040204" pitchFamily="50" charset="-128"/>
                </a:rPr>
                <a:t>初期段階のスタートアップを対象に、事業立ち上げに必要な知識を習得する「連続講座」、成長を加速させる</a:t>
              </a:r>
              <a:endParaRPr lang="en-US" altLang="ja-JP" sz="8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cs typeface="Meiryo UI" panose="020B0604030504040204" pitchFamily="50" charset="-128"/>
                </a:rPr>
                <a:t>「アクセラレータープログラム」を実施します</a:t>
              </a:r>
            </a:p>
          </p:txBody>
        </p:sp>
        <p:sp>
          <p:nvSpPr>
            <p:cNvPr id="155" name="正方形/長方形 154"/>
            <p:cNvSpPr/>
            <p:nvPr/>
          </p:nvSpPr>
          <p:spPr>
            <a:xfrm>
              <a:off x="1034452" y="1654118"/>
              <a:ext cx="2242479" cy="316583"/>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TEL:06-6359-3004  FAX:06-6264-9899</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6" name="正方形/長方形 155"/>
            <p:cNvSpPr/>
            <p:nvPr/>
          </p:nvSpPr>
          <p:spPr>
            <a:xfrm>
              <a:off x="1080170" y="1492713"/>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正方形/長方形 162"/>
            <p:cNvSpPr/>
            <p:nvPr/>
          </p:nvSpPr>
          <p:spPr>
            <a:xfrm>
              <a:off x="862581" y="671466"/>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67" name="直線コネクタ 166"/>
            <p:cNvCxnSpPr/>
            <p:nvPr/>
          </p:nvCxnSpPr>
          <p:spPr>
            <a:xfrm>
              <a:off x="1064181" y="1436069"/>
              <a:ext cx="2700000" cy="0"/>
            </a:xfrm>
            <a:prstGeom prst="line">
              <a:avLst/>
            </a:prstGeom>
          </p:spPr>
          <p:style>
            <a:lnRef idx="1">
              <a:schemeClr val="dk1"/>
            </a:lnRef>
            <a:fillRef idx="0">
              <a:schemeClr val="dk1"/>
            </a:fillRef>
            <a:effectRef idx="0">
              <a:schemeClr val="dk1"/>
            </a:effectRef>
            <a:fontRef idx="minor">
              <a:schemeClr val="tx1"/>
            </a:fontRef>
          </p:style>
        </p:cxnSp>
        <p:pic>
          <p:nvPicPr>
            <p:cNvPr id="124" name="図 1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18809" y="683619"/>
              <a:ext cx="392491" cy="352673"/>
            </a:xfrm>
            <a:prstGeom prst="rect">
              <a:avLst/>
            </a:prstGeom>
          </p:spPr>
        </p:pic>
      </p:grpSp>
      <p:grpSp>
        <p:nvGrpSpPr>
          <p:cNvPr id="10" name="グループ化 9">
            <a:extLst>
              <a:ext uri="{FF2B5EF4-FFF2-40B4-BE49-F238E27FC236}">
                <a16:creationId xmlns:a16="http://schemas.microsoft.com/office/drawing/2014/main" id="{88A1E9A2-18A0-4904-9BE2-4F7D46E3CE15}"/>
              </a:ext>
            </a:extLst>
          </p:cNvPr>
          <p:cNvGrpSpPr/>
          <p:nvPr/>
        </p:nvGrpSpPr>
        <p:grpSpPr>
          <a:xfrm>
            <a:off x="4106264" y="675181"/>
            <a:ext cx="3137911" cy="1334305"/>
            <a:chOff x="4106264" y="675181"/>
            <a:chExt cx="3137911" cy="1334305"/>
          </a:xfrm>
        </p:grpSpPr>
        <p:pic>
          <p:nvPicPr>
            <p:cNvPr id="13" name="図 12">
              <a:extLst>
                <a:ext uri="{FF2B5EF4-FFF2-40B4-BE49-F238E27FC236}">
                  <a16:creationId xmlns:a16="http://schemas.microsoft.com/office/drawing/2014/main" id="{E43C3091-73F8-4367-904E-0EE45059AAC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17572" y="1433486"/>
              <a:ext cx="576000" cy="576000"/>
            </a:xfrm>
            <a:prstGeom prst="rect">
              <a:avLst/>
            </a:prstGeom>
          </p:spPr>
        </p:pic>
        <p:sp>
          <p:nvSpPr>
            <p:cNvPr id="116" name="正方形/長方形 115"/>
            <p:cNvSpPr/>
            <p:nvPr/>
          </p:nvSpPr>
          <p:spPr>
            <a:xfrm>
              <a:off x="4106264" y="675181"/>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17" name="正方形/長方形 116"/>
            <p:cNvSpPr/>
            <p:nvPr/>
          </p:nvSpPr>
          <p:spPr>
            <a:xfrm>
              <a:off x="4188543" y="750781"/>
              <a:ext cx="3055632" cy="269304"/>
            </a:xfrm>
            <a:prstGeom prst="rect">
              <a:avLst/>
            </a:prstGeom>
            <a:noFill/>
          </p:spPr>
          <p:txBody>
            <a:bodyPr wrap="square">
              <a:spAutoFit/>
            </a:bodyPr>
            <a:lstStyle/>
            <a:p>
              <a:r>
                <a:rPr lang="ja-JP" altLang="en-US" sz="1150" dirty="0">
                  <a:latin typeface="Meiryo UI" panose="020B0604030504040204" pitchFamily="50" charset="-128"/>
                  <a:ea typeface="Meiryo UI" panose="020B0604030504040204" pitchFamily="50" charset="-128"/>
                  <a:cs typeface="Meiryo UI" panose="020B0604030504040204" pitchFamily="50" charset="-128"/>
                </a:rPr>
                <a:t>スタートアップ発展支援プロジェクト「</a:t>
              </a:r>
              <a:r>
                <a:rPr lang="en-US" altLang="ja-JP" sz="1150" dirty="0">
                  <a:latin typeface="Meiryo UI" panose="020B0604030504040204" pitchFamily="50" charset="-128"/>
                  <a:ea typeface="Meiryo UI" panose="020B0604030504040204" pitchFamily="50" charset="-128"/>
                  <a:cs typeface="Meiryo UI" panose="020B0604030504040204" pitchFamily="50" charset="-128"/>
                </a:rPr>
                <a:t>RISING</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29" name="正方形/長方形 128"/>
            <p:cNvSpPr/>
            <p:nvPr/>
          </p:nvSpPr>
          <p:spPr>
            <a:xfrm>
              <a:off x="4296456" y="989496"/>
              <a:ext cx="2703807" cy="484748"/>
            </a:xfrm>
            <a:prstGeom prst="rect">
              <a:avLst/>
            </a:prstGeom>
          </p:spPr>
          <p:txBody>
            <a:bodyPr wrap="square">
              <a:spAutoFit/>
            </a:bodyPr>
            <a:lstStyle/>
            <a:p>
              <a:r>
                <a:rPr lang="ja-JP" altLang="en-US" sz="850" dirty="0">
                  <a:latin typeface="Meiryo UI" panose="020B0604030504040204" pitchFamily="50" charset="-128"/>
                  <a:ea typeface="Meiryo UI" panose="020B0604030504040204" pitchFamily="50" charset="-128"/>
                  <a:cs typeface="Meiryo UI" panose="020B0604030504040204" pitchFamily="50" charset="-128"/>
                </a:rPr>
                <a:t>ロールモデル輩出のため、発展期のスタートアップに対し、</a:t>
              </a:r>
              <a:endParaRPr lang="en-US" altLang="ja-JP" sz="8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cs typeface="Meiryo UI" panose="020B0604030504040204" pitchFamily="50" charset="-128"/>
                </a:rPr>
                <a:t>先輩経営者によるメンタリング、支援環境が豊富な</a:t>
              </a:r>
              <a:endParaRPr lang="en-US" altLang="ja-JP" sz="8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cs typeface="Meiryo UI" panose="020B0604030504040204" pitchFamily="50" charset="-128"/>
                </a:rPr>
                <a:t>首都圏の支援者等とのつなぎなどを実施します</a:t>
              </a:r>
            </a:p>
          </p:txBody>
        </p:sp>
        <p:cxnSp>
          <p:nvCxnSpPr>
            <p:cNvPr id="131" name="直線コネクタ 130"/>
            <p:cNvCxnSpPr/>
            <p:nvPr/>
          </p:nvCxnSpPr>
          <p:spPr>
            <a:xfrm>
              <a:off x="4273986" y="1439496"/>
              <a:ext cx="2700000" cy="0"/>
            </a:xfrm>
            <a:prstGeom prst="line">
              <a:avLst/>
            </a:prstGeom>
          </p:spPr>
          <p:style>
            <a:lnRef idx="1">
              <a:schemeClr val="dk1"/>
            </a:lnRef>
            <a:fillRef idx="0">
              <a:schemeClr val="dk1"/>
            </a:fillRef>
            <a:effectRef idx="0">
              <a:schemeClr val="dk1"/>
            </a:effectRef>
            <a:fontRef idx="minor">
              <a:schemeClr val="tx1"/>
            </a:fontRef>
          </p:style>
        </p:cxnSp>
        <p:sp>
          <p:nvSpPr>
            <p:cNvPr id="132" name="正方形/長方形 131"/>
            <p:cNvSpPr/>
            <p:nvPr/>
          </p:nvSpPr>
          <p:spPr>
            <a:xfrm>
              <a:off x="4352444" y="1497096"/>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p:cNvSpPr/>
            <p:nvPr/>
          </p:nvSpPr>
          <p:spPr>
            <a:xfrm>
              <a:off x="4242690" y="1648156"/>
              <a:ext cx="2216260" cy="216062"/>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TEL:06-6264-9800  FAX:06-6264-9899</a:t>
              </a:r>
            </a:p>
          </p:txBody>
        </p:sp>
      </p:grpSp>
      <p:grpSp>
        <p:nvGrpSpPr>
          <p:cNvPr id="8" name="グループ化 7">
            <a:extLst>
              <a:ext uri="{FF2B5EF4-FFF2-40B4-BE49-F238E27FC236}">
                <a16:creationId xmlns:a16="http://schemas.microsoft.com/office/drawing/2014/main" id="{B80FD74C-73AF-4807-A6E1-6F1F06F11474}"/>
              </a:ext>
            </a:extLst>
          </p:cNvPr>
          <p:cNvGrpSpPr/>
          <p:nvPr/>
        </p:nvGrpSpPr>
        <p:grpSpPr>
          <a:xfrm>
            <a:off x="846766" y="2028189"/>
            <a:ext cx="3088753" cy="1299235"/>
            <a:chOff x="862581" y="4015798"/>
            <a:chExt cx="3088753" cy="1299235"/>
          </a:xfrm>
        </p:grpSpPr>
        <p:sp>
          <p:nvSpPr>
            <p:cNvPr id="147" name="正方形/長方形 146">
              <a:extLst>
                <a:ext uri="{FF2B5EF4-FFF2-40B4-BE49-F238E27FC236}">
                  <a16:creationId xmlns:a16="http://schemas.microsoft.com/office/drawing/2014/main" id="{2247FF12-DC26-47C5-A643-79252445F138}"/>
                </a:ext>
              </a:extLst>
            </p:cNvPr>
            <p:cNvSpPr/>
            <p:nvPr/>
          </p:nvSpPr>
          <p:spPr>
            <a:xfrm>
              <a:off x="943556" y="4092365"/>
              <a:ext cx="3007778" cy="276999"/>
            </a:xfrm>
            <a:prstGeom prst="rect">
              <a:avLst/>
            </a:prstGeom>
            <a:noFill/>
          </p:spPr>
          <p:txBody>
            <a:bodyPr wrap="square">
              <a:spAutoFit/>
            </a:bodyPr>
            <a:lstStyle/>
            <a:p>
              <a:r>
                <a:rPr lang="en-US" altLang="ja-JP" sz="12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起業家応援ポータル</a:t>
              </a:r>
            </a:p>
          </p:txBody>
        </p:sp>
        <p:sp>
          <p:nvSpPr>
            <p:cNvPr id="148" name="正方形/長方形 147">
              <a:extLst>
                <a:ext uri="{FF2B5EF4-FFF2-40B4-BE49-F238E27FC236}">
                  <a16:creationId xmlns:a16="http://schemas.microsoft.com/office/drawing/2014/main" id="{11AA5513-D74C-421F-A4A5-F0E141094FF1}"/>
                </a:ext>
              </a:extLst>
            </p:cNvPr>
            <p:cNvSpPr/>
            <p:nvPr/>
          </p:nvSpPr>
          <p:spPr>
            <a:xfrm>
              <a:off x="1039240" y="4330456"/>
              <a:ext cx="2703807" cy="484748"/>
            </a:xfrm>
            <a:prstGeom prst="rect">
              <a:avLst/>
            </a:prstGeom>
          </p:spPr>
          <p:txBody>
            <a:bodyPr wrap="square">
              <a:spAutoFit/>
            </a:bodyPr>
            <a:lstStyle/>
            <a:p>
              <a:r>
                <a:rPr lang="ja-JP" altLang="en-US" sz="850" dirty="0">
                  <a:latin typeface="Meiryo UI" panose="020B0604030504040204" pitchFamily="50" charset="-128"/>
                  <a:ea typeface="Meiryo UI" panose="020B0604030504040204" pitchFamily="50" charset="-128"/>
                  <a:cs typeface="Meiryo UI" panose="020B0604030504040204" pitchFamily="50" charset="-128"/>
                </a:rPr>
                <a:t>府内市町村や商工会・商工会議所、金融機関等が実施する創業に活用できる支援メニューや施設をポータルサイトに掲載しています</a:t>
              </a:r>
            </a:p>
          </p:txBody>
        </p:sp>
        <p:sp>
          <p:nvSpPr>
            <p:cNvPr id="150" name="正方形/長方形 149">
              <a:extLst>
                <a:ext uri="{FF2B5EF4-FFF2-40B4-BE49-F238E27FC236}">
                  <a16:creationId xmlns:a16="http://schemas.microsoft.com/office/drawing/2014/main" id="{48D83863-0327-41DE-9F04-7BB0DC9D2469}"/>
                </a:ext>
              </a:extLst>
            </p:cNvPr>
            <p:cNvSpPr/>
            <p:nvPr/>
          </p:nvSpPr>
          <p:spPr>
            <a:xfrm>
              <a:off x="1034452" y="4998450"/>
              <a:ext cx="2242479" cy="316583"/>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TEL:06-6210-9494  FAX:06-6210-9504</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正方形/長方形 151">
              <a:extLst>
                <a:ext uri="{FF2B5EF4-FFF2-40B4-BE49-F238E27FC236}">
                  <a16:creationId xmlns:a16="http://schemas.microsoft.com/office/drawing/2014/main" id="{1C715A09-6B4B-4B81-8A76-06BEA82BB2DE}"/>
                </a:ext>
              </a:extLst>
            </p:cNvPr>
            <p:cNvSpPr/>
            <p:nvPr/>
          </p:nvSpPr>
          <p:spPr>
            <a:xfrm>
              <a:off x="1095985" y="4837045"/>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 name="正方形/長方形 152">
              <a:extLst>
                <a:ext uri="{FF2B5EF4-FFF2-40B4-BE49-F238E27FC236}">
                  <a16:creationId xmlns:a16="http://schemas.microsoft.com/office/drawing/2014/main" id="{3E9165E2-AB66-473B-8F7E-A0E6C0BC8EB0}"/>
                </a:ext>
              </a:extLst>
            </p:cNvPr>
            <p:cNvSpPr/>
            <p:nvPr/>
          </p:nvSpPr>
          <p:spPr>
            <a:xfrm>
              <a:off x="862581" y="4015798"/>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154" name="直線コネクタ 153">
              <a:extLst>
                <a:ext uri="{FF2B5EF4-FFF2-40B4-BE49-F238E27FC236}">
                  <a16:creationId xmlns:a16="http://schemas.microsoft.com/office/drawing/2014/main" id="{B1CDC60D-A591-4EAE-8C1C-D6A7593D8F05}"/>
                </a:ext>
              </a:extLst>
            </p:cNvPr>
            <p:cNvCxnSpPr/>
            <p:nvPr/>
          </p:nvCxnSpPr>
          <p:spPr>
            <a:xfrm>
              <a:off x="1064181" y="4780401"/>
              <a:ext cx="2700000" cy="0"/>
            </a:xfrm>
            <a:prstGeom prst="line">
              <a:avLst/>
            </a:prstGeom>
          </p:spPr>
          <p:style>
            <a:lnRef idx="1">
              <a:schemeClr val="dk1"/>
            </a:lnRef>
            <a:fillRef idx="0">
              <a:schemeClr val="dk1"/>
            </a:fillRef>
            <a:effectRef idx="0">
              <a:schemeClr val="dk1"/>
            </a:effectRef>
            <a:fontRef idx="minor">
              <a:schemeClr val="tx1"/>
            </a:fontRef>
          </p:style>
        </p:cxnSp>
      </p:grpSp>
      <p:grpSp>
        <p:nvGrpSpPr>
          <p:cNvPr id="6" name="グループ化 5">
            <a:extLst>
              <a:ext uri="{FF2B5EF4-FFF2-40B4-BE49-F238E27FC236}">
                <a16:creationId xmlns:a16="http://schemas.microsoft.com/office/drawing/2014/main" id="{5B3404FB-EF06-48C2-8BBB-3437F28F56A9}"/>
              </a:ext>
            </a:extLst>
          </p:cNvPr>
          <p:cNvGrpSpPr/>
          <p:nvPr/>
        </p:nvGrpSpPr>
        <p:grpSpPr>
          <a:xfrm>
            <a:off x="4120253" y="1803629"/>
            <a:ext cx="3088753" cy="1490682"/>
            <a:chOff x="862581" y="2174174"/>
            <a:chExt cx="3088753" cy="1490682"/>
          </a:xfrm>
        </p:grpSpPr>
        <p:sp>
          <p:nvSpPr>
            <p:cNvPr id="185" name="正方形/長方形 184">
              <a:extLst>
                <a:ext uri="{FF2B5EF4-FFF2-40B4-BE49-F238E27FC236}">
                  <a16:creationId xmlns:a16="http://schemas.microsoft.com/office/drawing/2014/main" id="{8099A16B-B669-4DDB-8F04-6DBF51011770}"/>
                </a:ext>
              </a:extLst>
            </p:cNvPr>
            <p:cNvSpPr/>
            <p:nvPr/>
          </p:nvSpPr>
          <p:spPr>
            <a:xfrm>
              <a:off x="943556" y="2491242"/>
              <a:ext cx="300777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ユニバーサル社会実装化支援事業</a:t>
              </a:r>
            </a:p>
          </p:txBody>
        </p:sp>
        <p:sp>
          <p:nvSpPr>
            <p:cNvPr id="187" name="正方形/長方形 186">
              <a:extLst>
                <a:ext uri="{FF2B5EF4-FFF2-40B4-BE49-F238E27FC236}">
                  <a16:creationId xmlns:a16="http://schemas.microsoft.com/office/drawing/2014/main" id="{853759B5-12E4-48A5-AFBE-D6499AADADB7}"/>
                </a:ext>
              </a:extLst>
            </p:cNvPr>
            <p:cNvSpPr/>
            <p:nvPr/>
          </p:nvSpPr>
          <p:spPr>
            <a:xfrm>
              <a:off x="1039240" y="2790255"/>
              <a:ext cx="2703807" cy="353943"/>
            </a:xfrm>
            <a:prstGeom prst="rect">
              <a:avLst/>
            </a:prstGeom>
          </p:spPr>
          <p:txBody>
            <a:bodyPr wrap="square">
              <a:spAutoFit/>
            </a:bodyPr>
            <a:lstStyle/>
            <a:p>
              <a:r>
                <a:rPr lang="ja-JP" altLang="en-US" sz="850" dirty="0">
                  <a:latin typeface="Meiryo UI" panose="020B0604030504040204" pitchFamily="50" charset="-128"/>
                  <a:ea typeface="Meiryo UI" panose="020B0604030504040204" pitchFamily="50" charset="-128"/>
                  <a:cs typeface="Meiryo UI" panose="020B0604030504040204" pitchFamily="50" charset="-128"/>
                </a:rPr>
                <a:t>職域拡大や労働環境の改善など、雇用促進に資する</a:t>
              </a:r>
              <a:endParaRPr lang="en-US" altLang="ja-JP" sz="8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cs typeface="Meiryo UI" panose="020B0604030504040204" pitchFamily="50" charset="-128"/>
                </a:rPr>
                <a:t>新技術・サービスの開発に取り組む事業者を支援します</a:t>
              </a:r>
            </a:p>
          </p:txBody>
        </p:sp>
        <p:sp>
          <p:nvSpPr>
            <p:cNvPr id="188" name="正方形/長方形 187">
              <a:extLst>
                <a:ext uri="{FF2B5EF4-FFF2-40B4-BE49-F238E27FC236}">
                  <a16:creationId xmlns:a16="http://schemas.microsoft.com/office/drawing/2014/main" id="{5ACA4DE7-F9A2-4D15-96F0-D23164B11E39}"/>
                </a:ext>
              </a:extLst>
            </p:cNvPr>
            <p:cNvSpPr/>
            <p:nvPr/>
          </p:nvSpPr>
          <p:spPr>
            <a:xfrm>
              <a:off x="1034452" y="3348273"/>
              <a:ext cx="2242479" cy="316583"/>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TEL:06-6360-9072</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FAX:06-6360-9079</a:t>
              </a:r>
            </a:p>
          </p:txBody>
        </p:sp>
        <p:sp>
          <p:nvSpPr>
            <p:cNvPr id="190" name="正方形/長方形 189">
              <a:extLst>
                <a:ext uri="{FF2B5EF4-FFF2-40B4-BE49-F238E27FC236}">
                  <a16:creationId xmlns:a16="http://schemas.microsoft.com/office/drawing/2014/main" id="{34417ACA-E7E7-4B7D-8CEA-9FD0347E5329}"/>
                </a:ext>
              </a:extLst>
            </p:cNvPr>
            <p:cNvSpPr/>
            <p:nvPr/>
          </p:nvSpPr>
          <p:spPr>
            <a:xfrm>
              <a:off x="1103781" y="323996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1" name="正方形/長方形 190">
              <a:extLst>
                <a:ext uri="{FF2B5EF4-FFF2-40B4-BE49-F238E27FC236}">
                  <a16:creationId xmlns:a16="http://schemas.microsoft.com/office/drawing/2014/main" id="{67C23337-6D40-4A10-B3D3-B1E3E5582ACB}"/>
                </a:ext>
              </a:extLst>
            </p:cNvPr>
            <p:cNvSpPr/>
            <p:nvPr/>
          </p:nvSpPr>
          <p:spPr>
            <a:xfrm>
              <a:off x="862581" y="2418715"/>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92" name="直線コネクタ 191">
              <a:extLst>
                <a:ext uri="{FF2B5EF4-FFF2-40B4-BE49-F238E27FC236}">
                  <a16:creationId xmlns:a16="http://schemas.microsoft.com/office/drawing/2014/main" id="{37EC338E-8981-47CF-B749-3E8B5D3DFC20}"/>
                </a:ext>
              </a:extLst>
            </p:cNvPr>
            <p:cNvCxnSpPr/>
            <p:nvPr/>
          </p:nvCxnSpPr>
          <p:spPr>
            <a:xfrm>
              <a:off x="1064181" y="3183318"/>
              <a:ext cx="2700000" cy="0"/>
            </a:xfrm>
            <a:prstGeom prst="line">
              <a:avLst/>
            </a:prstGeom>
          </p:spPr>
          <p:style>
            <a:lnRef idx="1">
              <a:schemeClr val="dk1"/>
            </a:lnRef>
            <a:fillRef idx="0">
              <a:schemeClr val="dk1"/>
            </a:fillRef>
            <a:effectRef idx="0">
              <a:schemeClr val="dk1"/>
            </a:effectRef>
            <a:fontRef idx="minor">
              <a:schemeClr val="tx1"/>
            </a:fontRef>
          </p:style>
        </p:cxnSp>
        <p:sp>
          <p:nvSpPr>
            <p:cNvPr id="203" name="テキスト ボックス 202">
              <a:extLst>
                <a:ext uri="{FF2B5EF4-FFF2-40B4-BE49-F238E27FC236}">
                  <a16:creationId xmlns:a16="http://schemas.microsoft.com/office/drawing/2014/main" id="{A7B30C10-C0E4-4E1C-9432-84C1FF9AAC1A}"/>
                </a:ext>
              </a:extLst>
            </p:cNvPr>
            <p:cNvSpPr txBox="1"/>
            <p:nvPr/>
          </p:nvSpPr>
          <p:spPr>
            <a:xfrm>
              <a:off x="948523" y="2174174"/>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grpSp>
      <p:grpSp>
        <p:nvGrpSpPr>
          <p:cNvPr id="205" name="グループ化 204">
            <a:extLst>
              <a:ext uri="{FF2B5EF4-FFF2-40B4-BE49-F238E27FC236}">
                <a16:creationId xmlns:a16="http://schemas.microsoft.com/office/drawing/2014/main" id="{3765EA7D-AC2B-476B-8557-752951BFADA9}"/>
              </a:ext>
            </a:extLst>
          </p:cNvPr>
          <p:cNvGrpSpPr/>
          <p:nvPr/>
        </p:nvGrpSpPr>
        <p:grpSpPr>
          <a:xfrm>
            <a:off x="862581" y="3382435"/>
            <a:ext cx="3088753" cy="1496613"/>
            <a:chOff x="862581" y="2253011"/>
            <a:chExt cx="3088753" cy="1496613"/>
          </a:xfrm>
        </p:grpSpPr>
        <p:grpSp>
          <p:nvGrpSpPr>
            <p:cNvPr id="206" name="グループ化 205">
              <a:extLst>
                <a:ext uri="{FF2B5EF4-FFF2-40B4-BE49-F238E27FC236}">
                  <a16:creationId xmlns:a16="http://schemas.microsoft.com/office/drawing/2014/main" id="{0ACE746B-7984-4100-96EF-B284BFC93902}"/>
                </a:ext>
              </a:extLst>
            </p:cNvPr>
            <p:cNvGrpSpPr/>
            <p:nvPr/>
          </p:nvGrpSpPr>
          <p:grpSpPr>
            <a:xfrm>
              <a:off x="862581" y="2253011"/>
              <a:ext cx="3088753" cy="1464939"/>
              <a:chOff x="862581" y="2253011"/>
              <a:chExt cx="3088753" cy="1464939"/>
            </a:xfrm>
          </p:grpSpPr>
          <p:sp>
            <p:nvSpPr>
              <p:cNvPr id="209" name="正方形/長方形 208">
                <a:extLst>
                  <a:ext uri="{FF2B5EF4-FFF2-40B4-BE49-F238E27FC236}">
                    <a16:creationId xmlns:a16="http://schemas.microsoft.com/office/drawing/2014/main" id="{692B2118-0233-4976-9231-C44F8CBD6863}"/>
                  </a:ext>
                </a:extLst>
              </p:cNvPr>
              <p:cNvSpPr/>
              <p:nvPr/>
            </p:nvSpPr>
            <p:spPr>
              <a:xfrm>
                <a:off x="943556" y="2507580"/>
                <a:ext cx="3007778" cy="276999"/>
              </a:xfrm>
              <a:prstGeom prst="rect">
                <a:avLst/>
              </a:prstGeom>
              <a:noFill/>
            </p:spPr>
            <p:txBody>
              <a:bodyPr wrap="square">
                <a:spAutoFit/>
              </a:bodyPr>
              <a:lstStyle/>
              <a:p>
                <a:r>
                  <a:rPr lang="ja-JP" altLang="en-US" sz="1200" spc="-50" dirty="0">
                    <a:latin typeface="Meiryo UI" panose="020B0604030504040204" pitchFamily="50" charset="-128"/>
                    <a:ea typeface="Meiryo UI" panose="020B0604030504040204" pitchFamily="50" charset="-128"/>
                    <a:cs typeface="Meiryo UI" panose="020B0604030504040204" pitchFamily="50" charset="-128"/>
                  </a:rPr>
                  <a:t>ディープテックスタートアップ事業化特別推進事業</a:t>
                </a:r>
              </a:p>
            </p:txBody>
          </p:sp>
          <p:sp>
            <p:nvSpPr>
              <p:cNvPr id="210" name="正方形/長方形 209">
                <a:extLst>
                  <a:ext uri="{FF2B5EF4-FFF2-40B4-BE49-F238E27FC236}">
                    <a16:creationId xmlns:a16="http://schemas.microsoft.com/office/drawing/2014/main" id="{22B71167-AEBB-4F0D-968D-833964FCE6CA}"/>
                  </a:ext>
                </a:extLst>
              </p:cNvPr>
              <p:cNvSpPr/>
              <p:nvPr/>
            </p:nvSpPr>
            <p:spPr>
              <a:xfrm>
                <a:off x="1039240" y="2790255"/>
                <a:ext cx="2786769" cy="353943"/>
              </a:xfrm>
              <a:prstGeom prst="rect">
                <a:avLst/>
              </a:prstGeom>
            </p:spPr>
            <p:txBody>
              <a:bodyPr wrap="square">
                <a:spAutoFit/>
              </a:bodyPr>
              <a:lstStyle/>
              <a:p>
                <a:r>
                  <a:rPr lang="ja-JP" altLang="en-US" sz="850" dirty="0">
                    <a:latin typeface="Meiryo UI" panose="020B0604030504040204" pitchFamily="50" charset="-128"/>
                    <a:ea typeface="Meiryo UI" panose="020B0604030504040204" pitchFamily="50" charset="-128"/>
                    <a:cs typeface="Meiryo UI" panose="020B0604030504040204" pitchFamily="50" charset="-128"/>
                  </a:rPr>
                  <a:t>有望シーズの事業化支援プログラム等により、</a:t>
                </a:r>
                <a:endParaRPr lang="en-US" altLang="ja-JP" sz="8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cs typeface="Meiryo UI" panose="020B0604030504040204" pitchFamily="50" charset="-128"/>
                  </a:rPr>
                  <a:t>ライフサイエンス分野のスタートアップ創業を支援します</a:t>
                </a:r>
              </a:p>
            </p:txBody>
          </p:sp>
          <p:sp>
            <p:nvSpPr>
              <p:cNvPr id="211" name="正方形/長方形 210">
                <a:extLst>
                  <a:ext uri="{FF2B5EF4-FFF2-40B4-BE49-F238E27FC236}">
                    <a16:creationId xmlns:a16="http://schemas.microsoft.com/office/drawing/2014/main" id="{27D274B7-2A81-4578-900A-80E9A61AB8ED}"/>
                  </a:ext>
                </a:extLst>
              </p:cNvPr>
              <p:cNvSpPr/>
              <p:nvPr/>
            </p:nvSpPr>
            <p:spPr>
              <a:xfrm>
                <a:off x="1034452" y="3401367"/>
                <a:ext cx="2242479" cy="316583"/>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TEL:06-6944-9144  FAX:06-6944-9098</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正方形/長方形 211">
                <a:extLst>
                  <a:ext uri="{FF2B5EF4-FFF2-40B4-BE49-F238E27FC236}">
                    <a16:creationId xmlns:a16="http://schemas.microsoft.com/office/drawing/2014/main" id="{2A9767C7-A103-4BB4-8927-C0EF44C87C31}"/>
                  </a:ext>
                </a:extLst>
              </p:cNvPr>
              <p:cNvSpPr/>
              <p:nvPr/>
            </p:nvSpPr>
            <p:spPr>
              <a:xfrm>
                <a:off x="1080170" y="323996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ライフサイエンス産業課</a:t>
                </a:r>
              </a:p>
            </p:txBody>
          </p:sp>
          <p:sp>
            <p:nvSpPr>
              <p:cNvPr id="213" name="正方形/長方形 212">
                <a:extLst>
                  <a:ext uri="{FF2B5EF4-FFF2-40B4-BE49-F238E27FC236}">
                    <a16:creationId xmlns:a16="http://schemas.microsoft.com/office/drawing/2014/main" id="{55C699DD-7087-42A0-9213-8F042B5EDD96}"/>
                  </a:ext>
                </a:extLst>
              </p:cNvPr>
              <p:cNvSpPr/>
              <p:nvPr/>
            </p:nvSpPr>
            <p:spPr>
              <a:xfrm>
                <a:off x="862581" y="2418715"/>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214" name="直線コネクタ 213">
                <a:extLst>
                  <a:ext uri="{FF2B5EF4-FFF2-40B4-BE49-F238E27FC236}">
                    <a16:creationId xmlns:a16="http://schemas.microsoft.com/office/drawing/2014/main" id="{A4283340-31A7-432C-87D4-F734A9704DAF}"/>
                  </a:ext>
                </a:extLst>
              </p:cNvPr>
              <p:cNvCxnSpPr/>
              <p:nvPr/>
            </p:nvCxnSpPr>
            <p:spPr>
              <a:xfrm>
                <a:off x="1064181" y="3183318"/>
                <a:ext cx="2700000" cy="0"/>
              </a:xfrm>
              <a:prstGeom prst="line">
                <a:avLst/>
              </a:prstGeom>
            </p:spPr>
            <p:style>
              <a:lnRef idx="1">
                <a:schemeClr val="dk1"/>
              </a:lnRef>
              <a:fillRef idx="0">
                <a:schemeClr val="dk1"/>
              </a:fillRef>
              <a:effectRef idx="0">
                <a:schemeClr val="dk1"/>
              </a:effectRef>
              <a:fontRef idx="minor">
                <a:schemeClr val="tx1"/>
              </a:fontRef>
            </p:style>
          </p:cxnSp>
          <p:sp>
            <p:nvSpPr>
              <p:cNvPr id="216" name="テキスト ボックス 215">
                <a:extLst>
                  <a:ext uri="{FF2B5EF4-FFF2-40B4-BE49-F238E27FC236}">
                    <a16:creationId xmlns:a16="http://schemas.microsoft.com/office/drawing/2014/main" id="{A3479F24-4649-4B03-BFEA-889099B3757F}"/>
                  </a:ext>
                </a:extLst>
              </p:cNvPr>
              <p:cNvSpPr txBox="1"/>
              <p:nvPr/>
            </p:nvSpPr>
            <p:spPr>
              <a:xfrm>
                <a:off x="948523" y="2253011"/>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grpSp>
        <p:sp>
          <p:nvSpPr>
            <p:cNvPr id="207" name="正方形/長方形 206">
              <a:extLst>
                <a:ext uri="{FF2B5EF4-FFF2-40B4-BE49-F238E27FC236}">
                  <a16:creationId xmlns:a16="http://schemas.microsoft.com/office/drawing/2014/main" id="{BD955F94-1CBA-4B39-8F0E-96289D23C1B9}"/>
                </a:ext>
              </a:extLst>
            </p:cNvPr>
            <p:cNvSpPr/>
            <p:nvPr/>
          </p:nvSpPr>
          <p:spPr>
            <a:xfrm>
              <a:off x="1042976" y="3518792"/>
              <a:ext cx="2398961"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サイトの公開時期は未定です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217" name="図 216">
            <a:extLst>
              <a:ext uri="{FF2B5EF4-FFF2-40B4-BE49-F238E27FC236}">
                <a16:creationId xmlns:a16="http://schemas.microsoft.com/office/drawing/2014/main" id="{8A4BB450-8CB6-4EE8-A705-3ECF0E482B0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80834" y="7630489"/>
            <a:ext cx="576000" cy="576000"/>
          </a:xfrm>
          <a:prstGeom prst="rect">
            <a:avLst/>
          </a:prstGeom>
        </p:spPr>
      </p:pic>
      <p:pic>
        <p:nvPicPr>
          <p:cNvPr id="219" name="図 218">
            <a:extLst>
              <a:ext uri="{FF2B5EF4-FFF2-40B4-BE49-F238E27FC236}">
                <a16:creationId xmlns:a16="http://schemas.microsoft.com/office/drawing/2014/main" id="{3071DAC9-D3AD-4B1D-AC58-E14F2BFCA05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80834" y="6155169"/>
            <a:ext cx="576000" cy="576000"/>
          </a:xfrm>
          <a:prstGeom prst="rect">
            <a:avLst/>
          </a:prstGeom>
        </p:spPr>
      </p:pic>
      <p:sp>
        <p:nvSpPr>
          <p:cNvPr id="220" name="正方形/長方形 219">
            <a:extLst>
              <a:ext uri="{FF2B5EF4-FFF2-40B4-BE49-F238E27FC236}">
                <a16:creationId xmlns:a16="http://schemas.microsoft.com/office/drawing/2014/main" id="{7001C3C9-59CA-49E7-998A-16F898CAA426}"/>
              </a:ext>
            </a:extLst>
          </p:cNvPr>
          <p:cNvSpPr/>
          <p:nvPr/>
        </p:nvSpPr>
        <p:spPr>
          <a:xfrm>
            <a:off x="950763" y="5265906"/>
            <a:ext cx="3358652" cy="307777"/>
          </a:xfrm>
          <a:prstGeom prst="rect">
            <a:avLst/>
          </a:prstGeom>
          <a:noFill/>
        </p:spPr>
        <p:txBody>
          <a:bodyPr wrap="square">
            <a:spAutoFit/>
          </a:bodyPr>
          <a:lstStyle/>
          <a:p>
            <a:pPr lvl="0">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MOBIO(</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1" name="正方形/長方形 220">
            <a:extLst>
              <a:ext uri="{FF2B5EF4-FFF2-40B4-BE49-F238E27FC236}">
                <a16:creationId xmlns:a16="http://schemas.microsoft.com/office/drawing/2014/main" id="{0A198837-B569-453B-B68A-8381437694A6}"/>
              </a:ext>
            </a:extLst>
          </p:cNvPr>
          <p:cNvSpPr/>
          <p:nvPr/>
        </p:nvSpPr>
        <p:spPr>
          <a:xfrm>
            <a:off x="1025974" y="5764422"/>
            <a:ext cx="278143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ものづくりに関する技術開発、知的財産活動や</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販路開拓などの課題にワンストップで対応します</a:t>
            </a:r>
          </a:p>
        </p:txBody>
      </p:sp>
      <p:sp>
        <p:nvSpPr>
          <p:cNvPr id="222" name="正方形/長方形 221">
            <a:extLst>
              <a:ext uri="{FF2B5EF4-FFF2-40B4-BE49-F238E27FC236}">
                <a16:creationId xmlns:a16="http://schemas.microsoft.com/office/drawing/2014/main" id="{408EA276-2A8A-40A4-B644-BD707765EC53}"/>
              </a:ext>
            </a:extLst>
          </p:cNvPr>
          <p:cNvSpPr/>
          <p:nvPr/>
        </p:nvSpPr>
        <p:spPr>
          <a:xfrm>
            <a:off x="1023045" y="6390412"/>
            <a:ext cx="2177860" cy="427847"/>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TEL:06-6748-1011</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FAX:06-6745-2362</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3" name="正方形/長方形 222">
            <a:extLst>
              <a:ext uri="{FF2B5EF4-FFF2-40B4-BE49-F238E27FC236}">
                <a16:creationId xmlns:a16="http://schemas.microsoft.com/office/drawing/2014/main" id="{0137EC6F-3F13-430B-96BD-8DAF262A8CD6}"/>
              </a:ext>
            </a:extLst>
          </p:cNvPr>
          <p:cNvSpPr/>
          <p:nvPr/>
        </p:nvSpPr>
        <p:spPr>
          <a:xfrm>
            <a:off x="1111288" y="6189034"/>
            <a:ext cx="2128326" cy="158464"/>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26" name="図 225">
            <a:extLst>
              <a:ext uri="{FF2B5EF4-FFF2-40B4-BE49-F238E27FC236}">
                <a16:creationId xmlns:a16="http://schemas.microsoft.com/office/drawing/2014/main" id="{4A61E18C-D7EF-4E56-8CC3-4E41C68D5372}"/>
              </a:ext>
            </a:extLst>
          </p:cNvPr>
          <p:cNvPicPr>
            <a:picLocks noChangeAspect="1"/>
          </p:cNvPicPr>
          <p:nvPr/>
        </p:nvPicPr>
        <p:blipFill>
          <a:blip r:embed="rId7"/>
          <a:stretch>
            <a:fillRect/>
          </a:stretch>
        </p:blipFill>
        <p:spPr>
          <a:xfrm>
            <a:off x="1004275" y="5536372"/>
            <a:ext cx="2292794" cy="250518"/>
          </a:xfrm>
          <a:prstGeom prst="rect">
            <a:avLst/>
          </a:prstGeom>
        </p:spPr>
      </p:pic>
      <p:cxnSp>
        <p:nvCxnSpPr>
          <p:cNvPr id="227" name="直線コネクタ 226">
            <a:extLst>
              <a:ext uri="{FF2B5EF4-FFF2-40B4-BE49-F238E27FC236}">
                <a16:creationId xmlns:a16="http://schemas.microsoft.com/office/drawing/2014/main" id="{BDEA6D57-34F6-49F3-85C7-F3358725D30A}"/>
              </a:ext>
            </a:extLst>
          </p:cNvPr>
          <p:cNvCxnSpPr/>
          <p:nvPr/>
        </p:nvCxnSpPr>
        <p:spPr>
          <a:xfrm>
            <a:off x="1107406" y="6124462"/>
            <a:ext cx="2700000" cy="0"/>
          </a:xfrm>
          <a:prstGeom prst="line">
            <a:avLst/>
          </a:prstGeom>
        </p:spPr>
        <p:style>
          <a:lnRef idx="1">
            <a:schemeClr val="dk1"/>
          </a:lnRef>
          <a:fillRef idx="0">
            <a:schemeClr val="dk1"/>
          </a:fillRef>
          <a:effectRef idx="0">
            <a:schemeClr val="dk1"/>
          </a:effectRef>
          <a:fontRef idx="minor">
            <a:schemeClr val="tx1"/>
          </a:fontRef>
        </p:style>
      </p:cxnSp>
      <p:sp>
        <p:nvSpPr>
          <p:cNvPr id="228" name="正方形/長方形 227">
            <a:extLst>
              <a:ext uri="{FF2B5EF4-FFF2-40B4-BE49-F238E27FC236}">
                <a16:creationId xmlns:a16="http://schemas.microsoft.com/office/drawing/2014/main" id="{4907BAB9-FE97-4B26-863C-A767D11B48FD}"/>
              </a:ext>
            </a:extLst>
          </p:cNvPr>
          <p:cNvSpPr/>
          <p:nvPr/>
        </p:nvSpPr>
        <p:spPr>
          <a:xfrm>
            <a:off x="871105" y="5247291"/>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29" name="正方形/長方形 228">
            <a:extLst>
              <a:ext uri="{FF2B5EF4-FFF2-40B4-BE49-F238E27FC236}">
                <a16:creationId xmlns:a16="http://schemas.microsoft.com/office/drawing/2014/main" id="{D7653882-22E7-41CC-9BCE-421CEFA91EDE}"/>
              </a:ext>
            </a:extLst>
          </p:cNvPr>
          <p:cNvSpPr/>
          <p:nvPr/>
        </p:nvSpPr>
        <p:spPr>
          <a:xfrm>
            <a:off x="4153803" y="5362370"/>
            <a:ext cx="3355095"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大阪製ブランド認定制度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（知事認定）</a:t>
            </a:r>
          </a:p>
        </p:txBody>
      </p:sp>
      <p:sp>
        <p:nvSpPr>
          <p:cNvPr id="236" name="正方形/長方形 235">
            <a:extLst>
              <a:ext uri="{FF2B5EF4-FFF2-40B4-BE49-F238E27FC236}">
                <a16:creationId xmlns:a16="http://schemas.microsoft.com/office/drawing/2014/main" id="{9303B45B-12FB-4E95-9877-27AF8BA1A4A9}"/>
              </a:ext>
            </a:extLst>
          </p:cNvPr>
          <p:cNvSpPr/>
          <p:nvPr/>
        </p:nvSpPr>
        <p:spPr>
          <a:xfrm>
            <a:off x="4195989" y="5769390"/>
            <a:ext cx="2876553"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優れた技術に裏打ちされた消費財を「大阪製ブランド製品」として認定し、ﾌﾟﾛﾓｰｼｮﾝ等により国内外に情報発信します</a:t>
            </a:r>
          </a:p>
        </p:txBody>
      </p:sp>
      <p:sp>
        <p:nvSpPr>
          <p:cNvPr id="237" name="正方形/長方形 236">
            <a:extLst>
              <a:ext uri="{FF2B5EF4-FFF2-40B4-BE49-F238E27FC236}">
                <a16:creationId xmlns:a16="http://schemas.microsoft.com/office/drawing/2014/main" id="{CBADE6CB-0556-45E5-A6E4-7FEB9200DF47}"/>
              </a:ext>
            </a:extLst>
          </p:cNvPr>
          <p:cNvSpPr/>
          <p:nvPr/>
        </p:nvSpPr>
        <p:spPr>
          <a:xfrm>
            <a:off x="4202972" y="6413627"/>
            <a:ext cx="2214944" cy="304929"/>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TEL:06-6748-1054  FAX:06-6745-2362</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8" name="正方形/長方形 237">
            <a:extLst>
              <a:ext uri="{FF2B5EF4-FFF2-40B4-BE49-F238E27FC236}">
                <a16:creationId xmlns:a16="http://schemas.microsoft.com/office/drawing/2014/main" id="{FD253288-60D0-47FD-B356-374B7247D999}"/>
              </a:ext>
            </a:extLst>
          </p:cNvPr>
          <p:cNvSpPr/>
          <p:nvPr/>
        </p:nvSpPr>
        <p:spPr>
          <a:xfrm>
            <a:off x="4293362" y="621010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39" name="Picture 2" descr="\\10.254.225.32\shokoshinko\01_経営支援課\16_企画調整グループ\01_調査・照会\H28年度分\H28.7月回答分\H280701締切_H280622小柳_施策集の事例編の作成について\【再依頼】最終チェック\修正後\images[1].png">
            <a:extLst>
              <a:ext uri="{FF2B5EF4-FFF2-40B4-BE49-F238E27FC236}">
                <a16:creationId xmlns:a16="http://schemas.microsoft.com/office/drawing/2014/main" id="{81C3227C-3D3C-49A3-9A6B-B775EBDC9D3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26853" y="5300298"/>
            <a:ext cx="338705" cy="476695"/>
          </a:xfrm>
          <a:prstGeom prst="rect">
            <a:avLst/>
          </a:prstGeom>
          <a:noFill/>
          <a:extLst>
            <a:ext uri="{909E8E84-426E-40DD-AFC4-6F175D3DCCD1}">
              <a14:hiddenFill xmlns:a14="http://schemas.microsoft.com/office/drawing/2010/main">
                <a:solidFill>
                  <a:srgbClr val="FFFFFF"/>
                </a:solidFill>
              </a14:hiddenFill>
            </a:ext>
          </a:extLst>
        </p:spPr>
      </p:pic>
      <p:cxnSp>
        <p:nvCxnSpPr>
          <p:cNvPr id="240" name="直線コネクタ 239">
            <a:extLst>
              <a:ext uri="{FF2B5EF4-FFF2-40B4-BE49-F238E27FC236}">
                <a16:creationId xmlns:a16="http://schemas.microsoft.com/office/drawing/2014/main" id="{79CBD88B-44FF-4861-A26B-5A7B358DE8D2}"/>
              </a:ext>
            </a:extLst>
          </p:cNvPr>
          <p:cNvCxnSpPr/>
          <p:nvPr/>
        </p:nvCxnSpPr>
        <p:spPr>
          <a:xfrm>
            <a:off x="4284266" y="6148192"/>
            <a:ext cx="2700000" cy="0"/>
          </a:xfrm>
          <a:prstGeom prst="line">
            <a:avLst/>
          </a:prstGeom>
        </p:spPr>
        <p:style>
          <a:lnRef idx="1">
            <a:schemeClr val="dk1"/>
          </a:lnRef>
          <a:fillRef idx="0">
            <a:schemeClr val="dk1"/>
          </a:fillRef>
          <a:effectRef idx="0">
            <a:schemeClr val="dk1"/>
          </a:effectRef>
          <a:fontRef idx="minor">
            <a:schemeClr val="tx1"/>
          </a:fontRef>
        </p:style>
      </p:cxnSp>
      <p:sp>
        <p:nvSpPr>
          <p:cNvPr id="241" name="角丸四角形 156">
            <a:extLst>
              <a:ext uri="{FF2B5EF4-FFF2-40B4-BE49-F238E27FC236}">
                <a16:creationId xmlns:a16="http://schemas.microsoft.com/office/drawing/2014/main" id="{70BF8215-D450-4BC2-9C4A-957DE0AD30CC}"/>
              </a:ext>
            </a:extLst>
          </p:cNvPr>
          <p:cNvSpPr/>
          <p:nvPr/>
        </p:nvSpPr>
        <p:spPr>
          <a:xfrm>
            <a:off x="4075507" y="5763471"/>
            <a:ext cx="2920699" cy="3847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2" name="正方形/長方形 241">
            <a:extLst>
              <a:ext uri="{FF2B5EF4-FFF2-40B4-BE49-F238E27FC236}">
                <a16:creationId xmlns:a16="http://schemas.microsoft.com/office/drawing/2014/main" id="{1D7D86FE-3627-41FF-BF3A-108E09DBFCC1}"/>
              </a:ext>
            </a:extLst>
          </p:cNvPr>
          <p:cNvSpPr/>
          <p:nvPr/>
        </p:nvSpPr>
        <p:spPr>
          <a:xfrm>
            <a:off x="962070" y="6791656"/>
            <a:ext cx="3050086" cy="292388"/>
          </a:xfrm>
          <a:prstGeom prst="rect">
            <a:avLst/>
          </a:prstGeom>
        </p:spPr>
        <p:txBody>
          <a:bodyPr wrap="square">
            <a:sp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地方独立行政法人 </a:t>
            </a:r>
            <a:r>
              <a:rPr lang="zh-TW" altLang="en-US" sz="1300" dirty="0">
                <a:latin typeface="Meiryo UI" panose="020B0604030504040204" pitchFamily="50" charset="-128"/>
                <a:ea typeface="Meiryo UI" panose="020B0604030504040204" pitchFamily="50" charset="-128"/>
                <a:cs typeface="Meiryo UI" panose="020B0604030504040204" pitchFamily="50" charset="-128"/>
              </a:rPr>
              <a:t>大阪産業技術研究所</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3" name="正方形/長方形 242">
            <a:extLst>
              <a:ext uri="{FF2B5EF4-FFF2-40B4-BE49-F238E27FC236}">
                <a16:creationId xmlns:a16="http://schemas.microsoft.com/office/drawing/2014/main" id="{0AAB6191-A599-427A-B53D-7D3092E16DA4}"/>
              </a:ext>
            </a:extLst>
          </p:cNvPr>
          <p:cNvSpPr/>
          <p:nvPr/>
        </p:nvSpPr>
        <p:spPr>
          <a:xfrm>
            <a:off x="1035166" y="7190181"/>
            <a:ext cx="2703807"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産業技術に関する試験、研究、</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普及、相談その他支援を行います</a:t>
            </a:r>
          </a:p>
        </p:txBody>
      </p:sp>
      <p:pic>
        <p:nvPicPr>
          <p:cNvPr id="246" name="Picture 1">
            <a:extLst>
              <a:ext uri="{FF2B5EF4-FFF2-40B4-BE49-F238E27FC236}">
                <a16:creationId xmlns:a16="http://schemas.microsoft.com/office/drawing/2014/main" id="{71D1749E-155C-46F6-B8C4-BDCFAD812DD1}"/>
              </a:ext>
            </a:extLst>
          </p:cNvPr>
          <p:cNvPicPr>
            <a:picLocks noChangeAspect="1" noChangeArrowheads="1"/>
          </p:cNvPicPr>
          <p:nvPr/>
        </p:nvPicPr>
        <p:blipFill rotWithShape="1">
          <a:blip r:embed="rId9" cstate="screen">
            <a:extLst>
              <a:ext uri="{28A0092B-C50C-407E-A947-70E740481C1C}">
                <a14:useLocalDpi xmlns:a14="http://schemas.microsoft.com/office/drawing/2010/main"/>
              </a:ext>
            </a:extLst>
          </a:blip>
          <a:srcRect/>
          <a:stretch/>
        </p:blipFill>
        <p:spPr bwMode="auto">
          <a:xfrm>
            <a:off x="2689223" y="7110924"/>
            <a:ext cx="627638" cy="3595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47" name="直線コネクタ 246">
            <a:extLst>
              <a:ext uri="{FF2B5EF4-FFF2-40B4-BE49-F238E27FC236}">
                <a16:creationId xmlns:a16="http://schemas.microsoft.com/office/drawing/2014/main" id="{3374E8B4-F22F-407E-A5C1-DBF1F2EA8462}"/>
              </a:ext>
            </a:extLst>
          </p:cNvPr>
          <p:cNvCxnSpPr/>
          <p:nvPr/>
        </p:nvCxnSpPr>
        <p:spPr>
          <a:xfrm>
            <a:off x="1126009" y="7561682"/>
            <a:ext cx="2700000" cy="0"/>
          </a:xfrm>
          <a:prstGeom prst="line">
            <a:avLst/>
          </a:prstGeom>
        </p:spPr>
        <p:style>
          <a:lnRef idx="1">
            <a:schemeClr val="dk1"/>
          </a:lnRef>
          <a:fillRef idx="0">
            <a:schemeClr val="dk1"/>
          </a:fillRef>
          <a:effectRef idx="0">
            <a:schemeClr val="dk1"/>
          </a:effectRef>
          <a:fontRef idx="minor">
            <a:schemeClr val="tx1"/>
          </a:fontRef>
        </p:style>
      </p:cxnSp>
      <p:sp>
        <p:nvSpPr>
          <p:cNvPr id="248" name="正方形/長方形 247">
            <a:extLst>
              <a:ext uri="{FF2B5EF4-FFF2-40B4-BE49-F238E27FC236}">
                <a16:creationId xmlns:a16="http://schemas.microsoft.com/office/drawing/2014/main" id="{8572BC27-48A4-427C-AFB9-8A924A6258DC}"/>
              </a:ext>
            </a:extLst>
          </p:cNvPr>
          <p:cNvSpPr/>
          <p:nvPr/>
        </p:nvSpPr>
        <p:spPr>
          <a:xfrm>
            <a:off x="871523" y="6724664"/>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49" name="正方形/長方形 248">
            <a:extLst>
              <a:ext uri="{FF2B5EF4-FFF2-40B4-BE49-F238E27FC236}">
                <a16:creationId xmlns:a16="http://schemas.microsoft.com/office/drawing/2014/main" id="{BB203BD4-636F-46F8-A1AE-20D4E55EB082}"/>
              </a:ext>
            </a:extLst>
          </p:cNvPr>
          <p:cNvSpPr/>
          <p:nvPr/>
        </p:nvSpPr>
        <p:spPr>
          <a:xfrm>
            <a:off x="4171578" y="6804645"/>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ものづくりイノベーション支援助成金</a:t>
            </a:r>
          </a:p>
        </p:txBody>
      </p:sp>
      <p:sp>
        <p:nvSpPr>
          <p:cNvPr id="250" name="正方形/長方形 249">
            <a:extLst>
              <a:ext uri="{FF2B5EF4-FFF2-40B4-BE49-F238E27FC236}">
                <a16:creationId xmlns:a16="http://schemas.microsoft.com/office/drawing/2014/main" id="{58A214C9-172F-4A14-9B19-ACA54F80A84F}"/>
              </a:ext>
            </a:extLst>
          </p:cNvPr>
          <p:cNvSpPr/>
          <p:nvPr/>
        </p:nvSpPr>
        <p:spPr>
          <a:xfrm>
            <a:off x="4213471" y="7172503"/>
            <a:ext cx="2858812" cy="2308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プロジェクト認定・助成金等で新たな技術開発を支援します</a:t>
            </a:r>
          </a:p>
        </p:txBody>
      </p:sp>
      <p:sp>
        <p:nvSpPr>
          <p:cNvPr id="252" name="正方形/長方形 251">
            <a:extLst>
              <a:ext uri="{FF2B5EF4-FFF2-40B4-BE49-F238E27FC236}">
                <a16:creationId xmlns:a16="http://schemas.microsoft.com/office/drawing/2014/main" id="{81F8365C-4FE7-41AF-9100-9CC612E74C3D}"/>
              </a:ext>
            </a:extLst>
          </p:cNvPr>
          <p:cNvSpPr/>
          <p:nvPr/>
        </p:nvSpPr>
        <p:spPr>
          <a:xfrm>
            <a:off x="4286695" y="7670056"/>
            <a:ext cx="2128326" cy="16075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p>
        </p:txBody>
      </p:sp>
      <p:cxnSp>
        <p:nvCxnSpPr>
          <p:cNvPr id="253" name="直線コネクタ 252">
            <a:extLst>
              <a:ext uri="{FF2B5EF4-FFF2-40B4-BE49-F238E27FC236}">
                <a16:creationId xmlns:a16="http://schemas.microsoft.com/office/drawing/2014/main" id="{A926F7B4-198E-4BB0-B656-BE801C893AF0}"/>
              </a:ext>
            </a:extLst>
          </p:cNvPr>
          <p:cNvCxnSpPr/>
          <p:nvPr/>
        </p:nvCxnSpPr>
        <p:spPr>
          <a:xfrm>
            <a:off x="4284714" y="7583264"/>
            <a:ext cx="2700000" cy="46"/>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a:extLst>
              <a:ext uri="{FF2B5EF4-FFF2-40B4-BE49-F238E27FC236}">
                <a16:creationId xmlns:a16="http://schemas.microsoft.com/office/drawing/2014/main" id="{CEAA3D6A-ED0F-45F2-B51D-2B2821E93A84}"/>
              </a:ext>
            </a:extLst>
          </p:cNvPr>
          <p:cNvCxnSpPr/>
          <p:nvPr/>
        </p:nvCxnSpPr>
        <p:spPr>
          <a:xfrm>
            <a:off x="367297" y="5094511"/>
            <a:ext cx="6832108"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5" name="直線コネクタ 254">
            <a:extLst>
              <a:ext uri="{FF2B5EF4-FFF2-40B4-BE49-F238E27FC236}">
                <a16:creationId xmlns:a16="http://schemas.microsoft.com/office/drawing/2014/main" id="{E6B33A49-17E3-4449-B060-87E56556194B}"/>
              </a:ext>
            </a:extLst>
          </p:cNvPr>
          <p:cNvCxnSpPr>
            <a:cxnSpLocks/>
          </p:cNvCxnSpPr>
          <p:nvPr/>
        </p:nvCxnSpPr>
        <p:spPr>
          <a:xfrm flipV="1">
            <a:off x="366038" y="5073748"/>
            <a:ext cx="0" cy="238058"/>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56" name="正方形/長方形 255">
            <a:extLst>
              <a:ext uri="{FF2B5EF4-FFF2-40B4-BE49-F238E27FC236}">
                <a16:creationId xmlns:a16="http://schemas.microsoft.com/office/drawing/2014/main" id="{9EE2B54B-8C89-40A3-86DB-E9F6A763169A}"/>
              </a:ext>
            </a:extLst>
          </p:cNvPr>
          <p:cNvSpPr/>
          <p:nvPr/>
        </p:nvSpPr>
        <p:spPr>
          <a:xfrm>
            <a:off x="86406" y="5302730"/>
            <a:ext cx="620917" cy="1152189"/>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a:t>
            </a:r>
          </a:p>
        </p:txBody>
      </p:sp>
      <p:pic>
        <p:nvPicPr>
          <p:cNvPr id="257" name="Picture 5">
            <a:extLst>
              <a:ext uri="{FF2B5EF4-FFF2-40B4-BE49-F238E27FC236}">
                <a16:creationId xmlns:a16="http://schemas.microsoft.com/office/drawing/2014/main" id="{4BA88099-6E80-430F-A437-AF5315AB99B4}"/>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354623" y="7116946"/>
            <a:ext cx="552381" cy="367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8" name="正方形/長方形 257">
            <a:extLst>
              <a:ext uri="{FF2B5EF4-FFF2-40B4-BE49-F238E27FC236}">
                <a16:creationId xmlns:a16="http://schemas.microsoft.com/office/drawing/2014/main" id="{1E0790C8-B215-4BB5-A307-F13BD220CAE2}"/>
              </a:ext>
            </a:extLst>
          </p:cNvPr>
          <p:cNvSpPr/>
          <p:nvPr/>
        </p:nvSpPr>
        <p:spPr>
          <a:xfrm>
            <a:off x="4111207" y="5311806"/>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59" name="正方形/長方形 258">
            <a:extLst>
              <a:ext uri="{FF2B5EF4-FFF2-40B4-BE49-F238E27FC236}">
                <a16:creationId xmlns:a16="http://schemas.microsoft.com/office/drawing/2014/main" id="{D754A528-13B8-4949-98C7-2711C8E46E81}"/>
              </a:ext>
            </a:extLst>
          </p:cNvPr>
          <p:cNvSpPr/>
          <p:nvPr/>
        </p:nvSpPr>
        <p:spPr>
          <a:xfrm>
            <a:off x="4109559" y="6759514"/>
            <a:ext cx="86400"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260" name="図 259">
            <a:extLst>
              <a:ext uri="{FF2B5EF4-FFF2-40B4-BE49-F238E27FC236}">
                <a16:creationId xmlns:a16="http://schemas.microsoft.com/office/drawing/2014/main" id="{A480092C-9C6D-49E5-9AC8-C78884E02D8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335119" y="6179882"/>
            <a:ext cx="495385" cy="504000"/>
          </a:xfrm>
          <a:prstGeom prst="rect">
            <a:avLst/>
          </a:prstGeom>
        </p:spPr>
      </p:pic>
      <p:grpSp>
        <p:nvGrpSpPr>
          <p:cNvPr id="263" name="グループ化 262">
            <a:extLst>
              <a:ext uri="{FF2B5EF4-FFF2-40B4-BE49-F238E27FC236}">
                <a16:creationId xmlns:a16="http://schemas.microsoft.com/office/drawing/2014/main" id="{A9B88C4F-F0D7-41B4-ADF8-9F7AB2AB257A}"/>
              </a:ext>
            </a:extLst>
          </p:cNvPr>
          <p:cNvGrpSpPr/>
          <p:nvPr/>
        </p:nvGrpSpPr>
        <p:grpSpPr>
          <a:xfrm>
            <a:off x="4120253" y="3366319"/>
            <a:ext cx="3088753" cy="1440160"/>
            <a:chOff x="862581" y="2277790"/>
            <a:chExt cx="3088753" cy="1440160"/>
          </a:xfrm>
        </p:grpSpPr>
        <p:sp>
          <p:nvSpPr>
            <p:cNvPr id="265" name="正方形/長方形 264">
              <a:extLst>
                <a:ext uri="{FF2B5EF4-FFF2-40B4-BE49-F238E27FC236}">
                  <a16:creationId xmlns:a16="http://schemas.microsoft.com/office/drawing/2014/main" id="{EEA503E3-2B6D-4D7A-947B-6758AAE0166E}"/>
                </a:ext>
              </a:extLst>
            </p:cNvPr>
            <p:cNvSpPr/>
            <p:nvPr/>
          </p:nvSpPr>
          <p:spPr>
            <a:xfrm>
              <a:off x="943556" y="2518548"/>
              <a:ext cx="300777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健都万博</a:t>
              </a:r>
            </a:p>
          </p:txBody>
        </p:sp>
        <p:sp>
          <p:nvSpPr>
            <p:cNvPr id="266" name="正方形/長方形 265">
              <a:extLst>
                <a:ext uri="{FF2B5EF4-FFF2-40B4-BE49-F238E27FC236}">
                  <a16:creationId xmlns:a16="http://schemas.microsoft.com/office/drawing/2014/main" id="{8742D327-553C-405D-B12E-643C580A78FD}"/>
                </a:ext>
              </a:extLst>
            </p:cNvPr>
            <p:cNvSpPr/>
            <p:nvPr/>
          </p:nvSpPr>
          <p:spPr>
            <a:xfrm>
              <a:off x="1039240" y="2790255"/>
              <a:ext cx="2703807" cy="353943"/>
            </a:xfrm>
            <a:prstGeom prst="rect">
              <a:avLst/>
            </a:prstGeom>
          </p:spPr>
          <p:txBody>
            <a:bodyPr wrap="square">
              <a:spAutoFit/>
            </a:bodyPr>
            <a:lstStyle/>
            <a:p>
              <a:r>
                <a:rPr lang="ja-JP" altLang="en-US" sz="850" dirty="0">
                  <a:latin typeface="Meiryo UI" panose="020B0604030504040204" pitchFamily="50" charset="-128"/>
                  <a:ea typeface="Meiryo UI" panose="020B0604030504040204" pitchFamily="50" charset="-128"/>
                  <a:cs typeface="Meiryo UI" panose="020B0604030504040204" pitchFamily="50" charset="-128"/>
                </a:rPr>
                <a:t>万博出展技術等の展示・体験会や実証事業を実施し、</a:t>
              </a:r>
              <a:endParaRPr lang="en-US" altLang="ja-JP" sz="8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cs typeface="Meiryo UI" panose="020B0604030504040204" pitchFamily="50" charset="-128"/>
                </a:rPr>
                <a:t>社会実装・ビジネス化を支援します</a:t>
              </a:r>
            </a:p>
          </p:txBody>
        </p:sp>
        <p:sp>
          <p:nvSpPr>
            <p:cNvPr id="267" name="正方形/長方形 266">
              <a:extLst>
                <a:ext uri="{FF2B5EF4-FFF2-40B4-BE49-F238E27FC236}">
                  <a16:creationId xmlns:a16="http://schemas.microsoft.com/office/drawing/2014/main" id="{9212CE25-BEB4-4E3C-9A39-CF5E4A5D615D}"/>
                </a:ext>
              </a:extLst>
            </p:cNvPr>
            <p:cNvSpPr/>
            <p:nvPr/>
          </p:nvSpPr>
          <p:spPr>
            <a:xfrm>
              <a:off x="1034452" y="3401367"/>
              <a:ext cx="2242479" cy="316583"/>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TEL:06-6210-9818  FAX:06-6210-9296</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8" name="正方形/長方形 267">
              <a:extLst>
                <a:ext uri="{FF2B5EF4-FFF2-40B4-BE49-F238E27FC236}">
                  <a16:creationId xmlns:a16="http://schemas.microsoft.com/office/drawing/2014/main" id="{81EFCF7B-6CEC-4139-BFB5-123546EF899B}"/>
                </a:ext>
              </a:extLst>
            </p:cNvPr>
            <p:cNvSpPr/>
            <p:nvPr/>
          </p:nvSpPr>
          <p:spPr>
            <a:xfrm>
              <a:off x="1062858" y="323996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ライフサイエンス産業課</a:t>
              </a:r>
            </a:p>
          </p:txBody>
        </p:sp>
        <p:sp>
          <p:nvSpPr>
            <p:cNvPr id="269" name="正方形/長方形 268">
              <a:extLst>
                <a:ext uri="{FF2B5EF4-FFF2-40B4-BE49-F238E27FC236}">
                  <a16:creationId xmlns:a16="http://schemas.microsoft.com/office/drawing/2014/main" id="{5DE31F29-6F01-40F5-8CA6-29E299F80491}"/>
                </a:ext>
              </a:extLst>
            </p:cNvPr>
            <p:cNvSpPr/>
            <p:nvPr/>
          </p:nvSpPr>
          <p:spPr>
            <a:xfrm>
              <a:off x="862581" y="2456742"/>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270" name="直線コネクタ 269">
              <a:extLst>
                <a:ext uri="{FF2B5EF4-FFF2-40B4-BE49-F238E27FC236}">
                  <a16:creationId xmlns:a16="http://schemas.microsoft.com/office/drawing/2014/main" id="{764DD04C-EB58-4D84-BD30-614C7E77DADE}"/>
                </a:ext>
              </a:extLst>
            </p:cNvPr>
            <p:cNvCxnSpPr/>
            <p:nvPr/>
          </p:nvCxnSpPr>
          <p:spPr>
            <a:xfrm>
              <a:off x="1064181" y="3183318"/>
              <a:ext cx="2700000" cy="0"/>
            </a:xfrm>
            <a:prstGeom prst="line">
              <a:avLst/>
            </a:prstGeom>
          </p:spPr>
          <p:style>
            <a:lnRef idx="1">
              <a:schemeClr val="dk1"/>
            </a:lnRef>
            <a:fillRef idx="0">
              <a:schemeClr val="dk1"/>
            </a:fillRef>
            <a:effectRef idx="0">
              <a:schemeClr val="dk1"/>
            </a:effectRef>
            <a:fontRef idx="minor">
              <a:schemeClr val="tx1"/>
            </a:fontRef>
          </p:style>
        </p:cxnSp>
        <p:sp>
          <p:nvSpPr>
            <p:cNvPr id="271" name="テキスト ボックス 270">
              <a:extLst>
                <a:ext uri="{FF2B5EF4-FFF2-40B4-BE49-F238E27FC236}">
                  <a16:creationId xmlns:a16="http://schemas.microsoft.com/office/drawing/2014/main" id="{3AE41628-8813-4FCC-93DA-27F81716944C}"/>
                </a:ext>
              </a:extLst>
            </p:cNvPr>
            <p:cNvSpPr txBox="1"/>
            <p:nvPr/>
          </p:nvSpPr>
          <p:spPr>
            <a:xfrm>
              <a:off x="948523" y="2277790"/>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grpSp>
      <p:pic>
        <p:nvPicPr>
          <p:cNvPr id="3" name="図 2">
            <a:extLst>
              <a:ext uri="{FF2B5EF4-FFF2-40B4-BE49-F238E27FC236}">
                <a16:creationId xmlns:a16="http://schemas.microsoft.com/office/drawing/2014/main" id="{070B3EF1-FECC-4439-8DB6-7ACC0A763F6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316861" y="2809970"/>
            <a:ext cx="576000" cy="576000"/>
          </a:xfrm>
          <a:prstGeom prst="rect">
            <a:avLst/>
          </a:prstGeom>
        </p:spPr>
      </p:pic>
      <p:pic>
        <p:nvPicPr>
          <p:cNvPr id="14" name="図 13">
            <a:extLst>
              <a:ext uri="{FF2B5EF4-FFF2-40B4-BE49-F238E27FC236}">
                <a16:creationId xmlns:a16="http://schemas.microsoft.com/office/drawing/2014/main" id="{A22C1563-7156-4590-8147-FBDBC0A7142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495036" y="4302487"/>
            <a:ext cx="576000" cy="576000"/>
          </a:xfrm>
          <a:prstGeom prst="rect">
            <a:avLst/>
          </a:prstGeom>
        </p:spPr>
      </p:pic>
      <p:sp>
        <p:nvSpPr>
          <p:cNvPr id="119" name="正方形/長方形 118">
            <a:extLst>
              <a:ext uri="{FF2B5EF4-FFF2-40B4-BE49-F238E27FC236}">
                <a16:creationId xmlns:a16="http://schemas.microsoft.com/office/drawing/2014/main" id="{F0127B43-5260-43E1-A63A-7D333EF2EEF5}"/>
              </a:ext>
            </a:extLst>
          </p:cNvPr>
          <p:cNvSpPr/>
          <p:nvPr/>
        </p:nvSpPr>
        <p:spPr>
          <a:xfrm>
            <a:off x="1086445" y="7868293"/>
            <a:ext cx="2253789" cy="322562"/>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TEL:0725-51-2525  FAX:0725-51-2509</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正方形/長方形 119">
            <a:extLst>
              <a:ext uri="{FF2B5EF4-FFF2-40B4-BE49-F238E27FC236}">
                <a16:creationId xmlns:a16="http://schemas.microsoft.com/office/drawing/2014/main" id="{F2C3AB66-2E18-4FB9-9F74-EBD5F0882CA7}"/>
              </a:ext>
            </a:extLst>
          </p:cNvPr>
          <p:cNvSpPr/>
          <p:nvPr/>
        </p:nvSpPr>
        <p:spPr>
          <a:xfrm>
            <a:off x="1155527" y="7669356"/>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（地独）大阪産業技術研究所　</a:t>
            </a:r>
          </a:p>
        </p:txBody>
      </p:sp>
      <p:sp>
        <p:nvSpPr>
          <p:cNvPr id="121" name="正方形/長方形 120">
            <a:extLst>
              <a:ext uri="{FF2B5EF4-FFF2-40B4-BE49-F238E27FC236}">
                <a16:creationId xmlns:a16="http://schemas.microsoft.com/office/drawing/2014/main" id="{F62ECF65-3AEE-4D65-BCC1-A0A1ED46FFD3}"/>
              </a:ext>
            </a:extLst>
          </p:cNvPr>
          <p:cNvSpPr/>
          <p:nvPr/>
        </p:nvSpPr>
        <p:spPr>
          <a:xfrm>
            <a:off x="4263931" y="7822336"/>
            <a:ext cx="2250022" cy="216686"/>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TEL:06-6210-9705  FAX:06-6210-9505</a:t>
            </a:r>
          </a:p>
        </p:txBody>
      </p:sp>
      <p:pic>
        <p:nvPicPr>
          <p:cNvPr id="122" name="図 121">
            <a:extLst>
              <a:ext uri="{FF2B5EF4-FFF2-40B4-BE49-F238E27FC236}">
                <a16:creationId xmlns:a16="http://schemas.microsoft.com/office/drawing/2014/main" id="{8B563E79-621A-4AB7-8548-E7EE6F7EC171}"/>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349666" y="7651642"/>
            <a:ext cx="504000" cy="504000"/>
          </a:xfrm>
          <a:prstGeom prst="rect">
            <a:avLst/>
          </a:prstGeom>
        </p:spPr>
      </p:pic>
      <p:grpSp>
        <p:nvGrpSpPr>
          <p:cNvPr id="125" name="グループ化 124">
            <a:extLst>
              <a:ext uri="{FF2B5EF4-FFF2-40B4-BE49-F238E27FC236}">
                <a16:creationId xmlns:a16="http://schemas.microsoft.com/office/drawing/2014/main" id="{3B73C244-4134-4EAA-A135-8F8A643345FA}"/>
              </a:ext>
            </a:extLst>
          </p:cNvPr>
          <p:cNvGrpSpPr/>
          <p:nvPr/>
        </p:nvGrpSpPr>
        <p:grpSpPr>
          <a:xfrm>
            <a:off x="871105" y="8052198"/>
            <a:ext cx="3204402" cy="1607368"/>
            <a:chOff x="862581" y="2253011"/>
            <a:chExt cx="3204402" cy="1607368"/>
          </a:xfrm>
        </p:grpSpPr>
        <p:sp>
          <p:nvSpPr>
            <p:cNvPr id="127" name="正方形/長方形 126">
              <a:extLst>
                <a:ext uri="{FF2B5EF4-FFF2-40B4-BE49-F238E27FC236}">
                  <a16:creationId xmlns:a16="http://schemas.microsoft.com/office/drawing/2014/main" id="{9603963E-487F-4826-9F1E-AE892CF33E96}"/>
                </a:ext>
              </a:extLst>
            </p:cNvPr>
            <p:cNvSpPr/>
            <p:nvPr/>
          </p:nvSpPr>
          <p:spPr>
            <a:xfrm>
              <a:off x="943556" y="2496190"/>
              <a:ext cx="3123427" cy="276999"/>
            </a:xfrm>
            <a:prstGeom prst="rect">
              <a:avLst/>
            </a:prstGeom>
            <a:noFill/>
          </p:spPr>
          <p:txBody>
            <a:bodyPr wrap="square">
              <a:spAutoFit/>
            </a:bodyPr>
            <a:lstStyle/>
            <a:p>
              <a:r>
                <a:rPr lang="ja-JP" altLang="en-US" sz="1200" spc="-50" dirty="0">
                  <a:latin typeface="Meiryo UI" panose="020B0604030504040204" pitchFamily="50" charset="-128"/>
                  <a:ea typeface="Meiryo UI" panose="020B0604030504040204" pitchFamily="50" charset="-128"/>
                  <a:cs typeface="Meiryo UI" panose="020B0604030504040204" pitchFamily="50" charset="-128"/>
                </a:rPr>
                <a:t>ものづくり中小企業とスタートアップの協業促進事業</a:t>
              </a:r>
            </a:p>
          </p:txBody>
        </p:sp>
        <p:sp>
          <p:nvSpPr>
            <p:cNvPr id="128" name="正方形/長方形 127">
              <a:extLst>
                <a:ext uri="{FF2B5EF4-FFF2-40B4-BE49-F238E27FC236}">
                  <a16:creationId xmlns:a16="http://schemas.microsoft.com/office/drawing/2014/main" id="{32156427-0F90-4980-99FB-3DBC1BB6B3CC}"/>
                </a:ext>
              </a:extLst>
            </p:cNvPr>
            <p:cNvSpPr/>
            <p:nvPr/>
          </p:nvSpPr>
          <p:spPr>
            <a:xfrm>
              <a:off x="1039240" y="2973829"/>
              <a:ext cx="2703807" cy="353943"/>
            </a:xfrm>
            <a:prstGeom prst="rect">
              <a:avLst/>
            </a:prstGeom>
          </p:spPr>
          <p:txBody>
            <a:bodyPr wrap="square">
              <a:spAutoFit/>
            </a:bodyPr>
            <a:lstStyle/>
            <a:p>
              <a:r>
                <a:rPr lang="ja-JP" altLang="en-US" sz="850" dirty="0">
                  <a:latin typeface="Meiryo UI" panose="020B0604030504040204" pitchFamily="50" charset="-128"/>
                  <a:ea typeface="Meiryo UI" panose="020B0604030504040204" pitchFamily="50" charset="-128"/>
                  <a:cs typeface="Meiryo UI" panose="020B0604030504040204" pitchFamily="50" charset="-128"/>
                </a:rPr>
                <a:t>セミナー・交流イベントや両者のマッチング等を行い、</a:t>
              </a:r>
              <a:endParaRPr lang="en-US" altLang="ja-JP" sz="8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50" dirty="0">
                  <a:latin typeface="Meiryo UI" panose="020B0604030504040204" pitchFamily="50" charset="-128"/>
                  <a:ea typeface="Meiryo UI" panose="020B0604030504040204" pitchFamily="50" charset="-128"/>
                  <a:cs typeface="Meiryo UI" panose="020B0604030504040204" pitchFamily="50" charset="-128"/>
                </a:rPr>
                <a:t>ホームページ等で情報発信します</a:t>
              </a:r>
            </a:p>
          </p:txBody>
        </p:sp>
        <p:sp>
          <p:nvSpPr>
            <p:cNvPr id="130" name="正方形/長方形 129">
              <a:extLst>
                <a:ext uri="{FF2B5EF4-FFF2-40B4-BE49-F238E27FC236}">
                  <a16:creationId xmlns:a16="http://schemas.microsoft.com/office/drawing/2014/main" id="{78A72F4C-0807-46BF-8C98-29581163E3EC}"/>
                </a:ext>
              </a:extLst>
            </p:cNvPr>
            <p:cNvSpPr/>
            <p:nvPr/>
          </p:nvSpPr>
          <p:spPr>
            <a:xfrm>
              <a:off x="1034452" y="3543796"/>
              <a:ext cx="2242479" cy="316583"/>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TEL:06-6210-9705</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FAX:06-6210-9505</a:t>
              </a:r>
            </a:p>
          </p:txBody>
        </p:sp>
        <p:sp>
          <p:nvSpPr>
            <p:cNvPr id="134" name="正方形/長方形 133">
              <a:extLst>
                <a:ext uri="{FF2B5EF4-FFF2-40B4-BE49-F238E27FC236}">
                  <a16:creationId xmlns:a16="http://schemas.microsoft.com/office/drawing/2014/main" id="{180B8375-4A9C-4E69-B113-CA0343B1C5A2}"/>
                </a:ext>
              </a:extLst>
            </p:cNvPr>
            <p:cNvSpPr/>
            <p:nvPr/>
          </p:nvSpPr>
          <p:spPr>
            <a:xfrm>
              <a:off x="1094155" y="3417476"/>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p>
          </p:txBody>
        </p:sp>
        <p:sp>
          <p:nvSpPr>
            <p:cNvPr id="135" name="正方形/長方形 134">
              <a:extLst>
                <a:ext uri="{FF2B5EF4-FFF2-40B4-BE49-F238E27FC236}">
                  <a16:creationId xmlns:a16="http://schemas.microsoft.com/office/drawing/2014/main" id="{5EC05398-D99D-400A-854F-606E037020B4}"/>
                </a:ext>
              </a:extLst>
            </p:cNvPr>
            <p:cNvSpPr/>
            <p:nvPr/>
          </p:nvSpPr>
          <p:spPr>
            <a:xfrm>
              <a:off x="862581" y="2418715"/>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36" name="直線コネクタ 135">
              <a:extLst>
                <a:ext uri="{FF2B5EF4-FFF2-40B4-BE49-F238E27FC236}">
                  <a16:creationId xmlns:a16="http://schemas.microsoft.com/office/drawing/2014/main" id="{9017FF2B-F26D-4ECA-9B00-32BF198E7D9C}"/>
                </a:ext>
              </a:extLst>
            </p:cNvPr>
            <p:cNvCxnSpPr/>
            <p:nvPr/>
          </p:nvCxnSpPr>
          <p:spPr>
            <a:xfrm>
              <a:off x="1055657" y="3327772"/>
              <a:ext cx="2700000" cy="0"/>
            </a:xfrm>
            <a:prstGeom prst="line">
              <a:avLst/>
            </a:prstGeom>
          </p:spPr>
          <p:style>
            <a:lnRef idx="1">
              <a:schemeClr val="dk1"/>
            </a:lnRef>
            <a:fillRef idx="0">
              <a:schemeClr val="dk1"/>
            </a:fillRef>
            <a:effectRef idx="0">
              <a:schemeClr val="dk1"/>
            </a:effectRef>
            <a:fontRef idx="minor">
              <a:schemeClr val="tx1"/>
            </a:fontRef>
          </p:style>
        </p:cxnSp>
        <p:sp>
          <p:nvSpPr>
            <p:cNvPr id="137" name="テキスト ボックス 136">
              <a:extLst>
                <a:ext uri="{FF2B5EF4-FFF2-40B4-BE49-F238E27FC236}">
                  <a16:creationId xmlns:a16="http://schemas.microsoft.com/office/drawing/2014/main" id="{D446EA90-0842-45D1-BCBA-D4E27CD2CAEC}"/>
                </a:ext>
              </a:extLst>
            </p:cNvPr>
            <p:cNvSpPr txBox="1"/>
            <p:nvPr/>
          </p:nvSpPr>
          <p:spPr>
            <a:xfrm>
              <a:off x="948523" y="2253011"/>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grpSp>
      <p:pic>
        <p:nvPicPr>
          <p:cNvPr id="4" name="図 3">
            <a:extLst>
              <a:ext uri="{FF2B5EF4-FFF2-40B4-BE49-F238E27FC236}">
                <a16:creationId xmlns:a16="http://schemas.microsoft.com/office/drawing/2014/main" id="{49D0451E-BC20-496D-A08C-C7CACE46AFB0}"/>
              </a:ext>
            </a:extLst>
          </p:cNvPr>
          <p:cNvPicPr>
            <a:picLocks noChangeAspect="1"/>
          </p:cNvPicPr>
          <p:nvPr/>
        </p:nvPicPr>
        <p:blipFill>
          <a:blip r:embed="rId15"/>
          <a:stretch>
            <a:fillRect/>
          </a:stretch>
        </p:blipFill>
        <p:spPr>
          <a:xfrm flipH="1">
            <a:off x="6502505" y="2808723"/>
            <a:ext cx="576000" cy="576000"/>
          </a:xfrm>
          <a:prstGeom prst="rect">
            <a:avLst/>
          </a:prstGeom>
        </p:spPr>
      </p:pic>
      <p:pic>
        <p:nvPicPr>
          <p:cNvPr id="5" name="図 4">
            <a:extLst>
              <a:ext uri="{FF2B5EF4-FFF2-40B4-BE49-F238E27FC236}">
                <a16:creationId xmlns:a16="http://schemas.microsoft.com/office/drawing/2014/main" id="{5486DD67-95A2-4384-889A-CC12BA7A1CEF}"/>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319076" y="9152731"/>
            <a:ext cx="576000" cy="576000"/>
          </a:xfrm>
          <a:prstGeom prst="rect">
            <a:avLst/>
          </a:prstGeom>
        </p:spPr>
      </p:pic>
      <p:sp>
        <p:nvSpPr>
          <p:cNvPr id="109" name="テキスト ボックス 108">
            <a:extLst>
              <a:ext uri="{FF2B5EF4-FFF2-40B4-BE49-F238E27FC236}">
                <a16:creationId xmlns:a16="http://schemas.microsoft.com/office/drawing/2014/main" id="{DB57A9E4-06D3-483B-A048-7BF878661039}"/>
              </a:ext>
            </a:extLst>
          </p:cNvPr>
          <p:cNvSpPr txBox="1"/>
          <p:nvPr/>
        </p:nvSpPr>
        <p:spPr>
          <a:xfrm>
            <a:off x="954936" y="1828115"/>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spTree>
    <p:extLst>
      <p:ext uri="{BB962C8B-B14F-4D97-AF65-F5344CB8AC3E}">
        <p14:creationId xmlns:p14="http://schemas.microsoft.com/office/powerpoint/2010/main" val="3293234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テキスト ボックス 95"/>
          <p:cNvSpPr txBox="1"/>
          <p:nvPr/>
        </p:nvSpPr>
        <p:spPr>
          <a:xfrm>
            <a:off x="6755547" y="10060304"/>
            <a:ext cx="296404"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4</a:t>
            </a:r>
          </a:p>
        </p:txBody>
      </p:sp>
      <p:cxnSp>
        <p:nvCxnSpPr>
          <p:cNvPr id="107" name="直線コネクタ 106">
            <a:extLst>
              <a:ext uri="{FF2B5EF4-FFF2-40B4-BE49-F238E27FC236}">
                <a16:creationId xmlns:a16="http://schemas.microsoft.com/office/drawing/2014/main" id="{42899F83-D7E3-4FC4-89F3-0D3A1D49DE7C}"/>
              </a:ext>
            </a:extLst>
          </p:cNvPr>
          <p:cNvCxnSpPr/>
          <p:nvPr/>
        </p:nvCxnSpPr>
        <p:spPr>
          <a:xfrm>
            <a:off x="148949" y="10063063"/>
            <a:ext cx="6851314" cy="0"/>
          </a:xfrm>
          <a:prstGeom prst="line">
            <a:avLst/>
          </a:prstGeom>
        </p:spPr>
        <p:style>
          <a:lnRef idx="1">
            <a:schemeClr val="dk1"/>
          </a:lnRef>
          <a:fillRef idx="0">
            <a:schemeClr val="dk1"/>
          </a:fillRef>
          <a:effectRef idx="0">
            <a:schemeClr val="dk1"/>
          </a:effectRef>
          <a:fontRef idx="minor">
            <a:schemeClr val="tx1"/>
          </a:fontRef>
        </p:style>
      </p:cxnSp>
      <p:grpSp>
        <p:nvGrpSpPr>
          <p:cNvPr id="10" name="グループ化 9">
            <a:extLst>
              <a:ext uri="{FF2B5EF4-FFF2-40B4-BE49-F238E27FC236}">
                <a16:creationId xmlns:a16="http://schemas.microsoft.com/office/drawing/2014/main" id="{FC0586E8-2438-421E-931D-873178CE3B31}"/>
              </a:ext>
            </a:extLst>
          </p:cNvPr>
          <p:cNvGrpSpPr/>
          <p:nvPr/>
        </p:nvGrpSpPr>
        <p:grpSpPr>
          <a:xfrm flipH="1">
            <a:off x="-397" y="558007"/>
            <a:ext cx="7121650" cy="1802959"/>
            <a:chOff x="-431998" y="918047"/>
            <a:chExt cx="7121650" cy="1802959"/>
          </a:xfrm>
        </p:grpSpPr>
        <p:cxnSp>
          <p:nvCxnSpPr>
            <p:cNvPr id="143" name="直線コネクタ 142">
              <a:extLst>
                <a:ext uri="{FF2B5EF4-FFF2-40B4-BE49-F238E27FC236}">
                  <a16:creationId xmlns:a16="http://schemas.microsoft.com/office/drawing/2014/main" id="{94DB03EA-2884-49F1-8302-AA93BDC5535E}"/>
                </a:ext>
              </a:extLst>
            </p:cNvPr>
            <p:cNvCxnSpPr>
              <a:cxnSpLocks/>
            </p:cNvCxnSpPr>
            <p:nvPr/>
          </p:nvCxnSpPr>
          <p:spPr>
            <a:xfrm>
              <a:off x="-159433" y="918047"/>
              <a:ext cx="6849085"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EEC7A274-F173-4AA0-80EB-9D0A298E6F74}"/>
                </a:ext>
              </a:extLst>
            </p:cNvPr>
            <p:cNvCxnSpPr>
              <a:cxnSpLocks/>
            </p:cNvCxnSpPr>
            <p:nvPr/>
          </p:nvCxnSpPr>
          <p:spPr>
            <a:xfrm flipV="1">
              <a:off x="-152367" y="918047"/>
              <a:ext cx="0" cy="20888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49" name="正方形/長方形 148">
              <a:extLst>
                <a:ext uri="{FF2B5EF4-FFF2-40B4-BE49-F238E27FC236}">
                  <a16:creationId xmlns:a16="http://schemas.microsoft.com/office/drawing/2014/main" id="{4933D8FC-267F-4385-84D3-00A8BF9CDEA1}"/>
                </a:ext>
              </a:extLst>
            </p:cNvPr>
            <p:cNvSpPr/>
            <p:nvPr/>
          </p:nvSpPr>
          <p:spPr>
            <a:xfrm>
              <a:off x="-431998" y="1121362"/>
              <a:ext cx="620917" cy="1599644"/>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カーボンニュートラル</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a:extLst>
              <a:ext uri="{FF2B5EF4-FFF2-40B4-BE49-F238E27FC236}">
                <a16:creationId xmlns:a16="http://schemas.microsoft.com/office/drawing/2014/main" id="{791944FB-106D-406C-8CDE-7887C3724AC9}"/>
              </a:ext>
            </a:extLst>
          </p:cNvPr>
          <p:cNvGrpSpPr/>
          <p:nvPr/>
        </p:nvGrpSpPr>
        <p:grpSpPr>
          <a:xfrm>
            <a:off x="144066" y="726102"/>
            <a:ext cx="3175673" cy="1214443"/>
            <a:chOff x="144066" y="918047"/>
            <a:chExt cx="3175673" cy="1214443"/>
          </a:xfrm>
        </p:grpSpPr>
        <p:sp>
          <p:nvSpPr>
            <p:cNvPr id="132" name="正方形/長方形 131">
              <a:extLst>
                <a:ext uri="{FF2B5EF4-FFF2-40B4-BE49-F238E27FC236}">
                  <a16:creationId xmlns:a16="http://schemas.microsoft.com/office/drawing/2014/main" id="{EF71E400-017C-4595-8722-67C5D55488DF}"/>
                </a:ext>
              </a:extLst>
            </p:cNvPr>
            <p:cNvSpPr/>
            <p:nvPr/>
          </p:nvSpPr>
          <p:spPr>
            <a:xfrm>
              <a:off x="208485" y="979422"/>
              <a:ext cx="3111254" cy="292388"/>
            </a:xfrm>
            <a:prstGeom prst="rect">
              <a:avLst/>
            </a:prstGeom>
          </p:spPr>
          <p:txBody>
            <a:bodyPr wrap="square">
              <a:sp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バイオプラスチックビジネスマッチング支援事業</a:t>
              </a:r>
            </a:p>
          </p:txBody>
        </p:sp>
        <p:sp>
          <p:nvSpPr>
            <p:cNvPr id="133" name="正方形/長方形 132">
              <a:extLst>
                <a:ext uri="{FF2B5EF4-FFF2-40B4-BE49-F238E27FC236}">
                  <a16:creationId xmlns:a16="http://schemas.microsoft.com/office/drawing/2014/main" id="{55227AB7-E64B-41B0-BD4A-DD8B3E261A8E}"/>
                </a:ext>
              </a:extLst>
            </p:cNvPr>
            <p:cNvSpPr/>
            <p:nvPr/>
          </p:nvSpPr>
          <p:spPr>
            <a:xfrm>
              <a:off x="315786" y="1348719"/>
              <a:ext cx="2881034" cy="2308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バイオプラスチック製品のビジネス化プロジェクトを支援します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正方形/長方形 138">
              <a:extLst>
                <a:ext uri="{FF2B5EF4-FFF2-40B4-BE49-F238E27FC236}">
                  <a16:creationId xmlns:a16="http://schemas.microsoft.com/office/drawing/2014/main" id="{2379E163-4FCA-4013-814B-B68D4FE27110}"/>
                </a:ext>
              </a:extLst>
            </p:cNvPr>
            <p:cNvSpPr/>
            <p:nvPr/>
          </p:nvSpPr>
          <p:spPr>
            <a:xfrm>
              <a:off x="304019" y="1916428"/>
              <a:ext cx="2230299" cy="216062"/>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TEL:06-6210-9269   FAX:06-6210-9296</a:t>
              </a:r>
            </a:p>
          </p:txBody>
        </p:sp>
        <p:sp>
          <p:nvSpPr>
            <p:cNvPr id="141" name="正方形/長方形 140">
              <a:extLst>
                <a:ext uri="{FF2B5EF4-FFF2-40B4-BE49-F238E27FC236}">
                  <a16:creationId xmlns:a16="http://schemas.microsoft.com/office/drawing/2014/main" id="{C87033EE-C119-4B5B-929B-02A4CC072EB5}"/>
                </a:ext>
              </a:extLst>
            </p:cNvPr>
            <p:cNvSpPr/>
            <p:nvPr/>
          </p:nvSpPr>
          <p:spPr>
            <a:xfrm>
              <a:off x="409100" y="171925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産業創造課</a:t>
              </a:r>
            </a:p>
          </p:txBody>
        </p:sp>
        <p:cxnSp>
          <p:nvCxnSpPr>
            <p:cNvPr id="142" name="直線コネクタ 141">
              <a:extLst>
                <a:ext uri="{FF2B5EF4-FFF2-40B4-BE49-F238E27FC236}">
                  <a16:creationId xmlns:a16="http://schemas.microsoft.com/office/drawing/2014/main" id="{F1DCE625-4709-4541-A63C-65C7B5F9D796}"/>
                </a:ext>
              </a:extLst>
            </p:cNvPr>
            <p:cNvCxnSpPr/>
            <p:nvPr/>
          </p:nvCxnSpPr>
          <p:spPr>
            <a:xfrm>
              <a:off x="398868" y="1650306"/>
              <a:ext cx="2700000" cy="0"/>
            </a:xfrm>
            <a:prstGeom prst="line">
              <a:avLst/>
            </a:prstGeom>
          </p:spPr>
          <p:style>
            <a:lnRef idx="1">
              <a:schemeClr val="dk1"/>
            </a:lnRef>
            <a:fillRef idx="0">
              <a:schemeClr val="dk1"/>
            </a:fillRef>
            <a:effectRef idx="0">
              <a:schemeClr val="dk1"/>
            </a:effectRef>
            <a:fontRef idx="minor">
              <a:schemeClr val="tx1"/>
            </a:fontRef>
          </p:style>
        </p:cxnSp>
        <p:sp>
          <p:nvSpPr>
            <p:cNvPr id="151" name="正方形/長方形 150">
              <a:extLst>
                <a:ext uri="{FF2B5EF4-FFF2-40B4-BE49-F238E27FC236}">
                  <a16:creationId xmlns:a16="http://schemas.microsoft.com/office/drawing/2014/main" id="{9226BC9F-E4C9-49FD-8324-41E76F391371}"/>
                </a:ext>
              </a:extLst>
            </p:cNvPr>
            <p:cNvSpPr/>
            <p:nvPr/>
          </p:nvSpPr>
          <p:spPr>
            <a:xfrm>
              <a:off x="144066" y="918047"/>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grpSp>
        <p:nvGrpSpPr>
          <p:cNvPr id="13" name="グループ化 12">
            <a:extLst>
              <a:ext uri="{FF2B5EF4-FFF2-40B4-BE49-F238E27FC236}">
                <a16:creationId xmlns:a16="http://schemas.microsoft.com/office/drawing/2014/main" id="{0B3E7911-0208-4BE8-81A1-421B980B7FFB}"/>
              </a:ext>
            </a:extLst>
          </p:cNvPr>
          <p:cNvGrpSpPr/>
          <p:nvPr/>
        </p:nvGrpSpPr>
        <p:grpSpPr>
          <a:xfrm>
            <a:off x="3416528" y="713772"/>
            <a:ext cx="3154149" cy="1644435"/>
            <a:chOff x="3579694" y="1152058"/>
            <a:chExt cx="3154149" cy="1644435"/>
          </a:xfrm>
        </p:grpSpPr>
        <p:sp>
          <p:nvSpPr>
            <p:cNvPr id="157" name="正方形/長方形 156">
              <a:extLst>
                <a:ext uri="{FF2B5EF4-FFF2-40B4-BE49-F238E27FC236}">
                  <a16:creationId xmlns:a16="http://schemas.microsoft.com/office/drawing/2014/main" id="{4A805990-6513-4A1F-8CED-29E52293A370}"/>
                </a:ext>
              </a:extLst>
            </p:cNvPr>
            <p:cNvSpPr/>
            <p:nvPr/>
          </p:nvSpPr>
          <p:spPr>
            <a:xfrm>
              <a:off x="3579694" y="1152058"/>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nvGrpSpPr>
            <p:cNvPr id="12" name="グループ化 11">
              <a:extLst>
                <a:ext uri="{FF2B5EF4-FFF2-40B4-BE49-F238E27FC236}">
                  <a16:creationId xmlns:a16="http://schemas.microsoft.com/office/drawing/2014/main" id="{214D65BC-E509-4BEF-9730-1635D4D98D92}"/>
                </a:ext>
              </a:extLst>
            </p:cNvPr>
            <p:cNvGrpSpPr/>
            <p:nvPr/>
          </p:nvGrpSpPr>
          <p:grpSpPr>
            <a:xfrm>
              <a:off x="3622589" y="1225353"/>
              <a:ext cx="3111254" cy="1571140"/>
              <a:chOff x="3622589" y="1225353"/>
              <a:chExt cx="3111254" cy="1571140"/>
            </a:xfrm>
          </p:grpSpPr>
          <p:sp>
            <p:nvSpPr>
              <p:cNvPr id="158" name="正方形/長方形 157">
                <a:extLst>
                  <a:ext uri="{FF2B5EF4-FFF2-40B4-BE49-F238E27FC236}">
                    <a16:creationId xmlns:a16="http://schemas.microsoft.com/office/drawing/2014/main" id="{16E65CB8-9691-4801-BA93-DE65D1487AD2}"/>
                  </a:ext>
                </a:extLst>
              </p:cNvPr>
              <p:cNvSpPr/>
              <p:nvPr/>
            </p:nvSpPr>
            <p:spPr>
              <a:xfrm>
                <a:off x="3622589" y="1225353"/>
                <a:ext cx="3111254"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カーボンニュートラル技術実装推進事業</a:t>
                </a:r>
              </a:p>
            </p:txBody>
          </p:sp>
          <p:sp>
            <p:nvSpPr>
              <p:cNvPr id="160" name="正方形/長方形 159">
                <a:extLst>
                  <a:ext uri="{FF2B5EF4-FFF2-40B4-BE49-F238E27FC236}">
                    <a16:creationId xmlns:a16="http://schemas.microsoft.com/office/drawing/2014/main" id="{E818CF56-912F-42E2-81DA-57E6015D6D59}"/>
                  </a:ext>
                </a:extLst>
              </p:cNvPr>
              <p:cNvSpPr/>
              <p:nvPr/>
            </p:nvSpPr>
            <p:spPr>
              <a:xfrm>
                <a:off x="3732531" y="1568582"/>
                <a:ext cx="2803243" cy="507831"/>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カーボンニュートラル技術を有する企業が抱える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a:latin typeface="Meiryo UI" panose="020B0604030504040204" pitchFamily="50" charset="-128"/>
                    <a:ea typeface="Meiryo UI" panose="020B0604030504040204" pitchFamily="50" charset="-128"/>
                    <a:cs typeface="Meiryo UI" panose="020B0604030504040204" pitchFamily="50" charset="-128"/>
                  </a:rPr>
                  <a:t>技術・ビジネス面の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課題等に対して、大阪府だからできる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トータルコーディネートを実施します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2" name="直線コネクタ 161">
                <a:extLst>
                  <a:ext uri="{FF2B5EF4-FFF2-40B4-BE49-F238E27FC236}">
                    <a16:creationId xmlns:a16="http://schemas.microsoft.com/office/drawing/2014/main" id="{5926CD65-7AED-4D3E-A44E-45951D6285FE}"/>
                  </a:ext>
                </a:extLst>
              </p:cNvPr>
              <p:cNvCxnSpPr/>
              <p:nvPr/>
            </p:nvCxnSpPr>
            <p:spPr>
              <a:xfrm>
                <a:off x="3807118" y="2150856"/>
                <a:ext cx="2700000" cy="0"/>
              </a:xfrm>
              <a:prstGeom prst="line">
                <a:avLst/>
              </a:prstGeom>
            </p:spPr>
            <p:style>
              <a:lnRef idx="1">
                <a:schemeClr val="dk1"/>
              </a:lnRef>
              <a:fillRef idx="0">
                <a:schemeClr val="dk1"/>
              </a:fillRef>
              <a:effectRef idx="0">
                <a:schemeClr val="dk1"/>
              </a:effectRef>
              <a:fontRef idx="minor">
                <a:schemeClr val="tx1"/>
              </a:fontRef>
            </p:style>
          </p:cxnSp>
          <p:sp>
            <p:nvSpPr>
              <p:cNvPr id="163" name="正方形/長方形 162">
                <a:extLst>
                  <a:ext uri="{FF2B5EF4-FFF2-40B4-BE49-F238E27FC236}">
                    <a16:creationId xmlns:a16="http://schemas.microsoft.com/office/drawing/2014/main" id="{0B18C6CE-CA15-4705-8C92-BFB0B7BB779C}"/>
                  </a:ext>
                </a:extLst>
              </p:cNvPr>
              <p:cNvSpPr/>
              <p:nvPr/>
            </p:nvSpPr>
            <p:spPr>
              <a:xfrm>
                <a:off x="3854286" y="2236257"/>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産業創造課</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正方形/長方形 163">
                <a:extLst>
                  <a:ext uri="{FF2B5EF4-FFF2-40B4-BE49-F238E27FC236}">
                    <a16:creationId xmlns:a16="http://schemas.microsoft.com/office/drawing/2014/main" id="{9EC2AB97-4979-4E02-8A1E-B01C17E21574}"/>
                  </a:ext>
                </a:extLst>
              </p:cNvPr>
              <p:cNvSpPr/>
              <p:nvPr/>
            </p:nvSpPr>
            <p:spPr>
              <a:xfrm>
                <a:off x="3767930" y="2433245"/>
                <a:ext cx="2230299" cy="216062"/>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TEL:06-6210-9484   FAX:06-6210-9296</a:t>
                </a:r>
              </a:p>
            </p:txBody>
          </p:sp>
          <p:pic>
            <p:nvPicPr>
              <p:cNvPr id="165" name="図 164">
                <a:extLst>
                  <a:ext uri="{FF2B5EF4-FFF2-40B4-BE49-F238E27FC236}">
                    <a16:creationId xmlns:a16="http://schemas.microsoft.com/office/drawing/2014/main" id="{C9ABBC18-60F7-4416-941D-2222A6AC1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6393" y="2184493"/>
                <a:ext cx="612000" cy="612000"/>
              </a:xfrm>
              <a:prstGeom prst="rect">
                <a:avLst/>
              </a:prstGeom>
            </p:spPr>
          </p:pic>
        </p:grpSp>
      </p:grpSp>
      <p:sp>
        <p:nvSpPr>
          <p:cNvPr id="200" name="ホームベース 83">
            <a:extLst>
              <a:ext uri="{FF2B5EF4-FFF2-40B4-BE49-F238E27FC236}">
                <a16:creationId xmlns:a16="http://schemas.microsoft.com/office/drawing/2014/main" id="{1D7CA002-915C-4C79-875A-9B566881039E}"/>
              </a:ext>
            </a:extLst>
          </p:cNvPr>
          <p:cNvSpPr/>
          <p:nvPr/>
        </p:nvSpPr>
        <p:spPr>
          <a:xfrm>
            <a:off x="50" y="53951"/>
            <a:ext cx="7200850" cy="433395"/>
          </a:xfrm>
          <a:prstGeom prst="homePlate">
            <a:avLst/>
          </a:prstGeom>
          <a:solidFill>
            <a:srgbClr val="E46C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bg1"/>
                </a:solidFill>
                <a:latin typeface="Meiryo UI" pitchFamily="50" charset="-128"/>
                <a:ea typeface="Meiryo UI" pitchFamily="50" charset="-128"/>
                <a:cs typeface="Meiryo UI" pitchFamily="50" charset="-128"/>
              </a:rPr>
              <a:t>中小企業の創業及び新たな事業の創出の促進</a:t>
            </a:r>
          </a:p>
        </p:txBody>
      </p:sp>
      <p:sp>
        <p:nvSpPr>
          <p:cNvPr id="201" name="ホームベース 139">
            <a:extLst>
              <a:ext uri="{FF2B5EF4-FFF2-40B4-BE49-F238E27FC236}">
                <a16:creationId xmlns:a16="http://schemas.microsoft.com/office/drawing/2014/main" id="{F12A1019-C711-4276-925E-270D3AC94522}"/>
              </a:ext>
            </a:extLst>
          </p:cNvPr>
          <p:cNvSpPr/>
          <p:nvPr/>
        </p:nvSpPr>
        <p:spPr>
          <a:xfrm>
            <a:off x="-13423" y="3725013"/>
            <a:ext cx="7200900" cy="433394"/>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中小企業に対する資金供給の円滑化</a:t>
            </a:r>
          </a:p>
        </p:txBody>
      </p:sp>
      <p:grpSp>
        <p:nvGrpSpPr>
          <p:cNvPr id="202" name="グループ化 201">
            <a:extLst>
              <a:ext uri="{FF2B5EF4-FFF2-40B4-BE49-F238E27FC236}">
                <a16:creationId xmlns:a16="http://schemas.microsoft.com/office/drawing/2014/main" id="{914AD121-6EAD-40BB-A597-2705D4CA8667}"/>
              </a:ext>
            </a:extLst>
          </p:cNvPr>
          <p:cNvGrpSpPr/>
          <p:nvPr/>
        </p:nvGrpSpPr>
        <p:grpSpPr>
          <a:xfrm flipH="1">
            <a:off x="-7539" y="4364342"/>
            <a:ext cx="7128792" cy="1421824"/>
            <a:chOff x="72058" y="536903"/>
            <a:chExt cx="7128792" cy="1421824"/>
          </a:xfrm>
        </p:grpSpPr>
        <p:sp>
          <p:nvSpPr>
            <p:cNvPr id="203" name="正方形/長方形 202">
              <a:extLst>
                <a:ext uri="{FF2B5EF4-FFF2-40B4-BE49-F238E27FC236}">
                  <a16:creationId xmlns:a16="http://schemas.microsoft.com/office/drawing/2014/main" id="{29B6D82B-737D-4A99-94BE-3CBEEEA2BE23}"/>
                </a:ext>
              </a:extLst>
            </p:cNvPr>
            <p:cNvSpPr/>
            <p:nvPr/>
          </p:nvSpPr>
          <p:spPr>
            <a:xfrm>
              <a:off x="72058" y="806538"/>
              <a:ext cx="620917" cy="115218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融</a:t>
              </a: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a:t>
              </a:r>
            </a:p>
          </p:txBody>
        </p:sp>
        <p:cxnSp>
          <p:nvCxnSpPr>
            <p:cNvPr id="204" name="直線コネクタ 203">
              <a:extLst>
                <a:ext uri="{FF2B5EF4-FFF2-40B4-BE49-F238E27FC236}">
                  <a16:creationId xmlns:a16="http://schemas.microsoft.com/office/drawing/2014/main" id="{EF58E47A-FFD0-4C2E-AAF7-66EAB649CFB5}"/>
                </a:ext>
              </a:extLst>
            </p:cNvPr>
            <p:cNvCxnSpPr/>
            <p:nvPr/>
          </p:nvCxnSpPr>
          <p:spPr>
            <a:xfrm>
              <a:off x="368742" y="550239"/>
              <a:ext cx="6832108"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5" name="直線コネクタ 204">
              <a:extLst>
                <a:ext uri="{FF2B5EF4-FFF2-40B4-BE49-F238E27FC236}">
                  <a16:creationId xmlns:a16="http://schemas.microsoft.com/office/drawing/2014/main" id="{308560C4-B62C-425C-9B62-F13F5AFF112C}"/>
                </a:ext>
              </a:extLst>
            </p:cNvPr>
            <p:cNvCxnSpPr/>
            <p:nvPr/>
          </p:nvCxnSpPr>
          <p:spPr>
            <a:xfrm flipV="1">
              <a:off x="364204" y="536903"/>
              <a:ext cx="0" cy="253718"/>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206" name="グループ化 205">
            <a:extLst>
              <a:ext uri="{FF2B5EF4-FFF2-40B4-BE49-F238E27FC236}">
                <a16:creationId xmlns:a16="http://schemas.microsoft.com/office/drawing/2014/main" id="{A91AECC0-30D1-4181-98E4-5F538E997FED}"/>
              </a:ext>
            </a:extLst>
          </p:cNvPr>
          <p:cNvGrpSpPr/>
          <p:nvPr/>
        </p:nvGrpSpPr>
        <p:grpSpPr>
          <a:xfrm>
            <a:off x="208485" y="4490070"/>
            <a:ext cx="3116424" cy="1396529"/>
            <a:chOff x="936154" y="662631"/>
            <a:chExt cx="3116424" cy="1396529"/>
          </a:xfrm>
        </p:grpSpPr>
        <p:pic>
          <p:nvPicPr>
            <p:cNvPr id="207" name="Picture 4" descr="D:\komakim\Desktop\QRコード\3-1 中小企業向け制度融資.png">
              <a:extLst>
                <a:ext uri="{FF2B5EF4-FFF2-40B4-BE49-F238E27FC236}">
                  <a16:creationId xmlns:a16="http://schemas.microsoft.com/office/drawing/2014/main" id="{A6591E54-A116-462B-B258-F2D98DD715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3319" y="1447160"/>
              <a:ext cx="612000" cy="612000"/>
            </a:xfrm>
            <a:prstGeom prst="rect">
              <a:avLst/>
            </a:prstGeom>
            <a:noFill/>
            <a:extLst>
              <a:ext uri="{909E8E84-426E-40DD-AFC4-6F175D3DCCD1}">
                <a14:hiddenFill xmlns:a14="http://schemas.microsoft.com/office/drawing/2010/main">
                  <a:solidFill>
                    <a:srgbClr val="FFFFFF"/>
                  </a:solidFill>
                </a14:hiddenFill>
              </a:ext>
            </a:extLst>
          </p:spPr>
        </p:pic>
        <p:grpSp>
          <p:nvGrpSpPr>
            <p:cNvPr id="208" name="グループ化 207">
              <a:extLst>
                <a:ext uri="{FF2B5EF4-FFF2-40B4-BE49-F238E27FC236}">
                  <a16:creationId xmlns:a16="http://schemas.microsoft.com/office/drawing/2014/main" id="{9026250B-2F25-4960-809B-54C283290715}"/>
                </a:ext>
              </a:extLst>
            </p:cNvPr>
            <p:cNvGrpSpPr/>
            <p:nvPr/>
          </p:nvGrpSpPr>
          <p:grpSpPr>
            <a:xfrm>
              <a:off x="936154" y="662631"/>
              <a:ext cx="3116424" cy="1262524"/>
              <a:chOff x="936154" y="662631"/>
              <a:chExt cx="3116424" cy="1262524"/>
            </a:xfrm>
          </p:grpSpPr>
          <p:sp>
            <p:nvSpPr>
              <p:cNvPr id="209" name="正方形/長方形 208">
                <a:extLst>
                  <a:ext uri="{FF2B5EF4-FFF2-40B4-BE49-F238E27FC236}">
                    <a16:creationId xmlns:a16="http://schemas.microsoft.com/office/drawing/2014/main" id="{657734E2-B5AA-4287-A6A8-EE02685EF9AB}"/>
                  </a:ext>
                </a:extLst>
              </p:cNvPr>
              <p:cNvSpPr/>
              <p:nvPr/>
            </p:nvSpPr>
            <p:spPr>
              <a:xfrm>
                <a:off x="1002492" y="728375"/>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中小企業向け制度融資</a:t>
                </a:r>
              </a:p>
            </p:txBody>
          </p:sp>
          <p:sp>
            <p:nvSpPr>
              <p:cNvPr id="210" name="正方形/長方形 209">
                <a:extLst>
                  <a:ext uri="{FF2B5EF4-FFF2-40B4-BE49-F238E27FC236}">
                    <a16:creationId xmlns:a16="http://schemas.microsoft.com/office/drawing/2014/main" id="{92CAB138-10C0-4BEA-A3EF-FA0DBEEC4A45}"/>
                  </a:ext>
                </a:extLst>
              </p:cNvPr>
              <p:cNvSpPr/>
              <p:nvPr/>
            </p:nvSpPr>
            <p:spPr>
              <a:xfrm>
                <a:off x="1070826" y="1115293"/>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大阪信用保証協会や金融機関等と連携し、</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中小企業を資金面からサポートします</a:t>
                </a:r>
              </a:p>
            </p:txBody>
          </p:sp>
          <p:sp>
            <p:nvSpPr>
              <p:cNvPr id="211" name="正方形/長方形 210">
                <a:extLst>
                  <a:ext uri="{FF2B5EF4-FFF2-40B4-BE49-F238E27FC236}">
                    <a16:creationId xmlns:a16="http://schemas.microsoft.com/office/drawing/2014/main" id="{52A04730-3B17-4AA6-965E-5FB652D3DBCA}"/>
                  </a:ext>
                </a:extLst>
              </p:cNvPr>
              <p:cNvSpPr/>
              <p:nvPr/>
            </p:nvSpPr>
            <p:spPr>
              <a:xfrm>
                <a:off x="1082555" y="1685097"/>
                <a:ext cx="2220383" cy="240058"/>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TEL:06-6210-9508  FAX:06-6210-9510</a:t>
                </a:r>
              </a:p>
            </p:txBody>
          </p:sp>
          <p:sp>
            <p:nvSpPr>
              <p:cNvPr id="212" name="正方形/長方形 211">
                <a:extLst>
                  <a:ext uri="{FF2B5EF4-FFF2-40B4-BE49-F238E27FC236}">
                    <a16:creationId xmlns:a16="http://schemas.microsoft.com/office/drawing/2014/main" id="{CB5D793B-F5EE-427C-A83F-133FD77EF05C}"/>
                  </a:ext>
                </a:extLst>
              </p:cNvPr>
              <p:cNvSpPr/>
              <p:nvPr/>
            </p:nvSpPr>
            <p:spPr>
              <a:xfrm>
                <a:off x="1139641" y="1523695"/>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金融課</a:t>
                </a:r>
              </a:p>
            </p:txBody>
          </p:sp>
          <p:sp>
            <p:nvSpPr>
              <p:cNvPr id="213" name="正方形/長方形 212">
                <a:extLst>
                  <a:ext uri="{FF2B5EF4-FFF2-40B4-BE49-F238E27FC236}">
                    <a16:creationId xmlns:a16="http://schemas.microsoft.com/office/drawing/2014/main" id="{CDAD0441-0A10-4A95-9F34-5783CBA8FEEE}"/>
                  </a:ext>
                </a:extLst>
              </p:cNvPr>
              <p:cNvSpPr/>
              <p:nvPr/>
            </p:nvSpPr>
            <p:spPr>
              <a:xfrm>
                <a:off x="936154" y="662631"/>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214" name="直線コネクタ 213">
                <a:extLst>
                  <a:ext uri="{FF2B5EF4-FFF2-40B4-BE49-F238E27FC236}">
                    <a16:creationId xmlns:a16="http://schemas.microsoft.com/office/drawing/2014/main" id="{B9EAA449-317B-4626-9792-7B3B99FDE811}"/>
                  </a:ext>
                </a:extLst>
              </p:cNvPr>
              <p:cNvCxnSpPr/>
              <p:nvPr/>
            </p:nvCxnSpPr>
            <p:spPr>
              <a:xfrm>
                <a:off x="1116474" y="1454671"/>
                <a:ext cx="2700000" cy="0"/>
              </a:xfrm>
              <a:prstGeom prst="line">
                <a:avLst/>
              </a:prstGeom>
            </p:spPr>
            <p:style>
              <a:lnRef idx="1">
                <a:schemeClr val="dk1"/>
              </a:lnRef>
              <a:fillRef idx="0">
                <a:schemeClr val="dk1"/>
              </a:fillRef>
              <a:effectRef idx="0">
                <a:schemeClr val="dk1"/>
              </a:effectRef>
              <a:fontRef idx="minor">
                <a:schemeClr val="tx1"/>
              </a:fontRef>
            </p:style>
          </p:cxnSp>
        </p:grpSp>
      </p:grpSp>
      <p:grpSp>
        <p:nvGrpSpPr>
          <p:cNvPr id="215" name="グループ化 214">
            <a:extLst>
              <a:ext uri="{FF2B5EF4-FFF2-40B4-BE49-F238E27FC236}">
                <a16:creationId xmlns:a16="http://schemas.microsoft.com/office/drawing/2014/main" id="{5C5D24D1-9786-47FE-9571-9FF531CA86B4}"/>
              </a:ext>
            </a:extLst>
          </p:cNvPr>
          <p:cNvGrpSpPr/>
          <p:nvPr/>
        </p:nvGrpSpPr>
        <p:grpSpPr>
          <a:xfrm>
            <a:off x="3413183" y="4472870"/>
            <a:ext cx="3132006" cy="1352210"/>
            <a:chOff x="3276480" y="662631"/>
            <a:chExt cx="3132006" cy="1352210"/>
          </a:xfrm>
        </p:grpSpPr>
        <p:sp>
          <p:nvSpPr>
            <p:cNvPr id="216" name="正方形/長方形 215">
              <a:extLst>
                <a:ext uri="{FF2B5EF4-FFF2-40B4-BE49-F238E27FC236}">
                  <a16:creationId xmlns:a16="http://schemas.microsoft.com/office/drawing/2014/main" id="{5663D409-DDBE-41E6-B792-263849319625}"/>
                </a:ext>
              </a:extLst>
            </p:cNvPr>
            <p:cNvSpPr/>
            <p:nvPr/>
          </p:nvSpPr>
          <p:spPr>
            <a:xfrm>
              <a:off x="3600450" y="1507490"/>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金融課</a:t>
              </a:r>
            </a:p>
          </p:txBody>
        </p:sp>
        <p:grpSp>
          <p:nvGrpSpPr>
            <p:cNvPr id="217" name="グループ化 216">
              <a:extLst>
                <a:ext uri="{FF2B5EF4-FFF2-40B4-BE49-F238E27FC236}">
                  <a16:creationId xmlns:a16="http://schemas.microsoft.com/office/drawing/2014/main" id="{F11BE903-4281-4790-8053-F139DCD3498F}"/>
                </a:ext>
              </a:extLst>
            </p:cNvPr>
            <p:cNvGrpSpPr/>
            <p:nvPr/>
          </p:nvGrpSpPr>
          <p:grpSpPr>
            <a:xfrm>
              <a:off x="3276480" y="662631"/>
              <a:ext cx="3132006" cy="1352210"/>
              <a:chOff x="3996560" y="662631"/>
              <a:chExt cx="3132006" cy="1352210"/>
            </a:xfrm>
          </p:grpSpPr>
          <p:pic>
            <p:nvPicPr>
              <p:cNvPr id="218" name="Picture 5" descr="D:\komakim\Desktop\QRコード\3-2 設備貸与制度.png">
                <a:extLst>
                  <a:ext uri="{FF2B5EF4-FFF2-40B4-BE49-F238E27FC236}">
                    <a16:creationId xmlns:a16="http://schemas.microsoft.com/office/drawing/2014/main" id="{36D15A9E-642E-4171-B2D9-67AD998D23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9985" y="1438841"/>
                <a:ext cx="576000" cy="576000"/>
              </a:xfrm>
              <a:prstGeom prst="rect">
                <a:avLst/>
              </a:prstGeom>
              <a:noFill/>
              <a:extLst>
                <a:ext uri="{909E8E84-426E-40DD-AFC4-6F175D3DCCD1}">
                  <a14:hiddenFill xmlns:a14="http://schemas.microsoft.com/office/drawing/2010/main">
                    <a:solidFill>
                      <a:srgbClr val="FFFFFF"/>
                    </a:solidFill>
                  </a14:hiddenFill>
                </a:ext>
              </a:extLst>
            </p:spPr>
          </p:pic>
          <p:sp>
            <p:nvSpPr>
              <p:cNvPr id="219" name="正方形/長方形 218">
                <a:extLst>
                  <a:ext uri="{FF2B5EF4-FFF2-40B4-BE49-F238E27FC236}">
                    <a16:creationId xmlns:a16="http://schemas.microsoft.com/office/drawing/2014/main" id="{4C8DF563-E898-45ED-B064-163B10805D94}"/>
                  </a:ext>
                </a:extLst>
              </p:cNvPr>
              <p:cNvSpPr/>
              <p:nvPr/>
            </p:nvSpPr>
            <p:spPr>
              <a:xfrm>
                <a:off x="4078480" y="728375"/>
                <a:ext cx="3050086" cy="307777"/>
              </a:xfrm>
              <a:prstGeom prst="rect">
                <a:avLst/>
              </a:prstGeom>
            </p:spPr>
            <p:txBody>
              <a:bodyPr wrap="square">
                <a:spAutoFit/>
              </a:bodyPr>
              <a:lstStyle/>
              <a:p>
                <a:r>
                  <a:rPr lang="zh-TW" altLang="en-US" sz="1400" dirty="0">
                    <a:latin typeface="Meiryo UI" panose="020B0604030504040204" pitchFamily="50" charset="-128"/>
                    <a:ea typeface="Meiryo UI" panose="020B0604030504040204" pitchFamily="50" charset="-128"/>
                    <a:cs typeface="Meiryo UI" panose="020B0604030504040204" pitchFamily="50" charset="-128"/>
                  </a:rPr>
                  <a:t>小規模企業者等設備貸与制度</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0" name="正方形/長方形 219">
                <a:extLst>
                  <a:ext uri="{FF2B5EF4-FFF2-40B4-BE49-F238E27FC236}">
                    <a16:creationId xmlns:a16="http://schemas.microsoft.com/office/drawing/2014/main" id="{AD9873C2-73D5-4387-8DFE-3AE21C934E68}"/>
                  </a:ext>
                </a:extLst>
              </p:cNvPr>
              <p:cNvSpPr/>
              <p:nvPr/>
            </p:nvSpPr>
            <p:spPr>
              <a:xfrm>
                <a:off x="4166306" y="1066130"/>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創業や経営の革新に必要な設備を</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（公財）大阪産業局が割賦販売又はリースします</a:t>
                </a:r>
              </a:p>
            </p:txBody>
          </p:sp>
          <p:sp>
            <p:nvSpPr>
              <p:cNvPr id="221" name="正方形/長方形 220">
                <a:extLst>
                  <a:ext uri="{FF2B5EF4-FFF2-40B4-BE49-F238E27FC236}">
                    <a16:creationId xmlns:a16="http://schemas.microsoft.com/office/drawing/2014/main" id="{12FD109F-0C1C-44B7-B863-DAD3816E25F9}"/>
                  </a:ext>
                </a:extLst>
              </p:cNvPr>
              <p:cNvSpPr/>
              <p:nvPr/>
            </p:nvSpPr>
            <p:spPr>
              <a:xfrm>
                <a:off x="4197822" y="1670460"/>
                <a:ext cx="2219384" cy="233752"/>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TEL:06-6210-9509  FAX:06-6210-9510</a:t>
                </a:r>
              </a:p>
            </p:txBody>
          </p:sp>
          <p:sp>
            <p:nvSpPr>
              <p:cNvPr id="222" name="正方形/長方形 221">
                <a:extLst>
                  <a:ext uri="{FF2B5EF4-FFF2-40B4-BE49-F238E27FC236}">
                    <a16:creationId xmlns:a16="http://schemas.microsoft.com/office/drawing/2014/main" id="{26AE13F9-BBAA-4178-9BE9-A3BF517F32DE}"/>
                  </a:ext>
                </a:extLst>
              </p:cNvPr>
              <p:cNvSpPr/>
              <p:nvPr/>
            </p:nvSpPr>
            <p:spPr>
              <a:xfrm>
                <a:off x="3996560" y="662631"/>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223" name="直線コネクタ 222">
                <a:extLst>
                  <a:ext uri="{FF2B5EF4-FFF2-40B4-BE49-F238E27FC236}">
                    <a16:creationId xmlns:a16="http://schemas.microsoft.com/office/drawing/2014/main" id="{CDB30EB6-1CFD-4557-A52F-01D257C64E32}"/>
                  </a:ext>
                </a:extLst>
              </p:cNvPr>
              <p:cNvCxnSpPr/>
              <p:nvPr/>
            </p:nvCxnSpPr>
            <p:spPr>
              <a:xfrm>
                <a:off x="4212818" y="1454671"/>
                <a:ext cx="2700000" cy="0"/>
              </a:xfrm>
              <a:prstGeom prst="line">
                <a:avLst/>
              </a:prstGeom>
            </p:spPr>
            <p:style>
              <a:lnRef idx="1">
                <a:schemeClr val="dk1"/>
              </a:lnRef>
              <a:fillRef idx="0">
                <a:schemeClr val="dk1"/>
              </a:fillRef>
              <a:effectRef idx="0">
                <a:schemeClr val="dk1"/>
              </a:effectRef>
              <a:fontRef idx="minor">
                <a:schemeClr val="tx1"/>
              </a:fontRef>
            </p:style>
          </p:cxnSp>
        </p:grpSp>
      </p:grpSp>
      <p:grpSp>
        <p:nvGrpSpPr>
          <p:cNvPr id="224" name="グループ化 223">
            <a:extLst>
              <a:ext uri="{FF2B5EF4-FFF2-40B4-BE49-F238E27FC236}">
                <a16:creationId xmlns:a16="http://schemas.microsoft.com/office/drawing/2014/main" id="{8E528D1C-2E6A-4A02-B23A-1EF21420AD4D}"/>
              </a:ext>
            </a:extLst>
          </p:cNvPr>
          <p:cNvGrpSpPr/>
          <p:nvPr/>
        </p:nvGrpSpPr>
        <p:grpSpPr>
          <a:xfrm flipH="1">
            <a:off x="-7539" y="5952980"/>
            <a:ext cx="7128792" cy="1421824"/>
            <a:chOff x="72058" y="2448612"/>
            <a:chExt cx="7128792" cy="1421824"/>
          </a:xfrm>
        </p:grpSpPr>
        <p:sp>
          <p:nvSpPr>
            <p:cNvPr id="225" name="正方形/長方形 224">
              <a:extLst>
                <a:ext uri="{FF2B5EF4-FFF2-40B4-BE49-F238E27FC236}">
                  <a16:creationId xmlns:a16="http://schemas.microsoft.com/office/drawing/2014/main" id="{84E78104-B180-4F6C-9539-C96288F78DFD}"/>
                </a:ext>
              </a:extLst>
            </p:cNvPr>
            <p:cNvSpPr/>
            <p:nvPr/>
          </p:nvSpPr>
          <p:spPr>
            <a:xfrm>
              <a:off x="72058" y="2718247"/>
              <a:ext cx="620917" cy="115218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26" name="直線コネクタ 225">
              <a:extLst>
                <a:ext uri="{FF2B5EF4-FFF2-40B4-BE49-F238E27FC236}">
                  <a16:creationId xmlns:a16="http://schemas.microsoft.com/office/drawing/2014/main" id="{F4578580-0A29-4DEC-9EAD-F7891E431E6F}"/>
                </a:ext>
              </a:extLst>
            </p:cNvPr>
            <p:cNvCxnSpPr/>
            <p:nvPr/>
          </p:nvCxnSpPr>
          <p:spPr>
            <a:xfrm>
              <a:off x="368742" y="2461948"/>
              <a:ext cx="6832108"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7" name="直線コネクタ 226">
              <a:extLst>
                <a:ext uri="{FF2B5EF4-FFF2-40B4-BE49-F238E27FC236}">
                  <a16:creationId xmlns:a16="http://schemas.microsoft.com/office/drawing/2014/main" id="{951D35FE-282C-46F6-945A-C56C6902F942}"/>
                </a:ext>
              </a:extLst>
            </p:cNvPr>
            <p:cNvCxnSpPr/>
            <p:nvPr/>
          </p:nvCxnSpPr>
          <p:spPr>
            <a:xfrm flipV="1">
              <a:off x="364204" y="2448612"/>
              <a:ext cx="0" cy="253718"/>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228" name="グループ化 227">
            <a:extLst>
              <a:ext uri="{FF2B5EF4-FFF2-40B4-BE49-F238E27FC236}">
                <a16:creationId xmlns:a16="http://schemas.microsoft.com/office/drawing/2014/main" id="{68137055-0F37-43F0-B1B1-721A00857BD0}"/>
              </a:ext>
            </a:extLst>
          </p:cNvPr>
          <p:cNvGrpSpPr/>
          <p:nvPr/>
        </p:nvGrpSpPr>
        <p:grpSpPr>
          <a:xfrm>
            <a:off x="208485" y="6078599"/>
            <a:ext cx="3124329" cy="1301592"/>
            <a:chOff x="155765" y="710645"/>
            <a:chExt cx="3124329" cy="1301592"/>
          </a:xfrm>
        </p:grpSpPr>
        <p:pic>
          <p:nvPicPr>
            <p:cNvPr id="229" name="図 228">
              <a:extLst>
                <a:ext uri="{FF2B5EF4-FFF2-40B4-BE49-F238E27FC236}">
                  <a16:creationId xmlns:a16="http://schemas.microsoft.com/office/drawing/2014/main" id="{BF834F1C-0EA6-43A6-B301-8C05FC55B27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71065" y="1400237"/>
              <a:ext cx="612000" cy="612000"/>
            </a:xfrm>
            <a:prstGeom prst="rect">
              <a:avLst/>
            </a:prstGeom>
          </p:spPr>
        </p:pic>
        <p:sp>
          <p:nvSpPr>
            <p:cNvPr id="230" name="正方形/長方形 229">
              <a:extLst>
                <a:ext uri="{FF2B5EF4-FFF2-40B4-BE49-F238E27FC236}">
                  <a16:creationId xmlns:a16="http://schemas.microsoft.com/office/drawing/2014/main" id="{E6552B20-BCF1-4804-942A-75839ED28DBF}"/>
                </a:ext>
              </a:extLst>
            </p:cNvPr>
            <p:cNvSpPr/>
            <p:nvPr/>
          </p:nvSpPr>
          <p:spPr>
            <a:xfrm>
              <a:off x="212657" y="710645"/>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大阪起業家グローイングアップ事業</a:t>
              </a:r>
            </a:p>
          </p:txBody>
        </p:sp>
        <p:sp>
          <p:nvSpPr>
            <p:cNvPr id="231" name="正方形/長方形 230">
              <a:extLst>
                <a:ext uri="{FF2B5EF4-FFF2-40B4-BE49-F238E27FC236}">
                  <a16:creationId xmlns:a16="http://schemas.microsoft.com/office/drawing/2014/main" id="{A10A7B6E-53CE-48CD-A132-242C0394330F}"/>
                </a:ext>
              </a:extLst>
            </p:cNvPr>
            <p:cNvSpPr/>
            <p:nvPr/>
          </p:nvSpPr>
          <p:spPr>
            <a:xfrm>
              <a:off x="237317" y="1067025"/>
              <a:ext cx="3042777" cy="507831"/>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ビジネスプランコンテスト</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を通じて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発掘した</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有望起業家</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補助金交付とハンズオン支援を行</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い、</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着実な成長を支援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し</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ます</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2" name="正方形/長方形 231">
              <a:extLst>
                <a:ext uri="{FF2B5EF4-FFF2-40B4-BE49-F238E27FC236}">
                  <a16:creationId xmlns:a16="http://schemas.microsoft.com/office/drawing/2014/main" id="{270136B1-FCBC-42E9-88D0-F73E96866A00}"/>
                </a:ext>
              </a:extLst>
            </p:cNvPr>
            <p:cNvSpPr/>
            <p:nvPr/>
          </p:nvSpPr>
          <p:spPr>
            <a:xfrm>
              <a:off x="322999" y="1685868"/>
              <a:ext cx="2216260" cy="322562"/>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TEL:06-6264-9800  FAX:06-6264-9899</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3" name="正方形/長方形 232">
              <a:extLst>
                <a:ext uri="{FF2B5EF4-FFF2-40B4-BE49-F238E27FC236}">
                  <a16:creationId xmlns:a16="http://schemas.microsoft.com/office/drawing/2014/main" id="{21035107-F4DE-4BAB-BE4F-9DCA54D33F11}"/>
                </a:ext>
              </a:extLst>
            </p:cNvPr>
            <p:cNvSpPr/>
            <p:nvPr/>
          </p:nvSpPr>
          <p:spPr>
            <a:xfrm>
              <a:off x="391254" y="1470735"/>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34" name="直線コネクタ 233">
              <a:extLst>
                <a:ext uri="{FF2B5EF4-FFF2-40B4-BE49-F238E27FC236}">
                  <a16:creationId xmlns:a16="http://schemas.microsoft.com/office/drawing/2014/main" id="{6B4E06B5-60BF-4239-B81F-C0A8B93B4867}"/>
                </a:ext>
              </a:extLst>
            </p:cNvPr>
            <p:cNvCxnSpPr/>
            <p:nvPr/>
          </p:nvCxnSpPr>
          <p:spPr>
            <a:xfrm>
              <a:off x="351051" y="1397483"/>
              <a:ext cx="2808000" cy="0"/>
            </a:xfrm>
            <a:prstGeom prst="line">
              <a:avLst/>
            </a:prstGeom>
          </p:spPr>
          <p:style>
            <a:lnRef idx="1">
              <a:schemeClr val="dk1"/>
            </a:lnRef>
            <a:fillRef idx="0">
              <a:schemeClr val="dk1"/>
            </a:fillRef>
            <a:effectRef idx="0">
              <a:schemeClr val="dk1"/>
            </a:effectRef>
            <a:fontRef idx="minor">
              <a:schemeClr val="tx1"/>
            </a:fontRef>
          </p:style>
        </p:cxnSp>
        <p:pic>
          <p:nvPicPr>
            <p:cNvPr id="235" name="図 234">
              <a:extLst>
                <a:ext uri="{FF2B5EF4-FFF2-40B4-BE49-F238E27FC236}">
                  <a16:creationId xmlns:a16="http://schemas.microsoft.com/office/drawing/2014/main" id="{8C70C9D6-7DAD-4051-913C-9D5F6731273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68108" y="959566"/>
              <a:ext cx="690943" cy="166285"/>
            </a:xfrm>
            <a:prstGeom prst="rect">
              <a:avLst/>
            </a:prstGeom>
          </p:spPr>
        </p:pic>
        <p:sp>
          <p:nvSpPr>
            <p:cNvPr id="236" name="正方形/長方形 235">
              <a:extLst>
                <a:ext uri="{FF2B5EF4-FFF2-40B4-BE49-F238E27FC236}">
                  <a16:creationId xmlns:a16="http://schemas.microsoft.com/office/drawing/2014/main" id="{D7641EDB-0448-4BC9-B054-3B6EB04F16E8}"/>
                </a:ext>
              </a:extLst>
            </p:cNvPr>
            <p:cNvSpPr/>
            <p:nvPr/>
          </p:nvSpPr>
          <p:spPr>
            <a:xfrm>
              <a:off x="155765" y="715185"/>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grpSp>
        <p:nvGrpSpPr>
          <p:cNvPr id="237" name="グループ化 236">
            <a:extLst>
              <a:ext uri="{FF2B5EF4-FFF2-40B4-BE49-F238E27FC236}">
                <a16:creationId xmlns:a16="http://schemas.microsoft.com/office/drawing/2014/main" id="{206D3F7F-3531-4880-9384-AFDCD227B45F}"/>
              </a:ext>
            </a:extLst>
          </p:cNvPr>
          <p:cNvGrpSpPr/>
          <p:nvPr/>
        </p:nvGrpSpPr>
        <p:grpSpPr>
          <a:xfrm>
            <a:off x="3415119" y="6081910"/>
            <a:ext cx="3130070" cy="1221298"/>
            <a:chOff x="150917" y="2235749"/>
            <a:chExt cx="3130070" cy="1221298"/>
          </a:xfrm>
        </p:grpSpPr>
        <p:sp>
          <p:nvSpPr>
            <p:cNvPr id="238" name="正方形/長方形 237">
              <a:extLst>
                <a:ext uri="{FF2B5EF4-FFF2-40B4-BE49-F238E27FC236}">
                  <a16:creationId xmlns:a16="http://schemas.microsoft.com/office/drawing/2014/main" id="{0C29B572-D5DC-4A32-8A47-438F90B4DCCA}"/>
                </a:ext>
              </a:extLst>
            </p:cNvPr>
            <p:cNvSpPr/>
            <p:nvPr/>
          </p:nvSpPr>
          <p:spPr>
            <a:xfrm>
              <a:off x="214578" y="2271749"/>
              <a:ext cx="3050086"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バイオプラスチック製品開発支援事業補助金</a:t>
              </a:r>
              <a:endParaRPr lang="zh-TW"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9" name="正方形/長方形 238">
              <a:extLst>
                <a:ext uri="{FF2B5EF4-FFF2-40B4-BE49-F238E27FC236}">
                  <a16:creationId xmlns:a16="http://schemas.microsoft.com/office/drawing/2014/main" id="{8789ECC8-42FC-4FCB-8415-4417005FA7A0}"/>
                </a:ext>
              </a:extLst>
            </p:cNvPr>
            <p:cNvSpPr/>
            <p:nvPr/>
          </p:nvSpPr>
          <p:spPr>
            <a:xfrm>
              <a:off x="315628" y="2524977"/>
              <a:ext cx="2965359"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バイオプラスチック製品のビジネス化に向けた製品開発等の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経費を補助します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0" name="正方形/長方形 239">
              <a:extLst>
                <a:ext uri="{FF2B5EF4-FFF2-40B4-BE49-F238E27FC236}">
                  <a16:creationId xmlns:a16="http://schemas.microsoft.com/office/drawing/2014/main" id="{D82125B0-79ED-447C-A407-E63B29CA93B4}"/>
                </a:ext>
              </a:extLst>
            </p:cNvPr>
            <p:cNvSpPr/>
            <p:nvPr/>
          </p:nvSpPr>
          <p:spPr>
            <a:xfrm>
              <a:off x="341447" y="3171749"/>
              <a:ext cx="2213463"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TEL:06-6210-9269  FAX:06-6210-9296</a:t>
              </a:r>
            </a:p>
          </p:txBody>
        </p:sp>
        <p:sp>
          <p:nvSpPr>
            <p:cNvPr id="241" name="正方形/長方形 240">
              <a:extLst>
                <a:ext uri="{FF2B5EF4-FFF2-40B4-BE49-F238E27FC236}">
                  <a16:creationId xmlns:a16="http://schemas.microsoft.com/office/drawing/2014/main" id="{98F01731-DD20-4AE0-8912-05D67BBBE9B8}"/>
                </a:ext>
              </a:extLst>
            </p:cNvPr>
            <p:cNvSpPr/>
            <p:nvPr/>
          </p:nvSpPr>
          <p:spPr>
            <a:xfrm>
              <a:off x="347933" y="295517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産業創造課</a:t>
              </a:r>
            </a:p>
          </p:txBody>
        </p:sp>
        <p:cxnSp>
          <p:nvCxnSpPr>
            <p:cNvPr id="242" name="直線コネクタ 241">
              <a:extLst>
                <a:ext uri="{FF2B5EF4-FFF2-40B4-BE49-F238E27FC236}">
                  <a16:creationId xmlns:a16="http://schemas.microsoft.com/office/drawing/2014/main" id="{10CD02AA-710C-44C7-8106-FA74DABC49DA}"/>
                </a:ext>
              </a:extLst>
            </p:cNvPr>
            <p:cNvCxnSpPr/>
            <p:nvPr/>
          </p:nvCxnSpPr>
          <p:spPr>
            <a:xfrm>
              <a:off x="366966" y="2888036"/>
              <a:ext cx="2808000" cy="0"/>
            </a:xfrm>
            <a:prstGeom prst="line">
              <a:avLst/>
            </a:prstGeom>
          </p:spPr>
          <p:style>
            <a:lnRef idx="1">
              <a:schemeClr val="dk1"/>
            </a:lnRef>
            <a:fillRef idx="0">
              <a:schemeClr val="dk1"/>
            </a:fillRef>
            <a:effectRef idx="0">
              <a:schemeClr val="dk1"/>
            </a:effectRef>
            <a:fontRef idx="minor">
              <a:schemeClr val="tx1"/>
            </a:fontRef>
          </p:style>
        </p:cxnSp>
        <p:sp>
          <p:nvSpPr>
            <p:cNvPr id="243" name="正方形/長方形 242">
              <a:extLst>
                <a:ext uri="{FF2B5EF4-FFF2-40B4-BE49-F238E27FC236}">
                  <a16:creationId xmlns:a16="http://schemas.microsoft.com/office/drawing/2014/main" id="{F0F956DA-B439-4734-A99E-517E17761A1F}"/>
                </a:ext>
              </a:extLst>
            </p:cNvPr>
            <p:cNvSpPr/>
            <p:nvPr/>
          </p:nvSpPr>
          <p:spPr>
            <a:xfrm>
              <a:off x="150917" y="2235749"/>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244" name="図 243">
              <a:extLst>
                <a:ext uri="{FF2B5EF4-FFF2-40B4-BE49-F238E27FC236}">
                  <a16:creationId xmlns:a16="http://schemas.microsoft.com/office/drawing/2014/main" id="{A3904B44-ACB6-41BD-BC94-7EA069C49585}"/>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8000" t="8000" r="8000" b="8000"/>
            <a:stretch/>
          </p:blipFill>
          <p:spPr>
            <a:xfrm>
              <a:off x="2568406" y="2917047"/>
              <a:ext cx="540000" cy="540000"/>
            </a:xfrm>
            <a:prstGeom prst="rect">
              <a:avLst/>
            </a:prstGeom>
          </p:spPr>
        </p:pic>
      </p:grpSp>
      <p:grpSp>
        <p:nvGrpSpPr>
          <p:cNvPr id="245" name="グループ化 244">
            <a:extLst>
              <a:ext uri="{FF2B5EF4-FFF2-40B4-BE49-F238E27FC236}">
                <a16:creationId xmlns:a16="http://schemas.microsoft.com/office/drawing/2014/main" id="{D415338C-2353-47FA-A20D-5ADE3590A51F}"/>
              </a:ext>
            </a:extLst>
          </p:cNvPr>
          <p:cNvGrpSpPr/>
          <p:nvPr/>
        </p:nvGrpSpPr>
        <p:grpSpPr>
          <a:xfrm>
            <a:off x="208485" y="7374743"/>
            <a:ext cx="3106320" cy="1260000"/>
            <a:chOff x="141498" y="3870375"/>
            <a:chExt cx="3106320" cy="1260000"/>
          </a:xfrm>
        </p:grpSpPr>
        <p:sp>
          <p:nvSpPr>
            <p:cNvPr id="246" name="正方形/長方形 245">
              <a:extLst>
                <a:ext uri="{FF2B5EF4-FFF2-40B4-BE49-F238E27FC236}">
                  <a16:creationId xmlns:a16="http://schemas.microsoft.com/office/drawing/2014/main" id="{BF7C3979-B810-4554-A5BB-6945D966B108}"/>
                </a:ext>
              </a:extLst>
            </p:cNvPr>
            <p:cNvSpPr/>
            <p:nvPr/>
          </p:nvSpPr>
          <p:spPr>
            <a:xfrm>
              <a:off x="197732" y="3942375"/>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彩都バイオインキュベーション施設</a:t>
              </a:r>
            </a:p>
          </p:txBody>
        </p:sp>
        <p:sp>
          <p:nvSpPr>
            <p:cNvPr id="247" name="正方形/長方形 246">
              <a:extLst>
                <a:ext uri="{FF2B5EF4-FFF2-40B4-BE49-F238E27FC236}">
                  <a16:creationId xmlns:a16="http://schemas.microsoft.com/office/drawing/2014/main" id="{C166A2B3-15B1-46ED-B50A-A661C619A86A}"/>
                </a:ext>
              </a:extLst>
            </p:cNvPr>
            <p:cNvSpPr/>
            <p:nvPr/>
          </p:nvSpPr>
          <p:spPr>
            <a:xfrm>
              <a:off x="290084" y="4230375"/>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当施設に入居するバイオベンチャーに対し</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研究に要する機器等の導入を補助します</a:t>
              </a:r>
            </a:p>
          </p:txBody>
        </p:sp>
        <p:sp>
          <p:nvSpPr>
            <p:cNvPr id="248" name="正方形/長方形 247">
              <a:extLst>
                <a:ext uri="{FF2B5EF4-FFF2-40B4-BE49-F238E27FC236}">
                  <a16:creationId xmlns:a16="http://schemas.microsoft.com/office/drawing/2014/main" id="{9357A812-38B5-4441-AEE1-45ACAD5E66BA}"/>
                </a:ext>
              </a:extLst>
            </p:cNvPr>
            <p:cNvSpPr/>
            <p:nvPr/>
          </p:nvSpPr>
          <p:spPr>
            <a:xfrm>
              <a:off x="325119" y="4842375"/>
              <a:ext cx="2250022" cy="251436"/>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TEL:06-6210-9818  FAX:06-6210-9296</a:t>
              </a:r>
            </a:p>
          </p:txBody>
        </p:sp>
        <p:sp>
          <p:nvSpPr>
            <p:cNvPr id="249" name="正方形/長方形 248">
              <a:extLst>
                <a:ext uri="{FF2B5EF4-FFF2-40B4-BE49-F238E27FC236}">
                  <a16:creationId xmlns:a16="http://schemas.microsoft.com/office/drawing/2014/main" id="{2A5A7CEE-5366-4B38-9231-480D3B3C40EA}"/>
                </a:ext>
              </a:extLst>
            </p:cNvPr>
            <p:cNvSpPr/>
            <p:nvPr/>
          </p:nvSpPr>
          <p:spPr>
            <a:xfrm>
              <a:off x="414162" y="4662375"/>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ライフサイエンス産業課</a:t>
              </a:r>
            </a:p>
          </p:txBody>
        </p:sp>
        <p:pic>
          <p:nvPicPr>
            <p:cNvPr id="250" name="Picture 3" descr="D:\komakim\Desktop\13f7c44c10470702b1c08739002fabbb.png">
              <a:extLst>
                <a:ext uri="{FF2B5EF4-FFF2-40B4-BE49-F238E27FC236}">
                  <a16:creationId xmlns:a16="http://schemas.microsoft.com/office/drawing/2014/main" id="{5F383605-046F-4542-9F84-EABA1C575D5A}"/>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61778" y="4152097"/>
              <a:ext cx="577763" cy="384482"/>
            </a:xfrm>
            <a:prstGeom prst="rect">
              <a:avLst/>
            </a:prstGeom>
            <a:noFill/>
            <a:extLst>
              <a:ext uri="{909E8E84-426E-40DD-AFC4-6F175D3DCCD1}">
                <a14:hiddenFill xmlns:a14="http://schemas.microsoft.com/office/drawing/2010/main">
                  <a:solidFill>
                    <a:srgbClr val="FFFFFF"/>
                  </a:solidFill>
                </a14:hiddenFill>
              </a:ext>
            </a:extLst>
          </p:spPr>
        </p:pic>
        <p:cxnSp>
          <p:nvCxnSpPr>
            <p:cNvPr id="251" name="直線コネクタ 250">
              <a:extLst>
                <a:ext uri="{FF2B5EF4-FFF2-40B4-BE49-F238E27FC236}">
                  <a16:creationId xmlns:a16="http://schemas.microsoft.com/office/drawing/2014/main" id="{CBBD642D-6191-4621-A9E8-851C9FD56AB6}"/>
                </a:ext>
              </a:extLst>
            </p:cNvPr>
            <p:cNvCxnSpPr/>
            <p:nvPr/>
          </p:nvCxnSpPr>
          <p:spPr>
            <a:xfrm flipV="1">
              <a:off x="399508" y="4590375"/>
              <a:ext cx="2808000" cy="0"/>
            </a:xfrm>
            <a:prstGeom prst="line">
              <a:avLst/>
            </a:prstGeom>
          </p:spPr>
          <p:style>
            <a:lnRef idx="1">
              <a:schemeClr val="dk1"/>
            </a:lnRef>
            <a:fillRef idx="0">
              <a:schemeClr val="dk1"/>
            </a:fillRef>
            <a:effectRef idx="0">
              <a:schemeClr val="dk1"/>
            </a:effectRef>
            <a:fontRef idx="minor">
              <a:schemeClr val="tx1"/>
            </a:fontRef>
          </p:style>
        </p:cxnSp>
        <p:sp>
          <p:nvSpPr>
            <p:cNvPr id="252" name="正方形/長方形 251">
              <a:extLst>
                <a:ext uri="{FF2B5EF4-FFF2-40B4-BE49-F238E27FC236}">
                  <a16:creationId xmlns:a16="http://schemas.microsoft.com/office/drawing/2014/main" id="{CA53D57C-C57B-42E8-A414-58A8E3E8EBD7}"/>
                </a:ext>
              </a:extLst>
            </p:cNvPr>
            <p:cNvSpPr/>
            <p:nvPr/>
          </p:nvSpPr>
          <p:spPr>
            <a:xfrm>
              <a:off x="141498" y="3870375"/>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253" name="図 252">
              <a:extLst>
                <a:ext uri="{FF2B5EF4-FFF2-40B4-BE49-F238E27FC236}">
                  <a16:creationId xmlns:a16="http://schemas.microsoft.com/office/drawing/2014/main" id="{3ACD1CB6-AE13-4CC3-9677-01E7EBEC679B}"/>
                </a:ext>
              </a:extLst>
            </p:cNvPr>
            <p:cNvPicPr>
              <a:picLocks noChangeAspect="1"/>
            </p:cNvPicPr>
            <p:nvPr/>
          </p:nvPicPr>
          <p:blipFill>
            <a:blip r:embed="rId9"/>
            <a:stretch>
              <a:fillRect/>
            </a:stretch>
          </p:blipFill>
          <p:spPr>
            <a:xfrm>
              <a:off x="2625834" y="4626375"/>
              <a:ext cx="504000" cy="504000"/>
            </a:xfrm>
            <a:prstGeom prst="rect">
              <a:avLst/>
            </a:prstGeom>
          </p:spPr>
        </p:pic>
      </p:grpSp>
      <p:grpSp>
        <p:nvGrpSpPr>
          <p:cNvPr id="254" name="グループ化 253">
            <a:extLst>
              <a:ext uri="{FF2B5EF4-FFF2-40B4-BE49-F238E27FC236}">
                <a16:creationId xmlns:a16="http://schemas.microsoft.com/office/drawing/2014/main" id="{B5A76555-2649-452F-9FBF-B4A281C74EB5}"/>
              </a:ext>
            </a:extLst>
          </p:cNvPr>
          <p:cNvGrpSpPr/>
          <p:nvPr/>
        </p:nvGrpSpPr>
        <p:grpSpPr>
          <a:xfrm>
            <a:off x="3408703" y="7400746"/>
            <a:ext cx="3136486" cy="1220135"/>
            <a:chOff x="3468476" y="3905443"/>
            <a:chExt cx="3136486" cy="1220135"/>
          </a:xfrm>
        </p:grpSpPr>
        <p:sp>
          <p:nvSpPr>
            <p:cNvPr id="255" name="正方形/長方形 254">
              <a:extLst>
                <a:ext uri="{FF2B5EF4-FFF2-40B4-BE49-F238E27FC236}">
                  <a16:creationId xmlns:a16="http://schemas.microsoft.com/office/drawing/2014/main" id="{9BF50473-B4CC-4BF7-915D-B39195A25399}"/>
                </a:ext>
              </a:extLst>
            </p:cNvPr>
            <p:cNvSpPr/>
            <p:nvPr/>
          </p:nvSpPr>
          <p:spPr>
            <a:xfrm>
              <a:off x="3554876" y="3915070"/>
              <a:ext cx="3050086" cy="307777"/>
            </a:xfrm>
            <a:prstGeom prst="rect">
              <a:avLst/>
            </a:prstGeom>
          </p:spPr>
          <p:txBody>
            <a:bodyPr wrap="square">
              <a:spAutoFit/>
            </a:bodyPr>
            <a:lstStyle/>
            <a:p>
              <a:r>
                <a:rPr lang="zh-TW" altLang="en-US" sz="1400" dirty="0">
                  <a:latin typeface="Meiryo UI" panose="020B0604030504040204" pitchFamily="50" charset="-128"/>
                  <a:ea typeface="Meiryo UI" panose="020B0604030504040204" pitchFamily="50" charset="-128"/>
                  <a:cs typeface="Meiryo UI" panose="020B0604030504040204" pitchFamily="50" charset="-128"/>
                </a:rPr>
                <a:t>府内投資促進補助金</a:t>
              </a:r>
            </a:p>
          </p:txBody>
        </p:sp>
        <p:sp>
          <p:nvSpPr>
            <p:cNvPr id="256" name="正方形/長方形 255">
              <a:extLst>
                <a:ext uri="{FF2B5EF4-FFF2-40B4-BE49-F238E27FC236}">
                  <a16:creationId xmlns:a16="http://schemas.microsoft.com/office/drawing/2014/main" id="{647F63B1-0B12-4A3F-9D14-7B0F315941CB}"/>
                </a:ext>
              </a:extLst>
            </p:cNvPr>
            <p:cNvSpPr/>
            <p:nvPr/>
          </p:nvSpPr>
          <p:spPr>
            <a:xfrm>
              <a:off x="3468476" y="3905443"/>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57" name="正方形/長方形 256">
              <a:extLst>
                <a:ext uri="{FF2B5EF4-FFF2-40B4-BE49-F238E27FC236}">
                  <a16:creationId xmlns:a16="http://schemas.microsoft.com/office/drawing/2014/main" id="{74D9A03C-B541-431C-8914-F76B10A88839}"/>
                </a:ext>
              </a:extLst>
            </p:cNvPr>
            <p:cNvSpPr/>
            <p:nvPr/>
          </p:nvSpPr>
          <p:spPr>
            <a:xfrm>
              <a:off x="3597251" y="4182198"/>
              <a:ext cx="2965359"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工場等の新築・増改築を行う中小企業に対して補助金を</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交付します</a:t>
              </a:r>
            </a:p>
          </p:txBody>
        </p:sp>
        <p:cxnSp>
          <p:nvCxnSpPr>
            <p:cNvPr id="258" name="直線コネクタ 257">
              <a:extLst>
                <a:ext uri="{FF2B5EF4-FFF2-40B4-BE49-F238E27FC236}">
                  <a16:creationId xmlns:a16="http://schemas.microsoft.com/office/drawing/2014/main" id="{4999EA49-D223-441F-BE7A-93B54D262CC0}"/>
                </a:ext>
              </a:extLst>
            </p:cNvPr>
            <p:cNvCxnSpPr/>
            <p:nvPr/>
          </p:nvCxnSpPr>
          <p:spPr>
            <a:xfrm>
              <a:off x="3671928" y="4542857"/>
              <a:ext cx="2808000" cy="0"/>
            </a:xfrm>
            <a:prstGeom prst="line">
              <a:avLst/>
            </a:prstGeom>
          </p:spPr>
          <p:style>
            <a:lnRef idx="1">
              <a:schemeClr val="dk1"/>
            </a:lnRef>
            <a:fillRef idx="0">
              <a:schemeClr val="dk1"/>
            </a:fillRef>
            <a:effectRef idx="0">
              <a:schemeClr val="dk1"/>
            </a:effectRef>
            <a:fontRef idx="minor">
              <a:schemeClr val="tx1"/>
            </a:fontRef>
          </p:style>
        </p:cxnSp>
        <p:sp>
          <p:nvSpPr>
            <p:cNvPr id="259" name="正方形/長方形 258">
              <a:extLst>
                <a:ext uri="{FF2B5EF4-FFF2-40B4-BE49-F238E27FC236}">
                  <a16:creationId xmlns:a16="http://schemas.microsoft.com/office/drawing/2014/main" id="{CE034352-FDEC-4E11-A324-BD0B67DD6BFD}"/>
                </a:ext>
              </a:extLst>
            </p:cNvPr>
            <p:cNvSpPr/>
            <p:nvPr/>
          </p:nvSpPr>
          <p:spPr>
            <a:xfrm>
              <a:off x="3641159" y="4629330"/>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p>
          </p:txBody>
        </p:sp>
        <p:sp>
          <p:nvSpPr>
            <p:cNvPr id="260" name="正方形/長方形 259">
              <a:extLst>
                <a:ext uri="{FF2B5EF4-FFF2-40B4-BE49-F238E27FC236}">
                  <a16:creationId xmlns:a16="http://schemas.microsoft.com/office/drawing/2014/main" id="{F2311418-8E08-42E8-A3D4-5DCE852C2224}"/>
                </a:ext>
              </a:extLst>
            </p:cNvPr>
            <p:cNvSpPr/>
            <p:nvPr/>
          </p:nvSpPr>
          <p:spPr>
            <a:xfrm>
              <a:off x="3646800" y="4835822"/>
              <a:ext cx="2213463"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TEL:06-6210-9472  FAX:06-6210-9505</a:t>
              </a:r>
            </a:p>
          </p:txBody>
        </p:sp>
        <p:pic>
          <p:nvPicPr>
            <p:cNvPr id="261" name="図 260">
              <a:extLst>
                <a:ext uri="{FF2B5EF4-FFF2-40B4-BE49-F238E27FC236}">
                  <a16:creationId xmlns:a16="http://schemas.microsoft.com/office/drawing/2014/main" id="{605FE6AD-9595-47D6-88D6-FEF577017578}"/>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6321" t="8001" r="8000" b="6321"/>
            <a:stretch/>
          </p:blipFill>
          <p:spPr>
            <a:xfrm>
              <a:off x="5869690" y="4585578"/>
              <a:ext cx="540000" cy="540000"/>
            </a:xfrm>
            <a:prstGeom prst="rect">
              <a:avLst/>
            </a:prstGeom>
          </p:spPr>
        </p:pic>
      </p:grpSp>
      <p:grpSp>
        <p:nvGrpSpPr>
          <p:cNvPr id="262" name="グループ化 261">
            <a:extLst>
              <a:ext uri="{FF2B5EF4-FFF2-40B4-BE49-F238E27FC236}">
                <a16:creationId xmlns:a16="http://schemas.microsoft.com/office/drawing/2014/main" id="{60620AC6-DDC6-4347-8E18-C83E455F6F16}"/>
              </a:ext>
            </a:extLst>
          </p:cNvPr>
          <p:cNvGrpSpPr/>
          <p:nvPr/>
        </p:nvGrpSpPr>
        <p:grpSpPr>
          <a:xfrm>
            <a:off x="208485" y="8694911"/>
            <a:ext cx="3106320" cy="1223436"/>
            <a:chOff x="141498" y="3870375"/>
            <a:chExt cx="3106320" cy="1223436"/>
          </a:xfrm>
        </p:grpSpPr>
        <p:sp>
          <p:nvSpPr>
            <p:cNvPr id="263" name="正方形/長方形 262">
              <a:extLst>
                <a:ext uri="{FF2B5EF4-FFF2-40B4-BE49-F238E27FC236}">
                  <a16:creationId xmlns:a16="http://schemas.microsoft.com/office/drawing/2014/main" id="{2B82FF77-6DE9-47D8-A5C3-BFA19966BF0D}"/>
                </a:ext>
              </a:extLst>
            </p:cNvPr>
            <p:cNvSpPr/>
            <p:nvPr/>
          </p:nvSpPr>
          <p:spPr>
            <a:xfrm>
              <a:off x="197732" y="3942375"/>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中之島クロス　</a:t>
              </a:r>
              <a:r>
                <a:rPr lang="ja-JP" altLang="en-US" sz="1400" spc="-100" dirty="0">
                  <a:latin typeface="Meiryo UI" panose="020B0604030504040204" pitchFamily="50" charset="-128"/>
                  <a:ea typeface="Meiryo UI" panose="020B0604030504040204" pitchFamily="50" charset="-128"/>
                  <a:cs typeface="Meiryo UI" panose="020B0604030504040204" pitchFamily="50" charset="-128"/>
                </a:rPr>
                <a:t>スタートアップ成長支援事業</a:t>
              </a:r>
            </a:p>
          </p:txBody>
        </p:sp>
        <p:sp>
          <p:nvSpPr>
            <p:cNvPr id="264" name="正方形/長方形 263">
              <a:extLst>
                <a:ext uri="{FF2B5EF4-FFF2-40B4-BE49-F238E27FC236}">
                  <a16:creationId xmlns:a16="http://schemas.microsoft.com/office/drawing/2014/main" id="{71B77401-1C02-4239-8ECC-BF7458F8AA08}"/>
                </a:ext>
              </a:extLst>
            </p:cNvPr>
            <p:cNvSpPr/>
            <p:nvPr/>
          </p:nvSpPr>
          <p:spPr>
            <a:xfrm>
              <a:off x="290084" y="4230375"/>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中之島クロス入居スタートアップの育成・創出機能の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強化等に向け、補助金交付により課題解決を支援します</a:t>
              </a:r>
            </a:p>
          </p:txBody>
        </p:sp>
        <p:sp>
          <p:nvSpPr>
            <p:cNvPr id="265" name="正方形/長方形 264">
              <a:extLst>
                <a:ext uri="{FF2B5EF4-FFF2-40B4-BE49-F238E27FC236}">
                  <a16:creationId xmlns:a16="http://schemas.microsoft.com/office/drawing/2014/main" id="{588C426C-332E-44EC-AB72-FA12798D3D95}"/>
                </a:ext>
              </a:extLst>
            </p:cNvPr>
            <p:cNvSpPr/>
            <p:nvPr/>
          </p:nvSpPr>
          <p:spPr>
            <a:xfrm>
              <a:off x="325119" y="4842375"/>
              <a:ext cx="2250022" cy="251436"/>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TEL:06-6944-9144  FAX:06-6944-9098</a:t>
              </a:r>
            </a:p>
          </p:txBody>
        </p:sp>
        <p:sp>
          <p:nvSpPr>
            <p:cNvPr id="266" name="正方形/長方形 265">
              <a:extLst>
                <a:ext uri="{FF2B5EF4-FFF2-40B4-BE49-F238E27FC236}">
                  <a16:creationId xmlns:a16="http://schemas.microsoft.com/office/drawing/2014/main" id="{02236C53-D71F-40C0-8CCF-9179D1CF0452}"/>
                </a:ext>
              </a:extLst>
            </p:cNvPr>
            <p:cNvSpPr/>
            <p:nvPr/>
          </p:nvSpPr>
          <p:spPr>
            <a:xfrm>
              <a:off x="414162" y="4662375"/>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ライフサイエンス産業課</a:t>
              </a:r>
            </a:p>
          </p:txBody>
        </p:sp>
        <p:cxnSp>
          <p:nvCxnSpPr>
            <p:cNvPr id="267" name="直線コネクタ 266">
              <a:extLst>
                <a:ext uri="{FF2B5EF4-FFF2-40B4-BE49-F238E27FC236}">
                  <a16:creationId xmlns:a16="http://schemas.microsoft.com/office/drawing/2014/main" id="{D970D481-DD79-4907-B376-492987ACA52D}"/>
                </a:ext>
              </a:extLst>
            </p:cNvPr>
            <p:cNvCxnSpPr/>
            <p:nvPr/>
          </p:nvCxnSpPr>
          <p:spPr>
            <a:xfrm flipV="1">
              <a:off x="399508" y="4590375"/>
              <a:ext cx="2808000" cy="0"/>
            </a:xfrm>
            <a:prstGeom prst="line">
              <a:avLst/>
            </a:prstGeom>
          </p:spPr>
          <p:style>
            <a:lnRef idx="1">
              <a:schemeClr val="dk1"/>
            </a:lnRef>
            <a:fillRef idx="0">
              <a:schemeClr val="dk1"/>
            </a:fillRef>
            <a:effectRef idx="0">
              <a:schemeClr val="dk1"/>
            </a:effectRef>
            <a:fontRef idx="minor">
              <a:schemeClr val="tx1"/>
            </a:fontRef>
          </p:style>
        </p:cxnSp>
        <p:sp>
          <p:nvSpPr>
            <p:cNvPr id="268" name="正方形/長方形 267">
              <a:extLst>
                <a:ext uri="{FF2B5EF4-FFF2-40B4-BE49-F238E27FC236}">
                  <a16:creationId xmlns:a16="http://schemas.microsoft.com/office/drawing/2014/main" id="{8B1AEE04-208E-4755-9785-C7816A819190}"/>
                </a:ext>
              </a:extLst>
            </p:cNvPr>
            <p:cNvSpPr/>
            <p:nvPr/>
          </p:nvSpPr>
          <p:spPr>
            <a:xfrm>
              <a:off x="141498" y="3870375"/>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98" name="グループ化 97">
            <a:extLst>
              <a:ext uri="{FF2B5EF4-FFF2-40B4-BE49-F238E27FC236}">
                <a16:creationId xmlns:a16="http://schemas.microsoft.com/office/drawing/2014/main" id="{45433DEB-76BC-4CCC-8415-2074162EE7E8}"/>
              </a:ext>
            </a:extLst>
          </p:cNvPr>
          <p:cNvGrpSpPr/>
          <p:nvPr/>
        </p:nvGrpSpPr>
        <p:grpSpPr>
          <a:xfrm>
            <a:off x="144066" y="2142183"/>
            <a:ext cx="3425299" cy="1214443"/>
            <a:chOff x="144066" y="918047"/>
            <a:chExt cx="3425299" cy="1214443"/>
          </a:xfrm>
        </p:grpSpPr>
        <p:sp>
          <p:nvSpPr>
            <p:cNvPr id="99" name="正方形/長方形 98">
              <a:extLst>
                <a:ext uri="{FF2B5EF4-FFF2-40B4-BE49-F238E27FC236}">
                  <a16:creationId xmlns:a16="http://schemas.microsoft.com/office/drawing/2014/main" id="{16DFA16E-09DD-4033-9E11-13DD8EE2E1F2}"/>
                </a:ext>
              </a:extLst>
            </p:cNvPr>
            <p:cNvSpPr/>
            <p:nvPr/>
          </p:nvSpPr>
          <p:spPr>
            <a:xfrm>
              <a:off x="208484" y="979422"/>
              <a:ext cx="3360881" cy="292388"/>
            </a:xfrm>
            <a:prstGeom prst="rect">
              <a:avLst/>
            </a:prstGeom>
          </p:spPr>
          <p:txBody>
            <a:bodyPr wrap="square">
              <a:sp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カーボンニュートラル技術ビジネス化推進事業</a:t>
              </a:r>
            </a:p>
          </p:txBody>
        </p:sp>
        <p:sp>
          <p:nvSpPr>
            <p:cNvPr id="100" name="正方形/長方形 99">
              <a:extLst>
                <a:ext uri="{FF2B5EF4-FFF2-40B4-BE49-F238E27FC236}">
                  <a16:creationId xmlns:a16="http://schemas.microsoft.com/office/drawing/2014/main" id="{60DADDB4-FB93-44C6-A9CF-9916B730B9F8}"/>
                </a:ext>
              </a:extLst>
            </p:cNvPr>
            <p:cNvSpPr/>
            <p:nvPr/>
          </p:nvSpPr>
          <p:spPr>
            <a:xfrm>
              <a:off x="315785" y="1301634"/>
              <a:ext cx="2881035" cy="2308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カーボンニュートラルに資する技術のビジネス化を支援します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a:extLst>
                <a:ext uri="{FF2B5EF4-FFF2-40B4-BE49-F238E27FC236}">
                  <a16:creationId xmlns:a16="http://schemas.microsoft.com/office/drawing/2014/main" id="{80E82BFB-24C0-45B6-87BE-633464DD6E9E}"/>
                </a:ext>
              </a:extLst>
            </p:cNvPr>
            <p:cNvSpPr/>
            <p:nvPr/>
          </p:nvSpPr>
          <p:spPr>
            <a:xfrm>
              <a:off x="304019" y="1916428"/>
              <a:ext cx="2230299" cy="216062"/>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TEL:06-6210-9484   FAX:06-6210-9296</a:t>
              </a:r>
            </a:p>
          </p:txBody>
        </p:sp>
        <p:sp>
          <p:nvSpPr>
            <p:cNvPr id="102" name="正方形/長方形 101">
              <a:extLst>
                <a:ext uri="{FF2B5EF4-FFF2-40B4-BE49-F238E27FC236}">
                  <a16:creationId xmlns:a16="http://schemas.microsoft.com/office/drawing/2014/main" id="{786C166D-19A6-44AE-9B2A-7E398A8B56C8}"/>
                </a:ext>
              </a:extLst>
            </p:cNvPr>
            <p:cNvSpPr/>
            <p:nvPr/>
          </p:nvSpPr>
          <p:spPr>
            <a:xfrm>
              <a:off x="409100" y="171925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産業創造課</a:t>
              </a:r>
            </a:p>
          </p:txBody>
        </p:sp>
        <p:cxnSp>
          <p:nvCxnSpPr>
            <p:cNvPr id="103" name="直線コネクタ 102">
              <a:extLst>
                <a:ext uri="{FF2B5EF4-FFF2-40B4-BE49-F238E27FC236}">
                  <a16:creationId xmlns:a16="http://schemas.microsoft.com/office/drawing/2014/main" id="{0B3E5C61-7A0F-4B3D-9F02-295B1B659B4D}"/>
                </a:ext>
              </a:extLst>
            </p:cNvPr>
            <p:cNvCxnSpPr/>
            <p:nvPr/>
          </p:nvCxnSpPr>
          <p:spPr>
            <a:xfrm>
              <a:off x="398868" y="1650306"/>
              <a:ext cx="2700000" cy="0"/>
            </a:xfrm>
            <a:prstGeom prst="line">
              <a:avLst/>
            </a:prstGeom>
          </p:spPr>
          <p:style>
            <a:lnRef idx="1">
              <a:schemeClr val="dk1"/>
            </a:lnRef>
            <a:fillRef idx="0">
              <a:schemeClr val="dk1"/>
            </a:fillRef>
            <a:effectRef idx="0">
              <a:schemeClr val="dk1"/>
            </a:effectRef>
            <a:fontRef idx="minor">
              <a:schemeClr val="tx1"/>
            </a:fontRef>
          </p:style>
        </p:cxnSp>
        <p:sp>
          <p:nvSpPr>
            <p:cNvPr id="104" name="正方形/長方形 103">
              <a:extLst>
                <a:ext uri="{FF2B5EF4-FFF2-40B4-BE49-F238E27FC236}">
                  <a16:creationId xmlns:a16="http://schemas.microsoft.com/office/drawing/2014/main" id="{F73CD682-D086-4BEE-B58A-49D0FDD51BE5}"/>
                </a:ext>
              </a:extLst>
            </p:cNvPr>
            <p:cNvSpPr/>
            <p:nvPr/>
          </p:nvSpPr>
          <p:spPr>
            <a:xfrm>
              <a:off x="144066" y="918047"/>
              <a:ext cx="85942" cy="432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sp>
        <p:nvSpPr>
          <p:cNvPr id="105" name="テキスト ボックス 104">
            <a:extLst>
              <a:ext uri="{FF2B5EF4-FFF2-40B4-BE49-F238E27FC236}">
                <a16:creationId xmlns:a16="http://schemas.microsoft.com/office/drawing/2014/main" id="{CF8A1DF1-F1FB-4638-AFDD-5F265C2F4BDD}"/>
              </a:ext>
            </a:extLst>
          </p:cNvPr>
          <p:cNvSpPr txBox="1"/>
          <p:nvPr/>
        </p:nvSpPr>
        <p:spPr>
          <a:xfrm>
            <a:off x="274823" y="1979125"/>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sp>
        <p:nvSpPr>
          <p:cNvPr id="106" name="正方形/長方形 105">
            <a:extLst>
              <a:ext uri="{FF2B5EF4-FFF2-40B4-BE49-F238E27FC236}">
                <a16:creationId xmlns:a16="http://schemas.microsoft.com/office/drawing/2014/main" id="{00A41EA3-8A45-4849-9444-0ECEC695629A}"/>
              </a:ext>
            </a:extLst>
          </p:cNvPr>
          <p:cNvSpPr/>
          <p:nvPr/>
        </p:nvSpPr>
        <p:spPr>
          <a:xfrm>
            <a:off x="326270" y="3344865"/>
            <a:ext cx="2398961"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サイトの公開時期は未定です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8" name="図 107">
            <a:extLst>
              <a:ext uri="{FF2B5EF4-FFF2-40B4-BE49-F238E27FC236}">
                <a16:creationId xmlns:a16="http://schemas.microsoft.com/office/drawing/2014/main" id="{16C0999C-67D7-402E-82D6-FB081E3FA039}"/>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8000" t="8000" r="8000" b="8000"/>
          <a:stretch/>
        </p:blipFill>
        <p:spPr>
          <a:xfrm>
            <a:off x="2659785" y="1530175"/>
            <a:ext cx="540000" cy="540000"/>
          </a:xfrm>
          <a:prstGeom prst="rect">
            <a:avLst/>
          </a:prstGeom>
        </p:spPr>
      </p:pic>
      <p:sp>
        <p:nvSpPr>
          <p:cNvPr id="109" name="テキスト ボックス 108">
            <a:extLst>
              <a:ext uri="{FF2B5EF4-FFF2-40B4-BE49-F238E27FC236}">
                <a16:creationId xmlns:a16="http://schemas.microsoft.com/office/drawing/2014/main" id="{D573F612-17E5-462A-AD8F-B7424B9A9D99}"/>
              </a:ext>
            </a:extLst>
          </p:cNvPr>
          <p:cNvSpPr txBox="1"/>
          <p:nvPr/>
        </p:nvSpPr>
        <p:spPr>
          <a:xfrm>
            <a:off x="274823" y="8550895"/>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pic>
        <p:nvPicPr>
          <p:cNvPr id="3" name="図 2">
            <a:extLst>
              <a:ext uri="{FF2B5EF4-FFF2-40B4-BE49-F238E27FC236}">
                <a16:creationId xmlns:a16="http://schemas.microsoft.com/office/drawing/2014/main" id="{73898F5D-A281-4474-806D-E2AC5370782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642196" y="9436016"/>
            <a:ext cx="612000" cy="612000"/>
          </a:xfrm>
          <a:prstGeom prst="rect">
            <a:avLst/>
          </a:prstGeom>
        </p:spPr>
      </p:pic>
    </p:spTree>
    <p:extLst>
      <p:ext uri="{BB962C8B-B14F-4D97-AF65-F5344CB8AC3E}">
        <p14:creationId xmlns:p14="http://schemas.microsoft.com/office/powerpoint/2010/main" val="1023429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テキスト ボックス 95"/>
          <p:cNvSpPr txBox="1"/>
          <p:nvPr/>
        </p:nvSpPr>
        <p:spPr>
          <a:xfrm>
            <a:off x="72058" y="10060304"/>
            <a:ext cx="296404" cy="27699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cs typeface="Meiryo UI" panose="020B0604030504040204" pitchFamily="50" charset="-128"/>
              </a:rPr>
              <a:t>5</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7" name="直線コネクタ 106">
            <a:extLst>
              <a:ext uri="{FF2B5EF4-FFF2-40B4-BE49-F238E27FC236}">
                <a16:creationId xmlns:a16="http://schemas.microsoft.com/office/drawing/2014/main" id="{42899F83-D7E3-4FC4-89F3-0D3A1D49DE7C}"/>
              </a:ext>
            </a:extLst>
          </p:cNvPr>
          <p:cNvCxnSpPr/>
          <p:nvPr/>
        </p:nvCxnSpPr>
        <p:spPr>
          <a:xfrm>
            <a:off x="148949" y="10063063"/>
            <a:ext cx="6851314" cy="0"/>
          </a:xfrm>
          <a:prstGeom prst="line">
            <a:avLst/>
          </a:prstGeom>
        </p:spPr>
        <p:style>
          <a:lnRef idx="1">
            <a:schemeClr val="dk1"/>
          </a:lnRef>
          <a:fillRef idx="0">
            <a:schemeClr val="dk1"/>
          </a:fillRef>
          <a:effectRef idx="0">
            <a:schemeClr val="dk1"/>
          </a:effectRef>
          <a:fontRef idx="minor">
            <a:schemeClr val="tx1"/>
          </a:fontRef>
        </p:style>
      </p:cxnSp>
      <p:sp>
        <p:nvSpPr>
          <p:cNvPr id="108" name="ホームベース 139">
            <a:extLst>
              <a:ext uri="{FF2B5EF4-FFF2-40B4-BE49-F238E27FC236}">
                <a16:creationId xmlns:a16="http://schemas.microsoft.com/office/drawing/2014/main" id="{1F955EFB-50B1-414D-A8B6-4EA55A9BE1E8}"/>
              </a:ext>
            </a:extLst>
          </p:cNvPr>
          <p:cNvSpPr/>
          <p:nvPr/>
        </p:nvSpPr>
        <p:spPr>
          <a:xfrm>
            <a:off x="0" y="53951"/>
            <a:ext cx="7200900" cy="433394"/>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中小企業に対する資金供給の円滑化</a:t>
            </a:r>
          </a:p>
        </p:txBody>
      </p:sp>
      <p:grpSp>
        <p:nvGrpSpPr>
          <p:cNvPr id="69" name="グループ化 68">
            <a:extLst>
              <a:ext uri="{FF2B5EF4-FFF2-40B4-BE49-F238E27FC236}">
                <a16:creationId xmlns:a16="http://schemas.microsoft.com/office/drawing/2014/main" id="{BA09322A-3FFB-4EE3-B29E-A230DD7A4257}"/>
              </a:ext>
            </a:extLst>
          </p:cNvPr>
          <p:cNvGrpSpPr/>
          <p:nvPr/>
        </p:nvGrpSpPr>
        <p:grpSpPr>
          <a:xfrm>
            <a:off x="792138" y="630015"/>
            <a:ext cx="3124934" cy="1221964"/>
            <a:chOff x="130995" y="5525840"/>
            <a:chExt cx="3124934" cy="1221964"/>
          </a:xfrm>
        </p:grpSpPr>
        <p:pic>
          <p:nvPicPr>
            <p:cNvPr id="70" name="Picture 10" descr="D:\komakim\Desktop\QRコード\3-7 産業集積促進税制.png">
              <a:extLst>
                <a:ext uri="{FF2B5EF4-FFF2-40B4-BE49-F238E27FC236}">
                  <a16:creationId xmlns:a16="http://schemas.microsoft.com/office/drawing/2014/main" id="{45DA23CF-8D3B-49A8-B418-8C3E427BB8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4231" y="6126106"/>
              <a:ext cx="621698" cy="621698"/>
            </a:xfrm>
            <a:prstGeom prst="rect">
              <a:avLst/>
            </a:prstGeom>
            <a:noFill/>
            <a:extLst>
              <a:ext uri="{909E8E84-426E-40DD-AFC4-6F175D3DCCD1}">
                <a14:hiddenFill xmlns:a14="http://schemas.microsoft.com/office/drawing/2010/main">
                  <a:solidFill>
                    <a:srgbClr val="FFFFFF"/>
                  </a:solidFill>
                </a14:hiddenFill>
              </a:ext>
            </a:extLst>
          </p:spPr>
        </p:pic>
        <p:sp>
          <p:nvSpPr>
            <p:cNvPr id="71" name="正方形/長方形 70">
              <a:extLst>
                <a:ext uri="{FF2B5EF4-FFF2-40B4-BE49-F238E27FC236}">
                  <a16:creationId xmlns:a16="http://schemas.microsoft.com/office/drawing/2014/main" id="{8710DC6C-8327-4988-85F6-E4EDD0B9A001}"/>
                </a:ext>
              </a:extLst>
            </p:cNvPr>
            <p:cNvSpPr/>
            <p:nvPr/>
          </p:nvSpPr>
          <p:spPr>
            <a:xfrm>
              <a:off x="198000" y="5543840"/>
              <a:ext cx="2939892" cy="307777"/>
            </a:xfrm>
            <a:prstGeom prst="rect">
              <a:avLst/>
            </a:prstGeom>
            <a:noFill/>
          </p:spPr>
          <p:txBody>
            <a:bodyPr wrap="square">
              <a:spAutoFit/>
            </a:bodyPr>
            <a:lstStyle/>
            <a:p>
              <a:r>
                <a:rPr lang="zh-TW" altLang="en-US" sz="1400" dirty="0">
                  <a:latin typeface="Meiryo UI" panose="020B0604030504040204" pitchFamily="50" charset="-128"/>
                  <a:ea typeface="Meiryo UI" panose="020B0604030504040204" pitchFamily="50" charset="-128"/>
                  <a:cs typeface="Meiryo UI" panose="020B0604030504040204" pitchFamily="50" charset="-128"/>
                </a:rPr>
                <a:t>産業集積促進税制</a:t>
              </a:r>
            </a:p>
          </p:txBody>
        </p:sp>
        <p:sp>
          <p:nvSpPr>
            <p:cNvPr id="72" name="正方形/長方形 71">
              <a:extLst>
                <a:ext uri="{FF2B5EF4-FFF2-40B4-BE49-F238E27FC236}">
                  <a16:creationId xmlns:a16="http://schemas.microsoft.com/office/drawing/2014/main" id="{47FBD2CD-7468-4AD2-B389-EE8B84D0CE73}"/>
                </a:ext>
              </a:extLst>
            </p:cNvPr>
            <p:cNvSpPr/>
            <p:nvPr/>
          </p:nvSpPr>
          <p:spPr>
            <a:xfrm>
              <a:off x="302400" y="5795840"/>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工場等を新築・増改築し、又はその敷地である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土地を取得する中小企業の不動産取得税を軽減します</a:t>
              </a:r>
            </a:p>
          </p:txBody>
        </p:sp>
        <p:sp>
          <p:nvSpPr>
            <p:cNvPr id="73" name="正方形/長方形 72">
              <a:extLst>
                <a:ext uri="{FF2B5EF4-FFF2-40B4-BE49-F238E27FC236}">
                  <a16:creationId xmlns:a16="http://schemas.microsoft.com/office/drawing/2014/main" id="{83AE3E4D-0B35-4B9A-BDA8-D13073FB367A}"/>
                </a:ext>
              </a:extLst>
            </p:cNvPr>
            <p:cNvSpPr/>
            <p:nvPr/>
          </p:nvSpPr>
          <p:spPr>
            <a:xfrm>
              <a:off x="333462" y="6413645"/>
              <a:ext cx="2225798"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TEL:06-6210-9471  FAX:06-6210-9505</a:t>
              </a:r>
            </a:p>
          </p:txBody>
        </p:sp>
        <p:sp>
          <p:nvSpPr>
            <p:cNvPr id="74" name="正方形/長方形 73">
              <a:extLst>
                <a:ext uri="{FF2B5EF4-FFF2-40B4-BE49-F238E27FC236}">
                  <a16:creationId xmlns:a16="http://schemas.microsoft.com/office/drawing/2014/main" id="{00DBC1EE-E7CE-4E49-9429-2848F6971AA3}"/>
                </a:ext>
              </a:extLst>
            </p:cNvPr>
            <p:cNvSpPr/>
            <p:nvPr/>
          </p:nvSpPr>
          <p:spPr>
            <a:xfrm>
              <a:off x="357910" y="6233645"/>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p>
          </p:txBody>
        </p:sp>
        <p:cxnSp>
          <p:nvCxnSpPr>
            <p:cNvPr id="75" name="直線コネクタ 74">
              <a:extLst>
                <a:ext uri="{FF2B5EF4-FFF2-40B4-BE49-F238E27FC236}">
                  <a16:creationId xmlns:a16="http://schemas.microsoft.com/office/drawing/2014/main" id="{EFAC5148-E0C0-42D2-A025-D64EDF375768}"/>
                </a:ext>
              </a:extLst>
            </p:cNvPr>
            <p:cNvCxnSpPr/>
            <p:nvPr/>
          </p:nvCxnSpPr>
          <p:spPr>
            <a:xfrm>
              <a:off x="319516" y="6161645"/>
              <a:ext cx="2808000" cy="0"/>
            </a:xfrm>
            <a:prstGeom prst="line">
              <a:avLst/>
            </a:prstGeom>
          </p:spPr>
          <p:style>
            <a:lnRef idx="1">
              <a:schemeClr val="dk1"/>
            </a:lnRef>
            <a:fillRef idx="0">
              <a:schemeClr val="dk1"/>
            </a:fillRef>
            <a:effectRef idx="0">
              <a:schemeClr val="dk1"/>
            </a:effectRef>
            <a:fontRef idx="minor">
              <a:schemeClr val="tx1"/>
            </a:fontRef>
          </p:style>
        </p:cxnSp>
        <p:sp>
          <p:nvSpPr>
            <p:cNvPr id="76" name="正方形/長方形 75">
              <a:extLst>
                <a:ext uri="{FF2B5EF4-FFF2-40B4-BE49-F238E27FC236}">
                  <a16:creationId xmlns:a16="http://schemas.microsoft.com/office/drawing/2014/main" id="{82CB1F00-7120-4225-A535-43BD74F22C0C}"/>
                </a:ext>
              </a:extLst>
            </p:cNvPr>
            <p:cNvSpPr/>
            <p:nvPr/>
          </p:nvSpPr>
          <p:spPr>
            <a:xfrm>
              <a:off x="130995" y="5525840"/>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grpSp>
        <p:nvGrpSpPr>
          <p:cNvPr id="2" name="グループ化 1">
            <a:extLst>
              <a:ext uri="{FF2B5EF4-FFF2-40B4-BE49-F238E27FC236}">
                <a16:creationId xmlns:a16="http://schemas.microsoft.com/office/drawing/2014/main" id="{F02FBA4C-0636-4B2E-9BAE-C6FC0F77F834}"/>
              </a:ext>
            </a:extLst>
          </p:cNvPr>
          <p:cNvGrpSpPr/>
          <p:nvPr/>
        </p:nvGrpSpPr>
        <p:grpSpPr>
          <a:xfrm>
            <a:off x="72058" y="558007"/>
            <a:ext cx="7128792" cy="1421824"/>
            <a:chOff x="72058" y="6614277"/>
            <a:chExt cx="7128792" cy="1421824"/>
          </a:xfrm>
        </p:grpSpPr>
        <p:sp>
          <p:nvSpPr>
            <p:cNvPr id="77" name="正方形/長方形 76">
              <a:extLst>
                <a:ext uri="{FF2B5EF4-FFF2-40B4-BE49-F238E27FC236}">
                  <a16:creationId xmlns:a16="http://schemas.microsoft.com/office/drawing/2014/main" id="{F72A42CD-DC7C-49D7-B00C-0AAF120A8CB3}"/>
                </a:ext>
              </a:extLst>
            </p:cNvPr>
            <p:cNvSpPr/>
            <p:nvPr/>
          </p:nvSpPr>
          <p:spPr>
            <a:xfrm>
              <a:off x="72058" y="6883912"/>
              <a:ext cx="620917" cy="115218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税制</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8" name="直線コネクタ 77">
              <a:extLst>
                <a:ext uri="{FF2B5EF4-FFF2-40B4-BE49-F238E27FC236}">
                  <a16:creationId xmlns:a16="http://schemas.microsoft.com/office/drawing/2014/main" id="{E3623243-6342-4F68-8F13-B7A579426122}"/>
                </a:ext>
              </a:extLst>
            </p:cNvPr>
            <p:cNvCxnSpPr/>
            <p:nvPr/>
          </p:nvCxnSpPr>
          <p:spPr>
            <a:xfrm>
              <a:off x="368742" y="6627613"/>
              <a:ext cx="6832108"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907E8423-E8B5-4124-9DED-1175AB434A30}"/>
                </a:ext>
              </a:extLst>
            </p:cNvPr>
            <p:cNvCxnSpPr/>
            <p:nvPr/>
          </p:nvCxnSpPr>
          <p:spPr>
            <a:xfrm flipV="1">
              <a:off x="364204" y="6614277"/>
              <a:ext cx="0" cy="253718"/>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81" name="グループ化 80">
            <a:extLst>
              <a:ext uri="{FF2B5EF4-FFF2-40B4-BE49-F238E27FC236}">
                <a16:creationId xmlns:a16="http://schemas.microsoft.com/office/drawing/2014/main" id="{50E22B81-3A9A-42A3-9D2A-C2CD735EDF81}"/>
              </a:ext>
            </a:extLst>
          </p:cNvPr>
          <p:cNvGrpSpPr/>
          <p:nvPr/>
        </p:nvGrpSpPr>
        <p:grpSpPr>
          <a:xfrm>
            <a:off x="4045251" y="3272652"/>
            <a:ext cx="3188340" cy="1317803"/>
            <a:chOff x="3474109" y="8433616"/>
            <a:chExt cx="3188340" cy="1317803"/>
          </a:xfrm>
        </p:grpSpPr>
        <p:pic>
          <p:nvPicPr>
            <p:cNvPr id="82" name="図 81">
              <a:extLst>
                <a:ext uri="{FF2B5EF4-FFF2-40B4-BE49-F238E27FC236}">
                  <a16:creationId xmlns:a16="http://schemas.microsoft.com/office/drawing/2014/main" id="{E6F28715-59B0-44DF-8F30-C9FD6692EA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48209" y="9211419"/>
              <a:ext cx="540000" cy="540000"/>
            </a:xfrm>
            <a:prstGeom prst="rect">
              <a:avLst/>
            </a:prstGeom>
          </p:spPr>
        </p:pic>
        <p:sp>
          <p:nvSpPr>
            <p:cNvPr id="83" name="正方形/長方形 82">
              <a:extLst>
                <a:ext uri="{FF2B5EF4-FFF2-40B4-BE49-F238E27FC236}">
                  <a16:creationId xmlns:a16="http://schemas.microsoft.com/office/drawing/2014/main" id="{B2A25B73-0E02-4A82-9E87-5EAD1B477B70}"/>
                </a:ext>
              </a:extLst>
            </p:cNvPr>
            <p:cNvSpPr/>
            <p:nvPr/>
          </p:nvSpPr>
          <p:spPr>
            <a:xfrm>
              <a:off x="3543236" y="8433616"/>
              <a:ext cx="3050086" cy="52322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地方活力向上地域等特定業務施設</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整備事業（地方拠点強化税制）</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83">
              <a:extLst>
                <a:ext uri="{FF2B5EF4-FFF2-40B4-BE49-F238E27FC236}">
                  <a16:creationId xmlns:a16="http://schemas.microsoft.com/office/drawing/2014/main" id="{9EECD968-DCB4-4DE7-A315-2A82C94D9E9D}"/>
                </a:ext>
              </a:extLst>
            </p:cNvPr>
            <p:cNvSpPr/>
            <p:nvPr/>
          </p:nvSpPr>
          <p:spPr>
            <a:xfrm>
              <a:off x="3711065" y="8883616"/>
              <a:ext cx="2951384"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本社機能を移転・拡充する企業の地方活力向上につながる整備計画を認定します</a:t>
              </a:r>
            </a:p>
          </p:txBody>
        </p:sp>
        <p:sp>
          <p:nvSpPr>
            <p:cNvPr id="85" name="正方形/長方形 84">
              <a:extLst>
                <a:ext uri="{FF2B5EF4-FFF2-40B4-BE49-F238E27FC236}">
                  <a16:creationId xmlns:a16="http://schemas.microsoft.com/office/drawing/2014/main" id="{92594DBF-F1A3-4A36-8769-131A7CC3FC66}"/>
                </a:ext>
              </a:extLst>
            </p:cNvPr>
            <p:cNvSpPr/>
            <p:nvPr/>
          </p:nvSpPr>
          <p:spPr>
            <a:xfrm>
              <a:off x="3733200" y="9481216"/>
              <a:ext cx="2213463"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TEL:06-6210-9482  FAX:06-6210-9296</a:t>
              </a:r>
            </a:p>
          </p:txBody>
        </p:sp>
        <p:sp>
          <p:nvSpPr>
            <p:cNvPr id="86" name="正方形/長方形 85">
              <a:extLst>
                <a:ext uri="{FF2B5EF4-FFF2-40B4-BE49-F238E27FC236}">
                  <a16:creationId xmlns:a16="http://schemas.microsoft.com/office/drawing/2014/main" id="{7DB6A807-90BA-4D5B-8EC9-2CBE4D452F98}"/>
                </a:ext>
              </a:extLst>
            </p:cNvPr>
            <p:cNvSpPr/>
            <p:nvPr/>
          </p:nvSpPr>
          <p:spPr>
            <a:xfrm>
              <a:off x="3612841" y="9280729"/>
              <a:ext cx="2412730" cy="193181"/>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国際ビジネス・スタートアップ支援課</a:t>
              </a:r>
            </a:p>
          </p:txBody>
        </p:sp>
        <p:sp>
          <p:nvSpPr>
            <p:cNvPr id="87" name="正方形/長方形 86">
              <a:extLst>
                <a:ext uri="{FF2B5EF4-FFF2-40B4-BE49-F238E27FC236}">
                  <a16:creationId xmlns:a16="http://schemas.microsoft.com/office/drawing/2014/main" id="{45BAD521-BB89-4969-82AD-8D1B6F55FC31}"/>
                </a:ext>
              </a:extLst>
            </p:cNvPr>
            <p:cNvSpPr/>
            <p:nvPr/>
          </p:nvSpPr>
          <p:spPr>
            <a:xfrm>
              <a:off x="3474109" y="8469616"/>
              <a:ext cx="85942"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88" name="直線コネクタ 87">
              <a:extLst>
                <a:ext uri="{FF2B5EF4-FFF2-40B4-BE49-F238E27FC236}">
                  <a16:creationId xmlns:a16="http://schemas.microsoft.com/office/drawing/2014/main" id="{02FA1E1A-7F47-4CEF-A593-6B837CE8E2A6}"/>
                </a:ext>
              </a:extLst>
            </p:cNvPr>
            <p:cNvCxnSpPr/>
            <p:nvPr/>
          </p:nvCxnSpPr>
          <p:spPr>
            <a:xfrm>
              <a:off x="3708000" y="9229216"/>
              <a:ext cx="2808000" cy="0"/>
            </a:xfrm>
            <a:prstGeom prst="line">
              <a:avLst/>
            </a:prstGeom>
          </p:spPr>
          <p:style>
            <a:lnRef idx="1">
              <a:schemeClr val="dk1"/>
            </a:lnRef>
            <a:fillRef idx="0">
              <a:schemeClr val="dk1"/>
            </a:fillRef>
            <a:effectRef idx="0">
              <a:schemeClr val="dk1"/>
            </a:effectRef>
            <a:fontRef idx="minor">
              <a:schemeClr val="tx1"/>
            </a:fontRef>
          </p:style>
        </p:cxnSp>
      </p:grpSp>
      <p:grpSp>
        <p:nvGrpSpPr>
          <p:cNvPr id="89" name="グループ化 88">
            <a:extLst>
              <a:ext uri="{FF2B5EF4-FFF2-40B4-BE49-F238E27FC236}">
                <a16:creationId xmlns:a16="http://schemas.microsoft.com/office/drawing/2014/main" id="{E80FE3D1-2015-4DEE-B63D-8033DF118B91}"/>
              </a:ext>
            </a:extLst>
          </p:cNvPr>
          <p:cNvGrpSpPr/>
          <p:nvPr/>
        </p:nvGrpSpPr>
        <p:grpSpPr>
          <a:xfrm>
            <a:off x="4043640" y="630015"/>
            <a:ext cx="3130109" cy="2213982"/>
            <a:chOff x="3445464" y="5599913"/>
            <a:chExt cx="3130109" cy="2213982"/>
          </a:xfrm>
        </p:grpSpPr>
        <p:pic>
          <p:nvPicPr>
            <p:cNvPr id="90" name="Picture 6" descr="D:\komakim\Desktop\QRコード\3-3 成長特区税制.png">
              <a:extLst>
                <a:ext uri="{FF2B5EF4-FFF2-40B4-BE49-F238E27FC236}">
                  <a16:creationId xmlns:a16="http://schemas.microsoft.com/office/drawing/2014/main" id="{57246B03-AA4F-4690-B56C-032A86A036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5573" y="7273895"/>
              <a:ext cx="540000" cy="540000"/>
            </a:xfrm>
            <a:prstGeom prst="rect">
              <a:avLst/>
            </a:prstGeom>
            <a:noFill/>
            <a:extLst>
              <a:ext uri="{909E8E84-426E-40DD-AFC4-6F175D3DCCD1}">
                <a14:hiddenFill xmlns:a14="http://schemas.microsoft.com/office/drawing/2010/main">
                  <a:solidFill>
                    <a:srgbClr val="FFFFFF"/>
                  </a:solidFill>
                </a14:hiddenFill>
              </a:ext>
            </a:extLst>
          </p:spPr>
        </p:pic>
        <p:sp>
          <p:nvSpPr>
            <p:cNvPr id="91" name="正方形/長方形 90">
              <a:extLst>
                <a:ext uri="{FF2B5EF4-FFF2-40B4-BE49-F238E27FC236}">
                  <a16:creationId xmlns:a16="http://schemas.microsoft.com/office/drawing/2014/main" id="{F1042EB1-693F-4134-855D-68F678F70C01}"/>
                </a:ext>
              </a:extLst>
            </p:cNvPr>
            <p:cNvSpPr/>
            <p:nvPr/>
          </p:nvSpPr>
          <p:spPr>
            <a:xfrm>
              <a:off x="3519791" y="5599913"/>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成長特区税制</a:t>
              </a:r>
            </a:p>
          </p:txBody>
        </p:sp>
        <p:sp>
          <p:nvSpPr>
            <p:cNvPr id="92" name="正方形/長方形 91">
              <a:extLst>
                <a:ext uri="{FF2B5EF4-FFF2-40B4-BE49-F238E27FC236}">
                  <a16:creationId xmlns:a16="http://schemas.microsoft.com/office/drawing/2014/main" id="{5E6384BC-3597-41CA-95BC-47907F4DBF50}"/>
                </a:ext>
              </a:extLst>
            </p:cNvPr>
            <p:cNvSpPr/>
            <p:nvPr/>
          </p:nvSpPr>
          <p:spPr>
            <a:xfrm>
              <a:off x="3734075" y="7576126"/>
              <a:ext cx="2172203"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TEL:06-6210-9482  FAX:06-6210-9296</a:t>
              </a:r>
            </a:p>
          </p:txBody>
        </p:sp>
        <p:sp>
          <p:nvSpPr>
            <p:cNvPr id="93" name="正方形/長方形 92">
              <a:extLst>
                <a:ext uri="{FF2B5EF4-FFF2-40B4-BE49-F238E27FC236}">
                  <a16:creationId xmlns:a16="http://schemas.microsoft.com/office/drawing/2014/main" id="{A6247222-EB6C-4E39-908E-0409296A6008}"/>
                </a:ext>
              </a:extLst>
            </p:cNvPr>
            <p:cNvSpPr/>
            <p:nvPr/>
          </p:nvSpPr>
          <p:spPr>
            <a:xfrm>
              <a:off x="3606532" y="7327450"/>
              <a:ext cx="2412730" cy="224186"/>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国際ビジネス・スタートアップ支援課</a:t>
              </a:r>
            </a:p>
          </p:txBody>
        </p:sp>
        <p:cxnSp>
          <p:nvCxnSpPr>
            <p:cNvPr id="94" name="直線コネクタ 93">
              <a:extLst>
                <a:ext uri="{FF2B5EF4-FFF2-40B4-BE49-F238E27FC236}">
                  <a16:creationId xmlns:a16="http://schemas.microsoft.com/office/drawing/2014/main" id="{5F6C9469-1CAC-49C8-A7CD-3EDADCE45DC3}"/>
                </a:ext>
              </a:extLst>
            </p:cNvPr>
            <p:cNvCxnSpPr/>
            <p:nvPr/>
          </p:nvCxnSpPr>
          <p:spPr>
            <a:xfrm>
              <a:off x="3708000" y="7256097"/>
              <a:ext cx="2808000" cy="0"/>
            </a:xfrm>
            <a:prstGeom prst="line">
              <a:avLst/>
            </a:prstGeom>
          </p:spPr>
          <p:style>
            <a:lnRef idx="1">
              <a:schemeClr val="dk1"/>
            </a:lnRef>
            <a:fillRef idx="0">
              <a:schemeClr val="dk1"/>
            </a:fillRef>
            <a:effectRef idx="0">
              <a:schemeClr val="dk1"/>
            </a:effectRef>
            <a:fontRef idx="minor">
              <a:schemeClr val="tx1"/>
            </a:fontRef>
          </p:style>
        </p:cxnSp>
        <p:grpSp>
          <p:nvGrpSpPr>
            <p:cNvPr id="95" name="グループ化 94">
              <a:extLst>
                <a:ext uri="{FF2B5EF4-FFF2-40B4-BE49-F238E27FC236}">
                  <a16:creationId xmlns:a16="http://schemas.microsoft.com/office/drawing/2014/main" id="{7B2831C7-DA98-4223-8D0C-A22060E82B02}"/>
                </a:ext>
              </a:extLst>
            </p:cNvPr>
            <p:cNvGrpSpPr/>
            <p:nvPr/>
          </p:nvGrpSpPr>
          <p:grpSpPr>
            <a:xfrm>
              <a:off x="3445464" y="5599913"/>
              <a:ext cx="3034464" cy="1629224"/>
              <a:chOff x="3445464" y="5599913"/>
              <a:chExt cx="3034464" cy="1629224"/>
            </a:xfrm>
          </p:grpSpPr>
          <p:sp>
            <p:nvSpPr>
              <p:cNvPr id="97" name="正方形/長方形 96">
                <a:extLst>
                  <a:ext uri="{FF2B5EF4-FFF2-40B4-BE49-F238E27FC236}">
                    <a16:creationId xmlns:a16="http://schemas.microsoft.com/office/drawing/2014/main" id="{9F13CEF7-DC19-444C-993C-4250BCDBF715}"/>
                  </a:ext>
                </a:extLst>
              </p:cNvPr>
              <p:cNvSpPr/>
              <p:nvPr/>
            </p:nvSpPr>
            <p:spPr>
              <a:xfrm>
                <a:off x="3621116" y="5877501"/>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成長特区に進出し新エネルギーやライフサイエンスに関する先進的な事業を行う事業者の大阪府税を軽減します</a:t>
                </a:r>
              </a:p>
            </p:txBody>
          </p:sp>
          <p:pic>
            <p:nvPicPr>
              <p:cNvPr id="98" name="Picture 3">
                <a:extLst>
                  <a:ext uri="{FF2B5EF4-FFF2-40B4-BE49-F238E27FC236}">
                    <a16:creationId xmlns:a16="http://schemas.microsoft.com/office/drawing/2014/main" id="{5125939A-B9E2-48CE-BB12-282E5452181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21088" y="6241684"/>
                <a:ext cx="987556" cy="9874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9" name="正方形/長方形 98">
                <a:extLst>
                  <a:ext uri="{FF2B5EF4-FFF2-40B4-BE49-F238E27FC236}">
                    <a16:creationId xmlns:a16="http://schemas.microsoft.com/office/drawing/2014/main" id="{B897372B-A255-4A99-BDB2-22E94BA4D8B3}"/>
                  </a:ext>
                </a:extLst>
              </p:cNvPr>
              <p:cNvSpPr/>
              <p:nvPr/>
            </p:nvSpPr>
            <p:spPr>
              <a:xfrm>
                <a:off x="3445464" y="5599913"/>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grpSp>
      <p:grpSp>
        <p:nvGrpSpPr>
          <p:cNvPr id="101" name="グループ化 100">
            <a:extLst>
              <a:ext uri="{FF2B5EF4-FFF2-40B4-BE49-F238E27FC236}">
                <a16:creationId xmlns:a16="http://schemas.microsoft.com/office/drawing/2014/main" id="{A9495FD2-424E-415E-AAE9-6E8B2B687A48}"/>
              </a:ext>
            </a:extLst>
          </p:cNvPr>
          <p:cNvGrpSpPr/>
          <p:nvPr/>
        </p:nvGrpSpPr>
        <p:grpSpPr>
          <a:xfrm>
            <a:off x="792138" y="3318399"/>
            <a:ext cx="3135163" cy="1272056"/>
            <a:chOff x="112655" y="8470430"/>
            <a:chExt cx="3135163" cy="1272056"/>
          </a:xfrm>
        </p:grpSpPr>
        <p:pic>
          <p:nvPicPr>
            <p:cNvPr id="102" name="図 101">
              <a:extLst>
                <a:ext uri="{FF2B5EF4-FFF2-40B4-BE49-F238E27FC236}">
                  <a16:creationId xmlns:a16="http://schemas.microsoft.com/office/drawing/2014/main" id="{91B9A67C-A320-4312-BA92-5267EC0C191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66999" y="9190510"/>
              <a:ext cx="551976" cy="551976"/>
            </a:xfrm>
            <a:prstGeom prst="rect">
              <a:avLst/>
            </a:prstGeom>
          </p:spPr>
        </p:pic>
        <p:sp>
          <p:nvSpPr>
            <p:cNvPr id="103" name="正方形/長方形 102">
              <a:extLst>
                <a:ext uri="{FF2B5EF4-FFF2-40B4-BE49-F238E27FC236}">
                  <a16:creationId xmlns:a16="http://schemas.microsoft.com/office/drawing/2014/main" id="{FE0C8D08-4E8A-485E-9219-FE25D4F5923C}"/>
                </a:ext>
              </a:extLst>
            </p:cNvPr>
            <p:cNvSpPr/>
            <p:nvPr/>
          </p:nvSpPr>
          <p:spPr>
            <a:xfrm>
              <a:off x="197732" y="8508109"/>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ハートフル税制</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a:extLst>
                <a:ext uri="{FF2B5EF4-FFF2-40B4-BE49-F238E27FC236}">
                  <a16:creationId xmlns:a16="http://schemas.microsoft.com/office/drawing/2014/main" id="{B143BDAB-28BF-4DC9-A1EE-FE9E36BA8A05}"/>
                </a:ext>
              </a:extLst>
            </p:cNvPr>
            <p:cNvSpPr/>
            <p:nvPr/>
          </p:nvSpPr>
          <p:spPr>
            <a:xfrm>
              <a:off x="303166" y="8758462"/>
              <a:ext cx="2858812" cy="369332"/>
            </a:xfrm>
            <a:prstGeom prst="rect">
              <a:avLst/>
            </a:prstGeom>
          </p:spPr>
          <p:txBody>
            <a:bodyPr wrap="square">
              <a:spAutoFit/>
            </a:bodyPr>
            <a:lstStyle/>
            <a:p>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者の雇用に積極的に取り組む事業所等の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法人事業税を軽減します</a:t>
              </a:r>
            </a:p>
          </p:txBody>
        </p:sp>
        <p:sp>
          <p:nvSpPr>
            <p:cNvPr id="105" name="正方形/長方形 104">
              <a:extLst>
                <a:ext uri="{FF2B5EF4-FFF2-40B4-BE49-F238E27FC236}">
                  <a16:creationId xmlns:a16="http://schemas.microsoft.com/office/drawing/2014/main" id="{42B571F3-5E4E-4B9C-BAD0-6B006F2F0B2F}"/>
                </a:ext>
              </a:extLst>
            </p:cNvPr>
            <p:cNvSpPr/>
            <p:nvPr/>
          </p:nvSpPr>
          <p:spPr>
            <a:xfrm>
              <a:off x="315846" y="9406534"/>
              <a:ext cx="2213463"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TEL:06-6360-9077  FAX:06-6360-9079</a:t>
              </a:r>
            </a:p>
          </p:txBody>
        </p:sp>
        <p:sp>
          <p:nvSpPr>
            <p:cNvPr id="109" name="正方形/長方形 108">
              <a:extLst>
                <a:ext uri="{FF2B5EF4-FFF2-40B4-BE49-F238E27FC236}">
                  <a16:creationId xmlns:a16="http://schemas.microsoft.com/office/drawing/2014/main" id="{F29B2CE6-3B39-4EA8-A882-E60FD2EE3EAE}"/>
                </a:ext>
              </a:extLst>
            </p:cNvPr>
            <p:cNvSpPr/>
            <p:nvPr/>
          </p:nvSpPr>
          <p:spPr>
            <a:xfrm>
              <a:off x="405811" y="9246485"/>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p>
          </p:txBody>
        </p:sp>
        <p:cxnSp>
          <p:nvCxnSpPr>
            <p:cNvPr id="110" name="直線コネクタ 109">
              <a:extLst>
                <a:ext uri="{FF2B5EF4-FFF2-40B4-BE49-F238E27FC236}">
                  <a16:creationId xmlns:a16="http://schemas.microsoft.com/office/drawing/2014/main" id="{74444E79-3B49-48E0-8B5C-749D97B776D0}"/>
                </a:ext>
              </a:extLst>
            </p:cNvPr>
            <p:cNvCxnSpPr/>
            <p:nvPr/>
          </p:nvCxnSpPr>
          <p:spPr>
            <a:xfrm>
              <a:off x="327600" y="9190510"/>
              <a:ext cx="2808000" cy="0"/>
            </a:xfrm>
            <a:prstGeom prst="line">
              <a:avLst/>
            </a:prstGeom>
          </p:spPr>
          <p:style>
            <a:lnRef idx="1">
              <a:schemeClr val="dk1"/>
            </a:lnRef>
            <a:fillRef idx="0">
              <a:schemeClr val="dk1"/>
            </a:fillRef>
            <a:effectRef idx="0">
              <a:schemeClr val="dk1"/>
            </a:effectRef>
            <a:fontRef idx="minor">
              <a:schemeClr val="tx1"/>
            </a:fontRef>
          </p:style>
        </p:cxnSp>
        <p:sp>
          <p:nvSpPr>
            <p:cNvPr id="111" name="正方形/長方形 110">
              <a:extLst>
                <a:ext uri="{FF2B5EF4-FFF2-40B4-BE49-F238E27FC236}">
                  <a16:creationId xmlns:a16="http://schemas.microsoft.com/office/drawing/2014/main" id="{3F713196-891C-420B-AB15-668D899893D1}"/>
                </a:ext>
              </a:extLst>
            </p:cNvPr>
            <p:cNvSpPr/>
            <p:nvPr/>
          </p:nvSpPr>
          <p:spPr>
            <a:xfrm>
              <a:off x="112655" y="8470430"/>
              <a:ext cx="864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grpSp>
        <p:nvGrpSpPr>
          <p:cNvPr id="112" name="グループ化 111">
            <a:extLst>
              <a:ext uri="{FF2B5EF4-FFF2-40B4-BE49-F238E27FC236}">
                <a16:creationId xmlns:a16="http://schemas.microsoft.com/office/drawing/2014/main" id="{3396D3F9-533C-4962-A7CD-4167DACE010A}"/>
              </a:ext>
            </a:extLst>
          </p:cNvPr>
          <p:cNvGrpSpPr/>
          <p:nvPr/>
        </p:nvGrpSpPr>
        <p:grpSpPr>
          <a:xfrm>
            <a:off x="792138" y="1935784"/>
            <a:ext cx="3281046" cy="1358527"/>
            <a:chOff x="133062" y="6920723"/>
            <a:chExt cx="3281046" cy="1358527"/>
          </a:xfrm>
        </p:grpSpPr>
        <p:sp>
          <p:nvSpPr>
            <p:cNvPr id="113" name="正方形/長方形 112">
              <a:extLst>
                <a:ext uri="{FF2B5EF4-FFF2-40B4-BE49-F238E27FC236}">
                  <a16:creationId xmlns:a16="http://schemas.microsoft.com/office/drawing/2014/main" id="{17FB440F-74C3-452A-876B-312135AE0E4D}"/>
                </a:ext>
              </a:extLst>
            </p:cNvPr>
            <p:cNvSpPr/>
            <p:nvPr/>
          </p:nvSpPr>
          <p:spPr>
            <a:xfrm>
              <a:off x="197732" y="6920723"/>
              <a:ext cx="3050086" cy="52322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地域未来投資促進法関係支援事業</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（地域経済牽引事業計画）</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正方形/長方形 113">
              <a:extLst>
                <a:ext uri="{FF2B5EF4-FFF2-40B4-BE49-F238E27FC236}">
                  <a16:creationId xmlns:a16="http://schemas.microsoft.com/office/drawing/2014/main" id="{CCF198A0-9B41-4326-8271-A0E872265975}"/>
                </a:ext>
              </a:extLst>
            </p:cNvPr>
            <p:cNvSpPr/>
            <p:nvPr/>
          </p:nvSpPr>
          <p:spPr>
            <a:xfrm>
              <a:off x="195579" y="7350767"/>
              <a:ext cx="3218529"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地域特性を活用した高い付加価値と地域への経済波及効果を</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もたらす地域経済牽引事業を行う事業者を支援します</a:t>
              </a:r>
            </a:p>
          </p:txBody>
        </p:sp>
        <p:sp>
          <p:nvSpPr>
            <p:cNvPr id="116" name="正方形/長方形 115">
              <a:extLst>
                <a:ext uri="{FF2B5EF4-FFF2-40B4-BE49-F238E27FC236}">
                  <a16:creationId xmlns:a16="http://schemas.microsoft.com/office/drawing/2014/main" id="{9A6E984D-AAC2-4937-A5A2-0F9B421EABCD}"/>
                </a:ext>
              </a:extLst>
            </p:cNvPr>
            <p:cNvSpPr/>
            <p:nvPr/>
          </p:nvSpPr>
          <p:spPr>
            <a:xfrm>
              <a:off x="322999" y="7988154"/>
              <a:ext cx="2213463"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TEL:06-6210-9406  FAX:06-6210-9296</a:t>
              </a:r>
            </a:p>
          </p:txBody>
        </p:sp>
        <p:sp>
          <p:nvSpPr>
            <p:cNvPr id="117" name="正方形/長方形 116">
              <a:extLst>
                <a:ext uri="{FF2B5EF4-FFF2-40B4-BE49-F238E27FC236}">
                  <a16:creationId xmlns:a16="http://schemas.microsoft.com/office/drawing/2014/main" id="{25029DE0-3554-4A20-99DC-177BCBEB6576}"/>
                </a:ext>
              </a:extLst>
            </p:cNvPr>
            <p:cNvSpPr/>
            <p:nvPr/>
          </p:nvSpPr>
          <p:spPr>
            <a:xfrm>
              <a:off x="265515" y="7779655"/>
              <a:ext cx="2381024" cy="212754"/>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国際ビジネス・スタートアップ支援課</a:t>
              </a:r>
            </a:p>
          </p:txBody>
        </p:sp>
        <p:sp>
          <p:nvSpPr>
            <p:cNvPr id="118" name="正方形/長方形 117">
              <a:extLst>
                <a:ext uri="{FF2B5EF4-FFF2-40B4-BE49-F238E27FC236}">
                  <a16:creationId xmlns:a16="http://schemas.microsoft.com/office/drawing/2014/main" id="{A1968644-1AAE-464B-BF65-D4148934F473}"/>
                </a:ext>
              </a:extLst>
            </p:cNvPr>
            <p:cNvSpPr/>
            <p:nvPr/>
          </p:nvSpPr>
          <p:spPr>
            <a:xfrm>
              <a:off x="133062" y="6920723"/>
              <a:ext cx="85942"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24" name="直線コネクタ 123">
              <a:extLst>
                <a:ext uri="{FF2B5EF4-FFF2-40B4-BE49-F238E27FC236}">
                  <a16:creationId xmlns:a16="http://schemas.microsoft.com/office/drawing/2014/main" id="{BBAEB2E4-1901-4825-85FA-C1F5F84DC79C}"/>
                </a:ext>
              </a:extLst>
            </p:cNvPr>
            <p:cNvCxnSpPr/>
            <p:nvPr/>
          </p:nvCxnSpPr>
          <p:spPr>
            <a:xfrm>
              <a:off x="327600" y="7712723"/>
              <a:ext cx="2808000" cy="0"/>
            </a:xfrm>
            <a:prstGeom prst="line">
              <a:avLst/>
            </a:prstGeom>
          </p:spPr>
          <p:style>
            <a:lnRef idx="1">
              <a:schemeClr val="dk1"/>
            </a:lnRef>
            <a:fillRef idx="0">
              <a:schemeClr val="dk1"/>
            </a:fillRef>
            <a:effectRef idx="0">
              <a:schemeClr val="dk1"/>
            </a:effectRef>
            <a:fontRef idx="minor">
              <a:schemeClr val="tx1"/>
            </a:fontRef>
          </p:style>
        </p:cxnSp>
        <p:pic>
          <p:nvPicPr>
            <p:cNvPr id="126" name="図 125">
              <a:extLst>
                <a:ext uri="{FF2B5EF4-FFF2-40B4-BE49-F238E27FC236}">
                  <a16:creationId xmlns:a16="http://schemas.microsoft.com/office/drawing/2014/main" id="{A9A3B80C-E58B-4900-85E4-73E4451D6C7E}"/>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6616" t="7410" r="6786" b="5992"/>
            <a:stretch/>
          </p:blipFill>
          <p:spPr>
            <a:xfrm>
              <a:off x="2699394" y="7758055"/>
              <a:ext cx="521195" cy="521195"/>
            </a:xfrm>
            <a:prstGeom prst="rect">
              <a:avLst/>
            </a:prstGeom>
          </p:spPr>
        </p:pic>
      </p:grpSp>
      <p:sp>
        <p:nvSpPr>
          <p:cNvPr id="127" name="ホームベース 200">
            <a:extLst>
              <a:ext uri="{FF2B5EF4-FFF2-40B4-BE49-F238E27FC236}">
                <a16:creationId xmlns:a16="http://schemas.microsoft.com/office/drawing/2014/main" id="{CE13456E-A934-434D-ABBB-701FD4377C26}"/>
              </a:ext>
            </a:extLst>
          </p:cNvPr>
          <p:cNvSpPr/>
          <p:nvPr/>
        </p:nvSpPr>
        <p:spPr>
          <a:xfrm>
            <a:off x="-50" y="4733125"/>
            <a:ext cx="7200900" cy="433394"/>
          </a:xfrm>
          <a:prstGeom prst="homePlate">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中小企業の事業活動を担う人材の確保及び育成</a:t>
            </a:r>
          </a:p>
        </p:txBody>
      </p:sp>
      <p:grpSp>
        <p:nvGrpSpPr>
          <p:cNvPr id="128" name="グループ化 127">
            <a:extLst>
              <a:ext uri="{FF2B5EF4-FFF2-40B4-BE49-F238E27FC236}">
                <a16:creationId xmlns:a16="http://schemas.microsoft.com/office/drawing/2014/main" id="{DC2249E6-DACF-424F-8F4C-030C9AD70FCF}"/>
              </a:ext>
            </a:extLst>
          </p:cNvPr>
          <p:cNvGrpSpPr/>
          <p:nvPr/>
        </p:nvGrpSpPr>
        <p:grpSpPr>
          <a:xfrm>
            <a:off x="72058" y="5238527"/>
            <a:ext cx="7120687" cy="1387771"/>
            <a:chOff x="80163" y="610396"/>
            <a:chExt cx="7120687" cy="1387771"/>
          </a:xfrm>
        </p:grpSpPr>
        <p:cxnSp>
          <p:nvCxnSpPr>
            <p:cNvPr id="129" name="直線コネクタ 128">
              <a:extLst>
                <a:ext uri="{FF2B5EF4-FFF2-40B4-BE49-F238E27FC236}">
                  <a16:creationId xmlns:a16="http://schemas.microsoft.com/office/drawing/2014/main" id="{65C96474-AA63-4ECC-ADD6-8396A8B30826}"/>
                </a:ext>
              </a:extLst>
            </p:cNvPr>
            <p:cNvCxnSpPr/>
            <p:nvPr/>
          </p:nvCxnSpPr>
          <p:spPr>
            <a:xfrm>
              <a:off x="368742" y="621411"/>
              <a:ext cx="6832108" cy="0"/>
            </a:xfrm>
            <a:prstGeom prst="line">
              <a:avLst/>
            </a:prstGeom>
            <a:noFill/>
            <a:ln w="25400">
              <a:solidFill>
                <a:srgbClr val="CC0066"/>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a:extLst>
                <a:ext uri="{FF2B5EF4-FFF2-40B4-BE49-F238E27FC236}">
                  <a16:creationId xmlns:a16="http://schemas.microsoft.com/office/drawing/2014/main" id="{4447B8D6-BA1B-4147-8315-A246F0E63978}"/>
                </a:ext>
              </a:extLst>
            </p:cNvPr>
            <p:cNvCxnSpPr/>
            <p:nvPr/>
          </p:nvCxnSpPr>
          <p:spPr>
            <a:xfrm flipV="1">
              <a:off x="374791" y="610396"/>
              <a:ext cx="0" cy="230653"/>
            </a:xfrm>
            <a:prstGeom prst="line">
              <a:avLst/>
            </a:prstGeom>
            <a:noFill/>
            <a:ln w="25400">
              <a:solidFill>
                <a:srgbClr val="CC0066"/>
              </a:solidFill>
            </a:ln>
          </p:spPr>
          <p:style>
            <a:lnRef idx="1">
              <a:schemeClr val="accent1"/>
            </a:lnRef>
            <a:fillRef idx="0">
              <a:schemeClr val="accent1"/>
            </a:fillRef>
            <a:effectRef idx="0">
              <a:schemeClr val="accent1"/>
            </a:effectRef>
            <a:fontRef idx="minor">
              <a:schemeClr val="tx1"/>
            </a:fontRef>
          </p:style>
        </p:cxnSp>
        <p:sp>
          <p:nvSpPr>
            <p:cNvPr id="132" name="正方形/長方形 131">
              <a:extLst>
                <a:ext uri="{FF2B5EF4-FFF2-40B4-BE49-F238E27FC236}">
                  <a16:creationId xmlns:a16="http://schemas.microsoft.com/office/drawing/2014/main" id="{27337A46-45BE-4B79-B2BF-52CB9961290E}"/>
                </a:ext>
              </a:extLst>
            </p:cNvPr>
            <p:cNvSpPr/>
            <p:nvPr/>
          </p:nvSpPr>
          <p:spPr>
            <a:xfrm>
              <a:off x="80163" y="845978"/>
              <a:ext cx="620917" cy="1152189"/>
            </a:xfrm>
            <a:prstGeom prst="rect">
              <a:avLst/>
            </a:prstGeom>
            <a:noFill/>
            <a:ln>
              <a:solidFill>
                <a:srgbClr val="CC0066"/>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人材確保</a:t>
              </a:r>
            </a:p>
          </p:txBody>
        </p:sp>
      </p:grpSp>
      <p:grpSp>
        <p:nvGrpSpPr>
          <p:cNvPr id="133" name="グループ化 132">
            <a:extLst>
              <a:ext uri="{FF2B5EF4-FFF2-40B4-BE49-F238E27FC236}">
                <a16:creationId xmlns:a16="http://schemas.microsoft.com/office/drawing/2014/main" id="{71F53204-EF09-4AD8-BAF3-102C969BE5C1}"/>
              </a:ext>
            </a:extLst>
          </p:cNvPr>
          <p:cNvGrpSpPr/>
          <p:nvPr/>
        </p:nvGrpSpPr>
        <p:grpSpPr>
          <a:xfrm>
            <a:off x="792503" y="5290573"/>
            <a:ext cx="3290065" cy="1460122"/>
            <a:chOff x="144662" y="702023"/>
            <a:chExt cx="3290065" cy="1460122"/>
          </a:xfrm>
        </p:grpSpPr>
        <p:sp>
          <p:nvSpPr>
            <p:cNvPr id="139" name="正方形/長方形 138">
              <a:extLst>
                <a:ext uri="{FF2B5EF4-FFF2-40B4-BE49-F238E27FC236}">
                  <a16:creationId xmlns:a16="http://schemas.microsoft.com/office/drawing/2014/main" id="{20559E9C-D09A-4C7A-8BCE-B55DB04E58BC}"/>
                </a:ext>
              </a:extLst>
            </p:cNvPr>
            <p:cNvSpPr/>
            <p:nvPr/>
          </p:nvSpPr>
          <p:spPr>
            <a:xfrm>
              <a:off x="202347" y="750279"/>
              <a:ext cx="3232380" cy="461665"/>
            </a:xfrm>
            <a:prstGeom prst="rect">
              <a:avLst/>
            </a:prstGeom>
            <a:noFill/>
          </p:spPr>
          <p:txBody>
            <a:bodyPr wrap="square">
              <a:spAutoFit/>
            </a:bodyPr>
            <a:lstStyle/>
            <a:p>
              <a:r>
                <a:rPr lang="en-US" altLang="ja-JP" sz="12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しごとフィールド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中小企業人材支援センター</a:t>
              </a:r>
              <a:endParaRPr lang="zh-TW"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1" name="グループ化 140">
              <a:extLst>
                <a:ext uri="{FF2B5EF4-FFF2-40B4-BE49-F238E27FC236}">
                  <a16:creationId xmlns:a16="http://schemas.microsoft.com/office/drawing/2014/main" id="{28ADC5D4-E7F1-4B9D-874B-6A5FCC3702F5}"/>
                </a:ext>
              </a:extLst>
            </p:cNvPr>
            <p:cNvGrpSpPr/>
            <p:nvPr/>
          </p:nvGrpSpPr>
          <p:grpSpPr>
            <a:xfrm>
              <a:off x="144662" y="702023"/>
              <a:ext cx="3088402" cy="1460122"/>
              <a:chOff x="806996" y="754077"/>
              <a:chExt cx="3088402" cy="1460122"/>
            </a:xfrm>
          </p:grpSpPr>
          <p:sp>
            <p:nvSpPr>
              <p:cNvPr id="142" name="角丸四角形 197">
                <a:extLst>
                  <a:ext uri="{FF2B5EF4-FFF2-40B4-BE49-F238E27FC236}">
                    <a16:creationId xmlns:a16="http://schemas.microsoft.com/office/drawing/2014/main" id="{80C60925-918D-4D3C-98C7-840963A2CCAF}"/>
                  </a:ext>
                </a:extLst>
              </p:cNvPr>
              <p:cNvSpPr/>
              <p:nvPr/>
            </p:nvSpPr>
            <p:spPr>
              <a:xfrm>
                <a:off x="907613" y="758683"/>
                <a:ext cx="2987785" cy="38495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正方形/長方形 142">
                <a:extLst>
                  <a:ext uri="{FF2B5EF4-FFF2-40B4-BE49-F238E27FC236}">
                    <a16:creationId xmlns:a16="http://schemas.microsoft.com/office/drawing/2014/main" id="{33EA7503-5477-4AC2-B312-C63ED02E234C}"/>
                  </a:ext>
                </a:extLst>
              </p:cNvPr>
              <p:cNvSpPr/>
              <p:nvPr/>
            </p:nvSpPr>
            <p:spPr>
              <a:xfrm>
                <a:off x="918000" y="1221499"/>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人材確保に課題を抱える中堅・中小企業の採用、定着をサポートします</a:t>
                </a:r>
              </a:p>
            </p:txBody>
          </p:sp>
          <p:sp>
            <p:nvSpPr>
              <p:cNvPr id="146" name="正方形/長方形 145">
                <a:extLst>
                  <a:ext uri="{FF2B5EF4-FFF2-40B4-BE49-F238E27FC236}">
                    <a16:creationId xmlns:a16="http://schemas.microsoft.com/office/drawing/2014/main" id="{EFE16085-9078-443E-BDE2-2DDFD613D7FD}"/>
                  </a:ext>
                </a:extLst>
              </p:cNvPr>
              <p:cNvSpPr/>
              <p:nvPr/>
            </p:nvSpPr>
            <p:spPr>
              <a:xfrm>
                <a:off x="936000" y="1869499"/>
                <a:ext cx="2231954" cy="34470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TEL:06-6910-3765  FAX:06-6910-3781</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a:extLst>
                  <a:ext uri="{FF2B5EF4-FFF2-40B4-BE49-F238E27FC236}">
                    <a16:creationId xmlns:a16="http://schemas.microsoft.com/office/drawing/2014/main" id="{DF39EE68-9AAD-47FC-B6BA-EBA0B7670AC9}"/>
                  </a:ext>
                </a:extLst>
              </p:cNvPr>
              <p:cNvSpPr/>
              <p:nvPr/>
            </p:nvSpPr>
            <p:spPr>
              <a:xfrm>
                <a:off x="1008000" y="1635498"/>
                <a:ext cx="2128326" cy="216000"/>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68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endParaRPr lang="en-US" altLang="zh-TW" sz="68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68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（中小企業人材支援センター）</a:t>
                </a:r>
                <a:endParaRPr lang="en-US" altLang="zh-TW" sz="68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51" name="Picture 3" descr="C:\Users\komakim\AppData\Local\Microsoft\Windows\Temporary Internet Files\Content.Outlook\2R69QM9W\（中小企業人材支援センターNEW1)_logo_arrange-01.png">
                <a:extLst>
                  <a:ext uri="{FF2B5EF4-FFF2-40B4-BE49-F238E27FC236}">
                    <a16:creationId xmlns:a16="http://schemas.microsoft.com/office/drawing/2014/main" id="{A2BCDF8B-1E38-4579-AB9A-A632F4C4639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90632" y="754077"/>
                <a:ext cx="818012" cy="445584"/>
              </a:xfrm>
              <a:prstGeom prst="rect">
                <a:avLst/>
              </a:prstGeom>
              <a:noFill/>
              <a:extLst>
                <a:ext uri="{909E8E84-426E-40DD-AFC4-6F175D3DCCD1}">
                  <a14:hiddenFill xmlns:a14="http://schemas.microsoft.com/office/drawing/2010/main">
                    <a:solidFill>
                      <a:srgbClr val="FFFFFF"/>
                    </a:solidFill>
                  </a14:hiddenFill>
                </a:ext>
              </a:extLst>
            </p:spPr>
          </p:pic>
          <p:sp>
            <p:nvSpPr>
              <p:cNvPr id="155" name="正方形/長方形 154">
                <a:extLst>
                  <a:ext uri="{FF2B5EF4-FFF2-40B4-BE49-F238E27FC236}">
                    <a16:creationId xmlns:a16="http://schemas.microsoft.com/office/drawing/2014/main" id="{07E4DBA3-2A02-4A25-A773-F2143A2A297D}"/>
                  </a:ext>
                </a:extLst>
              </p:cNvPr>
              <p:cNvSpPr/>
              <p:nvPr/>
            </p:nvSpPr>
            <p:spPr>
              <a:xfrm>
                <a:off x="806996" y="789499"/>
                <a:ext cx="85942" cy="491852"/>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156" name="直線コネクタ 155">
                <a:extLst>
                  <a:ext uri="{FF2B5EF4-FFF2-40B4-BE49-F238E27FC236}">
                    <a16:creationId xmlns:a16="http://schemas.microsoft.com/office/drawing/2014/main" id="{7113706A-2A0A-493C-BED0-6F4DA3088258}"/>
                  </a:ext>
                </a:extLst>
              </p:cNvPr>
              <p:cNvCxnSpPr/>
              <p:nvPr/>
            </p:nvCxnSpPr>
            <p:spPr>
              <a:xfrm>
                <a:off x="1008000" y="1581499"/>
                <a:ext cx="2772000" cy="0"/>
              </a:xfrm>
              <a:prstGeom prst="line">
                <a:avLst/>
              </a:prstGeom>
            </p:spPr>
            <p:style>
              <a:lnRef idx="1">
                <a:schemeClr val="dk1"/>
              </a:lnRef>
              <a:fillRef idx="0">
                <a:schemeClr val="dk1"/>
              </a:fillRef>
              <a:effectRef idx="0">
                <a:schemeClr val="dk1"/>
              </a:effectRef>
              <a:fontRef idx="minor">
                <a:schemeClr val="tx1"/>
              </a:fontRef>
            </p:style>
          </p:cxnSp>
          <p:pic>
            <p:nvPicPr>
              <p:cNvPr id="157" name="図 156">
                <a:extLst>
                  <a:ext uri="{FF2B5EF4-FFF2-40B4-BE49-F238E27FC236}">
                    <a16:creationId xmlns:a16="http://schemas.microsoft.com/office/drawing/2014/main" id="{BB9ABCA9-EE64-46E9-8142-3FA4FF5F506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306242" y="1617499"/>
                <a:ext cx="524725" cy="519911"/>
              </a:xfrm>
              <a:prstGeom prst="rect">
                <a:avLst/>
              </a:prstGeom>
            </p:spPr>
          </p:pic>
        </p:grpSp>
      </p:grpSp>
      <p:grpSp>
        <p:nvGrpSpPr>
          <p:cNvPr id="158" name="グループ化 157">
            <a:extLst>
              <a:ext uri="{FF2B5EF4-FFF2-40B4-BE49-F238E27FC236}">
                <a16:creationId xmlns:a16="http://schemas.microsoft.com/office/drawing/2014/main" id="{F9F3DAFD-6817-4FBB-B325-8FD536F7A50D}"/>
              </a:ext>
            </a:extLst>
          </p:cNvPr>
          <p:cNvGrpSpPr/>
          <p:nvPr/>
        </p:nvGrpSpPr>
        <p:grpSpPr>
          <a:xfrm>
            <a:off x="4023796" y="6934869"/>
            <a:ext cx="3117319" cy="1160219"/>
            <a:chOff x="4041827" y="2407087"/>
            <a:chExt cx="3117319" cy="1160219"/>
          </a:xfrm>
        </p:grpSpPr>
        <p:sp>
          <p:nvSpPr>
            <p:cNvPr id="160" name="正方形/長方形 159">
              <a:extLst>
                <a:ext uri="{FF2B5EF4-FFF2-40B4-BE49-F238E27FC236}">
                  <a16:creationId xmlns:a16="http://schemas.microsoft.com/office/drawing/2014/main" id="{8D75FE36-3F5D-4946-BE1D-1A8556BF06C0}"/>
                </a:ext>
              </a:extLst>
            </p:cNvPr>
            <p:cNvSpPr/>
            <p:nvPr/>
          </p:nvSpPr>
          <p:spPr>
            <a:xfrm>
              <a:off x="4109060" y="2450497"/>
              <a:ext cx="3050086" cy="307777"/>
            </a:xfrm>
            <a:prstGeom prst="rect">
              <a:avLst/>
            </a:prstGeom>
          </p:spPr>
          <p:txBody>
            <a:bodyPr wrap="square">
              <a:spAutoFit/>
            </a:bodyPr>
            <a:lstStyle/>
            <a:p>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者雇用促進センター</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正方形/長方形 161">
              <a:extLst>
                <a:ext uri="{FF2B5EF4-FFF2-40B4-BE49-F238E27FC236}">
                  <a16:creationId xmlns:a16="http://schemas.microsoft.com/office/drawing/2014/main" id="{E82E307C-CC64-4B35-BCCB-8D71E5F78FF8}"/>
                </a:ext>
              </a:extLst>
            </p:cNvPr>
            <p:cNvSpPr/>
            <p:nvPr/>
          </p:nvSpPr>
          <p:spPr>
            <a:xfrm>
              <a:off x="4195428" y="2697383"/>
              <a:ext cx="2858812" cy="369332"/>
            </a:xfrm>
            <a:prstGeom prst="rect">
              <a:avLst/>
            </a:prstGeom>
          </p:spPr>
          <p:txBody>
            <a:bodyPr wrap="square">
              <a:spAutoFit/>
            </a:bodyPr>
            <a:lstStyle/>
            <a:p>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者雇用に関する相談や各種セミナーの開催など、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事業主の障がい者雇用をサポートします</a:t>
              </a:r>
            </a:p>
          </p:txBody>
        </p:sp>
        <p:sp>
          <p:nvSpPr>
            <p:cNvPr id="163" name="正方形/長方形 162">
              <a:extLst>
                <a:ext uri="{FF2B5EF4-FFF2-40B4-BE49-F238E27FC236}">
                  <a16:creationId xmlns:a16="http://schemas.microsoft.com/office/drawing/2014/main" id="{7104E865-01A4-4458-BAF0-94968353DD11}"/>
                </a:ext>
              </a:extLst>
            </p:cNvPr>
            <p:cNvSpPr/>
            <p:nvPr/>
          </p:nvSpPr>
          <p:spPr>
            <a:xfrm>
              <a:off x="4176514" y="3288925"/>
              <a:ext cx="2212904" cy="229805"/>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TEL:06-6360-9077  FAX:06-6360-9079</a:t>
              </a:r>
            </a:p>
          </p:txBody>
        </p:sp>
        <p:sp>
          <p:nvSpPr>
            <p:cNvPr id="164" name="正方形/長方形 163">
              <a:extLst>
                <a:ext uri="{FF2B5EF4-FFF2-40B4-BE49-F238E27FC236}">
                  <a16:creationId xmlns:a16="http://schemas.microsoft.com/office/drawing/2014/main" id="{E1D86080-E98B-4F70-AAE1-902B6DB61347}"/>
                </a:ext>
              </a:extLst>
            </p:cNvPr>
            <p:cNvSpPr/>
            <p:nvPr/>
          </p:nvSpPr>
          <p:spPr>
            <a:xfrm>
              <a:off x="4270954" y="3123053"/>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p>
          </p:txBody>
        </p:sp>
        <p:sp>
          <p:nvSpPr>
            <p:cNvPr id="165" name="正方形/長方形 164">
              <a:extLst>
                <a:ext uri="{FF2B5EF4-FFF2-40B4-BE49-F238E27FC236}">
                  <a16:creationId xmlns:a16="http://schemas.microsoft.com/office/drawing/2014/main" id="{7A1C9F0A-3761-417A-B575-2338CF07B810}"/>
                </a:ext>
              </a:extLst>
            </p:cNvPr>
            <p:cNvSpPr/>
            <p:nvPr/>
          </p:nvSpPr>
          <p:spPr>
            <a:xfrm>
              <a:off x="4041827" y="2407087"/>
              <a:ext cx="85942"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66" name="直線コネクタ 165">
              <a:extLst>
                <a:ext uri="{FF2B5EF4-FFF2-40B4-BE49-F238E27FC236}">
                  <a16:creationId xmlns:a16="http://schemas.microsoft.com/office/drawing/2014/main" id="{3AE16C82-9E9D-48FC-83F9-2D1CCEAF2B42}"/>
                </a:ext>
              </a:extLst>
            </p:cNvPr>
            <p:cNvCxnSpPr/>
            <p:nvPr/>
          </p:nvCxnSpPr>
          <p:spPr>
            <a:xfrm>
              <a:off x="4244178" y="3036536"/>
              <a:ext cx="2772000" cy="0"/>
            </a:xfrm>
            <a:prstGeom prst="line">
              <a:avLst/>
            </a:prstGeom>
          </p:spPr>
          <p:style>
            <a:lnRef idx="1">
              <a:schemeClr val="dk1"/>
            </a:lnRef>
            <a:fillRef idx="0">
              <a:schemeClr val="dk1"/>
            </a:fillRef>
            <a:effectRef idx="0">
              <a:schemeClr val="dk1"/>
            </a:effectRef>
            <a:fontRef idx="minor">
              <a:schemeClr val="tx1"/>
            </a:fontRef>
          </p:style>
        </p:cxnSp>
        <p:pic>
          <p:nvPicPr>
            <p:cNvPr id="167" name="図 166">
              <a:extLst>
                <a:ext uri="{FF2B5EF4-FFF2-40B4-BE49-F238E27FC236}">
                  <a16:creationId xmlns:a16="http://schemas.microsoft.com/office/drawing/2014/main" id="{064552A8-89AA-4142-B5D4-A862704C120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484631" y="3074848"/>
              <a:ext cx="504000" cy="492458"/>
            </a:xfrm>
            <a:prstGeom prst="rect">
              <a:avLst/>
            </a:prstGeom>
          </p:spPr>
        </p:pic>
      </p:grpSp>
      <p:grpSp>
        <p:nvGrpSpPr>
          <p:cNvPr id="168" name="グループ化 167">
            <a:extLst>
              <a:ext uri="{FF2B5EF4-FFF2-40B4-BE49-F238E27FC236}">
                <a16:creationId xmlns:a16="http://schemas.microsoft.com/office/drawing/2014/main" id="{87CDB524-7AC8-4947-9389-0D84C815B0EC}"/>
              </a:ext>
            </a:extLst>
          </p:cNvPr>
          <p:cNvGrpSpPr/>
          <p:nvPr/>
        </p:nvGrpSpPr>
        <p:grpSpPr>
          <a:xfrm>
            <a:off x="4043640" y="5319190"/>
            <a:ext cx="3211417" cy="1503513"/>
            <a:chOff x="4030595" y="789499"/>
            <a:chExt cx="3211417" cy="1503513"/>
          </a:xfrm>
        </p:grpSpPr>
        <p:sp>
          <p:nvSpPr>
            <p:cNvPr id="169" name="正方形/長方形 168">
              <a:extLst>
                <a:ext uri="{FF2B5EF4-FFF2-40B4-BE49-F238E27FC236}">
                  <a16:creationId xmlns:a16="http://schemas.microsoft.com/office/drawing/2014/main" id="{878C5A91-15A7-4BDB-A035-93D8A9C25E73}"/>
                </a:ext>
              </a:extLst>
            </p:cNvPr>
            <p:cNvSpPr/>
            <p:nvPr/>
          </p:nvSpPr>
          <p:spPr>
            <a:xfrm>
              <a:off x="4104000" y="795146"/>
              <a:ext cx="3138012" cy="477054"/>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中核人材雇用戦略デスク</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しごとフィールド中小企業人材支援センター内</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zh-TW"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正方形/長方形 169">
              <a:extLst>
                <a:ext uri="{FF2B5EF4-FFF2-40B4-BE49-F238E27FC236}">
                  <a16:creationId xmlns:a16="http://schemas.microsoft.com/office/drawing/2014/main" id="{D0861DB4-EF35-429F-89D8-C0E7BAD742EE}"/>
                </a:ext>
              </a:extLst>
            </p:cNvPr>
            <p:cNvSpPr/>
            <p:nvPr/>
          </p:nvSpPr>
          <p:spPr>
            <a:xfrm>
              <a:off x="4135875" y="1228312"/>
              <a:ext cx="2830076"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企業の成長戦略を実現できる中核人材（プロ人材）の確保をサポートします</a:t>
              </a:r>
            </a:p>
          </p:txBody>
        </p:sp>
        <p:sp>
          <p:nvSpPr>
            <p:cNvPr id="171" name="正方形/長方形 170">
              <a:extLst>
                <a:ext uri="{FF2B5EF4-FFF2-40B4-BE49-F238E27FC236}">
                  <a16:creationId xmlns:a16="http://schemas.microsoft.com/office/drawing/2014/main" id="{5966272B-4020-4207-8CDD-14AE5D3F0682}"/>
                </a:ext>
              </a:extLst>
            </p:cNvPr>
            <p:cNvSpPr/>
            <p:nvPr/>
          </p:nvSpPr>
          <p:spPr>
            <a:xfrm>
              <a:off x="4153875" y="1948312"/>
              <a:ext cx="2259222" cy="34470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TEL:06-6910-8311  FAX:06-6910-8312</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正方形/長方形 171">
              <a:extLst>
                <a:ext uri="{FF2B5EF4-FFF2-40B4-BE49-F238E27FC236}">
                  <a16:creationId xmlns:a16="http://schemas.microsoft.com/office/drawing/2014/main" id="{7B007BE4-3E9D-4B50-92ED-526E6F6B7BE9}"/>
                </a:ext>
              </a:extLst>
            </p:cNvPr>
            <p:cNvSpPr/>
            <p:nvPr/>
          </p:nvSpPr>
          <p:spPr>
            <a:xfrm>
              <a:off x="4243875" y="1642311"/>
              <a:ext cx="2160000" cy="324000"/>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68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endParaRPr lang="en-US" altLang="zh-TW" sz="680" dirty="0">
                <a:solidFill>
                  <a:schemeClr val="tx1"/>
                </a:solidFill>
                <a:highlight>
                  <a:srgbClr val="FFFF00"/>
                </a:highlight>
                <a:ea typeface="游ゴシック" panose="020B0400000000000000" pitchFamily="50" charset="-128"/>
                <a:cs typeface="Meiryo UI" panose="020B0604030504040204" pitchFamily="50" charset="-128"/>
              </a:endParaRPr>
            </a:p>
            <a:p>
              <a:pPr algn="ctr"/>
              <a:r>
                <a:rPr lang="ja-JP" altLang="en-US" sz="68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（中小企業人材支援センター</a:t>
              </a:r>
              <a:endParaRPr lang="en-US" altLang="ja-JP" sz="68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68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中核人材雇用戦略デスク）</a:t>
              </a:r>
              <a:endParaRPr lang="en-US" altLang="zh-TW" sz="68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3" name="正方形/長方形 172">
              <a:extLst>
                <a:ext uri="{FF2B5EF4-FFF2-40B4-BE49-F238E27FC236}">
                  <a16:creationId xmlns:a16="http://schemas.microsoft.com/office/drawing/2014/main" id="{D2E0D20D-8FAD-44E4-B4E8-47DD06B0080F}"/>
                </a:ext>
              </a:extLst>
            </p:cNvPr>
            <p:cNvSpPr/>
            <p:nvPr/>
          </p:nvSpPr>
          <p:spPr>
            <a:xfrm>
              <a:off x="4030595" y="789499"/>
              <a:ext cx="85942" cy="491852"/>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74" name="直線コネクタ 173">
              <a:extLst>
                <a:ext uri="{FF2B5EF4-FFF2-40B4-BE49-F238E27FC236}">
                  <a16:creationId xmlns:a16="http://schemas.microsoft.com/office/drawing/2014/main" id="{12E46DC2-8CE8-424E-B996-B5906B5D84AE}"/>
                </a:ext>
              </a:extLst>
            </p:cNvPr>
            <p:cNvCxnSpPr/>
            <p:nvPr/>
          </p:nvCxnSpPr>
          <p:spPr>
            <a:xfrm>
              <a:off x="4227715" y="1588312"/>
              <a:ext cx="2772000" cy="0"/>
            </a:xfrm>
            <a:prstGeom prst="line">
              <a:avLst/>
            </a:prstGeom>
          </p:spPr>
          <p:style>
            <a:lnRef idx="1">
              <a:schemeClr val="dk1"/>
            </a:lnRef>
            <a:fillRef idx="0">
              <a:schemeClr val="dk1"/>
            </a:fillRef>
            <a:effectRef idx="0">
              <a:schemeClr val="dk1"/>
            </a:effectRef>
            <a:fontRef idx="minor">
              <a:schemeClr val="tx1"/>
            </a:fontRef>
          </p:style>
        </p:cxnSp>
        <p:pic>
          <p:nvPicPr>
            <p:cNvPr id="186" name="図 185">
              <a:extLst>
                <a:ext uri="{FF2B5EF4-FFF2-40B4-BE49-F238E27FC236}">
                  <a16:creationId xmlns:a16="http://schemas.microsoft.com/office/drawing/2014/main" id="{9B37F535-8BF5-4F60-B26E-F3C695EAB373}"/>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457875" y="1624312"/>
              <a:ext cx="512763" cy="512763"/>
            </a:xfrm>
            <a:prstGeom prst="rect">
              <a:avLst/>
            </a:prstGeom>
          </p:spPr>
        </p:pic>
      </p:grpSp>
      <p:grpSp>
        <p:nvGrpSpPr>
          <p:cNvPr id="196" name="グループ化 195">
            <a:extLst>
              <a:ext uri="{FF2B5EF4-FFF2-40B4-BE49-F238E27FC236}">
                <a16:creationId xmlns:a16="http://schemas.microsoft.com/office/drawing/2014/main" id="{56C58DAE-7903-4A33-910D-570732AB5603}"/>
              </a:ext>
            </a:extLst>
          </p:cNvPr>
          <p:cNvGrpSpPr/>
          <p:nvPr/>
        </p:nvGrpSpPr>
        <p:grpSpPr>
          <a:xfrm>
            <a:off x="4026894" y="8576156"/>
            <a:ext cx="3206697" cy="1448921"/>
            <a:chOff x="4035315" y="3785779"/>
            <a:chExt cx="3206697" cy="1448921"/>
          </a:xfrm>
        </p:grpSpPr>
        <p:pic>
          <p:nvPicPr>
            <p:cNvPr id="197" name="図 196">
              <a:extLst>
                <a:ext uri="{FF2B5EF4-FFF2-40B4-BE49-F238E27FC236}">
                  <a16:creationId xmlns:a16="http://schemas.microsoft.com/office/drawing/2014/main" id="{CC7E8119-9220-4975-90F0-454C4520993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414429" y="4601706"/>
              <a:ext cx="612000" cy="612000"/>
            </a:xfrm>
            <a:prstGeom prst="rect">
              <a:avLst/>
            </a:prstGeom>
          </p:spPr>
        </p:pic>
        <p:sp>
          <p:nvSpPr>
            <p:cNvPr id="198" name="正方形/長方形 197">
              <a:extLst>
                <a:ext uri="{FF2B5EF4-FFF2-40B4-BE49-F238E27FC236}">
                  <a16:creationId xmlns:a16="http://schemas.microsoft.com/office/drawing/2014/main" id="{AF9CD008-67E6-4711-892C-026B299E6F49}"/>
                </a:ext>
              </a:extLst>
            </p:cNvPr>
            <p:cNvSpPr/>
            <p:nvPr/>
          </p:nvSpPr>
          <p:spPr>
            <a:xfrm>
              <a:off x="4104000" y="3785779"/>
              <a:ext cx="3138012" cy="492443"/>
            </a:xfrm>
            <a:prstGeom prst="rect">
              <a:avLst/>
            </a:prstGeom>
          </p:spPr>
          <p:txBody>
            <a:bodyPr wrap="square">
              <a:sp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職場体験を通した採用プログラム</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「あんしん就活」参加企業募集</a:t>
              </a:r>
              <a:endParaRPr lang="zh-TW"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9" name="正方形/長方形 198">
              <a:extLst>
                <a:ext uri="{FF2B5EF4-FFF2-40B4-BE49-F238E27FC236}">
                  <a16:creationId xmlns:a16="http://schemas.microsoft.com/office/drawing/2014/main" id="{460C7A42-9F1E-40F4-9B27-8CD94BF6EAFE}"/>
                </a:ext>
              </a:extLst>
            </p:cNvPr>
            <p:cNvSpPr/>
            <p:nvPr/>
          </p:nvSpPr>
          <p:spPr>
            <a:xfrm>
              <a:off x="4140000" y="4245827"/>
              <a:ext cx="2858812" cy="507831"/>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職場体験を通した採用活動ができるプログラム</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「あんしん就活」への参加企業を募集しています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0" name="正方形/長方形 199">
              <a:extLst>
                <a:ext uri="{FF2B5EF4-FFF2-40B4-BE49-F238E27FC236}">
                  <a16:creationId xmlns:a16="http://schemas.microsoft.com/office/drawing/2014/main" id="{FF0F2D40-2048-4058-BB4B-67B4B5DCB43E}"/>
                </a:ext>
              </a:extLst>
            </p:cNvPr>
            <p:cNvSpPr/>
            <p:nvPr/>
          </p:nvSpPr>
          <p:spPr>
            <a:xfrm>
              <a:off x="4195499" y="4890000"/>
              <a:ext cx="2259222" cy="34470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TEL:06-6360-9072  FAX:06-6360-9079</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1" name="正方形/長方形 200">
              <a:extLst>
                <a:ext uri="{FF2B5EF4-FFF2-40B4-BE49-F238E27FC236}">
                  <a16:creationId xmlns:a16="http://schemas.microsoft.com/office/drawing/2014/main" id="{BF9C9E15-0DCF-4023-988C-A2C0B4D0176A}"/>
                </a:ext>
              </a:extLst>
            </p:cNvPr>
            <p:cNvSpPr/>
            <p:nvPr/>
          </p:nvSpPr>
          <p:spPr>
            <a:xfrm>
              <a:off x="4035315" y="3786370"/>
              <a:ext cx="85942" cy="491852"/>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202" name="直線コネクタ 201">
              <a:extLst>
                <a:ext uri="{FF2B5EF4-FFF2-40B4-BE49-F238E27FC236}">
                  <a16:creationId xmlns:a16="http://schemas.microsoft.com/office/drawing/2014/main" id="{31A99DB7-3F1D-44E4-B1DC-35B34D6DAC41}"/>
                </a:ext>
              </a:extLst>
            </p:cNvPr>
            <p:cNvCxnSpPr/>
            <p:nvPr/>
          </p:nvCxnSpPr>
          <p:spPr>
            <a:xfrm>
              <a:off x="4231840" y="4605827"/>
              <a:ext cx="2772000" cy="0"/>
            </a:xfrm>
            <a:prstGeom prst="line">
              <a:avLst/>
            </a:prstGeom>
          </p:spPr>
          <p:style>
            <a:lnRef idx="1">
              <a:schemeClr val="dk1"/>
            </a:lnRef>
            <a:fillRef idx="0">
              <a:schemeClr val="dk1"/>
            </a:fillRef>
            <a:effectRef idx="0">
              <a:schemeClr val="dk1"/>
            </a:effectRef>
            <a:fontRef idx="minor">
              <a:schemeClr val="tx1"/>
            </a:fontRef>
          </p:style>
        </p:cxnSp>
        <p:sp>
          <p:nvSpPr>
            <p:cNvPr id="203" name="正方形/長方形 202">
              <a:extLst>
                <a:ext uri="{FF2B5EF4-FFF2-40B4-BE49-F238E27FC236}">
                  <a16:creationId xmlns:a16="http://schemas.microsoft.com/office/drawing/2014/main" id="{94D55A60-BD9E-40F3-AF22-382669015D25}"/>
                </a:ext>
              </a:extLst>
            </p:cNvPr>
            <p:cNvSpPr/>
            <p:nvPr/>
          </p:nvSpPr>
          <p:spPr>
            <a:xfrm>
              <a:off x="4263837" y="4719085"/>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p>
          </p:txBody>
        </p:sp>
      </p:grpSp>
      <p:grpSp>
        <p:nvGrpSpPr>
          <p:cNvPr id="204" name="グループ化 203">
            <a:extLst>
              <a:ext uri="{FF2B5EF4-FFF2-40B4-BE49-F238E27FC236}">
                <a16:creationId xmlns:a16="http://schemas.microsoft.com/office/drawing/2014/main" id="{EE574AE3-E336-411B-A483-ADD0E177A3AE}"/>
              </a:ext>
            </a:extLst>
          </p:cNvPr>
          <p:cNvGrpSpPr/>
          <p:nvPr/>
        </p:nvGrpSpPr>
        <p:grpSpPr>
          <a:xfrm>
            <a:off x="773638" y="6930354"/>
            <a:ext cx="3314584" cy="1296866"/>
            <a:chOff x="806996" y="3813827"/>
            <a:chExt cx="3314584" cy="1296866"/>
          </a:xfrm>
        </p:grpSpPr>
        <p:pic>
          <p:nvPicPr>
            <p:cNvPr id="205" name="図 204">
              <a:extLst>
                <a:ext uri="{FF2B5EF4-FFF2-40B4-BE49-F238E27FC236}">
                  <a16:creationId xmlns:a16="http://schemas.microsoft.com/office/drawing/2014/main" id="{5B3BC872-137C-4D72-8F38-53F9F53FB5B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266704" y="4498693"/>
              <a:ext cx="612000" cy="612000"/>
            </a:xfrm>
            <a:prstGeom prst="rect">
              <a:avLst/>
            </a:prstGeom>
          </p:spPr>
        </p:pic>
        <p:sp>
          <p:nvSpPr>
            <p:cNvPr id="206" name="正方形/長方形 205">
              <a:extLst>
                <a:ext uri="{FF2B5EF4-FFF2-40B4-BE49-F238E27FC236}">
                  <a16:creationId xmlns:a16="http://schemas.microsoft.com/office/drawing/2014/main" id="{EAB725D1-30B8-44F2-834B-94C33A7154B5}"/>
                </a:ext>
              </a:extLst>
            </p:cNvPr>
            <p:cNvSpPr/>
            <p:nvPr/>
          </p:nvSpPr>
          <p:spPr>
            <a:xfrm>
              <a:off x="889200" y="3896434"/>
              <a:ext cx="3232380" cy="307777"/>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外国人材の受入れ促進</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7" name="正方形/長方形 206">
              <a:extLst>
                <a:ext uri="{FF2B5EF4-FFF2-40B4-BE49-F238E27FC236}">
                  <a16:creationId xmlns:a16="http://schemas.microsoft.com/office/drawing/2014/main" id="{5BF84447-0B9C-4E25-BF93-4FA87753C8F9}"/>
                </a:ext>
              </a:extLst>
            </p:cNvPr>
            <p:cNvSpPr/>
            <p:nvPr/>
          </p:nvSpPr>
          <p:spPr>
            <a:xfrm>
              <a:off x="898391" y="4173867"/>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外国人採用に関する相談受付や企業と外国人材の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マッチング支援を行います</a:t>
              </a:r>
            </a:p>
          </p:txBody>
        </p:sp>
        <p:sp>
          <p:nvSpPr>
            <p:cNvPr id="208" name="正方形/長方形 207">
              <a:extLst>
                <a:ext uri="{FF2B5EF4-FFF2-40B4-BE49-F238E27FC236}">
                  <a16:creationId xmlns:a16="http://schemas.microsoft.com/office/drawing/2014/main" id="{934DB5EB-2291-495B-9484-85D2A994077E}"/>
                </a:ext>
              </a:extLst>
            </p:cNvPr>
            <p:cNvSpPr/>
            <p:nvPr/>
          </p:nvSpPr>
          <p:spPr>
            <a:xfrm>
              <a:off x="936000" y="4749931"/>
              <a:ext cx="2231954" cy="191059"/>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TEL:06-6210-9066  FAX:06-6210-9481</a:t>
              </a:r>
            </a:p>
          </p:txBody>
        </p:sp>
        <p:sp>
          <p:nvSpPr>
            <p:cNvPr id="209" name="正方形/長方形 208">
              <a:extLst>
                <a:ext uri="{FF2B5EF4-FFF2-40B4-BE49-F238E27FC236}">
                  <a16:creationId xmlns:a16="http://schemas.microsoft.com/office/drawing/2014/main" id="{7FA4FB87-BF2F-4D33-82EC-1191E0DB028F}"/>
                </a:ext>
              </a:extLst>
            </p:cNvPr>
            <p:cNvSpPr/>
            <p:nvPr/>
          </p:nvSpPr>
          <p:spPr>
            <a:xfrm>
              <a:off x="806996" y="3813827"/>
              <a:ext cx="85942" cy="491852"/>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210" name="直線コネクタ 209">
              <a:extLst>
                <a:ext uri="{FF2B5EF4-FFF2-40B4-BE49-F238E27FC236}">
                  <a16:creationId xmlns:a16="http://schemas.microsoft.com/office/drawing/2014/main" id="{29EA9102-C731-437B-BF88-30A2E6E35520}"/>
                </a:ext>
              </a:extLst>
            </p:cNvPr>
            <p:cNvCxnSpPr/>
            <p:nvPr/>
          </p:nvCxnSpPr>
          <p:spPr>
            <a:xfrm>
              <a:off x="1008000" y="4524384"/>
              <a:ext cx="2772000" cy="0"/>
            </a:xfrm>
            <a:prstGeom prst="line">
              <a:avLst/>
            </a:prstGeom>
          </p:spPr>
          <p:style>
            <a:lnRef idx="1">
              <a:schemeClr val="dk1"/>
            </a:lnRef>
            <a:fillRef idx="0">
              <a:schemeClr val="dk1"/>
            </a:fillRef>
            <a:effectRef idx="0">
              <a:schemeClr val="dk1"/>
            </a:effectRef>
            <a:fontRef idx="minor">
              <a:schemeClr val="tx1"/>
            </a:fontRef>
          </p:style>
        </p:cxnSp>
        <p:sp>
          <p:nvSpPr>
            <p:cNvPr id="211" name="正方形/長方形 210">
              <a:extLst>
                <a:ext uri="{FF2B5EF4-FFF2-40B4-BE49-F238E27FC236}">
                  <a16:creationId xmlns:a16="http://schemas.microsoft.com/office/drawing/2014/main" id="{1E6FCE06-CC1D-4C98-A2E6-91B0AC0BE674}"/>
                </a:ext>
              </a:extLst>
            </p:cNvPr>
            <p:cNvSpPr/>
            <p:nvPr/>
          </p:nvSpPr>
          <p:spPr>
            <a:xfrm>
              <a:off x="1022488" y="458988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商工労働総務課</a:t>
              </a:r>
            </a:p>
          </p:txBody>
        </p:sp>
      </p:grpSp>
      <p:grpSp>
        <p:nvGrpSpPr>
          <p:cNvPr id="212" name="グループ化 211">
            <a:extLst>
              <a:ext uri="{FF2B5EF4-FFF2-40B4-BE49-F238E27FC236}">
                <a16:creationId xmlns:a16="http://schemas.microsoft.com/office/drawing/2014/main" id="{03393B7F-D956-4455-892E-6C2077E33C42}"/>
              </a:ext>
            </a:extLst>
          </p:cNvPr>
          <p:cNvGrpSpPr/>
          <p:nvPr/>
        </p:nvGrpSpPr>
        <p:grpSpPr>
          <a:xfrm>
            <a:off x="792138" y="8317208"/>
            <a:ext cx="3314584" cy="1690567"/>
            <a:chOff x="144339" y="5290786"/>
            <a:chExt cx="3314584" cy="1690567"/>
          </a:xfrm>
        </p:grpSpPr>
        <p:grpSp>
          <p:nvGrpSpPr>
            <p:cNvPr id="213" name="グループ化 212">
              <a:extLst>
                <a:ext uri="{FF2B5EF4-FFF2-40B4-BE49-F238E27FC236}">
                  <a16:creationId xmlns:a16="http://schemas.microsoft.com/office/drawing/2014/main" id="{2A932AEE-AA72-4469-912F-74A051BEAEBA}"/>
                </a:ext>
              </a:extLst>
            </p:cNvPr>
            <p:cNvGrpSpPr/>
            <p:nvPr/>
          </p:nvGrpSpPr>
          <p:grpSpPr>
            <a:xfrm>
              <a:off x="144339" y="5290786"/>
              <a:ext cx="3314584" cy="1690567"/>
              <a:chOff x="-2563967" y="4223150"/>
              <a:chExt cx="3314584" cy="1690567"/>
            </a:xfrm>
          </p:grpSpPr>
          <p:grpSp>
            <p:nvGrpSpPr>
              <p:cNvPr id="215" name="グループ化 214">
                <a:extLst>
                  <a:ext uri="{FF2B5EF4-FFF2-40B4-BE49-F238E27FC236}">
                    <a16:creationId xmlns:a16="http://schemas.microsoft.com/office/drawing/2014/main" id="{B5F7126E-ED27-4B82-89CF-F677AAD09290}"/>
                  </a:ext>
                </a:extLst>
              </p:cNvPr>
              <p:cNvGrpSpPr/>
              <p:nvPr/>
            </p:nvGrpSpPr>
            <p:grpSpPr>
              <a:xfrm>
                <a:off x="-2563967" y="4439174"/>
                <a:ext cx="3314584" cy="1474543"/>
                <a:chOff x="806996" y="3788879"/>
                <a:chExt cx="3314584" cy="1474543"/>
              </a:xfrm>
            </p:grpSpPr>
            <p:sp>
              <p:nvSpPr>
                <p:cNvPr id="217" name="正方形/長方形 216">
                  <a:extLst>
                    <a:ext uri="{FF2B5EF4-FFF2-40B4-BE49-F238E27FC236}">
                      <a16:creationId xmlns:a16="http://schemas.microsoft.com/office/drawing/2014/main" id="{B13033C1-BFE3-4DB7-9DD2-1F4DA83154DC}"/>
                    </a:ext>
                  </a:extLst>
                </p:cNvPr>
                <p:cNvSpPr/>
                <p:nvPr/>
              </p:nvSpPr>
              <p:spPr>
                <a:xfrm>
                  <a:off x="889200" y="3788879"/>
                  <a:ext cx="3232380" cy="523220"/>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大阪の未来社会を支える若者・企業</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応援事業</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8" name="正方形/長方形 217">
                  <a:extLst>
                    <a:ext uri="{FF2B5EF4-FFF2-40B4-BE49-F238E27FC236}">
                      <a16:creationId xmlns:a16="http://schemas.microsoft.com/office/drawing/2014/main" id="{50757BBB-01FE-42E8-A2D0-41E7A47DEA54}"/>
                    </a:ext>
                  </a:extLst>
                </p:cNvPr>
                <p:cNvSpPr/>
                <p:nvPr/>
              </p:nvSpPr>
              <p:spPr>
                <a:xfrm>
                  <a:off x="898391" y="4235811"/>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大学との連携を通じて、府内中小企業と学生のマッチングを促進します</a:t>
                  </a:r>
                </a:p>
              </p:txBody>
            </p:sp>
            <p:sp>
              <p:nvSpPr>
                <p:cNvPr id="219" name="正方形/長方形 218">
                  <a:extLst>
                    <a:ext uri="{FF2B5EF4-FFF2-40B4-BE49-F238E27FC236}">
                      <a16:creationId xmlns:a16="http://schemas.microsoft.com/office/drawing/2014/main" id="{82C4ADE3-E4F9-4BDF-9AAE-65352C8BCD02}"/>
                    </a:ext>
                  </a:extLst>
                </p:cNvPr>
                <p:cNvSpPr/>
                <p:nvPr/>
              </p:nvSpPr>
              <p:spPr>
                <a:xfrm>
                  <a:off x="936000" y="4918722"/>
                  <a:ext cx="2231954" cy="34470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TEL:06-6360-9074  FAX:06-6360-9079</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0" name="正方形/長方形 219">
                  <a:extLst>
                    <a:ext uri="{FF2B5EF4-FFF2-40B4-BE49-F238E27FC236}">
                      <a16:creationId xmlns:a16="http://schemas.microsoft.com/office/drawing/2014/main" id="{7C605E9B-E5B1-4808-B90D-D6C5AE59B4E0}"/>
                    </a:ext>
                  </a:extLst>
                </p:cNvPr>
                <p:cNvSpPr/>
                <p:nvPr/>
              </p:nvSpPr>
              <p:spPr>
                <a:xfrm>
                  <a:off x="806996" y="3813827"/>
                  <a:ext cx="85942" cy="491852"/>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221" name="直線コネクタ 220">
                  <a:extLst>
                    <a:ext uri="{FF2B5EF4-FFF2-40B4-BE49-F238E27FC236}">
                      <a16:creationId xmlns:a16="http://schemas.microsoft.com/office/drawing/2014/main" id="{F9B1F4B7-74C4-4F75-BAD7-4D4C21D6FF73}"/>
                    </a:ext>
                  </a:extLst>
                </p:cNvPr>
                <p:cNvCxnSpPr/>
                <p:nvPr/>
              </p:nvCxnSpPr>
              <p:spPr>
                <a:xfrm>
                  <a:off x="1008000" y="4605827"/>
                  <a:ext cx="2772000" cy="0"/>
                </a:xfrm>
                <a:prstGeom prst="line">
                  <a:avLst/>
                </a:prstGeom>
              </p:spPr>
              <p:style>
                <a:lnRef idx="1">
                  <a:schemeClr val="dk1"/>
                </a:lnRef>
                <a:fillRef idx="0">
                  <a:schemeClr val="dk1"/>
                </a:fillRef>
                <a:effectRef idx="0">
                  <a:schemeClr val="dk1"/>
                </a:effectRef>
                <a:fontRef idx="minor">
                  <a:schemeClr val="tx1"/>
                </a:fontRef>
              </p:style>
            </p:cxnSp>
            <p:sp>
              <p:nvSpPr>
                <p:cNvPr id="222" name="正方形/長方形 221">
                  <a:extLst>
                    <a:ext uri="{FF2B5EF4-FFF2-40B4-BE49-F238E27FC236}">
                      <a16:creationId xmlns:a16="http://schemas.microsoft.com/office/drawing/2014/main" id="{E63E7A97-4D0A-471C-9928-BB28F07CFD1E}"/>
                    </a:ext>
                  </a:extLst>
                </p:cNvPr>
                <p:cNvSpPr/>
                <p:nvPr/>
              </p:nvSpPr>
              <p:spPr>
                <a:xfrm>
                  <a:off x="1022488" y="471385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6" name="テキスト ボックス 215">
                <a:extLst>
                  <a:ext uri="{FF2B5EF4-FFF2-40B4-BE49-F238E27FC236}">
                    <a16:creationId xmlns:a16="http://schemas.microsoft.com/office/drawing/2014/main" id="{3D185186-3443-42DD-81C1-3C6337B14E48}"/>
                  </a:ext>
                </a:extLst>
              </p:cNvPr>
              <p:cNvSpPr txBox="1"/>
              <p:nvPr/>
            </p:nvSpPr>
            <p:spPr>
              <a:xfrm>
                <a:off x="-2494502" y="4223150"/>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grpSp>
        <p:pic>
          <p:nvPicPr>
            <p:cNvPr id="214" name="図 213">
              <a:extLst>
                <a:ext uri="{FF2B5EF4-FFF2-40B4-BE49-F238E27FC236}">
                  <a16:creationId xmlns:a16="http://schemas.microsoft.com/office/drawing/2014/main" id="{02BCC8B4-F50D-4E8B-A261-1575A7B43E25}"/>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601716" y="6328920"/>
              <a:ext cx="589403" cy="589403"/>
            </a:xfrm>
            <a:prstGeom prst="rect">
              <a:avLst/>
            </a:prstGeom>
          </p:spPr>
        </p:pic>
      </p:grpSp>
    </p:spTree>
    <p:extLst>
      <p:ext uri="{BB962C8B-B14F-4D97-AF65-F5344CB8AC3E}">
        <p14:creationId xmlns:p14="http://schemas.microsoft.com/office/powerpoint/2010/main" val="3397513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3" name="直線コネクタ 142"/>
          <p:cNvCxnSpPr/>
          <p:nvPr/>
        </p:nvCxnSpPr>
        <p:spPr>
          <a:xfrm>
            <a:off x="148949" y="10062266"/>
            <a:ext cx="6851314" cy="0"/>
          </a:xfrm>
          <a:prstGeom prst="line">
            <a:avLst/>
          </a:prstGeom>
        </p:spPr>
        <p:style>
          <a:lnRef idx="1">
            <a:schemeClr val="dk1"/>
          </a:lnRef>
          <a:fillRef idx="0">
            <a:schemeClr val="dk1"/>
          </a:fillRef>
          <a:effectRef idx="0">
            <a:schemeClr val="dk1"/>
          </a:effectRef>
          <a:fontRef idx="minor">
            <a:schemeClr val="tx1"/>
          </a:fontRef>
        </p:style>
      </p:cxnSp>
      <p:sp>
        <p:nvSpPr>
          <p:cNvPr id="201" name="ホームベース 200"/>
          <p:cNvSpPr/>
          <p:nvPr/>
        </p:nvSpPr>
        <p:spPr>
          <a:xfrm>
            <a:off x="0" y="53951"/>
            <a:ext cx="7200900" cy="433394"/>
          </a:xfrm>
          <a:prstGeom prst="homePlate">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中小企業の事業活動を担う人材の確保及び育成</a:t>
            </a:r>
          </a:p>
        </p:txBody>
      </p:sp>
      <p:sp>
        <p:nvSpPr>
          <p:cNvPr id="96" name="テキスト ボックス 95"/>
          <p:cNvSpPr txBox="1"/>
          <p:nvPr/>
        </p:nvSpPr>
        <p:spPr>
          <a:xfrm>
            <a:off x="6703859" y="10062266"/>
            <a:ext cx="296404"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6</a:t>
            </a:r>
          </a:p>
        </p:txBody>
      </p:sp>
      <p:grpSp>
        <p:nvGrpSpPr>
          <p:cNvPr id="11" name="グループ化 10">
            <a:extLst>
              <a:ext uri="{FF2B5EF4-FFF2-40B4-BE49-F238E27FC236}">
                <a16:creationId xmlns:a16="http://schemas.microsoft.com/office/drawing/2014/main" id="{1EEE6BB3-B88D-4BAB-8F30-48B1CC725961}"/>
              </a:ext>
            </a:extLst>
          </p:cNvPr>
          <p:cNvGrpSpPr/>
          <p:nvPr/>
        </p:nvGrpSpPr>
        <p:grpSpPr>
          <a:xfrm>
            <a:off x="3484600" y="5308552"/>
            <a:ext cx="3171846" cy="1357225"/>
            <a:chOff x="3376359" y="864230"/>
            <a:chExt cx="3171846" cy="1357225"/>
          </a:xfrm>
        </p:grpSpPr>
        <p:sp>
          <p:nvSpPr>
            <p:cNvPr id="134" name="正方形/長方形 133"/>
            <p:cNvSpPr/>
            <p:nvPr/>
          </p:nvSpPr>
          <p:spPr>
            <a:xfrm>
              <a:off x="3376359" y="864230"/>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36" name="直線コネクタ 135"/>
            <p:cNvCxnSpPr/>
            <p:nvPr/>
          </p:nvCxnSpPr>
          <p:spPr>
            <a:xfrm>
              <a:off x="3507008" y="1650862"/>
              <a:ext cx="2772000" cy="0"/>
            </a:xfrm>
            <a:prstGeom prst="line">
              <a:avLst/>
            </a:prstGeom>
          </p:spPr>
          <p:style>
            <a:lnRef idx="1">
              <a:schemeClr val="dk1"/>
            </a:lnRef>
            <a:fillRef idx="0">
              <a:schemeClr val="dk1"/>
            </a:fillRef>
            <a:effectRef idx="0">
              <a:schemeClr val="dk1"/>
            </a:effectRef>
            <a:fontRef idx="minor">
              <a:schemeClr val="tx1"/>
            </a:fontRef>
          </p:style>
        </p:cxnSp>
        <p:sp>
          <p:nvSpPr>
            <p:cNvPr id="160" name="正方形/長方形 159"/>
            <p:cNvSpPr/>
            <p:nvPr/>
          </p:nvSpPr>
          <p:spPr>
            <a:xfrm>
              <a:off x="3498119" y="948603"/>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テクノ講座（在職者訓練）</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1" name="正方形/長方形 160"/>
            <p:cNvSpPr/>
            <p:nvPr/>
          </p:nvSpPr>
          <p:spPr>
            <a:xfrm>
              <a:off x="3480633" y="1240595"/>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在職者対象の短期の職業訓練です</a:t>
              </a:r>
              <a:endPar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個人のスキルアップや企業の研修を支援します</a:t>
              </a:r>
            </a:p>
          </p:txBody>
        </p:sp>
        <p:sp>
          <p:nvSpPr>
            <p:cNvPr id="157" name="正方形/長方形 156"/>
            <p:cNvSpPr/>
            <p:nvPr/>
          </p:nvSpPr>
          <p:spPr>
            <a:xfrm>
              <a:off x="3450564" y="1892169"/>
              <a:ext cx="2230366"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TEL:06-6210-9533  FAX:06-6210-9528</a:t>
              </a:r>
            </a:p>
          </p:txBody>
        </p:sp>
        <p:sp>
          <p:nvSpPr>
            <p:cNvPr id="158" name="正方形/長方形 157"/>
            <p:cNvSpPr/>
            <p:nvPr/>
          </p:nvSpPr>
          <p:spPr>
            <a:xfrm>
              <a:off x="3532304" y="1732120"/>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人材育成課</a:t>
              </a:r>
            </a:p>
          </p:txBody>
        </p:sp>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74770" y="1690136"/>
              <a:ext cx="523448" cy="531319"/>
            </a:xfrm>
            <a:prstGeom prst="rect">
              <a:avLst/>
            </a:prstGeom>
          </p:spPr>
        </p:pic>
      </p:grpSp>
      <p:grpSp>
        <p:nvGrpSpPr>
          <p:cNvPr id="10" name="グループ化 9">
            <a:extLst>
              <a:ext uri="{FF2B5EF4-FFF2-40B4-BE49-F238E27FC236}">
                <a16:creationId xmlns:a16="http://schemas.microsoft.com/office/drawing/2014/main" id="{1404DE34-0E44-4594-9BA0-1905A2E0EC5A}"/>
              </a:ext>
            </a:extLst>
          </p:cNvPr>
          <p:cNvGrpSpPr/>
          <p:nvPr/>
        </p:nvGrpSpPr>
        <p:grpSpPr>
          <a:xfrm>
            <a:off x="288082" y="5304188"/>
            <a:ext cx="3146467" cy="1339409"/>
            <a:chOff x="156322" y="846039"/>
            <a:chExt cx="3146467" cy="1339409"/>
          </a:xfrm>
        </p:grpSpPr>
        <p:sp>
          <p:nvSpPr>
            <p:cNvPr id="151" name="正方形/長方形 150"/>
            <p:cNvSpPr/>
            <p:nvPr/>
          </p:nvSpPr>
          <p:spPr>
            <a:xfrm>
              <a:off x="252703" y="936189"/>
              <a:ext cx="3050086" cy="307777"/>
            </a:xfrm>
            <a:prstGeom prst="rect">
              <a:avLst/>
            </a:prstGeom>
          </p:spPr>
          <p:txBody>
            <a:bodyPr wrap="square">
              <a:spAutoFit/>
            </a:bodyPr>
            <a:lstStyle/>
            <a:p>
              <a:r>
                <a:rPr lang="zh-TW" altLang="en-US" sz="1400" dirty="0">
                  <a:latin typeface="Meiryo UI" panose="020B0604030504040204" pitchFamily="50" charset="-128"/>
                  <a:ea typeface="Meiryo UI" panose="020B0604030504040204" pitchFamily="50" charset="-128"/>
                  <a:cs typeface="Meiryo UI" panose="020B0604030504040204" pitchFamily="50" charset="-128"/>
                </a:rPr>
                <a:t>高等職業技術専門校</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（ぎせんこう）</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正方形/長方形 151"/>
            <p:cNvSpPr/>
            <p:nvPr/>
          </p:nvSpPr>
          <p:spPr>
            <a:xfrm>
              <a:off x="227294" y="1256925"/>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ものづくり分野等で即戦力となる人材の育成や</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中小企業と修了生のマッチングを行います</a:t>
              </a:r>
            </a:p>
          </p:txBody>
        </p:sp>
        <p:sp>
          <p:nvSpPr>
            <p:cNvPr id="148" name="正方形/長方形 147"/>
            <p:cNvSpPr/>
            <p:nvPr/>
          </p:nvSpPr>
          <p:spPr>
            <a:xfrm>
              <a:off x="250289" y="1884793"/>
              <a:ext cx="2259222"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TEL:06-6210-9533  FAX:06-6210-9528</a:t>
              </a:r>
            </a:p>
          </p:txBody>
        </p:sp>
        <p:sp>
          <p:nvSpPr>
            <p:cNvPr id="149" name="正方形/長方形 148"/>
            <p:cNvSpPr/>
            <p:nvPr/>
          </p:nvSpPr>
          <p:spPr>
            <a:xfrm>
              <a:off x="324625" y="1724744"/>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人材育成課</a:t>
              </a:r>
            </a:p>
          </p:txBody>
        </p:sp>
        <p:cxnSp>
          <p:nvCxnSpPr>
            <p:cNvPr id="116" name="直線コネクタ 115"/>
            <p:cNvCxnSpPr/>
            <p:nvPr/>
          </p:nvCxnSpPr>
          <p:spPr>
            <a:xfrm>
              <a:off x="296554" y="1644752"/>
              <a:ext cx="2772000" cy="0"/>
            </a:xfrm>
            <a:prstGeom prst="line">
              <a:avLst/>
            </a:prstGeom>
          </p:spPr>
          <p:style>
            <a:lnRef idx="1">
              <a:schemeClr val="dk1"/>
            </a:lnRef>
            <a:fillRef idx="0">
              <a:schemeClr val="dk1"/>
            </a:fillRef>
            <a:effectRef idx="0">
              <a:schemeClr val="dk1"/>
            </a:effectRef>
            <a:fontRef idx="minor">
              <a:schemeClr val="tx1"/>
            </a:fontRef>
          </p:style>
        </p:cxnSp>
        <p:sp>
          <p:nvSpPr>
            <p:cNvPr id="164" name="正方形/長方形 163"/>
            <p:cNvSpPr/>
            <p:nvPr/>
          </p:nvSpPr>
          <p:spPr>
            <a:xfrm>
              <a:off x="156322" y="846039"/>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89008" y="1696678"/>
              <a:ext cx="488770" cy="488770"/>
            </a:xfrm>
            <a:prstGeom prst="rect">
              <a:avLst/>
            </a:prstGeom>
          </p:spPr>
        </p:pic>
      </p:grpSp>
      <p:grpSp>
        <p:nvGrpSpPr>
          <p:cNvPr id="7" name="グループ化 6">
            <a:extLst>
              <a:ext uri="{FF2B5EF4-FFF2-40B4-BE49-F238E27FC236}">
                <a16:creationId xmlns:a16="http://schemas.microsoft.com/office/drawing/2014/main" id="{077E62CD-6D23-4941-94CD-0C8788CE258B}"/>
              </a:ext>
            </a:extLst>
          </p:cNvPr>
          <p:cNvGrpSpPr/>
          <p:nvPr/>
        </p:nvGrpSpPr>
        <p:grpSpPr>
          <a:xfrm>
            <a:off x="295736" y="8525922"/>
            <a:ext cx="3160916" cy="1353790"/>
            <a:chOff x="3375854" y="2487777"/>
            <a:chExt cx="3160916" cy="1353790"/>
          </a:xfrm>
        </p:grpSpPr>
        <p:sp>
          <p:nvSpPr>
            <p:cNvPr id="132" name="正方形/長方形 131"/>
            <p:cNvSpPr/>
            <p:nvPr/>
          </p:nvSpPr>
          <p:spPr>
            <a:xfrm>
              <a:off x="3486684" y="2540595"/>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技能検定</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p:cNvSpPr/>
            <p:nvPr/>
          </p:nvSpPr>
          <p:spPr>
            <a:xfrm>
              <a:off x="3464380" y="2881185"/>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技能の習得レベルを評価する国家検定制度で、</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働く人々の技能と地位の向上を図ります</a:t>
              </a:r>
            </a:p>
          </p:txBody>
        </p:sp>
        <p:sp>
          <p:nvSpPr>
            <p:cNvPr id="130" name="正方形/長方形 129"/>
            <p:cNvSpPr/>
            <p:nvPr/>
          </p:nvSpPr>
          <p:spPr>
            <a:xfrm>
              <a:off x="3498119" y="3525133"/>
              <a:ext cx="2247758"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TEL:06-6210-9529  FAX:06-6210-9528</a:t>
              </a:r>
            </a:p>
          </p:txBody>
        </p:sp>
        <p:sp>
          <p:nvSpPr>
            <p:cNvPr id="131" name="正方形/長方形 130"/>
            <p:cNvSpPr/>
            <p:nvPr/>
          </p:nvSpPr>
          <p:spPr>
            <a:xfrm>
              <a:off x="3534812" y="3337498"/>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人材育成課</a:t>
              </a:r>
            </a:p>
          </p:txBody>
        </p:sp>
        <p:cxnSp>
          <p:nvCxnSpPr>
            <p:cNvPr id="137" name="直線コネクタ 136"/>
            <p:cNvCxnSpPr/>
            <p:nvPr/>
          </p:nvCxnSpPr>
          <p:spPr>
            <a:xfrm>
              <a:off x="3549520" y="3263084"/>
              <a:ext cx="2772000" cy="0"/>
            </a:xfrm>
            <a:prstGeom prst="line">
              <a:avLst/>
            </a:prstGeom>
          </p:spPr>
          <p:style>
            <a:lnRef idx="1">
              <a:schemeClr val="dk1"/>
            </a:lnRef>
            <a:fillRef idx="0">
              <a:schemeClr val="dk1"/>
            </a:fillRef>
            <a:effectRef idx="0">
              <a:schemeClr val="dk1"/>
            </a:effectRef>
            <a:fontRef idx="minor">
              <a:schemeClr val="tx1"/>
            </a:fontRef>
          </p:style>
        </p:cxnSp>
        <p:pic>
          <p:nvPicPr>
            <p:cNvPr id="5" name="図 4"/>
            <p:cNvPicPr>
              <a:picLocks noChangeAspect="1"/>
            </p:cNvPicPr>
            <p:nvPr/>
          </p:nvPicPr>
          <p:blipFill>
            <a:blip r:embed="rId4"/>
            <a:stretch>
              <a:fillRect/>
            </a:stretch>
          </p:blipFill>
          <p:spPr>
            <a:xfrm>
              <a:off x="5758214" y="3301567"/>
              <a:ext cx="540000" cy="540000"/>
            </a:xfrm>
            <a:prstGeom prst="rect">
              <a:avLst/>
            </a:prstGeom>
          </p:spPr>
        </p:pic>
        <p:sp>
          <p:nvSpPr>
            <p:cNvPr id="135" name="正方形/長方形 134"/>
            <p:cNvSpPr/>
            <p:nvPr/>
          </p:nvSpPr>
          <p:spPr>
            <a:xfrm>
              <a:off x="3375854" y="2487777"/>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grpSp>
        <p:nvGrpSpPr>
          <p:cNvPr id="6" name="グループ化 5">
            <a:extLst>
              <a:ext uri="{FF2B5EF4-FFF2-40B4-BE49-F238E27FC236}">
                <a16:creationId xmlns:a16="http://schemas.microsoft.com/office/drawing/2014/main" id="{FA4EEA50-83E2-49A0-8270-EA6D867063A3}"/>
              </a:ext>
            </a:extLst>
          </p:cNvPr>
          <p:cNvGrpSpPr/>
          <p:nvPr/>
        </p:nvGrpSpPr>
        <p:grpSpPr>
          <a:xfrm>
            <a:off x="3479882" y="6902780"/>
            <a:ext cx="3169076" cy="1377735"/>
            <a:chOff x="144066" y="2502223"/>
            <a:chExt cx="3169076" cy="1377735"/>
          </a:xfrm>
        </p:grpSpPr>
        <p:sp>
          <p:nvSpPr>
            <p:cNvPr id="124" name="正方形/長方形 123"/>
            <p:cNvSpPr/>
            <p:nvPr/>
          </p:nvSpPr>
          <p:spPr>
            <a:xfrm>
              <a:off x="263056" y="2567739"/>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ものづくりマイスター制度</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正方形/長方形 124"/>
            <p:cNvSpPr/>
            <p:nvPr/>
          </p:nvSpPr>
          <p:spPr>
            <a:xfrm>
              <a:off x="296192" y="2894751"/>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ものづくりマイスターを企業に派遣し、若年技能者への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実技指導を行います</a:t>
              </a:r>
            </a:p>
          </p:txBody>
        </p:sp>
        <p:sp>
          <p:nvSpPr>
            <p:cNvPr id="122" name="正方形/長方形 121"/>
            <p:cNvSpPr/>
            <p:nvPr/>
          </p:nvSpPr>
          <p:spPr>
            <a:xfrm>
              <a:off x="313935" y="3605984"/>
              <a:ext cx="2160239" cy="273974"/>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TEL:06-4394-7833  FAX:06-6534-7511</a:t>
              </a:r>
            </a:p>
          </p:txBody>
        </p:sp>
        <p:sp>
          <p:nvSpPr>
            <p:cNvPr id="123" name="正方形/長方形 122"/>
            <p:cNvSpPr/>
            <p:nvPr/>
          </p:nvSpPr>
          <p:spPr>
            <a:xfrm>
              <a:off x="337227" y="3334820"/>
              <a:ext cx="2128326" cy="252000"/>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大阪府地域技能振興コーナー</a:t>
              </a:r>
            </a:p>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（大阪府職業能力開発協会）</a:t>
              </a:r>
              <a:endPar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7" name="直線コネクタ 116"/>
            <p:cNvCxnSpPr/>
            <p:nvPr/>
          </p:nvCxnSpPr>
          <p:spPr>
            <a:xfrm>
              <a:off x="356294" y="3265688"/>
              <a:ext cx="2772000" cy="0"/>
            </a:xfrm>
            <a:prstGeom prst="line">
              <a:avLst/>
            </a:prstGeom>
          </p:spPr>
          <p:style>
            <a:lnRef idx="1">
              <a:schemeClr val="dk1"/>
            </a:lnRef>
            <a:fillRef idx="0">
              <a:schemeClr val="dk1"/>
            </a:fillRef>
            <a:effectRef idx="0">
              <a:schemeClr val="dk1"/>
            </a:effectRef>
            <a:fontRef idx="minor">
              <a:schemeClr val="tx1"/>
            </a:fontRef>
          </p:style>
        </p:cxnSp>
        <p:sp>
          <p:nvSpPr>
            <p:cNvPr id="166" name="正方形/長方形 165"/>
            <p:cNvSpPr/>
            <p:nvPr/>
          </p:nvSpPr>
          <p:spPr>
            <a:xfrm>
              <a:off x="144066" y="2502223"/>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4" name="図 3"/>
            <p:cNvPicPr>
              <a:picLocks noChangeAspect="1"/>
            </p:cNvPicPr>
            <p:nvPr/>
          </p:nvPicPr>
          <p:blipFill rotWithShape="1">
            <a:blip r:embed="rId5" cstate="print">
              <a:extLst>
                <a:ext uri="{28A0092B-C50C-407E-A947-70E740481C1C}">
                  <a14:useLocalDpi xmlns:a14="http://schemas.microsoft.com/office/drawing/2010/main" val="0"/>
                </a:ext>
              </a:extLst>
            </a:blip>
            <a:srcRect l="6192" t="7837" r="6584" b="6584"/>
            <a:stretch/>
          </p:blipFill>
          <p:spPr>
            <a:xfrm>
              <a:off x="2530956" y="3322311"/>
              <a:ext cx="489578" cy="480341"/>
            </a:xfrm>
            <a:prstGeom prst="rect">
              <a:avLst/>
            </a:prstGeom>
          </p:spPr>
        </p:pic>
      </p:grpSp>
      <p:grpSp>
        <p:nvGrpSpPr>
          <p:cNvPr id="2" name="グループ化 1">
            <a:extLst>
              <a:ext uri="{FF2B5EF4-FFF2-40B4-BE49-F238E27FC236}">
                <a16:creationId xmlns:a16="http://schemas.microsoft.com/office/drawing/2014/main" id="{9CD1081E-28CB-47A2-8841-AB45801624F8}"/>
              </a:ext>
            </a:extLst>
          </p:cNvPr>
          <p:cNvGrpSpPr/>
          <p:nvPr/>
        </p:nvGrpSpPr>
        <p:grpSpPr>
          <a:xfrm>
            <a:off x="3485804" y="8526517"/>
            <a:ext cx="3262289" cy="1314345"/>
            <a:chOff x="144066" y="4160500"/>
            <a:chExt cx="3262289" cy="1314345"/>
          </a:xfrm>
        </p:grpSpPr>
        <p:sp>
          <p:nvSpPr>
            <p:cNvPr id="163" name="正方形/長方形 162"/>
            <p:cNvSpPr/>
            <p:nvPr/>
          </p:nvSpPr>
          <p:spPr>
            <a:xfrm>
              <a:off x="144066" y="4160500"/>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46" name="正方形/長方形 145"/>
            <p:cNvSpPr/>
            <p:nvPr/>
          </p:nvSpPr>
          <p:spPr>
            <a:xfrm>
              <a:off x="269146" y="4228272"/>
              <a:ext cx="3137209"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リスキリングサポートパワーアップ事業</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正方形/長方形 154"/>
            <p:cNvSpPr/>
            <p:nvPr/>
          </p:nvSpPr>
          <p:spPr>
            <a:xfrm>
              <a:off x="210877" y="4579712"/>
              <a:ext cx="3096344"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アドバイザーによるオンライン相談や、在職者向け研修プログラム</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の提供等を実施し、新たなスキル獲得をサポートします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9" name="直線コネクタ 158"/>
            <p:cNvCxnSpPr/>
            <p:nvPr/>
          </p:nvCxnSpPr>
          <p:spPr>
            <a:xfrm>
              <a:off x="344277" y="4990479"/>
              <a:ext cx="2772000" cy="0"/>
            </a:xfrm>
            <a:prstGeom prst="line">
              <a:avLst/>
            </a:prstGeom>
          </p:spPr>
          <p:style>
            <a:lnRef idx="1">
              <a:schemeClr val="dk1"/>
            </a:lnRef>
            <a:fillRef idx="0">
              <a:schemeClr val="dk1"/>
            </a:fillRef>
            <a:effectRef idx="0">
              <a:schemeClr val="dk1"/>
            </a:effectRef>
            <a:fontRef idx="minor">
              <a:schemeClr val="tx1"/>
            </a:fontRef>
          </p:style>
        </p:cxnSp>
        <p:sp>
          <p:nvSpPr>
            <p:cNvPr id="165" name="正方形/長方形 164"/>
            <p:cNvSpPr/>
            <p:nvPr/>
          </p:nvSpPr>
          <p:spPr>
            <a:xfrm>
              <a:off x="366567" y="5062459"/>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人材育成課</a:t>
              </a:r>
            </a:p>
          </p:txBody>
        </p:sp>
        <p:sp>
          <p:nvSpPr>
            <p:cNvPr id="85" name="正方形/長方形 84">
              <a:extLst>
                <a:ext uri="{FF2B5EF4-FFF2-40B4-BE49-F238E27FC236}">
                  <a16:creationId xmlns:a16="http://schemas.microsoft.com/office/drawing/2014/main" id="{F7E5BE1F-D351-41B7-AAFD-FE490FD39D23}"/>
                </a:ext>
              </a:extLst>
            </p:cNvPr>
            <p:cNvSpPr/>
            <p:nvPr/>
          </p:nvSpPr>
          <p:spPr>
            <a:xfrm>
              <a:off x="306851" y="5243695"/>
              <a:ext cx="2247758"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TEL:06-6210-9529  FAX:06-6210-9528</a:t>
              </a:r>
            </a:p>
          </p:txBody>
        </p:sp>
      </p:grpSp>
      <p:grpSp>
        <p:nvGrpSpPr>
          <p:cNvPr id="17" name="グループ化 16">
            <a:extLst>
              <a:ext uri="{FF2B5EF4-FFF2-40B4-BE49-F238E27FC236}">
                <a16:creationId xmlns:a16="http://schemas.microsoft.com/office/drawing/2014/main" id="{4600D46F-5C99-401C-94C6-DEE41AB7CED1}"/>
              </a:ext>
            </a:extLst>
          </p:cNvPr>
          <p:cNvGrpSpPr/>
          <p:nvPr/>
        </p:nvGrpSpPr>
        <p:grpSpPr>
          <a:xfrm>
            <a:off x="-6259" y="5191820"/>
            <a:ext cx="7142566" cy="1385256"/>
            <a:chOff x="50" y="4695310"/>
            <a:chExt cx="7142566" cy="1385256"/>
          </a:xfrm>
        </p:grpSpPr>
        <p:sp>
          <p:nvSpPr>
            <p:cNvPr id="93" name="正方形/長方形 92"/>
            <p:cNvSpPr/>
            <p:nvPr/>
          </p:nvSpPr>
          <p:spPr>
            <a:xfrm>
              <a:off x="6521699" y="4928377"/>
              <a:ext cx="620917" cy="1152189"/>
            </a:xfrm>
            <a:prstGeom prst="rect">
              <a:avLst/>
            </a:prstGeom>
            <a:noFill/>
            <a:ln>
              <a:solidFill>
                <a:srgbClr val="CC0066"/>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a:t>
              </a:r>
            </a:p>
          </p:txBody>
        </p:sp>
        <p:cxnSp>
          <p:nvCxnSpPr>
            <p:cNvPr id="191" name="直線コネクタ 190"/>
            <p:cNvCxnSpPr/>
            <p:nvPr/>
          </p:nvCxnSpPr>
          <p:spPr>
            <a:xfrm flipV="1">
              <a:off x="6823515" y="4695310"/>
              <a:ext cx="0" cy="230400"/>
            </a:xfrm>
            <a:prstGeom prst="line">
              <a:avLst/>
            </a:prstGeom>
            <a:noFill/>
            <a:ln w="25400">
              <a:solidFill>
                <a:srgbClr val="CC0066"/>
              </a:solidFill>
            </a:ln>
          </p:spPr>
          <p:style>
            <a:lnRef idx="1">
              <a:schemeClr val="accent1"/>
            </a:lnRef>
            <a:fillRef idx="0">
              <a:schemeClr val="accent1"/>
            </a:fillRef>
            <a:effectRef idx="0">
              <a:schemeClr val="accent1"/>
            </a:effectRef>
            <a:fontRef idx="minor">
              <a:schemeClr val="tx1"/>
            </a:fontRef>
          </p:style>
        </p:cxnSp>
        <p:cxnSp>
          <p:nvCxnSpPr>
            <p:cNvPr id="86" name="直線コネクタ 85">
              <a:extLst>
                <a:ext uri="{FF2B5EF4-FFF2-40B4-BE49-F238E27FC236}">
                  <a16:creationId xmlns:a16="http://schemas.microsoft.com/office/drawing/2014/main" id="{09941593-8EB1-4B0B-BAD1-CD0FAAEEB7D8}"/>
                </a:ext>
              </a:extLst>
            </p:cNvPr>
            <p:cNvCxnSpPr/>
            <p:nvPr/>
          </p:nvCxnSpPr>
          <p:spPr>
            <a:xfrm>
              <a:off x="50" y="4695310"/>
              <a:ext cx="6832108" cy="0"/>
            </a:xfrm>
            <a:prstGeom prst="line">
              <a:avLst/>
            </a:prstGeom>
            <a:noFill/>
            <a:ln w="25400">
              <a:solidFill>
                <a:srgbClr val="CC0066"/>
              </a:solidFill>
            </a:ln>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403D9B64-C6DC-4AF1-A08D-1753F1989AF3}"/>
              </a:ext>
            </a:extLst>
          </p:cNvPr>
          <p:cNvGrpSpPr/>
          <p:nvPr/>
        </p:nvGrpSpPr>
        <p:grpSpPr>
          <a:xfrm>
            <a:off x="295736" y="6679337"/>
            <a:ext cx="3156366" cy="1599854"/>
            <a:chOff x="149578" y="2227513"/>
            <a:chExt cx="3156366" cy="1599854"/>
          </a:xfrm>
        </p:grpSpPr>
        <p:grpSp>
          <p:nvGrpSpPr>
            <p:cNvPr id="87" name="グループ化 86">
              <a:extLst>
                <a:ext uri="{FF2B5EF4-FFF2-40B4-BE49-F238E27FC236}">
                  <a16:creationId xmlns:a16="http://schemas.microsoft.com/office/drawing/2014/main" id="{09135C50-CFEB-4A4D-A487-33323FC9EA70}"/>
                </a:ext>
              </a:extLst>
            </p:cNvPr>
            <p:cNvGrpSpPr/>
            <p:nvPr/>
          </p:nvGrpSpPr>
          <p:grpSpPr>
            <a:xfrm>
              <a:off x="149578" y="2449632"/>
              <a:ext cx="3156366" cy="1377735"/>
              <a:chOff x="156776" y="2502223"/>
              <a:chExt cx="3156366" cy="1377735"/>
            </a:xfrm>
          </p:grpSpPr>
          <p:sp>
            <p:nvSpPr>
              <p:cNvPr id="88" name="正方形/長方形 87">
                <a:extLst>
                  <a:ext uri="{FF2B5EF4-FFF2-40B4-BE49-F238E27FC236}">
                    <a16:creationId xmlns:a16="http://schemas.microsoft.com/office/drawing/2014/main" id="{AB3E9276-35CF-4545-85E1-C85FA6E26BF8}"/>
                  </a:ext>
                </a:extLst>
              </p:cNvPr>
              <p:cNvSpPr/>
              <p:nvPr/>
            </p:nvSpPr>
            <p:spPr>
              <a:xfrm>
                <a:off x="263056" y="2567739"/>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社会人訓練</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正方形/長方形 88">
                <a:extLst>
                  <a:ext uri="{FF2B5EF4-FFF2-40B4-BE49-F238E27FC236}">
                    <a16:creationId xmlns:a16="http://schemas.microsoft.com/office/drawing/2014/main" id="{D7C089CA-E86A-4D75-91A0-910C74C39D72}"/>
                  </a:ext>
                </a:extLst>
              </p:cNvPr>
              <p:cNvSpPr/>
              <p:nvPr/>
            </p:nvSpPr>
            <p:spPr>
              <a:xfrm>
                <a:off x="266810" y="2894751"/>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ぎせんこうの求職者向け職業訓練の一部科目で</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在職者を受け入れて訓練を行います</a:t>
                </a:r>
              </a:p>
            </p:txBody>
          </p:sp>
          <p:sp>
            <p:nvSpPr>
              <p:cNvPr id="90" name="正方形/長方形 89">
                <a:extLst>
                  <a:ext uri="{FF2B5EF4-FFF2-40B4-BE49-F238E27FC236}">
                    <a16:creationId xmlns:a16="http://schemas.microsoft.com/office/drawing/2014/main" id="{26F7673B-2AE6-4F06-85F4-1874C7902BC3}"/>
                  </a:ext>
                </a:extLst>
              </p:cNvPr>
              <p:cNvSpPr/>
              <p:nvPr/>
            </p:nvSpPr>
            <p:spPr>
              <a:xfrm>
                <a:off x="313935" y="3605984"/>
                <a:ext cx="2160239" cy="273974"/>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TEL:06-6210-9533 FAX:06-6210-9528</a:t>
                </a:r>
              </a:p>
            </p:txBody>
          </p:sp>
          <p:sp>
            <p:nvSpPr>
              <p:cNvPr id="91" name="正方形/長方形 90">
                <a:extLst>
                  <a:ext uri="{FF2B5EF4-FFF2-40B4-BE49-F238E27FC236}">
                    <a16:creationId xmlns:a16="http://schemas.microsoft.com/office/drawing/2014/main" id="{A6215BFA-7524-4AF4-91C5-4B05018C076A}"/>
                  </a:ext>
                </a:extLst>
              </p:cNvPr>
              <p:cNvSpPr/>
              <p:nvPr/>
            </p:nvSpPr>
            <p:spPr>
              <a:xfrm>
                <a:off x="337227" y="3334820"/>
                <a:ext cx="2128326" cy="252000"/>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人材育成課</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2" name="直線コネクタ 91">
                <a:extLst>
                  <a:ext uri="{FF2B5EF4-FFF2-40B4-BE49-F238E27FC236}">
                    <a16:creationId xmlns:a16="http://schemas.microsoft.com/office/drawing/2014/main" id="{4DFD8F3E-4FD7-44B4-AEEE-B67A6FC1C84E}"/>
                  </a:ext>
                </a:extLst>
              </p:cNvPr>
              <p:cNvCxnSpPr/>
              <p:nvPr/>
            </p:nvCxnSpPr>
            <p:spPr>
              <a:xfrm>
                <a:off x="356294" y="3265688"/>
                <a:ext cx="2772000" cy="0"/>
              </a:xfrm>
              <a:prstGeom prst="line">
                <a:avLst/>
              </a:prstGeom>
            </p:spPr>
            <p:style>
              <a:lnRef idx="1">
                <a:schemeClr val="dk1"/>
              </a:lnRef>
              <a:fillRef idx="0">
                <a:schemeClr val="dk1"/>
              </a:fillRef>
              <a:effectRef idx="0">
                <a:schemeClr val="dk1"/>
              </a:effectRef>
              <a:fontRef idx="minor">
                <a:schemeClr val="tx1"/>
              </a:fontRef>
            </p:style>
          </p:cxnSp>
          <p:sp>
            <p:nvSpPr>
              <p:cNvPr id="94" name="正方形/長方形 93">
                <a:extLst>
                  <a:ext uri="{FF2B5EF4-FFF2-40B4-BE49-F238E27FC236}">
                    <a16:creationId xmlns:a16="http://schemas.microsoft.com/office/drawing/2014/main" id="{56029A69-DE89-4ED0-AD35-075DDE9745FA}"/>
                  </a:ext>
                </a:extLst>
              </p:cNvPr>
              <p:cNvSpPr/>
              <p:nvPr/>
            </p:nvSpPr>
            <p:spPr>
              <a:xfrm>
                <a:off x="156776" y="2502223"/>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sp>
          <p:nvSpPr>
            <p:cNvPr id="97" name="テキスト ボックス 96">
              <a:extLst>
                <a:ext uri="{FF2B5EF4-FFF2-40B4-BE49-F238E27FC236}">
                  <a16:creationId xmlns:a16="http://schemas.microsoft.com/office/drawing/2014/main" id="{46277123-D18B-47F0-BEC2-FBCA1E17F778}"/>
                </a:ext>
              </a:extLst>
            </p:cNvPr>
            <p:cNvSpPr txBox="1"/>
            <p:nvPr/>
          </p:nvSpPr>
          <p:spPr>
            <a:xfrm>
              <a:off x="266907" y="2227513"/>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grpSp>
      <p:grpSp>
        <p:nvGrpSpPr>
          <p:cNvPr id="189" name="グループ化 188">
            <a:extLst>
              <a:ext uri="{FF2B5EF4-FFF2-40B4-BE49-F238E27FC236}">
                <a16:creationId xmlns:a16="http://schemas.microsoft.com/office/drawing/2014/main" id="{F831F7FE-E968-4853-8298-4F05E520287B}"/>
              </a:ext>
            </a:extLst>
          </p:cNvPr>
          <p:cNvGrpSpPr/>
          <p:nvPr/>
        </p:nvGrpSpPr>
        <p:grpSpPr>
          <a:xfrm>
            <a:off x="3450686" y="533224"/>
            <a:ext cx="3021012" cy="1354257"/>
            <a:chOff x="4026750" y="5432446"/>
            <a:chExt cx="3021012" cy="1354257"/>
          </a:xfrm>
        </p:grpSpPr>
        <p:pic>
          <p:nvPicPr>
            <p:cNvPr id="190" name="図 189">
              <a:extLst>
                <a:ext uri="{FF2B5EF4-FFF2-40B4-BE49-F238E27FC236}">
                  <a16:creationId xmlns:a16="http://schemas.microsoft.com/office/drawing/2014/main" id="{66374696-EDBF-4474-8136-CE4A01A2C64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29983" y="5432446"/>
              <a:ext cx="850244" cy="653625"/>
            </a:xfrm>
            <a:prstGeom prst="rect">
              <a:avLst/>
            </a:prstGeom>
          </p:spPr>
        </p:pic>
        <p:grpSp>
          <p:nvGrpSpPr>
            <p:cNvPr id="192" name="グループ化 191">
              <a:extLst>
                <a:ext uri="{FF2B5EF4-FFF2-40B4-BE49-F238E27FC236}">
                  <a16:creationId xmlns:a16="http://schemas.microsoft.com/office/drawing/2014/main" id="{E4E89DD6-D6B9-4131-BEBD-F9D466EE97A7}"/>
                </a:ext>
              </a:extLst>
            </p:cNvPr>
            <p:cNvGrpSpPr/>
            <p:nvPr/>
          </p:nvGrpSpPr>
          <p:grpSpPr>
            <a:xfrm>
              <a:off x="4026750" y="5622926"/>
              <a:ext cx="3021012" cy="1163777"/>
              <a:chOff x="4026750" y="5622926"/>
              <a:chExt cx="3021012" cy="1163777"/>
            </a:xfrm>
          </p:grpSpPr>
          <p:pic>
            <p:nvPicPr>
              <p:cNvPr id="193" name="図 192">
                <a:extLst>
                  <a:ext uri="{FF2B5EF4-FFF2-40B4-BE49-F238E27FC236}">
                    <a16:creationId xmlns:a16="http://schemas.microsoft.com/office/drawing/2014/main" id="{6F5462FB-3FDA-48A7-AE50-C7A3099C53D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05652" y="6246703"/>
                <a:ext cx="540000" cy="540000"/>
              </a:xfrm>
              <a:prstGeom prst="rect">
                <a:avLst/>
              </a:prstGeom>
            </p:spPr>
          </p:pic>
          <p:sp>
            <p:nvSpPr>
              <p:cNvPr id="194" name="正方形/長方形 193">
                <a:extLst>
                  <a:ext uri="{FF2B5EF4-FFF2-40B4-BE49-F238E27FC236}">
                    <a16:creationId xmlns:a16="http://schemas.microsoft.com/office/drawing/2014/main" id="{0CCABA7B-B1BB-4917-A729-2AC5578D659C}"/>
                  </a:ext>
                </a:extLst>
              </p:cNvPr>
              <p:cNvSpPr/>
              <p:nvPr/>
            </p:nvSpPr>
            <p:spPr>
              <a:xfrm>
                <a:off x="4153834" y="5680223"/>
                <a:ext cx="2893928" cy="307777"/>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働き方改革に関するご相談</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5" name="正方形/長方形 194">
                <a:extLst>
                  <a:ext uri="{FF2B5EF4-FFF2-40B4-BE49-F238E27FC236}">
                    <a16:creationId xmlns:a16="http://schemas.microsoft.com/office/drawing/2014/main" id="{EF5CF39E-B468-4A2E-9F36-E763BEA32017}"/>
                  </a:ext>
                </a:extLst>
              </p:cNvPr>
              <p:cNvSpPr/>
              <p:nvPr/>
            </p:nvSpPr>
            <p:spPr>
              <a:xfrm>
                <a:off x="4141817" y="5999821"/>
                <a:ext cx="2858812" cy="2308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労働環境の改善に向けたアドバイスなど、無料で支援します</a:t>
                </a:r>
              </a:p>
            </p:txBody>
          </p:sp>
          <p:sp>
            <p:nvSpPr>
              <p:cNvPr id="196" name="正方形/長方形 195">
                <a:extLst>
                  <a:ext uri="{FF2B5EF4-FFF2-40B4-BE49-F238E27FC236}">
                    <a16:creationId xmlns:a16="http://schemas.microsoft.com/office/drawing/2014/main" id="{A0CEC982-9225-4FB2-A59D-67090D66176C}"/>
                  </a:ext>
                </a:extLst>
              </p:cNvPr>
              <p:cNvSpPr/>
              <p:nvPr/>
            </p:nvSpPr>
            <p:spPr>
              <a:xfrm>
                <a:off x="4149223" y="6486167"/>
                <a:ext cx="2380153" cy="276797"/>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TEL:06-6946-2605</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FAX:06-6946-2635</a:t>
                </a:r>
              </a:p>
            </p:txBody>
          </p:sp>
          <p:sp>
            <p:nvSpPr>
              <p:cNvPr id="197" name="正方形/長方形 196">
                <a:extLst>
                  <a:ext uri="{FF2B5EF4-FFF2-40B4-BE49-F238E27FC236}">
                    <a16:creationId xmlns:a16="http://schemas.microsoft.com/office/drawing/2014/main" id="{C51D63A9-036F-4585-B908-091CC95B7938}"/>
                  </a:ext>
                </a:extLst>
              </p:cNvPr>
              <p:cNvSpPr/>
              <p:nvPr/>
            </p:nvSpPr>
            <p:spPr>
              <a:xfrm>
                <a:off x="4214798" y="6323424"/>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労働環境課</a:t>
                </a:r>
              </a:p>
            </p:txBody>
          </p:sp>
          <p:cxnSp>
            <p:nvCxnSpPr>
              <p:cNvPr id="198" name="直線コネクタ 197">
                <a:extLst>
                  <a:ext uri="{FF2B5EF4-FFF2-40B4-BE49-F238E27FC236}">
                    <a16:creationId xmlns:a16="http://schemas.microsoft.com/office/drawing/2014/main" id="{E1EDC3E5-7F22-4B86-B5DA-F3E846C049E7}"/>
                  </a:ext>
                </a:extLst>
              </p:cNvPr>
              <p:cNvCxnSpPr/>
              <p:nvPr/>
            </p:nvCxnSpPr>
            <p:spPr>
              <a:xfrm flipV="1">
                <a:off x="4214798" y="6249534"/>
                <a:ext cx="2772000" cy="0"/>
              </a:xfrm>
              <a:prstGeom prst="line">
                <a:avLst/>
              </a:prstGeom>
            </p:spPr>
            <p:style>
              <a:lnRef idx="1">
                <a:schemeClr val="dk1"/>
              </a:lnRef>
              <a:fillRef idx="0">
                <a:schemeClr val="dk1"/>
              </a:fillRef>
              <a:effectRef idx="0">
                <a:schemeClr val="dk1"/>
              </a:effectRef>
              <a:fontRef idx="minor">
                <a:schemeClr val="tx1"/>
              </a:fontRef>
            </p:style>
          </p:cxnSp>
          <p:sp>
            <p:nvSpPr>
              <p:cNvPr id="199" name="正方形/長方形 198">
                <a:extLst>
                  <a:ext uri="{FF2B5EF4-FFF2-40B4-BE49-F238E27FC236}">
                    <a16:creationId xmlns:a16="http://schemas.microsoft.com/office/drawing/2014/main" id="{A78C9880-C5E5-471C-9571-371C84B488DD}"/>
                  </a:ext>
                </a:extLst>
              </p:cNvPr>
              <p:cNvSpPr/>
              <p:nvPr/>
            </p:nvSpPr>
            <p:spPr>
              <a:xfrm>
                <a:off x="4026750" y="5622926"/>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grpSp>
      <p:grpSp>
        <p:nvGrpSpPr>
          <p:cNvPr id="200" name="グループ化 199">
            <a:extLst>
              <a:ext uri="{FF2B5EF4-FFF2-40B4-BE49-F238E27FC236}">
                <a16:creationId xmlns:a16="http://schemas.microsoft.com/office/drawing/2014/main" id="{BA15674E-984B-4680-B239-FAD3988DEE6E}"/>
              </a:ext>
            </a:extLst>
          </p:cNvPr>
          <p:cNvGrpSpPr/>
          <p:nvPr/>
        </p:nvGrpSpPr>
        <p:grpSpPr>
          <a:xfrm flipH="1">
            <a:off x="-4841" y="618293"/>
            <a:ext cx="7141188" cy="1396345"/>
            <a:chOff x="67150" y="5498366"/>
            <a:chExt cx="7141188" cy="1396345"/>
          </a:xfrm>
        </p:grpSpPr>
        <p:sp>
          <p:nvSpPr>
            <p:cNvPr id="202" name="正方形/長方形 201">
              <a:extLst>
                <a:ext uri="{FF2B5EF4-FFF2-40B4-BE49-F238E27FC236}">
                  <a16:creationId xmlns:a16="http://schemas.microsoft.com/office/drawing/2014/main" id="{8F6C6B45-A831-4B8F-A778-918003210631}"/>
                </a:ext>
              </a:extLst>
            </p:cNvPr>
            <p:cNvSpPr/>
            <p:nvPr/>
          </p:nvSpPr>
          <p:spPr>
            <a:xfrm>
              <a:off x="67150" y="5739676"/>
              <a:ext cx="612368" cy="1116079"/>
            </a:xfrm>
            <a:prstGeom prst="rect">
              <a:avLst/>
            </a:prstGeom>
            <a:noFill/>
            <a:ln>
              <a:noFill/>
            </a:ln>
          </p:spPr>
          <p:style>
            <a:lnRef idx="2">
              <a:schemeClr val="dk1"/>
            </a:lnRef>
            <a:fillRef idx="1">
              <a:schemeClr val="lt1"/>
            </a:fillRef>
            <a:effectRef idx="0">
              <a:schemeClr val="dk1"/>
            </a:effectRef>
            <a:fontRef idx="minor">
              <a:schemeClr val="dk1"/>
            </a:fontRef>
          </p:style>
          <p:txBody>
            <a:bodyPr vert="wordArtVertRtl" rtlCol="0" anchor="ctr"/>
            <a:lstStyle/>
            <a:p>
              <a:pPr algn="ctr"/>
              <a:r>
                <a:rPr lang="ja-JP" altLang="en-US" sz="1100" b="1"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働く環境</a:t>
              </a:r>
              <a:endParaRPr lang="en-US" altLang="ja-JP" sz="1100" b="1"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3" name="グループ化 202">
              <a:extLst>
                <a:ext uri="{FF2B5EF4-FFF2-40B4-BE49-F238E27FC236}">
                  <a16:creationId xmlns:a16="http://schemas.microsoft.com/office/drawing/2014/main" id="{EF8F74DB-055C-49CD-ACF3-93812614FDC1}"/>
                </a:ext>
              </a:extLst>
            </p:cNvPr>
            <p:cNvGrpSpPr/>
            <p:nvPr/>
          </p:nvGrpSpPr>
          <p:grpSpPr>
            <a:xfrm>
              <a:off x="79397" y="5498366"/>
              <a:ext cx="7128941" cy="1396345"/>
              <a:chOff x="79397" y="5388084"/>
              <a:chExt cx="7128941" cy="1396345"/>
            </a:xfrm>
          </p:grpSpPr>
          <p:cxnSp>
            <p:nvCxnSpPr>
              <p:cNvPr id="204" name="直線コネクタ 203">
                <a:extLst>
                  <a:ext uri="{FF2B5EF4-FFF2-40B4-BE49-F238E27FC236}">
                    <a16:creationId xmlns:a16="http://schemas.microsoft.com/office/drawing/2014/main" id="{35893657-FB27-4BC6-9BDF-7522971F3A64}"/>
                  </a:ext>
                </a:extLst>
              </p:cNvPr>
              <p:cNvCxnSpPr>
                <a:cxnSpLocks/>
              </p:cNvCxnSpPr>
              <p:nvPr/>
            </p:nvCxnSpPr>
            <p:spPr>
              <a:xfrm flipV="1">
                <a:off x="368683" y="5388084"/>
                <a:ext cx="0" cy="230653"/>
              </a:xfrm>
              <a:prstGeom prst="line">
                <a:avLst/>
              </a:prstGeom>
              <a:noFill/>
              <a:ln w="25400">
                <a:solidFill>
                  <a:srgbClr val="CC0066"/>
                </a:solidFill>
              </a:ln>
            </p:spPr>
            <p:style>
              <a:lnRef idx="1">
                <a:schemeClr val="accent1"/>
              </a:lnRef>
              <a:fillRef idx="0">
                <a:schemeClr val="accent1"/>
              </a:fillRef>
              <a:effectRef idx="0">
                <a:schemeClr val="accent1"/>
              </a:effectRef>
              <a:fontRef idx="minor">
                <a:schemeClr val="tx1"/>
              </a:fontRef>
            </p:style>
          </p:cxnSp>
          <p:grpSp>
            <p:nvGrpSpPr>
              <p:cNvPr id="215" name="グループ化 214">
                <a:extLst>
                  <a:ext uri="{FF2B5EF4-FFF2-40B4-BE49-F238E27FC236}">
                    <a16:creationId xmlns:a16="http://schemas.microsoft.com/office/drawing/2014/main" id="{AB57865F-81BF-4DA6-979A-2FB9F4EB1BB1}"/>
                  </a:ext>
                </a:extLst>
              </p:cNvPr>
              <p:cNvGrpSpPr/>
              <p:nvPr/>
            </p:nvGrpSpPr>
            <p:grpSpPr>
              <a:xfrm>
                <a:off x="79397" y="5406917"/>
                <a:ext cx="7128941" cy="1377512"/>
                <a:chOff x="79397" y="5406917"/>
                <a:chExt cx="7128941" cy="1377512"/>
              </a:xfrm>
            </p:grpSpPr>
            <p:cxnSp>
              <p:nvCxnSpPr>
                <p:cNvPr id="216" name="直線コネクタ 215">
                  <a:extLst>
                    <a:ext uri="{FF2B5EF4-FFF2-40B4-BE49-F238E27FC236}">
                      <a16:creationId xmlns:a16="http://schemas.microsoft.com/office/drawing/2014/main" id="{D55AA6CC-726F-4440-833C-901A30D2FE4C}"/>
                    </a:ext>
                  </a:extLst>
                </p:cNvPr>
                <p:cNvCxnSpPr/>
                <p:nvPr/>
              </p:nvCxnSpPr>
              <p:spPr>
                <a:xfrm>
                  <a:off x="374565" y="5406917"/>
                  <a:ext cx="6833773" cy="0"/>
                </a:xfrm>
                <a:prstGeom prst="line">
                  <a:avLst/>
                </a:prstGeom>
                <a:noFill/>
                <a:ln w="25400">
                  <a:solidFill>
                    <a:srgbClr val="CC0066"/>
                  </a:solidFill>
                </a:ln>
              </p:spPr>
              <p:style>
                <a:lnRef idx="1">
                  <a:schemeClr val="accent1"/>
                </a:lnRef>
                <a:fillRef idx="0">
                  <a:schemeClr val="accent1"/>
                </a:fillRef>
                <a:effectRef idx="0">
                  <a:schemeClr val="accent1"/>
                </a:effectRef>
                <a:fontRef idx="minor">
                  <a:schemeClr val="tx1"/>
                </a:fontRef>
              </p:style>
            </p:cxnSp>
            <p:sp>
              <p:nvSpPr>
                <p:cNvPr id="218" name="正方形/長方形 217">
                  <a:extLst>
                    <a:ext uri="{FF2B5EF4-FFF2-40B4-BE49-F238E27FC236}">
                      <a16:creationId xmlns:a16="http://schemas.microsoft.com/office/drawing/2014/main" id="{9FDA6823-904C-400A-90A4-6B1545974114}"/>
                    </a:ext>
                  </a:extLst>
                </p:cNvPr>
                <p:cNvSpPr/>
                <p:nvPr/>
              </p:nvSpPr>
              <p:spPr>
                <a:xfrm>
                  <a:off x="79397" y="5632240"/>
                  <a:ext cx="620917" cy="1152189"/>
                </a:xfrm>
                <a:prstGeom prst="rect">
                  <a:avLst/>
                </a:prstGeom>
                <a:noFill/>
                <a:ln>
                  <a:solidFill>
                    <a:srgbClr val="CC0066"/>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grpSp>
        <p:nvGrpSpPr>
          <p:cNvPr id="219" name="グループ化 218">
            <a:extLst>
              <a:ext uri="{FF2B5EF4-FFF2-40B4-BE49-F238E27FC236}">
                <a16:creationId xmlns:a16="http://schemas.microsoft.com/office/drawing/2014/main" id="{018C8C87-91CC-474F-9FFD-93EB2E1BD402}"/>
              </a:ext>
            </a:extLst>
          </p:cNvPr>
          <p:cNvGrpSpPr/>
          <p:nvPr/>
        </p:nvGrpSpPr>
        <p:grpSpPr>
          <a:xfrm>
            <a:off x="230122" y="702556"/>
            <a:ext cx="2978903" cy="1140555"/>
            <a:chOff x="806186" y="5601778"/>
            <a:chExt cx="2978903" cy="1140555"/>
          </a:xfrm>
        </p:grpSpPr>
        <p:pic>
          <p:nvPicPr>
            <p:cNvPr id="230" name="図 229">
              <a:extLst>
                <a:ext uri="{FF2B5EF4-FFF2-40B4-BE49-F238E27FC236}">
                  <a16:creationId xmlns:a16="http://schemas.microsoft.com/office/drawing/2014/main" id="{CFF292F3-2600-4C36-B32C-98EE366FFB7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240410" y="6202333"/>
              <a:ext cx="540000" cy="540000"/>
            </a:xfrm>
            <a:prstGeom prst="rect">
              <a:avLst/>
            </a:prstGeom>
          </p:spPr>
        </p:pic>
        <p:sp>
          <p:nvSpPr>
            <p:cNvPr id="231" name="正方形/長方形 230">
              <a:extLst>
                <a:ext uri="{FF2B5EF4-FFF2-40B4-BE49-F238E27FC236}">
                  <a16:creationId xmlns:a16="http://schemas.microsoft.com/office/drawing/2014/main" id="{3561F186-C957-4522-8960-7242E85E322F}"/>
                </a:ext>
              </a:extLst>
            </p:cNvPr>
            <p:cNvSpPr/>
            <p:nvPr/>
          </p:nvSpPr>
          <p:spPr>
            <a:xfrm>
              <a:off x="891161" y="5601778"/>
              <a:ext cx="2893928" cy="307777"/>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労働相談センター</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2" name="正方形/長方形 231">
              <a:extLst>
                <a:ext uri="{FF2B5EF4-FFF2-40B4-BE49-F238E27FC236}">
                  <a16:creationId xmlns:a16="http://schemas.microsoft.com/office/drawing/2014/main" id="{4A3E2FD3-8FE7-4701-B017-139714C369BD}"/>
                </a:ext>
              </a:extLst>
            </p:cNvPr>
            <p:cNvSpPr/>
            <p:nvPr/>
          </p:nvSpPr>
          <p:spPr>
            <a:xfrm>
              <a:off x="906464" y="5837980"/>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働くこと・雇うことについてのトラブルを防止するため、</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秘密厳守で労働相談を受け付けます</a:t>
              </a:r>
            </a:p>
          </p:txBody>
        </p:sp>
        <p:sp>
          <p:nvSpPr>
            <p:cNvPr id="239" name="正方形/長方形 238">
              <a:extLst>
                <a:ext uri="{FF2B5EF4-FFF2-40B4-BE49-F238E27FC236}">
                  <a16:creationId xmlns:a16="http://schemas.microsoft.com/office/drawing/2014/main" id="{4B607C4E-D0FC-4A9E-A7A2-0A6E33F723EA}"/>
                </a:ext>
              </a:extLst>
            </p:cNvPr>
            <p:cNvSpPr/>
            <p:nvPr/>
          </p:nvSpPr>
          <p:spPr>
            <a:xfrm>
              <a:off x="889200" y="6439883"/>
              <a:ext cx="2380153" cy="237746"/>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TEL:06-6946-2600</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FAX:06-6946-2635</a:t>
              </a:r>
            </a:p>
          </p:txBody>
        </p:sp>
        <p:sp>
          <p:nvSpPr>
            <p:cNvPr id="240" name="正方形/長方形 239">
              <a:extLst>
                <a:ext uri="{FF2B5EF4-FFF2-40B4-BE49-F238E27FC236}">
                  <a16:creationId xmlns:a16="http://schemas.microsoft.com/office/drawing/2014/main" id="{6AFACF3F-1E46-4F12-A5C8-5F3EFC0BE25C}"/>
                </a:ext>
              </a:extLst>
            </p:cNvPr>
            <p:cNvSpPr/>
            <p:nvPr/>
          </p:nvSpPr>
          <p:spPr>
            <a:xfrm>
              <a:off x="976541" y="6262991"/>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労働環境課</a:t>
              </a:r>
            </a:p>
          </p:txBody>
        </p:sp>
        <p:cxnSp>
          <p:nvCxnSpPr>
            <p:cNvPr id="241" name="直線コネクタ 240">
              <a:extLst>
                <a:ext uri="{FF2B5EF4-FFF2-40B4-BE49-F238E27FC236}">
                  <a16:creationId xmlns:a16="http://schemas.microsoft.com/office/drawing/2014/main" id="{B1336D88-12E0-4682-9D13-678D0ACA96A7}"/>
                </a:ext>
              </a:extLst>
            </p:cNvPr>
            <p:cNvCxnSpPr/>
            <p:nvPr/>
          </p:nvCxnSpPr>
          <p:spPr>
            <a:xfrm flipV="1">
              <a:off x="993276" y="6207312"/>
              <a:ext cx="2772000" cy="0"/>
            </a:xfrm>
            <a:prstGeom prst="line">
              <a:avLst/>
            </a:prstGeom>
          </p:spPr>
          <p:style>
            <a:lnRef idx="1">
              <a:schemeClr val="dk1"/>
            </a:lnRef>
            <a:fillRef idx="0">
              <a:schemeClr val="dk1"/>
            </a:fillRef>
            <a:effectRef idx="0">
              <a:schemeClr val="dk1"/>
            </a:effectRef>
            <a:fontRef idx="minor">
              <a:schemeClr val="tx1"/>
            </a:fontRef>
          </p:style>
        </p:cxnSp>
        <p:sp>
          <p:nvSpPr>
            <p:cNvPr id="242" name="正方形/長方形 241">
              <a:extLst>
                <a:ext uri="{FF2B5EF4-FFF2-40B4-BE49-F238E27FC236}">
                  <a16:creationId xmlns:a16="http://schemas.microsoft.com/office/drawing/2014/main" id="{54CBB5DE-B4F4-4C00-94EB-619A769C5DA3}"/>
                </a:ext>
              </a:extLst>
            </p:cNvPr>
            <p:cNvSpPr/>
            <p:nvPr/>
          </p:nvSpPr>
          <p:spPr>
            <a:xfrm>
              <a:off x="806186" y="5633789"/>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grpSp>
        <p:nvGrpSpPr>
          <p:cNvPr id="243" name="グループ化 242">
            <a:extLst>
              <a:ext uri="{FF2B5EF4-FFF2-40B4-BE49-F238E27FC236}">
                <a16:creationId xmlns:a16="http://schemas.microsoft.com/office/drawing/2014/main" id="{9543AE55-F9A5-40B5-BFDD-BA21A46D6F93}"/>
              </a:ext>
            </a:extLst>
          </p:cNvPr>
          <p:cNvGrpSpPr/>
          <p:nvPr/>
        </p:nvGrpSpPr>
        <p:grpSpPr>
          <a:xfrm>
            <a:off x="236386" y="2015202"/>
            <a:ext cx="3129286" cy="1260152"/>
            <a:chOff x="812450" y="7023715"/>
            <a:chExt cx="3129286" cy="1260152"/>
          </a:xfrm>
        </p:grpSpPr>
        <p:pic>
          <p:nvPicPr>
            <p:cNvPr id="244" name="図 243">
              <a:extLst>
                <a:ext uri="{FF2B5EF4-FFF2-40B4-BE49-F238E27FC236}">
                  <a16:creationId xmlns:a16="http://schemas.microsoft.com/office/drawing/2014/main" id="{EBC96E50-12B3-4F2F-BA0C-ACBB037868E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244362" y="7743867"/>
              <a:ext cx="540000" cy="540000"/>
            </a:xfrm>
            <a:prstGeom prst="rect">
              <a:avLst/>
            </a:prstGeom>
          </p:spPr>
        </p:pic>
        <p:sp>
          <p:nvSpPr>
            <p:cNvPr id="245" name="正方形/長方形 244">
              <a:extLst>
                <a:ext uri="{FF2B5EF4-FFF2-40B4-BE49-F238E27FC236}">
                  <a16:creationId xmlns:a16="http://schemas.microsoft.com/office/drawing/2014/main" id="{BA1FCB31-E324-4164-8E3A-3E03700070CE}"/>
                </a:ext>
              </a:extLst>
            </p:cNvPr>
            <p:cNvSpPr/>
            <p:nvPr/>
          </p:nvSpPr>
          <p:spPr>
            <a:xfrm>
              <a:off x="891650" y="7061665"/>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大阪府テレワークサポートデスク</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6" name="正方形/長方形 245">
              <a:extLst>
                <a:ext uri="{FF2B5EF4-FFF2-40B4-BE49-F238E27FC236}">
                  <a16:creationId xmlns:a16="http://schemas.microsoft.com/office/drawing/2014/main" id="{30DDCEEB-1C2B-4AE3-A9E1-7B1B5B52D736}"/>
                </a:ext>
              </a:extLst>
            </p:cNvPr>
            <p:cNvSpPr/>
            <p:nvPr/>
          </p:nvSpPr>
          <p:spPr>
            <a:xfrm>
              <a:off x="927650" y="7311550"/>
              <a:ext cx="2182625"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テレワーク導入や定着に向けた事業者及び労働者へのサポートを実施します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7" name="正方形/長方形 246">
              <a:extLst>
                <a:ext uri="{FF2B5EF4-FFF2-40B4-BE49-F238E27FC236}">
                  <a16:creationId xmlns:a16="http://schemas.microsoft.com/office/drawing/2014/main" id="{F09752AC-FC6D-40A2-A24F-C126AFD9841D}"/>
                </a:ext>
              </a:extLst>
            </p:cNvPr>
            <p:cNvSpPr/>
            <p:nvPr/>
          </p:nvSpPr>
          <p:spPr>
            <a:xfrm>
              <a:off x="927650" y="8010754"/>
              <a:ext cx="2259223" cy="237097"/>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TEL:06‐6946-2608</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FAX:06-6946-2635 </a:t>
              </a:r>
            </a:p>
          </p:txBody>
        </p:sp>
        <p:sp>
          <p:nvSpPr>
            <p:cNvPr id="248" name="正方形/長方形 247">
              <a:extLst>
                <a:ext uri="{FF2B5EF4-FFF2-40B4-BE49-F238E27FC236}">
                  <a16:creationId xmlns:a16="http://schemas.microsoft.com/office/drawing/2014/main" id="{4FF5CFAF-79B4-4539-B643-E48112E96837}"/>
                </a:ext>
              </a:extLst>
            </p:cNvPr>
            <p:cNvSpPr/>
            <p:nvPr/>
          </p:nvSpPr>
          <p:spPr>
            <a:xfrm>
              <a:off x="1022432" y="7836201"/>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労働環境課</a:t>
              </a:r>
            </a:p>
          </p:txBody>
        </p:sp>
        <p:cxnSp>
          <p:nvCxnSpPr>
            <p:cNvPr id="249" name="直線コネクタ 248">
              <a:extLst>
                <a:ext uri="{FF2B5EF4-FFF2-40B4-BE49-F238E27FC236}">
                  <a16:creationId xmlns:a16="http://schemas.microsoft.com/office/drawing/2014/main" id="{B12FF079-089E-45C5-A9AC-A29FAF40281E}"/>
                </a:ext>
              </a:extLst>
            </p:cNvPr>
            <p:cNvCxnSpPr/>
            <p:nvPr/>
          </p:nvCxnSpPr>
          <p:spPr>
            <a:xfrm>
              <a:off x="994977" y="7743795"/>
              <a:ext cx="2772000" cy="0"/>
            </a:xfrm>
            <a:prstGeom prst="line">
              <a:avLst/>
            </a:prstGeom>
          </p:spPr>
          <p:style>
            <a:lnRef idx="1">
              <a:schemeClr val="dk1"/>
            </a:lnRef>
            <a:fillRef idx="0">
              <a:schemeClr val="dk1"/>
            </a:fillRef>
            <a:effectRef idx="0">
              <a:schemeClr val="dk1"/>
            </a:effectRef>
            <a:fontRef idx="minor">
              <a:schemeClr val="tx1"/>
            </a:fontRef>
          </p:style>
        </p:cxnSp>
        <p:sp>
          <p:nvSpPr>
            <p:cNvPr id="250" name="正方形/長方形 249">
              <a:extLst>
                <a:ext uri="{FF2B5EF4-FFF2-40B4-BE49-F238E27FC236}">
                  <a16:creationId xmlns:a16="http://schemas.microsoft.com/office/drawing/2014/main" id="{B1496F66-02C5-4DA5-A64E-557C802A0642}"/>
                </a:ext>
              </a:extLst>
            </p:cNvPr>
            <p:cNvSpPr/>
            <p:nvPr/>
          </p:nvSpPr>
          <p:spPr>
            <a:xfrm>
              <a:off x="812450" y="7090062"/>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251" name="図 250">
              <a:extLst>
                <a:ext uri="{FF2B5EF4-FFF2-40B4-BE49-F238E27FC236}">
                  <a16:creationId xmlns:a16="http://schemas.microsoft.com/office/drawing/2014/main" id="{DA5DE9D4-1054-4A3C-9201-123916B6501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74506" y="7023715"/>
              <a:ext cx="669683" cy="648000"/>
            </a:xfrm>
            <a:prstGeom prst="rect">
              <a:avLst/>
            </a:prstGeom>
          </p:spPr>
        </p:pic>
      </p:grpSp>
      <p:grpSp>
        <p:nvGrpSpPr>
          <p:cNvPr id="252" name="グループ化 251">
            <a:extLst>
              <a:ext uri="{FF2B5EF4-FFF2-40B4-BE49-F238E27FC236}">
                <a16:creationId xmlns:a16="http://schemas.microsoft.com/office/drawing/2014/main" id="{85F1335D-6338-4FD5-92D7-4EA378DC3B34}"/>
              </a:ext>
            </a:extLst>
          </p:cNvPr>
          <p:cNvGrpSpPr/>
          <p:nvPr/>
        </p:nvGrpSpPr>
        <p:grpSpPr>
          <a:xfrm>
            <a:off x="3450196" y="1998167"/>
            <a:ext cx="3174590" cy="1394283"/>
            <a:chOff x="4026260" y="7006680"/>
            <a:chExt cx="3174590" cy="1394283"/>
          </a:xfrm>
        </p:grpSpPr>
        <p:sp>
          <p:nvSpPr>
            <p:cNvPr id="253" name="正方形/長方形 252">
              <a:extLst>
                <a:ext uri="{FF2B5EF4-FFF2-40B4-BE49-F238E27FC236}">
                  <a16:creationId xmlns:a16="http://schemas.microsoft.com/office/drawing/2014/main" id="{3531F4CE-9BF5-410E-B02B-948F39B58E12}"/>
                </a:ext>
              </a:extLst>
            </p:cNvPr>
            <p:cNvSpPr/>
            <p:nvPr/>
          </p:nvSpPr>
          <p:spPr>
            <a:xfrm>
              <a:off x="4150764" y="7006680"/>
              <a:ext cx="3050086" cy="52322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人事担当者のための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精神・</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者雇用アドバンス研修</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4" name="正方形/長方形 253">
              <a:extLst>
                <a:ext uri="{FF2B5EF4-FFF2-40B4-BE49-F238E27FC236}">
                  <a16:creationId xmlns:a16="http://schemas.microsoft.com/office/drawing/2014/main" id="{746B78D9-8DA6-45BE-A7E8-2B2F41BC28E1}"/>
                </a:ext>
              </a:extLst>
            </p:cNvPr>
            <p:cNvSpPr/>
            <p:nvPr/>
          </p:nvSpPr>
          <p:spPr>
            <a:xfrm>
              <a:off x="4128101" y="7483322"/>
              <a:ext cx="2928955" cy="369332"/>
            </a:xfrm>
            <a:prstGeom prst="rect">
              <a:avLst/>
            </a:prstGeom>
          </p:spPr>
          <p:txBody>
            <a:bodyPr wrap="square">
              <a:spAutoFit/>
            </a:bodyPr>
            <a:lstStyle/>
            <a:p>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特性等を学び、精神・発達障がい者雇用の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先進企業での体験型研修を実施します</a:t>
              </a:r>
            </a:p>
          </p:txBody>
        </p:sp>
        <p:sp>
          <p:nvSpPr>
            <p:cNvPr id="255" name="正方形/長方形 254">
              <a:extLst>
                <a:ext uri="{FF2B5EF4-FFF2-40B4-BE49-F238E27FC236}">
                  <a16:creationId xmlns:a16="http://schemas.microsoft.com/office/drawing/2014/main" id="{721C2229-6248-40FB-9B38-F73339D25BC0}"/>
                </a:ext>
              </a:extLst>
            </p:cNvPr>
            <p:cNvSpPr/>
            <p:nvPr/>
          </p:nvSpPr>
          <p:spPr>
            <a:xfrm>
              <a:off x="4208896" y="7910554"/>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p>
          </p:txBody>
        </p:sp>
        <p:sp>
          <p:nvSpPr>
            <p:cNvPr id="256" name="正方形/長方形 255">
              <a:extLst>
                <a:ext uri="{FF2B5EF4-FFF2-40B4-BE49-F238E27FC236}">
                  <a16:creationId xmlns:a16="http://schemas.microsoft.com/office/drawing/2014/main" id="{40751B4D-3B7E-4055-8EA7-16F9565B8CFC}"/>
                </a:ext>
              </a:extLst>
            </p:cNvPr>
            <p:cNvSpPr/>
            <p:nvPr/>
          </p:nvSpPr>
          <p:spPr>
            <a:xfrm>
              <a:off x="4026260" y="7030768"/>
              <a:ext cx="82800" cy="491852"/>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257" name="直線コネクタ 256">
              <a:extLst>
                <a:ext uri="{FF2B5EF4-FFF2-40B4-BE49-F238E27FC236}">
                  <a16:creationId xmlns:a16="http://schemas.microsoft.com/office/drawing/2014/main" id="{4C1661AC-FE00-4F36-B7E3-F5A2C63C5D4D}"/>
                </a:ext>
              </a:extLst>
            </p:cNvPr>
            <p:cNvCxnSpPr/>
            <p:nvPr/>
          </p:nvCxnSpPr>
          <p:spPr>
            <a:xfrm>
              <a:off x="4219303" y="7843117"/>
              <a:ext cx="2772000" cy="0"/>
            </a:xfrm>
            <a:prstGeom prst="line">
              <a:avLst/>
            </a:prstGeom>
          </p:spPr>
          <p:style>
            <a:lnRef idx="1">
              <a:schemeClr val="dk1"/>
            </a:lnRef>
            <a:fillRef idx="0">
              <a:schemeClr val="dk1"/>
            </a:fillRef>
            <a:effectRef idx="0">
              <a:schemeClr val="dk1"/>
            </a:effectRef>
            <a:fontRef idx="minor">
              <a:schemeClr val="tx1"/>
            </a:fontRef>
          </p:style>
        </p:cxnSp>
        <p:sp>
          <p:nvSpPr>
            <p:cNvPr id="258" name="正方形/長方形 257">
              <a:extLst>
                <a:ext uri="{FF2B5EF4-FFF2-40B4-BE49-F238E27FC236}">
                  <a16:creationId xmlns:a16="http://schemas.microsoft.com/office/drawing/2014/main" id="{2B75297C-4161-4168-AE4A-429BC08B4DD1}"/>
                </a:ext>
              </a:extLst>
            </p:cNvPr>
            <p:cNvSpPr/>
            <p:nvPr/>
          </p:nvSpPr>
          <p:spPr>
            <a:xfrm>
              <a:off x="4157999" y="8091754"/>
              <a:ext cx="2182744"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TEL:06-6360-9077  FAX:06-6360-9079</a:t>
              </a:r>
            </a:p>
          </p:txBody>
        </p:sp>
        <p:pic>
          <p:nvPicPr>
            <p:cNvPr id="260" name="図 259">
              <a:extLst>
                <a:ext uri="{FF2B5EF4-FFF2-40B4-BE49-F238E27FC236}">
                  <a16:creationId xmlns:a16="http://schemas.microsoft.com/office/drawing/2014/main" id="{DA062EDD-2CED-40EE-B54D-FA74C704C5FA}"/>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6320" t="6320" r="6322" b="6322"/>
            <a:stretch/>
          </p:blipFill>
          <p:spPr>
            <a:xfrm>
              <a:off x="6429608" y="7883011"/>
              <a:ext cx="517952" cy="517952"/>
            </a:xfrm>
            <a:prstGeom prst="rect">
              <a:avLst/>
            </a:prstGeom>
          </p:spPr>
        </p:pic>
      </p:grpSp>
      <p:grpSp>
        <p:nvGrpSpPr>
          <p:cNvPr id="261" name="グループ化 260">
            <a:extLst>
              <a:ext uri="{FF2B5EF4-FFF2-40B4-BE49-F238E27FC236}">
                <a16:creationId xmlns:a16="http://schemas.microsoft.com/office/drawing/2014/main" id="{B3A60D88-6B0F-4268-A70C-BDE396D76DF6}"/>
              </a:ext>
            </a:extLst>
          </p:cNvPr>
          <p:cNvGrpSpPr/>
          <p:nvPr/>
        </p:nvGrpSpPr>
        <p:grpSpPr>
          <a:xfrm>
            <a:off x="263568" y="3510335"/>
            <a:ext cx="3120858" cy="1390417"/>
            <a:chOff x="839632" y="8478887"/>
            <a:chExt cx="3120858" cy="1390417"/>
          </a:xfrm>
        </p:grpSpPr>
        <p:sp>
          <p:nvSpPr>
            <p:cNvPr id="262" name="正方形/長方形 261">
              <a:extLst>
                <a:ext uri="{FF2B5EF4-FFF2-40B4-BE49-F238E27FC236}">
                  <a16:creationId xmlns:a16="http://schemas.microsoft.com/office/drawing/2014/main" id="{1879703A-52B3-4393-95C1-16CBEB2BC065}"/>
                </a:ext>
              </a:extLst>
            </p:cNvPr>
            <p:cNvSpPr/>
            <p:nvPr/>
          </p:nvSpPr>
          <p:spPr>
            <a:xfrm>
              <a:off x="940444" y="9585302"/>
              <a:ext cx="2182744"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TEL:06-6360-9077  FAX:06-6360-9079</a:t>
              </a:r>
            </a:p>
          </p:txBody>
        </p:sp>
        <p:sp>
          <p:nvSpPr>
            <p:cNvPr id="263" name="正方形/長方形 262">
              <a:extLst>
                <a:ext uri="{FF2B5EF4-FFF2-40B4-BE49-F238E27FC236}">
                  <a16:creationId xmlns:a16="http://schemas.microsoft.com/office/drawing/2014/main" id="{94B7CC09-8234-41C8-890C-5790452B1C7C}"/>
                </a:ext>
              </a:extLst>
            </p:cNvPr>
            <p:cNvSpPr/>
            <p:nvPr/>
          </p:nvSpPr>
          <p:spPr>
            <a:xfrm>
              <a:off x="910404" y="8478887"/>
              <a:ext cx="3050086" cy="52322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精神・</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者を中心とした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職場体験受入れマッチング支援</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4" name="正方形/長方形 263">
              <a:extLst>
                <a:ext uri="{FF2B5EF4-FFF2-40B4-BE49-F238E27FC236}">
                  <a16:creationId xmlns:a16="http://schemas.microsoft.com/office/drawing/2014/main" id="{033DD9AA-905A-4A4A-8D4E-E33CE2E4FCC7}"/>
                </a:ext>
              </a:extLst>
            </p:cNvPr>
            <p:cNvSpPr/>
            <p:nvPr/>
          </p:nvSpPr>
          <p:spPr>
            <a:xfrm>
              <a:off x="946404" y="8978538"/>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障がい者の受入れ経験が少ない企業と</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求職者の職場体験へ向けた出会いの場を提供します</a:t>
              </a:r>
            </a:p>
          </p:txBody>
        </p:sp>
        <p:sp>
          <p:nvSpPr>
            <p:cNvPr id="265" name="正方形/長方形 264">
              <a:extLst>
                <a:ext uri="{FF2B5EF4-FFF2-40B4-BE49-F238E27FC236}">
                  <a16:creationId xmlns:a16="http://schemas.microsoft.com/office/drawing/2014/main" id="{EBDB5AED-FE57-47A8-8A3D-DC6F81F70EA5}"/>
                </a:ext>
              </a:extLst>
            </p:cNvPr>
            <p:cNvSpPr/>
            <p:nvPr/>
          </p:nvSpPr>
          <p:spPr>
            <a:xfrm>
              <a:off x="1022956" y="9418161"/>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p>
          </p:txBody>
        </p:sp>
        <p:sp>
          <p:nvSpPr>
            <p:cNvPr id="266" name="正方形/長方形 265">
              <a:extLst>
                <a:ext uri="{FF2B5EF4-FFF2-40B4-BE49-F238E27FC236}">
                  <a16:creationId xmlns:a16="http://schemas.microsoft.com/office/drawing/2014/main" id="{0AF03A5E-730E-480F-91F8-339C530E532B}"/>
                </a:ext>
              </a:extLst>
            </p:cNvPr>
            <p:cNvSpPr/>
            <p:nvPr/>
          </p:nvSpPr>
          <p:spPr>
            <a:xfrm>
              <a:off x="839632" y="8499369"/>
              <a:ext cx="82800" cy="491852"/>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267" name="直線コネクタ 266">
              <a:extLst>
                <a:ext uri="{FF2B5EF4-FFF2-40B4-BE49-F238E27FC236}">
                  <a16:creationId xmlns:a16="http://schemas.microsoft.com/office/drawing/2014/main" id="{F6E79785-2BB5-4B0C-B30B-20232E6031A1}"/>
                </a:ext>
              </a:extLst>
            </p:cNvPr>
            <p:cNvCxnSpPr/>
            <p:nvPr/>
          </p:nvCxnSpPr>
          <p:spPr>
            <a:xfrm>
              <a:off x="1022956" y="9343205"/>
              <a:ext cx="2772000" cy="0"/>
            </a:xfrm>
            <a:prstGeom prst="line">
              <a:avLst/>
            </a:prstGeom>
          </p:spPr>
          <p:style>
            <a:lnRef idx="1">
              <a:schemeClr val="dk1"/>
            </a:lnRef>
            <a:fillRef idx="0">
              <a:schemeClr val="dk1"/>
            </a:fillRef>
            <a:effectRef idx="0">
              <a:schemeClr val="dk1"/>
            </a:effectRef>
            <a:fontRef idx="minor">
              <a:schemeClr val="tx1"/>
            </a:fontRef>
          </p:style>
        </p:cxnSp>
        <p:pic>
          <p:nvPicPr>
            <p:cNvPr id="268" name="図 267">
              <a:extLst>
                <a:ext uri="{FF2B5EF4-FFF2-40B4-BE49-F238E27FC236}">
                  <a16:creationId xmlns:a16="http://schemas.microsoft.com/office/drawing/2014/main" id="{E8A926E3-2308-4B80-9871-ED68C29A464E}"/>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6320" t="6320" r="6322" b="6322"/>
            <a:stretch/>
          </p:blipFill>
          <p:spPr>
            <a:xfrm>
              <a:off x="3269353" y="9401304"/>
              <a:ext cx="468000" cy="468000"/>
            </a:xfrm>
            <a:prstGeom prst="rect">
              <a:avLst/>
            </a:prstGeom>
          </p:spPr>
        </p:pic>
      </p:grpSp>
      <p:grpSp>
        <p:nvGrpSpPr>
          <p:cNvPr id="269" name="グループ化 268">
            <a:extLst>
              <a:ext uri="{FF2B5EF4-FFF2-40B4-BE49-F238E27FC236}">
                <a16:creationId xmlns:a16="http://schemas.microsoft.com/office/drawing/2014/main" id="{B2357DDE-376B-4871-93AA-19FAB16A0A7C}"/>
              </a:ext>
            </a:extLst>
          </p:cNvPr>
          <p:cNvGrpSpPr/>
          <p:nvPr/>
        </p:nvGrpSpPr>
        <p:grpSpPr>
          <a:xfrm>
            <a:off x="3456434" y="3510335"/>
            <a:ext cx="3133314" cy="1395322"/>
            <a:chOff x="4067536" y="8514949"/>
            <a:chExt cx="3133314" cy="1395322"/>
          </a:xfrm>
        </p:grpSpPr>
        <p:sp>
          <p:nvSpPr>
            <p:cNvPr id="270" name="正方形/長方形 269">
              <a:extLst>
                <a:ext uri="{FF2B5EF4-FFF2-40B4-BE49-F238E27FC236}">
                  <a16:creationId xmlns:a16="http://schemas.microsoft.com/office/drawing/2014/main" id="{866A05FA-EBD1-4F49-8265-900294D9F95B}"/>
                </a:ext>
              </a:extLst>
            </p:cNvPr>
            <p:cNvSpPr/>
            <p:nvPr/>
          </p:nvSpPr>
          <p:spPr>
            <a:xfrm>
              <a:off x="4150764" y="8607164"/>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大阪府「雇用管理ツール」の提供</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1" name="正方形/長方形 270">
              <a:extLst>
                <a:ext uri="{FF2B5EF4-FFF2-40B4-BE49-F238E27FC236}">
                  <a16:creationId xmlns:a16="http://schemas.microsoft.com/office/drawing/2014/main" id="{750629AB-A090-482D-8849-5AD6DD185B3E}"/>
                </a:ext>
              </a:extLst>
            </p:cNvPr>
            <p:cNvSpPr/>
            <p:nvPr/>
          </p:nvSpPr>
          <p:spPr>
            <a:xfrm>
              <a:off x="4157999" y="8966823"/>
              <a:ext cx="2521767"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合理的配慮の提供など、精神・発達障がい者等が、働きやすい職場環境整備を支援します</a:t>
              </a:r>
            </a:p>
          </p:txBody>
        </p:sp>
        <p:sp>
          <p:nvSpPr>
            <p:cNvPr id="272" name="正方形/長方形 271">
              <a:extLst>
                <a:ext uri="{FF2B5EF4-FFF2-40B4-BE49-F238E27FC236}">
                  <a16:creationId xmlns:a16="http://schemas.microsoft.com/office/drawing/2014/main" id="{737341E4-4BCF-44B7-BEF0-9C75027C5A9C}"/>
                </a:ext>
              </a:extLst>
            </p:cNvPr>
            <p:cNvSpPr/>
            <p:nvPr/>
          </p:nvSpPr>
          <p:spPr>
            <a:xfrm>
              <a:off x="4191092" y="9613607"/>
              <a:ext cx="2247758"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TEL:06-6360-9077  FAX:06-6360-9079</a:t>
              </a:r>
            </a:p>
          </p:txBody>
        </p:sp>
        <p:sp>
          <p:nvSpPr>
            <p:cNvPr id="273" name="正方形/長方形 272">
              <a:extLst>
                <a:ext uri="{FF2B5EF4-FFF2-40B4-BE49-F238E27FC236}">
                  <a16:creationId xmlns:a16="http://schemas.microsoft.com/office/drawing/2014/main" id="{808A9CD0-676B-48E1-875D-EA9821FBF337}"/>
                </a:ext>
              </a:extLst>
            </p:cNvPr>
            <p:cNvSpPr/>
            <p:nvPr/>
          </p:nvSpPr>
          <p:spPr>
            <a:xfrm>
              <a:off x="4260825" y="942482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雇用推進室　就業促進課</a:t>
              </a:r>
            </a:p>
          </p:txBody>
        </p:sp>
        <p:cxnSp>
          <p:nvCxnSpPr>
            <p:cNvPr id="274" name="直線コネクタ 273">
              <a:extLst>
                <a:ext uri="{FF2B5EF4-FFF2-40B4-BE49-F238E27FC236}">
                  <a16:creationId xmlns:a16="http://schemas.microsoft.com/office/drawing/2014/main" id="{1B89FC62-6A1B-40D5-97F8-1D7D899DE488}"/>
                </a:ext>
              </a:extLst>
            </p:cNvPr>
            <p:cNvCxnSpPr/>
            <p:nvPr/>
          </p:nvCxnSpPr>
          <p:spPr>
            <a:xfrm>
              <a:off x="4239027" y="9347021"/>
              <a:ext cx="2772000" cy="0"/>
            </a:xfrm>
            <a:prstGeom prst="line">
              <a:avLst/>
            </a:prstGeom>
          </p:spPr>
          <p:style>
            <a:lnRef idx="1">
              <a:schemeClr val="dk1"/>
            </a:lnRef>
            <a:fillRef idx="0">
              <a:schemeClr val="dk1"/>
            </a:fillRef>
            <a:effectRef idx="0">
              <a:schemeClr val="dk1"/>
            </a:effectRef>
            <a:fontRef idx="minor">
              <a:schemeClr val="tx1"/>
            </a:fontRef>
          </p:style>
        </p:cxnSp>
        <p:sp>
          <p:nvSpPr>
            <p:cNvPr id="275" name="正方形/長方形 274">
              <a:extLst>
                <a:ext uri="{FF2B5EF4-FFF2-40B4-BE49-F238E27FC236}">
                  <a16:creationId xmlns:a16="http://schemas.microsoft.com/office/drawing/2014/main" id="{CF8F05F7-B13A-4821-96CE-A751FA09C05F}"/>
                </a:ext>
              </a:extLst>
            </p:cNvPr>
            <p:cNvSpPr/>
            <p:nvPr/>
          </p:nvSpPr>
          <p:spPr>
            <a:xfrm>
              <a:off x="4067536" y="8514949"/>
              <a:ext cx="83228" cy="493200"/>
            </a:xfrm>
            <a:prstGeom prst="rect">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276" name="図 275">
              <a:extLst>
                <a:ext uri="{FF2B5EF4-FFF2-40B4-BE49-F238E27FC236}">
                  <a16:creationId xmlns:a16="http://schemas.microsoft.com/office/drawing/2014/main" id="{C4D69B97-AB75-4CAC-BEB3-ECA1641EB3DA}"/>
                </a:ext>
              </a:extLst>
            </p:cNvPr>
            <p:cNvPicPr>
              <a:picLocks noChangeAspect="1"/>
            </p:cNvPicPr>
            <p:nvPr/>
          </p:nvPicPr>
          <p:blipFill>
            <a:blip r:embed="rId12"/>
            <a:stretch>
              <a:fillRect/>
            </a:stretch>
          </p:blipFill>
          <p:spPr>
            <a:xfrm>
              <a:off x="6484945" y="9396485"/>
              <a:ext cx="513786" cy="513786"/>
            </a:xfrm>
            <a:prstGeom prst="rect">
              <a:avLst/>
            </a:prstGeom>
          </p:spPr>
        </p:pic>
      </p:grpSp>
      <p:pic>
        <p:nvPicPr>
          <p:cNvPr id="9" name="図 8">
            <a:extLst>
              <a:ext uri="{FF2B5EF4-FFF2-40B4-BE49-F238E27FC236}">
                <a16:creationId xmlns:a16="http://schemas.microsoft.com/office/drawing/2014/main" id="{9335DC50-754C-463B-8C29-4B5D50BC40E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660314" y="7709338"/>
            <a:ext cx="540000" cy="540000"/>
          </a:xfrm>
          <a:prstGeom prst="rect">
            <a:avLst/>
          </a:prstGeom>
        </p:spPr>
      </p:pic>
      <p:pic>
        <p:nvPicPr>
          <p:cNvPr id="15" name="図 14">
            <a:extLst>
              <a:ext uri="{FF2B5EF4-FFF2-40B4-BE49-F238E27FC236}">
                <a16:creationId xmlns:a16="http://schemas.microsoft.com/office/drawing/2014/main" id="{B7AF1FC4-E675-4245-842C-3A9FB141495D}"/>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856735" y="9366359"/>
            <a:ext cx="576000" cy="576000"/>
          </a:xfrm>
          <a:prstGeom prst="rect">
            <a:avLst/>
          </a:prstGeom>
        </p:spPr>
      </p:pic>
    </p:spTree>
    <p:extLst>
      <p:ext uri="{BB962C8B-B14F-4D97-AF65-F5344CB8AC3E}">
        <p14:creationId xmlns:p14="http://schemas.microsoft.com/office/powerpoint/2010/main" val="524914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ホームベース 38"/>
          <p:cNvSpPr/>
          <p:nvPr/>
        </p:nvSpPr>
        <p:spPr>
          <a:xfrm>
            <a:off x="0" y="53951"/>
            <a:ext cx="7200900" cy="433394"/>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bg1"/>
                </a:solidFill>
                <a:latin typeface="Meiryo UI" pitchFamily="50" charset="-128"/>
                <a:ea typeface="Meiryo UI" pitchFamily="50" charset="-128"/>
                <a:cs typeface="Meiryo UI" pitchFamily="50" charset="-128"/>
              </a:rPr>
              <a:t>中小企業の販路等の拡大</a:t>
            </a:r>
          </a:p>
        </p:txBody>
      </p:sp>
      <p:cxnSp>
        <p:nvCxnSpPr>
          <p:cNvPr id="96" name="直線コネクタ 95"/>
          <p:cNvCxnSpPr/>
          <p:nvPr/>
        </p:nvCxnSpPr>
        <p:spPr>
          <a:xfrm>
            <a:off x="148949" y="10062266"/>
            <a:ext cx="6851314" cy="0"/>
          </a:xfrm>
          <a:prstGeom prst="line">
            <a:avLst/>
          </a:prstGeom>
        </p:spPr>
        <p:style>
          <a:lnRef idx="1">
            <a:schemeClr val="dk1"/>
          </a:lnRef>
          <a:fillRef idx="0">
            <a:schemeClr val="dk1"/>
          </a:fillRef>
          <a:effectRef idx="0">
            <a:schemeClr val="dk1"/>
          </a:effectRef>
          <a:fontRef idx="minor">
            <a:schemeClr val="tx1"/>
          </a:fontRef>
        </p:style>
      </p:cxnSp>
      <p:sp>
        <p:nvSpPr>
          <p:cNvPr id="98" name="テキスト ボックス 97"/>
          <p:cNvSpPr txBox="1"/>
          <p:nvPr/>
        </p:nvSpPr>
        <p:spPr>
          <a:xfrm>
            <a:off x="72058" y="10076525"/>
            <a:ext cx="296404" cy="27699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p>
        </p:txBody>
      </p:sp>
      <p:grpSp>
        <p:nvGrpSpPr>
          <p:cNvPr id="27" name="グループ化 26">
            <a:extLst>
              <a:ext uri="{FF2B5EF4-FFF2-40B4-BE49-F238E27FC236}">
                <a16:creationId xmlns:a16="http://schemas.microsoft.com/office/drawing/2014/main" id="{297EDA78-5047-4CFA-8C06-9689427A07E5}"/>
              </a:ext>
            </a:extLst>
          </p:cNvPr>
          <p:cNvGrpSpPr/>
          <p:nvPr/>
        </p:nvGrpSpPr>
        <p:grpSpPr>
          <a:xfrm>
            <a:off x="3926398" y="4725739"/>
            <a:ext cx="3651627" cy="1619853"/>
            <a:chOff x="3980941" y="5399526"/>
            <a:chExt cx="3651627" cy="1619853"/>
          </a:xfrm>
        </p:grpSpPr>
        <p:sp>
          <p:nvSpPr>
            <p:cNvPr id="112" name="正方形/長方形 111"/>
            <p:cNvSpPr/>
            <p:nvPr/>
          </p:nvSpPr>
          <p:spPr>
            <a:xfrm>
              <a:off x="4094999" y="5454551"/>
              <a:ext cx="3537569" cy="276999"/>
            </a:xfrm>
            <a:prstGeom prst="rect">
              <a:avLst/>
            </a:prstGeom>
          </p:spPr>
          <p:txBody>
            <a:bodyPr wrap="square">
              <a:spAutoFit/>
            </a:bodyPr>
            <a:lstStyle/>
            <a:p>
              <a: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MOBIO-Cafe &amp; MOBIO-Cafe-Meeting</a:t>
              </a:r>
            </a:p>
          </p:txBody>
        </p:sp>
        <p:sp>
          <p:nvSpPr>
            <p:cNvPr id="113" name="正方形/長方形 112"/>
            <p:cNvSpPr/>
            <p:nvPr/>
          </p:nvSpPr>
          <p:spPr>
            <a:xfrm>
              <a:off x="4159386" y="5799416"/>
              <a:ext cx="2852694"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セミナーと交流会をセットで開催し、ものづくり企業の出会いの場を提供します（交流会がない場合もあります）</a:t>
              </a:r>
            </a:p>
          </p:txBody>
        </p:sp>
        <p:sp>
          <p:nvSpPr>
            <p:cNvPr id="114" name="正方形/長方形 113"/>
            <p:cNvSpPr/>
            <p:nvPr/>
          </p:nvSpPr>
          <p:spPr>
            <a:xfrm>
              <a:off x="4166858" y="6352233"/>
              <a:ext cx="2219463" cy="254795"/>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TEL:06-6210-9705  FAX:06-6210-9505</a:t>
              </a:r>
            </a:p>
          </p:txBody>
        </p:sp>
        <p:sp>
          <p:nvSpPr>
            <p:cNvPr id="115" name="正方形/長方形 114"/>
            <p:cNvSpPr/>
            <p:nvPr/>
          </p:nvSpPr>
          <p:spPr>
            <a:xfrm>
              <a:off x="4216613" y="6226655"/>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p>
          </p:txBody>
        </p:sp>
        <p:sp>
          <p:nvSpPr>
            <p:cNvPr id="126" name="正方形/長方形 125"/>
            <p:cNvSpPr/>
            <p:nvPr/>
          </p:nvSpPr>
          <p:spPr>
            <a:xfrm>
              <a:off x="3980941" y="5399526"/>
              <a:ext cx="86400" cy="4932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16" name="直線コネクタ 115"/>
            <p:cNvCxnSpPr/>
            <p:nvPr/>
          </p:nvCxnSpPr>
          <p:spPr>
            <a:xfrm>
              <a:off x="4204080" y="6174631"/>
              <a:ext cx="2808000" cy="0"/>
            </a:xfrm>
            <a:prstGeom prst="line">
              <a:avLst/>
            </a:prstGeom>
          </p:spPr>
          <p:style>
            <a:lnRef idx="1">
              <a:schemeClr val="dk1"/>
            </a:lnRef>
            <a:fillRef idx="0">
              <a:schemeClr val="dk1"/>
            </a:fillRef>
            <a:effectRef idx="0">
              <a:schemeClr val="dk1"/>
            </a:effectRef>
            <a:fontRef idx="minor">
              <a:schemeClr val="tx1"/>
            </a:fontRef>
          </p:style>
        </p:cxn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6258" y="6224710"/>
              <a:ext cx="604504" cy="614837"/>
            </a:xfrm>
            <a:prstGeom prst="rect">
              <a:avLst/>
            </a:prstGeom>
          </p:spPr>
        </p:pic>
        <p:sp>
          <p:nvSpPr>
            <p:cNvPr id="92" name="正方形/長方形 91"/>
            <p:cNvSpPr/>
            <p:nvPr/>
          </p:nvSpPr>
          <p:spPr>
            <a:xfrm>
              <a:off x="4216613" y="6652952"/>
              <a:ext cx="2128326" cy="157314"/>
            </a:xfrm>
            <a:prstGeom prst="rect">
              <a:avLst/>
            </a:prstGeom>
            <a:solidFill>
              <a:schemeClr val="accent6">
                <a:lumMod val="40000"/>
                <a:lumOff val="60000"/>
              </a:schemeClr>
            </a:solidFill>
            <a:ln>
              <a:solidFill>
                <a:schemeClr val="bg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p>
          </p:txBody>
        </p:sp>
        <p:sp>
          <p:nvSpPr>
            <p:cNvPr id="97" name="正方形/長方形 96"/>
            <p:cNvSpPr/>
            <p:nvPr/>
          </p:nvSpPr>
          <p:spPr>
            <a:xfrm>
              <a:off x="4179521" y="6784671"/>
              <a:ext cx="2219463" cy="234708"/>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de-DE"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TEL:06-6748-1052  FAX:06-6745-2362</a:t>
              </a:r>
            </a:p>
          </p:txBody>
        </p:sp>
      </p:grpSp>
      <p:grpSp>
        <p:nvGrpSpPr>
          <p:cNvPr id="24" name="グループ化 23">
            <a:extLst>
              <a:ext uri="{FF2B5EF4-FFF2-40B4-BE49-F238E27FC236}">
                <a16:creationId xmlns:a16="http://schemas.microsoft.com/office/drawing/2014/main" id="{CACC5BCD-37B9-4C51-B98F-31B70008E675}"/>
              </a:ext>
            </a:extLst>
          </p:cNvPr>
          <p:cNvGrpSpPr/>
          <p:nvPr/>
        </p:nvGrpSpPr>
        <p:grpSpPr>
          <a:xfrm>
            <a:off x="768323" y="4720368"/>
            <a:ext cx="3132256" cy="1423519"/>
            <a:chOff x="768323" y="5399184"/>
            <a:chExt cx="3132256" cy="1423519"/>
          </a:xfrm>
        </p:grpSpPr>
        <p:sp>
          <p:nvSpPr>
            <p:cNvPr id="47" name="正方形/長方形 46"/>
            <p:cNvSpPr/>
            <p:nvPr/>
          </p:nvSpPr>
          <p:spPr>
            <a:xfrm>
              <a:off x="850493" y="5463912"/>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ものづくり</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B2B</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ネットワーク</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993990" y="5777553"/>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大阪産業局とネットワーク参加金融機関がニーズに対応可能な企業を探索・紹介します</a:t>
              </a:r>
            </a:p>
          </p:txBody>
        </p:sp>
        <p:sp>
          <p:nvSpPr>
            <p:cNvPr id="44" name="正方形/長方形 43"/>
            <p:cNvSpPr/>
            <p:nvPr/>
          </p:nvSpPr>
          <p:spPr>
            <a:xfrm>
              <a:off x="1013678" y="6546136"/>
              <a:ext cx="2192623" cy="276567"/>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TEL:06-6744-4744  FAX:06-6744-4755</a:t>
              </a:r>
            </a:p>
          </p:txBody>
        </p:sp>
        <p:sp>
          <p:nvSpPr>
            <p:cNvPr id="45" name="正方形/長方形 44"/>
            <p:cNvSpPr/>
            <p:nvPr/>
          </p:nvSpPr>
          <p:spPr>
            <a:xfrm>
              <a:off x="1047852" y="6248424"/>
              <a:ext cx="2134676" cy="303863"/>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正方形/長方形 117"/>
            <p:cNvSpPr/>
            <p:nvPr/>
          </p:nvSpPr>
          <p:spPr>
            <a:xfrm>
              <a:off x="768323" y="5399184"/>
              <a:ext cx="86400" cy="4932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28" name="直線コネクタ 127"/>
            <p:cNvCxnSpPr/>
            <p:nvPr/>
          </p:nvCxnSpPr>
          <p:spPr>
            <a:xfrm>
              <a:off x="1008144" y="6158445"/>
              <a:ext cx="2808000" cy="0"/>
            </a:xfrm>
            <a:prstGeom prst="line">
              <a:avLst/>
            </a:prstGeom>
          </p:spPr>
          <p:style>
            <a:lnRef idx="1">
              <a:schemeClr val="dk1"/>
            </a:lnRef>
            <a:fillRef idx="0">
              <a:schemeClr val="dk1"/>
            </a:fillRef>
            <a:effectRef idx="0">
              <a:schemeClr val="dk1"/>
            </a:effectRef>
            <a:fontRef idx="minor">
              <a:schemeClr val="tx1"/>
            </a:fontRef>
          </p:style>
        </p:cxnSp>
        <p:pic>
          <p:nvPicPr>
            <p:cNvPr id="14" name="図 13"/>
            <p:cNvPicPr>
              <a:picLocks noChangeAspect="1"/>
            </p:cNvPicPr>
            <p:nvPr/>
          </p:nvPicPr>
          <p:blipFill>
            <a:blip r:embed="rId3"/>
            <a:stretch>
              <a:fillRect/>
            </a:stretch>
          </p:blipFill>
          <p:spPr>
            <a:xfrm>
              <a:off x="3238886" y="6229301"/>
              <a:ext cx="576000" cy="576000"/>
            </a:xfrm>
            <a:prstGeom prst="rect">
              <a:avLst/>
            </a:prstGeom>
          </p:spPr>
        </p:pic>
      </p:grpSp>
      <p:grpSp>
        <p:nvGrpSpPr>
          <p:cNvPr id="31" name="グループ化 30">
            <a:extLst>
              <a:ext uri="{FF2B5EF4-FFF2-40B4-BE49-F238E27FC236}">
                <a16:creationId xmlns:a16="http://schemas.microsoft.com/office/drawing/2014/main" id="{AD530EAA-870B-4903-BF69-FA7AD144305A}"/>
              </a:ext>
            </a:extLst>
          </p:cNvPr>
          <p:cNvGrpSpPr/>
          <p:nvPr/>
        </p:nvGrpSpPr>
        <p:grpSpPr>
          <a:xfrm>
            <a:off x="3959589" y="6511459"/>
            <a:ext cx="3150784" cy="1387316"/>
            <a:chOff x="4031335" y="7019563"/>
            <a:chExt cx="3150784" cy="1387316"/>
          </a:xfrm>
        </p:grpSpPr>
        <p:sp>
          <p:nvSpPr>
            <p:cNvPr id="55" name="正方形/長方形 54"/>
            <p:cNvSpPr/>
            <p:nvPr/>
          </p:nvSpPr>
          <p:spPr>
            <a:xfrm>
              <a:off x="4132033" y="7019563"/>
              <a:ext cx="3050086" cy="523220"/>
            </a:xfrm>
            <a:prstGeom prst="rect">
              <a:avLst/>
            </a:prstGeom>
          </p:spPr>
          <p:txBody>
            <a:bodyPr wrap="square">
              <a:spAutoFit/>
            </a:bodyPr>
            <a:lstStyle/>
            <a:p>
              <a:r>
                <a:rPr lang="zh-TW" altLang="en-US" sz="1400" dirty="0">
                  <a:latin typeface="Meiryo UI" panose="020B0604030504040204" pitchFamily="50" charset="-128"/>
                  <a:ea typeface="Meiryo UI" panose="020B0604030504040204" pitchFamily="50" charset="-128"/>
                  <a:cs typeface="Meiryo UI" panose="020B0604030504040204" pitchFamily="50" charset="-128"/>
                </a:rPr>
                <a:t>大規模展示商談会活用事業</a:t>
              </a:r>
              <a:endParaRPr lang="en-US" altLang="zh-TW" sz="1400"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400" dirty="0">
                  <a:latin typeface="Meiryo UI" panose="020B0604030504040204" pitchFamily="50" charset="-128"/>
                  <a:ea typeface="Meiryo UI" panose="020B0604030504040204" pitchFamily="50" charset="-128"/>
                  <a:cs typeface="Meiryo UI" panose="020B0604030504040204" pitchFamily="50" charset="-128"/>
                </a:rPr>
                <a:t>（出展支援事業）</a:t>
              </a:r>
            </a:p>
          </p:txBody>
        </p:sp>
        <p:sp>
          <p:nvSpPr>
            <p:cNvPr id="56" name="正方形/長方形 55"/>
            <p:cNvSpPr/>
            <p:nvPr/>
          </p:nvSpPr>
          <p:spPr>
            <a:xfrm>
              <a:off x="4212842" y="7516885"/>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ものづくり中小企業の販路開拓に効果的な</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大規模な展示商談会への出展をサポートします</a:t>
              </a:r>
            </a:p>
          </p:txBody>
        </p:sp>
        <p:sp>
          <p:nvSpPr>
            <p:cNvPr id="51" name="正方形/長方形 50"/>
            <p:cNvSpPr/>
            <p:nvPr/>
          </p:nvSpPr>
          <p:spPr>
            <a:xfrm>
              <a:off x="4238616" y="8210613"/>
              <a:ext cx="2231954" cy="196266"/>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TEL:06-6210-9413  FAX:06-6210-9505</a:t>
              </a:r>
            </a:p>
          </p:txBody>
        </p:sp>
        <p:sp>
          <p:nvSpPr>
            <p:cNvPr id="52" name="正方形/長方形 51"/>
            <p:cNvSpPr/>
            <p:nvPr/>
          </p:nvSpPr>
          <p:spPr>
            <a:xfrm>
              <a:off x="4279088" y="8010380"/>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p>
          </p:txBody>
        </p:sp>
        <p:sp>
          <p:nvSpPr>
            <p:cNvPr id="119" name="正方形/長方形 118"/>
            <p:cNvSpPr/>
            <p:nvPr/>
          </p:nvSpPr>
          <p:spPr>
            <a:xfrm>
              <a:off x="4031335" y="7037595"/>
              <a:ext cx="85942" cy="49185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129" name="直線コネクタ 128"/>
            <p:cNvCxnSpPr/>
            <p:nvPr/>
          </p:nvCxnSpPr>
          <p:spPr>
            <a:xfrm>
              <a:off x="4263654" y="7922005"/>
              <a:ext cx="2808000" cy="0"/>
            </a:xfrm>
            <a:prstGeom prst="line">
              <a:avLst/>
            </a:prstGeom>
          </p:spPr>
          <p:style>
            <a:lnRef idx="1">
              <a:schemeClr val="dk1"/>
            </a:lnRef>
            <a:fillRef idx="0">
              <a:schemeClr val="dk1"/>
            </a:fillRef>
            <a:effectRef idx="0">
              <a:schemeClr val="dk1"/>
            </a:effectRef>
            <a:fontRef idx="minor">
              <a:schemeClr val="tx1"/>
            </a:fontRef>
          </p:style>
        </p:cxnSp>
      </p:grpSp>
      <p:grpSp>
        <p:nvGrpSpPr>
          <p:cNvPr id="32" name="グループ化 31">
            <a:extLst>
              <a:ext uri="{FF2B5EF4-FFF2-40B4-BE49-F238E27FC236}">
                <a16:creationId xmlns:a16="http://schemas.microsoft.com/office/drawing/2014/main" id="{49545C87-C14E-40D3-9B0C-B5474A4E35D2}"/>
              </a:ext>
            </a:extLst>
          </p:cNvPr>
          <p:cNvGrpSpPr/>
          <p:nvPr/>
        </p:nvGrpSpPr>
        <p:grpSpPr>
          <a:xfrm>
            <a:off x="797383" y="8292513"/>
            <a:ext cx="3433812" cy="1228566"/>
            <a:chOff x="797383" y="8275669"/>
            <a:chExt cx="3433812" cy="1228566"/>
          </a:xfrm>
        </p:grpSpPr>
        <p:sp>
          <p:nvSpPr>
            <p:cNvPr id="101" name="正方形/長方形 100">
              <a:extLst>
                <a:ext uri="{FF2B5EF4-FFF2-40B4-BE49-F238E27FC236}">
                  <a16:creationId xmlns:a16="http://schemas.microsoft.com/office/drawing/2014/main" id="{B9ED372B-3626-4B19-8D45-530E5B37805F}"/>
                </a:ext>
              </a:extLst>
            </p:cNvPr>
            <p:cNvSpPr/>
            <p:nvPr/>
          </p:nvSpPr>
          <p:spPr>
            <a:xfrm>
              <a:off x="823140" y="8410615"/>
              <a:ext cx="34080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大阪街中（まちじゅう）ものづくりパビリオン</a:t>
              </a:r>
            </a:p>
          </p:txBody>
        </p:sp>
        <p:sp>
          <p:nvSpPr>
            <p:cNvPr id="110" name="正方形/長方形 109">
              <a:extLst>
                <a:ext uri="{FF2B5EF4-FFF2-40B4-BE49-F238E27FC236}">
                  <a16:creationId xmlns:a16="http://schemas.microsoft.com/office/drawing/2014/main" id="{F0E73CE2-AD2F-4E70-BF00-68C9E8D9D91D}"/>
                </a:ext>
              </a:extLst>
            </p:cNvPr>
            <p:cNvSpPr/>
            <p:nvPr/>
          </p:nvSpPr>
          <p:spPr>
            <a:xfrm>
              <a:off x="990586" y="8685800"/>
              <a:ext cx="3005570"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ものづくり企業の優れた技術力や製品の魅力を知ってもらうため、工場等の視察先を紹介する専用サイトを開設しています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a:extLst>
                <a:ext uri="{FF2B5EF4-FFF2-40B4-BE49-F238E27FC236}">
                  <a16:creationId xmlns:a16="http://schemas.microsoft.com/office/drawing/2014/main" id="{4AB23220-CD56-4F40-AEED-1699037E60D4}"/>
                </a:ext>
              </a:extLst>
            </p:cNvPr>
            <p:cNvSpPr/>
            <p:nvPr/>
          </p:nvSpPr>
          <p:spPr>
            <a:xfrm>
              <a:off x="1044967" y="9354637"/>
              <a:ext cx="2219463" cy="149598"/>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TEL:06-6210-9472  FAX:06-6210-9505</a:t>
              </a:r>
            </a:p>
          </p:txBody>
        </p:sp>
        <p:cxnSp>
          <p:nvCxnSpPr>
            <p:cNvPr id="125" name="直線コネクタ 124">
              <a:extLst>
                <a:ext uri="{FF2B5EF4-FFF2-40B4-BE49-F238E27FC236}">
                  <a16:creationId xmlns:a16="http://schemas.microsoft.com/office/drawing/2014/main" id="{85DFCE0F-7E3F-4DE2-8565-7ECE7679AE59}"/>
                </a:ext>
              </a:extLst>
            </p:cNvPr>
            <p:cNvCxnSpPr/>
            <p:nvPr/>
          </p:nvCxnSpPr>
          <p:spPr>
            <a:xfrm>
              <a:off x="1073586" y="9055132"/>
              <a:ext cx="2808000" cy="0"/>
            </a:xfrm>
            <a:prstGeom prst="line">
              <a:avLst/>
            </a:prstGeom>
          </p:spPr>
          <p:style>
            <a:lnRef idx="1">
              <a:schemeClr val="dk1"/>
            </a:lnRef>
            <a:fillRef idx="0">
              <a:schemeClr val="dk1"/>
            </a:fillRef>
            <a:effectRef idx="0">
              <a:schemeClr val="dk1"/>
            </a:effectRef>
            <a:fontRef idx="minor">
              <a:schemeClr val="tx1"/>
            </a:fontRef>
          </p:style>
        </p:cxnSp>
        <p:sp>
          <p:nvSpPr>
            <p:cNvPr id="127" name="正方形/長方形 126">
              <a:extLst>
                <a:ext uri="{FF2B5EF4-FFF2-40B4-BE49-F238E27FC236}">
                  <a16:creationId xmlns:a16="http://schemas.microsoft.com/office/drawing/2014/main" id="{0899232D-6323-4506-B2B7-6FE18554F19B}"/>
                </a:ext>
              </a:extLst>
            </p:cNvPr>
            <p:cNvSpPr/>
            <p:nvPr/>
          </p:nvSpPr>
          <p:spPr>
            <a:xfrm>
              <a:off x="797383" y="8275669"/>
              <a:ext cx="86400" cy="4932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4" name="正方形/長方形 73">
              <a:extLst>
                <a:ext uri="{FF2B5EF4-FFF2-40B4-BE49-F238E27FC236}">
                  <a16:creationId xmlns:a16="http://schemas.microsoft.com/office/drawing/2014/main" id="{85143DFE-7F77-4D97-A214-78AF313E1BE9}"/>
                </a:ext>
              </a:extLst>
            </p:cNvPr>
            <p:cNvSpPr/>
            <p:nvPr/>
          </p:nvSpPr>
          <p:spPr>
            <a:xfrm>
              <a:off x="1089664" y="9143846"/>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p>
          </p:txBody>
        </p:sp>
      </p:grpSp>
      <p:grpSp>
        <p:nvGrpSpPr>
          <p:cNvPr id="33" name="グループ化 32">
            <a:extLst>
              <a:ext uri="{FF2B5EF4-FFF2-40B4-BE49-F238E27FC236}">
                <a16:creationId xmlns:a16="http://schemas.microsoft.com/office/drawing/2014/main" id="{0AB38944-A904-4F6A-AA68-337BFEA016CD}"/>
              </a:ext>
            </a:extLst>
          </p:cNvPr>
          <p:cNvGrpSpPr/>
          <p:nvPr/>
        </p:nvGrpSpPr>
        <p:grpSpPr>
          <a:xfrm>
            <a:off x="72058" y="4461877"/>
            <a:ext cx="7140607" cy="1382842"/>
            <a:chOff x="59963" y="5301208"/>
            <a:chExt cx="7140607" cy="1382842"/>
          </a:xfrm>
        </p:grpSpPr>
        <p:cxnSp>
          <p:nvCxnSpPr>
            <p:cNvPr id="94" name="直線コネクタ 93"/>
            <p:cNvCxnSpPr/>
            <p:nvPr/>
          </p:nvCxnSpPr>
          <p:spPr>
            <a:xfrm flipV="1">
              <a:off x="364349" y="5301208"/>
              <a:ext cx="0" cy="230653"/>
            </a:xfrm>
            <a:prstGeom prst="line">
              <a:avLst/>
            </a:prstGeom>
            <a:noFill/>
            <a:ln w="25400">
              <a:solidFill>
                <a:srgbClr val="7030A0"/>
              </a:solidFill>
            </a:ln>
          </p:spPr>
          <p:style>
            <a:lnRef idx="1">
              <a:schemeClr val="accent1"/>
            </a:lnRef>
            <a:fillRef idx="0">
              <a:schemeClr val="accent1"/>
            </a:fillRef>
            <a:effectRef idx="0">
              <a:schemeClr val="accent1"/>
            </a:effectRef>
            <a:fontRef idx="minor">
              <a:schemeClr val="tx1"/>
            </a:fontRef>
          </p:style>
        </p:cxnSp>
        <p:sp>
          <p:nvSpPr>
            <p:cNvPr id="95" name="正方形/長方形 94"/>
            <p:cNvSpPr/>
            <p:nvPr/>
          </p:nvSpPr>
          <p:spPr>
            <a:xfrm>
              <a:off x="59963" y="5531861"/>
              <a:ext cx="620917" cy="1152189"/>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企業向け</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0" name="直線コネクタ 99">
              <a:extLst>
                <a:ext uri="{FF2B5EF4-FFF2-40B4-BE49-F238E27FC236}">
                  <a16:creationId xmlns:a16="http://schemas.microsoft.com/office/drawing/2014/main" id="{F45FF5F0-381D-4123-8C60-DFDAA2C4CB4B}"/>
                </a:ext>
              </a:extLst>
            </p:cNvPr>
            <p:cNvCxnSpPr/>
            <p:nvPr/>
          </p:nvCxnSpPr>
          <p:spPr>
            <a:xfrm>
              <a:off x="368462" y="5310535"/>
              <a:ext cx="6832108" cy="0"/>
            </a:xfrm>
            <a:prstGeom prst="line">
              <a:avLst/>
            </a:prstGeom>
            <a:noFill/>
            <a:ln w="254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28" name="グループ化 27">
            <a:extLst>
              <a:ext uri="{FF2B5EF4-FFF2-40B4-BE49-F238E27FC236}">
                <a16:creationId xmlns:a16="http://schemas.microsoft.com/office/drawing/2014/main" id="{F26599D8-8684-48C2-AF4A-0FEA4BCCB65E}"/>
              </a:ext>
            </a:extLst>
          </p:cNvPr>
          <p:cNvGrpSpPr/>
          <p:nvPr/>
        </p:nvGrpSpPr>
        <p:grpSpPr>
          <a:xfrm>
            <a:off x="775670" y="6509852"/>
            <a:ext cx="3192418" cy="1343771"/>
            <a:chOff x="775670" y="6846167"/>
            <a:chExt cx="3192418" cy="1343771"/>
          </a:xfrm>
        </p:grpSpPr>
        <p:sp>
          <p:nvSpPr>
            <p:cNvPr id="145" name="正方形/長方形 144"/>
            <p:cNvSpPr/>
            <p:nvPr/>
          </p:nvSpPr>
          <p:spPr>
            <a:xfrm>
              <a:off x="850493" y="6941050"/>
              <a:ext cx="3050086"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大阪ものづくり優良企業賞</a:t>
              </a:r>
            </a:p>
          </p:txBody>
        </p:sp>
        <p:sp>
          <p:nvSpPr>
            <p:cNvPr id="146" name="正方形/長方形 145"/>
            <p:cNvSpPr/>
            <p:nvPr/>
          </p:nvSpPr>
          <p:spPr>
            <a:xfrm>
              <a:off x="1021067" y="7375042"/>
              <a:ext cx="2947021"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技術力や</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QCD</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等総合力が高く、市場で高い評価を得ているものづくり中小企業の表彰（顕彰）制度です</a:t>
              </a:r>
            </a:p>
          </p:txBody>
        </p:sp>
        <p:sp>
          <p:nvSpPr>
            <p:cNvPr id="147" name="正方形/長方形 146"/>
            <p:cNvSpPr/>
            <p:nvPr/>
          </p:nvSpPr>
          <p:spPr>
            <a:xfrm>
              <a:off x="1044967" y="8087290"/>
              <a:ext cx="2219463" cy="102648"/>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TEL:06-6210-9413  FAX:06-6210-9505</a:t>
              </a:r>
            </a:p>
          </p:txBody>
        </p:sp>
        <p:cxnSp>
          <p:nvCxnSpPr>
            <p:cNvPr id="152" name="直線コネクタ 151"/>
            <p:cNvCxnSpPr/>
            <p:nvPr/>
          </p:nvCxnSpPr>
          <p:spPr>
            <a:xfrm>
              <a:off x="1044802" y="7742787"/>
              <a:ext cx="2808000" cy="0"/>
            </a:xfrm>
            <a:prstGeom prst="line">
              <a:avLst/>
            </a:prstGeom>
          </p:spPr>
          <p:style>
            <a:lnRef idx="1">
              <a:schemeClr val="dk1"/>
            </a:lnRef>
            <a:fillRef idx="0">
              <a:schemeClr val="dk1"/>
            </a:fillRef>
            <a:effectRef idx="0">
              <a:schemeClr val="dk1"/>
            </a:effectRef>
            <a:fontRef idx="minor">
              <a:schemeClr val="tx1"/>
            </a:fontRef>
          </p:style>
        </p:cxnSp>
        <p:sp>
          <p:nvSpPr>
            <p:cNvPr id="153" name="正方形/長方形 152"/>
            <p:cNvSpPr/>
            <p:nvPr/>
          </p:nvSpPr>
          <p:spPr>
            <a:xfrm>
              <a:off x="775670" y="6846167"/>
              <a:ext cx="86400" cy="4932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3" name="正方形/長方形 72">
              <a:extLst>
                <a:ext uri="{FF2B5EF4-FFF2-40B4-BE49-F238E27FC236}">
                  <a16:creationId xmlns:a16="http://schemas.microsoft.com/office/drawing/2014/main" id="{7C4679AD-3B4F-4EA2-A38C-0CC07ABC2E13}"/>
                </a:ext>
              </a:extLst>
            </p:cNvPr>
            <p:cNvSpPr/>
            <p:nvPr/>
          </p:nvSpPr>
          <p:spPr>
            <a:xfrm>
              <a:off x="1060832" y="7831983"/>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ものづくり支援課</a:t>
              </a:r>
            </a:p>
          </p:txBody>
        </p:sp>
        <p:pic>
          <p:nvPicPr>
            <p:cNvPr id="7" name="図 6">
              <a:extLst>
                <a:ext uri="{FF2B5EF4-FFF2-40B4-BE49-F238E27FC236}">
                  <a16:creationId xmlns:a16="http://schemas.microsoft.com/office/drawing/2014/main" id="{FC9D9AE6-16D8-4956-97FA-9F8B1B70BC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04042" y="6871727"/>
              <a:ext cx="440093" cy="440093"/>
            </a:xfrm>
            <a:prstGeom prst="rect">
              <a:avLst/>
            </a:prstGeom>
          </p:spPr>
        </p:pic>
      </p:grpSp>
      <p:grpSp>
        <p:nvGrpSpPr>
          <p:cNvPr id="3" name="グループ化 2">
            <a:extLst>
              <a:ext uri="{FF2B5EF4-FFF2-40B4-BE49-F238E27FC236}">
                <a16:creationId xmlns:a16="http://schemas.microsoft.com/office/drawing/2014/main" id="{31CEEB29-9169-4BD0-906C-046535C75309}"/>
              </a:ext>
            </a:extLst>
          </p:cNvPr>
          <p:cNvGrpSpPr/>
          <p:nvPr/>
        </p:nvGrpSpPr>
        <p:grpSpPr>
          <a:xfrm flipH="1">
            <a:off x="50722" y="738732"/>
            <a:ext cx="7149848" cy="1373361"/>
            <a:chOff x="615281" y="1099891"/>
            <a:chExt cx="7149848" cy="1373361"/>
          </a:xfrm>
        </p:grpSpPr>
        <p:cxnSp>
          <p:nvCxnSpPr>
            <p:cNvPr id="137" name="直線コネクタ 136">
              <a:extLst>
                <a:ext uri="{FF2B5EF4-FFF2-40B4-BE49-F238E27FC236}">
                  <a16:creationId xmlns:a16="http://schemas.microsoft.com/office/drawing/2014/main" id="{F8345C69-811D-494E-B288-5EAA43C1F89C}"/>
                </a:ext>
              </a:extLst>
            </p:cNvPr>
            <p:cNvCxnSpPr>
              <a:cxnSpLocks/>
            </p:cNvCxnSpPr>
            <p:nvPr/>
          </p:nvCxnSpPr>
          <p:spPr>
            <a:xfrm>
              <a:off x="615281" y="1099891"/>
              <a:ext cx="6832108" cy="0"/>
            </a:xfrm>
            <a:prstGeom prst="line">
              <a:avLst/>
            </a:prstGeom>
            <a:noFill/>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E59556E1-A57F-4AEF-936C-C3C646C9521C}"/>
                </a:ext>
              </a:extLst>
            </p:cNvPr>
            <p:cNvCxnSpPr/>
            <p:nvPr/>
          </p:nvCxnSpPr>
          <p:spPr>
            <a:xfrm flipV="1">
              <a:off x="7438840" y="1100066"/>
              <a:ext cx="0" cy="230653"/>
            </a:xfrm>
            <a:prstGeom prst="line">
              <a:avLst/>
            </a:prstGeom>
            <a:noFill/>
            <a:ln w="25400">
              <a:solidFill>
                <a:srgbClr val="7030A0"/>
              </a:solidFill>
            </a:ln>
          </p:spPr>
          <p:style>
            <a:lnRef idx="1">
              <a:schemeClr val="accent1"/>
            </a:lnRef>
            <a:fillRef idx="0">
              <a:schemeClr val="accent1"/>
            </a:fillRef>
            <a:effectRef idx="0">
              <a:schemeClr val="accent1"/>
            </a:effectRef>
            <a:fontRef idx="minor">
              <a:schemeClr val="tx1"/>
            </a:fontRef>
          </p:style>
        </p:cxnSp>
        <p:sp>
          <p:nvSpPr>
            <p:cNvPr id="139" name="正方形/長方形 138">
              <a:extLst>
                <a:ext uri="{FF2B5EF4-FFF2-40B4-BE49-F238E27FC236}">
                  <a16:creationId xmlns:a16="http://schemas.microsoft.com/office/drawing/2014/main" id="{ED89C1DF-AB9F-43C7-B660-90B9176E9822}"/>
                </a:ext>
              </a:extLst>
            </p:cNvPr>
            <p:cNvSpPr/>
            <p:nvPr/>
          </p:nvSpPr>
          <p:spPr>
            <a:xfrm>
              <a:off x="7144212" y="1321063"/>
              <a:ext cx="620917" cy="1152189"/>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全企業向け</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a:extLst>
              <a:ext uri="{FF2B5EF4-FFF2-40B4-BE49-F238E27FC236}">
                <a16:creationId xmlns:a16="http://schemas.microsoft.com/office/drawing/2014/main" id="{E2F37903-92F7-4F88-B0B2-567D64CE0DD9}"/>
              </a:ext>
            </a:extLst>
          </p:cNvPr>
          <p:cNvGrpSpPr/>
          <p:nvPr/>
        </p:nvGrpSpPr>
        <p:grpSpPr>
          <a:xfrm>
            <a:off x="767637" y="2914243"/>
            <a:ext cx="3159601" cy="1440160"/>
            <a:chOff x="768206" y="3116115"/>
            <a:chExt cx="3159601" cy="1440160"/>
          </a:xfrm>
        </p:grpSpPr>
        <p:pic>
          <p:nvPicPr>
            <p:cNvPr id="102" name="Picture 4">
              <a:extLst>
                <a:ext uri="{FF2B5EF4-FFF2-40B4-BE49-F238E27FC236}">
                  <a16:creationId xmlns:a16="http://schemas.microsoft.com/office/drawing/2014/main" id="{C2043C2B-8D35-487B-A325-DAB6FA9B5B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68004" y="3859274"/>
              <a:ext cx="697001" cy="697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0" name="正方形/長方形 119">
              <a:extLst>
                <a:ext uri="{FF2B5EF4-FFF2-40B4-BE49-F238E27FC236}">
                  <a16:creationId xmlns:a16="http://schemas.microsoft.com/office/drawing/2014/main" id="{32F1C516-B03D-4063-80B4-CB68F8228483}"/>
                </a:ext>
              </a:extLst>
            </p:cNvPr>
            <p:cNvSpPr/>
            <p:nvPr/>
          </p:nvSpPr>
          <p:spPr>
            <a:xfrm>
              <a:off x="877721" y="3188123"/>
              <a:ext cx="3050086"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ビジネスマッチングブログ「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BMB</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正方形/長方形 120">
              <a:extLst>
                <a:ext uri="{FF2B5EF4-FFF2-40B4-BE49-F238E27FC236}">
                  <a16:creationId xmlns:a16="http://schemas.microsoft.com/office/drawing/2014/main" id="{0305B318-3B7A-4EE3-B485-F922C362CDBB}"/>
                </a:ext>
              </a:extLst>
            </p:cNvPr>
            <p:cNvSpPr/>
            <p:nvPr/>
          </p:nvSpPr>
          <p:spPr>
            <a:xfrm>
              <a:off x="953876" y="3492817"/>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無料のブログサイトによる情報発信を支援し、</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B to B</a:t>
              </a: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ビジネスマッチングを促進します</a:t>
              </a:r>
            </a:p>
          </p:txBody>
        </p:sp>
        <p:sp>
          <p:nvSpPr>
            <p:cNvPr id="130" name="正方形/長方形 129">
              <a:extLst>
                <a:ext uri="{FF2B5EF4-FFF2-40B4-BE49-F238E27FC236}">
                  <a16:creationId xmlns:a16="http://schemas.microsoft.com/office/drawing/2014/main" id="{ED69A4FB-61FE-49BF-A9B4-60632C7B1597}"/>
                </a:ext>
              </a:extLst>
            </p:cNvPr>
            <p:cNvSpPr/>
            <p:nvPr/>
          </p:nvSpPr>
          <p:spPr>
            <a:xfrm>
              <a:off x="952225" y="4106633"/>
              <a:ext cx="2159505" cy="344228"/>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TEL:06-4256-3522  FAX:06-6264-9899</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正方形/長方形 130">
              <a:extLst>
                <a:ext uri="{FF2B5EF4-FFF2-40B4-BE49-F238E27FC236}">
                  <a16:creationId xmlns:a16="http://schemas.microsoft.com/office/drawing/2014/main" id="{C14811C5-8187-4C24-B6E0-90443AAEEA78}"/>
                </a:ext>
              </a:extLst>
            </p:cNvPr>
            <p:cNvSpPr/>
            <p:nvPr/>
          </p:nvSpPr>
          <p:spPr>
            <a:xfrm>
              <a:off x="991154" y="391589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endPar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正方形/長方形 134">
              <a:extLst>
                <a:ext uri="{FF2B5EF4-FFF2-40B4-BE49-F238E27FC236}">
                  <a16:creationId xmlns:a16="http://schemas.microsoft.com/office/drawing/2014/main" id="{CCD814E1-2535-4102-B9C5-5A542EA1589C}"/>
                </a:ext>
              </a:extLst>
            </p:cNvPr>
            <p:cNvSpPr/>
            <p:nvPr/>
          </p:nvSpPr>
          <p:spPr>
            <a:xfrm>
              <a:off x="768206" y="3116115"/>
              <a:ext cx="86400" cy="4932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40" name="直線コネクタ 139">
              <a:extLst>
                <a:ext uri="{FF2B5EF4-FFF2-40B4-BE49-F238E27FC236}">
                  <a16:creationId xmlns:a16="http://schemas.microsoft.com/office/drawing/2014/main" id="{83342F92-E911-450A-8189-AEECFEC88B79}"/>
                </a:ext>
              </a:extLst>
            </p:cNvPr>
            <p:cNvCxnSpPr/>
            <p:nvPr/>
          </p:nvCxnSpPr>
          <p:spPr>
            <a:xfrm>
              <a:off x="928153" y="3862149"/>
              <a:ext cx="2808000" cy="0"/>
            </a:xfrm>
            <a:prstGeom prst="line">
              <a:avLst/>
            </a:prstGeom>
          </p:spPr>
          <p:style>
            <a:lnRef idx="1">
              <a:schemeClr val="dk1"/>
            </a:lnRef>
            <a:fillRef idx="0">
              <a:schemeClr val="dk1"/>
            </a:fillRef>
            <a:effectRef idx="0">
              <a:schemeClr val="dk1"/>
            </a:effectRef>
            <a:fontRef idx="minor">
              <a:schemeClr val="tx1"/>
            </a:fontRef>
          </p:style>
        </p:cxnSp>
      </p:grpSp>
      <p:grpSp>
        <p:nvGrpSpPr>
          <p:cNvPr id="16" name="グループ化 15">
            <a:extLst>
              <a:ext uri="{FF2B5EF4-FFF2-40B4-BE49-F238E27FC236}">
                <a16:creationId xmlns:a16="http://schemas.microsoft.com/office/drawing/2014/main" id="{22E235EE-07BA-4BD8-B04B-AF3E6D16D5E0}"/>
              </a:ext>
            </a:extLst>
          </p:cNvPr>
          <p:cNvGrpSpPr/>
          <p:nvPr/>
        </p:nvGrpSpPr>
        <p:grpSpPr>
          <a:xfrm>
            <a:off x="3934933" y="2894266"/>
            <a:ext cx="3137857" cy="1440160"/>
            <a:chOff x="4003962" y="3116115"/>
            <a:chExt cx="3137857" cy="1440160"/>
          </a:xfrm>
        </p:grpSpPr>
        <p:sp>
          <p:nvSpPr>
            <p:cNvPr id="103" name="正方形/長方形 102">
              <a:extLst>
                <a:ext uri="{FF2B5EF4-FFF2-40B4-BE49-F238E27FC236}">
                  <a16:creationId xmlns:a16="http://schemas.microsoft.com/office/drawing/2014/main" id="{5C5AB1A3-E7F4-478D-8977-2862A3099619}"/>
                </a:ext>
              </a:extLst>
            </p:cNvPr>
            <p:cNvSpPr/>
            <p:nvPr/>
          </p:nvSpPr>
          <p:spPr>
            <a:xfrm>
              <a:off x="4075872" y="3188123"/>
              <a:ext cx="2908818" cy="307777"/>
            </a:xfrm>
            <a:prstGeom prst="rect">
              <a:avLst/>
            </a:prstGeom>
            <a:noFill/>
          </p:spPr>
          <p:txBody>
            <a:bodyPr wrap="square">
              <a:spAutoFit/>
            </a:bodyPr>
            <a:lstStyle/>
            <a:p>
              <a:r>
                <a:rPr lang="zh-TW" altLang="en-US" sz="1400" dirty="0">
                  <a:latin typeface="Meiryo UI" panose="020B0604030504040204" pitchFamily="50" charset="-128"/>
                  <a:ea typeface="Meiryo UI" panose="020B0604030504040204" pitchFamily="50" charset="-128"/>
                  <a:cs typeface="Meiryo UI" panose="020B0604030504040204" pitchFamily="50" charset="-128"/>
                </a:rPr>
                <a:t>中小企業新商品購入制度</a:t>
              </a:r>
            </a:p>
          </p:txBody>
        </p:sp>
        <p:sp>
          <p:nvSpPr>
            <p:cNvPr id="104" name="正方形/長方形 103">
              <a:extLst>
                <a:ext uri="{FF2B5EF4-FFF2-40B4-BE49-F238E27FC236}">
                  <a16:creationId xmlns:a16="http://schemas.microsoft.com/office/drawing/2014/main" id="{C98A75EF-F518-4029-A50B-D558BDC4CF4F}"/>
                </a:ext>
              </a:extLst>
            </p:cNvPr>
            <p:cNvSpPr/>
            <p:nvPr/>
          </p:nvSpPr>
          <p:spPr>
            <a:xfrm>
              <a:off x="4183928" y="3491157"/>
              <a:ext cx="2957891"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大阪府が新商品等を生産する事業者を認定し、</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随意契約による調達に努める制度です</a:t>
              </a:r>
            </a:p>
          </p:txBody>
        </p:sp>
        <p:sp>
          <p:nvSpPr>
            <p:cNvPr id="105" name="正方形/長方形 104">
              <a:extLst>
                <a:ext uri="{FF2B5EF4-FFF2-40B4-BE49-F238E27FC236}">
                  <a16:creationId xmlns:a16="http://schemas.microsoft.com/office/drawing/2014/main" id="{BF262C7D-C1B5-4013-BE9E-A8C0B1724A12}"/>
                </a:ext>
              </a:extLst>
            </p:cNvPr>
            <p:cNvSpPr/>
            <p:nvPr/>
          </p:nvSpPr>
          <p:spPr>
            <a:xfrm>
              <a:off x="4204018" y="4096182"/>
              <a:ext cx="2230366" cy="218179"/>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TEL:06-6210-9494  FAX:06-6210-9504</a:t>
              </a:r>
            </a:p>
          </p:txBody>
        </p:sp>
        <p:sp>
          <p:nvSpPr>
            <p:cNvPr id="106" name="正方形/長方形 105">
              <a:extLst>
                <a:ext uri="{FF2B5EF4-FFF2-40B4-BE49-F238E27FC236}">
                  <a16:creationId xmlns:a16="http://schemas.microsoft.com/office/drawing/2014/main" id="{49EA81D0-ED4B-4652-8E5A-D0029D618C1E}"/>
                </a:ext>
              </a:extLst>
            </p:cNvPr>
            <p:cNvSpPr/>
            <p:nvPr/>
          </p:nvSpPr>
          <p:spPr>
            <a:xfrm>
              <a:off x="4300224" y="3911707"/>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p>
          </p:txBody>
        </p:sp>
        <p:pic>
          <p:nvPicPr>
            <p:cNvPr id="107" name="Picture 13" descr="D:\komakim\Desktop\QRコード\5-4 中小企業新商品購入制度.png">
              <a:extLst>
                <a:ext uri="{FF2B5EF4-FFF2-40B4-BE49-F238E27FC236}">
                  <a16:creationId xmlns:a16="http://schemas.microsoft.com/office/drawing/2014/main" id="{907DA883-86E5-4D98-BD8E-62D2D575CE3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4818" y="3859274"/>
              <a:ext cx="697001" cy="697001"/>
            </a:xfrm>
            <a:prstGeom prst="rect">
              <a:avLst/>
            </a:prstGeom>
            <a:noFill/>
            <a:extLst>
              <a:ext uri="{909E8E84-426E-40DD-AFC4-6F175D3DCCD1}">
                <a14:hiddenFill xmlns:a14="http://schemas.microsoft.com/office/drawing/2010/main">
                  <a:solidFill>
                    <a:srgbClr val="FFFFFF"/>
                  </a:solidFill>
                </a14:hiddenFill>
              </a:ext>
            </a:extLst>
          </p:spPr>
        </p:pic>
        <p:sp>
          <p:nvSpPr>
            <p:cNvPr id="108" name="正方形/長方形 107">
              <a:extLst>
                <a:ext uri="{FF2B5EF4-FFF2-40B4-BE49-F238E27FC236}">
                  <a16:creationId xmlns:a16="http://schemas.microsoft.com/office/drawing/2014/main" id="{86A52EB3-8DB5-4BA4-B319-A5C5D5C1817B}"/>
                </a:ext>
              </a:extLst>
            </p:cNvPr>
            <p:cNvSpPr/>
            <p:nvPr/>
          </p:nvSpPr>
          <p:spPr>
            <a:xfrm>
              <a:off x="4003962" y="3116115"/>
              <a:ext cx="89102" cy="4932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17" name="直線コネクタ 116">
              <a:extLst>
                <a:ext uri="{FF2B5EF4-FFF2-40B4-BE49-F238E27FC236}">
                  <a16:creationId xmlns:a16="http://schemas.microsoft.com/office/drawing/2014/main" id="{9DA1FC4D-0A40-4418-B616-1F732EDB39F9}"/>
                </a:ext>
              </a:extLst>
            </p:cNvPr>
            <p:cNvCxnSpPr/>
            <p:nvPr/>
          </p:nvCxnSpPr>
          <p:spPr>
            <a:xfrm>
              <a:off x="4276798" y="3859275"/>
              <a:ext cx="2808000" cy="0"/>
            </a:xfrm>
            <a:prstGeom prst="line">
              <a:avLst/>
            </a:prstGeom>
          </p:spPr>
          <p:style>
            <a:lnRef idx="1">
              <a:schemeClr val="dk1"/>
            </a:lnRef>
            <a:fillRef idx="0">
              <a:schemeClr val="dk1"/>
            </a:fillRef>
            <a:effectRef idx="0">
              <a:schemeClr val="dk1"/>
            </a:effectRef>
            <a:fontRef idx="minor">
              <a:schemeClr val="tx1"/>
            </a:fontRef>
          </p:style>
        </p:cxnSp>
        <p:pic>
          <p:nvPicPr>
            <p:cNvPr id="141" name="Picture 2" descr="rogo">
              <a:extLst>
                <a:ext uri="{FF2B5EF4-FFF2-40B4-BE49-F238E27FC236}">
                  <a16:creationId xmlns:a16="http://schemas.microsoft.com/office/drawing/2014/main" id="{5F5BD741-FCAC-4300-A269-0F482BCD79E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64694" y="3253815"/>
              <a:ext cx="494756" cy="49475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グループ化 19">
            <a:extLst>
              <a:ext uri="{FF2B5EF4-FFF2-40B4-BE49-F238E27FC236}">
                <a16:creationId xmlns:a16="http://schemas.microsoft.com/office/drawing/2014/main" id="{DDD510B9-3E2C-47D7-B4D1-6A16681EFD28}"/>
              </a:ext>
            </a:extLst>
          </p:cNvPr>
          <p:cNvGrpSpPr/>
          <p:nvPr/>
        </p:nvGrpSpPr>
        <p:grpSpPr>
          <a:xfrm>
            <a:off x="759564" y="1032221"/>
            <a:ext cx="3302261" cy="1359665"/>
            <a:chOff x="759564" y="1332190"/>
            <a:chExt cx="3302261" cy="1359665"/>
          </a:xfrm>
        </p:grpSpPr>
        <p:sp>
          <p:nvSpPr>
            <p:cNvPr id="142" name="正方形/長方形 141">
              <a:extLst>
                <a:ext uri="{FF2B5EF4-FFF2-40B4-BE49-F238E27FC236}">
                  <a16:creationId xmlns:a16="http://schemas.microsoft.com/office/drawing/2014/main" id="{16CC64AB-2BB0-4A7D-AAD4-68C00DDF0543}"/>
                </a:ext>
              </a:extLst>
            </p:cNvPr>
            <p:cNvSpPr/>
            <p:nvPr/>
          </p:nvSpPr>
          <p:spPr>
            <a:xfrm>
              <a:off x="759564" y="1332190"/>
              <a:ext cx="99315" cy="4932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43" name="正方形/長方形 142">
              <a:extLst>
                <a:ext uri="{FF2B5EF4-FFF2-40B4-BE49-F238E27FC236}">
                  <a16:creationId xmlns:a16="http://schemas.microsoft.com/office/drawing/2014/main" id="{E41C507A-0308-4528-8CF2-787D91DF99DC}"/>
                </a:ext>
              </a:extLst>
            </p:cNvPr>
            <p:cNvSpPr/>
            <p:nvPr/>
          </p:nvSpPr>
          <p:spPr>
            <a:xfrm>
              <a:off x="809221" y="1412445"/>
              <a:ext cx="3252604"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万博商談もずやんモール</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正方形/長方形 143">
              <a:extLst>
                <a:ext uri="{FF2B5EF4-FFF2-40B4-BE49-F238E27FC236}">
                  <a16:creationId xmlns:a16="http://schemas.microsoft.com/office/drawing/2014/main" id="{7A0BE5C1-88B6-4AFB-B297-EE983C46DF5F}"/>
                </a:ext>
              </a:extLst>
            </p:cNvPr>
            <p:cNvSpPr/>
            <p:nvPr/>
          </p:nvSpPr>
          <p:spPr>
            <a:xfrm>
              <a:off x="858323" y="1834316"/>
              <a:ext cx="2908061"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来阪する海外ミッション団等に対し、府内中小企業の商品サービス情報等を提供します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8" name="直線コネクタ 147">
              <a:extLst>
                <a:ext uri="{FF2B5EF4-FFF2-40B4-BE49-F238E27FC236}">
                  <a16:creationId xmlns:a16="http://schemas.microsoft.com/office/drawing/2014/main" id="{7513F793-F447-4A89-9D96-87FE59AB0DB2}"/>
                </a:ext>
              </a:extLst>
            </p:cNvPr>
            <p:cNvCxnSpPr/>
            <p:nvPr/>
          </p:nvCxnSpPr>
          <p:spPr>
            <a:xfrm>
              <a:off x="909895" y="2204972"/>
              <a:ext cx="2808000" cy="0"/>
            </a:xfrm>
            <a:prstGeom prst="line">
              <a:avLst/>
            </a:prstGeom>
          </p:spPr>
          <p:style>
            <a:lnRef idx="1">
              <a:schemeClr val="dk1"/>
            </a:lnRef>
            <a:fillRef idx="0">
              <a:schemeClr val="dk1"/>
            </a:fillRef>
            <a:effectRef idx="0">
              <a:schemeClr val="dk1"/>
            </a:effectRef>
            <a:fontRef idx="minor">
              <a:schemeClr val="tx1"/>
            </a:fontRef>
          </p:style>
        </p:cxnSp>
        <p:sp>
          <p:nvSpPr>
            <p:cNvPr id="149" name="正方形/長方形 148">
              <a:extLst>
                <a:ext uri="{FF2B5EF4-FFF2-40B4-BE49-F238E27FC236}">
                  <a16:creationId xmlns:a16="http://schemas.microsoft.com/office/drawing/2014/main" id="{3ACDDB45-973B-45DE-A96A-3EBC07D2C1B2}"/>
                </a:ext>
              </a:extLst>
            </p:cNvPr>
            <p:cNvSpPr/>
            <p:nvPr/>
          </p:nvSpPr>
          <p:spPr>
            <a:xfrm>
              <a:off x="974081" y="2255124"/>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p>
          </p:txBody>
        </p:sp>
        <p:sp>
          <p:nvSpPr>
            <p:cNvPr id="150" name="正方形/長方形 149">
              <a:extLst>
                <a:ext uri="{FF2B5EF4-FFF2-40B4-BE49-F238E27FC236}">
                  <a16:creationId xmlns:a16="http://schemas.microsoft.com/office/drawing/2014/main" id="{08597BFC-59EF-4361-AF88-0885A1937F8A}"/>
                </a:ext>
              </a:extLst>
            </p:cNvPr>
            <p:cNvSpPr/>
            <p:nvPr/>
          </p:nvSpPr>
          <p:spPr>
            <a:xfrm>
              <a:off x="950838" y="2473676"/>
              <a:ext cx="2230366" cy="218179"/>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TEL:06-6210-9488  FAX:06-6210-9504</a:t>
              </a:r>
            </a:p>
          </p:txBody>
        </p:sp>
      </p:grpSp>
      <p:grpSp>
        <p:nvGrpSpPr>
          <p:cNvPr id="23" name="グループ化 22">
            <a:extLst>
              <a:ext uri="{FF2B5EF4-FFF2-40B4-BE49-F238E27FC236}">
                <a16:creationId xmlns:a16="http://schemas.microsoft.com/office/drawing/2014/main" id="{99B29DA6-1FBC-455D-8961-BD12D5D66BCD}"/>
              </a:ext>
            </a:extLst>
          </p:cNvPr>
          <p:cNvGrpSpPr/>
          <p:nvPr/>
        </p:nvGrpSpPr>
        <p:grpSpPr>
          <a:xfrm>
            <a:off x="3919139" y="1041767"/>
            <a:ext cx="3137339" cy="1417386"/>
            <a:chOff x="4010494" y="1346935"/>
            <a:chExt cx="3137339" cy="1417386"/>
          </a:xfrm>
        </p:grpSpPr>
        <p:sp>
          <p:nvSpPr>
            <p:cNvPr id="154" name="正方形/長方形 153">
              <a:extLst>
                <a:ext uri="{FF2B5EF4-FFF2-40B4-BE49-F238E27FC236}">
                  <a16:creationId xmlns:a16="http://schemas.microsoft.com/office/drawing/2014/main" id="{A72E1EB0-60EF-428E-BD23-0D173017061C}"/>
                </a:ext>
              </a:extLst>
            </p:cNvPr>
            <p:cNvSpPr/>
            <p:nvPr/>
          </p:nvSpPr>
          <p:spPr>
            <a:xfrm>
              <a:off x="4097747" y="1416530"/>
              <a:ext cx="3050086" cy="307777"/>
            </a:xfrm>
            <a:prstGeom prst="rect">
              <a:avLst/>
            </a:prstGeom>
          </p:spPr>
          <p:txBody>
            <a:bodyPr wrap="square">
              <a:spAutoFit/>
            </a:bodyPr>
            <a:lstStyle/>
            <a:p>
              <a:r>
                <a:rPr lang="zh-TW" altLang="en-US" sz="1400" dirty="0">
                  <a:latin typeface="Meiryo UI" panose="020B0604030504040204" pitchFamily="50" charset="-128"/>
                  <a:ea typeface="Meiryo UI" panose="020B0604030504040204" pitchFamily="50" charset="-128"/>
                  <a:cs typeface="Meiryo UI" panose="020B0604030504040204" pitchFamily="50" charset="-128"/>
                </a:rPr>
                <a:t>大阪代表商品販促事業</a:t>
              </a:r>
            </a:p>
          </p:txBody>
        </p:sp>
        <p:sp>
          <p:nvSpPr>
            <p:cNvPr id="155" name="正方形/長方形 154">
              <a:extLst>
                <a:ext uri="{FF2B5EF4-FFF2-40B4-BE49-F238E27FC236}">
                  <a16:creationId xmlns:a16="http://schemas.microsoft.com/office/drawing/2014/main" id="{DF7A0DFE-95F4-47C8-BD89-7F4C2945DF80}"/>
                </a:ext>
              </a:extLst>
            </p:cNvPr>
            <p:cNvSpPr/>
            <p:nvPr/>
          </p:nvSpPr>
          <p:spPr>
            <a:xfrm>
              <a:off x="4196511" y="1806277"/>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大阪の魅力あるお土産品を万博開催に合わせ</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百貨店等で販売し大阪の魅力を発信します</a:t>
              </a:r>
            </a:p>
          </p:txBody>
        </p:sp>
        <p:sp>
          <p:nvSpPr>
            <p:cNvPr id="156" name="正方形/長方形 155">
              <a:extLst>
                <a:ext uri="{FF2B5EF4-FFF2-40B4-BE49-F238E27FC236}">
                  <a16:creationId xmlns:a16="http://schemas.microsoft.com/office/drawing/2014/main" id="{CF7C9B6F-34C0-4EAF-8D68-03DBBD140422}"/>
                </a:ext>
              </a:extLst>
            </p:cNvPr>
            <p:cNvSpPr/>
            <p:nvPr/>
          </p:nvSpPr>
          <p:spPr>
            <a:xfrm>
              <a:off x="4194860" y="2420093"/>
              <a:ext cx="2159505" cy="344228"/>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TEL:06-6210-9490  FAX:06-6210-9504</a:t>
              </a:r>
            </a:p>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正方形/長方形 156">
              <a:extLst>
                <a:ext uri="{FF2B5EF4-FFF2-40B4-BE49-F238E27FC236}">
                  <a16:creationId xmlns:a16="http://schemas.microsoft.com/office/drawing/2014/main" id="{0F24FCE6-8E3C-4929-9A1D-29E80EB152C0}"/>
                </a:ext>
              </a:extLst>
            </p:cNvPr>
            <p:cNvSpPr/>
            <p:nvPr/>
          </p:nvSpPr>
          <p:spPr>
            <a:xfrm>
              <a:off x="4233789" y="2229352"/>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zh-TW"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　経営支援課</a:t>
              </a:r>
            </a:p>
          </p:txBody>
        </p:sp>
        <p:sp>
          <p:nvSpPr>
            <p:cNvPr id="158" name="正方形/長方形 157">
              <a:extLst>
                <a:ext uri="{FF2B5EF4-FFF2-40B4-BE49-F238E27FC236}">
                  <a16:creationId xmlns:a16="http://schemas.microsoft.com/office/drawing/2014/main" id="{2CEF5418-BAAC-4E60-8C39-9D22A74B4135}"/>
                </a:ext>
              </a:extLst>
            </p:cNvPr>
            <p:cNvSpPr/>
            <p:nvPr/>
          </p:nvSpPr>
          <p:spPr>
            <a:xfrm>
              <a:off x="4010494" y="1346935"/>
              <a:ext cx="86400" cy="4932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59" name="直線コネクタ 158">
              <a:extLst>
                <a:ext uri="{FF2B5EF4-FFF2-40B4-BE49-F238E27FC236}">
                  <a16:creationId xmlns:a16="http://schemas.microsoft.com/office/drawing/2014/main" id="{9DCD8D83-3EA4-408A-B5FF-88E11361E497}"/>
                </a:ext>
              </a:extLst>
            </p:cNvPr>
            <p:cNvCxnSpPr/>
            <p:nvPr/>
          </p:nvCxnSpPr>
          <p:spPr>
            <a:xfrm>
              <a:off x="4170788" y="2175609"/>
              <a:ext cx="2808000" cy="0"/>
            </a:xfrm>
            <a:prstGeom prst="line">
              <a:avLst/>
            </a:prstGeom>
          </p:spPr>
          <p:style>
            <a:lnRef idx="1">
              <a:schemeClr val="dk1"/>
            </a:lnRef>
            <a:fillRef idx="0">
              <a:schemeClr val="dk1"/>
            </a:fillRef>
            <a:effectRef idx="0">
              <a:schemeClr val="dk1"/>
            </a:effectRef>
            <a:fontRef idx="minor">
              <a:schemeClr val="tx1"/>
            </a:fontRef>
          </p:style>
        </p:cxnSp>
      </p:grpSp>
      <p:pic>
        <p:nvPicPr>
          <p:cNvPr id="35" name="図 34">
            <a:extLst>
              <a:ext uri="{FF2B5EF4-FFF2-40B4-BE49-F238E27FC236}">
                <a16:creationId xmlns:a16="http://schemas.microsoft.com/office/drawing/2014/main" id="{DFBD22CC-8B99-4C32-9806-81017E62338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200088" y="7470847"/>
            <a:ext cx="648000" cy="648000"/>
          </a:xfrm>
          <a:prstGeom prst="rect">
            <a:avLst/>
          </a:prstGeom>
        </p:spPr>
      </p:pic>
      <p:pic>
        <p:nvPicPr>
          <p:cNvPr id="37" name="図 36">
            <a:extLst>
              <a:ext uri="{FF2B5EF4-FFF2-40B4-BE49-F238E27FC236}">
                <a16:creationId xmlns:a16="http://schemas.microsoft.com/office/drawing/2014/main" id="{58E09645-64D0-4EB5-A9E5-6215307113B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42753" y="7449690"/>
            <a:ext cx="648000" cy="648000"/>
          </a:xfrm>
          <a:prstGeom prst="rect">
            <a:avLst/>
          </a:prstGeom>
        </p:spPr>
      </p:pic>
      <p:pic>
        <p:nvPicPr>
          <p:cNvPr id="4" name="図 3">
            <a:extLst>
              <a:ext uri="{FF2B5EF4-FFF2-40B4-BE49-F238E27FC236}">
                <a16:creationId xmlns:a16="http://schemas.microsoft.com/office/drawing/2014/main" id="{B6A53FA0-4035-4223-B441-CB505F13E5D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245910" y="9136767"/>
            <a:ext cx="609081" cy="609081"/>
          </a:xfrm>
          <a:prstGeom prst="rect">
            <a:avLst/>
          </a:prstGeom>
        </p:spPr>
      </p:pic>
      <p:pic>
        <p:nvPicPr>
          <p:cNvPr id="5" name="図 4">
            <a:extLst>
              <a:ext uri="{FF2B5EF4-FFF2-40B4-BE49-F238E27FC236}">
                <a16:creationId xmlns:a16="http://schemas.microsoft.com/office/drawing/2014/main" id="{B493B590-5127-4BCF-AC1A-C02E85A2D6B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207332" y="1929324"/>
            <a:ext cx="648000" cy="648000"/>
          </a:xfrm>
          <a:prstGeom prst="rect">
            <a:avLst/>
          </a:prstGeom>
        </p:spPr>
      </p:pic>
      <p:pic>
        <p:nvPicPr>
          <p:cNvPr id="9" name="図 8">
            <a:extLst>
              <a:ext uri="{FF2B5EF4-FFF2-40B4-BE49-F238E27FC236}">
                <a16:creationId xmlns:a16="http://schemas.microsoft.com/office/drawing/2014/main" id="{E5635EC3-7ECC-40DF-B932-40944E26CBB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427831" y="1915426"/>
            <a:ext cx="648000" cy="648000"/>
          </a:xfrm>
          <a:prstGeom prst="rect">
            <a:avLst/>
          </a:prstGeom>
        </p:spPr>
      </p:pic>
      <p:pic>
        <p:nvPicPr>
          <p:cNvPr id="89" name="図 88">
            <a:extLst>
              <a:ext uri="{FF2B5EF4-FFF2-40B4-BE49-F238E27FC236}">
                <a16:creationId xmlns:a16="http://schemas.microsoft.com/office/drawing/2014/main" id="{9CF5E709-A08A-433B-B79E-67CE6106F7A6}"/>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705360" y="1115687"/>
            <a:ext cx="1003943" cy="290028"/>
          </a:xfrm>
          <a:prstGeom prst="rect">
            <a:avLst/>
          </a:prstGeom>
        </p:spPr>
      </p:pic>
    </p:spTree>
    <p:extLst>
      <p:ext uri="{BB962C8B-B14F-4D97-AF65-F5344CB8AC3E}">
        <p14:creationId xmlns:p14="http://schemas.microsoft.com/office/powerpoint/2010/main" val="2191740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ホームベース 38"/>
          <p:cNvSpPr/>
          <p:nvPr/>
        </p:nvSpPr>
        <p:spPr>
          <a:xfrm>
            <a:off x="0" y="53951"/>
            <a:ext cx="7200900" cy="433394"/>
          </a:xfrm>
          <a:prstGeom prst="homePlate">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bg1"/>
                </a:solidFill>
                <a:latin typeface="Meiryo UI" pitchFamily="50" charset="-128"/>
                <a:ea typeface="Meiryo UI" pitchFamily="50" charset="-128"/>
                <a:cs typeface="Meiryo UI" pitchFamily="50" charset="-128"/>
              </a:rPr>
              <a:t>中小企業の国際的視点に立った事業展開の促進</a:t>
            </a:r>
          </a:p>
        </p:txBody>
      </p:sp>
      <p:cxnSp>
        <p:nvCxnSpPr>
          <p:cNvPr id="96" name="直線コネクタ 95"/>
          <p:cNvCxnSpPr/>
          <p:nvPr/>
        </p:nvCxnSpPr>
        <p:spPr>
          <a:xfrm>
            <a:off x="148949" y="10062266"/>
            <a:ext cx="6851314" cy="0"/>
          </a:xfrm>
          <a:prstGeom prst="line">
            <a:avLst/>
          </a:prstGeom>
        </p:spPr>
        <p:style>
          <a:lnRef idx="1">
            <a:schemeClr val="dk1"/>
          </a:lnRef>
          <a:fillRef idx="0">
            <a:schemeClr val="dk1"/>
          </a:fillRef>
          <a:effectRef idx="0">
            <a:schemeClr val="dk1"/>
          </a:effectRef>
          <a:fontRef idx="minor">
            <a:schemeClr val="tx1"/>
          </a:fontRef>
        </p:style>
      </p:cxnSp>
      <p:sp>
        <p:nvSpPr>
          <p:cNvPr id="98" name="テキスト ボックス 97"/>
          <p:cNvSpPr txBox="1"/>
          <p:nvPr/>
        </p:nvSpPr>
        <p:spPr>
          <a:xfrm>
            <a:off x="6721191" y="10064645"/>
            <a:ext cx="296404" cy="27699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p>
        </p:txBody>
      </p:sp>
      <p:grpSp>
        <p:nvGrpSpPr>
          <p:cNvPr id="3" name="グループ化 2">
            <a:extLst>
              <a:ext uri="{FF2B5EF4-FFF2-40B4-BE49-F238E27FC236}">
                <a16:creationId xmlns:a16="http://schemas.microsoft.com/office/drawing/2014/main" id="{4B92B73E-F546-475A-9973-04AF1DD78DEE}"/>
              </a:ext>
            </a:extLst>
          </p:cNvPr>
          <p:cNvGrpSpPr/>
          <p:nvPr/>
        </p:nvGrpSpPr>
        <p:grpSpPr>
          <a:xfrm flipH="1">
            <a:off x="50" y="702023"/>
            <a:ext cx="7128792" cy="1385385"/>
            <a:chOff x="72058" y="702023"/>
            <a:chExt cx="7128792" cy="1385385"/>
          </a:xfrm>
        </p:grpSpPr>
        <p:cxnSp>
          <p:nvCxnSpPr>
            <p:cNvPr id="139" name="直線コネクタ 138">
              <a:extLst>
                <a:ext uri="{FF2B5EF4-FFF2-40B4-BE49-F238E27FC236}">
                  <a16:creationId xmlns:a16="http://schemas.microsoft.com/office/drawing/2014/main" id="{817FC750-FFAE-4154-9D56-FDEE5F68BA0E}"/>
                </a:ext>
              </a:extLst>
            </p:cNvPr>
            <p:cNvCxnSpPr/>
            <p:nvPr/>
          </p:nvCxnSpPr>
          <p:spPr>
            <a:xfrm>
              <a:off x="368742" y="702023"/>
              <a:ext cx="6832108" cy="0"/>
            </a:xfrm>
            <a:prstGeom prst="line">
              <a:avLst/>
            </a:prstGeom>
            <a:noFill/>
            <a:ln w="25400">
              <a:solidFill>
                <a:srgbClr val="00CC00"/>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9461E7C2-BBC5-49ED-82DF-10C6133AAE69}"/>
                </a:ext>
              </a:extLst>
            </p:cNvPr>
            <p:cNvCxnSpPr/>
            <p:nvPr/>
          </p:nvCxnSpPr>
          <p:spPr>
            <a:xfrm flipV="1">
              <a:off x="375433" y="702023"/>
              <a:ext cx="0" cy="230653"/>
            </a:xfrm>
            <a:prstGeom prst="line">
              <a:avLst/>
            </a:prstGeom>
            <a:noFill/>
            <a:ln w="25400">
              <a:solidFill>
                <a:srgbClr val="00CC00"/>
              </a:solidFill>
            </a:ln>
          </p:spPr>
          <p:style>
            <a:lnRef idx="1">
              <a:schemeClr val="accent1"/>
            </a:lnRef>
            <a:fillRef idx="0">
              <a:schemeClr val="accent1"/>
            </a:fillRef>
            <a:effectRef idx="0">
              <a:schemeClr val="accent1"/>
            </a:effectRef>
            <a:fontRef idx="minor">
              <a:schemeClr val="tx1"/>
            </a:fontRef>
          </p:style>
        </p:cxnSp>
        <p:sp>
          <p:nvSpPr>
            <p:cNvPr id="141" name="正方形/長方形 140">
              <a:extLst>
                <a:ext uri="{FF2B5EF4-FFF2-40B4-BE49-F238E27FC236}">
                  <a16:creationId xmlns:a16="http://schemas.microsoft.com/office/drawing/2014/main" id="{7FB25C8E-B753-42D9-9ECA-AC6C07FC3772}"/>
                </a:ext>
              </a:extLst>
            </p:cNvPr>
            <p:cNvSpPr/>
            <p:nvPr/>
          </p:nvSpPr>
          <p:spPr>
            <a:xfrm>
              <a:off x="72058" y="935219"/>
              <a:ext cx="620917" cy="1152189"/>
            </a:xfrm>
            <a:prstGeom prst="rect">
              <a:avLst/>
            </a:prstGeom>
            <a:no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海外展開</a:t>
              </a:r>
            </a:p>
          </p:txBody>
        </p:sp>
      </p:grpSp>
      <p:grpSp>
        <p:nvGrpSpPr>
          <p:cNvPr id="16" name="グループ化 15">
            <a:extLst>
              <a:ext uri="{FF2B5EF4-FFF2-40B4-BE49-F238E27FC236}">
                <a16:creationId xmlns:a16="http://schemas.microsoft.com/office/drawing/2014/main" id="{9EBF6BFE-8E68-4890-AB7B-39BA3BE0C44B}"/>
              </a:ext>
            </a:extLst>
          </p:cNvPr>
          <p:cNvGrpSpPr/>
          <p:nvPr/>
        </p:nvGrpSpPr>
        <p:grpSpPr>
          <a:xfrm>
            <a:off x="3444710" y="780233"/>
            <a:ext cx="3178528" cy="1356623"/>
            <a:chOff x="4020774" y="780233"/>
            <a:chExt cx="3178528" cy="1356623"/>
          </a:xfrm>
        </p:grpSpPr>
        <p:sp>
          <p:nvSpPr>
            <p:cNvPr id="120" name="正方形/長方形 119">
              <a:extLst>
                <a:ext uri="{FF2B5EF4-FFF2-40B4-BE49-F238E27FC236}">
                  <a16:creationId xmlns:a16="http://schemas.microsoft.com/office/drawing/2014/main" id="{E0840474-6C45-48EB-823C-CE6C755920C5}"/>
                </a:ext>
              </a:extLst>
            </p:cNvPr>
            <p:cNvSpPr/>
            <p:nvPr/>
          </p:nvSpPr>
          <p:spPr>
            <a:xfrm>
              <a:off x="4103970" y="797545"/>
              <a:ext cx="3095332" cy="43088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日欧バイオテック＆ファーマ</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パートナリングカンファレンス</a:t>
              </a:r>
            </a:p>
          </p:txBody>
        </p:sp>
        <p:sp>
          <p:nvSpPr>
            <p:cNvPr id="121" name="正方形/長方形 120">
              <a:extLst>
                <a:ext uri="{FF2B5EF4-FFF2-40B4-BE49-F238E27FC236}">
                  <a16:creationId xmlns:a16="http://schemas.microsoft.com/office/drawing/2014/main" id="{75C1254C-FB5D-4FD4-8B37-00BEBD9AE2D7}"/>
                </a:ext>
              </a:extLst>
            </p:cNvPr>
            <p:cNvSpPr/>
            <p:nvPr/>
          </p:nvSpPr>
          <p:spPr>
            <a:xfrm>
              <a:off x="4197234" y="1219697"/>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欧州各国のライフサイエンス関連企業との面談が可能</a:t>
              </a: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企業の海外展開を支援します</a:t>
              </a:r>
            </a:p>
          </p:txBody>
        </p:sp>
        <p:sp>
          <p:nvSpPr>
            <p:cNvPr id="130" name="正方形/長方形 129">
              <a:extLst>
                <a:ext uri="{FF2B5EF4-FFF2-40B4-BE49-F238E27FC236}">
                  <a16:creationId xmlns:a16="http://schemas.microsoft.com/office/drawing/2014/main" id="{4AB94D18-9103-484B-BE62-3794A397AB67}"/>
                </a:ext>
              </a:extLst>
            </p:cNvPr>
            <p:cNvSpPr/>
            <p:nvPr/>
          </p:nvSpPr>
          <p:spPr>
            <a:xfrm>
              <a:off x="4275494" y="1848680"/>
              <a:ext cx="2184442" cy="288176"/>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TEL:06-6210-9112 FAX:06-6210-9296</a:t>
              </a:r>
            </a:p>
          </p:txBody>
        </p:sp>
        <p:sp>
          <p:nvSpPr>
            <p:cNvPr id="131" name="正方形/長方形 130">
              <a:extLst>
                <a:ext uri="{FF2B5EF4-FFF2-40B4-BE49-F238E27FC236}">
                  <a16:creationId xmlns:a16="http://schemas.microsoft.com/office/drawing/2014/main" id="{CC47EADD-4DC0-4C1E-B89E-7A33239B0F47}"/>
                </a:ext>
              </a:extLst>
            </p:cNvPr>
            <p:cNvSpPr/>
            <p:nvPr/>
          </p:nvSpPr>
          <p:spPr>
            <a:xfrm>
              <a:off x="4291011" y="1690705"/>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ライフサイエンス産業課</a:t>
              </a:r>
            </a:p>
          </p:txBody>
        </p:sp>
        <p:sp>
          <p:nvSpPr>
            <p:cNvPr id="135" name="正方形/長方形 134">
              <a:extLst>
                <a:ext uri="{FF2B5EF4-FFF2-40B4-BE49-F238E27FC236}">
                  <a16:creationId xmlns:a16="http://schemas.microsoft.com/office/drawing/2014/main" id="{9F66F671-F0C7-470C-8D8B-D92EB03F6CE2}"/>
                </a:ext>
              </a:extLst>
            </p:cNvPr>
            <p:cNvSpPr/>
            <p:nvPr/>
          </p:nvSpPr>
          <p:spPr>
            <a:xfrm>
              <a:off x="4020774" y="780233"/>
              <a:ext cx="85942" cy="491852"/>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36" name="直線コネクタ 135">
              <a:extLst>
                <a:ext uri="{FF2B5EF4-FFF2-40B4-BE49-F238E27FC236}">
                  <a16:creationId xmlns:a16="http://schemas.microsoft.com/office/drawing/2014/main" id="{0C6C9858-EA78-4BFD-AA8C-C15FA792DCAB}"/>
                </a:ext>
              </a:extLst>
            </p:cNvPr>
            <p:cNvCxnSpPr/>
            <p:nvPr/>
          </p:nvCxnSpPr>
          <p:spPr>
            <a:xfrm>
              <a:off x="4266213" y="1604179"/>
              <a:ext cx="2700000" cy="0"/>
            </a:xfrm>
            <a:prstGeom prst="line">
              <a:avLst/>
            </a:prstGeom>
          </p:spPr>
          <p:style>
            <a:lnRef idx="1">
              <a:schemeClr val="dk1"/>
            </a:lnRef>
            <a:fillRef idx="0">
              <a:schemeClr val="dk1"/>
            </a:fillRef>
            <a:effectRef idx="0">
              <a:schemeClr val="dk1"/>
            </a:effectRef>
            <a:fontRef idx="minor">
              <a:schemeClr val="tx1"/>
            </a:fontRef>
          </p:style>
        </p:cxnSp>
      </p:grpSp>
      <p:grpSp>
        <p:nvGrpSpPr>
          <p:cNvPr id="11" name="グループ化 10">
            <a:extLst>
              <a:ext uri="{FF2B5EF4-FFF2-40B4-BE49-F238E27FC236}">
                <a16:creationId xmlns:a16="http://schemas.microsoft.com/office/drawing/2014/main" id="{53DD9244-96BE-43F7-8845-103CDBD5D287}"/>
              </a:ext>
            </a:extLst>
          </p:cNvPr>
          <p:cNvGrpSpPr/>
          <p:nvPr/>
        </p:nvGrpSpPr>
        <p:grpSpPr>
          <a:xfrm>
            <a:off x="216074" y="780233"/>
            <a:ext cx="3338982" cy="1472609"/>
            <a:chOff x="792138" y="780233"/>
            <a:chExt cx="3338982" cy="1472609"/>
          </a:xfrm>
        </p:grpSpPr>
        <p:sp>
          <p:nvSpPr>
            <p:cNvPr id="104" name="正方形/長方形 103">
              <a:extLst>
                <a:ext uri="{FF2B5EF4-FFF2-40B4-BE49-F238E27FC236}">
                  <a16:creationId xmlns:a16="http://schemas.microsoft.com/office/drawing/2014/main" id="{543C9924-8990-48FD-9659-C10AB7E905DB}"/>
                </a:ext>
              </a:extLst>
            </p:cNvPr>
            <p:cNvSpPr/>
            <p:nvPr/>
          </p:nvSpPr>
          <p:spPr>
            <a:xfrm>
              <a:off x="833220" y="820382"/>
              <a:ext cx="3297900" cy="43088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国際ビジネスサポートセンター（国際ビジネス相談）、</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ビジネスサポートデスク、中国（上海）ビジネスサポート</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a:extLst>
                <a:ext uri="{FF2B5EF4-FFF2-40B4-BE49-F238E27FC236}">
                  <a16:creationId xmlns:a16="http://schemas.microsoft.com/office/drawing/2014/main" id="{BF1EC5D1-AAE1-4344-AB90-D73A486DFA88}"/>
                </a:ext>
              </a:extLst>
            </p:cNvPr>
            <p:cNvSpPr/>
            <p:nvPr/>
          </p:nvSpPr>
          <p:spPr>
            <a:xfrm>
              <a:off x="977538" y="1217601"/>
              <a:ext cx="2858812"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海外ビジネスに関するご相談のほか、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海外における商談支援などをサポ</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トします</a:t>
              </a:r>
            </a:p>
          </p:txBody>
        </p:sp>
        <p:sp>
          <p:nvSpPr>
            <p:cNvPr id="106" name="正方形/長方形 105">
              <a:extLst>
                <a:ext uri="{FF2B5EF4-FFF2-40B4-BE49-F238E27FC236}">
                  <a16:creationId xmlns:a16="http://schemas.microsoft.com/office/drawing/2014/main" id="{81BA986D-0D74-4E4E-9D70-80669D5167F7}"/>
                </a:ext>
              </a:extLst>
            </p:cNvPr>
            <p:cNvSpPr/>
            <p:nvPr/>
          </p:nvSpPr>
          <p:spPr>
            <a:xfrm>
              <a:off x="1000845" y="1858389"/>
              <a:ext cx="2213198" cy="231150"/>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TEL:06-6947-4088  FAX:06-6947-4326</a:t>
              </a:r>
            </a:p>
          </p:txBody>
        </p:sp>
        <p:sp>
          <p:nvSpPr>
            <p:cNvPr id="107" name="正方形/長方形 106">
              <a:extLst>
                <a:ext uri="{FF2B5EF4-FFF2-40B4-BE49-F238E27FC236}">
                  <a16:creationId xmlns:a16="http://schemas.microsoft.com/office/drawing/2014/main" id="{1C5A704A-4468-4449-B855-C0F37D77A964}"/>
                </a:ext>
              </a:extLst>
            </p:cNvPr>
            <p:cNvSpPr/>
            <p:nvPr/>
          </p:nvSpPr>
          <p:spPr>
            <a:xfrm>
              <a:off x="1061124" y="1681269"/>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（公財）大阪産業局</a:t>
              </a:r>
            </a:p>
          </p:txBody>
        </p:sp>
        <p:sp>
          <p:nvSpPr>
            <p:cNvPr id="117" name="正方形/長方形 116">
              <a:extLst>
                <a:ext uri="{FF2B5EF4-FFF2-40B4-BE49-F238E27FC236}">
                  <a16:creationId xmlns:a16="http://schemas.microsoft.com/office/drawing/2014/main" id="{640C2273-0A8A-4686-99EE-1AC8E11D4FF9}"/>
                </a:ext>
              </a:extLst>
            </p:cNvPr>
            <p:cNvSpPr/>
            <p:nvPr/>
          </p:nvSpPr>
          <p:spPr>
            <a:xfrm>
              <a:off x="792138" y="780233"/>
              <a:ext cx="85942" cy="491852"/>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38" name="直線コネクタ 137">
              <a:extLst>
                <a:ext uri="{FF2B5EF4-FFF2-40B4-BE49-F238E27FC236}">
                  <a16:creationId xmlns:a16="http://schemas.microsoft.com/office/drawing/2014/main" id="{F9DADE72-9A3E-44BE-82F6-D0482678DA66}"/>
                </a:ext>
              </a:extLst>
            </p:cNvPr>
            <p:cNvCxnSpPr/>
            <p:nvPr/>
          </p:nvCxnSpPr>
          <p:spPr>
            <a:xfrm flipV="1">
              <a:off x="1052194" y="1604179"/>
              <a:ext cx="2767472" cy="0"/>
            </a:xfrm>
            <a:prstGeom prst="line">
              <a:avLst/>
            </a:prstGeom>
          </p:spPr>
          <p:style>
            <a:lnRef idx="1">
              <a:schemeClr val="dk1"/>
            </a:lnRef>
            <a:fillRef idx="0">
              <a:schemeClr val="dk1"/>
            </a:fillRef>
            <a:effectRef idx="0">
              <a:schemeClr val="dk1"/>
            </a:effectRef>
            <a:fontRef idx="minor">
              <a:schemeClr val="tx1"/>
            </a:fontRef>
          </p:style>
        </p:cxnSp>
        <p:pic>
          <p:nvPicPr>
            <p:cNvPr id="143" name="図 142">
              <a:extLst>
                <a:ext uri="{FF2B5EF4-FFF2-40B4-BE49-F238E27FC236}">
                  <a16:creationId xmlns:a16="http://schemas.microsoft.com/office/drawing/2014/main" id="{8EB2999A-E6B8-42BA-BC82-9177D8236A1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04199" y="1621885"/>
              <a:ext cx="630957" cy="630957"/>
            </a:xfrm>
            <a:prstGeom prst="rect">
              <a:avLst/>
            </a:prstGeom>
          </p:spPr>
        </p:pic>
      </p:grpSp>
      <p:grpSp>
        <p:nvGrpSpPr>
          <p:cNvPr id="20" name="グループ化 19">
            <a:extLst>
              <a:ext uri="{FF2B5EF4-FFF2-40B4-BE49-F238E27FC236}">
                <a16:creationId xmlns:a16="http://schemas.microsoft.com/office/drawing/2014/main" id="{02235D5A-BA83-40F4-BDA0-CF735A86DE2A}"/>
              </a:ext>
            </a:extLst>
          </p:cNvPr>
          <p:cNvGrpSpPr/>
          <p:nvPr/>
        </p:nvGrpSpPr>
        <p:grpSpPr>
          <a:xfrm>
            <a:off x="216074" y="2408963"/>
            <a:ext cx="3300298" cy="1351205"/>
            <a:chOff x="795660" y="2230927"/>
            <a:chExt cx="3300298" cy="1351205"/>
          </a:xfrm>
        </p:grpSpPr>
        <p:sp>
          <p:nvSpPr>
            <p:cNvPr id="82" name="正方形/長方形 81">
              <a:extLst>
                <a:ext uri="{FF2B5EF4-FFF2-40B4-BE49-F238E27FC236}">
                  <a16:creationId xmlns:a16="http://schemas.microsoft.com/office/drawing/2014/main" id="{B447352F-140C-48C1-B93A-AF24D91E7981}"/>
                </a:ext>
              </a:extLst>
            </p:cNvPr>
            <p:cNvSpPr/>
            <p:nvPr/>
          </p:nvSpPr>
          <p:spPr>
            <a:xfrm>
              <a:off x="875427" y="2330402"/>
              <a:ext cx="3220531" cy="261610"/>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Osaka Biotech &amp; Pharma Networking Event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a:extLst>
                <a:ext uri="{FF2B5EF4-FFF2-40B4-BE49-F238E27FC236}">
                  <a16:creationId xmlns:a16="http://schemas.microsoft.com/office/drawing/2014/main" id="{BE29E4D5-16C9-4ACB-B805-0C63AA71C98A}"/>
                </a:ext>
              </a:extLst>
            </p:cNvPr>
            <p:cNvSpPr/>
            <p:nvPr/>
          </p:nvSpPr>
          <p:spPr>
            <a:xfrm>
              <a:off x="979006" y="2662410"/>
              <a:ext cx="3021926"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オンラインで海外ライフサイエンス関連企業との面談が可能</a:t>
              </a: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企業の海外展開を支援します</a:t>
              </a:r>
            </a:p>
          </p:txBody>
        </p:sp>
        <p:sp>
          <p:nvSpPr>
            <p:cNvPr id="102" name="正方形/長方形 101">
              <a:extLst>
                <a:ext uri="{FF2B5EF4-FFF2-40B4-BE49-F238E27FC236}">
                  <a16:creationId xmlns:a16="http://schemas.microsoft.com/office/drawing/2014/main" id="{D6EAB86C-399F-4053-B231-B60EE31D1DC7}"/>
                </a:ext>
              </a:extLst>
            </p:cNvPr>
            <p:cNvSpPr/>
            <p:nvPr/>
          </p:nvSpPr>
          <p:spPr>
            <a:xfrm>
              <a:off x="1007318" y="3224225"/>
              <a:ext cx="2221823" cy="357907"/>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TEL:06-6210-9112  FAX:06-6210-9296</a:t>
              </a:r>
            </a:p>
          </p:txBody>
        </p:sp>
        <p:sp>
          <p:nvSpPr>
            <p:cNvPr id="103" name="正方形/長方形 102">
              <a:extLst>
                <a:ext uri="{FF2B5EF4-FFF2-40B4-BE49-F238E27FC236}">
                  <a16:creationId xmlns:a16="http://schemas.microsoft.com/office/drawing/2014/main" id="{30A57288-8DBA-419C-9578-B3E16D73D52F}"/>
                </a:ext>
              </a:extLst>
            </p:cNvPr>
            <p:cNvSpPr/>
            <p:nvPr/>
          </p:nvSpPr>
          <p:spPr>
            <a:xfrm>
              <a:off x="1076171" y="3102141"/>
              <a:ext cx="2173933" cy="174256"/>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ライフサイエンス産業課</a:t>
              </a:r>
            </a:p>
          </p:txBody>
        </p:sp>
        <p:sp>
          <p:nvSpPr>
            <p:cNvPr id="108" name="正方形/長方形 107">
              <a:extLst>
                <a:ext uri="{FF2B5EF4-FFF2-40B4-BE49-F238E27FC236}">
                  <a16:creationId xmlns:a16="http://schemas.microsoft.com/office/drawing/2014/main" id="{9B2F88CA-E55F-43C2-84EC-A9EA8357FB68}"/>
                </a:ext>
              </a:extLst>
            </p:cNvPr>
            <p:cNvSpPr/>
            <p:nvPr/>
          </p:nvSpPr>
          <p:spPr>
            <a:xfrm>
              <a:off x="795660" y="2230927"/>
              <a:ext cx="85942" cy="491852"/>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37" name="直線コネクタ 136">
              <a:extLst>
                <a:ext uri="{FF2B5EF4-FFF2-40B4-BE49-F238E27FC236}">
                  <a16:creationId xmlns:a16="http://schemas.microsoft.com/office/drawing/2014/main" id="{7328E1E3-4BEE-4B81-B110-A7A9B56E903E}"/>
                </a:ext>
              </a:extLst>
            </p:cNvPr>
            <p:cNvCxnSpPr/>
            <p:nvPr/>
          </p:nvCxnSpPr>
          <p:spPr>
            <a:xfrm>
              <a:off x="1052194" y="3044339"/>
              <a:ext cx="2808000" cy="0"/>
            </a:xfrm>
            <a:prstGeom prst="line">
              <a:avLst/>
            </a:prstGeom>
          </p:spPr>
          <p:style>
            <a:lnRef idx="1">
              <a:schemeClr val="dk1"/>
            </a:lnRef>
            <a:fillRef idx="0">
              <a:schemeClr val="dk1"/>
            </a:fillRef>
            <a:effectRef idx="0">
              <a:schemeClr val="dk1"/>
            </a:effectRef>
            <a:fontRef idx="minor">
              <a:schemeClr val="tx1"/>
            </a:fontRef>
          </p:style>
        </p:cxnSp>
      </p:grpSp>
      <p:grpSp>
        <p:nvGrpSpPr>
          <p:cNvPr id="23" name="グループ化 22">
            <a:extLst>
              <a:ext uri="{FF2B5EF4-FFF2-40B4-BE49-F238E27FC236}">
                <a16:creationId xmlns:a16="http://schemas.microsoft.com/office/drawing/2014/main" id="{73B02755-25AF-4C58-9F9B-1E7212540692}"/>
              </a:ext>
            </a:extLst>
          </p:cNvPr>
          <p:cNvGrpSpPr/>
          <p:nvPr/>
        </p:nvGrpSpPr>
        <p:grpSpPr>
          <a:xfrm flipH="1">
            <a:off x="50" y="6052803"/>
            <a:ext cx="7123572" cy="1385385"/>
            <a:chOff x="77278" y="3731372"/>
            <a:chExt cx="7123572" cy="1385385"/>
          </a:xfrm>
        </p:grpSpPr>
        <p:cxnSp>
          <p:nvCxnSpPr>
            <p:cNvPr id="148" name="直線コネクタ 147">
              <a:extLst>
                <a:ext uri="{FF2B5EF4-FFF2-40B4-BE49-F238E27FC236}">
                  <a16:creationId xmlns:a16="http://schemas.microsoft.com/office/drawing/2014/main" id="{82A003D9-C347-4C0D-A9A5-9A8444E4E22A}"/>
                </a:ext>
              </a:extLst>
            </p:cNvPr>
            <p:cNvCxnSpPr/>
            <p:nvPr/>
          </p:nvCxnSpPr>
          <p:spPr>
            <a:xfrm>
              <a:off x="368742" y="3738233"/>
              <a:ext cx="6832108" cy="0"/>
            </a:xfrm>
            <a:prstGeom prst="line">
              <a:avLst/>
            </a:prstGeom>
            <a:noFill/>
            <a:ln w="25400">
              <a:solidFill>
                <a:srgbClr val="00CC00"/>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695ED5D1-1FF6-4B04-B687-A14DCEA74B9D}"/>
                </a:ext>
              </a:extLst>
            </p:cNvPr>
            <p:cNvCxnSpPr/>
            <p:nvPr/>
          </p:nvCxnSpPr>
          <p:spPr>
            <a:xfrm flipV="1">
              <a:off x="380703" y="3731372"/>
              <a:ext cx="0" cy="230653"/>
            </a:xfrm>
            <a:prstGeom prst="line">
              <a:avLst/>
            </a:prstGeom>
            <a:noFill/>
            <a:ln w="25400">
              <a:solidFill>
                <a:srgbClr val="00CC00"/>
              </a:solidFill>
            </a:ln>
          </p:spPr>
          <p:style>
            <a:lnRef idx="1">
              <a:schemeClr val="accent1"/>
            </a:lnRef>
            <a:fillRef idx="0">
              <a:schemeClr val="accent1"/>
            </a:fillRef>
            <a:effectRef idx="0">
              <a:schemeClr val="accent1"/>
            </a:effectRef>
            <a:fontRef idx="minor">
              <a:schemeClr val="tx1"/>
            </a:fontRef>
          </p:style>
        </p:cxnSp>
        <p:sp>
          <p:nvSpPr>
            <p:cNvPr id="150" name="正方形/長方形 149">
              <a:extLst>
                <a:ext uri="{FF2B5EF4-FFF2-40B4-BE49-F238E27FC236}">
                  <a16:creationId xmlns:a16="http://schemas.microsoft.com/office/drawing/2014/main" id="{2D707F29-D25D-44A7-8B95-0098B9CDEC37}"/>
                </a:ext>
              </a:extLst>
            </p:cNvPr>
            <p:cNvSpPr/>
            <p:nvPr/>
          </p:nvSpPr>
          <p:spPr>
            <a:xfrm>
              <a:off x="77278" y="3964568"/>
              <a:ext cx="620917" cy="1152189"/>
            </a:xfrm>
            <a:prstGeom prst="rect">
              <a:avLst/>
            </a:prstGeom>
            <a:no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 資 系</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企業立地</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4" name="グループ化 23">
            <a:extLst>
              <a:ext uri="{FF2B5EF4-FFF2-40B4-BE49-F238E27FC236}">
                <a16:creationId xmlns:a16="http://schemas.microsoft.com/office/drawing/2014/main" id="{C68FF0FB-829D-4A7E-8690-00D2E714E06F}"/>
              </a:ext>
            </a:extLst>
          </p:cNvPr>
          <p:cNvGrpSpPr/>
          <p:nvPr/>
        </p:nvGrpSpPr>
        <p:grpSpPr>
          <a:xfrm>
            <a:off x="216074" y="6181402"/>
            <a:ext cx="3193937" cy="1374883"/>
            <a:chOff x="832221" y="3822188"/>
            <a:chExt cx="3193937" cy="1374883"/>
          </a:xfrm>
        </p:grpSpPr>
        <p:sp>
          <p:nvSpPr>
            <p:cNvPr id="151" name="正方形/長方形 150">
              <a:extLst>
                <a:ext uri="{FF2B5EF4-FFF2-40B4-BE49-F238E27FC236}">
                  <a16:creationId xmlns:a16="http://schemas.microsoft.com/office/drawing/2014/main" id="{51372288-2B29-4052-B281-0EF1A4D99FB5}"/>
                </a:ext>
              </a:extLst>
            </p:cNvPr>
            <p:cNvSpPr/>
            <p:nvPr/>
          </p:nvSpPr>
          <p:spPr>
            <a:xfrm>
              <a:off x="930539" y="3909950"/>
              <a:ext cx="3050086" cy="307777"/>
            </a:xfrm>
            <a:prstGeom prst="rect">
              <a:avLst/>
            </a:prstGeom>
          </p:spPr>
          <p:txBody>
            <a:bodyPr wrap="square">
              <a:spAutoFit/>
            </a:bodyPr>
            <a:lstStyle/>
            <a:p>
              <a:r>
                <a:rPr lang="zh-TW" altLang="en-US" sz="1400" dirty="0">
                  <a:latin typeface="Meiryo UI" panose="020B0604030504040204" pitchFamily="50" charset="-128"/>
                  <a:ea typeface="Meiryo UI" panose="020B0604030504040204" pitchFamily="50" charset="-128"/>
                  <a:cs typeface="Meiryo UI" panose="020B0604030504040204" pitchFamily="50" charset="-128"/>
                </a:rPr>
                <a:t>外資系企業等進出促進補助金</a:t>
              </a:r>
            </a:p>
          </p:txBody>
        </p:sp>
        <p:sp>
          <p:nvSpPr>
            <p:cNvPr id="154" name="正方形/長方形 153">
              <a:extLst>
                <a:ext uri="{FF2B5EF4-FFF2-40B4-BE49-F238E27FC236}">
                  <a16:creationId xmlns:a16="http://schemas.microsoft.com/office/drawing/2014/main" id="{5C6F63B9-89C1-445D-B357-DBCED4BC53E7}"/>
                </a:ext>
              </a:extLst>
            </p:cNvPr>
            <p:cNvSpPr/>
            <p:nvPr/>
          </p:nvSpPr>
          <p:spPr>
            <a:xfrm>
              <a:off x="1015102" y="4216335"/>
              <a:ext cx="2941568"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本社機能を設置する外資系企業等に対して</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補助金を交付します</a:t>
              </a:r>
            </a:p>
          </p:txBody>
        </p:sp>
        <p:sp>
          <p:nvSpPr>
            <p:cNvPr id="155" name="正方形/長方形 154">
              <a:extLst>
                <a:ext uri="{FF2B5EF4-FFF2-40B4-BE49-F238E27FC236}">
                  <a16:creationId xmlns:a16="http://schemas.microsoft.com/office/drawing/2014/main" id="{83DDCE3A-A964-4BD4-8E5F-6F3373420DC0}"/>
                </a:ext>
              </a:extLst>
            </p:cNvPr>
            <p:cNvSpPr/>
            <p:nvPr/>
          </p:nvSpPr>
          <p:spPr>
            <a:xfrm>
              <a:off x="1060671" y="4843429"/>
              <a:ext cx="2216169" cy="197306"/>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TEL:06-6210-9502  FAX:06-6210-9296</a:t>
              </a:r>
            </a:p>
          </p:txBody>
        </p:sp>
        <p:sp>
          <p:nvSpPr>
            <p:cNvPr id="156" name="正方形/長方形 155">
              <a:extLst>
                <a:ext uri="{FF2B5EF4-FFF2-40B4-BE49-F238E27FC236}">
                  <a16:creationId xmlns:a16="http://schemas.microsoft.com/office/drawing/2014/main" id="{A63E1CC9-355E-44AA-A90C-251F2F5F4C88}"/>
                </a:ext>
              </a:extLst>
            </p:cNvPr>
            <p:cNvSpPr/>
            <p:nvPr/>
          </p:nvSpPr>
          <p:spPr>
            <a:xfrm>
              <a:off x="1021397" y="4626674"/>
              <a:ext cx="2396872" cy="178700"/>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国際ビジネス・スタートアップ支援課</a:t>
              </a:r>
            </a:p>
          </p:txBody>
        </p:sp>
        <p:sp>
          <p:nvSpPr>
            <p:cNvPr id="157" name="正方形/長方形 156">
              <a:extLst>
                <a:ext uri="{FF2B5EF4-FFF2-40B4-BE49-F238E27FC236}">
                  <a16:creationId xmlns:a16="http://schemas.microsoft.com/office/drawing/2014/main" id="{DAF1228A-FCD9-4326-940C-D20186714A1B}"/>
                </a:ext>
              </a:extLst>
            </p:cNvPr>
            <p:cNvSpPr/>
            <p:nvPr/>
          </p:nvSpPr>
          <p:spPr>
            <a:xfrm>
              <a:off x="832221" y="3822188"/>
              <a:ext cx="85942" cy="491852"/>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158" name="直線コネクタ 157">
              <a:extLst>
                <a:ext uri="{FF2B5EF4-FFF2-40B4-BE49-F238E27FC236}">
                  <a16:creationId xmlns:a16="http://schemas.microsoft.com/office/drawing/2014/main" id="{9F889284-AAB2-4AE6-AD2D-841AEDD01528}"/>
                </a:ext>
              </a:extLst>
            </p:cNvPr>
            <p:cNvCxnSpPr/>
            <p:nvPr/>
          </p:nvCxnSpPr>
          <p:spPr>
            <a:xfrm>
              <a:off x="1112282" y="4556507"/>
              <a:ext cx="2808000" cy="0"/>
            </a:xfrm>
            <a:prstGeom prst="line">
              <a:avLst/>
            </a:prstGeom>
          </p:spPr>
          <p:style>
            <a:lnRef idx="1">
              <a:schemeClr val="dk1"/>
            </a:lnRef>
            <a:fillRef idx="0">
              <a:schemeClr val="dk1"/>
            </a:fillRef>
            <a:effectRef idx="0">
              <a:schemeClr val="dk1"/>
            </a:effectRef>
            <a:fontRef idx="minor">
              <a:schemeClr val="tx1"/>
            </a:fontRef>
          </p:style>
        </p:cxnSp>
        <p:pic>
          <p:nvPicPr>
            <p:cNvPr id="159" name="図 158">
              <a:extLst>
                <a:ext uri="{FF2B5EF4-FFF2-40B4-BE49-F238E27FC236}">
                  <a16:creationId xmlns:a16="http://schemas.microsoft.com/office/drawing/2014/main" id="{176A0A84-1C78-4338-A549-CBF912E1FF3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6540" t="7416" r="6941" b="6066"/>
            <a:stretch/>
          </p:blipFill>
          <p:spPr>
            <a:xfrm>
              <a:off x="3430370" y="4601283"/>
              <a:ext cx="595788" cy="595788"/>
            </a:xfrm>
            <a:prstGeom prst="rect">
              <a:avLst/>
            </a:prstGeom>
          </p:spPr>
        </p:pic>
      </p:grpSp>
      <p:grpSp>
        <p:nvGrpSpPr>
          <p:cNvPr id="161" name="グループ化 160">
            <a:extLst>
              <a:ext uri="{FF2B5EF4-FFF2-40B4-BE49-F238E27FC236}">
                <a16:creationId xmlns:a16="http://schemas.microsoft.com/office/drawing/2014/main" id="{A0F6ACDD-4674-4665-865D-BF79E768CF1B}"/>
              </a:ext>
            </a:extLst>
          </p:cNvPr>
          <p:cNvGrpSpPr/>
          <p:nvPr/>
        </p:nvGrpSpPr>
        <p:grpSpPr>
          <a:xfrm>
            <a:off x="3444710" y="2417203"/>
            <a:ext cx="3300298" cy="1351205"/>
            <a:chOff x="795660" y="2230927"/>
            <a:chExt cx="3300298" cy="1351205"/>
          </a:xfrm>
        </p:grpSpPr>
        <p:sp>
          <p:nvSpPr>
            <p:cNvPr id="163" name="正方形/長方形 162">
              <a:extLst>
                <a:ext uri="{FF2B5EF4-FFF2-40B4-BE49-F238E27FC236}">
                  <a16:creationId xmlns:a16="http://schemas.microsoft.com/office/drawing/2014/main" id="{8A6DFBE0-3A0C-4D68-AB69-A9BB403215D4}"/>
                </a:ext>
              </a:extLst>
            </p:cNvPr>
            <p:cNvSpPr/>
            <p:nvPr/>
          </p:nvSpPr>
          <p:spPr>
            <a:xfrm>
              <a:off x="875427" y="2330402"/>
              <a:ext cx="3220531"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cs typeface="Meiryo UI" panose="020B0604030504040204" pitchFamily="50" charset="-128"/>
                </a:rPr>
                <a:t>Bio Japan2025</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正方形/長方形 163">
              <a:extLst>
                <a:ext uri="{FF2B5EF4-FFF2-40B4-BE49-F238E27FC236}">
                  <a16:creationId xmlns:a16="http://schemas.microsoft.com/office/drawing/2014/main" id="{06407E73-5E19-4D80-B14A-4D2A34015FC3}"/>
                </a:ext>
              </a:extLst>
            </p:cNvPr>
            <p:cNvSpPr/>
            <p:nvPr/>
          </p:nvSpPr>
          <p:spPr>
            <a:xfrm>
              <a:off x="974729" y="2566937"/>
              <a:ext cx="3021926" cy="507831"/>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ライフサイエンス企業を対象に、アジア最大級の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パートナリングイベント「</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Bio Japan2025</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」における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パートナリングシステム付与および出展スペースを提供します</a:t>
              </a:r>
            </a:p>
          </p:txBody>
        </p:sp>
        <p:sp>
          <p:nvSpPr>
            <p:cNvPr id="165" name="正方形/長方形 164">
              <a:extLst>
                <a:ext uri="{FF2B5EF4-FFF2-40B4-BE49-F238E27FC236}">
                  <a16:creationId xmlns:a16="http://schemas.microsoft.com/office/drawing/2014/main" id="{D82A07D0-87F1-4218-A2B4-11A912A130A9}"/>
                </a:ext>
              </a:extLst>
            </p:cNvPr>
            <p:cNvSpPr/>
            <p:nvPr/>
          </p:nvSpPr>
          <p:spPr>
            <a:xfrm>
              <a:off x="1007318" y="3224225"/>
              <a:ext cx="2221823" cy="357907"/>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TEL:06-6210-9112  FAX:06-6210-9296</a:t>
              </a:r>
            </a:p>
          </p:txBody>
        </p:sp>
        <p:sp>
          <p:nvSpPr>
            <p:cNvPr id="166" name="正方形/長方形 165">
              <a:extLst>
                <a:ext uri="{FF2B5EF4-FFF2-40B4-BE49-F238E27FC236}">
                  <a16:creationId xmlns:a16="http://schemas.microsoft.com/office/drawing/2014/main" id="{9D1C4253-1DC8-4E99-B23F-2809827430B0}"/>
                </a:ext>
              </a:extLst>
            </p:cNvPr>
            <p:cNvSpPr/>
            <p:nvPr/>
          </p:nvSpPr>
          <p:spPr>
            <a:xfrm>
              <a:off x="1076172" y="3116347"/>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ライフサイエンス産業課</a:t>
              </a:r>
            </a:p>
          </p:txBody>
        </p:sp>
        <p:sp>
          <p:nvSpPr>
            <p:cNvPr id="167" name="正方形/長方形 166">
              <a:extLst>
                <a:ext uri="{FF2B5EF4-FFF2-40B4-BE49-F238E27FC236}">
                  <a16:creationId xmlns:a16="http://schemas.microsoft.com/office/drawing/2014/main" id="{A398CAF6-423A-4FE8-B3F5-212723A1B895}"/>
                </a:ext>
              </a:extLst>
            </p:cNvPr>
            <p:cNvSpPr/>
            <p:nvPr/>
          </p:nvSpPr>
          <p:spPr>
            <a:xfrm>
              <a:off x="795660" y="2230927"/>
              <a:ext cx="85942" cy="491852"/>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cxnSp>
          <p:nvCxnSpPr>
            <p:cNvPr id="168" name="直線コネクタ 167">
              <a:extLst>
                <a:ext uri="{FF2B5EF4-FFF2-40B4-BE49-F238E27FC236}">
                  <a16:creationId xmlns:a16="http://schemas.microsoft.com/office/drawing/2014/main" id="{EF42C965-D666-4A4B-A9BC-FE829C199B5F}"/>
                </a:ext>
              </a:extLst>
            </p:cNvPr>
            <p:cNvCxnSpPr/>
            <p:nvPr/>
          </p:nvCxnSpPr>
          <p:spPr>
            <a:xfrm>
              <a:off x="1052194" y="3044339"/>
              <a:ext cx="2736000" cy="0"/>
            </a:xfrm>
            <a:prstGeom prst="line">
              <a:avLst/>
            </a:prstGeom>
          </p:spPr>
          <p:style>
            <a:lnRef idx="1">
              <a:schemeClr val="dk1"/>
            </a:lnRef>
            <a:fillRef idx="0">
              <a:schemeClr val="dk1"/>
            </a:fillRef>
            <a:effectRef idx="0">
              <a:schemeClr val="dk1"/>
            </a:effectRef>
            <a:fontRef idx="minor">
              <a:schemeClr val="tx1"/>
            </a:fontRef>
          </p:style>
        </p:cxnSp>
      </p:grpSp>
      <p:grpSp>
        <p:nvGrpSpPr>
          <p:cNvPr id="28" name="グループ化 27">
            <a:extLst>
              <a:ext uri="{FF2B5EF4-FFF2-40B4-BE49-F238E27FC236}">
                <a16:creationId xmlns:a16="http://schemas.microsoft.com/office/drawing/2014/main" id="{919BAA75-C2E5-4760-88CE-0C5A92A2F2ED}"/>
              </a:ext>
            </a:extLst>
          </p:cNvPr>
          <p:cNvGrpSpPr/>
          <p:nvPr/>
        </p:nvGrpSpPr>
        <p:grpSpPr>
          <a:xfrm>
            <a:off x="219590" y="3943582"/>
            <a:ext cx="3300298" cy="1544778"/>
            <a:chOff x="219590" y="3604794"/>
            <a:chExt cx="3300298" cy="1544778"/>
          </a:xfrm>
        </p:grpSpPr>
        <p:grpSp>
          <p:nvGrpSpPr>
            <p:cNvPr id="169" name="グループ化 168">
              <a:extLst>
                <a:ext uri="{FF2B5EF4-FFF2-40B4-BE49-F238E27FC236}">
                  <a16:creationId xmlns:a16="http://schemas.microsoft.com/office/drawing/2014/main" id="{B5820384-2D09-437A-BF01-FAB15DDCD83F}"/>
                </a:ext>
              </a:extLst>
            </p:cNvPr>
            <p:cNvGrpSpPr/>
            <p:nvPr/>
          </p:nvGrpSpPr>
          <p:grpSpPr>
            <a:xfrm>
              <a:off x="219590" y="3798367"/>
              <a:ext cx="3300298" cy="1351205"/>
              <a:chOff x="795660" y="2230927"/>
              <a:chExt cx="3300298" cy="1351205"/>
            </a:xfrm>
          </p:grpSpPr>
          <p:sp>
            <p:nvSpPr>
              <p:cNvPr id="171" name="正方形/長方形 170">
                <a:extLst>
                  <a:ext uri="{FF2B5EF4-FFF2-40B4-BE49-F238E27FC236}">
                    <a16:creationId xmlns:a16="http://schemas.microsoft.com/office/drawing/2014/main" id="{B56C5C77-AFC6-427A-8FD6-4317AA8A0359}"/>
                  </a:ext>
                </a:extLst>
              </p:cNvPr>
              <p:cNvSpPr/>
              <p:nvPr/>
            </p:nvSpPr>
            <p:spPr>
              <a:xfrm>
                <a:off x="875427" y="2330402"/>
                <a:ext cx="3220531"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中之島クロス　グローバルスタートアップ創出支援事業</a:t>
                </a:r>
              </a:p>
            </p:txBody>
          </p:sp>
          <p:sp>
            <p:nvSpPr>
              <p:cNvPr id="172" name="正方形/長方形 171">
                <a:extLst>
                  <a:ext uri="{FF2B5EF4-FFF2-40B4-BE49-F238E27FC236}">
                    <a16:creationId xmlns:a16="http://schemas.microsoft.com/office/drawing/2014/main" id="{F567C927-5FFA-47B3-973F-85F3A1B41F86}"/>
                  </a:ext>
                </a:extLst>
              </p:cNvPr>
              <p:cNvSpPr/>
              <p:nvPr/>
            </p:nvSpPr>
            <p:spPr>
              <a:xfrm>
                <a:off x="979006" y="2662410"/>
                <a:ext cx="3041774" cy="3693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中之島クロス入居者向けに海外展開を見据えた</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育成プログラム等を実施します</a:t>
                </a:r>
              </a:p>
            </p:txBody>
          </p:sp>
          <p:sp>
            <p:nvSpPr>
              <p:cNvPr id="173" name="正方形/長方形 172">
                <a:extLst>
                  <a:ext uri="{FF2B5EF4-FFF2-40B4-BE49-F238E27FC236}">
                    <a16:creationId xmlns:a16="http://schemas.microsoft.com/office/drawing/2014/main" id="{B2CABF08-E3BF-40E0-AD87-5E6791B7A74A}"/>
                  </a:ext>
                </a:extLst>
              </p:cNvPr>
              <p:cNvSpPr/>
              <p:nvPr/>
            </p:nvSpPr>
            <p:spPr>
              <a:xfrm>
                <a:off x="1007318" y="3224225"/>
                <a:ext cx="2221823" cy="357907"/>
              </a:xfrm>
              <a:prstGeom prst="rect">
                <a:avLst/>
              </a:prstGeom>
              <a:noFill/>
              <a:ln>
                <a:no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flatTx/>
              </a:bodyPr>
              <a:lstStyle/>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TEL:06-6944-9144  FAX:06-6944-9098</a:t>
                </a:r>
              </a:p>
            </p:txBody>
          </p:sp>
          <p:sp>
            <p:nvSpPr>
              <p:cNvPr id="174" name="正方形/長方形 173">
                <a:extLst>
                  <a:ext uri="{FF2B5EF4-FFF2-40B4-BE49-F238E27FC236}">
                    <a16:creationId xmlns:a16="http://schemas.microsoft.com/office/drawing/2014/main" id="{1FE15620-78BD-4F83-8338-81CA448CC2E8}"/>
                  </a:ext>
                </a:extLst>
              </p:cNvPr>
              <p:cNvSpPr/>
              <p:nvPr/>
            </p:nvSpPr>
            <p:spPr>
              <a:xfrm>
                <a:off x="1076172" y="3116347"/>
                <a:ext cx="2128326" cy="160049"/>
              </a:xfrm>
              <a:prstGeom prst="rect">
                <a:avLst/>
              </a:prstGeom>
              <a:solidFill>
                <a:schemeClr val="accent6">
                  <a:lumMod val="40000"/>
                  <a:lumOff val="60000"/>
                </a:schemeClr>
              </a:solidFill>
              <a:ln>
                <a:solidFill>
                  <a:schemeClr val="accent6">
                    <a:lumMod val="40000"/>
                    <a:lumOff val="60000"/>
                  </a:schemeClr>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flatTx/>
              </a:bodyP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成長産業振興室　ライフサイエンス産業課</a:t>
                </a:r>
              </a:p>
            </p:txBody>
          </p:sp>
          <p:sp>
            <p:nvSpPr>
              <p:cNvPr id="175" name="正方形/長方形 174">
                <a:extLst>
                  <a:ext uri="{FF2B5EF4-FFF2-40B4-BE49-F238E27FC236}">
                    <a16:creationId xmlns:a16="http://schemas.microsoft.com/office/drawing/2014/main" id="{A4A5404A-A93E-43F4-9D2C-DC725942A11D}"/>
                  </a:ext>
                </a:extLst>
              </p:cNvPr>
              <p:cNvSpPr/>
              <p:nvPr/>
            </p:nvSpPr>
            <p:spPr>
              <a:xfrm>
                <a:off x="795660" y="2230927"/>
                <a:ext cx="85942" cy="491852"/>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cxnSp>
            <p:nvCxnSpPr>
              <p:cNvPr id="176" name="直線コネクタ 175">
                <a:extLst>
                  <a:ext uri="{FF2B5EF4-FFF2-40B4-BE49-F238E27FC236}">
                    <a16:creationId xmlns:a16="http://schemas.microsoft.com/office/drawing/2014/main" id="{E24BABEA-F4CE-41F2-B477-E96094C43411}"/>
                  </a:ext>
                </a:extLst>
              </p:cNvPr>
              <p:cNvCxnSpPr/>
              <p:nvPr/>
            </p:nvCxnSpPr>
            <p:spPr>
              <a:xfrm>
                <a:off x="1052194" y="3044339"/>
                <a:ext cx="2808000" cy="0"/>
              </a:xfrm>
              <a:prstGeom prst="line">
                <a:avLst/>
              </a:prstGeom>
            </p:spPr>
            <p:style>
              <a:lnRef idx="1">
                <a:schemeClr val="dk1"/>
              </a:lnRef>
              <a:fillRef idx="0">
                <a:schemeClr val="dk1"/>
              </a:fillRef>
              <a:effectRef idx="0">
                <a:schemeClr val="dk1"/>
              </a:effectRef>
              <a:fontRef idx="minor">
                <a:schemeClr val="tx1"/>
              </a:fontRef>
            </p:style>
          </p:cxnSp>
        </p:grpSp>
        <p:sp>
          <p:nvSpPr>
            <p:cNvPr id="177" name="テキスト ボックス 176">
              <a:extLst>
                <a:ext uri="{FF2B5EF4-FFF2-40B4-BE49-F238E27FC236}">
                  <a16:creationId xmlns:a16="http://schemas.microsoft.com/office/drawing/2014/main" id="{7C56C1B9-D487-4FED-831C-D680D210C8E8}"/>
                </a:ext>
              </a:extLst>
            </p:cNvPr>
            <p:cNvSpPr txBox="1"/>
            <p:nvPr/>
          </p:nvSpPr>
          <p:spPr>
            <a:xfrm>
              <a:off x="314392" y="3604794"/>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grpSp>
      <p:sp>
        <p:nvSpPr>
          <p:cNvPr id="178" name="正方形/長方形 177">
            <a:extLst>
              <a:ext uri="{FF2B5EF4-FFF2-40B4-BE49-F238E27FC236}">
                <a16:creationId xmlns:a16="http://schemas.microsoft.com/office/drawing/2014/main" id="{3F0001F7-5F3C-4800-895D-5786FD1B3930}"/>
              </a:ext>
            </a:extLst>
          </p:cNvPr>
          <p:cNvSpPr/>
          <p:nvPr/>
        </p:nvSpPr>
        <p:spPr>
          <a:xfrm>
            <a:off x="385632" y="5427764"/>
            <a:ext cx="2398961"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サイトの公開時期は未定です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a:extLst>
              <a:ext uri="{FF2B5EF4-FFF2-40B4-BE49-F238E27FC236}">
                <a16:creationId xmlns:a16="http://schemas.microsoft.com/office/drawing/2014/main" id="{E3B941D0-9A08-42AB-9AF2-1A6B33E5D4B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2693" y="3277133"/>
            <a:ext cx="612000" cy="612000"/>
          </a:xfrm>
          <a:prstGeom prst="rect">
            <a:avLst/>
          </a:prstGeom>
          <a:ln>
            <a:noFill/>
          </a:ln>
        </p:spPr>
      </p:pic>
      <p:pic>
        <p:nvPicPr>
          <p:cNvPr id="7" name="図 6">
            <a:extLst>
              <a:ext uri="{FF2B5EF4-FFF2-40B4-BE49-F238E27FC236}">
                <a16:creationId xmlns:a16="http://schemas.microsoft.com/office/drawing/2014/main" id="{D1FBC010-57D0-4E6A-8048-95D5A4899AC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20542" y="3263347"/>
            <a:ext cx="612000" cy="612000"/>
          </a:xfrm>
          <a:prstGeom prst="rect">
            <a:avLst/>
          </a:prstGeom>
          <a:ln>
            <a:noFill/>
          </a:ln>
        </p:spPr>
      </p:pic>
      <p:pic>
        <p:nvPicPr>
          <p:cNvPr id="9" name="図 8">
            <a:extLst>
              <a:ext uri="{FF2B5EF4-FFF2-40B4-BE49-F238E27FC236}">
                <a16:creationId xmlns:a16="http://schemas.microsoft.com/office/drawing/2014/main" id="{FA6E97B8-B778-42C0-BB51-9BF437BFB6D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55326" y="1616777"/>
            <a:ext cx="612000" cy="612000"/>
          </a:xfrm>
          <a:prstGeom prst="rect">
            <a:avLst/>
          </a:prstGeom>
          <a:ln>
            <a:noFill/>
          </a:ln>
        </p:spPr>
      </p:pic>
      <p:sp>
        <p:nvSpPr>
          <p:cNvPr id="63" name="テキスト ボックス 62">
            <a:extLst>
              <a:ext uri="{FF2B5EF4-FFF2-40B4-BE49-F238E27FC236}">
                <a16:creationId xmlns:a16="http://schemas.microsoft.com/office/drawing/2014/main" id="{4ED9CB38-23F8-44B8-96F0-F25C200F681B}"/>
              </a:ext>
            </a:extLst>
          </p:cNvPr>
          <p:cNvSpPr txBox="1"/>
          <p:nvPr/>
        </p:nvSpPr>
        <p:spPr>
          <a:xfrm>
            <a:off x="3524477" y="2227620"/>
            <a:ext cx="736099" cy="338554"/>
          </a:xfrm>
          <a:prstGeom prst="rect">
            <a:avLst/>
          </a:prstGeom>
          <a:noFill/>
        </p:spPr>
        <p:txBody>
          <a:bodyPr wrap="none" rtlCol="0">
            <a:spAutoFit/>
          </a:bodyPr>
          <a:lstStyle/>
          <a:p>
            <a:r>
              <a:rPr kumimoji="1" lang="en-US" altLang="ja-JP" sz="1600" dirty="0">
                <a:solidFill>
                  <a:srgbClr val="FF0000"/>
                </a:solidFill>
              </a:rPr>
              <a:t>NEW!!</a:t>
            </a:r>
            <a:endParaRPr kumimoji="1" lang="ja-JP" altLang="en-US" sz="1600" dirty="0">
              <a:solidFill>
                <a:srgbClr val="FF0000"/>
              </a:solidFill>
            </a:endParaRPr>
          </a:p>
        </p:txBody>
      </p:sp>
    </p:spTree>
    <p:extLst>
      <p:ext uri="{BB962C8B-B14F-4D97-AF65-F5344CB8AC3E}">
        <p14:creationId xmlns:p14="http://schemas.microsoft.com/office/powerpoint/2010/main" val="21929451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0</TotalTime>
  <Words>2956</Words>
  <Application>Microsoft Office PowerPoint</Application>
  <PresentationFormat>ユーザー設定</PresentationFormat>
  <Paragraphs>414</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Meiryo UI</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2025-05-16T07:28:31Z</dcterms:created>
  <dcterms:modified xsi:type="dcterms:W3CDTF">2025-05-22T05:51:30Z</dcterms:modified>
</cp:coreProperties>
</file>