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91" r:id="rId2"/>
    <p:sldId id="663" r:id="rId3"/>
    <p:sldId id="297" r:id="rId4"/>
    <p:sldId id="296" r:id="rId5"/>
  </p:sldIdLst>
  <p:sldSz cx="7200900" cy="10333038"/>
  <p:notesSz cx="6807200" cy="9939338"/>
  <p:defaultTextStyle>
    <a:defPPr>
      <a:defRPr lang="ja-JP"/>
    </a:defPPr>
    <a:lvl1pPr marL="0" algn="l" defTabSz="100185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500928" algn="l" defTabSz="100185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1001855" algn="l" defTabSz="100185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502783" algn="l" defTabSz="100185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2003711" algn="l" defTabSz="100185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504638" algn="l" defTabSz="100185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3005566" algn="l" defTabSz="100185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506494" algn="l" defTabSz="100185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4007421" algn="l" defTabSz="100185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55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0066"/>
    <a:srgbClr val="CC00CC"/>
    <a:srgbClr val="FF6699"/>
    <a:srgbClr val="FF6600"/>
    <a:srgbClr val="00FF00"/>
    <a:srgbClr val="9900CC"/>
    <a:srgbClr val="00CC66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434" autoAdjust="0"/>
  </p:normalViewPr>
  <p:slideViewPr>
    <p:cSldViewPr>
      <p:cViewPr varScale="1">
        <p:scale>
          <a:sx n="75" d="100"/>
          <a:sy n="75" d="100"/>
        </p:scale>
        <p:origin x="3228" y="60"/>
      </p:cViewPr>
      <p:guideLst>
        <p:guide orient="horz" pos="3255"/>
        <p:guide pos="22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8E7B915-83FC-407F-A860-7421A3549C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C215D64-1756-4C13-8DBE-AFE83C87D4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01ADE-0ABF-45EC-B4FD-0E1D0D39EBAE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6A11616-18E2-4714-8A76-8185A74F3E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1EEFCD-178E-483F-BD0F-FF3B9BD432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EFBF3-4A31-4AED-99B6-B48968F26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4379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9787" cy="496966"/>
          </a:xfrm>
          <a:prstGeom prst="rect">
            <a:avLst/>
          </a:prstGeom>
        </p:spPr>
        <p:txBody>
          <a:bodyPr vert="horz" lIns="91491" tIns="45745" rIns="91491" bIns="4574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3"/>
            <a:ext cx="2949787" cy="496966"/>
          </a:xfrm>
          <a:prstGeom prst="rect">
            <a:avLst/>
          </a:prstGeom>
        </p:spPr>
        <p:txBody>
          <a:bodyPr vert="horz" lIns="91491" tIns="45745" rIns="91491" bIns="45745" rtlCol="0"/>
          <a:lstStyle>
            <a:lvl1pPr algn="r">
              <a:defRPr sz="1200"/>
            </a:lvl1pPr>
          </a:lstStyle>
          <a:p>
            <a:fld id="{8E95C381-C8F7-4282-8811-45894997526A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744538"/>
            <a:ext cx="25971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1" tIns="45745" rIns="91491" bIns="4574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1491" tIns="45745" rIns="91491" bIns="4574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48"/>
            <a:ext cx="2949787" cy="496966"/>
          </a:xfrm>
          <a:prstGeom prst="rect">
            <a:avLst/>
          </a:prstGeom>
        </p:spPr>
        <p:txBody>
          <a:bodyPr vert="horz" lIns="91491" tIns="45745" rIns="91491" bIns="4574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8"/>
            <a:ext cx="2949787" cy="496966"/>
          </a:xfrm>
          <a:prstGeom prst="rect">
            <a:avLst/>
          </a:prstGeom>
        </p:spPr>
        <p:txBody>
          <a:bodyPr vert="horz" lIns="91491" tIns="45745" rIns="91491" bIns="45745" rtlCol="0" anchor="b"/>
          <a:lstStyle>
            <a:lvl1pPr algn="r">
              <a:defRPr sz="1200"/>
            </a:lvl1pPr>
          </a:lstStyle>
          <a:p>
            <a:fld id="{F04C2C1C-49BF-4D18-AF43-AD4A9E5A2E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7651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0185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1pPr>
    <a:lvl2pPr marL="500928" algn="l" defTabSz="100185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2pPr>
    <a:lvl3pPr marL="1001855" algn="l" defTabSz="100185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3pPr>
    <a:lvl4pPr marL="1502783" algn="l" defTabSz="100185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4pPr>
    <a:lvl5pPr marL="2003711" algn="l" defTabSz="100185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5pPr>
    <a:lvl6pPr marL="2504638" algn="l" defTabSz="100185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6pPr>
    <a:lvl7pPr marL="3005566" algn="l" defTabSz="100185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7pPr>
    <a:lvl8pPr marL="3506494" algn="l" defTabSz="100185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8pPr>
    <a:lvl9pPr marL="4007421" algn="l" defTabSz="100185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68" y="1691079"/>
            <a:ext cx="6120765" cy="3597428"/>
          </a:xfrm>
        </p:spPr>
        <p:txBody>
          <a:bodyPr anchor="b"/>
          <a:lstStyle>
            <a:lvl1pPr algn="ctr">
              <a:defRPr sz="47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427238"/>
            <a:ext cx="5400675" cy="2494758"/>
          </a:xfrm>
        </p:spPr>
        <p:txBody>
          <a:bodyPr/>
          <a:lstStyle>
            <a:lvl1pPr marL="0" indent="0" algn="ctr">
              <a:buNone/>
              <a:defRPr sz="1886"/>
            </a:lvl1pPr>
            <a:lvl2pPr marL="359188" indent="0" algn="ctr">
              <a:buNone/>
              <a:defRPr sz="1571"/>
            </a:lvl2pPr>
            <a:lvl3pPr marL="718376" indent="0" algn="ctr">
              <a:buNone/>
              <a:defRPr sz="1414"/>
            </a:lvl3pPr>
            <a:lvl4pPr marL="1077563" indent="0" algn="ctr">
              <a:buNone/>
              <a:defRPr sz="1257"/>
            </a:lvl4pPr>
            <a:lvl5pPr marL="1436751" indent="0" algn="ctr">
              <a:buNone/>
              <a:defRPr sz="1257"/>
            </a:lvl5pPr>
            <a:lvl6pPr marL="1795939" indent="0" algn="ctr">
              <a:buNone/>
              <a:defRPr sz="1257"/>
            </a:lvl6pPr>
            <a:lvl7pPr marL="2155127" indent="0" algn="ctr">
              <a:buNone/>
              <a:defRPr sz="1257"/>
            </a:lvl7pPr>
            <a:lvl8pPr marL="2514314" indent="0" algn="ctr">
              <a:buNone/>
              <a:defRPr sz="1257"/>
            </a:lvl8pPr>
            <a:lvl9pPr marL="2873502" indent="0" algn="ctr">
              <a:buNone/>
              <a:defRPr sz="125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6E46-829E-4979-A182-11FDFDE24D30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3354-CE2B-4FC0-B919-DA9E5A5DB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15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6E46-829E-4979-A182-11FDFDE24D30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3354-CE2B-4FC0-B919-DA9E5A5DB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66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3145" y="550138"/>
            <a:ext cx="1552694" cy="875677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063" y="550138"/>
            <a:ext cx="4568071" cy="875677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6E46-829E-4979-A182-11FDFDE24D30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3354-CE2B-4FC0-B919-DA9E5A5DB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69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6E46-829E-4979-A182-11FDFDE24D30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3354-CE2B-4FC0-B919-DA9E5A5DB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3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2" y="2576088"/>
            <a:ext cx="6210776" cy="4298256"/>
          </a:xfrm>
        </p:spPr>
        <p:txBody>
          <a:bodyPr anchor="b"/>
          <a:lstStyle>
            <a:lvl1pPr>
              <a:defRPr sz="47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312" y="6915007"/>
            <a:ext cx="6210776" cy="2260351"/>
          </a:xfrm>
        </p:spPr>
        <p:txBody>
          <a:bodyPr/>
          <a:lstStyle>
            <a:lvl1pPr marL="0" indent="0">
              <a:buNone/>
              <a:defRPr sz="1886">
                <a:solidFill>
                  <a:schemeClr val="tx1"/>
                </a:solidFill>
              </a:defRPr>
            </a:lvl1pPr>
            <a:lvl2pPr marL="359188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2pPr>
            <a:lvl3pPr marL="718376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3pPr>
            <a:lvl4pPr marL="1077563" indent="0">
              <a:buNone/>
              <a:defRPr sz="1257">
                <a:solidFill>
                  <a:schemeClr val="tx1">
                    <a:tint val="75000"/>
                  </a:schemeClr>
                </a:solidFill>
              </a:defRPr>
            </a:lvl4pPr>
            <a:lvl5pPr marL="1436751" indent="0">
              <a:buNone/>
              <a:defRPr sz="1257">
                <a:solidFill>
                  <a:schemeClr val="tx1">
                    <a:tint val="75000"/>
                  </a:schemeClr>
                </a:solidFill>
              </a:defRPr>
            </a:lvl5pPr>
            <a:lvl6pPr marL="1795939" indent="0">
              <a:buNone/>
              <a:defRPr sz="1257">
                <a:solidFill>
                  <a:schemeClr val="tx1">
                    <a:tint val="75000"/>
                  </a:schemeClr>
                </a:solidFill>
              </a:defRPr>
            </a:lvl6pPr>
            <a:lvl7pPr marL="2155127" indent="0">
              <a:buNone/>
              <a:defRPr sz="1257">
                <a:solidFill>
                  <a:schemeClr val="tx1">
                    <a:tint val="75000"/>
                  </a:schemeClr>
                </a:solidFill>
              </a:defRPr>
            </a:lvl7pPr>
            <a:lvl8pPr marL="2514314" indent="0">
              <a:buNone/>
              <a:defRPr sz="1257">
                <a:solidFill>
                  <a:schemeClr val="tx1">
                    <a:tint val="75000"/>
                  </a:schemeClr>
                </a:solidFill>
              </a:defRPr>
            </a:lvl8pPr>
            <a:lvl9pPr marL="2873502" indent="0">
              <a:buNone/>
              <a:defRPr sz="12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6E46-829E-4979-A182-11FDFDE24D30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3354-CE2B-4FC0-B919-DA9E5A5DB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99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062" y="2750694"/>
            <a:ext cx="3060383" cy="65562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5456" y="2750694"/>
            <a:ext cx="3060383" cy="65562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6E46-829E-4979-A182-11FDFDE24D30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3354-CE2B-4FC0-B919-DA9E5A5DB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70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01" y="550141"/>
            <a:ext cx="6210776" cy="199724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000" y="2533031"/>
            <a:ext cx="3046318" cy="1241399"/>
          </a:xfrm>
        </p:spPr>
        <p:txBody>
          <a:bodyPr anchor="b"/>
          <a:lstStyle>
            <a:lvl1pPr marL="0" indent="0">
              <a:buNone/>
              <a:defRPr sz="1886" b="1"/>
            </a:lvl1pPr>
            <a:lvl2pPr marL="359188" indent="0">
              <a:buNone/>
              <a:defRPr sz="1571" b="1"/>
            </a:lvl2pPr>
            <a:lvl3pPr marL="718376" indent="0">
              <a:buNone/>
              <a:defRPr sz="1414" b="1"/>
            </a:lvl3pPr>
            <a:lvl4pPr marL="1077563" indent="0">
              <a:buNone/>
              <a:defRPr sz="1257" b="1"/>
            </a:lvl4pPr>
            <a:lvl5pPr marL="1436751" indent="0">
              <a:buNone/>
              <a:defRPr sz="1257" b="1"/>
            </a:lvl5pPr>
            <a:lvl6pPr marL="1795939" indent="0">
              <a:buNone/>
              <a:defRPr sz="1257" b="1"/>
            </a:lvl6pPr>
            <a:lvl7pPr marL="2155127" indent="0">
              <a:buNone/>
              <a:defRPr sz="1257" b="1"/>
            </a:lvl7pPr>
            <a:lvl8pPr marL="2514314" indent="0">
              <a:buNone/>
              <a:defRPr sz="1257" b="1"/>
            </a:lvl8pPr>
            <a:lvl9pPr marL="2873502" indent="0">
              <a:buNone/>
              <a:defRPr sz="125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000" y="3774430"/>
            <a:ext cx="3046318" cy="55516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5457" y="2533031"/>
            <a:ext cx="3061320" cy="1241399"/>
          </a:xfrm>
        </p:spPr>
        <p:txBody>
          <a:bodyPr anchor="b"/>
          <a:lstStyle>
            <a:lvl1pPr marL="0" indent="0">
              <a:buNone/>
              <a:defRPr sz="1886" b="1"/>
            </a:lvl1pPr>
            <a:lvl2pPr marL="359188" indent="0">
              <a:buNone/>
              <a:defRPr sz="1571" b="1"/>
            </a:lvl2pPr>
            <a:lvl3pPr marL="718376" indent="0">
              <a:buNone/>
              <a:defRPr sz="1414" b="1"/>
            </a:lvl3pPr>
            <a:lvl4pPr marL="1077563" indent="0">
              <a:buNone/>
              <a:defRPr sz="1257" b="1"/>
            </a:lvl4pPr>
            <a:lvl5pPr marL="1436751" indent="0">
              <a:buNone/>
              <a:defRPr sz="1257" b="1"/>
            </a:lvl5pPr>
            <a:lvl6pPr marL="1795939" indent="0">
              <a:buNone/>
              <a:defRPr sz="1257" b="1"/>
            </a:lvl6pPr>
            <a:lvl7pPr marL="2155127" indent="0">
              <a:buNone/>
              <a:defRPr sz="1257" b="1"/>
            </a:lvl7pPr>
            <a:lvl8pPr marL="2514314" indent="0">
              <a:buNone/>
              <a:defRPr sz="1257" b="1"/>
            </a:lvl8pPr>
            <a:lvl9pPr marL="2873502" indent="0">
              <a:buNone/>
              <a:defRPr sz="125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5457" y="3774430"/>
            <a:ext cx="3061320" cy="55516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6E46-829E-4979-A182-11FDFDE24D30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3354-CE2B-4FC0-B919-DA9E5A5DB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88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6E46-829E-4979-A182-11FDFDE24D30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3354-CE2B-4FC0-B919-DA9E5A5DB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1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6E46-829E-4979-A182-11FDFDE24D30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3354-CE2B-4FC0-B919-DA9E5A5DB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4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00" y="688869"/>
            <a:ext cx="2322478" cy="2411042"/>
          </a:xfrm>
        </p:spPr>
        <p:txBody>
          <a:bodyPr anchor="b"/>
          <a:lstStyle>
            <a:lvl1pPr>
              <a:defRPr sz="25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321" y="1487769"/>
            <a:ext cx="3645456" cy="7343155"/>
          </a:xfrm>
        </p:spPr>
        <p:txBody>
          <a:bodyPr/>
          <a:lstStyle>
            <a:lvl1pPr>
              <a:defRPr sz="2514"/>
            </a:lvl1pPr>
            <a:lvl2pPr>
              <a:defRPr sz="2200"/>
            </a:lvl2pPr>
            <a:lvl3pPr>
              <a:defRPr sz="1886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000" y="3099912"/>
            <a:ext cx="2322478" cy="5742969"/>
          </a:xfrm>
        </p:spPr>
        <p:txBody>
          <a:bodyPr/>
          <a:lstStyle>
            <a:lvl1pPr marL="0" indent="0">
              <a:buNone/>
              <a:defRPr sz="1257"/>
            </a:lvl1pPr>
            <a:lvl2pPr marL="359188" indent="0">
              <a:buNone/>
              <a:defRPr sz="1100"/>
            </a:lvl2pPr>
            <a:lvl3pPr marL="718376" indent="0">
              <a:buNone/>
              <a:defRPr sz="943"/>
            </a:lvl3pPr>
            <a:lvl4pPr marL="1077563" indent="0">
              <a:buNone/>
              <a:defRPr sz="786"/>
            </a:lvl4pPr>
            <a:lvl5pPr marL="1436751" indent="0">
              <a:buNone/>
              <a:defRPr sz="786"/>
            </a:lvl5pPr>
            <a:lvl6pPr marL="1795939" indent="0">
              <a:buNone/>
              <a:defRPr sz="786"/>
            </a:lvl6pPr>
            <a:lvl7pPr marL="2155127" indent="0">
              <a:buNone/>
              <a:defRPr sz="786"/>
            </a:lvl7pPr>
            <a:lvl8pPr marL="2514314" indent="0">
              <a:buNone/>
              <a:defRPr sz="786"/>
            </a:lvl8pPr>
            <a:lvl9pPr marL="2873502" indent="0">
              <a:buNone/>
              <a:defRPr sz="78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6E46-829E-4979-A182-11FDFDE24D30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3354-CE2B-4FC0-B919-DA9E5A5DB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92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00" y="688869"/>
            <a:ext cx="2322478" cy="2411042"/>
          </a:xfrm>
        </p:spPr>
        <p:txBody>
          <a:bodyPr anchor="b"/>
          <a:lstStyle>
            <a:lvl1pPr>
              <a:defRPr sz="25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1321" y="1487769"/>
            <a:ext cx="3645456" cy="7343155"/>
          </a:xfrm>
        </p:spPr>
        <p:txBody>
          <a:bodyPr anchor="t"/>
          <a:lstStyle>
            <a:lvl1pPr marL="0" indent="0">
              <a:buNone/>
              <a:defRPr sz="2514"/>
            </a:lvl1pPr>
            <a:lvl2pPr marL="359188" indent="0">
              <a:buNone/>
              <a:defRPr sz="2200"/>
            </a:lvl2pPr>
            <a:lvl3pPr marL="718376" indent="0">
              <a:buNone/>
              <a:defRPr sz="1886"/>
            </a:lvl3pPr>
            <a:lvl4pPr marL="1077563" indent="0">
              <a:buNone/>
              <a:defRPr sz="1571"/>
            </a:lvl4pPr>
            <a:lvl5pPr marL="1436751" indent="0">
              <a:buNone/>
              <a:defRPr sz="1571"/>
            </a:lvl5pPr>
            <a:lvl6pPr marL="1795939" indent="0">
              <a:buNone/>
              <a:defRPr sz="1571"/>
            </a:lvl6pPr>
            <a:lvl7pPr marL="2155127" indent="0">
              <a:buNone/>
              <a:defRPr sz="1571"/>
            </a:lvl7pPr>
            <a:lvl8pPr marL="2514314" indent="0">
              <a:buNone/>
              <a:defRPr sz="1571"/>
            </a:lvl8pPr>
            <a:lvl9pPr marL="2873502" indent="0">
              <a:buNone/>
              <a:defRPr sz="1571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000" y="3099912"/>
            <a:ext cx="2322478" cy="5742969"/>
          </a:xfrm>
        </p:spPr>
        <p:txBody>
          <a:bodyPr/>
          <a:lstStyle>
            <a:lvl1pPr marL="0" indent="0">
              <a:buNone/>
              <a:defRPr sz="1257"/>
            </a:lvl1pPr>
            <a:lvl2pPr marL="359188" indent="0">
              <a:buNone/>
              <a:defRPr sz="1100"/>
            </a:lvl2pPr>
            <a:lvl3pPr marL="718376" indent="0">
              <a:buNone/>
              <a:defRPr sz="943"/>
            </a:lvl3pPr>
            <a:lvl4pPr marL="1077563" indent="0">
              <a:buNone/>
              <a:defRPr sz="786"/>
            </a:lvl4pPr>
            <a:lvl5pPr marL="1436751" indent="0">
              <a:buNone/>
              <a:defRPr sz="786"/>
            </a:lvl5pPr>
            <a:lvl6pPr marL="1795939" indent="0">
              <a:buNone/>
              <a:defRPr sz="786"/>
            </a:lvl6pPr>
            <a:lvl7pPr marL="2155127" indent="0">
              <a:buNone/>
              <a:defRPr sz="786"/>
            </a:lvl7pPr>
            <a:lvl8pPr marL="2514314" indent="0">
              <a:buNone/>
              <a:defRPr sz="786"/>
            </a:lvl8pPr>
            <a:lvl9pPr marL="2873502" indent="0">
              <a:buNone/>
              <a:defRPr sz="78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6E46-829E-4979-A182-11FDFDE24D30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3354-CE2B-4FC0-B919-DA9E5A5DB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01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063" y="550141"/>
            <a:ext cx="6210776" cy="1997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063" y="2750694"/>
            <a:ext cx="6210776" cy="655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062" y="9577199"/>
            <a:ext cx="1620203" cy="550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A6E46-829E-4979-A182-11FDFDE24D30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5299" y="9577199"/>
            <a:ext cx="2430304" cy="550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5636" y="9577199"/>
            <a:ext cx="1620203" cy="550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33354-CE2B-4FC0-B919-DA9E5A5DB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13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8376" rtl="0" eaLnBrk="1" latinLnBrk="0" hangingPunct="1">
        <a:lnSpc>
          <a:spcPct val="90000"/>
        </a:lnSpc>
        <a:spcBef>
          <a:spcPct val="0"/>
        </a:spcBef>
        <a:buNone/>
        <a:defRPr kumimoji="1" sz="34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594" indent="-179594" algn="l" defTabSz="718376" rtl="0" eaLnBrk="1" latinLnBrk="0" hangingPunct="1">
        <a:lnSpc>
          <a:spcPct val="90000"/>
        </a:lnSpc>
        <a:spcBef>
          <a:spcPts val="786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8782" indent="-179594" algn="l" defTabSz="718376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886" kern="1200">
          <a:solidFill>
            <a:schemeClr val="tx1"/>
          </a:solidFill>
          <a:latin typeface="+mn-lt"/>
          <a:ea typeface="+mn-ea"/>
          <a:cs typeface="+mn-cs"/>
        </a:defRPr>
      </a:lvl2pPr>
      <a:lvl3pPr marL="897969" indent="-179594" algn="l" defTabSz="718376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571" kern="1200">
          <a:solidFill>
            <a:schemeClr val="tx1"/>
          </a:solidFill>
          <a:latin typeface="+mn-lt"/>
          <a:ea typeface="+mn-ea"/>
          <a:cs typeface="+mn-cs"/>
        </a:defRPr>
      </a:lvl3pPr>
      <a:lvl4pPr marL="1257157" indent="-179594" algn="l" defTabSz="718376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414" kern="1200">
          <a:solidFill>
            <a:schemeClr val="tx1"/>
          </a:solidFill>
          <a:latin typeface="+mn-lt"/>
          <a:ea typeface="+mn-ea"/>
          <a:cs typeface="+mn-cs"/>
        </a:defRPr>
      </a:lvl4pPr>
      <a:lvl5pPr marL="1616345" indent="-179594" algn="l" defTabSz="718376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414" kern="1200">
          <a:solidFill>
            <a:schemeClr val="tx1"/>
          </a:solidFill>
          <a:latin typeface="+mn-lt"/>
          <a:ea typeface="+mn-ea"/>
          <a:cs typeface="+mn-cs"/>
        </a:defRPr>
      </a:lvl5pPr>
      <a:lvl6pPr marL="1975533" indent="-179594" algn="l" defTabSz="718376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414" kern="1200">
          <a:solidFill>
            <a:schemeClr val="tx1"/>
          </a:solidFill>
          <a:latin typeface="+mn-lt"/>
          <a:ea typeface="+mn-ea"/>
          <a:cs typeface="+mn-cs"/>
        </a:defRPr>
      </a:lvl6pPr>
      <a:lvl7pPr marL="2334720" indent="-179594" algn="l" defTabSz="718376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414" kern="1200">
          <a:solidFill>
            <a:schemeClr val="tx1"/>
          </a:solidFill>
          <a:latin typeface="+mn-lt"/>
          <a:ea typeface="+mn-ea"/>
          <a:cs typeface="+mn-cs"/>
        </a:defRPr>
      </a:lvl7pPr>
      <a:lvl8pPr marL="2693908" indent="-179594" algn="l" defTabSz="718376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414" kern="1200">
          <a:solidFill>
            <a:schemeClr val="tx1"/>
          </a:solidFill>
          <a:latin typeface="+mn-lt"/>
          <a:ea typeface="+mn-ea"/>
          <a:cs typeface="+mn-cs"/>
        </a:defRPr>
      </a:lvl8pPr>
      <a:lvl9pPr marL="3053096" indent="-179594" algn="l" defTabSz="718376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4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8376" rtl="0" eaLnBrk="1" latinLnBrk="0" hangingPunct="1">
        <a:defRPr kumimoji="1" sz="1414" kern="1200">
          <a:solidFill>
            <a:schemeClr val="tx1"/>
          </a:solidFill>
          <a:latin typeface="+mn-lt"/>
          <a:ea typeface="+mn-ea"/>
          <a:cs typeface="+mn-cs"/>
        </a:defRPr>
      </a:lvl1pPr>
      <a:lvl2pPr marL="359188" algn="l" defTabSz="718376" rtl="0" eaLnBrk="1" latinLnBrk="0" hangingPunct="1">
        <a:defRPr kumimoji="1" sz="1414" kern="1200">
          <a:solidFill>
            <a:schemeClr val="tx1"/>
          </a:solidFill>
          <a:latin typeface="+mn-lt"/>
          <a:ea typeface="+mn-ea"/>
          <a:cs typeface="+mn-cs"/>
        </a:defRPr>
      </a:lvl2pPr>
      <a:lvl3pPr marL="718376" algn="l" defTabSz="718376" rtl="0" eaLnBrk="1" latinLnBrk="0" hangingPunct="1">
        <a:defRPr kumimoji="1" sz="1414" kern="1200">
          <a:solidFill>
            <a:schemeClr val="tx1"/>
          </a:solidFill>
          <a:latin typeface="+mn-lt"/>
          <a:ea typeface="+mn-ea"/>
          <a:cs typeface="+mn-cs"/>
        </a:defRPr>
      </a:lvl3pPr>
      <a:lvl4pPr marL="1077563" algn="l" defTabSz="718376" rtl="0" eaLnBrk="1" latinLnBrk="0" hangingPunct="1">
        <a:defRPr kumimoji="1" sz="1414" kern="1200">
          <a:solidFill>
            <a:schemeClr val="tx1"/>
          </a:solidFill>
          <a:latin typeface="+mn-lt"/>
          <a:ea typeface="+mn-ea"/>
          <a:cs typeface="+mn-cs"/>
        </a:defRPr>
      </a:lvl4pPr>
      <a:lvl5pPr marL="1436751" algn="l" defTabSz="718376" rtl="0" eaLnBrk="1" latinLnBrk="0" hangingPunct="1">
        <a:defRPr kumimoji="1" sz="1414" kern="1200">
          <a:solidFill>
            <a:schemeClr val="tx1"/>
          </a:solidFill>
          <a:latin typeface="+mn-lt"/>
          <a:ea typeface="+mn-ea"/>
          <a:cs typeface="+mn-cs"/>
        </a:defRPr>
      </a:lvl5pPr>
      <a:lvl6pPr marL="1795939" algn="l" defTabSz="718376" rtl="0" eaLnBrk="1" latinLnBrk="0" hangingPunct="1">
        <a:defRPr kumimoji="1" sz="1414" kern="1200">
          <a:solidFill>
            <a:schemeClr val="tx1"/>
          </a:solidFill>
          <a:latin typeface="+mn-lt"/>
          <a:ea typeface="+mn-ea"/>
          <a:cs typeface="+mn-cs"/>
        </a:defRPr>
      </a:lvl6pPr>
      <a:lvl7pPr marL="2155127" algn="l" defTabSz="718376" rtl="0" eaLnBrk="1" latinLnBrk="0" hangingPunct="1">
        <a:defRPr kumimoji="1" sz="1414" kern="1200">
          <a:solidFill>
            <a:schemeClr val="tx1"/>
          </a:solidFill>
          <a:latin typeface="+mn-lt"/>
          <a:ea typeface="+mn-ea"/>
          <a:cs typeface="+mn-cs"/>
        </a:defRPr>
      </a:lvl7pPr>
      <a:lvl8pPr marL="2514314" algn="l" defTabSz="718376" rtl="0" eaLnBrk="1" latinLnBrk="0" hangingPunct="1">
        <a:defRPr kumimoji="1" sz="1414" kern="1200">
          <a:solidFill>
            <a:schemeClr val="tx1"/>
          </a:solidFill>
          <a:latin typeface="+mn-lt"/>
          <a:ea typeface="+mn-ea"/>
          <a:cs typeface="+mn-cs"/>
        </a:defRPr>
      </a:lvl8pPr>
      <a:lvl9pPr marL="2873502" algn="l" defTabSz="718376" rtl="0" eaLnBrk="1" latinLnBrk="0" hangingPunct="1">
        <a:defRPr kumimoji="1" sz="14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svg"/><Relationship Id="rId17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svg"/><Relationship Id="rId15" Type="http://schemas.openxmlformats.org/officeDocument/2006/relationships/image" Target="../media/image23.png"/><Relationship Id="rId10" Type="http://schemas.openxmlformats.org/officeDocument/2006/relationships/image" Target="../media/image18.gif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image" Target="../media/image27.png"/><Relationship Id="rId16" Type="http://schemas.openxmlformats.org/officeDocument/2006/relationships/image" Target="../media/image4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svg"/><Relationship Id="rId15" Type="http://schemas.openxmlformats.org/officeDocument/2006/relationships/image" Target="../media/image40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18" Type="http://schemas.openxmlformats.org/officeDocument/2006/relationships/image" Target="../media/image59.jpe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12" Type="http://schemas.openxmlformats.org/officeDocument/2006/relationships/image" Target="../media/image53.png"/><Relationship Id="rId17" Type="http://schemas.openxmlformats.org/officeDocument/2006/relationships/image" Target="../media/image58.jp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jpeg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44450" y="128232"/>
            <a:ext cx="6912000" cy="288000"/>
          </a:xfrm>
          <a:prstGeom prst="rect">
            <a:avLst/>
          </a:prstGeom>
          <a:solidFill>
            <a:srgbClr val="009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公財</a:t>
            </a:r>
            <a:r>
              <a:rPr kumimoji="1"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大阪産業局からのお知らせ</a:t>
            </a:r>
          </a:p>
        </p:txBody>
      </p:sp>
      <p:pic>
        <p:nvPicPr>
          <p:cNvPr id="5" name="図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0" y="675025"/>
            <a:ext cx="4032448" cy="1275024"/>
          </a:xfrm>
          <a:prstGeom prst="rect">
            <a:avLst/>
          </a:prstGeom>
        </p:spPr>
      </p:pic>
      <p:sp>
        <p:nvSpPr>
          <p:cNvPr id="34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gray">
          <a:xfrm flipH="1">
            <a:off x="219496" y="2161266"/>
            <a:ext cx="6768000" cy="36000"/>
          </a:xfrm>
          <a:prstGeom prst="rect">
            <a:avLst/>
          </a:prstGeom>
          <a:gradFill>
            <a:gsLst>
              <a:gs pos="69000">
                <a:schemeClr val="bg1"/>
              </a:gs>
              <a:gs pos="91000">
                <a:srgbClr val="FFC000"/>
              </a:gs>
              <a:gs pos="0">
                <a:srgbClr val="0070C0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wrap="none" lIns="99031" tIns="49516" rIns="99031" bIns="49516" anchor="ctr"/>
          <a:lstStyle/>
          <a:p>
            <a:pPr>
              <a:defRPr/>
            </a:pPr>
            <a:r>
              <a:rPr lang="ja-JP" altLang="en-US" dirty="0">
                <a:solidFill>
                  <a:schemeClr val="bg1"/>
                </a:solidFill>
                <a:ea typeface="ＭＳ Ｐゴシック" charset="-128"/>
              </a:rPr>
              <a:t>　　　　　</a:t>
            </a:r>
            <a:r>
              <a:rPr lang="ja-JP" altLang="en-US" sz="1517" dirty="0">
                <a:solidFill>
                  <a:schemeClr val="bg1"/>
                </a:solidFill>
                <a:ea typeface="ＭＳ Ｐゴシック" charset="-128"/>
              </a:rPr>
              <a:t>　         </a:t>
            </a:r>
            <a:r>
              <a:rPr lang="ja-JP" altLang="en-US" sz="1300" dirty="0">
                <a:solidFill>
                  <a:schemeClr val="bg1"/>
                </a:solidFill>
                <a:ea typeface="ＭＳ Ｐゴシック" charset="-128"/>
              </a:rPr>
              <a:t>　</a:t>
            </a:r>
            <a:r>
              <a:rPr lang="ja-JP" altLang="en-US" sz="1517" dirty="0">
                <a:solidFill>
                  <a:schemeClr val="bg1"/>
                </a:solidFill>
                <a:ea typeface="ＭＳ Ｐゴシック" charset="-128"/>
              </a:rPr>
              <a:t>　　　　　　　　　　　　　　　　　　　　　　　　　　　　　　　　　　　　　　　　　　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8DAE2AE-7B98-350A-0BB5-527D7E1DC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50" y="485999"/>
            <a:ext cx="2374704" cy="1696577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144450" y="126519"/>
            <a:ext cx="6912000" cy="10080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A9925163-1A2C-C398-6ECF-39210B62C643}"/>
              </a:ext>
            </a:extLst>
          </p:cNvPr>
          <p:cNvSpPr/>
          <p:nvPr/>
        </p:nvSpPr>
        <p:spPr>
          <a:xfrm>
            <a:off x="222140" y="3996673"/>
            <a:ext cx="6768926" cy="1079715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 numCol="2">
            <a:noAutofit/>
          </a:bodyPr>
          <a:lstStyle/>
          <a:p>
            <a:pPr>
              <a:spcBef>
                <a:spcPts val="600"/>
              </a:spcBef>
            </a:pPr>
            <a:r>
              <a:rPr lang="ja-JP" altLang="en-US" sz="1100" b="1" dirty="0">
                <a:solidFill>
                  <a:srgbClr val="82C15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大阪府よろず支援拠点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経営の悩みをどこに相談すれば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よいかわからない方の無料相談窓口。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経営上のあらゆる課題に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コーディネーターが対応します。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ja-JP" altLang="en-US" sz="1100" b="1" dirty="0">
                <a:solidFill>
                  <a:srgbClr val="82C15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大阪産業創造館　経営相談室</a:t>
            </a:r>
            <a:endParaRPr lang="en-US" altLang="ja-JP" sz="1100" b="1" strike="sngStrike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defRPr/>
            </a:pPr>
            <a:r>
              <a:rPr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　経営者の様々な悩みに常勤のスタッフコンサル</a:t>
            </a:r>
            <a:endParaRPr lang="en-US" altLang="ja-JP" sz="11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defRPr/>
            </a:pPr>
            <a:r>
              <a:rPr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　タントや専門家が対応します。また、ビジネス</a:t>
            </a:r>
            <a:endParaRPr lang="en-US" altLang="ja-JP" sz="11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defRPr/>
            </a:pPr>
            <a:r>
              <a:rPr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　プランから資金調達など創業に関する相談にも</a:t>
            </a:r>
            <a:endParaRPr lang="en-US" altLang="ja-JP" sz="11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defRPr/>
            </a:pPr>
            <a:r>
              <a:rPr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　対応します。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6564787-FC11-8A99-7217-4BCC24438003}"/>
              </a:ext>
            </a:extLst>
          </p:cNvPr>
          <p:cNvSpPr/>
          <p:nvPr/>
        </p:nvSpPr>
        <p:spPr>
          <a:xfrm>
            <a:off x="222603" y="3688499"/>
            <a:ext cx="6768000" cy="288000"/>
          </a:xfrm>
          <a:prstGeom prst="rect">
            <a:avLst/>
          </a:prstGeom>
          <a:solidFill>
            <a:srgbClr val="82C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グラフィックス 20">
            <a:extLst>
              <a:ext uri="{FF2B5EF4-FFF2-40B4-BE49-F238E27FC236}">
                <a16:creationId xmlns:a16="http://schemas.microsoft.com/office/drawing/2014/main" id="{A1A84A3E-16A9-0658-4C59-4C342FCA6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877" y="3706691"/>
            <a:ext cx="847725" cy="247650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A21F627C-D578-CDA5-1F25-F7EF6D544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354" y="4064161"/>
            <a:ext cx="870249" cy="892910"/>
          </a:xfrm>
          <a:prstGeom prst="rect">
            <a:avLst/>
          </a:prstGeom>
        </p:spPr>
      </p:pic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3938D816-5173-AB04-41A4-536919D2D14A}"/>
              </a:ext>
            </a:extLst>
          </p:cNvPr>
          <p:cNvSpPr/>
          <p:nvPr/>
        </p:nvSpPr>
        <p:spPr>
          <a:xfrm>
            <a:off x="216450" y="5531836"/>
            <a:ext cx="6768000" cy="2632146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numCol="2">
            <a:no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ja-JP" altLang="en-US" sz="1100" b="1" dirty="0">
                <a:solidFill>
                  <a:srgbClr val="F4A44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消費財の販路開拓支援事業（大阪製ブランド）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府内ものづくり中小企業の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優れた技術に裏打ちされた創造力に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あふれる製品を「大阪製ブランド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製品」として知事が認定します。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認定製品は大阪府及び公益財団法人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大阪産業局をはじめ、様々な支援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機関等が実施するプロモーション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活動により、国内外に情報発信します。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b="1" dirty="0">
                <a:solidFill>
                  <a:srgbClr val="F4A44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販路拡大ターゲットマッチング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百貨店やスーパー、カタログ通販会社など、中小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企業とのマッチングの可能性が高い販路を持つバ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イヤー企業が商材を募集し、中小企業が自社の商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材を提案できる完全予約制の商談会です。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ja-JP" altLang="en-US" sz="1100" b="1" dirty="0">
                <a:solidFill>
                  <a:srgbClr val="F4A44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大阪産業創造館 展示・商談会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業務提携や新たな販路パートナー探しなどのため、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技術テーマやマーケットを設定した展示・商談会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を開催します。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b="1" dirty="0">
                <a:solidFill>
                  <a:srgbClr val="F4A44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MOBIO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常設展示場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国内最大級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200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ブースの常設展示場に府内ものづ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くり中小企業の最新技術・製品を展示。技術探索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やビジネスマッチングの場として国内外より多数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の方々に来場いただいています。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4A5F19D-23E4-5310-516F-BF083B900E43}"/>
              </a:ext>
            </a:extLst>
          </p:cNvPr>
          <p:cNvSpPr/>
          <p:nvPr/>
        </p:nvSpPr>
        <p:spPr>
          <a:xfrm>
            <a:off x="216074" y="5212808"/>
            <a:ext cx="6768000" cy="288000"/>
          </a:xfrm>
          <a:prstGeom prst="rect">
            <a:avLst/>
          </a:prstGeom>
          <a:solidFill>
            <a:srgbClr val="F4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4" name="グラフィックス 23">
            <a:extLst>
              <a:ext uri="{FF2B5EF4-FFF2-40B4-BE49-F238E27FC236}">
                <a16:creationId xmlns:a16="http://schemas.microsoft.com/office/drawing/2014/main" id="{65F6C690-B530-D9CB-0A3E-687E6BFB5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5416" y="5230181"/>
            <a:ext cx="981075" cy="2476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7762BF-E2D0-CE1B-5FE7-5E5E984F7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218" y="5738584"/>
            <a:ext cx="863224" cy="118666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7B421EE-E198-834E-6C4F-5FE92C45E4DA}"/>
              </a:ext>
            </a:extLst>
          </p:cNvPr>
          <p:cNvSpPr txBox="1"/>
          <p:nvPr/>
        </p:nvSpPr>
        <p:spPr bwMode="gray">
          <a:xfrm>
            <a:off x="1953003" y="3120561"/>
            <a:ext cx="3590727" cy="46469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kumimoji="1"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令和７年度　事業内容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76237983-E3E8-A703-1C6F-43963776A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gray">
          <a:xfrm flipH="1">
            <a:off x="219496" y="3553528"/>
            <a:ext cx="6768000" cy="36000"/>
          </a:xfrm>
          <a:prstGeom prst="rect">
            <a:avLst/>
          </a:prstGeom>
          <a:gradFill>
            <a:gsLst>
              <a:gs pos="69000">
                <a:schemeClr val="bg1"/>
              </a:gs>
              <a:gs pos="91000">
                <a:srgbClr val="FFC000"/>
              </a:gs>
              <a:gs pos="0">
                <a:srgbClr val="0070C0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wrap="none" lIns="99031" tIns="49516" rIns="99031" bIns="49516" anchor="ctr"/>
          <a:lstStyle/>
          <a:p>
            <a:pPr>
              <a:defRPr/>
            </a:pPr>
            <a:r>
              <a:rPr lang="ja-JP" altLang="en-US" dirty="0">
                <a:solidFill>
                  <a:schemeClr val="bg1"/>
                </a:solidFill>
                <a:ea typeface="ＭＳ Ｐゴシック" charset="-128"/>
              </a:rPr>
              <a:t>　　　　　</a:t>
            </a:r>
            <a:r>
              <a:rPr lang="ja-JP" altLang="en-US" sz="1517" dirty="0">
                <a:solidFill>
                  <a:schemeClr val="bg1"/>
                </a:solidFill>
                <a:ea typeface="ＭＳ Ｐゴシック" charset="-128"/>
              </a:rPr>
              <a:t>　         </a:t>
            </a:r>
            <a:r>
              <a:rPr lang="ja-JP" altLang="en-US" sz="1300" dirty="0">
                <a:solidFill>
                  <a:schemeClr val="bg1"/>
                </a:solidFill>
                <a:ea typeface="ＭＳ Ｐゴシック" charset="-128"/>
              </a:rPr>
              <a:t>　</a:t>
            </a:r>
            <a:r>
              <a:rPr lang="ja-JP" altLang="en-US" sz="1517" dirty="0">
                <a:solidFill>
                  <a:schemeClr val="bg1"/>
                </a:solidFill>
                <a:ea typeface="ＭＳ Ｐゴシック" charset="-128"/>
              </a:rPr>
              <a:t>　　　　　　　　　　　　　　　　　　　　　　　　　　　　　　　　　　　　　　　　　　</a:t>
            </a:r>
          </a:p>
        </p:txBody>
      </p:sp>
      <p:sp>
        <p:nvSpPr>
          <p:cNvPr id="32" name="Rectangle 1">
            <a:extLst>
              <a:ext uri="{FF2B5EF4-FFF2-40B4-BE49-F238E27FC236}">
                <a16:creationId xmlns:a16="http://schemas.microsoft.com/office/drawing/2014/main" id="{D1C86DE1-A9E3-EDA4-1D8D-36A425274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15" y="2258005"/>
            <a:ext cx="6630042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5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古くから商いのまちとして栄えてきた大阪には、独自の技術とアイデアで世界のイノベーションを支える企業が集積しています。経済のグローバル化が進展し、技術革新のスピードが加速するなか、地域経済の基盤をなし、府内企業の</a:t>
            </a:r>
            <a:r>
              <a:rPr kumimoji="0" lang="en-US" altLang="ja-JP" sz="105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99%</a:t>
            </a:r>
            <a:r>
              <a:rPr kumimoji="0" lang="ja-JP" altLang="en-US" sz="105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を占める中小企業の成長なくして、大阪経済の発展は成り立ちません。大阪産業局は、こうした中小企業や起業家に対し、幅広い支援プログラムを展開しています。</a:t>
            </a:r>
            <a:endParaRPr kumimoji="0" lang="en-US" altLang="ja-JP" sz="1050" dirty="0">
              <a:solidFill>
                <a:srgbClr val="23527C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id="{2AB65571-81E7-CB9E-4898-BD01BA4AD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gray">
          <a:xfrm>
            <a:off x="216450" y="3077729"/>
            <a:ext cx="6768000" cy="36000"/>
          </a:xfrm>
          <a:prstGeom prst="rect">
            <a:avLst/>
          </a:prstGeom>
          <a:gradFill>
            <a:gsLst>
              <a:gs pos="69000">
                <a:schemeClr val="bg1"/>
              </a:gs>
              <a:gs pos="91000">
                <a:srgbClr val="FFC000"/>
              </a:gs>
              <a:gs pos="0">
                <a:srgbClr val="0070C0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wrap="none" lIns="99031" tIns="49516" rIns="99031" bIns="49516" anchor="ctr"/>
          <a:lstStyle/>
          <a:p>
            <a:pPr>
              <a:defRPr/>
            </a:pPr>
            <a:r>
              <a:rPr lang="ja-JP" altLang="en-US" dirty="0">
                <a:solidFill>
                  <a:schemeClr val="bg1"/>
                </a:solidFill>
                <a:ea typeface="ＭＳ Ｐゴシック" charset="-128"/>
              </a:rPr>
              <a:t>　　　　　</a:t>
            </a:r>
            <a:r>
              <a:rPr lang="ja-JP" altLang="en-US" sz="1517" dirty="0">
                <a:solidFill>
                  <a:schemeClr val="bg1"/>
                </a:solidFill>
                <a:ea typeface="ＭＳ Ｐゴシック" charset="-128"/>
              </a:rPr>
              <a:t>　         </a:t>
            </a:r>
            <a:r>
              <a:rPr lang="ja-JP" altLang="en-US" sz="1300" dirty="0">
                <a:solidFill>
                  <a:schemeClr val="bg1"/>
                </a:solidFill>
                <a:ea typeface="ＭＳ Ｐゴシック" charset="-128"/>
              </a:rPr>
              <a:t>　</a:t>
            </a:r>
            <a:r>
              <a:rPr lang="ja-JP" altLang="en-US" sz="1517" dirty="0">
                <a:solidFill>
                  <a:schemeClr val="bg1"/>
                </a:solidFill>
                <a:ea typeface="ＭＳ Ｐゴシック" charset="-128"/>
              </a:rPr>
              <a:t>　　　　　　　　　　　　　　　　　　　　　　　　　　　　　　　　　　　　　　　　　　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849C4A5-6B00-6E2B-39F1-B6D8C1C221A2}"/>
              </a:ext>
            </a:extLst>
          </p:cNvPr>
          <p:cNvSpPr/>
          <p:nvPr/>
        </p:nvSpPr>
        <p:spPr>
          <a:xfrm>
            <a:off x="246951" y="8453634"/>
            <a:ext cx="6701019" cy="16094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800FA627-0EEA-1F8A-0F18-9C0F1DE02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082" y="8675184"/>
            <a:ext cx="6630042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5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大阪産業局は、大阪の中小企業の皆様を支えるために、地域の中でいくつもの施設を運営し、多種多様なサービスを行っています。各拠点の一覧は以下のウェブサイトをご参照ください。</a:t>
            </a:r>
            <a:endParaRPr kumimoji="0" lang="en-US" altLang="ja-JP" sz="1050" dirty="0">
              <a:solidFill>
                <a:srgbClr val="23527C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063F478-2AC6-E38E-298D-11E47A801E83}"/>
              </a:ext>
            </a:extLst>
          </p:cNvPr>
          <p:cNvSpPr/>
          <p:nvPr/>
        </p:nvSpPr>
        <p:spPr>
          <a:xfrm>
            <a:off x="379028" y="9227955"/>
            <a:ext cx="5466121" cy="185136"/>
          </a:xfrm>
          <a:prstGeom prst="rect">
            <a:avLst/>
          </a:prstGeom>
          <a:solidFill>
            <a:srgbClr val="FE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FC7310D-6E5B-88B3-7A97-B673587A800F}"/>
              </a:ext>
            </a:extLst>
          </p:cNvPr>
          <p:cNvSpPr txBox="1"/>
          <p:nvPr/>
        </p:nvSpPr>
        <p:spPr bwMode="gray">
          <a:xfrm>
            <a:off x="379028" y="9445023"/>
            <a:ext cx="54661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https://www.obda.or.jp/about/location.html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C17D2ED-0657-AF70-FD2F-477217742570}"/>
              </a:ext>
            </a:extLst>
          </p:cNvPr>
          <p:cNvSpPr txBox="1"/>
          <p:nvPr/>
        </p:nvSpPr>
        <p:spPr bwMode="gray">
          <a:xfrm>
            <a:off x="2289462" y="9204250"/>
            <a:ext cx="1673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b="1" spc="300" dirty="0">
                <a:latin typeface="Meiryo UI" panose="020B0604030504040204" pitchFamily="50" charset="-128"/>
                <a:ea typeface="Meiryo UI" panose="020B0604030504040204" pitchFamily="50" charset="-128"/>
              </a:rPr>
              <a:t>拠点一覧はこちら</a:t>
            </a:r>
            <a:endParaRPr lang="en-US" altLang="ja-JP" sz="1000" b="1" spc="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5" name="図 24" descr="webサイトリンクの二次元コード&#10;リンク先：https://www.obda.or.jp/about/location.html">
            <a:extLst>
              <a:ext uri="{FF2B5EF4-FFF2-40B4-BE49-F238E27FC236}">
                <a16:creationId xmlns:a16="http://schemas.microsoft.com/office/drawing/2014/main" id="{219EB18E-4E9B-27D6-3447-7FB4098302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14" y="9029355"/>
            <a:ext cx="813600" cy="813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587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/>
        </p:nvSpPr>
        <p:spPr>
          <a:xfrm>
            <a:off x="222987" y="8166900"/>
            <a:ext cx="6761087" cy="2126603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numCol="2">
            <a:noAutofit/>
          </a:bodyPr>
          <a:lstStyle/>
          <a:p>
            <a:pPr>
              <a:spcBef>
                <a:spcPts val="600"/>
              </a:spcBef>
            </a:pPr>
            <a:r>
              <a:rPr lang="ja-JP" altLang="en-US" sz="1100" b="1" dirty="0">
                <a:solidFill>
                  <a:srgbClr val="38B8A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中小企業のための人材採用コンシェルジュ</a:t>
            </a:r>
            <a:endParaRPr lang="en-US" altLang="ja-JP" sz="11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大阪府内の中小企業の採用課題解決を目的として、　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人材採用に関わる民間事業者や公的機関が連携し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100" dirty="0" err="1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</a:t>
            </a:r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大阪初の人材総合窓口。人材採用の専門家によ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るアドバイスから採用実務までワンストップで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サポートします。</a:t>
            </a:r>
            <a:endParaRPr lang="en-US" altLang="ja-JP" sz="11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100" b="1" dirty="0">
                <a:solidFill>
                  <a:srgbClr val="38B8A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中核人材雇用戦略デスク（大阪府プロ人材）</a:t>
            </a:r>
            <a:br>
              <a:rPr lang="en-US" altLang="ja-JP" sz="1100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100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大阪府内の中小企業が販路開拓や海外展開、事業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承継など、自社の新たな成長に向けて必要な人材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像を明確にし、プロ人材の活用による経営革新の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実現をサポートします。</a:t>
            </a:r>
            <a:endParaRPr lang="en-US" altLang="ja-JP" sz="11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b="1" dirty="0">
                <a:solidFill>
                  <a:srgbClr val="38B8A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大阪外国人材採用支援センター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大阪府内の中小企業における「外国人材」に関す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100" dirty="0" err="1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る</a:t>
            </a:r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様々な課題に対し、在留資格に基づいた支援機　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関と連携した支援を行い、採用マッチング支援を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ワンストップでサポートします。</a:t>
            </a:r>
          </a:p>
        </p:txBody>
      </p:sp>
      <p:sp>
        <p:nvSpPr>
          <p:cNvPr id="69" name="正方形/長方形 68"/>
          <p:cNvSpPr/>
          <p:nvPr/>
        </p:nvSpPr>
        <p:spPr>
          <a:xfrm>
            <a:off x="144450" y="126519"/>
            <a:ext cx="6912000" cy="10080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11CCA4E6-31D3-1521-42CE-0D4F04ACB4B1}"/>
              </a:ext>
            </a:extLst>
          </p:cNvPr>
          <p:cNvSpPr/>
          <p:nvPr/>
        </p:nvSpPr>
        <p:spPr>
          <a:xfrm>
            <a:off x="216450" y="7830329"/>
            <a:ext cx="6768000" cy="288000"/>
          </a:xfrm>
          <a:prstGeom prst="rect">
            <a:avLst/>
          </a:prstGeom>
          <a:solidFill>
            <a:srgbClr val="38B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5" name="グラフィックス 34">
            <a:extLst>
              <a:ext uri="{FF2B5EF4-FFF2-40B4-BE49-F238E27FC236}">
                <a16:creationId xmlns:a16="http://schemas.microsoft.com/office/drawing/2014/main" id="{0AD5D9CE-A964-6178-E0D7-EBE442FC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735" y="7850504"/>
            <a:ext cx="1466850" cy="247650"/>
          </a:xfrm>
          <a:prstGeom prst="rect">
            <a:avLst/>
          </a:prstGeom>
        </p:spPr>
      </p:pic>
      <p:pic>
        <p:nvPicPr>
          <p:cNvPr id="16" name="グラフィックス 15">
            <a:extLst>
              <a:ext uri="{FF2B5EF4-FFF2-40B4-BE49-F238E27FC236}">
                <a16:creationId xmlns:a16="http://schemas.microsoft.com/office/drawing/2014/main" id="{BD0CCD2A-AB53-40F8-B62F-6DED855E0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6406" y="9165734"/>
            <a:ext cx="681614" cy="965621"/>
          </a:xfrm>
          <a:prstGeom prst="rect">
            <a:avLst/>
          </a:prstGeom>
        </p:spPr>
      </p:pic>
      <p:pic>
        <p:nvPicPr>
          <p:cNvPr id="17" name="グラフィックス 16">
            <a:extLst>
              <a:ext uri="{FF2B5EF4-FFF2-40B4-BE49-F238E27FC236}">
                <a16:creationId xmlns:a16="http://schemas.microsoft.com/office/drawing/2014/main" id="{5F5B7DCC-D3E9-4495-B51D-0B4987D6B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78018" y="9168777"/>
            <a:ext cx="431912" cy="925525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D14D18B-D865-2FB2-AC8F-3EEE5A659848}"/>
              </a:ext>
            </a:extLst>
          </p:cNvPr>
          <p:cNvSpPr/>
          <p:nvPr/>
        </p:nvSpPr>
        <p:spPr>
          <a:xfrm>
            <a:off x="218782" y="3100649"/>
            <a:ext cx="6768000" cy="2167392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Ins="0" numCol="2">
            <a:noAutofit/>
          </a:bodyPr>
          <a:lstStyle/>
          <a:p>
            <a:pPr>
              <a:spcBef>
                <a:spcPts val="600"/>
              </a:spcBef>
            </a:pPr>
            <a:r>
              <a:rPr lang="ja-JP" altLang="en-US" sz="1100" b="1" dirty="0">
                <a:solidFill>
                  <a:srgbClr val="F2A7C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zh-TW" altLang="en-US" sz="1100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知的財産活動支援事業</a:t>
            </a:r>
            <a:endParaRPr lang="ja-JP" altLang="en-US" sz="11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「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INPIT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知財総合支援窓口」とともに、特許や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意匠、商標など調査～権利化までの相談・アド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バイス等を行い、知財相談を入り口に、「技術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相談」「デザイン相談」なども含めた幅広い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サポートを実施しています。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b="1" dirty="0">
                <a:solidFill>
                  <a:srgbClr val="F2A7C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zh-TW" altLang="en-US" sz="1100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産学連携推進事業</a:t>
            </a:r>
            <a:endParaRPr lang="ja-JP" altLang="en-US" sz="11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産学連携に関する相談対応やイベント開催により、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MOBIO</a:t>
            </a:r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産学連携オフィスに参画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41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大学・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高専と、技術的な課題を解決し事業化に結び付け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たい企業のマッチングを支援します。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100" b="1" dirty="0">
                <a:solidFill>
                  <a:srgbClr val="F2A7C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先端技術活用ビジネス支援事業</a:t>
            </a: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先端技術を活用したビジネスの支援施設「ソフト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産業プラザ</a:t>
            </a:r>
            <a:r>
              <a:rPr lang="en-US" altLang="ja-JP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TEQS</a:t>
            </a:r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」を拠点に、</a:t>
            </a:r>
            <a:r>
              <a:rPr lang="en-US" altLang="ja-JP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5G</a:t>
            </a:r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を活用したビジ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ネス創出や咲洲エリア全体をフィールドとした実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証実験支援などの事業を展開。また、インキュ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ベーション施設も運営するなど、「人をつなげ、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テクノロジーをつなげ、ビジネスを育てる」こと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をミッションに、一気通貫による支援を提供。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5F6D0C5-B569-66E9-505D-F35533AFFBDC}"/>
              </a:ext>
            </a:extLst>
          </p:cNvPr>
          <p:cNvSpPr/>
          <p:nvPr/>
        </p:nvSpPr>
        <p:spPr>
          <a:xfrm>
            <a:off x="216074" y="2832823"/>
            <a:ext cx="6768000" cy="288000"/>
          </a:xfrm>
          <a:prstGeom prst="rect">
            <a:avLst/>
          </a:prstGeom>
          <a:solidFill>
            <a:srgbClr val="F2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909F89C9-304D-4547-A2D2-16837B5CBB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6075" y="2852998"/>
            <a:ext cx="1600200" cy="24765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F44CFEC-BCAF-1D54-295C-2CABCBE741BF}"/>
              </a:ext>
            </a:extLst>
          </p:cNvPr>
          <p:cNvSpPr/>
          <p:nvPr/>
        </p:nvSpPr>
        <p:spPr>
          <a:xfrm>
            <a:off x="235108" y="5570633"/>
            <a:ext cx="6769100" cy="233219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numCol="2">
            <a:noAutofit/>
          </a:bodyPr>
          <a:lstStyle/>
          <a:p>
            <a:pPr>
              <a:spcBef>
                <a:spcPts val="600"/>
              </a:spcBef>
            </a:pPr>
            <a:r>
              <a:rPr lang="ja-JP" altLang="en-US" sz="1100" b="1" dirty="0">
                <a:solidFill>
                  <a:srgbClr val="EE7D7D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取引先拡大マッチング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受注確保・販路拡大のため、府内はもとより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b="1" dirty="0">
                <a:solidFill>
                  <a:srgbClr val="EE7D7D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広域的な発注開拓に努め、各種の受発注・取引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情報を積極的に提供するとともに、府内製造業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約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4,300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社の登録企業及び全国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49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の金融機関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等と連携し、難加工、試作、量産等発注企業の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要望に対応できる外注先を府内外から探索し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紹介を実施します。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EE7D7D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EE7D7D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EE7D7D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EE7D7D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Bef>
                <a:spcPts val="600"/>
              </a:spcBef>
            </a:pPr>
            <a:endParaRPr lang="en-US" altLang="ja-JP" sz="1100" b="1" dirty="0">
              <a:solidFill>
                <a:srgbClr val="EE7D7D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100" b="1" dirty="0">
                <a:solidFill>
                  <a:srgbClr val="D7786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プロジェクト化支援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大阪府内を中心とした製造業、高い技術を持つ企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業に対し、技術と経験豊富な大手企業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OB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がコー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ディネーターとして、中小企業の組織的・技術的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課題の解決のためのコンサルティングとビジネス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チャンスの創出をプロデュースします。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b="1" dirty="0">
                <a:solidFill>
                  <a:srgbClr val="EE7D7D"/>
                </a:solidFill>
                <a:latin typeface="HG丸ｺﾞｼｯｸM-PRO" pitchFamily="50" charset="-128"/>
                <a:ea typeface="HG丸ｺﾞｼｯｸM-PRO" pitchFamily="50" charset="-128"/>
              </a:rPr>
              <a:t>●</a:t>
            </a:r>
            <a:r>
              <a:rPr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ビジネスチャンス倍増プロジェクト</a:t>
            </a:r>
          </a:p>
          <a:p>
            <a:pPr>
              <a:defRPr/>
            </a:pPr>
            <a:r>
              <a:rPr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　経験豊富な企業</a:t>
            </a:r>
            <a:r>
              <a:rPr lang="en-US" altLang="ja-JP" sz="1100" dirty="0">
                <a:latin typeface="HG丸ｺﾞｼｯｸM-PRO" pitchFamily="50" charset="-128"/>
                <a:ea typeface="HG丸ｺﾞｼｯｸM-PRO" pitchFamily="50" charset="-128"/>
              </a:rPr>
              <a:t>OB</a:t>
            </a:r>
            <a:r>
              <a:rPr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のマッチングナビゲーターが、</a:t>
            </a:r>
            <a:endParaRPr lang="en-US" altLang="ja-JP" sz="11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defRPr/>
            </a:pPr>
            <a:r>
              <a:rPr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　１社ずつ個別訪問を行い、技術力・経営課題・要</a:t>
            </a:r>
            <a:endParaRPr lang="en-US" altLang="ja-JP" sz="11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defRPr/>
            </a:pPr>
            <a:r>
              <a:rPr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　望を把握。 その技術内容をもとに、これまで</a:t>
            </a:r>
            <a:endParaRPr lang="en-US" altLang="ja-JP" sz="11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defRPr/>
            </a:pPr>
            <a:r>
              <a:rPr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　培ったネットワークを活用して、最適な企業を</a:t>
            </a:r>
            <a:endParaRPr lang="en-US" altLang="ja-JP" sz="11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defRPr/>
            </a:pPr>
            <a:r>
              <a:rPr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　紹介します。</a:t>
            </a:r>
            <a:endParaRPr lang="en-US" altLang="ja-JP" sz="11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defRPr/>
            </a:pPr>
            <a:endParaRPr lang="ja-JP" altLang="en-US" sz="11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1EB0DAE9-AA14-28AF-54FC-8AFEB6632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18" y="6869046"/>
            <a:ext cx="1889430" cy="75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1B4838A-0ECF-9635-DB93-543CCA7E595E}"/>
              </a:ext>
            </a:extLst>
          </p:cNvPr>
          <p:cNvSpPr/>
          <p:nvPr/>
        </p:nvSpPr>
        <p:spPr>
          <a:xfrm>
            <a:off x="227529" y="5242165"/>
            <a:ext cx="6768000" cy="288000"/>
          </a:xfrm>
          <a:prstGeom prst="rect">
            <a:avLst/>
          </a:prstGeom>
          <a:solidFill>
            <a:srgbClr val="EE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A94FB927-08A2-A823-5AF0-4E7824DE4E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4324" y="5262340"/>
            <a:ext cx="1371600" cy="24765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FCCF311-C9A0-81F3-444E-011B24E02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6474" y="4618903"/>
            <a:ext cx="1396359" cy="450977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40D15BF1-29CA-FB09-11A0-0F510F856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1502" y="4609928"/>
            <a:ext cx="1396611" cy="4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391A222-B948-1671-8344-2F2EE2E07550}"/>
              </a:ext>
            </a:extLst>
          </p:cNvPr>
          <p:cNvSpPr/>
          <p:nvPr/>
        </p:nvSpPr>
        <p:spPr>
          <a:xfrm>
            <a:off x="219496" y="515899"/>
            <a:ext cx="6768000" cy="2204448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numCol="2">
            <a:noAutofit/>
          </a:bodyPr>
          <a:lstStyle/>
          <a:p>
            <a:pPr>
              <a:spcBef>
                <a:spcPts val="600"/>
              </a:spcBef>
            </a:pPr>
            <a:r>
              <a:rPr lang="ja-JP" altLang="en-US" sz="1100" b="1" dirty="0">
                <a:solidFill>
                  <a:srgbClr val="4CC0E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大阪プロダクトエコシステム創出事業</a:t>
            </a:r>
            <a:br>
              <a:rPr lang="en-US" altLang="ja-JP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（大阪商品計画）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府内の中小企業の製造事業者、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生産者に対して、自社の加工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技術や資源を生かした商品開発、販路開拓を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支援する大阪府連携のプロジェクトです。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ja-JP" altLang="en-US" sz="1100" b="1" dirty="0">
                <a:solidFill>
                  <a:srgbClr val="4CC0E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サンソウカン</a:t>
            </a:r>
            <a:r>
              <a:rPr lang="en-US" altLang="ja-JP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de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モニター会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代の女性を中心とするモニター会員が、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イベントや個別調査を通じて、商品やサービスに　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対して率直な意見をお伝えするマーケティング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サービスです。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srgbClr val="4CC0E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デザイン相談（デザイン活用支援</a:t>
            </a:r>
            <a:r>
              <a:rPr lang="en-US" altLang="ja-JP" sz="1100" b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oidc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　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ブランディングやプロダクト、グラフィック、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の分野で豊富な実務経験を持つ専門家が、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デザインに関する相談に対応します。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顧客視点のわかりやすいアドバイスが特徴です。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b="1" dirty="0">
                <a:solidFill>
                  <a:srgbClr val="4CC0E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クリエイティブ産業・育成支援事業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大阪に集積するクリエイティブ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関連企業の活性化のために、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大阪で活動するクリエイター同士やクリエイター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と企業等とのコミュニティづくりやコラボレー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ションによる新たなビジネスや価値が生まれる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環境づくりを実施しています。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2DF8FB15-3007-B6E6-1C31-45715564B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946" y="662418"/>
            <a:ext cx="792088" cy="51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D23BF1B-56B2-DF63-647A-254974F36C34}"/>
              </a:ext>
            </a:extLst>
          </p:cNvPr>
          <p:cNvSpPr/>
          <p:nvPr/>
        </p:nvSpPr>
        <p:spPr>
          <a:xfrm>
            <a:off x="216074" y="194220"/>
            <a:ext cx="6768000" cy="288000"/>
          </a:xfrm>
          <a:prstGeom prst="rect">
            <a:avLst/>
          </a:prstGeom>
          <a:solidFill>
            <a:srgbClr val="4CC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4" name="グラフィックス 23">
            <a:extLst>
              <a:ext uri="{FF2B5EF4-FFF2-40B4-BE49-F238E27FC236}">
                <a16:creationId xmlns:a16="http://schemas.microsoft.com/office/drawing/2014/main" id="{E4A641F2-E924-197F-120E-3BB2BC45CF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5109" y="214395"/>
            <a:ext cx="1514475" cy="24765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32B23627-24F0-EFE5-5F86-F661614D3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8030" y="1708655"/>
            <a:ext cx="1071565" cy="3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183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46CB43-695A-496F-A4AD-C8A599A8761F}"/>
              </a:ext>
            </a:extLst>
          </p:cNvPr>
          <p:cNvSpPr/>
          <p:nvPr/>
        </p:nvSpPr>
        <p:spPr>
          <a:xfrm>
            <a:off x="216450" y="197967"/>
            <a:ext cx="6768000" cy="288000"/>
          </a:xfrm>
          <a:prstGeom prst="rect">
            <a:avLst/>
          </a:prstGeom>
          <a:solidFill>
            <a:srgbClr val="D8A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82AC280-732F-47EA-9B56-6F44D4C666FE}"/>
              </a:ext>
            </a:extLst>
          </p:cNvPr>
          <p:cNvSpPr/>
          <p:nvPr/>
        </p:nvSpPr>
        <p:spPr>
          <a:xfrm>
            <a:off x="216450" y="4137960"/>
            <a:ext cx="6768000" cy="288000"/>
          </a:xfrm>
          <a:prstGeom prst="rect">
            <a:avLst/>
          </a:prstGeom>
          <a:solidFill>
            <a:srgbClr val="B78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32C602F-4B6E-4A90-8199-3EF7133B1645}"/>
              </a:ext>
            </a:extLst>
          </p:cNvPr>
          <p:cNvSpPr/>
          <p:nvPr/>
        </p:nvSpPr>
        <p:spPr>
          <a:xfrm>
            <a:off x="216450" y="7436844"/>
            <a:ext cx="6768000" cy="288000"/>
          </a:xfrm>
          <a:prstGeom prst="rect">
            <a:avLst/>
          </a:prstGeom>
          <a:solidFill>
            <a:srgbClr val="D68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C1B3F172-C94D-4E34-B8CA-FD68F2FF5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683" y="218142"/>
            <a:ext cx="619125" cy="247650"/>
          </a:xfrm>
          <a:prstGeom prst="rect">
            <a:avLst/>
          </a:prstGeom>
        </p:spPr>
      </p:pic>
      <p:pic>
        <p:nvPicPr>
          <p:cNvPr id="8" name="グラフィックス 7">
            <a:extLst>
              <a:ext uri="{FF2B5EF4-FFF2-40B4-BE49-F238E27FC236}">
                <a16:creationId xmlns:a16="http://schemas.microsoft.com/office/drawing/2014/main" id="{3582FE36-7F99-4E8D-9134-23B3A3B71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049" y="4158135"/>
            <a:ext cx="847725" cy="247650"/>
          </a:xfrm>
          <a:prstGeom prst="rect">
            <a:avLst/>
          </a:prstGeom>
        </p:spPr>
      </p:pic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814D716C-CF07-4F18-92BB-43A12F2B9A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3049" y="7457019"/>
            <a:ext cx="1685925" cy="247650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E7812B4-3EC9-4521-9BCB-5B54585E59D9}"/>
              </a:ext>
            </a:extLst>
          </p:cNvPr>
          <p:cNvSpPr/>
          <p:nvPr/>
        </p:nvSpPr>
        <p:spPr>
          <a:xfrm>
            <a:off x="144450" y="126519"/>
            <a:ext cx="6912000" cy="10080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7DB7B18-3355-48A1-9409-3FCA56FB0F73}"/>
              </a:ext>
            </a:extLst>
          </p:cNvPr>
          <p:cNvSpPr/>
          <p:nvPr/>
        </p:nvSpPr>
        <p:spPr>
          <a:xfrm>
            <a:off x="216450" y="493774"/>
            <a:ext cx="6768000" cy="346122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numCol="2">
            <a:no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ja-JP" altLang="en-US" sz="1100" b="1" dirty="0">
                <a:solidFill>
                  <a:srgbClr val="D8AF6A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スタートアップの創出・成長支援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イノベーションに関わる人々が実際に集まる場で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ある「大阪イノベーションハブ」において、国内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外のイノベーティブなプロジェクトの担い手と</a:t>
            </a:r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る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人材が起業や新規事業など具体的なビジネスを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生み出すことのできる仕組みを構築します。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F4A44B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F4A44B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F4A44B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b="1" dirty="0">
                <a:solidFill>
                  <a:srgbClr val="D8AF6A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創業者向け講座・セミナーの展開等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創業に関する基礎的な知識の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習得や課題解決を図るための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セミナー・連続講座などの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開催の他、受講者同士の交流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などによるビジネスネット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ワーク形成を支援します。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ビジネスプランコンテストなどを通じた有望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起業家の発掘やビジネスプランのブラッシュ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アップサポート・マッチングをを実施します。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ja-JP" altLang="en-US" sz="1100" b="1" dirty="0">
                <a:solidFill>
                  <a:srgbClr val="D8AF6A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女性起業家等支援ネットワーク構築事業（</a:t>
            </a:r>
            <a:r>
              <a:rPr lang="en-US" altLang="ja-JP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LED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近畿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府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県の女性を対象にした女性起業家応援プ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ロジェクト「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DISCOVER MYSELF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」。大切な人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や社会のためにビジネスで貢献する女性を、アク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セラレーションプログラム「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DOORS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」やマッチ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ングイベント「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LED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関西」でバックアップ。多様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なサポーターやパートナーとのネットワーク形成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を通じたビジネスのスケールアップを支援します。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F4A44B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F4A44B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F4A44B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F4A44B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b="1" dirty="0">
                <a:solidFill>
                  <a:srgbClr val="D8AF6A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大阪デザイン振興プラザ事業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創業間もないクリエイター向けに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面談などの支援が受けられるイン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キュベーションオフィスを提供、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コワーキングスペースも設置。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独立・起業を考えるクリエイター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向けの相談会や営業セミナー、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知識セミナーなどを開催します。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5EAF2524-57DC-4863-B559-365BC9327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8" t="16046" r="4358" b="16046"/>
          <a:stretch/>
        </p:blipFill>
        <p:spPr bwMode="auto">
          <a:xfrm>
            <a:off x="432098" y="1638064"/>
            <a:ext cx="2880320" cy="42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1563684B-58B9-4CF2-8BFE-CD2D5995A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54" y="2014602"/>
            <a:ext cx="1512168" cy="41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0CF8513B-B7D5-49DC-BB1C-AB3480BEB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4706" y="2770015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68BF563-7D1C-4EB4-9ADB-A225DDB32FFF}"/>
              </a:ext>
            </a:extLst>
          </p:cNvPr>
          <p:cNvSpPr/>
          <p:nvPr/>
        </p:nvSpPr>
        <p:spPr>
          <a:xfrm>
            <a:off x="216450" y="4425961"/>
            <a:ext cx="6768000" cy="2869294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numCol="2">
            <a:no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ja-JP" altLang="en-US" sz="1100" b="1" dirty="0">
                <a:solidFill>
                  <a:srgbClr val="B783B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国際ビジネスサポートセンター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自社製品を海外に売り込みたい、海外から製品を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仕入れたい、海外進出したい、海外のパートナー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を探したい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などの国際ビジネスに関する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ご相談に経験豊富な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コーディネーターや専門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アドバイザーが無料で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対応します。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オンライン相談も可能です。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F4A44B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b="1" dirty="0">
                <a:solidFill>
                  <a:srgbClr val="B783B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ビジネスサポートデスク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アジア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地域（インド、インドネシア、タイ、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ベトナム、ミャンマー）に海外拠点を設置。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市場調査、取引先候補企業リストアップ、現地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出張支援などのサービス提供やオンライン商談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会等によるビジネスチャンス創出を実施。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海外ビジネス支援を強力にサポートします。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ja-JP" altLang="en-US" sz="1100" b="1" dirty="0">
                <a:solidFill>
                  <a:srgbClr val="B783B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中国（上海）ビジネスサポート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上海事務所を活用し、現地企業の紹介や市場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調査、情報提供などの支援をご提供します。特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に華東地域（上海市、江蘇省、浙江省）における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販路開拓支援を中心とするビジネス展開支援に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強みを有しています。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D8AF6A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b="1" dirty="0">
                <a:solidFill>
                  <a:srgbClr val="B783B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海外展示商談会への出展・</a:t>
            </a:r>
            <a:r>
              <a:rPr lang="en-US" altLang="ja-JP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セミナーの開催等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海外展示商談会への共同ブース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出展等により、販路・仕入先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開拓・事業提携等、ビジネス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チャンスの拡大を支援します。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また、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セミナーを開催し、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国際経済情勢や現地情報、進出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日系企業のリアルな声など、国際ビジネスに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役立つ最新情報も提供します。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CEB267E-E8B9-4BB0-B580-2D628A7345BD}"/>
              </a:ext>
            </a:extLst>
          </p:cNvPr>
          <p:cNvSpPr/>
          <p:nvPr/>
        </p:nvSpPr>
        <p:spPr>
          <a:xfrm>
            <a:off x="203133" y="7724844"/>
            <a:ext cx="6768000" cy="934324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numCol="2">
            <a:no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ja-JP" altLang="en-US" sz="1100" b="1" dirty="0">
                <a:solidFill>
                  <a:srgbClr val="D683B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zh-TW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中小企業</a:t>
            </a:r>
            <a:r>
              <a:rPr lang="en-US" altLang="zh-TW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DX</a:t>
            </a:r>
            <a:r>
              <a:rPr lang="zh-TW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推進支援事業（</a:t>
            </a:r>
            <a:r>
              <a:rPr lang="en-US" altLang="zh-TW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OBDX</a:t>
            </a:r>
            <a:r>
              <a:rPr lang="zh-TW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中小企業の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DX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推進を専門的に支援するために、情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報提供セミナーや講座の開催、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DX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アドバイザー派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遣などのサポートを実施します。</a:t>
            </a:r>
            <a:endParaRPr lang="en-US" altLang="ja-JP" sz="1100" b="1" dirty="0">
              <a:solidFill>
                <a:srgbClr val="F4A44B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D6285940-D6CD-4939-A936-AFC35E0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09" y="7992651"/>
            <a:ext cx="1851472" cy="45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図 9">
            <a:extLst>
              <a:ext uri="{FF2B5EF4-FFF2-40B4-BE49-F238E27FC236}">
                <a16:creationId xmlns:a16="http://schemas.microsoft.com/office/drawing/2014/main" id="{D85E648B-6AC4-0F84-0B82-EF12C8DD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06" y="2458559"/>
            <a:ext cx="907760" cy="9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B6454529-42E3-E4CF-11F8-DBDA9366A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98" y="5185192"/>
            <a:ext cx="1279998" cy="729056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6A47588F-B3C5-AD1B-1BE7-59E9783A9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2698" y="5881515"/>
            <a:ext cx="1080120" cy="853513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87AB0A-DEDC-CD48-70F0-332AC5B2517E}"/>
              </a:ext>
            </a:extLst>
          </p:cNvPr>
          <p:cNvSpPr/>
          <p:nvPr/>
        </p:nvSpPr>
        <p:spPr>
          <a:xfrm>
            <a:off x="216450" y="8737836"/>
            <a:ext cx="6768000" cy="288000"/>
          </a:xfrm>
          <a:prstGeom prst="rect">
            <a:avLst/>
          </a:prstGeom>
          <a:solidFill>
            <a:srgbClr val="D77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グラフィックス 9">
            <a:extLst>
              <a:ext uri="{FF2B5EF4-FFF2-40B4-BE49-F238E27FC236}">
                <a16:creationId xmlns:a16="http://schemas.microsoft.com/office/drawing/2014/main" id="{F6905B12-A7F0-C2C1-9B75-6897586D95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3049" y="8765818"/>
            <a:ext cx="990600" cy="24765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863D3F5-1F6B-EE69-12D0-766E34B8802B}"/>
              </a:ext>
            </a:extLst>
          </p:cNvPr>
          <p:cNvSpPr/>
          <p:nvPr/>
        </p:nvSpPr>
        <p:spPr>
          <a:xfrm>
            <a:off x="216450" y="9032557"/>
            <a:ext cx="6768000" cy="100135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numCol="2">
            <a:no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ja-JP" altLang="en-US" sz="1100" b="1" dirty="0">
                <a:solidFill>
                  <a:srgbClr val="D7786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zh-TW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小規模企業者等設備貸与制度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小規模企業者等の創業や経営の革新に必要な機械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設備を、当財団が購入し、長期・固定・低利での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割賦販売（分割払い）またはリースでご提供する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公的な制度です。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0F7C2C0-B8C1-AF86-A188-FE5997D90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8527" y="9167641"/>
            <a:ext cx="1595636" cy="7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DD15D60-11B6-46A1-A812-C07A2C6B5502}"/>
              </a:ext>
            </a:extLst>
          </p:cNvPr>
          <p:cNvSpPr/>
          <p:nvPr/>
        </p:nvSpPr>
        <p:spPr>
          <a:xfrm>
            <a:off x="376361" y="6159766"/>
            <a:ext cx="5466121" cy="1851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293EB0A-D8A4-4AF9-8514-0D0B54AF30A1}"/>
              </a:ext>
            </a:extLst>
          </p:cNvPr>
          <p:cNvSpPr/>
          <p:nvPr/>
        </p:nvSpPr>
        <p:spPr>
          <a:xfrm>
            <a:off x="144450" y="6923654"/>
            <a:ext cx="6912000" cy="3278951"/>
          </a:xfrm>
          <a:prstGeom prst="rect">
            <a:avLst/>
          </a:prstGeom>
          <a:solidFill>
            <a:srgbClr val="FED2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6FE48940-1C6F-40BE-BDB1-CE945A7AE68F}"/>
              </a:ext>
            </a:extLst>
          </p:cNvPr>
          <p:cNvSpPr/>
          <p:nvPr/>
        </p:nvSpPr>
        <p:spPr>
          <a:xfrm>
            <a:off x="216450" y="508885"/>
            <a:ext cx="6768000" cy="3368727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Ins="0" numCol="2">
            <a:noAutofit/>
          </a:bodyPr>
          <a:lstStyle/>
          <a:p>
            <a:pPr>
              <a:spcBef>
                <a:spcPts val="600"/>
              </a:spcBef>
            </a:pPr>
            <a:r>
              <a:rPr lang="ja-JP" altLang="en-US" sz="1100" b="1" dirty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マイドームおおさか</a:t>
            </a:r>
            <a:endParaRPr lang="en-US" altLang="ja-JP" sz="11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大阪の中心地にあるアクセス抜群の「都市型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展示ホール」です。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総面積</a:t>
            </a:r>
            <a:r>
              <a:rPr lang="en-US" altLang="ja-JP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5,000㎡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　展示場は</a:t>
            </a:r>
            <a:r>
              <a:rPr lang="en-US" altLang="ja-JP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3F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の三層で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構成され、全フロアがカーペット敷きでホテル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感覚の内装となっています。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展示会をはじめ、講演会・各種会議・イベント・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パーティーなど多目的にご利用可能です。</a:t>
            </a:r>
          </a:p>
          <a:p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また、</a:t>
            </a:r>
            <a:r>
              <a:rPr lang="en-US" altLang="ja-JP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8F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フロアに収容人数が</a:t>
            </a:r>
            <a:r>
              <a:rPr lang="en-US" altLang="ja-JP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名～</a:t>
            </a:r>
            <a:r>
              <a:rPr lang="en-US" altLang="ja-JP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210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までの</a:t>
            </a:r>
            <a:r>
              <a:rPr lang="en-US" altLang="ja-JP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タイプの会議室があり様々なニーズに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対応可能です。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endParaRPr lang="en-US" altLang="ja-JP" sz="11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endParaRPr lang="en-US" altLang="ja-JP" sz="11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endParaRPr lang="en-US" altLang="ja-JP" sz="11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endParaRPr lang="en-US" altLang="ja-JP" sz="11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/>
          </a:p>
          <a:p>
            <a:endParaRPr lang="en-US" altLang="ja-JP" sz="1100" b="1" dirty="0"/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ja-JP" altLang="en-US" sz="1100" b="1" dirty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大阪産業創造館</a:t>
            </a:r>
            <a:endParaRPr lang="en-US" altLang="ja-JP" sz="11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中小企業、ベンチャー企業の振興拠点である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大阪産業創造館は、大阪市が提供する貸し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会議室・イベント施設です。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駐車場併設、バリアフリー完備。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144450" y="126519"/>
            <a:ext cx="6912000" cy="10080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 bwMode="gray">
          <a:xfrm>
            <a:off x="3505615" y="7444037"/>
            <a:ext cx="23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https://www.obda.or.jp/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1156230" y="7004011"/>
            <a:ext cx="3306703" cy="487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お問い合わせは、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06-6947-4324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または、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1219835" y="7458940"/>
            <a:ext cx="1407742" cy="2473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大阪産業局</a:t>
            </a:r>
          </a:p>
        </p:txBody>
      </p:sp>
      <p:grpSp>
        <p:nvGrpSpPr>
          <p:cNvPr id="57" name="グループ化 56"/>
          <p:cNvGrpSpPr/>
          <p:nvPr/>
        </p:nvGrpSpPr>
        <p:grpSpPr>
          <a:xfrm>
            <a:off x="2658286" y="7455328"/>
            <a:ext cx="874486" cy="250920"/>
            <a:chOff x="5438842" y="9486874"/>
            <a:chExt cx="737003" cy="207727"/>
          </a:xfrm>
        </p:grpSpPr>
        <p:sp>
          <p:nvSpPr>
            <p:cNvPr id="59" name="正方形/長方形 58"/>
            <p:cNvSpPr/>
            <p:nvPr/>
          </p:nvSpPr>
          <p:spPr>
            <a:xfrm>
              <a:off x="5438842" y="9486874"/>
              <a:ext cx="737003" cy="2077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/>
                <a:t>　検 索</a:t>
              </a:r>
            </a:p>
          </p:txBody>
        </p:sp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7191" y="9528752"/>
              <a:ext cx="115778" cy="115779"/>
            </a:xfrm>
            <a:prstGeom prst="rect">
              <a:avLst/>
            </a:prstGeom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E4EBD2EB-E773-4B70-B571-C8D87B71C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482" y="7177849"/>
            <a:ext cx="989557" cy="98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39597C4-1B37-4932-8C50-0AF15675A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15" y="5295642"/>
            <a:ext cx="6630042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50" b="0" i="0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産業局では、中小企業のニーズをタイムリーに捉えて効果的な支援施策を展開するため、ユーザー様のご意見・ご要望をインターネットにより把握するアンケート調査（毎月一回程度）を実施しています。</a:t>
            </a:r>
            <a:endParaRPr kumimoji="0" lang="en-US" altLang="ja-JP" sz="1050" b="0" i="0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50" b="0" i="0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モニター募集は随時受け付けておりますので、ご協力いただける方には是非ともネットモニター</a:t>
            </a:r>
            <a:r>
              <a:rPr kumimoji="0" lang="ja-JP" altLang="en-US" sz="1050" b="0" i="0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調査</a:t>
            </a:r>
            <a:r>
              <a:rPr kumimoji="0" lang="ja-JP" altLang="ja-JP" sz="1050" b="0" i="0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ページ</a:t>
            </a:r>
            <a:r>
              <a:rPr kumimoji="0" lang="ja-JP" altLang="en-US" sz="1050" b="0" i="0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0" lang="en-US" altLang="ja-JP" sz="1050" b="0" i="0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QR</a:t>
            </a:r>
            <a:r>
              <a:rPr kumimoji="0" lang="ja-JP" altLang="en-US" sz="1050" b="0" i="0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コード）</a:t>
            </a:r>
            <a:r>
              <a:rPr kumimoji="0" lang="ja-JP" altLang="ja-JP" sz="1050" b="0" i="0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からエントリーをお願いいたします。</a:t>
            </a:r>
            <a:endParaRPr kumimoji="0" lang="ja-JP" altLang="ja-JP" sz="1050" b="0" i="0" strike="noStrike" cap="none" normalizeH="0" baseline="0" dirty="0">
              <a:ln>
                <a:noFill/>
              </a:ln>
              <a:solidFill>
                <a:srgbClr val="23527C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2FCFEF1E-A557-44AE-94B4-FC145E823DF9}"/>
              </a:ext>
            </a:extLst>
          </p:cNvPr>
          <p:cNvSpPr/>
          <p:nvPr/>
        </p:nvSpPr>
        <p:spPr>
          <a:xfrm>
            <a:off x="216450" y="210316"/>
            <a:ext cx="6768000" cy="28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DF6E06B0-48F2-4A37-BA89-40DE018C9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357" y="292403"/>
            <a:ext cx="1552575" cy="123825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4714E0E5-6DA8-4B2C-F8E6-5CCC3AFD4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7933" y="2499549"/>
            <a:ext cx="1578502" cy="1050481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FFD9A8B4-67C7-E168-53ED-2D06548F0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684" y="2499549"/>
            <a:ext cx="1341939" cy="105048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186B8AD-B698-41E5-BD16-A537A7E9F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0" y="3619218"/>
            <a:ext cx="2724541" cy="457200"/>
          </a:xfrm>
          <a:prstGeom prst="rect">
            <a:avLst/>
          </a:prstGeom>
        </p:spPr>
      </p:pic>
      <p:pic>
        <p:nvPicPr>
          <p:cNvPr id="16" name="図 15" descr="大阪経済の今がわかる！ネットモニター調査会員募集">
            <a:extLst>
              <a:ext uri="{FF2B5EF4-FFF2-40B4-BE49-F238E27FC236}">
                <a16:creationId xmlns:a16="http://schemas.microsoft.com/office/drawing/2014/main" id="{FEFC3A9D-6E2C-44C4-B21A-D43BE1D6C0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61" y="4279079"/>
            <a:ext cx="6448178" cy="1034426"/>
          </a:xfrm>
          <a:prstGeom prst="rect">
            <a:avLst/>
          </a:prstGeom>
        </p:spPr>
      </p:pic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F9E473A5-4EA2-4A29-B166-CD49284E1AD3}"/>
              </a:ext>
            </a:extLst>
          </p:cNvPr>
          <p:cNvGrpSpPr/>
          <p:nvPr/>
        </p:nvGrpSpPr>
        <p:grpSpPr>
          <a:xfrm>
            <a:off x="6039063" y="5965707"/>
            <a:ext cx="654096" cy="654096"/>
            <a:chOff x="5982462" y="7253600"/>
            <a:chExt cx="829678" cy="829678"/>
          </a:xfrm>
        </p:grpSpPr>
        <p:pic>
          <p:nvPicPr>
            <p:cNvPr id="20" name="グラフィックス 19">
              <a:extLst>
                <a:ext uri="{FF2B5EF4-FFF2-40B4-BE49-F238E27FC236}">
                  <a16:creationId xmlns:a16="http://schemas.microsoft.com/office/drawing/2014/main" id="{8CE6DE39-FA76-4230-ACD3-174EA4FEB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003294" y="7267297"/>
              <a:ext cx="793300" cy="793300"/>
            </a:xfrm>
            <a:prstGeom prst="rect">
              <a:avLst/>
            </a:prstGeom>
          </p:spPr>
        </p:pic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F979DCA-3E2F-41A4-861A-F9C78AC9DD1A}"/>
                </a:ext>
              </a:extLst>
            </p:cNvPr>
            <p:cNvSpPr/>
            <p:nvPr/>
          </p:nvSpPr>
          <p:spPr>
            <a:xfrm>
              <a:off x="5982462" y="7253600"/>
              <a:ext cx="829678" cy="82967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F157A7EF-4F63-4C61-8B7C-9C316FC1586B}"/>
              </a:ext>
            </a:extLst>
          </p:cNvPr>
          <p:cNvSpPr/>
          <p:nvPr/>
        </p:nvSpPr>
        <p:spPr>
          <a:xfrm>
            <a:off x="301291" y="7799320"/>
            <a:ext cx="5502082" cy="486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大阪産業局では、主に府・大阪市・国の事業を実施しています。そのため、事業によってはご利用いただけ</a:t>
            </a: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ない場合がございます。</a:t>
            </a:r>
          </a:p>
        </p:txBody>
      </p:sp>
      <p:pic>
        <p:nvPicPr>
          <p:cNvPr id="23" name="グラフィックス 22">
            <a:extLst>
              <a:ext uri="{FF2B5EF4-FFF2-40B4-BE49-F238E27FC236}">
                <a16:creationId xmlns:a16="http://schemas.microsoft.com/office/drawing/2014/main" id="{1627A781-B9F3-4023-8318-B95F80023F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2930" y="6984922"/>
            <a:ext cx="942975" cy="1266825"/>
          </a:xfrm>
          <a:prstGeom prst="rect">
            <a:avLst/>
          </a:prstGeom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184A1E18-3C95-4575-86F7-44E68990C56E}"/>
              </a:ext>
            </a:extLst>
          </p:cNvPr>
          <p:cNvSpPr txBox="1"/>
          <p:nvPr/>
        </p:nvSpPr>
        <p:spPr bwMode="gray">
          <a:xfrm>
            <a:off x="213700" y="6376834"/>
            <a:ext cx="35327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https://www.obda.or.jp/jigyo/research.html</a:t>
            </a:r>
          </a:p>
        </p:txBody>
      </p:sp>
      <p:pic>
        <p:nvPicPr>
          <p:cNvPr id="35" name="グラフィックス 34">
            <a:extLst>
              <a:ext uri="{FF2B5EF4-FFF2-40B4-BE49-F238E27FC236}">
                <a16:creationId xmlns:a16="http://schemas.microsoft.com/office/drawing/2014/main" id="{4B7CA20B-756F-48F7-9AB2-F822A2CFB5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87832" y="6392019"/>
            <a:ext cx="1774525" cy="207952"/>
          </a:xfrm>
          <a:prstGeom prst="rect">
            <a:avLst/>
          </a:prstGeom>
        </p:spPr>
      </p:pic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34ED0AEB-5924-4FA6-991D-0794E62F52AC}"/>
              </a:ext>
            </a:extLst>
          </p:cNvPr>
          <p:cNvSpPr txBox="1"/>
          <p:nvPr/>
        </p:nvSpPr>
        <p:spPr bwMode="gray">
          <a:xfrm>
            <a:off x="2537734" y="6136061"/>
            <a:ext cx="1171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b="1" spc="300" dirty="0">
                <a:latin typeface="Meiryo UI" panose="020B0604030504040204" pitchFamily="50" charset="-128"/>
                <a:ea typeface="Meiryo UI" panose="020B0604030504040204" pitchFamily="50" charset="-128"/>
              </a:rPr>
              <a:t>登録はこちら</a:t>
            </a:r>
            <a:endParaRPr lang="en-US" altLang="ja-JP" sz="1000" b="1" spc="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B9E95556-177C-5FBA-D816-53561320AE8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6473" y="220885"/>
            <a:ext cx="266861" cy="26686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3821C80-1476-DF7C-3170-6F9F6BB443B4}"/>
              </a:ext>
            </a:extLst>
          </p:cNvPr>
          <p:cNvSpPr/>
          <p:nvPr/>
        </p:nvSpPr>
        <p:spPr>
          <a:xfrm>
            <a:off x="246951" y="4158407"/>
            <a:ext cx="6701019" cy="2618253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5460998-3332-4F54-A7C8-D480A58D7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46" y="2281744"/>
            <a:ext cx="1589354" cy="1135254"/>
          </a:xfrm>
          <a:prstGeom prst="rect">
            <a:avLst/>
          </a:prstGeom>
        </p:spPr>
      </p:pic>
      <p:pic>
        <p:nvPicPr>
          <p:cNvPr id="58" name="Pictur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564" y="1543064"/>
            <a:ext cx="1819052" cy="89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61617" y="1518378"/>
            <a:ext cx="1253840" cy="1671788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50C2D23-AA44-CFD2-A857-F2ABA0934519}"/>
              </a:ext>
            </a:extLst>
          </p:cNvPr>
          <p:cNvSpPr/>
          <p:nvPr/>
        </p:nvSpPr>
        <p:spPr>
          <a:xfrm>
            <a:off x="246951" y="8385710"/>
            <a:ext cx="6701019" cy="16094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42FD8E07-1E70-BEDB-DD55-609CB931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15" y="8478887"/>
            <a:ext cx="6630042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50" b="0" i="0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大阪産業局では、</a:t>
            </a:r>
            <a:r>
              <a:rPr kumimoji="0" lang="ja-JP" altLang="en-US" sz="1050" b="0" i="0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このほかにも様々な支援事業を行っています。</a:t>
            </a:r>
            <a:endParaRPr kumimoji="0" lang="en-US" altLang="ja-JP" sz="1050" b="0" i="0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5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また、各事業の最新情報やイベント情報、役立つコラムなど、様々なコンテンツを各種メールマガジンで配信しています。</a:t>
            </a:r>
            <a:endParaRPr kumimoji="0" lang="en-US" altLang="ja-JP" sz="1050" dirty="0">
              <a:solidFill>
                <a:srgbClr val="3333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50" b="0" i="0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ぜひ、ご登録ください。</a:t>
            </a:r>
            <a:endParaRPr kumimoji="0" lang="ja-JP" altLang="ja-JP" sz="1050" b="0" i="0" strike="noStrike" cap="none" normalizeH="0" baseline="0" dirty="0">
              <a:ln>
                <a:noFill/>
              </a:ln>
              <a:solidFill>
                <a:srgbClr val="23527C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A17BFCA-8B2D-A128-E6A6-E8EED9556200}"/>
              </a:ext>
            </a:extLst>
          </p:cNvPr>
          <p:cNvSpPr/>
          <p:nvPr/>
        </p:nvSpPr>
        <p:spPr>
          <a:xfrm>
            <a:off x="376361" y="9396264"/>
            <a:ext cx="5466121" cy="185136"/>
          </a:xfrm>
          <a:prstGeom prst="rect">
            <a:avLst/>
          </a:prstGeom>
          <a:solidFill>
            <a:srgbClr val="FE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B00E0D4-12E8-AC91-F9E8-8148F56CF65A}"/>
              </a:ext>
            </a:extLst>
          </p:cNvPr>
          <p:cNvSpPr txBox="1"/>
          <p:nvPr/>
        </p:nvSpPr>
        <p:spPr bwMode="gray">
          <a:xfrm>
            <a:off x="376361" y="9613332"/>
            <a:ext cx="54661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https://www.obda.or.jp/about/public-relations/mlmg.html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F451C3A-27AE-EC23-58F3-3DE6C4FF4D04}"/>
              </a:ext>
            </a:extLst>
          </p:cNvPr>
          <p:cNvSpPr txBox="1"/>
          <p:nvPr/>
        </p:nvSpPr>
        <p:spPr bwMode="gray">
          <a:xfrm>
            <a:off x="2537734" y="9372559"/>
            <a:ext cx="1171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b="1" spc="300" dirty="0">
                <a:latin typeface="Meiryo UI" panose="020B0604030504040204" pitchFamily="50" charset="-128"/>
                <a:ea typeface="Meiryo UI" panose="020B0604030504040204" pitchFamily="50" charset="-128"/>
              </a:rPr>
              <a:t>登録はこちら</a:t>
            </a:r>
            <a:endParaRPr lang="en-US" altLang="ja-JP" sz="1000" b="1" spc="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9" name="図 38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C764998-0EB1-1F8F-ADB7-A8144B8E9E3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659" y="9042125"/>
            <a:ext cx="814879" cy="8148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4155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2455</Words>
  <Application>Microsoft Office PowerPoint</Application>
  <PresentationFormat>ユーザー設定</PresentationFormat>
  <Paragraphs>253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HGS創英角ｺﾞｼｯｸUB</vt:lpstr>
      <vt:lpstr>HG丸ｺﾞｼｯｸM-PRO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2025-05-16T07:29:12Z</dcterms:created>
  <dcterms:modified xsi:type="dcterms:W3CDTF">2025-05-16T07:29:15Z</dcterms:modified>
</cp:coreProperties>
</file>