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86" r:id="rId5"/>
    <p:sldId id="274" r:id="rId6"/>
    <p:sldId id="281" r:id="rId7"/>
    <p:sldId id="269" r:id="rId8"/>
    <p:sldId id="271" r:id="rId9"/>
    <p:sldId id="283" r:id="rId10"/>
    <p:sldId id="295" r:id="rId11"/>
    <p:sldId id="278" r:id="rId12"/>
    <p:sldId id="287" r:id="rId13"/>
  </p:sldIdLst>
  <p:sldSz cx="7200900" cy="10333038"/>
  <p:notesSz cx="6807200" cy="9939338"/>
  <p:defaultTextStyle>
    <a:defPPr>
      <a:defRPr lang="ja-JP"/>
    </a:defPPr>
    <a:lvl1pPr marL="0" algn="l" defTabSz="1001855" rtl="0" eaLnBrk="1" latinLnBrk="0" hangingPunct="1">
      <a:defRPr kumimoji="1" sz="2000" kern="1200">
        <a:solidFill>
          <a:schemeClr val="tx1"/>
        </a:solidFill>
        <a:latin typeface="+mn-lt"/>
        <a:ea typeface="+mn-ea"/>
        <a:cs typeface="+mn-cs"/>
      </a:defRPr>
    </a:lvl1pPr>
    <a:lvl2pPr marL="500928" algn="l" defTabSz="1001855" rtl="0" eaLnBrk="1" latinLnBrk="0" hangingPunct="1">
      <a:defRPr kumimoji="1" sz="2000" kern="1200">
        <a:solidFill>
          <a:schemeClr val="tx1"/>
        </a:solidFill>
        <a:latin typeface="+mn-lt"/>
        <a:ea typeface="+mn-ea"/>
        <a:cs typeface="+mn-cs"/>
      </a:defRPr>
    </a:lvl2pPr>
    <a:lvl3pPr marL="1001855" algn="l" defTabSz="1001855" rtl="0" eaLnBrk="1" latinLnBrk="0" hangingPunct="1">
      <a:defRPr kumimoji="1" sz="2000" kern="1200">
        <a:solidFill>
          <a:schemeClr val="tx1"/>
        </a:solidFill>
        <a:latin typeface="+mn-lt"/>
        <a:ea typeface="+mn-ea"/>
        <a:cs typeface="+mn-cs"/>
      </a:defRPr>
    </a:lvl3pPr>
    <a:lvl4pPr marL="1502783" algn="l" defTabSz="1001855" rtl="0" eaLnBrk="1" latinLnBrk="0" hangingPunct="1">
      <a:defRPr kumimoji="1" sz="2000" kern="1200">
        <a:solidFill>
          <a:schemeClr val="tx1"/>
        </a:solidFill>
        <a:latin typeface="+mn-lt"/>
        <a:ea typeface="+mn-ea"/>
        <a:cs typeface="+mn-cs"/>
      </a:defRPr>
    </a:lvl4pPr>
    <a:lvl5pPr marL="2003711" algn="l" defTabSz="1001855" rtl="0" eaLnBrk="1" latinLnBrk="0" hangingPunct="1">
      <a:defRPr kumimoji="1" sz="2000" kern="1200">
        <a:solidFill>
          <a:schemeClr val="tx1"/>
        </a:solidFill>
        <a:latin typeface="+mn-lt"/>
        <a:ea typeface="+mn-ea"/>
        <a:cs typeface="+mn-cs"/>
      </a:defRPr>
    </a:lvl5pPr>
    <a:lvl6pPr marL="2504638" algn="l" defTabSz="1001855" rtl="0" eaLnBrk="1" latinLnBrk="0" hangingPunct="1">
      <a:defRPr kumimoji="1" sz="2000" kern="1200">
        <a:solidFill>
          <a:schemeClr val="tx1"/>
        </a:solidFill>
        <a:latin typeface="+mn-lt"/>
        <a:ea typeface="+mn-ea"/>
        <a:cs typeface="+mn-cs"/>
      </a:defRPr>
    </a:lvl6pPr>
    <a:lvl7pPr marL="3005566" algn="l" defTabSz="1001855" rtl="0" eaLnBrk="1" latinLnBrk="0" hangingPunct="1">
      <a:defRPr kumimoji="1" sz="2000" kern="1200">
        <a:solidFill>
          <a:schemeClr val="tx1"/>
        </a:solidFill>
        <a:latin typeface="+mn-lt"/>
        <a:ea typeface="+mn-ea"/>
        <a:cs typeface="+mn-cs"/>
      </a:defRPr>
    </a:lvl7pPr>
    <a:lvl8pPr marL="3506494" algn="l" defTabSz="1001855" rtl="0" eaLnBrk="1" latinLnBrk="0" hangingPunct="1">
      <a:defRPr kumimoji="1" sz="2000" kern="1200">
        <a:solidFill>
          <a:schemeClr val="tx1"/>
        </a:solidFill>
        <a:latin typeface="+mn-lt"/>
        <a:ea typeface="+mn-ea"/>
        <a:cs typeface="+mn-cs"/>
      </a:defRPr>
    </a:lvl8pPr>
    <a:lvl9pPr marL="4007421" algn="l" defTabSz="1001855"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55">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逢坂　樹哉" initials="逢坂"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CC00CC"/>
    <a:srgbClr val="FF6699"/>
    <a:srgbClr val="FF6600"/>
    <a:srgbClr val="00CC00"/>
    <a:srgbClr val="00FF00"/>
    <a:srgbClr val="9900CC"/>
    <a:srgbClr val="00CC66"/>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4434" autoAdjust="0"/>
  </p:normalViewPr>
  <p:slideViewPr>
    <p:cSldViewPr>
      <p:cViewPr varScale="1">
        <p:scale>
          <a:sx n="45" d="100"/>
          <a:sy n="45" d="100"/>
        </p:scale>
        <p:origin x="2312" y="64"/>
      </p:cViewPr>
      <p:guideLst>
        <p:guide orient="horz" pos="3255"/>
        <p:guide pos="2268"/>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787" cy="496966"/>
          </a:xfrm>
          <a:prstGeom prst="rect">
            <a:avLst/>
          </a:prstGeom>
        </p:spPr>
        <p:txBody>
          <a:bodyPr vert="horz" lIns="91491" tIns="45745" rIns="91491" bIns="4574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3" y="3"/>
            <a:ext cx="2949787" cy="496966"/>
          </a:xfrm>
          <a:prstGeom prst="rect">
            <a:avLst/>
          </a:prstGeom>
        </p:spPr>
        <p:txBody>
          <a:bodyPr vert="horz" lIns="91491" tIns="45745" rIns="91491" bIns="45745" rtlCol="0"/>
          <a:lstStyle>
            <a:lvl1pPr algn="r">
              <a:defRPr sz="1200"/>
            </a:lvl1pPr>
          </a:lstStyle>
          <a:p>
            <a:fld id="{8E95C381-C8F7-4282-8811-45894997526A}" type="datetimeFigureOut">
              <a:rPr kumimoji="1" lang="ja-JP" altLang="en-US" smtClean="0"/>
              <a:t>2024/5/16</a:t>
            </a:fld>
            <a:endParaRPr kumimoji="1" lang="ja-JP" altLang="en-US"/>
          </a:p>
        </p:txBody>
      </p:sp>
      <p:sp>
        <p:nvSpPr>
          <p:cNvPr id="4" name="スライド イメージ プレースホルダー 3"/>
          <p:cNvSpPr>
            <a:spLocks noGrp="1" noRot="1" noChangeAspect="1"/>
          </p:cNvSpPr>
          <p:nvPr>
            <p:ph type="sldImg" idx="2"/>
          </p:nvPr>
        </p:nvSpPr>
        <p:spPr>
          <a:xfrm>
            <a:off x="2105025" y="744538"/>
            <a:ext cx="2597150" cy="3729037"/>
          </a:xfrm>
          <a:prstGeom prst="rect">
            <a:avLst/>
          </a:prstGeom>
          <a:noFill/>
          <a:ln w="12700">
            <a:solidFill>
              <a:prstClr val="black"/>
            </a:solidFill>
          </a:ln>
        </p:spPr>
        <p:txBody>
          <a:bodyPr vert="horz" lIns="91491" tIns="45745" rIns="91491" bIns="45745"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1491" tIns="45745" rIns="91491" bIns="457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48"/>
            <a:ext cx="2949787" cy="496966"/>
          </a:xfrm>
          <a:prstGeom prst="rect">
            <a:avLst/>
          </a:prstGeom>
        </p:spPr>
        <p:txBody>
          <a:bodyPr vert="horz" lIns="91491" tIns="45745" rIns="91491" bIns="4574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3" y="9440648"/>
            <a:ext cx="2949787" cy="496966"/>
          </a:xfrm>
          <a:prstGeom prst="rect">
            <a:avLst/>
          </a:prstGeom>
        </p:spPr>
        <p:txBody>
          <a:bodyPr vert="horz" lIns="91491" tIns="45745" rIns="91491" bIns="45745" rtlCol="0" anchor="b"/>
          <a:lstStyle>
            <a:lvl1pPr algn="r">
              <a:defRPr sz="1200"/>
            </a:lvl1pPr>
          </a:lstStyle>
          <a:p>
            <a:fld id="{F04C2C1C-49BF-4D18-AF43-AD4A9E5A2E22}" type="slidenum">
              <a:rPr kumimoji="1" lang="ja-JP" altLang="en-US" smtClean="0"/>
              <a:t>‹#›</a:t>
            </a:fld>
            <a:endParaRPr kumimoji="1" lang="ja-JP" altLang="en-US"/>
          </a:p>
        </p:txBody>
      </p:sp>
    </p:spTree>
    <p:extLst>
      <p:ext uri="{BB962C8B-B14F-4D97-AF65-F5344CB8AC3E}">
        <p14:creationId xmlns:p14="http://schemas.microsoft.com/office/powerpoint/2010/main" val="3364765124"/>
      </p:ext>
    </p:extLst>
  </p:cSld>
  <p:clrMap bg1="lt1" tx1="dk1" bg2="lt2" tx2="dk2" accent1="accent1" accent2="accent2" accent3="accent3" accent4="accent4" accent5="accent5" accent6="accent6" hlink="hlink" folHlink="folHlink"/>
  <p:notesStyle>
    <a:lvl1pPr marL="0" algn="l" defTabSz="1001855" rtl="0" eaLnBrk="1" latinLnBrk="0" hangingPunct="1">
      <a:defRPr kumimoji="1" sz="1300" kern="1200">
        <a:solidFill>
          <a:schemeClr val="tx1"/>
        </a:solidFill>
        <a:latin typeface="+mn-lt"/>
        <a:ea typeface="+mn-ea"/>
        <a:cs typeface="+mn-cs"/>
      </a:defRPr>
    </a:lvl1pPr>
    <a:lvl2pPr marL="500928" algn="l" defTabSz="1001855" rtl="0" eaLnBrk="1" latinLnBrk="0" hangingPunct="1">
      <a:defRPr kumimoji="1" sz="1300" kern="1200">
        <a:solidFill>
          <a:schemeClr val="tx1"/>
        </a:solidFill>
        <a:latin typeface="+mn-lt"/>
        <a:ea typeface="+mn-ea"/>
        <a:cs typeface="+mn-cs"/>
      </a:defRPr>
    </a:lvl2pPr>
    <a:lvl3pPr marL="1001855" algn="l" defTabSz="1001855" rtl="0" eaLnBrk="1" latinLnBrk="0" hangingPunct="1">
      <a:defRPr kumimoji="1" sz="1300" kern="1200">
        <a:solidFill>
          <a:schemeClr val="tx1"/>
        </a:solidFill>
        <a:latin typeface="+mn-lt"/>
        <a:ea typeface="+mn-ea"/>
        <a:cs typeface="+mn-cs"/>
      </a:defRPr>
    </a:lvl3pPr>
    <a:lvl4pPr marL="1502783" algn="l" defTabSz="1001855" rtl="0" eaLnBrk="1" latinLnBrk="0" hangingPunct="1">
      <a:defRPr kumimoji="1" sz="1300" kern="1200">
        <a:solidFill>
          <a:schemeClr val="tx1"/>
        </a:solidFill>
        <a:latin typeface="+mn-lt"/>
        <a:ea typeface="+mn-ea"/>
        <a:cs typeface="+mn-cs"/>
      </a:defRPr>
    </a:lvl4pPr>
    <a:lvl5pPr marL="2003711" algn="l" defTabSz="1001855" rtl="0" eaLnBrk="1" latinLnBrk="0" hangingPunct="1">
      <a:defRPr kumimoji="1" sz="1300" kern="1200">
        <a:solidFill>
          <a:schemeClr val="tx1"/>
        </a:solidFill>
        <a:latin typeface="+mn-lt"/>
        <a:ea typeface="+mn-ea"/>
        <a:cs typeface="+mn-cs"/>
      </a:defRPr>
    </a:lvl5pPr>
    <a:lvl6pPr marL="2504638" algn="l" defTabSz="1001855" rtl="0" eaLnBrk="1" latinLnBrk="0" hangingPunct="1">
      <a:defRPr kumimoji="1" sz="1300" kern="1200">
        <a:solidFill>
          <a:schemeClr val="tx1"/>
        </a:solidFill>
        <a:latin typeface="+mn-lt"/>
        <a:ea typeface="+mn-ea"/>
        <a:cs typeface="+mn-cs"/>
      </a:defRPr>
    </a:lvl6pPr>
    <a:lvl7pPr marL="3005566" algn="l" defTabSz="1001855" rtl="0" eaLnBrk="1" latinLnBrk="0" hangingPunct="1">
      <a:defRPr kumimoji="1" sz="1300" kern="1200">
        <a:solidFill>
          <a:schemeClr val="tx1"/>
        </a:solidFill>
        <a:latin typeface="+mn-lt"/>
        <a:ea typeface="+mn-ea"/>
        <a:cs typeface="+mn-cs"/>
      </a:defRPr>
    </a:lvl7pPr>
    <a:lvl8pPr marL="3506494" algn="l" defTabSz="1001855" rtl="0" eaLnBrk="1" latinLnBrk="0" hangingPunct="1">
      <a:defRPr kumimoji="1" sz="1300" kern="1200">
        <a:solidFill>
          <a:schemeClr val="tx1"/>
        </a:solidFill>
        <a:latin typeface="+mn-lt"/>
        <a:ea typeface="+mn-ea"/>
        <a:cs typeface="+mn-cs"/>
      </a:defRPr>
    </a:lvl8pPr>
    <a:lvl9pPr marL="4007421" algn="l" defTabSz="1001855" rtl="0" eaLnBrk="1" latinLnBrk="0" hangingPunct="1">
      <a:defRPr kumimoji="1"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068" y="3209941"/>
            <a:ext cx="6120765" cy="2214906"/>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80135" y="5855388"/>
            <a:ext cx="5040630" cy="2640665"/>
          </a:xfrm>
        </p:spPr>
        <p:txBody>
          <a:bodyPr/>
          <a:lstStyle>
            <a:lvl1pPr marL="0" indent="0" algn="ctr">
              <a:buNone/>
              <a:defRPr>
                <a:solidFill>
                  <a:schemeClr val="tx1">
                    <a:tint val="75000"/>
                  </a:schemeClr>
                </a:solidFill>
              </a:defRPr>
            </a:lvl1pPr>
            <a:lvl2pPr marL="500928" indent="0" algn="ctr">
              <a:buNone/>
              <a:defRPr>
                <a:solidFill>
                  <a:schemeClr val="tx1">
                    <a:tint val="75000"/>
                  </a:schemeClr>
                </a:solidFill>
              </a:defRPr>
            </a:lvl2pPr>
            <a:lvl3pPr marL="1001855" indent="0" algn="ctr">
              <a:buNone/>
              <a:defRPr>
                <a:solidFill>
                  <a:schemeClr val="tx1">
                    <a:tint val="75000"/>
                  </a:schemeClr>
                </a:solidFill>
              </a:defRPr>
            </a:lvl3pPr>
            <a:lvl4pPr marL="1502783" indent="0" algn="ctr">
              <a:buNone/>
              <a:defRPr>
                <a:solidFill>
                  <a:schemeClr val="tx1">
                    <a:tint val="75000"/>
                  </a:schemeClr>
                </a:solidFill>
              </a:defRPr>
            </a:lvl4pPr>
            <a:lvl5pPr marL="2003711" indent="0" algn="ctr">
              <a:buNone/>
              <a:defRPr>
                <a:solidFill>
                  <a:schemeClr val="tx1">
                    <a:tint val="75000"/>
                  </a:schemeClr>
                </a:solidFill>
              </a:defRPr>
            </a:lvl5pPr>
            <a:lvl6pPr marL="2504638" indent="0" algn="ctr">
              <a:buNone/>
              <a:defRPr>
                <a:solidFill>
                  <a:schemeClr val="tx1">
                    <a:tint val="75000"/>
                  </a:schemeClr>
                </a:solidFill>
              </a:defRPr>
            </a:lvl6pPr>
            <a:lvl7pPr marL="3005566" indent="0" algn="ctr">
              <a:buNone/>
              <a:defRPr>
                <a:solidFill>
                  <a:schemeClr val="tx1">
                    <a:tint val="75000"/>
                  </a:schemeClr>
                </a:solidFill>
              </a:defRPr>
            </a:lvl7pPr>
            <a:lvl8pPr marL="3506494" indent="0" algn="ctr">
              <a:buNone/>
              <a:defRPr>
                <a:solidFill>
                  <a:schemeClr val="tx1">
                    <a:tint val="75000"/>
                  </a:schemeClr>
                </a:solidFill>
              </a:defRPr>
            </a:lvl8pPr>
            <a:lvl9pPr marL="400742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DD23146-B76D-43A3-AD34-E017252890AF}" type="datetimeFigureOut">
              <a:rPr kumimoji="1" lang="ja-JP" altLang="en-US" smtClean="0"/>
              <a:t>2024/5/16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2E38FE-6889-486C-8711-83B9090F7B63}" type="slidenum">
              <a:rPr kumimoji="1" lang="ja-JP" altLang="en-US" smtClean="0"/>
              <a:t>‹#›</a:t>
            </a:fld>
            <a:endParaRPr kumimoji="1" lang="ja-JP" altLang="en-US"/>
          </a:p>
        </p:txBody>
      </p:sp>
    </p:spTree>
    <p:extLst>
      <p:ext uri="{BB962C8B-B14F-4D97-AF65-F5344CB8AC3E}">
        <p14:creationId xmlns:p14="http://schemas.microsoft.com/office/powerpoint/2010/main" val="1437806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D23146-B76D-43A3-AD34-E017252890AF}" type="datetimeFigureOut">
              <a:rPr kumimoji="1" lang="ja-JP" altLang="en-US" smtClean="0"/>
              <a:t>2024/5/16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2E38FE-6889-486C-8711-83B9090F7B63}" type="slidenum">
              <a:rPr kumimoji="1" lang="ja-JP" altLang="en-US" smtClean="0"/>
              <a:t>‹#›</a:t>
            </a:fld>
            <a:endParaRPr kumimoji="1" lang="ja-JP" altLang="en-US"/>
          </a:p>
        </p:txBody>
      </p:sp>
    </p:spTree>
    <p:extLst>
      <p:ext uri="{BB962C8B-B14F-4D97-AF65-F5344CB8AC3E}">
        <p14:creationId xmlns:p14="http://schemas.microsoft.com/office/powerpoint/2010/main" val="362838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220653" y="413803"/>
            <a:ext cx="1620202" cy="881656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60045" y="413803"/>
            <a:ext cx="4740592" cy="881656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D23146-B76D-43A3-AD34-E017252890AF}" type="datetimeFigureOut">
              <a:rPr kumimoji="1" lang="ja-JP" altLang="en-US" smtClean="0"/>
              <a:t>2024/5/16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2E38FE-6889-486C-8711-83B9090F7B63}" type="slidenum">
              <a:rPr kumimoji="1" lang="ja-JP" altLang="en-US" smtClean="0"/>
              <a:t>‹#›</a:t>
            </a:fld>
            <a:endParaRPr kumimoji="1" lang="ja-JP" altLang="en-US"/>
          </a:p>
        </p:txBody>
      </p:sp>
    </p:spTree>
    <p:extLst>
      <p:ext uri="{BB962C8B-B14F-4D97-AF65-F5344CB8AC3E}">
        <p14:creationId xmlns:p14="http://schemas.microsoft.com/office/powerpoint/2010/main" val="133471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D23146-B76D-43A3-AD34-E017252890AF}" type="datetimeFigureOut">
              <a:rPr kumimoji="1" lang="ja-JP" altLang="en-US" smtClean="0"/>
              <a:t>2024/5/16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2E38FE-6889-486C-8711-83B9090F7B63}" type="slidenum">
              <a:rPr kumimoji="1" lang="ja-JP" altLang="en-US" smtClean="0"/>
              <a:t>‹#›</a:t>
            </a:fld>
            <a:endParaRPr kumimoji="1" lang="ja-JP" altLang="en-US"/>
          </a:p>
        </p:txBody>
      </p:sp>
    </p:spTree>
    <p:extLst>
      <p:ext uri="{BB962C8B-B14F-4D97-AF65-F5344CB8AC3E}">
        <p14:creationId xmlns:p14="http://schemas.microsoft.com/office/powerpoint/2010/main" val="173590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68822" y="6639934"/>
            <a:ext cx="6120765" cy="2052256"/>
          </a:xfrm>
        </p:spPr>
        <p:txBody>
          <a:bodyPr anchor="t"/>
          <a:lstStyle>
            <a:lvl1pPr algn="l">
              <a:defRPr sz="44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68822" y="4379584"/>
            <a:ext cx="6120765" cy="2260351"/>
          </a:xfrm>
        </p:spPr>
        <p:txBody>
          <a:bodyPr anchor="b"/>
          <a:lstStyle>
            <a:lvl1pPr marL="0" indent="0">
              <a:buNone/>
              <a:defRPr sz="2200">
                <a:solidFill>
                  <a:schemeClr val="tx1">
                    <a:tint val="75000"/>
                  </a:schemeClr>
                </a:solidFill>
              </a:defRPr>
            </a:lvl1pPr>
            <a:lvl2pPr marL="500928" indent="0">
              <a:buNone/>
              <a:defRPr sz="2000">
                <a:solidFill>
                  <a:schemeClr val="tx1">
                    <a:tint val="75000"/>
                  </a:schemeClr>
                </a:solidFill>
              </a:defRPr>
            </a:lvl2pPr>
            <a:lvl3pPr marL="1001855" indent="0">
              <a:buNone/>
              <a:defRPr sz="1700">
                <a:solidFill>
                  <a:schemeClr val="tx1">
                    <a:tint val="75000"/>
                  </a:schemeClr>
                </a:solidFill>
              </a:defRPr>
            </a:lvl3pPr>
            <a:lvl4pPr marL="1502783" indent="0">
              <a:buNone/>
              <a:defRPr sz="1500">
                <a:solidFill>
                  <a:schemeClr val="tx1">
                    <a:tint val="75000"/>
                  </a:schemeClr>
                </a:solidFill>
              </a:defRPr>
            </a:lvl4pPr>
            <a:lvl5pPr marL="2003711" indent="0">
              <a:buNone/>
              <a:defRPr sz="1500">
                <a:solidFill>
                  <a:schemeClr val="tx1">
                    <a:tint val="75000"/>
                  </a:schemeClr>
                </a:solidFill>
              </a:defRPr>
            </a:lvl5pPr>
            <a:lvl6pPr marL="2504638" indent="0">
              <a:buNone/>
              <a:defRPr sz="1500">
                <a:solidFill>
                  <a:schemeClr val="tx1">
                    <a:tint val="75000"/>
                  </a:schemeClr>
                </a:solidFill>
              </a:defRPr>
            </a:lvl6pPr>
            <a:lvl7pPr marL="3005566" indent="0">
              <a:buNone/>
              <a:defRPr sz="1500">
                <a:solidFill>
                  <a:schemeClr val="tx1">
                    <a:tint val="75000"/>
                  </a:schemeClr>
                </a:solidFill>
              </a:defRPr>
            </a:lvl7pPr>
            <a:lvl8pPr marL="3506494" indent="0">
              <a:buNone/>
              <a:defRPr sz="1500">
                <a:solidFill>
                  <a:schemeClr val="tx1">
                    <a:tint val="75000"/>
                  </a:schemeClr>
                </a:solidFill>
              </a:defRPr>
            </a:lvl8pPr>
            <a:lvl9pPr marL="4007421"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DD23146-B76D-43A3-AD34-E017252890AF}" type="datetimeFigureOut">
              <a:rPr kumimoji="1" lang="ja-JP" altLang="en-US" smtClean="0"/>
              <a:t>2024/5/16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2E38FE-6889-486C-8711-83B9090F7B63}" type="slidenum">
              <a:rPr kumimoji="1" lang="ja-JP" altLang="en-US" smtClean="0"/>
              <a:t>‹#›</a:t>
            </a:fld>
            <a:endParaRPr kumimoji="1" lang="ja-JP" altLang="en-US"/>
          </a:p>
        </p:txBody>
      </p:sp>
    </p:spTree>
    <p:extLst>
      <p:ext uri="{BB962C8B-B14F-4D97-AF65-F5344CB8AC3E}">
        <p14:creationId xmlns:p14="http://schemas.microsoft.com/office/powerpoint/2010/main" val="121476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60045" y="2411045"/>
            <a:ext cx="3180398" cy="681932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660457" y="2411045"/>
            <a:ext cx="3180398" cy="681932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DD23146-B76D-43A3-AD34-E017252890AF}" type="datetimeFigureOut">
              <a:rPr kumimoji="1" lang="ja-JP" altLang="en-US" smtClean="0"/>
              <a:t>2024/5/16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62E38FE-6889-486C-8711-83B9090F7B63}" type="slidenum">
              <a:rPr kumimoji="1" lang="ja-JP" altLang="en-US" smtClean="0"/>
              <a:t>‹#›</a:t>
            </a:fld>
            <a:endParaRPr kumimoji="1" lang="ja-JP" altLang="en-US"/>
          </a:p>
        </p:txBody>
      </p:sp>
    </p:spTree>
    <p:extLst>
      <p:ext uri="{BB962C8B-B14F-4D97-AF65-F5344CB8AC3E}">
        <p14:creationId xmlns:p14="http://schemas.microsoft.com/office/powerpoint/2010/main" val="41894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60046" y="2312975"/>
            <a:ext cx="3181648" cy="963938"/>
          </a:xfrm>
        </p:spPr>
        <p:txBody>
          <a:bodyPr anchor="b"/>
          <a:lstStyle>
            <a:lvl1pPr marL="0" indent="0">
              <a:buNone/>
              <a:defRPr sz="2600" b="1"/>
            </a:lvl1pPr>
            <a:lvl2pPr marL="500928" indent="0">
              <a:buNone/>
              <a:defRPr sz="2200" b="1"/>
            </a:lvl2pPr>
            <a:lvl3pPr marL="1001855" indent="0">
              <a:buNone/>
              <a:defRPr sz="2000" b="1"/>
            </a:lvl3pPr>
            <a:lvl4pPr marL="1502783" indent="0">
              <a:buNone/>
              <a:defRPr sz="1700" b="1"/>
            </a:lvl4pPr>
            <a:lvl5pPr marL="2003711" indent="0">
              <a:buNone/>
              <a:defRPr sz="1700" b="1"/>
            </a:lvl5pPr>
            <a:lvl6pPr marL="2504638" indent="0">
              <a:buNone/>
              <a:defRPr sz="1700" b="1"/>
            </a:lvl6pPr>
            <a:lvl7pPr marL="3005566" indent="0">
              <a:buNone/>
              <a:defRPr sz="1700" b="1"/>
            </a:lvl7pPr>
            <a:lvl8pPr marL="3506494" indent="0">
              <a:buNone/>
              <a:defRPr sz="1700" b="1"/>
            </a:lvl8pPr>
            <a:lvl9pPr marL="4007421" indent="0">
              <a:buNone/>
              <a:defRPr sz="17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60046" y="3276912"/>
            <a:ext cx="3181648" cy="595345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657958" y="2312975"/>
            <a:ext cx="3182898" cy="963938"/>
          </a:xfrm>
        </p:spPr>
        <p:txBody>
          <a:bodyPr anchor="b"/>
          <a:lstStyle>
            <a:lvl1pPr marL="0" indent="0">
              <a:buNone/>
              <a:defRPr sz="2600" b="1"/>
            </a:lvl1pPr>
            <a:lvl2pPr marL="500928" indent="0">
              <a:buNone/>
              <a:defRPr sz="2200" b="1"/>
            </a:lvl2pPr>
            <a:lvl3pPr marL="1001855" indent="0">
              <a:buNone/>
              <a:defRPr sz="2000" b="1"/>
            </a:lvl3pPr>
            <a:lvl4pPr marL="1502783" indent="0">
              <a:buNone/>
              <a:defRPr sz="1700" b="1"/>
            </a:lvl4pPr>
            <a:lvl5pPr marL="2003711" indent="0">
              <a:buNone/>
              <a:defRPr sz="1700" b="1"/>
            </a:lvl5pPr>
            <a:lvl6pPr marL="2504638" indent="0">
              <a:buNone/>
              <a:defRPr sz="1700" b="1"/>
            </a:lvl6pPr>
            <a:lvl7pPr marL="3005566" indent="0">
              <a:buNone/>
              <a:defRPr sz="1700" b="1"/>
            </a:lvl7pPr>
            <a:lvl8pPr marL="3506494" indent="0">
              <a:buNone/>
              <a:defRPr sz="1700" b="1"/>
            </a:lvl8pPr>
            <a:lvl9pPr marL="4007421" indent="0">
              <a:buNone/>
              <a:defRPr sz="17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657958" y="3276912"/>
            <a:ext cx="3182898" cy="595345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DD23146-B76D-43A3-AD34-E017252890AF}" type="datetimeFigureOut">
              <a:rPr kumimoji="1" lang="ja-JP" altLang="en-US" smtClean="0"/>
              <a:t>2024/5/16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62E38FE-6889-486C-8711-83B9090F7B63}" type="slidenum">
              <a:rPr kumimoji="1" lang="ja-JP" altLang="en-US" smtClean="0"/>
              <a:t>‹#›</a:t>
            </a:fld>
            <a:endParaRPr kumimoji="1" lang="ja-JP" altLang="en-US"/>
          </a:p>
        </p:txBody>
      </p:sp>
    </p:spTree>
    <p:extLst>
      <p:ext uri="{BB962C8B-B14F-4D97-AF65-F5344CB8AC3E}">
        <p14:creationId xmlns:p14="http://schemas.microsoft.com/office/powerpoint/2010/main" val="416558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DD23146-B76D-43A3-AD34-E017252890AF}" type="datetimeFigureOut">
              <a:rPr kumimoji="1" lang="ja-JP" altLang="en-US" smtClean="0"/>
              <a:t>2024/5/16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62E38FE-6889-486C-8711-83B9090F7B63}" type="slidenum">
              <a:rPr kumimoji="1" lang="ja-JP" altLang="en-US" smtClean="0"/>
              <a:t>‹#›</a:t>
            </a:fld>
            <a:endParaRPr kumimoji="1" lang="ja-JP" altLang="en-US"/>
          </a:p>
        </p:txBody>
      </p:sp>
    </p:spTree>
    <p:extLst>
      <p:ext uri="{BB962C8B-B14F-4D97-AF65-F5344CB8AC3E}">
        <p14:creationId xmlns:p14="http://schemas.microsoft.com/office/powerpoint/2010/main" val="163842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DD23146-B76D-43A3-AD34-E017252890AF}" type="datetimeFigureOut">
              <a:rPr kumimoji="1" lang="ja-JP" altLang="en-US" smtClean="0"/>
              <a:t>2024/5/16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62E38FE-6889-486C-8711-83B9090F7B63}" type="slidenum">
              <a:rPr kumimoji="1" lang="ja-JP" altLang="en-US" smtClean="0"/>
              <a:t>‹#›</a:t>
            </a:fld>
            <a:endParaRPr kumimoji="1" lang="ja-JP" altLang="en-US"/>
          </a:p>
        </p:txBody>
      </p:sp>
    </p:spTree>
    <p:extLst>
      <p:ext uri="{BB962C8B-B14F-4D97-AF65-F5344CB8AC3E}">
        <p14:creationId xmlns:p14="http://schemas.microsoft.com/office/powerpoint/2010/main" val="11281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6" y="411409"/>
            <a:ext cx="2369047" cy="1750876"/>
          </a:xfrm>
        </p:spPr>
        <p:txBody>
          <a:bodyPr anchor="b"/>
          <a:lstStyle>
            <a:lvl1pPr algn="l">
              <a:defRPr sz="22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815353" y="411410"/>
            <a:ext cx="4025504" cy="8818962"/>
          </a:xfrm>
        </p:spPr>
        <p:txBody>
          <a:bodyPr/>
          <a:lstStyle>
            <a:lvl1pPr>
              <a:defRPr sz="36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60046" y="2162285"/>
            <a:ext cx="2369047" cy="7068086"/>
          </a:xfrm>
        </p:spPr>
        <p:txBody>
          <a:bodyPr/>
          <a:lstStyle>
            <a:lvl1pPr marL="0" indent="0">
              <a:buNone/>
              <a:defRPr sz="1500"/>
            </a:lvl1pPr>
            <a:lvl2pPr marL="500928" indent="0">
              <a:buNone/>
              <a:defRPr sz="1300"/>
            </a:lvl2pPr>
            <a:lvl3pPr marL="1001855" indent="0">
              <a:buNone/>
              <a:defRPr sz="1100"/>
            </a:lvl3pPr>
            <a:lvl4pPr marL="1502783" indent="0">
              <a:buNone/>
              <a:defRPr sz="1000"/>
            </a:lvl4pPr>
            <a:lvl5pPr marL="2003711" indent="0">
              <a:buNone/>
              <a:defRPr sz="1000"/>
            </a:lvl5pPr>
            <a:lvl6pPr marL="2504638" indent="0">
              <a:buNone/>
              <a:defRPr sz="1000"/>
            </a:lvl6pPr>
            <a:lvl7pPr marL="3005566" indent="0">
              <a:buNone/>
              <a:defRPr sz="1000"/>
            </a:lvl7pPr>
            <a:lvl8pPr marL="3506494" indent="0">
              <a:buNone/>
              <a:defRPr sz="1000"/>
            </a:lvl8pPr>
            <a:lvl9pPr marL="4007421"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D23146-B76D-43A3-AD34-E017252890AF}" type="datetimeFigureOut">
              <a:rPr kumimoji="1" lang="ja-JP" altLang="en-US" smtClean="0"/>
              <a:t>2024/5/16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62E38FE-6889-486C-8711-83B9090F7B63}" type="slidenum">
              <a:rPr kumimoji="1" lang="ja-JP" altLang="en-US" smtClean="0"/>
              <a:t>‹#›</a:t>
            </a:fld>
            <a:endParaRPr kumimoji="1" lang="ja-JP" altLang="en-US"/>
          </a:p>
        </p:txBody>
      </p:sp>
    </p:spTree>
    <p:extLst>
      <p:ext uri="{BB962C8B-B14F-4D97-AF65-F5344CB8AC3E}">
        <p14:creationId xmlns:p14="http://schemas.microsoft.com/office/powerpoint/2010/main" val="63287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11426" y="7233128"/>
            <a:ext cx="4320540" cy="853912"/>
          </a:xfrm>
        </p:spPr>
        <p:txBody>
          <a:bodyPr anchor="b"/>
          <a:lstStyle>
            <a:lvl1pPr algn="l">
              <a:defRPr sz="2200" b="1"/>
            </a:lvl1pPr>
          </a:lstStyle>
          <a:p>
            <a:r>
              <a:rPr kumimoji="1" lang="ja-JP" altLang="en-US"/>
              <a:t>マスター タイトルの書式設定</a:t>
            </a:r>
          </a:p>
        </p:txBody>
      </p:sp>
      <p:sp>
        <p:nvSpPr>
          <p:cNvPr id="3" name="図プレースホルダー 2"/>
          <p:cNvSpPr>
            <a:spLocks noGrp="1"/>
          </p:cNvSpPr>
          <p:nvPr>
            <p:ph type="pic" idx="1"/>
          </p:nvPr>
        </p:nvSpPr>
        <p:spPr>
          <a:xfrm>
            <a:off x="1411426" y="923276"/>
            <a:ext cx="4320540" cy="6199823"/>
          </a:xfrm>
        </p:spPr>
        <p:txBody>
          <a:bodyPr/>
          <a:lstStyle>
            <a:lvl1pPr marL="0" indent="0">
              <a:buNone/>
              <a:defRPr sz="3600"/>
            </a:lvl1pPr>
            <a:lvl2pPr marL="500928" indent="0">
              <a:buNone/>
              <a:defRPr sz="3100"/>
            </a:lvl2pPr>
            <a:lvl3pPr marL="1001855" indent="0">
              <a:buNone/>
              <a:defRPr sz="2600"/>
            </a:lvl3pPr>
            <a:lvl4pPr marL="1502783" indent="0">
              <a:buNone/>
              <a:defRPr sz="2200"/>
            </a:lvl4pPr>
            <a:lvl5pPr marL="2003711" indent="0">
              <a:buNone/>
              <a:defRPr sz="2200"/>
            </a:lvl5pPr>
            <a:lvl6pPr marL="2504638" indent="0">
              <a:buNone/>
              <a:defRPr sz="2200"/>
            </a:lvl6pPr>
            <a:lvl7pPr marL="3005566" indent="0">
              <a:buNone/>
              <a:defRPr sz="2200"/>
            </a:lvl7pPr>
            <a:lvl8pPr marL="3506494" indent="0">
              <a:buNone/>
              <a:defRPr sz="2200"/>
            </a:lvl8pPr>
            <a:lvl9pPr marL="4007421" indent="0">
              <a:buNone/>
              <a:defRPr sz="2200"/>
            </a:lvl9pPr>
          </a:lstStyle>
          <a:p>
            <a:endParaRPr kumimoji="1" lang="ja-JP" altLang="en-US"/>
          </a:p>
        </p:txBody>
      </p:sp>
      <p:sp>
        <p:nvSpPr>
          <p:cNvPr id="4" name="テキスト プレースホルダー 3"/>
          <p:cNvSpPr>
            <a:spLocks noGrp="1"/>
          </p:cNvSpPr>
          <p:nvPr>
            <p:ph type="body" sz="half" idx="2"/>
          </p:nvPr>
        </p:nvSpPr>
        <p:spPr>
          <a:xfrm>
            <a:off x="1411426" y="8087039"/>
            <a:ext cx="4320540" cy="1212696"/>
          </a:xfrm>
        </p:spPr>
        <p:txBody>
          <a:bodyPr/>
          <a:lstStyle>
            <a:lvl1pPr marL="0" indent="0">
              <a:buNone/>
              <a:defRPr sz="1500"/>
            </a:lvl1pPr>
            <a:lvl2pPr marL="500928" indent="0">
              <a:buNone/>
              <a:defRPr sz="1300"/>
            </a:lvl2pPr>
            <a:lvl3pPr marL="1001855" indent="0">
              <a:buNone/>
              <a:defRPr sz="1100"/>
            </a:lvl3pPr>
            <a:lvl4pPr marL="1502783" indent="0">
              <a:buNone/>
              <a:defRPr sz="1000"/>
            </a:lvl4pPr>
            <a:lvl5pPr marL="2003711" indent="0">
              <a:buNone/>
              <a:defRPr sz="1000"/>
            </a:lvl5pPr>
            <a:lvl6pPr marL="2504638" indent="0">
              <a:buNone/>
              <a:defRPr sz="1000"/>
            </a:lvl6pPr>
            <a:lvl7pPr marL="3005566" indent="0">
              <a:buNone/>
              <a:defRPr sz="1000"/>
            </a:lvl7pPr>
            <a:lvl8pPr marL="3506494" indent="0">
              <a:buNone/>
              <a:defRPr sz="1000"/>
            </a:lvl8pPr>
            <a:lvl9pPr marL="4007421"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D23146-B76D-43A3-AD34-E017252890AF}" type="datetimeFigureOut">
              <a:rPr kumimoji="1" lang="ja-JP" altLang="en-US" smtClean="0"/>
              <a:t>2024/5/16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62E38FE-6889-486C-8711-83B9090F7B63}" type="slidenum">
              <a:rPr kumimoji="1" lang="ja-JP" altLang="en-US" smtClean="0"/>
              <a:t>‹#›</a:t>
            </a:fld>
            <a:endParaRPr kumimoji="1" lang="ja-JP" altLang="en-US"/>
          </a:p>
        </p:txBody>
      </p:sp>
    </p:spTree>
    <p:extLst>
      <p:ext uri="{BB962C8B-B14F-4D97-AF65-F5344CB8AC3E}">
        <p14:creationId xmlns:p14="http://schemas.microsoft.com/office/powerpoint/2010/main" val="3148000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60045" y="413801"/>
            <a:ext cx="6480810" cy="1722173"/>
          </a:xfrm>
          <a:prstGeom prst="rect">
            <a:avLst/>
          </a:prstGeom>
        </p:spPr>
        <p:txBody>
          <a:bodyPr vert="horz" lIns="100186" tIns="50093" rIns="100186" bIns="5009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60045" y="2411045"/>
            <a:ext cx="6480810" cy="6819327"/>
          </a:xfrm>
          <a:prstGeom prst="rect">
            <a:avLst/>
          </a:prstGeom>
        </p:spPr>
        <p:txBody>
          <a:bodyPr vert="horz" lIns="100186" tIns="50093" rIns="100186" bIns="5009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60045" y="9577197"/>
            <a:ext cx="1680210" cy="550138"/>
          </a:xfrm>
          <a:prstGeom prst="rect">
            <a:avLst/>
          </a:prstGeom>
        </p:spPr>
        <p:txBody>
          <a:bodyPr vert="horz" lIns="100186" tIns="50093" rIns="100186" bIns="50093" rtlCol="0" anchor="ctr"/>
          <a:lstStyle>
            <a:lvl1pPr algn="l">
              <a:defRPr sz="1300">
                <a:solidFill>
                  <a:schemeClr val="tx1">
                    <a:tint val="75000"/>
                  </a:schemeClr>
                </a:solidFill>
              </a:defRPr>
            </a:lvl1pPr>
          </a:lstStyle>
          <a:p>
            <a:fld id="{2DD23146-B76D-43A3-AD34-E017252890AF}" type="datetimeFigureOut">
              <a:rPr kumimoji="1" lang="ja-JP" altLang="en-US" smtClean="0"/>
              <a:t>2024/5/16</a:t>
            </a:fld>
            <a:endParaRPr kumimoji="1" lang="ja-JP" altLang="en-US"/>
          </a:p>
        </p:txBody>
      </p:sp>
      <p:sp>
        <p:nvSpPr>
          <p:cNvPr id="5" name="フッター プレースホルダー 4"/>
          <p:cNvSpPr>
            <a:spLocks noGrp="1"/>
          </p:cNvSpPr>
          <p:nvPr>
            <p:ph type="ftr" sz="quarter" idx="3"/>
          </p:nvPr>
        </p:nvSpPr>
        <p:spPr>
          <a:xfrm>
            <a:off x="2460308" y="9577197"/>
            <a:ext cx="2280285" cy="550138"/>
          </a:xfrm>
          <a:prstGeom prst="rect">
            <a:avLst/>
          </a:prstGeom>
        </p:spPr>
        <p:txBody>
          <a:bodyPr vert="horz" lIns="100186" tIns="50093" rIns="100186" bIns="50093"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160645" y="9577197"/>
            <a:ext cx="1680210" cy="550138"/>
          </a:xfrm>
          <a:prstGeom prst="rect">
            <a:avLst/>
          </a:prstGeom>
        </p:spPr>
        <p:txBody>
          <a:bodyPr vert="horz" lIns="100186" tIns="50093" rIns="100186" bIns="50093" rtlCol="0" anchor="ctr"/>
          <a:lstStyle>
            <a:lvl1pPr algn="r">
              <a:defRPr sz="1300">
                <a:solidFill>
                  <a:schemeClr val="tx1">
                    <a:tint val="75000"/>
                  </a:schemeClr>
                </a:solidFill>
              </a:defRPr>
            </a:lvl1pPr>
          </a:lstStyle>
          <a:p>
            <a:fld id="{162E38FE-6889-486C-8711-83B9090F7B63}" type="slidenum">
              <a:rPr kumimoji="1" lang="ja-JP" altLang="en-US" smtClean="0"/>
              <a:t>‹#›</a:t>
            </a:fld>
            <a:endParaRPr kumimoji="1" lang="ja-JP" altLang="en-US"/>
          </a:p>
        </p:txBody>
      </p:sp>
    </p:spTree>
    <p:extLst>
      <p:ext uri="{BB962C8B-B14F-4D97-AF65-F5344CB8AC3E}">
        <p14:creationId xmlns:p14="http://schemas.microsoft.com/office/powerpoint/2010/main" val="2703298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01855" rtl="0" eaLnBrk="1" latinLnBrk="0" hangingPunct="1">
        <a:spcBef>
          <a:spcPct val="0"/>
        </a:spcBef>
        <a:buNone/>
        <a:defRPr kumimoji="1" sz="4800" kern="1200">
          <a:solidFill>
            <a:schemeClr val="tx1"/>
          </a:solidFill>
          <a:latin typeface="+mj-lt"/>
          <a:ea typeface="+mj-ea"/>
          <a:cs typeface="+mj-cs"/>
        </a:defRPr>
      </a:lvl1pPr>
    </p:titleStyle>
    <p:bodyStyle>
      <a:lvl1pPr marL="375696" indent="-375696" algn="l" defTabSz="1001855" rtl="0" eaLnBrk="1" latinLnBrk="0" hangingPunct="1">
        <a:spcBef>
          <a:spcPct val="20000"/>
        </a:spcBef>
        <a:buFont typeface="Arial" pitchFamily="34" charset="0"/>
        <a:buChar char="•"/>
        <a:defRPr kumimoji="1" sz="3600" kern="1200">
          <a:solidFill>
            <a:schemeClr val="tx1"/>
          </a:solidFill>
          <a:latin typeface="+mn-lt"/>
          <a:ea typeface="+mn-ea"/>
          <a:cs typeface="+mn-cs"/>
        </a:defRPr>
      </a:lvl1pPr>
      <a:lvl2pPr marL="814007" indent="-313080" algn="l" defTabSz="1001855" rtl="0" eaLnBrk="1" latinLnBrk="0" hangingPunct="1">
        <a:spcBef>
          <a:spcPct val="20000"/>
        </a:spcBef>
        <a:buFont typeface="Arial" pitchFamily="34" charset="0"/>
        <a:buChar char="–"/>
        <a:defRPr kumimoji="1" sz="3100" kern="1200">
          <a:solidFill>
            <a:schemeClr val="tx1"/>
          </a:solidFill>
          <a:latin typeface="+mn-lt"/>
          <a:ea typeface="+mn-ea"/>
          <a:cs typeface="+mn-cs"/>
        </a:defRPr>
      </a:lvl2pPr>
      <a:lvl3pPr marL="1252319" indent="-250464" algn="l" defTabSz="1001855" rtl="0" eaLnBrk="1" latinLnBrk="0" hangingPunct="1">
        <a:spcBef>
          <a:spcPct val="20000"/>
        </a:spcBef>
        <a:buFont typeface="Arial" pitchFamily="34" charset="0"/>
        <a:buChar char="•"/>
        <a:defRPr kumimoji="1" sz="2600" kern="1200">
          <a:solidFill>
            <a:schemeClr val="tx1"/>
          </a:solidFill>
          <a:latin typeface="+mn-lt"/>
          <a:ea typeface="+mn-ea"/>
          <a:cs typeface="+mn-cs"/>
        </a:defRPr>
      </a:lvl3pPr>
      <a:lvl4pPr marL="1753247" indent="-250464" algn="l" defTabSz="1001855" rtl="0" eaLnBrk="1" latinLnBrk="0" hangingPunct="1">
        <a:spcBef>
          <a:spcPct val="20000"/>
        </a:spcBef>
        <a:buFont typeface="Arial" pitchFamily="34" charset="0"/>
        <a:buChar char="–"/>
        <a:defRPr kumimoji="1" sz="2200" kern="1200">
          <a:solidFill>
            <a:schemeClr val="tx1"/>
          </a:solidFill>
          <a:latin typeface="+mn-lt"/>
          <a:ea typeface="+mn-ea"/>
          <a:cs typeface="+mn-cs"/>
        </a:defRPr>
      </a:lvl4pPr>
      <a:lvl5pPr marL="2254174" indent="-250464" algn="l" defTabSz="1001855" rtl="0" eaLnBrk="1" latinLnBrk="0" hangingPunct="1">
        <a:spcBef>
          <a:spcPct val="20000"/>
        </a:spcBef>
        <a:buFont typeface="Arial" pitchFamily="34" charset="0"/>
        <a:buChar char="»"/>
        <a:defRPr kumimoji="1" sz="2200" kern="1200">
          <a:solidFill>
            <a:schemeClr val="tx1"/>
          </a:solidFill>
          <a:latin typeface="+mn-lt"/>
          <a:ea typeface="+mn-ea"/>
          <a:cs typeface="+mn-cs"/>
        </a:defRPr>
      </a:lvl5pPr>
      <a:lvl6pPr marL="2755102" indent="-250464" algn="l" defTabSz="1001855" rtl="0" eaLnBrk="1" latinLnBrk="0" hangingPunct="1">
        <a:spcBef>
          <a:spcPct val="20000"/>
        </a:spcBef>
        <a:buFont typeface="Arial" pitchFamily="34" charset="0"/>
        <a:buChar char="•"/>
        <a:defRPr kumimoji="1" sz="2200" kern="1200">
          <a:solidFill>
            <a:schemeClr val="tx1"/>
          </a:solidFill>
          <a:latin typeface="+mn-lt"/>
          <a:ea typeface="+mn-ea"/>
          <a:cs typeface="+mn-cs"/>
        </a:defRPr>
      </a:lvl6pPr>
      <a:lvl7pPr marL="3256030" indent="-250464" algn="l" defTabSz="1001855" rtl="0" eaLnBrk="1" latinLnBrk="0" hangingPunct="1">
        <a:spcBef>
          <a:spcPct val="20000"/>
        </a:spcBef>
        <a:buFont typeface="Arial" pitchFamily="34" charset="0"/>
        <a:buChar char="•"/>
        <a:defRPr kumimoji="1" sz="2200" kern="1200">
          <a:solidFill>
            <a:schemeClr val="tx1"/>
          </a:solidFill>
          <a:latin typeface="+mn-lt"/>
          <a:ea typeface="+mn-ea"/>
          <a:cs typeface="+mn-cs"/>
        </a:defRPr>
      </a:lvl7pPr>
      <a:lvl8pPr marL="3756957" indent="-250464" algn="l" defTabSz="1001855" rtl="0" eaLnBrk="1" latinLnBrk="0" hangingPunct="1">
        <a:spcBef>
          <a:spcPct val="20000"/>
        </a:spcBef>
        <a:buFont typeface="Arial" pitchFamily="34" charset="0"/>
        <a:buChar char="•"/>
        <a:defRPr kumimoji="1" sz="2200" kern="1200">
          <a:solidFill>
            <a:schemeClr val="tx1"/>
          </a:solidFill>
          <a:latin typeface="+mn-lt"/>
          <a:ea typeface="+mn-ea"/>
          <a:cs typeface="+mn-cs"/>
        </a:defRPr>
      </a:lvl8pPr>
      <a:lvl9pPr marL="4257885" indent="-250464" algn="l" defTabSz="1001855" rtl="0" eaLnBrk="1" latinLnBrk="0" hangingPunct="1">
        <a:spcBef>
          <a:spcPct val="20000"/>
        </a:spcBef>
        <a:buFont typeface="Arial" pitchFamily="34" charset="0"/>
        <a:buChar char="•"/>
        <a:defRPr kumimoji="1" sz="2200" kern="1200">
          <a:solidFill>
            <a:schemeClr val="tx1"/>
          </a:solidFill>
          <a:latin typeface="+mn-lt"/>
          <a:ea typeface="+mn-ea"/>
          <a:cs typeface="+mn-cs"/>
        </a:defRPr>
      </a:lvl9pPr>
    </p:bodyStyle>
    <p:otherStyle>
      <a:defPPr>
        <a:defRPr lang="ja-JP"/>
      </a:defPPr>
      <a:lvl1pPr marL="0" algn="l" defTabSz="1001855" rtl="0" eaLnBrk="1" latinLnBrk="0" hangingPunct="1">
        <a:defRPr kumimoji="1" sz="2000" kern="1200">
          <a:solidFill>
            <a:schemeClr val="tx1"/>
          </a:solidFill>
          <a:latin typeface="+mn-lt"/>
          <a:ea typeface="+mn-ea"/>
          <a:cs typeface="+mn-cs"/>
        </a:defRPr>
      </a:lvl1pPr>
      <a:lvl2pPr marL="500928" algn="l" defTabSz="1001855" rtl="0" eaLnBrk="1" latinLnBrk="0" hangingPunct="1">
        <a:defRPr kumimoji="1" sz="2000" kern="1200">
          <a:solidFill>
            <a:schemeClr val="tx1"/>
          </a:solidFill>
          <a:latin typeface="+mn-lt"/>
          <a:ea typeface="+mn-ea"/>
          <a:cs typeface="+mn-cs"/>
        </a:defRPr>
      </a:lvl2pPr>
      <a:lvl3pPr marL="1001855" algn="l" defTabSz="1001855" rtl="0" eaLnBrk="1" latinLnBrk="0" hangingPunct="1">
        <a:defRPr kumimoji="1" sz="2000" kern="1200">
          <a:solidFill>
            <a:schemeClr val="tx1"/>
          </a:solidFill>
          <a:latin typeface="+mn-lt"/>
          <a:ea typeface="+mn-ea"/>
          <a:cs typeface="+mn-cs"/>
        </a:defRPr>
      </a:lvl3pPr>
      <a:lvl4pPr marL="1502783" algn="l" defTabSz="1001855" rtl="0" eaLnBrk="1" latinLnBrk="0" hangingPunct="1">
        <a:defRPr kumimoji="1" sz="2000" kern="1200">
          <a:solidFill>
            <a:schemeClr val="tx1"/>
          </a:solidFill>
          <a:latin typeface="+mn-lt"/>
          <a:ea typeface="+mn-ea"/>
          <a:cs typeface="+mn-cs"/>
        </a:defRPr>
      </a:lvl4pPr>
      <a:lvl5pPr marL="2003711" algn="l" defTabSz="1001855" rtl="0" eaLnBrk="1" latinLnBrk="0" hangingPunct="1">
        <a:defRPr kumimoji="1" sz="2000" kern="1200">
          <a:solidFill>
            <a:schemeClr val="tx1"/>
          </a:solidFill>
          <a:latin typeface="+mn-lt"/>
          <a:ea typeface="+mn-ea"/>
          <a:cs typeface="+mn-cs"/>
        </a:defRPr>
      </a:lvl5pPr>
      <a:lvl6pPr marL="2504638" algn="l" defTabSz="1001855" rtl="0" eaLnBrk="1" latinLnBrk="0" hangingPunct="1">
        <a:defRPr kumimoji="1" sz="2000" kern="1200">
          <a:solidFill>
            <a:schemeClr val="tx1"/>
          </a:solidFill>
          <a:latin typeface="+mn-lt"/>
          <a:ea typeface="+mn-ea"/>
          <a:cs typeface="+mn-cs"/>
        </a:defRPr>
      </a:lvl6pPr>
      <a:lvl7pPr marL="3005566" algn="l" defTabSz="1001855" rtl="0" eaLnBrk="1" latinLnBrk="0" hangingPunct="1">
        <a:defRPr kumimoji="1" sz="2000" kern="1200">
          <a:solidFill>
            <a:schemeClr val="tx1"/>
          </a:solidFill>
          <a:latin typeface="+mn-lt"/>
          <a:ea typeface="+mn-ea"/>
          <a:cs typeface="+mn-cs"/>
        </a:defRPr>
      </a:lvl7pPr>
      <a:lvl8pPr marL="3506494" algn="l" defTabSz="1001855" rtl="0" eaLnBrk="1" latinLnBrk="0" hangingPunct="1">
        <a:defRPr kumimoji="1" sz="2000" kern="1200">
          <a:solidFill>
            <a:schemeClr val="tx1"/>
          </a:solidFill>
          <a:latin typeface="+mn-lt"/>
          <a:ea typeface="+mn-ea"/>
          <a:cs typeface="+mn-cs"/>
        </a:defRPr>
      </a:lvl8pPr>
      <a:lvl9pPr marL="4007421" algn="l" defTabSz="1001855"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jpe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jpeg"/><Relationship Id="rId14" Type="http://schemas.openxmlformats.org/officeDocument/2006/relationships/image" Target="../media/image47.png"/></Relationships>
</file>

<file path=ppt/slides/_rels/slide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jpg"/><Relationship Id="rId12" Type="http://schemas.openxmlformats.org/officeDocument/2006/relationships/image" Target="../media/image59.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gif"/><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gif"/><Relationship Id="rId9" Type="http://schemas.openxmlformats.org/officeDocument/2006/relationships/image" Target="../media/image80.png"/></Relationships>
</file>

<file path=ppt/slides/_rels/slide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510065" y="3599032"/>
            <a:ext cx="5104233" cy="3223959"/>
          </a:xfrm>
          <a:prstGeom prst="rect">
            <a:avLst/>
          </a:prstGeom>
          <a:noFill/>
        </p:spPr>
        <p:txBody>
          <a:bodyPr wrap="square" rtlCol="0">
            <a:spAutoFit/>
          </a:bodyPr>
          <a:lstStyle/>
          <a:p>
            <a:r>
              <a:rPr lang="en-US" altLang="ja-JP" sz="1800" dirty="0">
                <a:latin typeface="Meiryo UI" panose="020B0604030504040204" pitchFamily="50" charset="-128"/>
                <a:ea typeface="Meiryo UI" panose="020B0604030504040204" pitchFamily="50" charset="-128"/>
                <a:cs typeface="Meiryo UI" panose="020B0604030504040204" pitchFamily="50" charset="-128"/>
              </a:rPr>
              <a:t>Contents</a:t>
            </a: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中小企業者の経営基盤の強化及び経営革新の促進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中小企業の創業及び新たな事業の創出の促進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中小企業に対する資金供給の円滑化</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中小企業の事業活動を担う人材の確保及び育成</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中小企業の販路等の拡大</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中小企業の国際的視点に立った事業展開の促進</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大阪府中小企業振興基本条例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大阪府スキルアップ支援金のご案内</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新事業展開テイクオフ支援事業のご案内</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多様な人材活用促進業務改善コンサルティング事業のご案内</a:t>
            </a: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公財</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大阪産業局からのお知らせ</a:t>
            </a:r>
          </a:p>
        </p:txBody>
      </p:sp>
      <p:sp>
        <p:nvSpPr>
          <p:cNvPr id="15" name="テキスト ボックス 14"/>
          <p:cNvSpPr txBox="1"/>
          <p:nvPr/>
        </p:nvSpPr>
        <p:spPr>
          <a:xfrm>
            <a:off x="4946570" y="3599032"/>
            <a:ext cx="1008031" cy="2500685"/>
          </a:xfrm>
          <a:prstGeom prst="rect">
            <a:avLst/>
          </a:prstGeom>
          <a:noFill/>
        </p:spPr>
        <p:txBody>
          <a:bodyPr wrap="square" rtlCol="0">
            <a:spAutoFit/>
          </a:bodyPr>
          <a:lstStyle/>
          <a:p>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a:t>
            </a: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96105" y="3632278"/>
            <a:ext cx="118333" cy="3190425"/>
          </a:xfrm>
          <a:prstGeom prst="rect">
            <a:avLst/>
          </a:prstGeom>
          <a:solidFill>
            <a:srgbClr val="343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4" name="テキスト ボックス 13"/>
          <p:cNvSpPr txBox="1"/>
          <p:nvPr/>
        </p:nvSpPr>
        <p:spPr>
          <a:xfrm>
            <a:off x="396105" y="6937102"/>
            <a:ext cx="4212457"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大阪府では、中小企業振興に関する様々な施策を実施しています。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ぜひ、ご活用ください。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0" y="770018"/>
            <a:ext cx="7200900" cy="2677261"/>
          </a:xfrm>
          <a:prstGeom prst="rect">
            <a:avLst/>
          </a:prstGeom>
          <a:solidFill>
            <a:srgbClr val="343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p>
        </p:txBody>
      </p:sp>
      <p:sp>
        <p:nvSpPr>
          <p:cNvPr id="20" name="正方形/長方形 19"/>
          <p:cNvSpPr/>
          <p:nvPr/>
        </p:nvSpPr>
        <p:spPr bwMode="white">
          <a:xfrm>
            <a:off x="221953" y="1253560"/>
            <a:ext cx="6756996" cy="1723547"/>
          </a:xfrm>
          <a:prstGeom prst="rect">
            <a:avLst/>
          </a:prstGeom>
          <a:noFill/>
        </p:spPr>
        <p:txBody>
          <a:bodyPr wrap="square" lIns="91439" tIns="45719" rIns="91439"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ja-JP" altLang="en-US" sz="1800" cap="all" dirty="0">
                <a:ln w="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令和６年度　 </a:t>
            </a:r>
            <a:endParaRPr lang="en-US" altLang="ja-JP" sz="1800" cap="all" dirty="0">
              <a:ln w="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400" cap="all" dirty="0">
                <a:ln w="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中小企業のための</a:t>
            </a:r>
            <a:endParaRPr lang="en-US" altLang="ja-JP" sz="4400" cap="all" dirty="0">
              <a:ln w="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400" cap="all" dirty="0">
                <a:ln w="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おすすめ支援策</a:t>
            </a:r>
            <a:endParaRPr lang="en-US" altLang="ja-JP" sz="4400" cap="all" dirty="0">
              <a:ln w="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Picture 2" descr="D:\komakim\Desktop\a4chirashi_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38" y="147561"/>
            <a:ext cx="1423732" cy="410445"/>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3"/>
          <a:stretch>
            <a:fillRect/>
          </a:stretch>
        </p:blipFill>
        <p:spPr>
          <a:xfrm>
            <a:off x="5261141" y="5670576"/>
            <a:ext cx="1795693" cy="2952328"/>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4506" y="125959"/>
            <a:ext cx="2995637" cy="572643"/>
          </a:xfrm>
          <a:prstGeom prst="rect">
            <a:avLst/>
          </a:prstGeom>
        </p:spPr>
      </p:pic>
      <p:sp>
        <p:nvSpPr>
          <p:cNvPr id="11" name="正方形/長方形 10"/>
          <p:cNvSpPr/>
          <p:nvPr/>
        </p:nvSpPr>
        <p:spPr>
          <a:xfrm>
            <a:off x="1" y="8656129"/>
            <a:ext cx="7200900" cy="1676909"/>
          </a:xfrm>
          <a:prstGeom prst="rect">
            <a:avLst/>
          </a:prstGeom>
          <a:solidFill>
            <a:srgbClr val="343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p>
        </p:txBody>
      </p:sp>
      <p:sp>
        <p:nvSpPr>
          <p:cNvPr id="12" name="正方形/長方形 11"/>
          <p:cNvSpPr/>
          <p:nvPr/>
        </p:nvSpPr>
        <p:spPr>
          <a:xfrm>
            <a:off x="97458" y="8729570"/>
            <a:ext cx="7010176" cy="613413"/>
          </a:xfrm>
          <a:prstGeom prst="rect">
            <a:avLst/>
          </a:prstGeom>
          <a:ln w="28575" cmpd="dbl">
            <a:noFill/>
          </a:ln>
        </p:spPr>
        <p:style>
          <a:lnRef idx="2">
            <a:schemeClr val="accent1"/>
          </a:lnRef>
          <a:fillRef idx="1">
            <a:schemeClr val="lt1"/>
          </a:fillRef>
          <a:effectRef idx="0">
            <a:schemeClr val="accent1"/>
          </a:effectRef>
          <a:fontRef idx="minor">
            <a:schemeClr val="dk1"/>
          </a:fontRef>
        </p:style>
        <p:txBody>
          <a:bodyPr rtlCol="0" anchor="ctr" anchorCtr="1"/>
          <a:lstStyle/>
          <a:p>
            <a:pPr algn="ctr"/>
            <a:r>
              <a:rPr lang="en-US" altLang="ja-JP" b="1" dirty="0">
                <a:solidFill>
                  <a:srgbClr val="0000FF"/>
                </a:solidFill>
                <a:latin typeface="Meiryo UI" panose="020B0604030504040204" pitchFamily="50" charset="-128"/>
                <a:ea typeface="Meiryo UI" panose="020B0604030504040204" pitchFamily="50" charset="-128"/>
              </a:rPr>
              <a:t>7</a:t>
            </a:r>
            <a:r>
              <a:rPr lang="ja-JP" altLang="en-US" b="1" dirty="0">
                <a:solidFill>
                  <a:srgbClr val="0000FF"/>
                </a:solidFill>
                <a:latin typeface="Meiryo UI" panose="020B0604030504040204" pitchFamily="50" charset="-128"/>
                <a:ea typeface="Meiryo UI" panose="020B0604030504040204" pitchFamily="50" charset="-128"/>
              </a:rPr>
              <a:t>月</a:t>
            </a:r>
            <a:r>
              <a:rPr lang="en-US" altLang="ja-JP" b="1" dirty="0">
                <a:solidFill>
                  <a:srgbClr val="0000FF"/>
                </a:solidFill>
                <a:latin typeface="Meiryo UI" panose="020B0604030504040204" pitchFamily="50" charset="-128"/>
                <a:ea typeface="Meiryo UI" panose="020B0604030504040204" pitchFamily="50" charset="-128"/>
              </a:rPr>
              <a:t>20</a:t>
            </a:r>
            <a:r>
              <a:rPr lang="ja-JP" altLang="en-US" b="1" dirty="0">
                <a:solidFill>
                  <a:srgbClr val="0000FF"/>
                </a:solidFill>
                <a:latin typeface="Meiryo UI" panose="020B0604030504040204" pitchFamily="50" charset="-128"/>
                <a:ea typeface="Meiryo UI" panose="020B0604030504040204" pitchFamily="50" charset="-128"/>
              </a:rPr>
              <a:t>日は「中小企業の日」 、</a:t>
            </a:r>
            <a:r>
              <a:rPr lang="en-US" altLang="ja-JP" b="1" dirty="0">
                <a:solidFill>
                  <a:srgbClr val="0000FF"/>
                </a:solidFill>
                <a:latin typeface="Meiryo UI" panose="020B0604030504040204" pitchFamily="50" charset="-128"/>
                <a:ea typeface="Meiryo UI" panose="020B0604030504040204" pitchFamily="50" charset="-128"/>
              </a:rPr>
              <a:t>7</a:t>
            </a:r>
            <a:r>
              <a:rPr lang="ja-JP" altLang="en-US" b="1" dirty="0">
                <a:solidFill>
                  <a:srgbClr val="0000FF"/>
                </a:solidFill>
                <a:latin typeface="Meiryo UI" panose="020B0604030504040204" pitchFamily="50" charset="-128"/>
                <a:ea typeface="Meiryo UI" panose="020B0604030504040204" pitchFamily="50" charset="-128"/>
              </a:rPr>
              <a:t>月は「中小企業魅力発信月間」</a:t>
            </a:r>
          </a:p>
        </p:txBody>
      </p:sp>
      <p:sp>
        <p:nvSpPr>
          <p:cNvPr id="18" name="テキスト ボックス 17"/>
          <p:cNvSpPr txBox="1"/>
          <p:nvPr/>
        </p:nvSpPr>
        <p:spPr>
          <a:xfrm>
            <a:off x="46658" y="9417308"/>
            <a:ext cx="7060976" cy="830997"/>
          </a:xfrm>
          <a:prstGeom prst="rect">
            <a:avLst/>
          </a:prstGeom>
          <a:noFill/>
        </p:spPr>
        <p:txBody>
          <a:bodyPr wrap="square" rtlCol="0">
            <a:spAutoFit/>
          </a:bodyPr>
          <a:lstStyle/>
          <a:p>
            <a:r>
              <a:rPr lang="ja-JP" altLang="en-US" sz="1200" dirty="0">
                <a:solidFill>
                  <a:schemeClr val="bg1"/>
                </a:solidFill>
                <a:latin typeface="Meiryo UI" panose="020B0604030504040204" pitchFamily="50" charset="-128"/>
                <a:ea typeface="Meiryo UI" panose="020B0604030504040204" pitchFamily="50" charset="-128"/>
              </a:rPr>
              <a:t>国において、中小企業・小規模事業者の存在意義や魅力等に関する正しい理解を広く醸成する機会を国民運動として提供していくため、中小企業基本法の公布・施行日である</a:t>
            </a:r>
            <a:r>
              <a:rPr lang="en-US" altLang="ja-JP" sz="1200" dirty="0">
                <a:solidFill>
                  <a:schemeClr val="bg1"/>
                </a:solidFill>
                <a:latin typeface="Meiryo UI" panose="020B0604030504040204" pitchFamily="50" charset="-128"/>
                <a:ea typeface="Meiryo UI" panose="020B0604030504040204" pitchFamily="50" charset="-128"/>
              </a:rPr>
              <a:t>7</a:t>
            </a:r>
            <a:r>
              <a:rPr lang="ja-JP" altLang="en-US" sz="1200" dirty="0">
                <a:solidFill>
                  <a:schemeClr val="bg1"/>
                </a:solidFill>
                <a:latin typeface="Meiryo UI" panose="020B0604030504040204" pitchFamily="50" charset="-128"/>
                <a:ea typeface="Meiryo UI" panose="020B0604030504040204" pitchFamily="50" charset="-128"/>
              </a:rPr>
              <a:t>月</a:t>
            </a:r>
            <a:r>
              <a:rPr lang="en-US" altLang="ja-JP" sz="1200" dirty="0">
                <a:solidFill>
                  <a:schemeClr val="bg1"/>
                </a:solidFill>
                <a:latin typeface="Meiryo UI" panose="020B0604030504040204" pitchFamily="50" charset="-128"/>
                <a:ea typeface="Meiryo UI" panose="020B0604030504040204" pitchFamily="50" charset="-128"/>
              </a:rPr>
              <a:t>20</a:t>
            </a:r>
            <a:r>
              <a:rPr lang="ja-JP" altLang="en-US" sz="1200" dirty="0">
                <a:solidFill>
                  <a:schemeClr val="bg1"/>
                </a:solidFill>
                <a:latin typeface="Meiryo UI" panose="020B0604030504040204" pitchFamily="50" charset="-128"/>
                <a:ea typeface="Meiryo UI" panose="020B0604030504040204" pitchFamily="50" charset="-128"/>
              </a:rPr>
              <a:t>日を「中小企業の日」、</a:t>
            </a:r>
            <a:r>
              <a:rPr lang="en-US" altLang="ja-JP" sz="1200" dirty="0">
                <a:solidFill>
                  <a:schemeClr val="bg1"/>
                </a:solidFill>
                <a:latin typeface="Meiryo UI" panose="020B0604030504040204" pitchFamily="50" charset="-128"/>
                <a:ea typeface="Meiryo UI" panose="020B0604030504040204" pitchFamily="50" charset="-128"/>
              </a:rPr>
              <a:t>7</a:t>
            </a:r>
            <a:r>
              <a:rPr lang="ja-JP" altLang="en-US" sz="1200" dirty="0">
                <a:solidFill>
                  <a:schemeClr val="bg1"/>
                </a:solidFill>
                <a:latin typeface="Meiryo UI" panose="020B0604030504040204" pitchFamily="50" charset="-128"/>
                <a:ea typeface="Meiryo UI" panose="020B0604030504040204" pitchFamily="50" charset="-128"/>
              </a:rPr>
              <a:t>月の</a:t>
            </a:r>
            <a:r>
              <a:rPr lang="en-US" altLang="ja-JP" sz="1200" dirty="0">
                <a:solidFill>
                  <a:schemeClr val="bg1"/>
                </a:solidFill>
                <a:latin typeface="Meiryo UI" panose="020B0604030504040204" pitchFamily="50" charset="-128"/>
                <a:ea typeface="Meiryo UI" panose="020B0604030504040204" pitchFamily="50" charset="-128"/>
              </a:rPr>
              <a:t>1</a:t>
            </a:r>
            <a:r>
              <a:rPr lang="ja-JP" altLang="en-US" sz="1200" dirty="0">
                <a:solidFill>
                  <a:schemeClr val="bg1"/>
                </a:solidFill>
                <a:latin typeface="Meiryo UI" panose="020B0604030504040204" pitchFamily="50" charset="-128"/>
                <a:ea typeface="Meiryo UI" panose="020B0604030504040204" pitchFamily="50" charset="-128"/>
              </a:rPr>
              <a:t>ヶ月間を「中小企業魅力発信月間」とし、本期間において、中小企業の魅力発信に資する関連イベントを官民で集中的に実施することとされています。</a:t>
            </a:r>
            <a:endParaRPr lang="en-US" altLang="ja-JP" sz="12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368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79602" y="1693408"/>
            <a:ext cx="7081987" cy="347386"/>
          </a:xfrm>
          <a:prstGeom prst="rect">
            <a:avLst/>
          </a:prstGeom>
          <a:solidFill>
            <a:schemeClr val="tx2">
              <a:lumMod val="20000"/>
              <a:lumOff val="80000"/>
            </a:schemeClr>
          </a:solidFill>
          <a:ln w="9525">
            <a:noFill/>
          </a:ln>
        </p:spPr>
        <p:style>
          <a:lnRef idx="2">
            <a:schemeClr val="dk1"/>
          </a:lnRef>
          <a:fillRef idx="1">
            <a:schemeClr val="lt1"/>
          </a:fillRef>
          <a:effectRef idx="0">
            <a:schemeClr val="dk1"/>
          </a:effectRef>
          <a:fontRef idx="minor">
            <a:schemeClr val="dk1"/>
          </a:fontRef>
        </p:style>
        <p:txBody>
          <a:bodyPr wrap="square" lIns="100186" tIns="50093" rIns="100186" bIns="50093"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大阪の中小企業は、大阪経済活性化の担い手として重要な役割を果たしています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79602" y="2125456"/>
            <a:ext cx="1952026" cy="958571"/>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企業数</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50" name="正方形/長方形 49"/>
          <p:cNvSpPr/>
          <p:nvPr/>
        </p:nvSpPr>
        <p:spPr>
          <a:xfrm>
            <a:off x="2091005" y="2125457"/>
            <a:ext cx="2028855" cy="958570"/>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従業者総数</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1157860" y="2355203"/>
            <a:ext cx="535852" cy="573935"/>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99.6%</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318097" y="2888054"/>
            <a:ext cx="495431" cy="45719"/>
          </a:xfrm>
          <a:prstGeom prst="rect">
            <a:avLst/>
          </a:prstGeom>
          <a:solidFill>
            <a:schemeClr val="accent6">
              <a:lumMod val="60000"/>
              <a:lumOff val="40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3178901" y="2422028"/>
            <a:ext cx="567756" cy="497259"/>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68.5%</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2283232" y="2642170"/>
            <a:ext cx="551744" cy="277117"/>
          </a:xfrm>
          <a:prstGeom prst="rect">
            <a:avLst/>
          </a:prstGeom>
          <a:solidFill>
            <a:schemeClr val="accent6">
              <a:lumMod val="60000"/>
              <a:lumOff val="40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31.5</a:t>
            </a:r>
            <a:r>
              <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7" name="直線コネクタ 56"/>
          <p:cNvCxnSpPr/>
          <p:nvPr/>
        </p:nvCxnSpPr>
        <p:spPr>
          <a:xfrm>
            <a:off x="178540" y="2933773"/>
            <a:ext cx="16934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207648" y="2929138"/>
            <a:ext cx="17961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400896" y="2520295"/>
            <a:ext cx="294953" cy="123111"/>
          </a:xfrm>
          <a:prstGeom prst="rect">
            <a:avLst/>
          </a:prstGeom>
          <a:noFill/>
        </p:spPr>
        <p:txBody>
          <a:bodyPr wrap="none" lIns="0" tIns="0" rIns="0" bIns="0" rtlCol="0">
            <a:spAutoFit/>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966</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社</a:t>
            </a:r>
          </a:p>
        </p:txBody>
      </p:sp>
      <p:sp>
        <p:nvSpPr>
          <p:cNvPr id="60" name="テキスト ボックス 59"/>
          <p:cNvSpPr txBox="1"/>
          <p:nvPr/>
        </p:nvSpPr>
        <p:spPr>
          <a:xfrm>
            <a:off x="1182658" y="2193249"/>
            <a:ext cx="522579" cy="123111"/>
          </a:xfrm>
          <a:prstGeom prst="rect">
            <a:avLst/>
          </a:prstGeom>
          <a:noFill/>
        </p:spPr>
        <p:txBody>
          <a:bodyPr wrap="none" lIns="0" tIns="0" rIns="0" bIns="0" rtlCol="0">
            <a:spAutoFit/>
          </a:bodyPr>
          <a:lstStyle/>
          <a:p>
            <a:r>
              <a:rPr kumimoji="1" lang="en-US" altLang="ja-JP" sz="800" dirty="0">
                <a:latin typeface="Meiryo UI" panose="020B0604030504040204" pitchFamily="50" charset="-128"/>
                <a:ea typeface="Meiryo UI" panose="020B0604030504040204" pitchFamily="50" charset="-128"/>
              </a:rPr>
              <a:t>261,653</a:t>
            </a:r>
            <a:r>
              <a:rPr kumimoji="1" lang="ja-JP" altLang="en-US" sz="800" dirty="0">
                <a:latin typeface="HG丸ｺﾞｼｯｸM-PRO" pitchFamily="50" charset="-128"/>
                <a:ea typeface="HG丸ｺﾞｼｯｸM-PRO" pitchFamily="50" charset="-128"/>
              </a:rPr>
              <a:t>社</a:t>
            </a:r>
          </a:p>
        </p:txBody>
      </p:sp>
      <p:sp>
        <p:nvSpPr>
          <p:cNvPr id="61" name="テキスト ボックス 60"/>
          <p:cNvSpPr txBox="1"/>
          <p:nvPr/>
        </p:nvSpPr>
        <p:spPr>
          <a:xfrm>
            <a:off x="3170774" y="2254804"/>
            <a:ext cx="888012" cy="123111"/>
          </a:xfrm>
          <a:prstGeom prst="rect">
            <a:avLst/>
          </a:prstGeom>
          <a:noFill/>
        </p:spPr>
        <p:txBody>
          <a:bodyPr wrap="square" lIns="0" tIns="0" rIns="0" bIns="0" rtlCol="0">
            <a:sp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2,894,237</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人</a:t>
            </a:r>
          </a:p>
        </p:txBody>
      </p:sp>
      <p:sp>
        <p:nvSpPr>
          <p:cNvPr id="62" name="テキスト ボックス 61"/>
          <p:cNvSpPr txBox="1"/>
          <p:nvPr/>
        </p:nvSpPr>
        <p:spPr>
          <a:xfrm>
            <a:off x="2268029" y="2458740"/>
            <a:ext cx="888012" cy="123111"/>
          </a:xfrm>
          <a:prstGeom prst="rect">
            <a:avLst/>
          </a:prstGeom>
          <a:noFill/>
        </p:spPr>
        <p:txBody>
          <a:bodyPr wrap="square" lIns="0" tIns="0" rIns="0" bIns="0" rtlCol="0">
            <a:sp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1,328,011</a:t>
            </a:r>
            <a:r>
              <a:rPr kumimoji="1" lang="ja-JP" altLang="en-US" sz="800" dirty="0">
                <a:latin typeface="HG丸ｺﾞｼｯｸM-PRO" pitchFamily="50" charset="-128"/>
                <a:ea typeface="HG丸ｺﾞｼｯｸM-PRO" pitchFamily="50" charset="-128"/>
              </a:rPr>
              <a:t>人</a:t>
            </a:r>
          </a:p>
        </p:txBody>
      </p:sp>
      <p:sp>
        <p:nvSpPr>
          <p:cNvPr id="63" name="テキスト ボックス 62"/>
          <p:cNvSpPr txBox="1"/>
          <p:nvPr/>
        </p:nvSpPr>
        <p:spPr>
          <a:xfrm>
            <a:off x="408982" y="2930139"/>
            <a:ext cx="450267" cy="123111"/>
          </a:xfrm>
          <a:prstGeom prst="rect">
            <a:avLst/>
          </a:prstGeom>
          <a:noFill/>
        </p:spPr>
        <p:txBody>
          <a:bodyPr wrap="square" lIns="0" tIns="0" rIns="0" bIns="0"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大企業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1221472" y="2930139"/>
            <a:ext cx="653271" cy="123111"/>
          </a:xfrm>
          <a:prstGeom prst="rect">
            <a:avLst/>
          </a:prstGeom>
          <a:noFill/>
        </p:spPr>
        <p:txBody>
          <a:bodyPr wrap="square" lIns="0" tIns="0" rIns="0" bIns="0"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中小企業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2407243" y="2933773"/>
            <a:ext cx="450267" cy="123111"/>
          </a:xfrm>
          <a:prstGeom prst="rect">
            <a:avLst/>
          </a:prstGeom>
          <a:noFill/>
        </p:spPr>
        <p:txBody>
          <a:bodyPr wrap="square" lIns="0" tIns="0" rIns="0" bIns="0"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大企業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3262720" y="2933773"/>
            <a:ext cx="653271" cy="123111"/>
          </a:xfrm>
          <a:prstGeom prst="rect">
            <a:avLst/>
          </a:prstGeom>
          <a:noFill/>
        </p:spPr>
        <p:txBody>
          <a:bodyPr wrap="square" lIns="0" tIns="0" rIns="0" bIns="0"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中小企業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コンテンツ プレースホルダー 2"/>
          <p:cNvSpPr txBox="1">
            <a:spLocks/>
          </p:cNvSpPr>
          <p:nvPr/>
        </p:nvSpPr>
        <p:spPr>
          <a:xfrm>
            <a:off x="4151085" y="2113080"/>
            <a:ext cx="3121773" cy="1215306"/>
          </a:xfrm>
          <a:prstGeom prst="rect">
            <a:avLst/>
          </a:prstGeom>
        </p:spPr>
        <p:txBody>
          <a:bodyPr vert="horz" lIns="100186" tIns="50093" rIns="100186" bIns="50093"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200" dirty="0">
                <a:latin typeface="Meiryo UI" pitchFamily="50" charset="-128"/>
                <a:ea typeface="Meiryo UI" pitchFamily="50" charset="-128"/>
                <a:cs typeface="Meiryo UI" pitchFamily="50" charset="-128"/>
              </a:rPr>
              <a:t>大阪府には約</a:t>
            </a:r>
            <a:r>
              <a:rPr lang="en-US" altLang="ja-JP" sz="1200" dirty="0">
                <a:latin typeface="Meiryo UI" pitchFamily="50" charset="-128"/>
                <a:ea typeface="Meiryo UI" pitchFamily="50" charset="-128"/>
                <a:cs typeface="Meiryo UI" pitchFamily="50" charset="-128"/>
              </a:rPr>
              <a:t>30</a:t>
            </a:r>
            <a:r>
              <a:rPr lang="ja-JP" altLang="en-US" sz="1200" dirty="0">
                <a:latin typeface="Meiryo UI" pitchFamily="50" charset="-128"/>
                <a:ea typeface="Meiryo UI" pitchFamily="50" charset="-128"/>
                <a:cs typeface="Meiryo UI" pitchFamily="50" charset="-128"/>
              </a:rPr>
              <a:t>万社の中小企業が立地しており、従業者総数は約</a:t>
            </a:r>
            <a:r>
              <a:rPr lang="en-US" altLang="ja-JP" sz="1200" dirty="0">
                <a:latin typeface="Meiryo UI" pitchFamily="50" charset="-128"/>
                <a:ea typeface="Meiryo UI" pitchFamily="50" charset="-128"/>
                <a:cs typeface="Meiryo UI" pitchFamily="50" charset="-128"/>
              </a:rPr>
              <a:t>290</a:t>
            </a:r>
            <a:r>
              <a:rPr lang="ja-JP" altLang="en-US" sz="1200" dirty="0">
                <a:latin typeface="Meiryo UI" pitchFamily="50" charset="-128"/>
                <a:ea typeface="Meiryo UI" pitchFamily="50" charset="-128"/>
                <a:cs typeface="Meiryo UI" pitchFamily="50" charset="-128"/>
              </a:rPr>
              <a:t>万人になります。府内企業における中小企業が占める割合は、企業数では</a:t>
            </a:r>
            <a:r>
              <a:rPr lang="en-US" altLang="ja-JP" sz="1200" dirty="0">
                <a:latin typeface="Meiryo UI" pitchFamily="50" charset="-128"/>
                <a:ea typeface="Meiryo UI" pitchFamily="50" charset="-128"/>
                <a:cs typeface="Meiryo UI" pitchFamily="50" charset="-128"/>
              </a:rPr>
              <a:t>99.6</a:t>
            </a:r>
            <a:r>
              <a:rPr lang="ja-JP" altLang="en-US" sz="1200" dirty="0">
                <a:latin typeface="Meiryo UI" pitchFamily="50" charset="-128"/>
                <a:ea typeface="Meiryo UI" pitchFamily="50" charset="-128"/>
                <a:cs typeface="Meiryo UI" pitchFamily="50" charset="-128"/>
              </a:rPr>
              <a:t>％、従業者総数では</a:t>
            </a:r>
            <a:r>
              <a:rPr lang="en-US" altLang="ja-JP" sz="1200" dirty="0">
                <a:latin typeface="Meiryo UI" pitchFamily="50" charset="-128"/>
                <a:ea typeface="Meiryo UI" pitchFamily="50" charset="-128"/>
                <a:cs typeface="Meiryo UI" pitchFamily="50" charset="-128"/>
              </a:rPr>
              <a:t>68.5</a:t>
            </a:r>
            <a:r>
              <a:rPr lang="ja-JP" altLang="en-US" sz="1200" dirty="0">
                <a:latin typeface="Meiryo UI" pitchFamily="50" charset="-128"/>
                <a:ea typeface="Meiryo UI" pitchFamily="50" charset="-128"/>
                <a:cs typeface="Meiryo UI" pitchFamily="50" charset="-128"/>
              </a:rPr>
              <a:t>％です。</a:t>
            </a:r>
            <a:r>
              <a:rPr lang="ja-JP" altLang="en-US" sz="900" dirty="0">
                <a:latin typeface="Meiryo UI" pitchFamily="50" charset="-128"/>
                <a:ea typeface="Meiryo UI" pitchFamily="50" charset="-128"/>
                <a:cs typeface="Meiryo UI" pitchFamily="50" charset="-128"/>
              </a:rPr>
              <a:t>（参考文献</a:t>
            </a:r>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中小企業庁</a:t>
            </a:r>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中小企業白書　</a:t>
            </a:r>
            <a:r>
              <a:rPr lang="en-US" altLang="ja-JP" sz="900" dirty="0">
                <a:latin typeface="Meiryo UI" pitchFamily="50" charset="-128"/>
                <a:ea typeface="Meiryo UI" pitchFamily="50" charset="-128"/>
                <a:cs typeface="Meiryo UI" pitchFamily="50" charset="-128"/>
              </a:rPr>
              <a:t>2024</a:t>
            </a:r>
            <a:r>
              <a:rPr lang="ja-JP" altLang="en-US" sz="900" dirty="0">
                <a:latin typeface="Meiryo UI" pitchFamily="50" charset="-128"/>
                <a:ea typeface="Meiryo UI" pitchFamily="50" charset="-128"/>
                <a:cs typeface="Meiryo UI" pitchFamily="50" charset="-128"/>
              </a:rPr>
              <a:t>年版</a:t>
            </a:r>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より）</a:t>
            </a:r>
          </a:p>
        </p:txBody>
      </p:sp>
      <p:sp>
        <p:nvSpPr>
          <p:cNvPr id="75" name="角丸四角形 74"/>
          <p:cNvSpPr/>
          <p:nvPr/>
        </p:nvSpPr>
        <p:spPr>
          <a:xfrm>
            <a:off x="79602" y="125959"/>
            <a:ext cx="7081987" cy="1512168"/>
          </a:xfrm>
          <a:prstGeom prst="roundRect">
            <a:avLst>
              <a:gd name="adj" fmla="val 0"/>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ja-JP" altLang="en-US" sz="1600" dirty="0">
                <a:solidFill>
                  <a:schemeClr val="tx1"/>
                </a:solidFill>
                <a:latin typeface="Meiryo UI" pitchFamily="50" charset="-128"/>
                <a:ea typeface="Meiryo UI" pitchFamily="50" charset="-128"/>
                <a:cs typeface="Meiryo UI" pitchFamily="50" charset="-128"/>
              </a:rPr>
              <a:t>大阪府では、平成</a:t>
            </a:r>
            <a:r>
              <a:rPr lang="en-US" altLang="ja-JP" sz="1600" dirty="0">
                <a:solidFill>
                  <a:schemeClr val="tx1"/>
                </a:solidFill>
                <a:latin typeface="Meiryo UI" pitchFamily="50" charset="-128"/>
                <a:ea typeface="Meiryo UI" pitchFamily="50" charset="-128"/>
                <a:cs typeface="Meiryo UI" pitchFamily="50" charset="-128"/>
              </a:rPr>
              <a:t>22</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6</a:t>
            </a:r>
            <a:r>
              <a:rPr lang="ja-JP" altLang="en-US" sz="1600" dirty="0">
                <a:solidFill>
                  <a:schemeClr val="tx1"/>
                </a:solidFill>
                <a:latin typeface="Meiryo UI" pitchFamily="50" charset="-128"/>
                <a:ea typeface="Meiryo UI" pitchFamily="50" charset="-128"/>
                <a:cs typeface="Meiryo UI" pitchFamily="50" charset="-128"/>
              </a:rPr>
              <a:t>月に「大阪府中小企業振興基本条例」を施行しました。</a:t>
            </a:r>
            <a:endParaRPr lang="en-US" altLang="ja-JP" sz="1600" dirty="0">
              <a:solidFill>
                <a:schemeClr val="tx1"/>
              </a:solidFill>
              <a:latin typeface="Meiryo UI" pitchFamily="50" charset="-128"/>
              <a:ea typeface="Meiryo UI" pitchFamily="50" charset="-128"/>
              <a:cs typeface="Meiryo UI" pitchFamily="50" charset="-128"/>
            </a:endParaRPr>
          </a:p>
          <a:p>
            <a:r>
              <a:rPr lang="ja-JP" altLang="en-US" sz="1600" dirty="0">
                <a:solidFill>
                  <a:schemeClr val="tx1"/>
                </a:solidFill>
                <a:latin typeface="Meiryo UI" pitchFamily="50" charset="-128"/>
                <a:ea typeface="Meiryo UI" pitchFamily="50" charset="-128"/>
                <a:cs typeface="Meiryo UI" pitchFamily="50" charset="-128"/>
              </a:rPr>
              <a:t>この条例は、中小企業が地域経済において果たす役割の重要性に鑑み、中小企業の振興について、府の責務、基本方針等を明らかにし、中小企業の健全な発展を</a:t>
            </a:r>
            <a:endParaRPr lang="en-US" altLang="ja-JP" sz="1600" dirty="0">
              <a:solidFill>
                <a:schemeClr val="tx1"/>
              </a:solidFill>
              <a:latin typeface="Meiryo UI" pitchFamily="50" charset="-128"/>
              <a:ea typeface="Meiryo UI" pitchFamily="50" charset="-128"/>
              <a:cs typeface="Meiryo UI" pitchFamily="50" charset="-128"/>
            </a:endParaRPr>
          </a:p>
          <a:p>
            <a:r>
              <a:rPr lang="ja-JP" altLang="en-US" sz="1600" dirty="0">
                <a:solidFill>
                  <a:schemeClr val="tx1"/>
                </a:solidFill>
                <a:latin typeface="Meiryo UI" pitchFamily="50" charset="-128"/>
                <a:ea typeface="Meiryo UI" pitchFamily="50" charset="-128"/>
                <a:cs typeface="Meiryo UI" pitchFamily="50" charset="-128"/>
              </a:rPr>
              <a:t>図ることにより、大阪経済の活性化、雇用機会の創出及び府民生活の向上に寄与することを目的としています。</a:t>
            </a:r>
            <a:endParaRPr lang="en-US" altLang="ja-JP" sz="1600" dirty="0">
              <a:solidFill>
                <a:schemeClr val="tx1"/>
              </a:solidFill>
              <a:latin typeface="Meiryo UI" pitchFamily="50" charset="-128"/>
              <a:ea typeface="Meiryo UI" pitchFamily="50" charset="-128"/>
              <a:cs typeface="Meiryo UI" pitchFamily="50" charset="-128"/>
            </a:endParaRPr>
          </a:p>
        </p:txBody>
      </p:sp>
      <p:sp>
        <p:nvSpPr>
          <p:cNvPr id="76" name="コンテンツ プレースホルダー 2"/>
          <p:cNvSpPr txBox="1">
            <a:spLocks/>
          </p:cNvSpPr>
          <p:nvPr/>
        </p:nvSpPr>
        <p:spPr>
          <a:xfrm>
            <a:off x="79602" y="6102624"/>
            <a:ext cx="7081987" cy="315128"/>
          </a:xfrm>
          <a:prstGeom prst="rect">
            <a:avLst/>
          </a:prstGeom>
          <a:solidFill>
            <a:schemeClr val="tx2">
              <a:lumMod val="20000"/>
              <a:lumOff val="80000"/>
            </a:schemeClr>
          </a:solidFill>
          <a:ln w="9525">
            <a:noFill/>
          </a:ln>
        </p:spPr>
        <p:txBody>
          <a:bodyPr vert="horz" lIns="100186" tIns="50093" rIns="100186" bIns="50093"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600" b="1" dirty="0">
                <a:latin typeface="Meiryo UI" pitchFamily="50" charset="-128"/>
                <a:ea typeface="Meiryo UI" pitchFamily="50" charset="-128"/>
                <a:cs typeface="Meiryo UI" pitchFamily="50" charset="-128"/>
              </a:rPr>
              <a:t>６つの基本方針に沿って施策を総合的に展開しています（第４条）</a:t>
            </a:r>
          </a:p>
        </p:txBody>
      </p:sp>
      <p:sp>
        <p:nvSpPr>
          <p:cNvPr id="77" name="コンテンツ プレースホルダー 2"/>
          <p:cNvSpPr txBox="1">
            <a:spLocks/>
          </p:cNvSpPr>
          <p:nvPr/>
        </p:nvSpPr>
        <p:spPr>
          <a:xfrm>
            <a:off x="377156" y="6441167"/>
            <a:ext cx="6637796" cy="547269"/>
          </a:xfrm>
          <a:prstGeom prst="rect">
            <a:avLst/>
          </a:prstGeom>
        </p:spPr>
        <p:txBody>
          <a:bodyPr vert="horz" lIns="100186" tIns="50093" rIns="100186" bIns="50093"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200" dirty="0">
                <a:latin typeface="Meiryo UI" pitchFamily="50" charset="-128"/>
                <a:ea typeface="Meiryo UI" pitchFamily="50" charset="-128"/>
                <a:cs typeface="Meiryo UI" pitchFamily="50" charset="-128"/>
              </a:rPr>
              <a:t>大阪府では、中小企業者の創意工夫と自主的な努力を尊重し、次に掲げる６つの基本方針に基づき、</a:t>
            </a:r>
            <a:endParaRPr lang="en-US" altLang="ja-JP" sz="1200" dirty="0">
              <a:latin typeface="Meiryo UI" pitchFamily="50" charset="-128"/>
              <a:ea typeface="Meiryo UI" pitchFamily="50" charset="-128"/>
              <a:cs typeface="Meiryo UI" pitchFamily="50" charset="-128"/>
            </a:endParaRPr>
          </a:p>
          <a:p>
            <a:pPr marL="0" indent="0">
              <a:buNone/>
            </a:pPr>
            <a:r>
              <a:rPr lang="ja-JP" altLang="en-US" sz="1200" dirty="0">
                <a:latin typeface="Meiryo UI" pitchFamily="50" charset="-128"/>
                <a:ea typeface="Meiryo UI" pitchFamily="50" charset="-128"/>
                <a:cs typeface="Meiryo UI" pitchFamily="50" charset="-128"/>
              </a:rPr>
              <a:t>中小企業の振興に関する施策を総合的に実施しています。</a:t>
            </a:r>
          </a:p>
        </p:txBody>
      </p:sp>
      <p:sp>
        <p:nvSpPr>
          <p:cNvPr id="78" name="円/楕円 77"/>
          <p:cNvSpPr/>
          <p:nvPr/>
        </p:nvSpPr>
        <p:spPr>
          <a:xfrm>
            <a:off x="1502077" y="7141674"/>
            <a:ext cx="4196746" cy="2352210"/>
          </a:xfrm>
          <a:prstGeom prst="ellipse">
            <a:avLst/>
          </a:prstGeom>
          <a:noFill/>
          <a:ln w="76200">
            <a:solidFill>
              <a:srgbClr val="FFC000"/>
            </a:solidFill>
          </a:ln>
        </p:spPr>
        <p:style>
          <a:lnRef idx="2">
            <a:schemeClr val="accent6"/>
          </a:lnRef>
          <a:fillRef idx="1">
            <a:schemeClr val="lt1"/>
          </a:fillRef>
          <a:effectRef idx="0">
            <a:schemeClr val="accent6"/>
          </a:effectRef>
          <a:fontRef idx="minor">
            <a:schemeClr val="dk1"/>
          </a:fontRef>
        </p:style>
        <p:txBody>
          <a:bodyPr lIns="100186" tIns="50093" rIns="100186" bIns="50093"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角丸四角形 89"/>
          <p:cNvSpPr/>
          <p:nvPr/>
        </p:nvSpPr>
        <p:spPr>
          <a:xfrm>
            <a:off x="1495464" y="7020754"/>
            <a:ext cx="1888962" cy="594037"/>
          </a:xfrm>
          <a:prstGeom prst="roundRect">
            <a:avLst>
              <a:gd name="adj" fmla="val 0"/>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0186" tIns="50093" rIns="100186" bIns="50093" rtlCol="0" anchor="ctr"/>
          <a:lstStyle/>
          <a:p>
            <a:r>
              <a:rPr lang="ja-JP" altLang="en-US" sz="1100" dirty="0">
                <a:solidFill>
                  <a:schemeClr val="tx1"/>
                </a:solidFill>
                <a:latin typeface="Meiryo UI" pitchFamily="50" charset="-128"/>
                <a:ea typeface="Meiryo UI" pitchFamily="50" charset="-128"/>
                <a:cs typeface="Meiryo UI" pitchFamily="50" charset="-128"/>
              </a:rPr>
              <a:t>中小企業者の経営基盤の</a:t>
            </a:r>
            <a:endParaRPr lang="en-US" altLang="ja-JP" sz="1100" dirty="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強化及び経営革新の促進</a:t>
            </a:r>
          </a:p>
        </p:txBody>
      </p:sp>
      <p:sp>
        <p:nvSpPr>
          <p:cNvPr id="91" name="角丸四角形 90"/>
          <p:cNvSpPr/>
          <p:nvPr/>
        </p:nvSpPr>
        <p:spPr>
          <a:xfrm>
            <a:off x="4123592" y="7020754"/>
            <a:ext cx="1888962" cy="594037"/>
          </a:xfrm>
          <a:prstGeom prst="roundRect">
            <a:avLst>
              <a:gd name="adj" fmla="val 0"/>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0186" tIns="50093" rIns="100186" bIns="50093" rtlCol="0" anchor="ctr"/>
          <a:lstStyle/>
          <a:p>
            <a:r>
              <a:rPr lang="ja-JP" altLang="en-US" sz="1100" dirty="0">
                <a:solidFill>
                  <a:schemeClr val="tx1"/>
                </a:solidFill>
                <a:latin typeface="Meiryo UI" pitchFamily="50" charset="-128"/>
                <a:ea typeface="Meiryo UI" pitchFamily="50" charset="-128"/>
                <a:cs typeface="Meiryo UI" pitchFamily="50" charset="-128"/>
              </a:rPr>
              <a:t>中小企業の創業及び</a:t>
            </a:r>
            <a:endParaRPr lang="en-US" altLang="ja-JP" sz="1100" dirty="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新たな事業の創出の促進</a:t>
            </a:r>
          </a:p>
        </p:txBody>
      </p:sp>
      <p:sp>
        <p:nvSpPr>
          <p:cNvPr id="93" name="角丸四角形 92"/>
          <p:cNvSpPr/>
          <p:nvPr/>
        </p:nvSpPr>
        <p:spPr>
          <a:xfrm>
            <a:off x="180000" y="8028866"/>
            <a:ext cx="1890000" cy="594037"/>
          </a:xfrm>
          <a:prstGeom prst="roundRect">
            <a:avLst>
              <a:gd name="adj" fmla="val 0"/>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0186" tIns="50093" rIns="100186" bIns="50093" rtlCol="0" anchor="ctr"/>
          <a:lstStyle/>
          <a:p>
            <a:pPr algn="ctr"/>
            <a:r>
              <a:rPr lang="ja-JP" altLang="en-US" sz="1100" dirty="0">
                <a:solidFill>
                  <a:schemeClr val="tx1"/>
                </a:solidFill>
                <a:latin typeface="Meiryo UI" pitchFamily="50" charset="-128"/>
                <a:ea typeface="Meiryo UI" pitchFamily="50" charset="-128"/>
                <a:cs typeface="Meiryo UI" pitchFamily="50" charset="-128"/>
              </a:rPr>
              <a:t>中小企業に対する</a:t>
            </a:r>
            <a:endParaRPr lang="en-US" altLang="ja-JP" sz="1100" dirty="0">
              <a:solidFill>
                <a:schemeClr val="tx1"/>
              </a:solidFill>
              <a:latin typeface="Meiryo UI" pitchFamily="50" charset="-128"/>
              <a:ea typeface="Meiryo UI" pitchFamily="50" charset="-128"/>
              <a:cs typeface="Meiryo UI" pitchFamily="50" charset="-128"/>
            </a:endParaRPr>
          </a:p>
          <a:p>
            <a:pPr algn="ctr"/>
            <a:r>
              <a:rPr lang="ja-JP" altLang="en-US" sz="1100" dirty="0">
                <a:solidFill>
                  <a:schemeClr val="tx1"/>
                </a:solidFill>
                <a:latin typeface="Meiryo UI" pitchFamily="50" charset="-128"/>
                <a:ea typeface="Meiryo UI" pitchFamily="50" charset="-128"/>
                <a:cs typeface="Meiryo UI" pitchFamily="50" charset="-128"/>
              </a:rPr>
              <a:t>資金供給の円滑化</a:t>
            </a:r>
          </a:p>
        </p:txBody>
      </p:sp>
      <p:sp>
        <p:nvSpPr>
          <p:cNvPr id="94" name="角丸四角形 93"/>
          <p:cNvSpPr/>
          <p:nvPr/>
        </p:nvSpPr>
        <p:spPr>
          <a:xfrm>
            <a:off x="5112618" y="8028866"/>
            <a:ext cx="1888962" cy="594037"/>
          </a:xfrm>
          <a:prstGeom prst="roundRect">
            <a:avLst>
              <a:gd name="adj" fmla="val 0"/>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0186" tIns="50093" rIns="100186" bIns="50093" rtlCol="0" anchor="ctr"/>
          <a:lstStyle/>
          <a:p>
            <a:r>
              <a:rPr lang="ja-JP" altLang="en-US" sz="1100" dirty="0">
                <a:solidFill>
                  <a:schemeClr val="tx1"/>
                </a:solidFill>
                <a:latin typeface="Meiryo UI" pitchFamily="50" charset="-128"/>
                <a:ea typeface="Meiryo UI" pitchFamily="50" charset="-128"/>
                <a:cs typeface="Meiryo UI" pitchFamily="50" charset="-128"/>
              </a:rPr>
              <a:t>中小企業の事業活動を担う</a:t>
            </a:r>
            <a:endParaRPr lang="en-US" altLang="ja-JP" sz="1100" dirty="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人材の確保及び育成</a:t>
            </a:r>
          </a:p>
        </p:txBody>
      </p:sp>
      <p:sp>
        <p:nvSpPr>
          <p:cNvPr id="95" name="角丸四角形 94"/>
          <p:cNvSpPr/>
          <p:nvPr/>
        </p:nvSpPr>
        <p:spPr>
          <a:xfrm>
            <a:off x="1495464" y="9098997"/>
            <a:ext cx="1890000" cy="594000"/>
          </a:xfrm>
          <a:prstGeom prst="roundRect">
            <a:avLst>
              <a:gd name="adj" fmla="val 0"/>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0186" tIns="50093" rIns="100186" bIns="50093"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中小企業の販路等の拡大</a:t>
            </a:r>
          </a:p>
        </p:txBody>
      </p:sp>
      <p:sp>
        <p:nvSpPr>
          <p:cNvPr id="96" name="角丸四角形 95"/>
          <p:cNvSpPr/>
          <p:nvPr/>
        </p:nvSpPr>
        <p:spPr>
          <a:xfrm>
            <a:off x="4123592" y="9098997"/>
            <a:ext cx="1890000" cy="594000"/>
          </a:xfrm>
          <a:prstGeom prst="roundRect">
            <a:avLst>
              <a:gd name="adj" fmla="val 0"/>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0186" tIns="50093" rIns="100186" bIns="50093" rtlCol="0" anchor="ct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中小企業の国際的視点に        立った事業展開の促進</a:t>
            </a:r>
          </a:p>
        </p:txBody>
      </p:sp>
      <p:sp>
        <p:nvSpPr>
          <p:cNvPr id="97" name="角丸四角形 96"/>
          <p:cNvSpPr/>
          <p:nvPr/>
        </p:nvSpPr>
        <p:spPr>
          <a:xfrm>
            <a:off x="2360176" y="8106510"/>
            <a:ext cx="2480548" cy="422538"/>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186" tIns="50093" rIns="100186" bIns="50093" rtlCol="0" anchor="ctr"/>
          <a:lstStyle/>
          <a:p>
            <a:pPr algn="ctr"/>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総合的な施策実施</a:t>
            </a:r>
          </a:p>
        </p:txBody>
      </p:sp>
      <p:sp>
        <p:nvSpPr>
          <p:cNvPr id="41" name="正方形/長方形 40"/>
          <p:cNvSpPr/>
          <p:nvPr/>
        </p:nvSpPr>
        <p:spPr>
          <a:xfrm>
            <a:off x="1506821" y="3944644"/>
            <a:ext cx="5347642" cy="216991"/>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lIns="100186" tIns="50093" rIns="100186" bIns="50093" rtlCol="0" anchor="ctr"/>
          <a:lstStyle/>
          <a:p>
            <a:pPr algn="ctr"/>
            <a:r>
              <a:rPr lang="ja-JP" altLang="en-US" sz="1200" dirty="0">
                <a:latin typeface="Meiryo UI" pitchFamily="50" charset="-128"/>
                <a:ea typeface="Meiryo UI" pitchFamily="50" charset="-128"/>
                <a:cs typeface="Meiryo UI" pitchFamily="50" charset="-128"/>
              </a:rPr>
              <a:t>中小企業者の努力（第５条）</a:t>
            </a:r>
          </a:p>
        </p:txBody>
      </p:sp>
      <p:sp>
        <p:nvSpPr>
          <p:cNvPr id="42" name="正方形/長方形 41"/>
          <p:cNvSpPr/>
          <p:nvPr/>
        </p:nvSpPr>
        <p:spPr>
          <a:xfrm>
            <a:off x="1506821" y="4595617"/>
            <a:ext cx="5347642" cy="216991"/>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lIns="100186" tIns="50093" rIns="100186" bIns="50093" rtlCol="0" anchor="ctr"/>
          <a:lstStyle/>
          <a:p>
            <a:pPr algn="ctr"/>
            <a:r>
              <a:rPr lang="ja-JP" altLang="en-US" sz="1200" dirty="0">
                <a:latin typeface="Meiryo UI" pitchFamily="50" charset="-128"/>
                <a:ea typeface="Meiryo UI" pitchFamily="50" charset="-128"/>
                <a:cs typeface="Meiryo UI" pitchFamily="50" charset="-128"/>
              </a:rPr>
              <a:t>府民の理解及び協力（第６条）</a:t>
            </a:r>
          </a:p>
        </p:txBody>
      </p:sp>
      <p:sp>
        <p:nvSpPr>
          <p:cNvPr id="43" name="正方形/長方形 42"/>
          <p:cNvSpPr/>
          <p:nvPr/>
        </p:nvSpPr>
        <p:spPr>
          <a:xfrm>
            <a:off x="1506821" y="5246589"/>
            <a:ext cx="5347642" cy="216991"/>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lIns="100186" tIns="50093" rIns="100186" bIns="50093" rtlCol="0" anchor="ctr"/>
          <a:lstStyle/>
          <a:p>
            <a:pPr algn="ctr"/>
            <a:r>
              <a:rPr lang="ja-JP" altLang="en-US" sz="1200" dirty="0">
                <a:latin typeface="Meiryo UI" pitchFamily="50" charset="-128"/>
                <a:ea typeface="Meiryo UI" pitchFamily="50" charset="-128"/>
                <a:cs typeface="Meiryo UI" pitchFamily="50" charset="-128"/>
              </a:rPr>
              <a:t>大阪府の責務（第３条）</a:t>
            </a:r>
          </a:p>
        </p:txBody>
      </p:sp>
      <p:sp>
        <p:nvSpPr>
          <p:cNvPr id="44" name="正方形/長方形 43"/>
          <p:cNvSpPr/>
          <p:nvPr/>
        </p:nvSpPr>
        <p:spPr>
          <a:xfrm>
            <a:off x="1506821" y="4167233"/>
            <a:ext cx="5347642" cy="27340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lIns="100186" tIns="50093" rIns="100186" bIns="50093" rtlCol="0" anchor="ctr"/>
          <a:lstStyle/>
          <a:p>
            <a:r>
              <a:rPr lang="ja-JP" altLang="en-US" sz="1200" dirty="0">
                <a:solidFill>
                  <a:schemeClr val="tx1"/>
                </a:solidFill>
                <a:latin typeface="Meiryo UI" pitchFamily="50" charset="-128"/>
                <a:ea typeface="Meiryo UI" pitchFamily="50" charset="-128"/>
                <a:cs typeface="Meiryo UI" pitchFamily="50" charset="-128"/>
              </a:rPr>
              <a:t>自主的な経営の向上及び改善、雇用環境の整備、地域活性化に向けた努力</a:t>
            </a:r>
          </a:p>
        </p:txBody>
      </p:sp>
      <p:sp>
        <p:nvSpPr>
          <p:cNvPr id="45" name="正方形/長方形 44"/>
          <p:cNvSpPr/>
          <p:nvPr/>
        </p:nvSpPr>
        <p:spPr>
          <a:xfrm>
            <a:off x="1506821" y="4818205"/>
            <a:ext cx="5347642" cy="27340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lIns="100186" tIns="50093" rIns="100186" bIns="50093" rtlCol="0" anchor="ctr"/>
          <a:lstStyle/>
          <a:p>
            <a:r>
              <a:rPr lang="ja-JP" altLang="en-US" sz="1200" dirty="0">
                <a:solidFill>
                  <a:schemeClr val="tx1"/>
                </a:solidFill>
                <a:latin typeface="Meiryo UI" pitchFamily="50" charset="-128"/>
                <a:ea typeface="Meiryo UI" pitchFamily="50" charset="-128"/>
                <a:cs typeface="Meiryo UI" pitchFamily="50" charset="-128"/>
              </a:rPr>
              <a:t>中小企業振興への理解、中小企業の健全な発展への協力</a:t>
            </a:r>
          </a:p>
        </p:txBody>
      </p:sp>
      <p:sp>
        <p:nvSpPr>
          <p:cNvPr id="46" name="正方形/長方形 45"/>
          <p:cNvSpPr/>
          <p:nvPr/>
        </p:nvSpPr>
        <p:spPr>
          <a:xfrm>
            <a:off x="1506821" y="5469177"/>
            <a:ext cx="5347642" cy="27340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lIns="100186" tIns="50093" rIns="100186" bIns="50093" rtlCol="0" anchor="ctr"/>
          <a:lstStyle/>
          <a:p>
            <a:r>
              <a:rPr lang="ja-JP" altLang="en-US" sz="1100" dirty="0">
                <a:solidFill>
                  <a:schemeClr val="tx1"/>
                </a:solidFill>
                <a:latin typeface="Meiryo UI" pitchFamily="50" charset="-128"/>
                <a:ea typeface="Meiryo UI" pitchFamily="50" charset="-128"/>
                <a:cs typeface="Meiryo UI" pitchFamily="50" charset="-128"/>
              </a:rPr>
              <a:t>総合的な施策実施、支援機関の連携、効果的施策実施、中小企業者の受注機会の増大</a:t>
            </a:r>
          </a:p>
        </p:txBody>
      </p:sp>
      <p:cxnSp>
        <p:nvCxnSpPr>
          <p:cNvPr id="47" name="直線コネクタ 46"/>
          <p:cNvCxnSpPr/>
          <p:nvPr/>
        </p:nvCxnSpPr>
        <p:spPr>
          <a:xfrm>
            <a:off x="1268308" y="4842648"/>
            <a:ext cx="238513" cy="0"/>
          </a:xfrm>
          <a:prstGeom prst="line">
            <a:avLst/>
          </a:prstGeom>
          <a:ln w="9525"/>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a:off x="1393850" y="4188759"/>
            <a:ext cx="108000" cy="0"/>
          </a:xfrm>
          <a:prstGeom prst="line">
            <a:avLst/>
          </a:prstGeom>
          <a:ln w="9525"/>
        </p:spPr>
        <p:style>
          <a:lnRef idx="1">
            <a:schemeClr val="dk1"/>
          </a:lnRef>
          <a:fillRef idx="0">
            <a:schemeClr val="dk1"/>
          </a:fillRef>
          <a:effectRef idx="0">
            <a:schemeClr val="dk1"/>
          </a:effectRef>
          <a:fontRef idx="minor">
            <a:schemeClr val="tx1"/>
          </a:fontRef>
        </p:style>
      </p:cxnSp>
      <p:cxnSp>
        <p:nvCxnSpPr>
          <p:cNvPr id="51" name="直線コネクタ 50"/>
          <p:cNvCxnSpPr/>
          <p:nvPr/>
        </p:nvCxnSpPr>
        <p:spPr>
          <a:xfrm>
            <a:off x="1392751" y="4194576"/>
            <a:ext cx="0" cy="1291181"/>
          </a:xfrm>
          <a:prstGeom prst="line">
            <a:avLst/>
          </a:prstGeom>
          <a:ln w="9525"/>
        </p:spPr>
        <p:style>
          <a:lnRef idx="1">
            <a:schemeClr val="dk1"/>
          </a:lnRef>
          <a:fillRef idx="0">
            <a:schemeClr val="dk1"/>
          </a:fillRef>
          <a:effectRef idx="0">
            <a:schemeClr val="dk1"/>
          </a:effectRef>
          <a:fontRef idx="minor">
            <a:schemeClr val="tx1"/>
          </a:fontRef>
        </p:style>
      </p:cxnSp>
      <p:sp>
        <p:nvSpPr>
          <p:cNvPr id="52" name="角丸四角形 51"/>
          <p:cNvSpPr/>
          <p:nvPr/>
        </p:nvSpPr>
        <p:spPr>
          <a:xfrm>
            <a:off x="162663" y="4379431"/>
            <a:ext cx="1105323" cy="949334"/>
          </a:xfrm>
          <a:prstGeom prst="roundRect">
            <a:avLst>
              <a:gd name="adj" fmla="val 0"/>
            </a:avLst>
          </a:prstGeom>
          <a:solidFill>
            <a:schemeClr val="accent1"/>
          </a:solidFill>
          <a:ln w="9525"/>
        </p:spPr>
        <p:style>
          <a:lnRef idx="2">
            <a:schemeClr val="accent1">
              <a:shade val="50000"/>
            </a:schemeClr>
          </a:lnRef>
          <a:fillRef idx="1">
            <a:schemeClr val="accent1"/>
          </a:fillRef>
          <a:effectRef idx="0">
            <a:schemeClr val="accent1"/>
          </a:effectRef>
          <a:fontRef idx="minor">
            <a:schemeClr val="lt1"/>
          </a:fontRef>
        </p:style>
        <p:txBody>
          <a:bodyPr vert="horz" lIns="100186" tIns="50093" rIns="100186" bIns="50093" rtlCol="0" anchor="ctr"/>
          <a:lstStyle/>
          <a:p>
            <a:r>
              <a:rPr lang="ja-JP" altLang="en-US" sz="1300" dirty="0">
                <a:solidFill>
                  <a:schemeClr val="bg1"/>
                </a:solidFill>
                <a:latin typeface="Meiryo UI" pitchFamily="50" charset="-128"/>
                <a:ea typeface="Meiryo UI" pitchFamily="50" charset="-128"/>
                <a:cs typeface="Meiryo UI" pitchFamily="50" charset="-128"/>
              </a:rPr>
              <a:t>中小企業の健全な発展に向けて</a:t>
            </a:r>
          </a:p>
        </p:txBody>
      </p:sp>
      <p:cxnSp>
        <p:nvCxnSpPr>
          <p:cNvPr id="66" name="直線コネクタ 65"/>
          <p:cNvCxnSpPr/>
          <p:nvPr/>
        </p:nvCxnSpPr>
        <p:spPr>
          <a:xfrm>
            <a:off x="1392751" y="5486995"/>
            <a:ext cx="108000" cy="0"/>
          </a:xfrm>
          <a:prstGeom prst="line">
            <a:avLst/>
          </a:prstGeom>
          <a:ln w="9525"/>
        </p:spPr>
        <p:style>
          <a:lnRef idx="1">
            <a:schemeClr val="dk1"/>
          </a:lnRef>
          <a:fillRef idx="0">
            <a:schemeClr val="dk1"/>
          </a:fillRef>
          <a:effectRef idx="0">
            <a:schemeClr val="dk1"/>
          </a:effectRef>
          <a:fontRef idx="minor">
            <a:schemeClr val="tx1"/>
          </a:fontRef>
        </p:style>
      </p:cxnSp>
      <p:sp>
        <p:nvSpPr>
          <p:cNvPr id="69" name="テキスト ボックス 68"/>
          <p:cNvSpPr txBox="1"/>
          <p:nvPr/>
        </p:nvSpPr>
        <p:spPr>
          <a:xfrm>
            <a:off x="79602" y="3438327"/>
            <a:ext cx="7081987" cy="347386"/>
          </a:xfrm>
          <a:prstGeom prst="rect">
            <a:avLst/>
          </a:prstGeom>
          <a:solidFill>
            <a:schemeClr val="tx2">
              <a:lumMod val="20000"/>
              <a:lumOff val="80000"/>
            </a:schemeClr>
          </a:solidFill>
          <a:ln w="9525">
            <a:noFill/>
          </a:ln>
        </p:spPr>
        <p:style>
          <a:lnRef idx="2">
            <a:schemeClr val="dk1"/>
          </a:lnRef>
          <a:fillRef idx="1">
            <a:schemeClr val="lt1"/>
          </a:fillRef>
          <a:effectRef idx="0">
            <a:schemeClr val="dk1"/>
          </a:effectRef>
          <a:fontRef idx="minor">
            <a:schemeClr val="dk1"/>
          </a:fontRef>
        </p:style>
        <p:txBody>
          <a:bodyPr wrap="square" lIns="100186" tIns="50093" rIns="100186" bIns="50093"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中小企業者、府民、大阪府それぞれの役割等を定めています</a:t>
            </a:r>
          </a:p>
        </p:txBody>
      </p:sp>
      <p:sp>
        <p:nvSpPr>
          <p:cNvPr id="2" name="右矢印 1"/>
          <p:cNvSpPr/>
          <p:nvPr/>
        </p:nvSpPr>
        <p:spPr>
          <a:xfrm>
            <a:off x="79602" y="9775031"/>
            <a:ext cx="7081987" cy="486370"/>
          </a:xfrm>
          <a:prstGeom prst="rightArrow">
            <a:avLst>
              <a:gd name="adj1" fmla="val 71758"/>
              <a:gd name="adj2" fmla="val 54286"/>
            </a:avLst>
          </a:prstGeom>
          <a:solidFill>
            <a:schemeClr val="accent6">
              <a:lumMod val="75000"/>
            </a:schemeClr>
          </a:solidFill>
          <a:ln>
            <a:noFill/>
          </a:ln>
        </p:spPr>
        <p:txBody>
          <a:bodyPr vert="horz" wrap="square" lIns="0" tIns="0" rIns="0" bIns="0" numCol="1" anchor="ctr" anchorCtr="1" compatLnSpc="1">
            <a:prstTxWarp prst="textNoShape">
              <a:avLst/>
            </a:prstTxWarp>
          </a:bodyPr>
          <a:lstStyle/>
          <a:p>
            <a:pPr lvl="0" algn="ctr" defTabSz="914400" fontAlgn="base">
              <a:spcBef>
                <a:spcPts val="500"/>
              </a:spcBef>
              <a:spcAft>
                <a:spcPts val="500"/>
              </a:spcAft>
            </a:pPr>
            <a:r>
              <a:rPr lang="ja-JP" altLang="en-US" sz="18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次のページから大阪府のおすすめ支援策をご紹介します！</a:t>
            </a:r>
            <a:endParaRPr lang="ja-JP"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a:xfrm>
            <a:off x="267223" y="2718247"/>
            <a:ext cx="597177" cy="19267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0.4%</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07490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9EBDEAD-D25F-417C-BF1C-6D8FAA43B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6326" y="7796086"/>
            <a:ext cx="576000" cy="576000"/>
          </a:xfrm>
          <a:prstGeom prst="rect">
            <a:avLst/>
          </a:prstGeom>
        </p:spPr>
      </p:pic>
      <p:pic>
        <p:nvPicPr>
          <p:cNvPr id="18" name="図 17">
            <a:extLst>
              <a:ext uri="{FF2B5EF4-FFF2-40B4-BE49-F238E27FC236}">
                <a16:creationId xmlns:a16="http://schemas.microsoft.com/office/drawing/2014/main" id="{7FC95F72-2109-443A-9DE8-7D11A3BFD4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7932" y="6090975"/>
            <a:ext cx="648000" cy="648000"/>
          </a:xfrm>
          <a:prstGeom prst="rect">
            <a:avLst/>
          </a:prstGeom>
        </p:spPr>
      </p:pic>
      <p:pic>
        <p:nvPicPr>
          <p:cNvPr id="16" name="図 15">
            <a:extLst>
              <a:ext uri="{FF2B5EF4-FFF2-40B4-BE49-F238E27FC236}">
                <a16:creationId xmlns:a16="http://schemas.microsoft.com/office/drawing/2014/main" id="{42C13B38-A5E2-4B60-8AAA-2FA255328C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2440" y="6102695"/>
            <a:ext cx="648000" cy="648000"/>
          </a:xfrm>
          <a:prstGeom prst="rect">
            <a:avLst/>
          </a:prstGeom>
        </p:spPr>
      </p:pic>
      <p:pic>
        <p:nvPicPr>
          <p:cNvPr id="11" name="図 10">
            <a:extLst>
              <a:ext uri="{FF2B5EF4-FFF2-40B4-BE49-F238E27FC236}">
                <a16:creationId xmlns:a16="http://schemas.microsoft.com/office/drawing/2014/main" id="{2F0C8403-53CF-42FA-BB42-15B927687D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2793" y="4685037"/>
            <a:ext cx="648000" cy="648000"/>
          </a:xfrm>
          <a:prstGeom prst="rect">
            <a:avLst/>
          </a:prstGeom>
        </p:spPr>
      </p:pic>
      <p:pic>
        <p:nvPicPr>
          <p:cNvPr id="24" name="図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6670" y="7794719"/>
            <a:ext cx="592374" cy="592374"/>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20744" y="3068061"/>
            <a:ext cx="666000" cy="666000"/>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1749" y="3058167"/>
            <a:ext cx="644994" cy="644994"/>
          </a:xfrm>
          <a:prstGeom prst="rect">
            <a:avLst/>
          </a:prstGeom>
        </p:spPr>
      </p:pic>
      <p:pic>
        <p:nvPicPr>
          <p:cNvPr id="87" name="Picture 3" descr="D:\komakim\Desktop\QRコード\1-9 BCPの普及啓発・策定支援.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0382" y="1404175"/>
            <a:ext cx="666000" cy="666000"/>
          </a:xfrm>
          <a:prstGeom prst="rect">
            <a:avLst/>
          </a:prstGeom>
          <a:noFill/>
          <a:extLst>
            <a:ext uri="{909E8E84-426E-40DD-AFC4-6F175D3DCCD1}">
              <a14:hiddenFill xmlns:a14="http://schemas.microsoft.com/office/drawing/2010/main">
                <a:solidFill>
                  <a:srgbClr val="FFFFFF"/>
                </a:solidFill>
              </a14:hiddenFill>
            </a:ext>
          </a:extLst>
        </p:spPr>
      </p:pic>
      <p:sp>
        <p:nvSpPr>
          <p:cNvPr id="84" name="ホームベース 83"/>
          <p:cNvSpPr/>
          <p:nvPr/>
        </p:nvSpPr>
        <p:spPr>
          <a:xfrm>
            <a:off x="-15875" y="53951"/>
            <a:ext cx="7200900" cy="433394"/>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solidFill>
                <a:latin typeface="Meiryo UI" pitchFamily="50" charset="-128"/>
                <a:ea typeface="Meiryo UI" pitchFamily="50" charset="-128"/>
                <a:cs typeface="Meiryo UI" pitchFamily="50" charset="-128"/>
              </a:rPr>
              <a:t>中小企業者の経営基盤の強化及び経営革新の促進</a:t>
            </a:r>
          </a:p>
        </p:txBody>
      </p:sp>
      <p:cxnSp>
        <p:nvCxnSpPr>
          <p:cNvPr id="38" name="直線コネクタ 37"/>
          <p:cNvCxnSpPr/>
          <p:nvPr/>
        </p:nvCxnSpPr>
        <p:spPr>
          <a:xfrm>
            <a:off x="148949" y="10062266"/>
            <a:ext cx="6851314" cy="0"/>
          </a:xfrm>
          <a:prstGeom prst="line">
            <a:avLst/>
          </a:prstGeom>
        </p:spPr>
        <p:style>
          <a:lnRef idx="1">
            <a:schemeClr val="dk1"/>
          </a:lnRef>
          <a:fillRef idx="0">
            <a:schemeClr val="dk1"/>
          </a:fillRef>
          <a:effectRef idx="0">
            <a:schemeClr val="dk1"/>
          </a:effectRef>
          <a:fontRef idx="minor">
            <a:schemeClr val="tx1"/>
          </a:fontRef>
        </p:style>
      </p:cxnSp>
      <p:sp>
        <p:nvSpPr>
          <p:cNvPr id="81" name="正方形/長方形 80"/>
          <p:cNvSpPr/>
          <p:nvPr/>
        </p:nvSpPr>
        <p:spPr>
          <a:xfrm>
            <a:off x="3426680" y="725457"/>
            <a:ext cx="3137567" cy="307777"/>
          </a:xfrm>
          <a:prstGeom prst="rect">
            <a:avLst/>
          </a:prstGeom>
        </p:spPr>
        <p:txBody>
          <a:bodyPr wrap="square">
            <a:spAutoFit/>
          </a:bodyPr>
          <a:lstStyle/>
          <a:p>
            <a:r>
              <a:rPr lang="en-US" altLang="ja-JP" sz="14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4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事業継続計画</a:t>
            </a:r>
            <a:r>
              <a:rPr lang="en-US" altLang="ja-JP" sz="14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の策定支援</a:t>
            </a:r>
          </a:p>
        </p:txBody>
      </p:sp>
      <p:sp>
        <p:nvSpPr>
          <p:cNvPr id="82" name="正方形/長方形 81"/>
          <p:cNvSpPr/>
          <p:nvPr/>
        </p:nvSpPr>
        <p:spPr>
          <a:xfrm>
            <a:off x="3555518" y="1072653"/>
            <a:ext cx="2703807"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簡易版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BCP</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の提供や商工会・商工会議所等と</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セミナー等を開催し、策定を支援します</a:t>
            </a:r>
          </a:p>
        </p:txBody>
      </p:sp>
      <p:sp>
        <p:nvSpPr>
          <p:cNvPr id="83" name="正方形/長方形 82"/>
          <p:cNvSpPr/>
          <p:nvPr/>
        </p:nvSpPr>
        <p:spPr>
          <a:xfrm>
            <a:off x="3565386" y="1638029"/>
            <a:ext cx="2219463" cy="229563"/>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r>
              <a:rPr lang="de-DE"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TEL:06-6210-949</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lang="de-DE"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FAX:06-6210-9504</a:t>
            </a:r>
          </a:p>
        </p:txBody>
      </p:sp>
      <p:sp>
        <p:nvSpPr>
          <p:cNvPr id="85" name="正方形/長方形 84"/>
          <p:cNvSpPr/>
          <p:nvPr/>
        </p:nvSpPr>
        <p:spPr>
          <a:xfrm>
            <a:off x="3644429" y="1482717"/>
            <a:ext cx="2128326" cy="157314"/>
          </a:xfrm>
          <a:prstGeom prst="rect">
            <a:avLst/>
          </a:prstGeom>
          <a:solidFill>
            <a:schemeClr val="accent6">
              <a:lumMod val="40000"/>
              <a:lumOff val="60000"/>
            </a:schemeClr>
          </a:solidFill>
          <a:ln>
            <a:solidFill>
              <a:schemeClr val="bg1"/>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　経営支援課</a:t>
            </a:r>
          </a:p>
        </p:txBody>
      </p:sp>
      <p:cxnSp>
        <p:nvCxnSpPr>
          <p:cNvPr id="86" name="直線コネクタ 85"/>
          <p:cNvCxnSpPr/>
          <p:nvPr/>
        </p:nvCxnSpPr>
        <p:spPr>
          <a:xfrm>
            <a:off x="3658097" y="1434218"/>
            <a:ext cx="2808000" cy="0"/>
          </a:xfrm>
          <a:prstGeom prst="line">
            <a:avLst/>
          </a:prstGeom>
        </p:spPr>
        <p:style>
          <a:lnRef idx="1">
            <a:schemeClr val="dk1"/>
          </a:lnRef>
          <a:fillRef idx="0">
            <a:schemeClr val="dk1"/>
          </a:fillRef>
          <a:effectRef idx="0">
            <a:schemeClr val="dk1"/>
          </a:effectRef>
          <a:fontRef idx="minor">
            <a:schemeClr val="tx1"/>
          </a:fontRef>
        </p:style>
      </p:cxnSp>
      <p:sp>
        <p:nvSpPr>
          <p:cNvPr id="110" name="正方形/長方形 109"/>
          <p:cNvSpPr/>
          <p:nvPr/>
        </p:nvSpPr>
        <p:spPr>
          <a:xfrm>
            <a:off x="3335673" y="644488"/>
            <a:ext cx="86400" cy="43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8" name="正方形/長方形 77"/>
          <p:cNvSpPr/>
          <p:nvPr/>
        </p:nvSpPr>
        <p:spPr>
          <a:xfrm>
            <a:off x="220251" y="656588"/>
            <a:ext cx="2687069" cy="461665"/>
          </a:xfrm>
          <a:prstGeom prst="rect">
            <a:avLst/>
          </a:prstGeom>
        </p:spPr>
        <p:txBody>
          <a:bodyPr wrap="square">
            <a:spAutoFit/>
          </a:bodyPr>
          <a:lstStyle/>
          <a:p>
            <a:r>
              <a:rPr lang="zh-TW"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中小企業経営革新支援事業</a:t>
            </a:r>
            <a:endParaRPr lang="en-US" altLang="zh-TW"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（経営革新計画）</a:t>
            </a:r>
          </a:p>
        </p:txBody>
      </p:sp>
      <p:sp>
        <p:nvSpPr>
          <p:cNvPr id="79" name="正方形/長方形 78"/>
          <p:cNvSpPr/>
          <p:nvPr/>
        </p:nvSpPr>
        <p:spPr>
          <a:xfrm>
            <a:off x="323385" y="1095133"/>
            <a:ext cx="2703807"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中小企業の経営革新支援のため、新事業計画を</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新規性・実現可能性で審査して承認します</a:t>
            </a:r>
          </a:p>
        </p:txBody>
      </p:sp>
      <p:sp>
        <p:nvSpPr>
          <p:cNvPr id="80" name="正方形/長方形 79"/>
          <p:cNvSpPr/>
          <p:nvPr/>
        </p:nvSpPr>
        <p:spPr>
          <a:xfrm>
            <a:off x="336194" y="1676068"/>
            <a:ext cx="2219463" cy="19366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r>
              <a:rPr lang="de-DE"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TEL:06-6210-9494  FAX:06-6210-9504</a:t>
            </a:r>
          </a:p>
        </p:txBody>
      </p:sp>
      <p:sp>
        <p:nvSpPr>
          <p:cNvPr id="88" name="正方形/長方形 87"/>
          <p:cNvSpPr/>
          <p:nvPr/>
        </p:nvSpPr>
        <p:spPr>
          <a:xfrm>
            <a:off x="400749" y="1484006"/>
            <a:ext cx="2128326" cy="157314"/>
          </a:xfrm>
          <a:prstGeom prst="rect">
            <a:avLst/>
          </a:prstGeom>
          <a:solidFill>
            <a:schemeClr val="accent6">
              <a:lumMod val="40000"/>
              <a:lumOff val="60000"/>
            </a:schemeClr>
          </a:solidFill>
          <a:ln>
            <a:solidFill>
              <a:schemeClr val="bg1"/>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　経営支援課</a:t>
            </a:r>
          </a:p>
        </p:txBody>
      </p:sp>
      <p:pic>
        <p:nvPicPr>
          <p:cNvPr id="90" name="Picture 4" descr="D:\komakim\Desktop\QRコード\1-10 中小企業経営革新支援事業（経営革新計画）.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9453" y="1414653"/>
            <a:ext cx="639421" cy="639421"/>
          </a:xfrm>
          <a:prstGeom prst="rect">
            <a:avLst/>
          </a:prstGeom>
          <a:noFill/>
          <a:extLst>
            <a:ext uri="{909E8E84-426E-40DD-AFC4-6F175D3DCCD1}">
              <a14:hiddenFill xmlns:a14="http://schemas.microsoft.com/office/drawing/2010/main">
                <a:solidFill>
                  <a:srgbClr val="FFFFFF"/>
                </a:solidFill>
              </a14:hiddenFill>
            </a:ext>
          </a:extLst>
        </p:spPr>
      </p:pic>
      <p:pic>
        <p:nvPicPr>
          <p:cNvPr id="91" name="図 90"/>
          <p:cNvPicPr>
            <a:picLocks noChangeAspect="1"/>
          </p:cNvPicPr>
          <p:nvPr/>
        </p:nvPicPr>
        <p:blipFill>
          <a:blip r:embed="rId11"/>
          <a:stretch>
            <a:fillRect/>
          </a:stretch>
        </p:blipFill>
        <p:spPr>
          <a:xfrm>
            <a:off x="2134278" y="623897"/>
            <a:ext cx="576000" cy="504000"/>
          </a:xfrm>
          <a:prstGeom prst="rect">
            <a:avLst/>
          </a:prstGeom>
        </p:spPr>
      </p:pic>
      <p:sp>
        <p:nvSpPr>
          <p:cNvPr id="111" name="正方形/長方形 110"/>
          <p:cNvSpPr/>
          <p:nvPr/>
        </p:nvSpPr>
        <p:spPr>
          <a:xfrm>
            <a:off x="113905" y="647537"/>
            <a:ext cx="86400" cy="43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4" name="直線コネクタ 3"/>
          <p:cNvCxnSpPr/>
          <p:nvPr/>
        </p:nvCxnSpPr>
        <p:spPr>
          <a:xfrm>
            <a:off x="0" y="593853"/>
            <a:ext cx="683210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6825055" y="593853"/>
            <a:ext cx="0" cy="1800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6520839" y="784653"/>
            <a:ext cx="620917" cy="1152189"/>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6597067" y="967070"/>
            <a:ext cx="152013" cy="818579"/>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経営革新</a:t>
            </a:r>
            <a:endPar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6874230" y="785983"/>
            <a:ext cx="226265" cy="1161659"/>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事業継続計画</a:t>
            </a:r>
            <a:endPar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6747896" y="1297652"/>
            <a:ext cx="152400" cy="130395"/>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3" name="正方形/長方形 232"/>
          <p:cNvSpPr/>
          <p:nvPr/>
        </p:nvSpPr>
        <p:spPr>
          <a:xfrm>
            <a:off x="3335673" y="2273481"/>
            <a:ext cx="86400" cy="43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50" name="正方形/長方形 249"/>
          <p:cNvSpPr/>
          <p:nvPr/>
        </p:nvSpPr>
        <p:spPr>
          <a:xfrm>
            <a:off x="3412241" y="2222447"/>
            <a:ext cx="3137567"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経営承継円滑化法に係る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認定・確認（事業承継税制等）</a:t>
            </a:r>
          </a:p>
        </p:txBody>
      </p:sp>
      <p:sp>
        <p:nvSpPr>
          <p:cNvPr id="251" name="正方形/長方形 250"/>
          <p:cNvSpPr/>
          <p:nvPr/>
        </p:nvSpPr>
        <p:spPr>
          <a:xfrm>
            <a:off x="3538810" y="2702027"/>
            <a:ext cx="2703807"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事業承継税制及び金融支援に係る認定・確認事務を</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行います</a:t>
            </a:r>
          </a:p>
        </p:txBody>
      </p:sp>
      <p:sp>
        <p:nvSpPr>
          <p:cNvPr id="248" name="正方形/長方形 247"/>
          <p:cNvSpPr/>
          <p:nvPr/>
        </p:nvSpPr>
        <p:spPr>
          <a:xfrm>
            <a:off x="3550492" y="3247152"/>
            <a:ext cx="2219463" cy="24729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r>
              <a:rPr lang="de-DE"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TEL:06-6210-9490  FAX:06-6210-9504</a:t>
            </a:r>
          </a:p>
        </p:txBody>
      </p:sp>
      <p:sp>
        <p:nvSpPr>
          <p:cNvPr id="249" name="正方形/長方形 248"/>
          <p:cNvSpPr/>
          <p:nvPr/>
        </p:nvSpPr>
        <p:spPr>
          <a:xfrm>
            <a:off x="3597449" y="3103152"/>
            <a:ext cx="2128326" cy="157314"/>
          </a:xfrm>
          <a:prstGeom prst="rect">
            <a:avLst/>
          </a:prstGeom>
          <a:solidFill>
            <a:schemeClr val="accent6">
              <a:lumMod val="40000"/>
              <a:lumOff val="60000"/>
            </a:schemeClr>
          </a:solidFill>
          <a:ln>
            <a:solidFill>
              <a:schemeClr val="bg1"/>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　経営支援課</a:t>
            </a:r>
          </a:p>
        </p:txBody>
      </p:sp>
      <p:cxnSp>
        <p:nvCxnSpPr>
          <p:cNvPr id="244" name="直線コネクタ 243"/>
          <p:cNvCxnSpPr/>
          <p:nvPr/>
        </p:nvCxnSpPr>
        <p:spPr>
          <a:xfrm>
            <a:off x="3629121" y="3026027"/>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6" name="正方形/長方形 245"/>
          <p:cNvSpPr/>
          <p:nvPr/>
        </p:nvSpPr>
        <p:spPr>
          <a:xfrm>
            <a:off x="115200" y="2250351"/>
            <a:ext cx="86400" cy="43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63" name="正方形/長方形 262"/>
          <p:cNvSpPr/>
          <p:nvPr/>
        </p:nvSpPr>
        <p:spPr>
          <a:xfrm>
            <a:off x="199847" y="2322351"/>
            <a:ext cx="3137567" cy="307777"/>
          </a:xfrm>
          <a:prstGeom prst="rect">
            <a:avLst/>
          </a:prstGeom>
        </p:spPr>
        <p:txBody>
          <a:bodyPr wrap="square">
            <a:spAutoFit/>
          </a:bodyPr>
          <a:lstStyle/>
          <a:p>
            <a:r>
              <a:rPr lang="ja-JP" altLang="en-US" sz="14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事業承継支援の推進</a:t>
            </a:r>
          </a:p>
        </p:txBody>
      </p:sp>
      <p:sp>
        <p:nvSpPr>
          <p:cNvPr id="264" name="正方形/長方形 263"/>
          <p:cNvSpPr/>
          <p:nvPr/>
        </p:nvSpPr>
        <p:spPr>
          <a:xfrm>
            <a:off x="338164" y="2703078"/>
            <a:ext cx="2703807" cy="369332"/>
          </a:xfrm>
          <a:prstGeom prst="rect">
            <a:avLst/>
          </a:prstGeom>
        </p:spPr>
        <p:txBody>
          <a:bodyPr wrap="square">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公財</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大阪産業局や商工会・商工会議所等と連携し、</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円滑な事業承継を支援します</a:t>
            </a:r>
          </a:p>
        </p:txBody>
      </p:sp>
      <p:sp>
        <p:nvSpPr>
          <p:cNvPr id="261" name="正方形/長方形 260"/>
          <p:cNvSpPr/>
          <p:nvPr/>
        </p:nvSpPr>
        <p:spPr>
          <a:xfrm>
            <a:off x="325678" y="3238167"/>
            <a:ext cx="2182891" cy="265805"/>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r>
              <a:rPr lang="de-DE"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TEL:06-6210-9490  FAX:06-6210-9504</a:t>
            </a:r>
            <a:endParaRPr lang="ja-JP" altLang="de-DE"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2" name="正方形/長方形 261"/>
          <p:cNvSpPr/>
          <p:nvPr/>
        </p:nvSpPr>
        <p:spPr>
          <a:xfrm>
            <a:off x="392970" y="3100125"/>
            <a:ext cx="2128326" cy="157314"/>
          </a:xfrm>
          <a:prstGeom prst="rect">
            <a:avLst/>
          </a:prstGeom>
          <a:solidFill>
            <a:schemeClr val="accent6">
              <a:lumMod val="40000"/>
              <a:lumOff val="60000"/>
            </a:schemeClr>
          </a:solidFill>
          <a:ln>
            <a:solidFill>
              <a:schemeClr val="bg1"/>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　経営支援課</a:t>
            </a:r>
          </a:p>
        </p:txBody>
      </p:sp>
      <p:cxnSp>
        <p:nvCxnSpPr>
          <p:cNvPr id="257" name="直線コネクタ 256"/>
          <p:cNvCxnSpPr/>
          <p:nvPr/>
        </p:nvCxnSpPr>
        <p:spPr>
          <a:xfrm flipV="1">
            <a:off x="413302" y="3027078"/>
            <a:ext cx="2808000" cy="6471"/>
          </a:xfrm>
          <a:prstGeom prst="line">
            <a:avLst/>
          </a:prstGeom>
        </p:spPr>
        <p:style>
          <a:lnRef idx="1">
            <a:schemeClr val="dk1"/>
          </a:lnRef>
          <a:fillRef idx="0">
            <a:schemeClr val="dk1"/>
          </a:fillRef>
          <a:effectRef idx="0">
            <a:schemeClr val="dk1"/>
          </a:effectRef>
          <a:fontRef idx="minor">
            <a:schemeClr val="tx1"/>
          </a:fontRef>
        </p:style>
      </p:cxnSp>
      <p:cxnSp>
        <p:nvCxnSpPr>
          <p:cNvPr id="112" name="直線コネクタ 111"/>
          <p:cNvCxnSpPr/>
          <p:nvPr/>
        </p:nvCxnSpPr>
        <p:spPr>
          <a:xfrm>
            <a:off x="0" y="2154573"/>
            <a:ext cx="683210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14" name="正方形/長方形 113"/>
          <p:cNvSpPr/>
          <p:nvPr/>
        </p:nvSpPr>
        <p:spPr>
          <a:xfrm>
            <a:off x="6520839" y="2358146"/>
            <a:ext cx="620917" cy="115218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事業承継</a:t>
            </a:r>
          </a:p>
        </p:txBody>
      </p:sp>
      <p:sp>
        <p:nvSpPr>
          <p:cNvPr id="224" name="正方形/長方形 223"/>
          <p:cNvSpPr/>
          <p:nvPr/>
        </p:nvSpPr>
        <p:spPr>
          <a:xfrm>
            <a:off x="3416011" y="3995083"/>
            <a:ext cx="3050086" cy="307777"/>
          </a:xfrm>
          <a:prstGeom prst="rect">
            <a:avLst/>
          </a:prstGeom>
        </p:spPr>
        <p:txBody>
          <a:bodyPr wrap="square">
            <a:spAutoFit/>
          </a:bodyPr>
          <a:lstStyle/>
          <a:p>
            <a:r>
              <a:rPr lang="ja-JP" altLang="en-US" sz="14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デザイン相談（</a:t>
            </a:r>
            <a:r>
              <a:rPr lang="en-US" altLang="ja-JP" sz="14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D-Challenge</a:t>
            </a:r>
            <a:r>
              <a:rPr lang="ja-JP" altLang="en-US" sz="14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25" name="正方形/長方形 224"/>
          <p:cNvSpPr/>
          <p:nvPr/>
        </p:nvSpPr>
        <p:spPr>
          <a:xfrm>
            <a:off x="3498852" y="4355083"/>
            <a:ext cx="3061499"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専門家が対応する無料相談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具体的なデザイン活用の解決策を提案します</a:t>
            </a:r>
          </a:p>
        </p:txBody>
      </p:sp>
      <p:cxnSp>
        <p:nvCxnSpPr>
          <p:cNvPr id="218" name="直線コネクタ 217"/>
          <p:cNvCxnSpPr/>
          <p:nvPr/>
        </p:nvCxnSpPr>
        <p:spPr>
          <a:xfrm>
            <a:off x="3569365" y="4697083"/>
            <a:ext cx="2808000" cy="0"/>
          </a:xfrm>
          <a:prstGeom prst="line">
            <a:avLst/>
          </a:prstGeom>
        </p:spPr>
        <p:style>
          <a:lnRef idx="1">
            <a:schemeClr val="dk1"/>
          </a:lnRef>
          <a:fillRef idx="0">
            <a:schemeClr val="dk1"/>
          </a:fillRef>
          <a:effectRef idx="0">
            <a:schemeClr val="dk1"/>
          </a:effectRef>
          <a:fontRef idx="minor">
            <a:schemeClr val="tx1"/>
          </a:fontRef>
        </p:style>
      </p:cxnSp>
      <p:sp>
        <p:nvSpPr>
          <p:cNvPr id="163" name="正方形/長方形 162"/>
          <p:cNvSpPr/>
          <p:nvPr/>
        </p:nvSpPr>
        <p:spPr>
          <a:xfrm>
            <a:off x="3335963" y="3923083"/>
            <a:ext cx="86400" cy="43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118" name="直線コネクタ 117"/>
          <p:cNvCxnSpPr/>
          <p:nvPr/>
        </p:nvCxnSpPr>
        <p:spPr>
          <a:xfrm>
            <a:off x="-3813" y="3870375"/>
            <a:ext cx="683210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6823536" y="3870375"/>
            <a:ext cx="0" cy="2160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6533671" y="4086375"/>
            <a:ext cx="620917" cy="1152189"/>
          </a:xfrm>
          <a:prstGeom prst="rect">
            <a:avLst/>
          </a:prstGeom>
          <a:solidFill>
            <a:schemeClr val="bg1"/>
          </a:solidFill>
          <a:ln>
            <a:solidFill>
              <a:srgbClr val="0070C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デザイン</a:t>
            </a:r>
          </a:p>
        </p:txBody>
      </p:sp>
      <p:sp>
        <p:nvSpPr>
          <p:cNvPr id="162" name="正方形/長方形 161"/>
          <p:cNvSpPr/>
          <p:nvPr/>
        </p:nvSpPr>
        <p:spPr>
          <a:xfrm>
            <a:off x="3337200" y="7020719"/>
            <a:ext cx="86400" cy="43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58" name="正方形/長方形 157"/>
          <p:cNvSpPr/>
          <p:nvPr/>
        </p:nvSpPr>
        <p:spPr>
          <a:xfrm>
            <a:off x="3417487" y="6966719"/>
            <a:ext cx="3050086"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知的財産活動支援</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MOBIO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知財サポートチーム等）</a:t>
            </a:r>
          </a:p>
        </p:txBody>
      </p:sp>
      <p:sp>
        <p:nvSpPr>
          <p:cNvPr id="159" name="正方形/長方形 158"/>
          <p:cNvSpPr/>
          <p:nvPr/>
        </p:nvSpPr>
        <p:spPr>
          <a:xfrm>
            <a:off x="3552116" y="7434719"/>
            <a:ext cx="2703807" cy="369332"/>
          </a:xfrm>
          <a:prstGeom prst="rect">
            <a:avLst/>
          </a:prstGeom>
        </p:spPr>
        <p:txBody>
          <a:bodyPr wrap="square">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INPIT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知財総合支援窓口等と連携して</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中小企業の知的財産活動を総合的に支援します</a:t>
            </a:r>
          </a:p>
        </p:txBody>
      </p:sp>
      <p:sp>
        <p:nvSpPr>
          <p:cNvPr id="157" name="正方形/長方形 156"/>
          <p:cNvSpPr/>
          <p:nvPr/>
        </p:nvSpPr>
        <p:spPr>
          <a:xfrm>
            <a:off x="3671156" y="7843288"/>
            <a:ext cx="2128326" cy="167397"/>
          </a:xfrm>
          <a:prstGeom prst="rect">
            <a:avLst/>
          </a:prstGeom>
          <a:solidFill>
            <a:schemeClr val="accent6">
              <a:lumMod val="40000"/>
              <a:lumOff val="60000"/>
            </a:schemeClr>
          </a:solidFill>
          <a:ln>
            <a:solidFill>
              <a:schemeClr val="bg1"/>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（公財）大阪産業局</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4" name="直線コネクタ 163"/>
          <p:cNvCxnSpPr/>
          <p:nvPr/>
        </p:nvCxnSpPr>
        <p:spPr>
          <a:xfrm>
            <a:off x="3645573" y="7794719"/>
            <a:ext cx="2808000" cy="0"/>
          </a:xfrm>
          <a:prstGeom prst="line">
            <a:avLst/>
          </a:prstGeom>
        </p:spPr>
        <p:style>
          <a:lnRef idx="1">
            <a:schemeClr val="dk1"/>
          </a:lnRef>
          <a:fillRef idx="0">
            <a:schemeClr val="dk1"/>
          </a:fillRef>
          <a:effectRef idx="0">
            <a:schemeClr val="dk1"/>
          </a:effectRef>
          <a:fontRef idx="minor">
            <a:schemeClr val="tx1"/>
          </a:fontRef>
        </p:style>
      </p:cxnSp>
      <p:sp>
        <p:nvSpPr>
          <p:cNvPr id="165" name="正方形/長方形 164"/>
          <p:cNvSpPr/>
          <p:nvPr/>
        </p:nvSpPr>
        <p:spPr>
          <a:xfrm>
            <a:off x="3641239" y="7989851"/>
            <a:ext cx="2219463" cy="254074"/>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r>
              <a:rPr lang="de-DE"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TEL:06-6748-1052  FAX:06-6745-2362</a:t>
            </a:r>
          </a:p>
        </p:txBody>
      </p:sp>
      <p:sp>
        <p:nvSpPr>
          <p:cNvPr id="189" name="正方形/長方形 188"/>
          <p:cNvSpPr/>
          <p:nvPr/>
        </p:nvSpPr>
        <p:spPr>
          <a:xfrm>
            <a:off x="220748" y="7074719"/>
            <a:ext cx="305008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推進パートナーズ</a:t>
            </a:r>
          </a:p>
        </p:txBody>
      </p:sp>
      <p:sp>
        <p:nvSpPr>
          <p:cNvPr id="190" name="正方形/長方形 189"/>
          <p:cNvSpPr/>
          <p:nvPr/>
        </p:nvSpPr>
        <p:spPr>
          <a:xfrm>
            <a:off x="308207" y="7398719"/>
            <a:ext cx="2703807"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お困りごとを抱える府内中小企業にデータや</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デジタル技術を活用した解決策を提案します</a:t>
            </a:r>
          </a:p>
        </p:txBody>
      </p:sp>
      <p:sp>
        <p:nvSpPr>
          <p:cNvPr id="188" name="正方形/長方形 187"/>
          <p:cNvSpPr/>
          <p:nvPr/>
        </p:nvSpPr>
        <p:spPr>
          <a:xfrm>
            <a:off x="388448" y="7846093"/>
            <a:ext cx="2128326" cy="164593"/>
          </a:xfrm>
          <a:prstGeom prst="rect">
            <a:avLst/>
          </a:prstGeom>
          <a:solidFill>
            <a:schemeClr val="accent6">
              <a:lumMod val="40000"/>
              <a:lumOff val="60000"/>
            </a:schemeClr>
          </a:solidFill>
          <a:ln>
            <a:solidFill>
              <a:schemeClr val="bg1"/>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商工労働総務課</a:t>
            </a:r>
          </a:p>
        </p:txBody>
      </p:sp>
      <p:cxnSp>
        <p:nvCxnSpPr>
          <p:cNvPr id="170" name="直線コネクタ 169"/>
          <p:cNvCxnSpPr/>
          <p:nvPr/>
        </p:nvCxnSpPr>
        <p:spPr>
          <a:xfrm>
            <a:off x="400749" y="7794719"/>
            <a:ext cx="2808000" cy="0"/>
          </a:xfrm>
          <a:prstGeom prst="line">
            <a:avLst/>
          </a:prstGeom>
        </p:spPr>
        <p:style>
          <a:lnRef idx="1">
            <a:schemeClr val="dk1"/>
          </a:lnRef>
          <a:fillRef idx="0">
            <a:schemeClr val="dk1"/>
          </a:fillRef>
          <a:effectRef idx="0">
            <a:schemeClr val="dk1"/>
          </a:effectRef>
          <a:fontRef idx="minor">
            <a:schemeClr val="tx1"/>
          </a:fontRef>
        </p:style>
      </p:cxnSp>
      <p:sp>
        <p:nvSpPr>
          <p:cNvPr id="166" name="正方形/長方形 165"/>
          <p:cNvSpPr/>
          <p:nvPr/>
        </p:nvSpPr>
        <p:spPr>
          <a:xfrm>
            <a:off x="341385" y="7989018"/>
            <a:ext cx="2219463" cy="269512"/>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TEL:06-6210-9066  FAX:06-6210-9481</a:t>
            </a:r>
          </a:p>
        </p:txBody>
      </p:sp>
      <p:cxnSp>
        <p:nvCxnSpPr>
          <p:cNvPr id="122" name="直線コネクタ 121"/>
          <p:cNvCxnSpPr/>
          <p:nvPr/>
        </p:nvCxnSpPr>
        <p:spPr>
          <a:xfrm>
            <a:off x="-8594" y="6894711"/>
            <a:ext cx="685653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a:cxnSpLocks/>
          </p:cNvCxnSpPr>
          <p:nvPr/>
        </p:nvCxnSpPr>
        <p:spPr>
          <a:xfrm flipV="1">
            <a:off x="6837662" y="6894711"/>
            <a:ext cx="0" cy="28896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4" name="正方形/長方形 93"/>
          <p:cNvSpPr/>
          <p:nvPr/>
        </p:nvSpPr>
        <p:spPr>
          <a:xfrm>
            <a:off x="225523" y="8658903"/>
            <a:ext cx="305008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商店街等モデル創出普及事業</a:t>
            </a:r>
          </a:p>
        </p:txBody>
      </p:sp>
      <p:sp>
        <p:nvSpPr>
          <p:cNvPr id="95" name="正方形/長方形 94"/>
          <p:cNvSpPr/>
          <p:nvPr/>
        </p:nvSpPr>
        <p:spPr>
          <a:xfrm>
            <a:off x="357065" y="8964903"/>
            <a:ext cx="2940186"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商店街において、地域コミュニティの担い手としての</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「モデル創出」と「成果の普及」に取り組みます</a:t>
            </a:r>
          </a:p>
        </p:txBody>
      </p:sp>
      <p:sp>
        <p:nvSpPr>
          <p:cNvPr id="96" name="正方形/長方形 95"/>
          <p:cNvSpPr/>
          <p:nvPr/>
        </p:nvSpPr>
        <p:spPr>
          <a:xfrm>
            <a:off x="385413" y="9542691"/>
            <a:ext cx="2204678" cy="19366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TEL:06-6210-9496  FAX:06-6210-9505</a:t>
            </a:r>
          </a:p>
        </p:txBody>
      </p:sp>
      <p:sp>
        <p:nvSpPr>
          <p:cNvPr id="97" name="正方形/長方形 96"/>
          <p:cNvSpPr/>
          <p:nvPr/>
        </p:nvSpPr>
        <p:spPr>
          <a:xfrm>
            <a:off x="460807" y="9383015"/>
            <a:ext cx="2128326" cy="155877"/>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　商業振興課</a:t>
            </a:r>
          </a:p>
        </p:txBody>
      </p:sp>
      <p:cxnSp>
        <p:nvCxnSpPr>
          <p:cNvPr id="99" name="直線コネクタ 98"/>
          <p:cNvCxnSpPr/>
          <p:nvPr/>
        </p:nvCxnSpPr>
        <p:spPr>
          <a:xfrm>
            <a:off x="424376" y="9306903"/>
            <a:ext cx="2808000" cy="0"/>
          </a:xfrm>
          <a:prstGeom prst="line">
            <a:avLst/>
          </a:prstGeom>
        </p:spPr>
        <p:style>
          <a:lnRef idx="1">
            <a:schemeClr val="dk1"/>
          </a:lnRef>
          <a:fillRef idx="0">
            <a:schemeClr val="dk1"/>
          </a:fillRef>
          <a:effectRef idx="0">
            <a:schemeClr val="dk1"/>
          </a:effectRef>
          <a:fontRef idx="minor">
            <a:schemeClr val="tx1"/>
          </a:fontRef>
        </p:style>
      </p:cxnSp>
      <p:sp>
        <p:nvSpPr>
          <p:cNvPr id="128" name="正方形/長方形 127"/>
          <p:cNvSpPr/>
          <p:nvPr/>
        </p:nvSpPr>
        <p:spPr>
          <a:xfrm>
            <a:off x="6510035" y="8690143"/>
            <a:ext cx="620917" cy="115218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商店街</a:t>
            </a:r>
          </a:p>
        </p:txBody>
      </p:sp>
      <p:sp>
        <p:nvSpPr>
          <p:cNvPr id="115" name="正方形/長方形 114"/>
          <p:cNvSpPr/>
          <p:nvPr/>
        </p:nvSpPr>
        <p:spPr>
          <a:xfrm>
            <a:off x="6529620" y="7110711"/>
            <a:ext cx="620917" cy="115218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6908911" y="7030513"/>
            <a:ext cx="183234" cy="1284538"/>
          </a:xfrm>
          <a:prstGeom prst="rect">
            <a:avLst/>
          </a:prstGeom>
          <a:noFill/>
          <a:ln>
            <a:noFill/>
          </a:ln>
        </p:spPr>
        <p:style>
          <a:lnRef idx="2">
            <a:schemeClr val="dk1"/>
          </a:lnRef>
          <a:fillRef idx="1">
            <a:schemeClr val="lt1"/>
          </a:fillRef>
          <a:effectRef idx="0">
            <a:schemeClr val="dk1"/>
          </a:effectRef>
          <a:fontRef idx="minor">
            <a:schemeClr val="dk1"/>
          </a:fontRef>
        </p:style>
        <p:txBody>
          <a:bodyPr vert="wordArtVertRtl" rtlCol="0" anchor="ctr"/>
          <a:lstStyle/>
          <a:p>
            <a:pPr algn="ctr"/>
            <a:r>
              <a:rPr lang="en-US" altLang="ja-JP" sz="1100" b="1"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100" b="1"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spc="-15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endParaRPr lang="en-US" altLang="ja-JP" sz="1100" b="1"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6560351" y="7340704"/>
            <a:ext cx="226265" cy="802800"/>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知財</a:t>
            </a:r>
            <a:endPar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正方形/長方形 120"/>
          <p:cNvSpPr/>
          <p:nvPr/>
        </p:nvSpPr>
        <p:spPr>
          <a:xfrm>
            <a:off x="6780737" y="7662385"/>
            <a:ext cx="152400" cy="130395"/>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14819" y="643184"/>
            <a:ext cx="521323"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5" name="テキスト ボックス 124"/>
          <p:cNvSpPr txBox="1"/>
          <p:nvPr/>
        </p:nvSpPr>
        <p:spPr>
          <a:xfrm>
            <a:off x="6794483" y="10076525"/>
            <a:ext cx="296404"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p>
        </p:txBody>
      </p:sp>
      <p:sp>
        <p:nvSpPr>
          <p:cNvPr id="124" name="正方形/長方形 123"/>
          <p:cNvSpPr/>
          <p:nvPr/>
        </p:nvSpPr>
        <p:spPr>
          <a:xfrm>
            <a:off x="47967" y="10107302"/>
            <a:ext cx="6481653" cy="215444"/>
          </a:xfrm>
          <a:prstGeom prst="rect">
            <a:avLst/>
          </a:prstGeom>
        </p:spPr>
        <p:txBody>
          <a:bodyPr wrap="square">
            <a:sp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各ホームページアドレスは全て二次元コードで表示しております。二次元コードを読み取れない場合は、事業名を検索していただきますようお願いします。</a:t>
            </a:r>
          </a:p>
        </p:txBody>
      </p:sp>
      <p:sp>
        <p:nvSpPr>
          <p:cNvPr id="129" name="正方形/長方形 128"/>
          <p:cNvSpPr/>
          <p:nvPr/>
        </p:nvSpPr>
        <p:spPr>
          <a:xfrm>
            <a:off x="192095" y="3887083"/>
            <a:ext cx="3050086" cy="523220"/>
          </a:xfrm>
          <a:prstGeom prst="rect">
            <a:avLst/>
          </a:prstGeom>
        </p:spPr>
        <p:txBody>
          <a:bodyPr wrap="square">
            <a:spAutoFit/>
          </a:bodyPr>
          <a:lstStyle/>
          <a:p>
            <a:r>
              <a:rPr lang="ja-JP" altLang="en-US" sz="14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新商品開発マニュアル</a:t>
            </a:r>
            <a:endParaRPr lang="en-US" altLang="ja-JP" sz="14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「中小企業デザイン開発思考」</a:t>
            </a:r>
          </a:p>
        </p:txBody>
      </p:sp>
      <p:sp>
        <p:nvSpPr>
          <p:cNvPr id="130" name="正方形/長方形 129"/>
          <p:cNvSpPr/>
          <p:nvPr/>
        </p:nvSpPr>
        <p:spPr>
          <a:xfrm>
            <a:off x="300288" y="4355083"/>
            <a:ext cx="2703807"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市場競争力の高い自社商品を開発するために</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実践すべきプロセスを解説した手引書です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p:cNvSpPr/>
          <p:nvPr/>
        </p:nvSpPr>
        <p:spPr>
          <a:xfrm>
            <a:off x="292812" y="4935068"/>
            <a:ext cx="2219463" cy="224105"/>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r>
              <a:rPr lang="de-DE"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TEL:06-4256-3522  FAX:06-6264-9899</a:t>
            </a:r>
          </a:p>
        </p:txBody>
      </p:sp>
      <p:sp>
        <p:nvSpPr>
          <p:cNvPr id="132" name="正方形/長方形 131"/>
          <p:cNvSpPr/>
          <p:nvPr/>
        </p:nvSpPr>
        <p:spPr>
          <a:xfrm>
            <a:off x="369351" y="4773068"/>
            <a:ext cx="2128326" cy="157314"/>
          </a:xfrm>
          <a:prstGeom prst="rect">
            <a:avLst/>
          </a:prstGeom>
          <a:solidFill>
            <a:schemeClr val="accent6">
              <a:lumMod val="40000"/>
              <a:lumOff val="60000"/>
            </a:schemeClr>
          </a:solidFill>
          <a:ln>
            <a:solidFill>
              <a:schemeClr val="bg1"/>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（公財）大阪産業局</a:t>
            </a:r>
          </a:p>
        </p:txBody>
      </p:sp>
      <p:cxnSp>
        <p:nvCxnSpPr>
          <p:cNvPr id="133" name="直線コネクタ 132"/>
          <p:cNvCxnSpPr/>
          <p:nvPr/>
        </p:nvCxnSpPr>
        <p:spPr>
          <a:xfrm>
            <a:off x="370801" y="4697083"/>
            <a:ext cx="2808000" cy="0"/>
          </a:xfrm>
          <a:prstGeom prst="line">
            <a:avLst/>
          </a:prstGeom>
        </p:spPr>
        <p:style>
          <a:lnRef idx="1">
            <a:schemeClr val="dk1"/>
          </a:lnRef>
          <a:fillRef idx="0">
            <a:schemeClr val="dk1"/>
          </a:fillRef>
          <a:effectRef idx="0">
            <a:schemeClr val="dk1"/>
          </a:effectRef>
          <a:fontRef idx="minor">
            <a:schemeClr val="tx1"/>
          </a:fontRef>
        </p:style>
      </p:cxnSp>
      <p:sp>
        <p:nvSpPr>
          <p:cNvPr id="135" name="正方形/長方形 134"/>
          <p:cNvSpPr/>
          <p:nvPr/>
        </p:nvSpPr>
        <p:spPr>
          <a:xfrm>
            <a:off x="115200" y="3923083"/>
            <a:ext cx="86400" cy="43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136" name="直線コネクタ 135"/>
          <p:cNvCxnSpPr/>
          <p:nvPr/>
        </p:nvCxnSpPr>
        <p:spPr>
          <a:xfrm>
            <a:off x="388448" y="1432653"/>
            <a:ext cx="2808000" cy="0"/>
          </a:xfrm>
          <a:prstGeom prst="line">
            <a:avLst/>
          </a:prstGeom>
        </p:spPr>
        <p:style>
          <a:lnRef idx="1">
            <a:schemeClr val="dk1"/>
          </a:lnRef>
          <a:fillRef idx="0">
            <a:schemeClr val="dk1"/>
          </a:fillRef>
          <a:effectRef idx="0">
            <a:schemeClr val="dk1"/>
          </a:effectRef>
          <a:fontRef idx="minor">
            <a:schemeClr val="tx1"/>
          </a:fontRef>
        </p:style>
      </p:cxnSp>
      <p:sp>
        <p:nvSpPr>
          <p:cNvPr id="137" name="正方形/長方形 136"/>
          <p:cNvSpPr/>
          <p:nvPr/>
        </p:nvSpPr>
        <p:spPr>
          <a:xfrm>
            <a:off x="200035" y="5439870"/>
            <a:ext cx="305008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ホームページ無料診断</a:t>
            </a:r>
          </a:p>
        </p:txBody>
      </p:sp>
      <p:sp>
        <p:nvSpPr>
          <p:cNvPr id="138" name="正方形/長方形 137"/>
          <p:cNvSpPr/>
          <p:nvPr/>
        </p:nvSpPr>
        <p:spPr>
          <a:xfrm>
            <a:off x="312579" y="5745870"/>
            <a:ext cx="2896170"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ホームページのアクセス向上への改善点を専門家がチェックし、診断結果を解説します</a:t>
            </a:r>
          </a:p>
        </p:txBody>
      </p:sp>
      <p:cxnSp>
        <p:nvCxnSpPr>
          <p:cNvPr id="141" name="直線コネクタ 140"/>
          <p:cNvCxnSpPr/>
          <p:nvPr/>
        </p:nvCxnSpPr>
        <p:spPr>
          <a:xfrm>
            <a:off x="358969" y="6087870"/>
            <a:ext cx="2808000" cy="0"/>
          </a:xfrm>
          <a:prstGeom prst="line">
            <a:avLst/>
          </a:prstGeom>
        </p:spPr>
        <p:style>
          <a:lnRef idx="1">
            <a:schemeClr val="dk1"/>
          </a:lnRef>
          <a:fillRef idx="0">
            <a:schemeClr val="dk1"/>
          </a:fillRef>
          <a:effectRef idx="0">
            <a:schemeClr val="dk1"/>
          </a:effectRef>
          <a:fontRef idx="minor">
            <a:schemeClr val="tx1"/>
          </a:fontRef>
        </p:style>
      </p:cxnSp>
      <p:pic>
        <p:nvPicPr>
          <p:cNvPr id="13" name="図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06205" y="4733557"/>
            <a:ext cx="614519" cy="614519"/>
          </a:xfrm>
          <a:prstGeom prst="rect">
            <a:avLst/>
          </a:prstGeom>
        </p:spPr>
      </p:pic>
      <p:sp>
        <p:nvSpPr>
          <p:cNvPr id="148" name="正方形/長方形 147"/>
          <p:cNvSpPr/>
          <p:nvPr/>
        </p:nvSpPr>
        <p:spPr>
          <a:xfrm>
            <a:off x="115200" y="5385870"/>
            <a:ext cx="86400" cy="43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44" name="正方形/長方形 143"/>
          <p:cNvSpPr/>
          <p:nvPr/>
        </p:nvSpPr>
        <p:spPr>
          <a:xfrm>
            <a:off x="140636" y="8622903"/>
            <a:ext cx="86400" cy="43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34" name="正方形/長方形 133"/>
          <p:cNvSpPr/>
          <p:nvPr/>
        </p:nvSpPr>
        <p:spPr>
          <a:xfrm>
            <a:off x="115200" y="7020719"/>
            <a:ext cx="86400" cy="43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143" name="図 14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39739" y="7002719"/>
            <a:ext cx="462193" cy="435591"/>
          </a:xfrm>
          <a:prstGeom prst="rect">
            <a:avLst/>
          </a:prstGeom>
        </p:spPr>
      </p:pic>
      <p:sp>
        <p:nvSpPr>
          <p:cNvPr id="161" name="正方形/長方形 160"/>
          <p:cNvSpPr/>
          <p:nvPr/>
        </p:nvSpPr>
        <p:spPr>
          <a:xfrm>
            <a:off x="3403487" y="8676015"/>
            <a:ext cx="3050086" cy="307777"/>
          </a:xfrm>
          <a:prstGeom prst="rect">
            <a:avLst/>
          </a:prstGeom>
        </p:spPr>
        <p:txBody>
          <a:bodyPr wrap="square">
            <a:spAutoFit/>
          </a:bodyPr>
          <a:lstStyle/>
          <a:p>
            <a:r>
              <a:rPr lang="zh-TW" altLang="en-US" sz="1400" dirty="0">
                <a:latin typeface="Meiryo UI" panose="020B0604030504040204" pitchFamily="50" charset="-128"/>
                <a:ea typeface="Meiryo UI" panose="020B0604030504040204" pitchFamily="50" charset="-128"/>
                <a:cs typeface="Meiryo UI" panose="020B0604030504040204" pitchFamily="50" charset="-128"/>
              </a:rPr>
              <a:t>商店街店舗魅力向上支援事業</a:t>
            </a:r>
          </a:p>
        </p:txBody>
      </p:sp>
      <p:sp>
        <p:nvSpPr>
          <p:cNvPr id="168" name="正方形/長方形 167"/>
          <p:cNvSpPr/>
          <p:nvPr/>
        </p:nvSpPr>
        <p:spPr>
          <a:xfrm>
            <a:off x="3546000" y="8964903"/>
            <a:ext cx="2703807"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商店街での観光・消費を促進するため、</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商店街の「観光コンテンツ化」と「情報発信」を行います</a:t>
            </a:r>
          </a:p>
        </p:txBody>
      </p:sp>
      <p:sp>
        <p:nvSpPr>
          <p:cNvPr id="169" name="正方形/長方形 168"/>
          <p:cNvSpPr/>
          <p:nvPr/>
        </p:nvSpPr>
        <p:spPr>
          <a:xfrm>
            <a:off x="3444382" y="9558965"/>
            <a:ext cx="2204678" cy="19366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TEL:06-6210-9496  FAX:06-6210-9505</a:t>
            </a:r>
          </a:p>
        </p:txBody>
      </p:sp>
      <p:sp>
        <p:nvSpPr>
          <p:cNvPr id="171" name="正方形/長方形 170"/>
          <p:cNvSpPr/>
          <p:nvPr/>
        </p:nvSpPr>
        <p:spPr>
          <a:xfrm>
            <a:off x="3492000" y="9378902"/>
            <a:ext cx="2128326" cy="182421"/>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　商業振興課</a:t>
            </a:r>
          </a:p>
        </p:txBody>
      </p:sp>
      <p:cxnSp>
        <p:nvCxnSpPr>
          <p:cNvPr id="172" name="直線コネクタ 171"/>
          <p:cNvCxnSpPr/>
          <p:nvPr/>
        </p:nvCxnSpPr>
        <p:spPr>
          <a:xfrm>
            <a:off x="3491999" y="9306903"/>
            <a:ext cx="2808000" cy="0"/>
          </a:xfrm>
          <a:prstGeom prst="line">
            <a:avLst/>
          </a:prstGeom>
        </p:spPr>
        <p:style>
          <a:lnRef idx="1">
            <a:schemeClr val="dk1"/>
          </a:lnRef>
          <a:fillRef idx="0">
            <a:schemeClr val="dk1"/>
          </a:fillRef>
          <a:effectRef idx="0">
            <a:schemeClr val="dk1"/>
          </a:effectRef>
          <a:fontRef idx="minor">
            <a:schemeClr val="tx1"/>
          </a:fontRef>
        </p:style>
      </p:cxnSp>
      <p:sp>
        <p:nvSpPr>
          <p:cNvPr id="174" name="正方形/長方形 173"/>
          <p:cNvSpPr/>
          <p:nvPr/>
        </p:nvSpPr>
        <p:spPr>
          <a:xfrm>
            <a:off x="3337200" y="8622903"/>
            <a:ext cx="86400" cy="43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146" name="直線コネクタ 145"/>
          <p:cNvCxnSpPr/>
          <p:nvPr/>
        </p:nvCxnSpPr>
        <p:spPr>
          <a:xfrm>
            <a:off x="-28058" y="8478887"/>
            <a:ext cx="6858000" cy="52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26" name="正方形/長方形 125"/>
          <p:cNvSpPr/>
          <p:nvPr/>
        </p:nvSpPr>
        <p:spPr>
          <a:xfrm>
            <a:off x="3595247" y="4766943"/>
            <a:ext cx="2128326" cy="157314"/>
          </a:xfrm>
          <a:prstGeom prst="rect">
            <a:avLst/>
          </a:prstGeom>
          <a:solidFill>
            <a:schemeClr val="accent6">
              <a:lumMod val="40000"/>
              <a:lumOff val="60000"/>
            </a:schemeClr>
          </a:solidFill>
          <a:ln>
            <a:solidFill>
              <a:schemeClr val="bg1"/>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（公財）大阪産業局</a:t>
            </a:r>
          </a:p>
        </p:txBody>
      </p:sp>
      <p:sp>
        <p:nvSpPr>
          <p:cNvPr id="142" name="正方形/長方形 141"/>
          <p:cNvSpPr/>
          <p:nvPr/>
        </p:nvSpPr>
        <p:spPr>
          <a:xfrm>
            <a:off x="3540846" y="4939169"/>
            <a:ext cx="2219463" cy="224105"/>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r>
              <a:rPr lang="de-DE"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TEL:06-4256-3522  FAX:06-6264-9899</a:t>
            </a:r>
          </a:p>
        </p:txBody>
      </p:sp>
      <p:sp>
        <p:nvSpPr>
          <p:cNvPr id="150" name="正方形/長方形 149"/>
          <p:cNvSpPr/>
          <p:nvPr/>
        </p:nvSpPr>
        <p:spPr>
          <a:xfrm>
            <a:off x="357709" y="6151276"/>
            <a:ext cx="2128326" cy="157314"/>
          </a:xfrm>
          <a:prstGeom prst="rect">
            <a:avLst/>
          </a:prstGeom>
          <a:solidFill>
            <a:schemeClr val="accent6">
              <a:lumMod val="40000"/>
              <a:lumOff val="60000"/>
            </a:schemeClr>
          </a:solidFill>
          <a:ln>
            <a:solidFill>
              <a:schemeClr val="bg1"/>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（公財）大阪産業局</a:t>
            </a:r>
          </a:p>
        </p:txBody>
      </p:sp>
      <p:sp>
        <p:nvSpPr>
          <p:cNvPr id="151" name="正方形/長方形 150"/>
          <p:cNvSpPr/>
          <p:nvPr/>
        </p:nvSpPr>
        <p:spPr>
          <a:xfrm>
            <a:off x="309612" y="6334806"/>
            <a:ext cx="2219463" cy="224105"/>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r>
              <a:rPr lang="de-DE"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TEL:06-4256-3522  FAX:06-6264-9899</a:t>
            </a:r>
          </a:p>
        </p:txBody>
      </p:sp>
      <p:sp>
        <p:nvSpPr>
          <p:cNvPr id="140" name="正方形/長方形 139"/>
          <p:cNvSpPr/>
          <p:nvPr/>
        </p:nvSpPr>
        <p:spPr>
          <a:xfrm>
            <a:off x="3426158" y="5459260"/>
            <a:ext cx="3050086" cy="307777"/>
          </a:xfrm>
          <a:prstGeom prst="rect">
            <a:avLst/>
          </a:prstGeom>
        </p:spPr>
        <p:txBody>
          <a:bodyPr wrap="square">
            <a:spAutoFit/>
          </a:bodyPr>
          <a:lstStyle/>
          <a:p>
            <a:r>
              <a:rPr lang="ja-JP" altLang="en-US" sz="14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デザイン・オープン・カレッジ</a:t>
            </a:r>
          </a:p>
        </p:txBody>
      </p:sp>
      <p:sp>
        <p:nvSpPr>
          <p:cNvPr id="145" name="正方形/長方形 144"/>
          <p:cNvSpPr/>
          <p:nvPr/>
        </p:nvSpPr>
        <p:spPr>
          <a:xfrm>
            <a:off x="3335963" y="5377758"/>
            <a:ext cx="86400" cy="43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47" name="正方形/長方形 146"/>
          <p:cNvSpPr/>
          <p:nvPr/>
        </p:nvSpPr>
        <p:spPr>
          <a:xfrm>
            <a:off x="3535839" y="5726387"/>
            <a:ext cx="2398961"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より高度で時流に則したデザイン活用について</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学ぶ機会をセミナー等で提供します　</a:t>
            </a:r>
          </a:p>
        </p:txBody>
      </p:sp>
      <p:cxnSp>
        <p:nvCxnSpPr>
          <p:cNvPr id="149" name="直線コネクタ 148"/>
          <p:cNvCxnSpPr/>
          <p:nvPr/>
        </p:nvCxnSpPr>
        <p:spPr>
          <a:xfrm>
            <a:off x="3577024" y="6087870"/>
            <a:ext cx="2808000" cy="0"/>
          </a:xfrm>
          <a:prstGeom prst="line">
            <a:avLst/>
          </a:prstGeom>
        </p:spPr>
        <p:style>
          <a:lnRef idx="1">
            <a:schemeClr val="dk1"/>
          </a:lnRef>
          <a:fillRef idx="0">
            <a:schemeClr val="dk1"/>
          </a:fillRef>
          <a:effectRef idx="0">
            <a:schemeClr val="dk1"/>
          </a:effectRef>
          <a:fontRef idx="minor">
            <a:schemeClr val="tx1"/>
          </a:fontRef>
        </p:style>
      </p:cxnSp>
      <p:sp>
        <p:nvSpPr>
          <p:cNvPr id="152" name="正方形/長方形 151"/>
          <p:cNvSpPr/>
          <p:nvPr/>
        </p:nvSpPr>
        <p:spPr>
          <a:xfrm>
            <a:off x="3615524" y="6144286"/>
            <a:ext cx="2128326" cy="157314"/>
          </a:xfrm>
          <a:prstGeom prst="rect">
            <a:avLst/>
          </a:prstGeom>
          <a:solidFill>
            <a:schemeClr val="accent6">
              <a:lumMod val="40000"/>
              <a:lumOff val="60000"/>
            </a:schemeClr>
          </a:solidFill>
          <a:ln>
            <a:solidFill>
              <a:schemeClr val="bg1"/>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（公財）大阪産業局</a:t>
            </a:r>
          </a:p>
        </p:txBody>
      </p:sp>
      <p:sp>
        <p:nvSpPr>
          <p:cNvPr id="153" name="正方形/長方形 152"/>
          <p:cNvSpPr/>
          <p:nvPr/>
        </p:nvSpPr>
        <p:spPr>
          <a:xfrm>
            <a:off x="3574606" y="6309928"/>
            <a:ext cx="2219463" cy="224105"/>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r>
              <a:rPr lang="de-DE"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TEL:06-4256-3522  FAX:06-6264-9899</a:t>
            </a:r>
          </a:p>
        </p:txBody>
      </p:sp>
      <p:cxnSp>
        <p:nvCxnSpPr>
          <p:cNvPr id="156" name="直線コネクタ 155">
            <a:extLst>
              <a:ext uri="{FF2B5EF4-FFF2-40B4-BE49-F238E27FC236}">
                <a16:creationId xmlns:a16="http://schemas.microsoft.com/office/drawing/2014/main" id="{4AE3B22F-9DA7-466C-9E44-799BFB93A39C}"/>
              </a:ext>
            </a:extLst>
          </p:cNvPr>
          <p:cNvCxnSpPr>
            <a:cxnSpLocks/>
          </p:cNvCxnSpPr>
          <p:nvPr/>
        </p:nvCxnSpPr>
        <p:spPr>
          <a:xfrm flipV="1">
            <a:off x="6837662" y="8470209"/>
            <a:ext cx="0" cy="20580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id="{29714C83-9BB3-47B3-B502-CED165747BBD}"/>
              </a:ext>
            </a:extLst>
          </p:cNvPr>
          <p:cNvCxnSpPr>
            <a:cxnSpLocks/>
          </p:cNvCxnSpPr>
          <p:nvPr/>
        </p:nvCxnSpPr>
        <p:spPr>
          <a:xfrm flipV="1">
            <a:off x="6837662" y="2152340"/>
            <a:ext cx="0" cy="20580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AF283167-C67F-48F4-B1A6-E9396321365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58346" y="9315623"/>
            <a:ext cx="576000" cy="576000"/>
          </a:xfrm>
          <a:prstGeom prst="rect">
            <a:avLst/>
          </a:prstGeom>
        </p:spPr>
      </p:pic>
      <p:pic>
        <p:nvPicPr>
          <p:cNvPr id="10" name="図 9">
            <a:extLst>
              <a:ext uri="{FF2B5EF4-FFF2-40B4-BE49-F238E27FC236}">
                <a16:creationId xmlns:a16="http://schemas.microsoft.com/office/drawing/2014/main" id="{541A2214-C33F-4015-8739-2DDB138D59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87999" y="9315623"/>
            <a:ext cx="612000" cy="612000"/>
          </a:xfrm>
          <a:prstGeom prst="rect">
            <a:avLst/>
          </a:prstGeom>
        </p:spPr>
      </p:pic>
    </p:spTree>
    <p:extLst>
      <p:ext uri="{BB962C8B-B14F-4D97-AF65-F5344CB8AC3E}">
        <p14:creationId xmlns:p14="http://schemas.microsoft.com/office/powerpoint/2010/main" val="338872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5" descr="D:\komakim\Desktop\QRコード\3-2 設備貸与制度.png">
            <a:extLst>
              <a:ext uri="{FF2B5EF4-FFF2-40B4-BE49-F238E27FC236}">
                <a16:creationId xmlns:a16="http://schemas.microsoft.com/office/drawing/2014/main" id="{260F3133-BCFE-404F-8F47-861AAFBBC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290" y="9327687"/>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descr="D:\komakim\Desktop\QRコード\3-1 中小企業向け制度融資.png">
            <a:extLst>
              <a:ext uri="{FF2B5EF4-FFF2-40B4-BE49-F238E27FC236}">
                <a16:creationId xmlns:a16="http://schemas.microsoft.com/office/drawing/2014/main" id="{5F7E5507-02E5-4FF1-9994-57D1AC560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677" y="9336066"/>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E43C3091-73F8-4367-904E-0EE45059AA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7084" y="1435502"/>
            <a:ext cx="540000" cy="540000"/>
          </a:xfrm>
          <a:prstGeom prst="rect">
            <a:avLst/>
          </a:prstGeom>
        </p:spPr>
      </p:pic>
      <p:pic>
        <p:nvPicPr>
          <p:cNvPr id="9" name="図 8">
            <a:extLst>
              <a:ext uri="{FF2B5EF4-FFF2-40B4-BE49-F238E27FC236}">
                <a16:creationId xmlns:a16="http://schemas.microsoft.com/office/drawing/2014/main" id="{A1E5166F-9B70-4397-8B25-3EF895F1AD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3351" y="1433486"/>
            <a:ext cx="540000" cy="540000"/>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5634" y="5353807"/>
            <a:ext cx="604800" cy="604800"/>
          </a:xfrm>
          <a:prstGeom prst="rect">
            <a:avLst/>
          </a:prstGeom>
        </p:spPr>
      </p:pic>
      <p:pic>
        <p:nvPicPr>
          <p:cNvPr id="16" name="図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1999" y="4149266"/>
            <a:ext cx="576317" cy="576317"/>
          </a:xfrm>
          <a:prstGeom prst="rect">
            <a:avLst/>
          </a:prstGeom>
        </p:spPr>
      </p:pic>
      <p:sp>
        <p:nvSpPr>
          <p:cNvPr id="84" name="ホームベース 83"/>
          <p:cNvSpPr/>
          <p:nvPr/>
        </p:nvSpPr>
        <p:spPr>
          <a:xfrm>
            <a:off x="50" y="53951"/>
            <a:ext cx="7200850" cy="433395"/>
          </a:xfrm>
          <a:prstGeom prst="homePlat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solidFill>
                <a:latin typeface="Meiryo UI" pitchFamily="50" charset="-128"/>
                <a:ea typeface="Meiryo UI" pitchFamily="50" charset="-128"/>
                <a:cs typeface="Meiryo UI" pitchFamily="50" charset="-128"/>
              </a:rPr>
              <a:t>中小企業の創業及び新たな事業の創出の促進</a:t>
            </a:r>
          </a:p>
        </p:txBody>
      </p:sp>
      <p:sp>
        <p:nvSpPr>
          <p:cNvPr id="62" name="正方形/長方形 61"/>
          <p:cNvSpPr/>
          <p:nvPr/>
        </p:nvSpPr>
        <p:spPr>
          <a:xfrm>
            <a:off x="943556" y="3248411"/>
            <a:ext cx="3358652" cy="307777"/>
          </a:xfrm>
          <a:prstGeom prst="rect">
            <a:avLst/>
          </a:prstGeom>
          <a:noFill/>
        </p:spPr>
        <p:txBody>
          <a:bodyPr wrap="square">
            <a:spAutoFit/>
          </a:bodyPr>
          <a:lstStyle/>
          <a:p>
            <a:pPr lvl="0">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MOBIO(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ものづくりビジネスセンター大阪</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1018767" y="3746927"/>
            <a:ext cx="278143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ものづくりに関する技術開発、知的財産活動や</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販路開拓などの課題にワンストップで対応します</a:t>
            </a:r>
          </a:p>
        </p:txBody>
      </p:sp>
      <p:sp>
        <p:nvSpPr>
          <p:cNvPr id="171" name="正方形/長方形 170"/>
          <p:cNvSpPr/>
          <p:nvPr/>
        </p:nvSpPr>
        <p:spPr>
          <a:xfrm>
            <a:off x="1015838" y="4372917"/>
            <a:ext cx="2177860" cy="427847"/>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TEL:06-6748-1011</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FAX:06-6745-2362</a:t>
            </a:r>
          </a:p>
          <a:p>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2" name="正方形/長方形 171"/>
          <p:cNvSpPr/>
          <p:nvPr/>
        </p:nvSpPr>
        <p:spPr>
          <a:xfrm>
            <a:off x="1104081" y="4171539"/>
            <a:ext cx="2128326" cy="158464"/>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（公財）大阪産業局</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86" name="図 185"/>
          <p:cNvPicPr>
            <a:picLocks noChangeAspect="1"/>
          </p:cNvPicPr>
          <p:nvPr/>
        </p:nvPicPr>
        <p:blipFill>
          <a:blip r:embed="rId8"/>
          <a:stretch>
            <a:fillRect/>
          </a:stretch>
        </p:blipFill>
        <p:spPr>
          <a:xfrm>
            <a:off x="997068" y="3518877"/>
            <a:ext cx="2292794" cy="250518"/>
          </a:xfrm>
          <a:prstGeom prst="rect">
            <a:avLst/>
          </a:prstGeom>
        </p:spPr>
      </p:pic>
      <p:cxnSp>
        <p:nvCxnSpPr>
          <p:cNvPr id="118" name="直線コネクタ 117"/>
          <p:cNvCxnSpPr/>
          <p:nvPr/>
        </p:nvCxnSpPr>
        <p:spPr>
          <a:xfrm>
            <a:off x="148949" y="10068325"/>
            <a:ext cx="6851314" cy="0"/>
          </a:xfrm>
          <a:prstGeom prst="line">
            <a:avLst/>
          </a:prstGeom>
        </p:spPr>
        <p:style>
          <a:lnRef idx="1">
            <a:schemeClr val="dk1"/>
          </a:lnRef>
          <a:fillRef idx="0">
            <a:schemeClr val="dk1"/>
          </a:fillRef>
          <a:effectRef idx="0">
            <a:schemeClr val="dk1"/>
          </a:effectRef>
          <a:fontRef idx="minor">
            <a:schemeClr val="tx1"/>
          </a:fontRef>
        </p:style>
      </p:cxnSp>
      <p:cxnSp>
        <p:nvCxnSpPr>
          <p:cNvPr id="233" name="直線コネクタ 232"/>
          <p:cNvCxnSpPr/>
          <p:nvPr/>
        </p:nvCxnSpPr>
        <p:spPr>
          <a:xfrm>
            <a:off x="1100199" y="4106967"/>
            <a:ext cx="2700000" cy="0"/>
          </a:xfrm>
          <a:prstGeom prst="line">
            <a:avLst/>
          </a:prstGeom>
        </p:spPr>
        <p:style>
          <a:lnRef idx="1">
            <a:schemeClr val="dk1"/>
          </a:lnRef>
          <a:fillRef idx="0">
            <a:schemeClr val="dk1"/>
          </a:fillRef>
          <a:effectRef idx="0">
            <a:schemeClr val="dk1"/>
          </a:effectRef>
          <a:fontRef idx="minor">
            <a:schemeClr val="tx1"/>
          </a:fontRef>
        </p:style>
      </p:cxnSp>
      <p:sp>
        <p:nvSpPr>
          <p:cNvPr id="215" name="正方形/長方形 214"/>
          <p:cNvSpPr/>
          <p:nvPr/>
        </p:nvSpPr>
        <p:spPr>
          <a:xfrm>
            <a:off x="863898" y="3229796"/>
            <a:ext cx="85942" cy="4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0" name="正方形/長方形 69"/>
          <p:cNvSpPr/>
          <p:nvPr/>
        </p:nvSpPr>
        <p:spPr>
          <a:xfrm>
            <a:off x="4146596" y="3344875"/>
            <a:ext cx="3355095"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大阪製ブランド認定制度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（知事認定）</a:t>
            </a:r>
          </a:p>
        </p:txBody>
      </p:sp>
      <p:sp>
        <p:nvSpPr>
          <p:cNvPr id="71" name="正方形/長方形 70"/>
          <p:cNvSpPr/>
          <p:nvPr/>
        </p:nvSpPr>
        <p:spPr>
          <a:xfrm>
            <a:off x="4188782" y="3751895"/>
            <a:ext cx="2876553"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優れた技術に裏打ちされた消費財を「大阪製ブランド製品」として認定し、ﾌﾟﾛﾓｰｼｮﾝ等により国内外に情報発信します</a:t>
            </a:r>
          </a:p>
        </p:txBody>
      </p:sp>
      <p:sp>
        <p:nvSpPr>
          <p:cNvPr id="169" name="正方形/長方形 168"/>
          <p:cNvSpPr/>
          <p:nvPr/>
        </p:nvSpPr>
        <p:spPr>
          <a:xfrm>
            <a:off x="4195765" y="4396132"/>
            <a:ext cx="2214944" cy="304929"/>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TEL:06-6748-1054  FAX:06-6745-2362</a:t>
            </a:r>
          </a:p>
          <a:p>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0" name="正方形/長方形 169"/>
          <p:cNvSpPr/>
          <p:nvPr/>
        </p:nvSpPr>
        <p:spPr>
          <a:xfrm>
            <a:off x="4286155" y="4192607"/>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（公財）大阪産業局</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89" name="Picture 2" descr="\\10.254.225.32\shokoshinko\01_経営支援課\16_企画調整グループ\01_調査・照会\H28年度分\H28.7月回答分\H280701締切_H280622小柳_施策集の事例編の作成について\【再依頼】最終チェック\修正後\images[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19646" y="3282803"/>
            <a:ext cx="338705" cy="476695"/>
          </a:xfrm>
          <a:prstGeom prst="rect">
            <a:avLst/>
          </a:prstGeom>
          <a:noFill/>
          <a:extLst>
            <a:ext uri="{909E8E84-426E-40DD-AFC4-6F175D3DCCD1}">
              <a14:hiddenFill xmlns:a14="http://schemas.microsoft.com/office/drawing/2010/main">
                <a:solidFill>
                  <a:srgbClr val="FFFFFF"/>
                </a:solidFill>
              </a14:hiddenFill>
            </a:ext>
          </a:extLst>
        </p:spPr>
      </p:pic>
      <p:cxnSp>
        <p:nvCxnSpPr>
          <p:cNvPr id="235" name="直線コネクタ 234"/>
          <p:cNvCxnSpPr/>
          <p:nvPr/>
        </p:nvCxnSpPr>
        <p:spPr>
          <a:xfrm>
            <a:off x="4277059" y="4131681"/>
            <a:ext cx="2700000" cy="0"/>
          </a:xfrm>
          <a:prstGeom prst="line">
            <a:avLst/>
          </a:prstGeom>
        </p:spPr>
        <p:style>
          <a:lnRef idx="1">
            <a:schemeClr val="dk1"/>
          </a:lnRef>
          <a:fillRef idx="0">
            <a:schemeClr val="dk1"/>
          </a:fillRef>
          <a:effectRef idx="0">
            <a:schemeClr val="dk1"/>
          </a:effectRef>
          <a:fontRef idx="minor">
            <a:schemeClr val="tx1"/>
          </a:fontRef>
        </p:style>
      </p:cxnSp>
      <p:sp>
        <p:nvSpPr>
          <p:cNvPr id="157" name="角丸四角形 156"/>
          <p:cNvSpPr/>
          <p:nvPr/>
        </p:nvSpPr>
        <p:spPr>
          <a:xfrm>
            <a:off x="4068300" y="3745976"/>
            <a:ext cx="2920699" cy="3847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a:off x="927553" y="6371500"/>
            <a:ext cx="3111254" cy="292388"/>
          </a:xfrm>
          <a:prstGeom prst="rect">
            <a:avLst/>
          </a:prstGeom>
        </p:spPr>
        <p:txBody>
          <a:bodyPr wrap="square">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バイオプラスチックビジネスマッチング支援事業</a:t>
            </a:r>
          </a:p>
        </p:txBody>
      </p:sp>
      <p:sp>
        <p:nvSpPr>
          <p:cNvPr id="143" name="正方形/長方形 142"/>
          <p:cNvSpPr/>
          <p:nvPr/>
        </p:nvSpPr>
        <p:spPr>
          <a:xfrm>
            <a:off x="1034854" y="6693712"/>
            <a:ext cx="2458006"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バイオプラスチック製品のビジネス化プロジェクトの</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組成を支援します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正方形/長方形 138"/>
          <p:cNvSpPr/>
          <p:nvPr/>
        </p:nvSpPr>
        <p:spPr>
          <a:xfrm>
            <a:off x="1023087" y="7308506"/>
            <a:ext cx="2230299" cy="216062"/>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TEL:06-6210-9269   FAX:06-6210-9296</a:t>
            </a:r>
          </a:p>
        </p:txBody>
      </p:sp>
      <p:sp>
        <p:nvSpPr>
          <p:cNvPr id="141" name="正方形/長方形 140"/>
          <p:cNvSpPr/>
          <p:nvPr/>
        </p:nvSpPr>
        <p:spPr>
          <a:xfrm>
            <a:off x="1128168" y="7111330"/>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成長産業振興室　産業創造課</a:t>
            </a:r>
          </a:p>
        </p:txBody>
      </p:sp>
      <p:cxnSp>
        <p:nvCxnSpPr>
          <p:cNvPr id="164" name="直線コネクタ 163"/>
          <p:cNvCxnSpPr/>
          <p:nvPr/>
        </p:nvCxnSpPr>
        <p:spPr>
          <a:xfrm>
            <a:off x="1117936" y="7042384"/>
            <a:ext cx="2700000" cy="0"/>
          </a:xfrm>
          <a:prstGeom prst="line">
            <a:avLst/>
          </a:prstGeom>
        </p:spPr>
        <p:style>
          <a:lnRef idx="1">
            <a:schemeClr val="dk1"/>
          </a:lnRef>
          <a:fillRef idx="0">
            <a:schemeClr val="dk1"/>
          </a:fillRef>
          <a:effectRef idx="0">
            <a:schemeClr val="dk1"/>
          </a:effectRef>
          <a:fontRef idx="minor">
            <a:schemeClr val="tx1"/>
          </a:fontRef>
        </p:style>
      </p:cxnSp>
      <p:sp>
        <p:nvSpPr>
          <p:cNvPr id="197" name="正方形/長方形 196"/>
          <p:cNvSpPr/>
          <p:nvPr/>
        </p:nvSpPr>
        <p:spPr>
          <a:xfrm>
            <a:off x="954863" y="4690344"/>
            <a:ext cx="3050086" cy="292388"/>
          </a:xfrm>
          <a:prstGeom prst="rect">
            <a:avLst/>
          </a:prstGeom>
        </p:spPr>
        <p:txBody>
          <a:bodyPr wrap="square">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地方独立行政法人 </a:t>
            </a:r>
            <a:r>
              <a:rPr lang="zh-TW" altLang="en-US" sz="1300" dirty="0">
                <a:latin typeface="Meiryo UI" panose="020B0604030504040204" pitchFamily="50" charset="-128"/>
                <a:ea typeface="Meiryo UI" panose="020B0604030504040204" pitchFamily="50" charset="-128"/>
                <a:cs typeface="Meiryo UI" panose="020B0604030504040204" pitchFamily="50" charset="-128"/>
              </a:rPr>
              <a:t>大阪産業技術研究所</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8" name="正方形/長方形 197"/>
          <p:cNvSpPr/>
          <p:nvPr/>
        </p:nvSpPr>
        <p:spPr>
          <a:xfrm>
            <a:off x="1027959" y="5088869"/>
            <a:ext cx="2703807"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産業技術に関する試験、研究、</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普及、相談その他支援を行います</a:t>
            </a:r>
          </a:p>
        </p:txBody>
      </p:sp>
      <p:sp>
        <p:nvSpPr>
          <p:cNvPr id="194" name="正方形/長方形 193"/>
          <p:cNvSpPr/>
          <p:nvPr/>
        </p:nvSpPr>
        <p:spPr>
          <a:xfrm>
            <a:off x="1066302" y="5706782"/>
            <a:ext cx="2253789" cy="322562"/>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TEL:0725-51-2525  FAX:0725-51-2509</a:t>
            </a:r>
          </a:p>
          <a:p>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5" name="正方形/長方形 194"/>
          <p:cNvSpPr/>
          <p:nvPr/>
        </p:nvSpPr>
        <p:spPr>
          <a:xfrm>
            <a:off x="1135384" y="5507845"/>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（地独）大阪産業技術研究所　</a:t>
            </a:r>
          </a:p>
        </p:txBody>
      </p:sp>
      <p:pic>
        <p:nvPicPr>
          <p:cNvPr id="208" name="Picture 1"/>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682016" y="5009612"/>
            <a:ext cx="627638" cy="35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4" name="直線コネクタ 233"/>
          <p:cNvCxnSpPr/>
          <p:nvPr/>
        </p:nvCxnSpPr>
        <p:spPr>
          <a:xfrm>
            <a:off x="1118802" y="5460370"/>
            <a:ext cx="2700000" cy="0"/>
          </a:xfrm>
          <a:prstGeom prst="line">
            <a:avLst/>
          </a:prstGeom>
        </p:spPr>
        <p:style>
          <a:lnRef idx="1">
            <a:schemeClr val="dk1"/>
          </a:lnRef>
          <a:fillRef idx="0">
            <a:schemeClr val="dk1"/>
          </a:fillRef>
          <a:effectRef idx="0">
            <a:schemeClr val="dk1"/>
          </a:effectRef>
          <a:fontRef idx="minor">
            <a:schemeClr val="tx1"/>
          </a:fontRef>
        </p:style>
      </p:cxnSp>
      <p:sp>
        <p:nvSpPr>
          <p:cNvPr id="218" name="正方形/長方形 217"/>
          <p:cNvSpPr/>
          <p:nvPr/>
        </p:nvSpPr>
        <p:spPr>
          <a:xfrm>
            <a:off x="864316" y="4623352"/>
            <a:ext cx="85942" cy="4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30" name="正方形/長方形 229"/>
          <p:cNvSpPr/>
          <p:nvPr/>
        </p:nvSpPr>
        <p:spPr>
          <a:xfrm>
            <a:off x="4164371" y="4715142"/>
            <a:ext cx="305008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ものづくりイノベーション支援助成金</a:t>
            </a:r>
          </a:p>
        </p:txBody>
      </p:sp>
      <p:sp>
        <p:nvSpPr>
          <p:cNvPr id="231" name="正方形/長方形 230"/>
          <p:cNvSpPr/>
          <p:nvPr/>
        </p:nvSpPr>
        <p:spPr>
          <a:xfrm>
            <a:off x="4206264" y="5083000"/>
            <a:ext cx="2858812"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プロジェクト認定・助成金等で新たな技術開発を支援します</a:t>
            </a:r>
          </a:p>
        </p:txBody>
      </p:sp>
      <p:sp>
        <p:nvSpPr>
          <p:cNvPr id="224" name="正方形/長方形 223"/>
          <p:cNvSpPr/>
          <p:nvPr/>
        </p:nvSpPr>
        <p:spPr>
          <a:xfrm>
            <a:off x="4243788" y="5623670"/>
            <a:ext cx="2250022" cy="216686"/>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TEL:06-6748-1050  FAX:06-6748-1062</a:t>
            </a:r>
          </a:p>
        </p:txBody>
      </p:sp>
      <p:sp>
        <p:nvSpPr>
          <p:cNvPr id="225" name="正方形/長方形 224"/>
          <p:cNvSpPr/>
          <p:nvPr/>
        </p:nvSpPr>
        <p:spPr>
          <a:xfrm>
            <a:off x="4279488" y="5413148"/>
            <a:ext cx="2128326" cy="174815"/>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　ものづくり支援課</a:t>
            </a:r>
          </a:p>
        </p:txBody>
      </p:sp>
      <p:cxnSp>
        <p:nvCxnSpPr>
          <p:cNvPr id="232" name="直線コネクタ 231"/>
          <p:cNvCxnSpPr/>
          <p:nvPr/>
        </p:nvCxnSpPr>
        <p:spPr>
          <a:xfrm>
            <a:off x="4277507" y="5345960"/>
            <a:ext cx="2700000" cy="46"/>
          </a:xfrm>
          <a:prstGeom prst="line">
            <a:avLst/>
          </a:prstGeom>
        </p:spPr>
        <p:style>
          <a:lnRef idx="1">
            <a:schemeClr val="dk1"/>
          </a:lnRef>
          <a:fillRef idx="0">
            <a:schemeClr val="dk1"/>
          </a:fillRef>
          <a:effectRef idx="0">
            <a:schemeClr val="dk1"/>
          </a:effectRef>
          <a:fontRef idx="minor">
            <a:schemeClr val="tx1"/>
          </a:fontRef>
        </p:style>
      </p:cxnSp>
      <p:sp>
        <p:nvSpPr>
          <p:cNvPr id="160" name="正方形/長方形 159"/>
          <p:cNvSpPr/>
          <p:nvPr/>
        </p:nvSpPr>
        <p:spPr>
          <a:xfrm>
            <a:off x="943556" y="748033"/>
            <a:ext cx="300777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スタートアップ・イニシャルプログラム</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OSAKA</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正方形/長方形 161"/>
          <p:cNvSpPr/>
          <p:nvPr/>
        </p:nvSpPr>
        <p:spPr>
          <a:xfrm>
            <a:off x="1039240" y="986124"/>
            <a:ext cx="2703807" cy="484748"/>
          </a:xfrm>
          <a:prstGeom prst="rect">
            <a:avLst/>
          </a:prstGeom>
        </p:spPr>
        <p:txBody>
          <a:bodyPr wrap="square">
            <a:spAutoFit/>
          </a:bodyPr>
          <a:lstStyle/>
          <a:p>
            <a:r>
              <a:rPr lang="ja-JP" altLang="en-US" sz="850" dirty="0">
                <a:latin typeface="Meiryo UI" panose="020B0604030504040204" pitchFamily="50" charset="-128"/>
                <a:ea typeface="Meiryo UI" panose="020B0604030504040204" pitchFamily="50" charset="-128"/>
                <a:cs typeface="Meiryo UI" panose="020B0604030504040204" pitchFamily="50" charset="-128"/>
              </a:rPr>
              <a:t>初期段階のスタートアップを対象に、事業立ち上げに必要な知識を習得する「連続講座」、成長を加速させる</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0" dirty="0">
                <a:latin typeface="Meiryo UI" panose="020B0604030504040204" pitchFamily="50" charset="-128"/>
                <a:ea typeface="Meiryo UI" panose="020B0604030504040204" pitchFamily="50" charset="-128"/>
                <a:cs typeface="Meiryo UI" panose="020B0604030504040204" pitchFamily="50" charset="-128"/>
              </a:rPr>
              <a:t>「アクセラレータープログラム」を実施します</a:t>
            </a:r>
          </a:p>
        </p:txBody>
      </p:sp>
      <p:sp>
        <p:nvSpPr>
          <p:cNvPr id="155" name="正方形/長方形 154"/>
          <p:cNvSpPr/>
          <p:nvPr/>
        </p:nvSpPr>
        <p:spPr>
          <a:xfrm>
            <a:off x="1034452" y="1654118"/>
            <a:ext cx="2242479" cy="316583"/>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TEL:06-6264-9800  FAX:06-6264-9899</a:t>
            </a:r>
          </a:p>
          <a:p>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正方形/長方形 155"/>
          <p:cNvSpPr/>
          <p:nvPr/>
        </p:nvSpPr>
        <p:spPr>
          <a:xfrm>
            <a:off x="1103781" y="1492713"/>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（公財）大阪産業局</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3" name="正方形/長方形 162"/>
          <p:cNvSpPr/>
          <p:nvPr/>
        </p:nvSpPr>
        <p:spPr>
          <a:xfrm>
            <a:off x="862581" y="671466"/>
            <a:ext cx="85942" cy="4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167" name="直線コネクタ 166"/>
          <p:cNvCxnSpPr/>
          <p:nvPr/>
        </p:nvCxnSpPr>
        <p:spPr>
          <a:xfrm>
            <a:off x="1064181" y="1436069"/>
            <a:ext cx="2700000" cy="0"/>
          </a:xfrm>
          <a:prstGeom prst="line">
            <a:avLst/>
          </a:prstGeom>
        </p:spPr>
        <p:style>
          <a:lnRef idx="1">
            <a:schemeClr val="dk1"/>
          </a:lnRef>
          <a:fillRef idx="0">
            <a:schemeClr val="dk1"/>
          </a:fillRef>
          <a:effectRef idx="0">
            <a:schemeClr val="dk1"/>
          </a:effectRef>
          <a:fontRef idx="minor">
            <a:schemeClr val="tx1"/>
          </a:fontRef>
        </p:style>
      </p:cxnSp>
      <p:cxnSp>
        <p:nvCxnSpPr>
          <p:cNvPr id="80" name="直線コネクタ 79"/>
          <p:cNvCxnSpPr/>
          <p:nvPr/>
        </p:nvCxnSpPr>
        <p:spPr>
          <a:xfrm>
            <a:off x="368742" y="571343"/>
            <a:ext cx="6832108"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flipV="1">
            <a:off x="364204" y="558007"/>
            <a:ext cx="0" cy="253718"/>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2" name="正方形/長方形 81"/>
          <p:cNvSpPr/>
          <p:nvPr/>
        </p:nvSpPr>
        <p:spPr>
          <a:xfrm>
            <a:off x="87852" y="793059"/>
            <a:ext cx="620917" cy="1152189"/>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176411" y="954429"/>
            <a:ext cx="152013" cy="818579"/>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a:t>
            </a:r>
            <a:endPar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p:cNvSpPr/>
          <p:nvPr/>
        </p:nvSpPr>
        <p:spPr>
          <a:xfrm>
            <a:off x="429407" y="787367"/>
            <a:ext cx="226265" cy="1161659"/>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新事業</a:t>
            </a:r>
            <a:endPar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p:cNvSpPr/>
          <p:nvPr/>
        </p:nvSpPr>
        <p:spPr>
          <a:xfrm>
            <a:off x="315054" y="1287528"/>
            <a:ext cx="152400" cy="130395"/>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7" name="直線コネクタ 86"/>
          <p:cNvCxnSpPr/>
          <p:nvPr/>
        </p:nvCxnSpPr>
        <p:spPr>
          <a:xfrm>
            <a:off x="360090" y="3165956"/>
            <a:ext cx="6832108"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cxnSpLocks/>
          </p:cNvCxnSpPr>
          <p:nvPr/>
        </p:nvCxnSpPr>
        <p:spPr>
          <a:xfrm flipV="1">
            <a:off x="358831" y="3165956"/>
            <a:ext cx="0" cy="238058"/>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a:cxnSpLocks/>
          </p:cNvCxnSpPr>
          <p:nvPr/>
        </p:nvCxnSpPr>
        <p:spPr>
          <a:xfrm>
            <a:off x="351765" y="6075453"/>
            <a:ext cx="6849085"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a:cxnSpLocks/>
          </p:cNvCxnSpPr>
          <p:nvPr/>
        </p:nvCxnSpPr>
        <p:spPr>
          <a:xfrm flipV="1">
            <a:off x="358831" y="6075453"/>
            <a:ext cx="0" cy="20888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3" name="正方形/長方形 92"/>
          <p:cNvSpPr/>
          <p:nvPr/>
        </p:nvSpPr>
        <p:spPr>
          <a:xfrm>
            <a:off x="79200" y="6261855"/>
            <a:ext cx="620917" cy="1599644"/>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カーボンニュートラル</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79199" y="3373268"/>
            <a:ext cx="620917" cy="1152189"/>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a:t>
            </a:r>
          </a:p>
        </p:txBody>
      </p:sp>
      <p:pic>
        <p:nvPicPr>
          <p:cNvPr id="9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47416" y="5015634"/>
            <a:ext cx="552381" cy="367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テキスト ボックス 95"/>
          <p:cNvSpPr txBox="1"/>
          <p:nvPr/>
        </p:nvSpPr>
        <p:spPr>
          <a:xfrm>
            <a:off x="88054" y="10076753"/>
            <a:ext cx="296404"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a:t>
            </a:r>
          </a:p>
        </p:txBody>
      </p:sp>
      <p:sp>
        <p:nvSpPr>
          <p:cNvPr id="119" name="正方形/長方形 118"/>
          <p:cNvSpPr/>
          <p:nvPr/>
        </p:nvSpPr>
        <p:spPr>
          <a:xfrm>
            <a:off x="931714" y="1999700"/>
            <a:ext cx="3055632" cy="276999"/>
          </a:xfrm>
          <a:prstGeom prst="rect">
            <a:avLst/>
          </a:prstGeom>
          <a:noFill/>
        </p:spPr>
        <p:txBody>
          <a:bodyPr wrap="square">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ビジネス創出支援事業</a:t>
            </a:r>
          </a:p>
        </p:txBody>
      </p:sp>
      <p:sp>
        <p:nvSpPr>
          <p:cNvPr id="120" name="正方形/長方形 119"/>
          <p:cNvSpPr/>
          <p:nvPr/>
        </p:nvSpPr>
        <p:spPr>
          <a:xfrm>
            <a:off x="1015320" y="2252016"/>
            <a:ext cx="2703807" cy="353943"/>
          </a:xfrm>
          <a:prstGeom prst="rect">
            <a:avLst/>
          </a:prstGeom>
        </p:spPr>
        <p:txBody>
          <a:bodyPr wrap="square">
            <a:spAutoFit/>
          </a:bodyPr>
          <a:lstStyle/>
          <a:p>
            <a:r>
              <a:rPr lang="ja-JP" altLang="en-US" sz="850" dirty="0">
                <a:latin typeface="Meiryo UI" panose="020B0604030504040204" pitchFamily="50" charset="-128"/>
                <a:ea typeface="Meiryo UI" panose="020B0604030504040204" pitchFamily="50" charset="-128"/>
                <a:cs typeface="Meiryo UI" panose="020B0604030504040204" pitchFamily="50" charset="-128"/>
              </a:rPr>
              <a:t>本業で</a:t>
            </a:r>
            <a:r>
              <a:rPr lang="en-US" altLang="ja-JP" sz="8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850" dirty="0">
                <a:latin typeface="Meiryo UI" panose="020B0604030504040204" pitchFamily="50" charset="-128"/>
                <a:ea typeface="Meiryo UI" panose="020B0604030504040204" pitchFamily="50" charset="-128"/>
                <a:cs typeface="Meiryo UI" panose="020B0604030504040204" pitchFamily="50" charset="-128"/>
              </a:rPr>
              <a:t>の達成に取り組む府内企業に</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0" dirty="0">
                <a:latin typeface="Meiryo UI" panose="020B0604030504040204" pitchFamily="50" charset="-128"/>
                <a:ea typeface="Meiryo UI" panose="020B0604030504040204" pitchFamily="50" charset="-128"/>
                <a:cs typeface="Meiryo UI" panose="020B0604030504040204" pitchFamily="50" charset="-128"/>
              </a:rPr>
              <a:t>ビジネスマッチングの場を提供します</a:t>
            </a:r>
          </a:p>
        </p:txBody>
      </p:sp>
      <p:sp>
        <p:nvSpPr>
          <p:cNvPr id="121" name="正方形/長方形 120"/>
          <p:cNvSpPr/>
          <p:nvPr/>
        </p:nvSpPr>
        <p:spPr>
          <a:xfrm>
            <a:off x="1013525" y="2846714"/>
            <a:ext cx="2216260" cy="216062"/>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TEL:06-6210-9293  FAX:06-6210-9296</a:t>
            </a:r>
          </a:p>
        </p:txBody>
      </p:sp>
      <p:sp>
        <p:nvSpPr>
          <p:cNvPr id="122" name="正方形/長方形 121"/>
          <p:cNvSpPr/>
          <p:nvPr/>
        </p:nvSpPr>
        <p:spPr>
          <a:xfrm>
            <a:off x="1104340" y="2684064"/>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成長産業振興室　産業創造課</a:t>
            </a:r>
          </a:p>
        </p:txBody>
      </p:sp>
      <p:cxnSp>
        <p:nvCxnSpPr>
          <p:cNvPr id="123" name="直線コネクタ 122"/>
          <p:cNvCxnSpPr/>
          <p:nvPr/>
        </p:nvCxnSpPr>
        <p:spPr>
          <a:xfrm>
            <a:off x="1066302" y="2605959"/>
            <a:ext cx="2700000" cy="0"/>
          </a:xfrm>
          <a:prstGeom prst="line">
            <a:avLst/>
          </a:prstGeom>
        </p:spPr>
        <p:style>
          <a:lnRef idx="1">
            <a:schemeClr val="dk1"/>
          </a:lnRef>
          <a:fillRef idx="0">
            <a:schemeClr val="dk1"/>
          </a:fillRef>
          <a:effectRef idx="0">
            <a:schemeClr val="dk1"/>
          </a:effectRef>
          <a:fontRef idx="minor">
            <a:schemeClr val="tx1"/>
          </a:fontRef>
        </p:style>
      </p:cxnSp>
      <p:sp>
        <p:nvSpPr>
          <p:cNvPr id="125" name="正方形/長方形 124"/>
          <p:cNvSpPr/>
          <p:nvPr/>
        </p:nvSpPr>
        <p:spPr>
          <a:xfrm>
            <a:off x="863898" y="1926207"/>
            <a:ext cx="85942" cy="4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124" name="図 1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18809" y="683619"/>
            <a:ext cx="392491" cy="352673"/>
          </a:xfrm>
          <a:prstGeom prst="rect">
            <a:avLst/>
          </a:prstGeom>
        </p:spPr>
      </p:pic>
      <p:sp>
        <p:nvSpPr>
          <p:cNvPr id="149" name="正方形/長方形 148"/>
          <p:cNvSpPr/>
          <p:nvPr/>
        </p:nvSpPr>
        <p:spPr>
          <a:xfrm>
            <a:off x="4104000" y="3294311"/>
            <a:ext cx="85942" cy="4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51" name="正方形/長方形 150"/>
          <p:cNvSpPr/>
          <p:nvPr/>
        </p:nvSpPr>
        <p:spPr>
          <a:xfrm>
            <a:off x="4102352" y="4670011"/>
            <a:ext cx="86400" cy="4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58" name="正方形/長方形 157"/>
          <p:cNvSpPr/>
          <p:nvPr/>
        </p:nvSpPr>
        <p:spPr>
          <a:xfrm>
            <a:off x="863134" y="6310125"/>
            <a:ext cx="85942" cy="4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11" name="図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5926" y="2645817"/>
            <a:ext cx="473913" cy="470295"/>
          </a:xfrm>
          <a:prstGeom prst="rect">
            <a:avLst/>
          </a:prstGeom>
        </p:spPr>
      </p:pic>
      <p:pic>
        <p:nvPicPr>
          <p:cNvPr id="127" name="図 1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91101" y="4149342"/>
            <a:ext cx="492541" cy="501107"/>
          </a:xfrm>
          <a:prstGeom prst="rect">
            <a:avLst/>
          </a:prstGeom>
        </p:spPr>
      </p:pic>
      <p:pic>
        <p:nvPicPr>
          <p:cNvPr id="7" name="図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05293" y="5490205"/>
            <a:ext cx="485657" cy="485657"/>
          </a:xfrm>
          <a:prstGeom prst="rect">
            <a:avLst/>
          </a:prstGeom>
        </p:spPr>
      </p:pic>
      <p:sp>
        <p:nvSpPr>
          <p:cNvPr id="116" name="正方形/長方形 115"/>
          <p:cNvSpPr/>
          <p:nvPr/>
        </p:nvSpPr>
        <p:spPr>
          <a:xfrm>
            <a:off x="4106264" y="675181"/>
            <a:ext cx="85942" cy="4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17" name="正方形/長方形 116"/>
          <p:cNvSpPr/>
          <p:nvPr/>
        </p:nvSpPr>
        <p:spPr>
          <a:xfrm>
            <a:off x="4188543" y="750781"/>
            <a:ext cx="3055632" cy="269304"/>
          </a:xfrm>
          <a:prstGeom prst="rect">
            <a:avLst/>
          </a:prstGeom>
          <a:noFill/>
        </p:spPr>
        <p:txBody>
          <a:bodyPr wrap="square">
            <a:spAutoFit/>
          </a:bodyPr>
          <a:lstStyle/>
          <a:p>
            <a:r>
              <a:rPr lang="ja-JP" altLang="en-US" sz="1150" dirty="0">
                <a:latin typeface="Meiryo UI" panose="020B0604030504040204" pitchFamily="50" charset="-128"/>
                <a:ea typeface="Meiryo UI" panose="020B0604030504040204" pitchFamily="50" charset="-128"/>
                <a:cs typeface="Meiryo UI" panose="020B0604030504040204" pitchFamily="50" charset="-128"/>
              </a:rPr>
              <a:t>スタートアップ発展支援プロジェクト「</a:t>
            </a:r>
            <a:r>
              <a:rPr lang="en-US" altLang="ja-JP" sz="1150" dirty="0">
                <a:latin typeface="Meiryo UI" panose="020B0604030504040204" pitchFamily="50" charset="-128"/>
                <a:ea typeface="Meiryo UI" panose="020B0604030504040204" pitchFamily="50" charset="-128"/>
                <a:cs typeface="Meiryo UI" panose="020B0604030504040204" pitchFamily="50" charset="-128"/>
              </a:rPr>
              <a:t>RISING</a:t>
            </a:r>
            <a:r>
              <a:rPr lang="ja-JP" altLang="en-US" sz="115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29" name="正方形/長方形 128"/>
          <p:cNvSpPr/>
          <p:nvPr/>
        </p:nvSpPr>
        <p:spPr>
          <a:xfrm>
            <a:off x="4296456" y="989496"/>
            <a:ext cx="2703807" cy="484748"/>
          </a:xfrm>
          <a:prstGeom prst="rect">
            <a:avLst/>
          </a:prstGeom>
        </p:spPr>
        <p:txBody>
          <a:bodyPr wrap="square">
            <a:spAutoFit/>
          </a:bodyPr>
          <a:lstStyle/>
          <a:p>
            <a:r>
              <a:rPr lang="ja-JP" altLang="en-US" sz="850" dirty="0">
                <a:latin typeface="Meiryo UI" panose="020B0604030504040204" pitchFamily="50" charset="-128"/>
                <a:ea typeface="Meiryo UI" panose="020B0604030504040204" pitchFamily="50" charset="-128"/>
                <a:cs typeface="Meiryo UI" panose="020B0604030504040204" pitchFamily="50" charset="-128"/>
              </a:rPr>
              <a:t>ロールモデル輩出のため、発展期のスタートアップに対し、</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0" dirty="0">
                <a:latin typeface="Meiryo UI" panose="020B0604030504040204" pitchFamily="50" charset="-128"/>
                <a:ea typeface="Meiryo UI" panose="020B0604030504040204" pitchFamily="50" charset="-128"/>
                <a:cs typeface="Meiryo UI" panose="020B0604030504040204" pitchFamily="50" charset="-128"/>
              </a:rPr>
              <a:t>先輩経営者によるメンタリング、支援環境が豊富な</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0" dirty="0">
                <a:latin typeface="Meiryo UI" panose="020B0604030504040204" pitchFamily="50" charset="-128"/>
                <a:ea typeface="Meiryo UI" panose="020B0604030504040204" pitchFamily="50" charset="-128"/>
                <a:cs typeface="Meiryo UI" panose="020B0604030504040204" pitchFamily="50" charset="-128"/>
              </a:rPr>
              <a:t>首都圏の支援者等とのつなぎなどを実施します</a:t>
            </a:r>
          </a:p>
        </p:txBody>
      </p:sp>
      <p:cxnSp>
        <p:nvCxnSpPr>
          <p:cNvPr id="131" name="直線コネクタ 130"/>
          <p:cNvCxnSpPr/>
          <p:nvPr/>
        </p:nvCxnSpPr>
        <p:spPr>
          <a:xfrm>
            <a:off x="4273986" y="1439496"/>
            <a:ext cx="2700000" cy="0"/>
          </a:xfrm>
          <a:prstGeom prst="line">
            <a:avLst/>
          </a:prstGeom>
        </p:spPr>
        <p:style>
          <a:lnRef idx="1">
            <a:schemeClr val="dk1"/>
          </a:lnRef>
          <a:fillRef idx="0">
            <a:schemeClr val="dk1"/>
          </a:fillRef>
          <a:effectRef idx="0">
            <a:schemeClr val="dk1"/>
          </a:effectRef>
          <a:fontRef idx="minor">
            <a:schemeClr val="tx1"/>
          </a:fontRef>
        </p:style>
      </p:cxnSp>
      <p:sp>
        <p:nvSpPr>
          <p:cNvPr id="132" name="正方形/長方形 131"/>
          <p:cNvSpPr/>
          <p:nvPr/>
        </p:nvSpPr>
        <p:spPr>
          <a:xfrm>
            <a:off x="4300724" y="1497096"/>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（公財）大阪産業局</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正方形/長方形 132"/>
          <p:cNvSpPr/>
          <p:nvPr/>
        </p:nvSpPr>
        <p:spPr>
          <a:xfrm>
            <a:off x="4242690" y="1648156"/>
            <a:ext cx="2216260" cy="216062"/>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TEL:06-6264-9800  FAX:06-6264-9899</a:t>
            </a:r>
          </a:p>
        </p:txBody>
      </p:sp>
      <p:pic>
        <p:nvPicPr>
          <p:cNvPr id="2" name="図 1"/>
          <p:cNvPicPr>
            <a:picLocks noChangeAspect="1"/>
          </p:cNvPicPr>
          <p:nvPr/>
        </p:nvPicPr>
        <p:blipFill rotWithShape="1">
          <a:blip r:embed="rId16" cstate="print">
            <a:extLst>
              <a:ext uri="{28A0092B-C50C-407E-A947-70E740481C1C}">
                <a14:useLocalDpi xmlns:a14="http://schemas.microsoft.com/office/drawing/2010/main" val="0"/>
              </a:ext>
            </a:extLst>
          </a:blip>
          <a:srcRect l="3181" t="6708" r="4040" b="5969"/>
          <a:stretch/>
        </p:blipFill>
        <p:spPr>
          <a:xfrm>
            <a:off x="3302938" y="7090676"/>
            <a:ext cx="503887" cy="474246"/>
          </a:xfrm>
          <a:prstGeom prst="rect">
            <a:avLst/>
          </a:prstGeom>
        </p:spPr>
      </p:pic>
      <p:sp>
        <p:nvSpPr>
          <p:cNvPr id="146" name="テキスト ボックス 145"/>
          <p:cNvSpPr txBox="1"/>
          <p:nvPr/>
        </p:nvSpPr>
        <p:spPr>
          <a:xfrm>
            <a:off x="4133787" y="6164703"/>
            <a:ext cx="736099" cy="338554"/>
          </a:xfrm>
          <a:prstGeom prst="rect">
            <a:avLst/>
          </a:prstGeom>
          <a:noFill/>
        </p:spPr>
        <p:txBody>
          <a:bodyPr wrap="none" rtlCol="0">
            <a:spAutoFit/>
          </a:bodyPr>
          <a:lstStyle/>
          <a:p>
            <a:r>
              <a:rPr kumimoji="1" lang="en-US" altLang="ja-JP" sz="1600" dirty="0">
                <a:solidFill>
                  <a:srgbClr val="FF0000"/>
                </a:solidFill>
              </a:rPr>
              <a:t>NEW!!</a:t>
            </a:r>
            <a:endParaRPr kumimoji="1" lang="ja-JP" altLang="en-US" sz="1600" dirty="0">
              <a:solidFill>
                <a:srgbClr val="FF0000"/>
              </a:solidFill>
            </a:endParaRPr>
          </a:p>
        </p:txBody>
      </p:sp>
      <p:sp>
        <p:nvSpPr>
          <p:cNvPr id="161" name="正方形/長方形 160">
            <a:extLst>
              <a:ext uri="{FF2B5EF4-FFF2-40B4-BE49-F238E27FC236}">
                <a16:creationId xmlns:a16="http://schemas.microsoft.com/office/drawing/2014/main" id="{6F7AF97B-91EF-4905-96BE-AAFB29E7C776}"/>
              </a:ext>
            </a:extLst>
          </p:cNvPr>
          <p:cNvSpPr/>
          <p:nvPr/>
        </p:nvSpPr>
        <p:spPr>
          <a:xfrm>
            <a:off x="4090892" y="6309464"/>
            <a:ext cx="85942" cy="4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65" name="正方形/長方形 164">
            <a:extLst>
              <a:ext uri="{FF2B5EF4-FFF2-40B4-BE49-F238E27FC236}">
                <a16:creationId xmlns:a16="http://schemas.microsoft.com/office/drawing/2014/main" id="{EEBB5C44-34D8-4BF9-9E88-730F85EB01A6}"/>
              </a:ext>
            </a:extLst>
          </p:cNvPr>
          <p:cNvSpPr/>
          <p:nvPr/>
        </p:nvSpPr>
        <p:spPr>
          <a:xfrm>
            <a:off x="4133787" y="6382759"/>
            <a:ext cx="3111254"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カーボンニュートラル技術実装推進事業</a:t>
            </a:r>
          </a:p>
        </p:txBody>
      </p:sp>
      <p:sp>
        <p:nvSpPr>
          <p:cNvPr id="166" name="正方形/長方形 165">
            <a:extLst>
              <a:ext uri="{FF2B5EF4-FFF2-40B4-BE49-F238E27FC236}">
                <a16:creationId xmlns:a16="http://schemas.microsoft.com/office/drawing/2014/main" id="{7A5F022F-9E87-4106-A5F9-783D9ADF960A}"/>
              </a:ext>
            </a:extLst>
          </p:cNvPr>
          <p:cNvSpPr/>
          <p:nvPr/>
        </p:nvSpPr>
        <p:spPr>
          <a:xfrm>
            <a:off x="4243730" y="6677123"/>
            <a:ext cx="2741164"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企業が抱える施策・技術面の課題等に対して</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900">
                <a:latin typeface="Meiryo UI" panose="020B0604030504040204" pitchFamily="50" charset="-128"/>
                <a:ea typeface="Meiryo UI" panose="020B0604030504040204" pitchFamily="50" charset="-128"/>
                <a:cs typeface="Meiryo UI" panose="020B0604030504040204" pitchFamily="50" charset="-128"/>
              </a:rPr>
              <a:t>だからできる</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トータルコーディネートを実施します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8" name="直線コネクタ 167">
            <a:extLst>
              <a:ext uri="{FF2B5EF4-FFF2-40B4-BE49-F238E27FC236}">
                <a16:creationId xmlns:a16="http://schemas.microsoft.com/office/drawing/2014/main" id="{1EAD844D-C455-43CB-BBF2-D8536714BB02}"/>
              </a:ext>
            </a:extLst>
          </p:cNvPr>
          <p:cNvCxnSpPr/>
          <p:nvPr/>
        </p:nvCxnSpPr>
        <p:spPr>
          <a:xfrm>
            <a:off x="4318316" y="7042384"/>
            <a:ext cx="2700000" cy="0"/>
          </a:xfrm>
          <a:prstGeom prst="line">
            <a:avLst/>
          </a:prstGeom>
        </p:spPr>
        <p:style>
          <a:lnRef idx="1">
            <a:schemeClr val="dk1"/>
          </a:lnRef>
          <a:fillRef idx="0">
            <a:schemeClr val="dk1"/>
          </a:fillRef>
          <a:effectRef idx="0">
            <a:schemeClr val="dk1"/>
          </a:effectRef>
          <a:fontRef idx="minor">
            <a:schemeClr val="tx1"/>
          </a:fontRef>
        </p:style>
      </p:cxnSp>
      <p:sp>
        <p:nvSpPr>
          <p:cNvPr id="173" name="正方形/長方形 172">
            <a:extLst>
              <a:ext uri="{FF2B5EF4-FFF2-40B4-BE49-F238E27FC236}">
                <a16:creationId xmlns:a16="http://schemas.microsoft.com/office/drawing/2014/main" id="{AE2D4648-0F35-41D9-9A20-3BBBA2D1073D}"/>
              </a:ext>
            </a:extLst>
          </p:cNvPr>
          <p:cNvSpPr/>
          <p:nvPr/>
        </p:nvSpPr>
        <p:spPr>
          <a:xfrm>
            <a:off x="4365484" y="7127785"/>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成長産業振興室　産業創造課</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4" name="正方形/長方形 173">
            <a:extLst>
              <a:ext uri="{FF2B5EF4-FFF2-40B4-BE49-F238E27FC236}">
                <a16:creationId xmlns:a16="http://schemas.microsoft.com/office/drawing/2014/main" id="{AE6C7A62-B808-4732-85C5-91B710D411EC}"/>
              </a:ext>
            </a:extLst>
          </p:cNvPr>
          <p:cNvSpPr/>
          <p:nvPr/>
        </p:nvSpPr>
        <p:spPr>
          <a:xfrm>
            <a:off x="4279128" y="7324773"/>
            <a:ext cx="2230299" cy="216062"/>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TEL:06-6210-9484   FAX:06-6210-9296</a:t>
            </a:r>
          </a:p>
        </p:txBody>
      </p:sp>
      <p:sp>
        <p:nvSpPr>
          <p:cNvPr id="89" name="ホームベース 139">
            <a:extLst>
              <a:ext uri="{FF2B5EF4-FFF2-40B4-BE49-F238E27FC236}">
                <a16:creationId xmlns:a16="http://schemas.microsoft.com/office/drawing/2014/main" id="{251B4539-6647-442A-B8EF-2CB29906301F}"/>
              </a:ext>
            </a:extLst>
          </p:cNvPr>
          <p:cNvSpPr/>
          <p:nvPr/>
        </p:nvSpPr>
        <p:spPr>
          <a:xfrm>
            <a:off x="0" y="7942263"/>
            <a:ext cx="7200900" cy="433394"/>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中小企業に対する資金供給の円滑化</a:t>
            </a:r>
          </a:p>
        </p:txBody>
      </p:sp>
      <p:sp>
        <p:nvSpPr>
          <p:cNvPr id="90" name="正方形/長方形 89">
            <a:extLst>
              <a:ext uri="{FF2B5EF4-FFF2-40B4-BE49-F238E27FC236}">
                <a16:creationId xmlns:a16="http://schemas.microsoft.com/office/drawing/2014/main" id="{98AA26F6-3643-451E-96D4-C09241AC0D71}"/>
              </a:ext>
            </a:extLst>
          </p:cNvPr>
          <p:cNvSpPr/>
          <p:nvPr/>
        </p:nvSpPr>
        <p:spPr>
          <a:xfrm>
            <a:off x="4078480" y="8616687"/>
            <a:ext cx="3050086" cy="307777"/>
          </a:xfrm>
          <a:prstGeom prst="rect">
            <a:avLst/>
          </a:prstGeom>
        </p:spPr>
        <p:txBody>
          <a:bodyPr wrap="square">
            <a:spAutoFit/>
          </a:bodyPr>
          <a:lstStyle/>
          <a:p>
            <a:r>
              <a:rPr lang="zh-TW" altLang="en-US" sz="1400" dirty="0">
                <a:latin typeface="Meiryo UI" panose="020B0604030504040204" pitchFamily="50" charset="-128"/>
                <a:ea typeface="Meiryo UI" panose="020B0604030504040204" pitchFamily="50" charset="-128"/>
                <a:cs typeface="Meiryo UI" panose="020B0604030504040204" pitchFamily="50" charset="-128"/>
              </a:rPr>
              <a:t>小規模企業者等設備貸与制度</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正方形/長方形 93">
            <a:extLst>
              <a:ext uri="{FF2B5EF4-FFF2-40B4-BE49-F238E27FC236}">
                <a16:creationId xmlns:a16="http://schemas.microsoft.com/office/drawing/2014/main" id="{E6F1A095-8309-4606-8C54-7E7B09D141C2}"/>
              </a:ext>
            </a:extLst>
          </p:cNvPr>
          <p:cNvSpPr/>
          <p:nvPr/>
        </p:nvSpPr>
        <p:spPr>
          <a:xfrm>
            <a:off x="4166306" y="8954442"/>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創業や経営の革新に必要な設備を</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（公財）大阪産業局が割賦販売又はリースします</a:t>
            </a:r>
          </a:p>
        </p:txBody>
      </p:sp>
      <p:sp>
        <p:nvSpPr>
          <p:cNvPr id="95" name="正方形/長方形 94">
            <a:extLst>
              <a:ext uri="{FF2B5EF4-FFF2-40B4-BE49-F238E27FC236}">
                <a16:creationId xmlns:a16="http://schemas.microsoft.com/office/drawing/2014/main" id="{11AD49B1-BAD2-45F7-866F-84A3BD92FF71}"/>
              </a:ext>
            </a:extLst>
          </p:cNvPr>
          <p:cNvSpPr/>
          <p:nvPr/>
        </p:nvSpPr>
        <p:spPr>
          <a:xfrm>
            <a:off x="4197822" y="9558772"/>
            <a:ext cx="2219384" cy="233752"/>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TEL:06-6210-9509  FAX:06-6210-9510</a:t>
            </a:r>
          </a:p>
        </p:txBody>
      </p:sp>
      <p:sp>
        <p:nvSpPr>
          <p:cNvPr id="101" name="正方形/長方形 100">
            <a:extLst>
              <a:ext uri="{FF2B5EF4-FFF2-40B4-BE49-F238E27FC236}">
                <a16:creationId xmlns:a16="http://schemas.microsoft.com/office/drawing/2014/main" id="{BC5EDCCF-81CA-4397-B52A-B6AB0D0252B8}"/>
              </a:ext>
            </a:extLst>
          </p:cNvPr>
          <p:cNvSpPr/>
          <p:nvPr/>
        </p:nvSpPr>
        <p:spPr>
          <a:xfrm>
            <a:off x="1002492" y="8616687"/>
            <a:ext cx="305008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中小企業向け制度融資</a:t>
            </a:r>
          </a:p>
        </p:txBody>
      </p:sp>
      <p:sp>
        <p:nvSpPr>
          <p:cNvPr id="102" name="正方形/長方形 101">
            <a:extLst>
              <a:ext uri="{FF2B5EF4-FFF2-40B4-BE49-F238E27FC236}">
                <a16:creationId xmlns:a16="http://schemas.microsoft.com/office/drawing/2014/main" id="{9B562BB2-B911-4AD3-B250-219DF715D6C0}"/>
              </a:ext>
            </a:extLst>
          </p:cNvPr>
          <p:cNvSpPr/>
          <p:nvPr/>
        </p:nvSpPr>
        <p:spPr>
          <a:xfrm>
            <a:off x="1070826" y="9003605"/>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大阪信用保証協会や金融機関等と連携し、中小企業を資金面からサポートします</a:t>
            </a:r>
          </a:p>
        </p:txBody>
      </p:sp>
      <p:sp>
        <p:nvSpPr>
          <p:cNvPr id="103" name="正方形/長方形 102">
            <a:extLst>
              <a:ext uri="{FF2B5EF4-FFF2-40B4-BE49-F238E27FC236}">
                <a16:creationId xmlns:a16="http://schemas.microsoft.com/office/drawing/2014/main" id="{DEB885BE-7857-4E59-BABF-A43BBCB13EC5}"/>
              </a:ext>
            </a:extLst>
          </p:cNvPr>
          <p:cNvSpPr/>
          <p:nvPr/>
        </p:nvSpPr>
        <p:spPr>
          <a:xfrm>
            <a:off x="1082555" y="9573409"/>
            <a:ext cx="2220383" cy="240058"/>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TEL:06-6210-9508  FAX:06-6210-9510</a:t>
            </a:r>
          </a:p>
        </p:txBody>
      </p:sp>
      <p:sp>
        <p:nvSpPr>
          <p:cNvPr id="104" name="正方形/長方形 103">
            <a:extLst>
              <a:ext uri="{FF2B5EF4-FFF2-40B4-BE49-F238E27FC236}">
                <a16:creationId xmlns:a16="http://schemas.microsoft.com/office/drawing/2014/main" id="{604963FE-02ED-4938-BD76-2E16F305125C}"/>
              </a:ext>
            </a:extLst>
          </p:cNvPr>
          <p:cNvSpPr/>
          <p:nvPr/>
        </p:nvSpPr>
        <p:spPr>
          <a:xfrm>
            <a:off x="1139641" y="9412007"/>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　金融課</a:t>
            </a:r>
          </a:p>
        </p:txBody>
      </p:sp>
      <p:sp>
        <p:nvSpPr>
          <p:cNvPr id="109" name="正方形/長方形 108">
            <a:extLst>
              <a:ext uri="{FF2B5EF4-FFF2-40B4-BE49-F238E27FC236}">
                <a16:creationId xmlns:a16="http://schemas.microsoft.com/office/drawing/2014/main" id="{C3FC765A-468E-4879-8744-D4BDFB1D8D59}"/>
              </a:ext>
            </a:extLst>
          </p:cNvPr>
          <p:cNvSpPr/>
          <p:nvPr/>
        </p:nvSpPr>
        <p:spPr>
          <a:xfrm>
            <a:off x="72058" y="8694850"/>
            <a:ext cx="620917" cy="115218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融資</a:t>
            </a:r>
          </a:p>
        </p:txBody>
      </p:sp>
      <p:sp>
        <p:nvSpPr>
          <p:cNvPr id="110" name="正方形/長方形 109">
            <a:extLst>
              <a:ext uri="{FF2B5EF4-FFF2-40B4-BE49-F238E27FC236}">
                <a16:creationId xmlns:a16="http://schemas.microsoft.com/office/drawing/2014/main" id="{AF16AC85-3E28-4104-9628-D7CD4414EF82}"/>
              </a:ext>
            </a:extLst>
          </p:cNvPr>
          <p:cNvSpPr/>
          <p:nvPr/>
        </p:nvSpPr>
        <p:spPr>
          <a:xfrm>
            <a:off x="4238049" y="9395802"/>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　金融課</a:t>
            </a:r>
          </a:p>
        </p:txBody>
      </p:sp>
      <p:sp>
        <p:nvSpPr>
          <p:cNvPr id="111" name="正方形/長方形 110">
            <a:extLst>
              <a:ext uri="{FF2B5EF4-FFF2-40B4-BE49-F238E27FC236}">
                <a16:creationId xmlns:a16="http://schemas.microsoft.com/office/drawing/2014/main" id="{638BF511-AB21-4ACA-B39B-E3E190A9A7A2}"/>
              </a:ext>
            </a:extLst>
          </p:cNvPr>
          <p:cNvSpPr/>
          <p:nvPr/>
        </p:nvSpPr>
        <p:spPr>
          <a:xfrm>
            <a:off x="3996560" y="8550943"/>
            <a:ext cx="86400"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12" name="正方形/長方形 111">
            <a:extLst>
              <a:ext uri="{FF2B5EF4-FFF2-40B4-BE49-F238E27FC236}">
                <a16:creationId xmlns:a16="http://schemas.microsoft.com/office/drawing/2014/main" id="{30229269-97DF-4F80-982D-F55927852683}"/>
              </a:ext>
            </a:extLst>
          </p:cNvPr>
          <p:cNvSpPr/>
          <p:nvPr/>
        </p:nvSpPr>
        <p:spPr>
          <a:xfrm>
            <a:off x="936154" y="8550943"/>
            <a:ext cx="86400"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5" name="図 4">
            <a:extLst>
              <a:ext uri="{FF2B5EF4-FFF2-40B4-BE49-F238E27FC236}">
                <a16:creationId xmlns:a16="http://schemas.microsoft.com/office/drawing/2014/main" id="{10C69A9D-68C8-4EDF-900F-9904FE8AAA5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25076" y="7065893"/>
            <a:ext cx="540000" cy="540000"/>
          </a:xfrm>
          <a:prstGeom prst="rect">
            <a:avLst/>
          </a:prstGeom>
        </p:spPr>
      </p:pic>
      <p:cxnSp>
        <p:nvCxnSpPr>
          <p:cNvPr id="113" name="直線コネクタ 112">
            <a:extLst>
              <a:ext uri="{FF2B5EF4-FFF2-40B4-BE49-F238E27FC236}">
                <a16:creationId xmlns:a16="http://schemas.microsoft.com/office/drawing/2014/main" id="{3F102C98-3515-4D4A-A94A-BCE7C64B6D7A}"/>
              </a:ext>
            </a:extLst>
          </p:cNvPr>
          <p:cNvCxnSpPr/>
          <p:nvPr/>
        </p:nvCxnSpPr>
        <p:spPr>
          <a:xfrm>
            <a:off x="368742" y="8438551"/>
            <a:ext cx="6832108"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165E879A-E19E-444E-BFDE-32FEA5533453}"/>
              </a:ext>
            </a:extLst>
          </p:cNvPr>
          <p:cNvCxnSpPr/>
          <p:nvPr/>
        </p:nvCxnSpPr>
        <p:spPr>
          <a:xfrm flipV="1">
            <a:off x="364204" y="8425215"/>
            <a:ext cx="0" cy="25371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DD45C378-D229-49A5-B958-260DFE7274F9}"/>
              </a:ext>
            </a:extLst>
          </p:cNvPr>
          <p:cNvCxnSpPr/>
          <p:nvPr/>
        </p:nvCxnSpPr>
        <p:spPr>
          <a:xfrm>
            <a:off x="1116474" y="9342983"/>
            <a:ext cx="2700000" cy="0"/>
          </a:xfrm>
          <a:prstGeom prst="line">
            <a:avLst/>
          </a:prstGeom>
        </p:spPr>
        <p:style>
          <a:lnRef idx="1">
            <a:schemeClr val="dk1"/>
          </a:lnRef>
          <a:fillRef idx="0">
            <a:schemeClr val="dk1"/>
          </a:fillRef>
          <a:effectRef idx="0">
            <a:schemeClr val="dk1"/>
          </a:effectRef>
          <a:fontRef idx="minor">
            <a:schemeClr val="tx1"/>
          </a:fontRef>
        </p:style>
      </p:cxnSp>
      <p:cxnSp>
        <p:nvCxnSpPr>
          <p:cNvPr id="128" name="直線コネクタ 127">
            <a:extLst>
              <a:ext uri="{FF2B5EF4-FFF2-40B4-BE49-F238E27FC236}">
                <a16:creationId xmlns:a16="http://schemas.microsoft.com/office/drawing/2014/main" id="{C89D758D-BA88-45E0-89F5-29D19C5E31BA}"/>
              </a:ext>
            </a:extLst>
          </p:cNvPr>
          <p:cNvCxnSpPr/>
          <p:nvPr/>
        </p:nvCxnSpPr>
        <p:spPr>
          <a:xfrm>
            <a:off x="4212818" y="9342983"/>
            <a:ext cx="2700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9323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7202" y="9231948"/>
            <a:ext cx="615091" cy="615091"/>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8209" y="9211419"/>
            <a:ext cx="635620" cy="635620"/>
          </a:xfrm>
          <a:prstGeom prst="rect">
            <a:avLst/>
          </a:prstGeom>
        </p:spPr>
      </p:pic>
      <p:pic>
        <p:nvPicPr>
          <p:cNvPr id="49" name="図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7942" y="1443687"/>
            <a:ext cx="626488" cy="626488"/>
          </a:xfrm>
          <a:prstGeom prst="rect">
            <a:avLst/>
          </a:prstGeom>
        </p:spPr>
      </p:pic>
      <p:pic>
        <p:nvPicPr>
          <p:cNvPr id="122" name="Picture 6" descr="D:\komakim\Desktop\QRコード\3-3 成長特区税制.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0674" y="7434839"/>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10" descr="D:\komakim\Desktop\QRコード\3-7 産業集積促進税制.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140" y="6125645"/>
            <a:ext cx="666855" cy="666855"/>
          </a:xfrm>
          <a:prstGeom prst="rect">
            <a:avLst/>
          </a:prstGeom>
          <a:noFill/>
          <a:extLst>
            <a:ext uri="{909E8E84-426E-40DD-AFC4-6F175D3DCCD1}">
              <a14:hiddenFill xmlns:a14="http://schemas.microsoft.com/office/drawing/2010/main">
                <a:solidFill>
                  <a:srgbClr val="FFFFFF"/>
                </a:solidFill>
              </a14:hiddenFill>
            </a:ext>
          </a:extLst>
        </p:spPr>
      </p:pic>
      <p:sp>
        <p:nvSpPr>
          <p:cNvPr id="140" name="ホームベース 139"/>
          <p:cNvSpPr/>
          <p:nvPr/>
        </p:nvSpPr>
        <p:spPr>
          <a:xfrm>
            <a:off x="0" y="53951"/>
            <a:ext cx="7200900" cy="433394"/>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中小企業に対する資金供給の円滑化</a:t>
            </a:r>
          </a:p>
        </p:txBody>
      </p:sp>
      <p:sp>
        <p:nvSpPr>
          <p:cNvPr id="222" name="正方形/長方形 221"/>
          <p:cNvSpPr/>
          <p:nvPr/>
        </p:nvSpPr>
        <p:spPr>
          <a:xfrm>
            <a:off x="197732" y="3942375"/>
            <a:ext cx="305008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彩都バイオインキュベーション施設</a:t>
            </a:r>
          </a:p>
        </p:txBody>
      </p:sp>
      <p:sp>
        <p:nvSpPr>
          <p:cNvPr id="223" name="正方形/長方形 222"/>
          <p:cNvSpPr/>
          <p:nvPr/>
        </p:nvSpPr>
        <p:spPr>
          <a:xfrm>
            <a:off x="290084" y="4230375"/>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各施設に入居するバイオベンチャーに対し</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研究に要する機器等の導入を補助します</a:t>
            </a:r>
          </a:p>
        </p:txBody>
      </p:sp>
      <p:sp>
        <p:nvSpPr>
          <p:cNvPr id="218" name="正方形/長方形 217"/>
          <p:cNvSpPr/>
          <p:nvPr/>
        </p:nvSpPr>
        <p:spPr>
          <a:xfrm>
            <a:off x="325119" y="4842375"/>
            <a:ext cx="2250022" cy="251436"/>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TEL:06-6115-8100  FAX:06-6833-8170</a:t>
            </a:r>
          </a:p>
        </p:txBody>
      </p:sp>
      <p:sp>
        <p:nvSpPr>
          <p:cNvPr id="219" name="正方形/長方形 218"/>
          <p:cNvSpPr/>
          <p:nvPr/>
        </p:nvSpPr>
        <p:spPr>
          <a:xfrm>
            <a:off x="414162" y="4662375"/>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成長産業振興室　ライフサイエンス産業課</a:t>
            </a:r>
          </a:p>
        </p:txBody>
      </p:sp>
      <p:pic>
        <p:nvPicPr>
          <p:cNvPr id="216" name="Picture 3" descr="D:\komakim\Desktop\13f7c44c10470702b1c08739002fabb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08739" y="4158375"/>
            <a:ext cx="577763" cy="384482"/>
          </a:xfrm>
          <a:prstGeom prst="rect">
            <a:avLst/>
          </a:prstGeom>
          <a:noFill/>
          <a:extLst>
            <a:ext uri="{909E8E84-426E-40DD-AFC4-6F175D3DCCD1}">
              <a14:hiddenFill xmlns:a14="http://schemas.microsoft.com/office/drawing/2010/main">
                <a:solidFill>
                  <a:srgbClr val="FFFFFF"/>
                </a:solidFill>
              </a14:hiddenFill>
            </a:ext>
          </a:extLst>
        </p:spPr>
      </p:pic>
      <p:cxnSp>
        <p:nvCxnSpPr>
          <p:cNvPr id="104" name="直線コネクタ 103"/>
          <p:cNvCxnSpPr/>
          <p:nvPr/>
        </p:nvCxnSpPr>
        <p:spPr>
          <a:xfrm flipV="1">
            <a:off x="399508" y="4590375"/>
            <a:ext cx="2808000" cy="0"/>
          </a:xfrm>
          <a:prstGeom prst="line">
            <a:avLst/>
          </a:prstGeom>
        </p:spPr>
        <p:style>
          <a:lnRef idx="1">
            <a:schemeClr val="dk1"/>
          </a:lnRef>
          <a:fillRef idx="0">
            <a:schemeClr val="dk1"/>
          </a:fillRef>
          <a:effectRef idx="0">
            <a:schemeClr val="dk1"/>
          </a:effectRef>
          <a:fontRef idx="minor">
            <a:schemeClr val="tx1"/>
          </a:fontRef>
        </p:style>
      </p:cxnSp>
      <p:sp>
        <p:nvSpPr>
          <p:cNvPr id="184" name="正方形/長方形 183"/>
          <p:cNvSpPr/>
          <p:nvPr/>
        </p:nvSpPr>
        <p:spPr>
          <a:xfrm>
            <a:off x="214578" y="2271749"/>
            <a:ext cx="3050086"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バイオプラスチック製品開発支援事業補助金</a:t>
            </a:r>
            <a:endParaRPr lang="zh-TW"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5" name="正方形/長方形 184"/>
          <p:cNvSpPr/>
          <p:nvPr/>
        </p:nvSpPr>
        <p:spPr>
          <a:xfrm>
            <a:off x="315628" y="2524977"/>
            <a:ext cx="2965359"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バイオプラスチック製品のビジネス化に向けた製品開発等の</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経費を補助します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0" name="正方形/長方形 179"/>
          <p:cNvSpPr/>
          <p:nvPr/>
        </p:nvSpPr>
        <p:spPr>
          <a:xfrm>
            <a:off x="341447" y="3171749"/>
            <a:ext cx="2213463" cy="23115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TEL:06-6210-9269  FAX:06-6210-9296</a:t>
            </a:r>
          </a:p>
        </p:txBody>
      </p:sp>
      <p:sp>
        <p:nvSpPr>
          <p:cNvPr id="181" name="正方形/長方形 180"/>
          <p:cNvSpPr/>
          <p:nvPr/>
        </p:nvSpPr>
        <p:spPr>
          <a:xfrm>
            <a:off x="347933" y="2955172"/>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成長産業振興室　産業創造課</a:t>
            </a:r>
          </a:p>
        </p:txBody>
      </p:sp>
      <p:cxnSp>
        <p:nvCxnSpPr>
          <p:cNvPr id="130" name="直線コネクタ 129"/>
          <p:cNvCxnSpPr/>
          <p:nvPr/>
        </p:nvCxnSpPr>
        <p:spPr>
          <a:xfrm>
            <a:off x="366966" y="2888036"/>
            <a:ext cx="2808000" cy="0"/>
          </a:xfrm>
          <a:prstGeom prst="line">
            <a:avLst/>
          </a:prstGeom>
        </p:spPr>
        <p:style>
          <a:lnRef idx="1">
            <a:schemeClr val="dk1"/>
          </a:lnRef>
          <a:fillRef idx="0">
            <a:schemeClr val="dk1"/>
          </a:fillRef>
          <a:effectRef idx="0">
            <a:schemeClr val="dk1"/>
          </a:effectRef>
          <a:fontRef idx="minor">
            <a:schemeClr val="tx1"/>
          </a:fontRef>
        </p:style>
      </p:cxnSp>
      <p:sp>
        <p:nvSpPr>
          <p:cNvPr id="114" name="正方形/長方形 113"/>
          <p:cNvSpPr/>
          <p:nvPr/>
        </p:nvSpPr>
        <p:spPr>
          <a:xfrm>
            <a:off x="212657" y="710645"/>
            <a:ext cx="305008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大阪起業家グローイングアップ事業</a:t>
            </a:r>
          </a:p>
        </p:txBody>
      </p:sp>
      <p:sp>
        <p:nvSpPr>
          <p:cNvPr id="115" name="正方形/長方形 114"/>
          <p:cNvSpPr/>
          <p:nvPr/>
        </p:nvSpPr>
        <p:spPr>
          <a:xfrm>
            <a:off x="237317" y="1027415"/>
            <a:ext cx="3042777" cy="5078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ﾋﾞｼﾞﾈｽﾌﾟﾗﾝｺﾝﾃｽﾄ</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を通じて</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発掘した</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有望起業家</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に</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900" dirty="0">
                <a:latin typeface="Meiryo UI" panose="020B0604030504040204" pitchFamily="50" charset="-128"/>
                <a:ea typeface="Meiryo UI" panose="020B0604030504040204" pitchFamily="50" charset="-128"/>
                <a:cs typeface="Meiryo UI" panose="020B0604030504040204" pitchFamily="50" charset="-128"/>
              </a:rPr>
              <a:t>補助金交付とハンズオン支援を行</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い、</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着実な成長を支援</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し</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ます</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322999" y="1685868"/>
            <a:ext cx="2216260" cy="322562"/>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TEL:06-6264-9800  FAX:06-6264-9899</a:t>
            </a:r>
          </a:p>
          <a:p>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正方形/長方形 112"/>
          <p:cNvSpPr/>
          <p:nvPr/>
        </p:nvSpPr>
        <p:spPr>
          <a:xfrm>
            <a:off x="391254" y="1470735"/>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（公財）大阪産業局</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5" name="直線コネクタ 134"/>
          <p:cNvCxnSpPr/>
          <p:nvPr/>
        </p:nvCxnSpPr>
        <p:spPr>
          <a:xfrm>
            <a:off x="351051" y="1397483"/>
            <a:ext cx="2808000" cy="0"/>
          </a:xfrm>
          <a:prstGeom prst="line">
            <a:avLst/>
          </a:prstGeom>
        </p:spPr>
        <p:style>
          <a:lnRef idx="1">
            <a:schemeClr val="dk1"/>
          </a:lnRef>
          <a:fillRef idx="0">
            <a:schemeClr val="dk1"/>
          </a:fillRef>
          <a:effectRef idx="0">
            <a:schemeClr val="dk1"/>
          </a:effectRef>
          <a:fontRef idx="minor">
            <a:schemeClr val="tx1"/>
          </a:fontRef>
        </p:style>
      </p:cxnSp>
      <p:sp>
        <p:nvSpPr>
          <p:cNvPr id="152" name="正方形/長方形 151"/>
          <p:cNvSpPr/>
          <p:nvPr/>
        </p:nvSpPr>
        <p:spPr>
          <a:xfrm>
            <a:off x="3519264" y="2119519"/>
            <a:ext cx="305008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エネルギー産業創出促進事業補助金</a:t>
            </a:r>
          </a:p>
        </p:txBody>
      </p:sp>
      <p:sp>
        <p:nvSpPr>
          <p:cNvPr id="155" name="正方形/長方形 154"/>
          <p:cNvSpPr/>
          <p:nvPr/>
        </p:nvSpPr>
        <p:spPr>
          <a:xfrm>
            <a:off x="3570304" y="2413806"/>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蓄電池、水素・燃料電池等に関する研究開発や</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試作開発・実証等の経費を補助します</a:t>
            </a:r>
          </a:p>
        </p:txBody>
      </p:sp>
      <p:sp>
        <p:nvSpPr>
          <p:cNvPr id="150" name="正方形/長方形 149"/>
          <p:cNvSpPr/>
          <p:nvPr/>
        </p:nvSpPr>
        <p:spPr>
          <a:xfrm>
            <a:off x="3637150" y="3042384"/>
            <a:ext cx="2219384" cy="755983"/>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TEL:06-6210-9295</a:t>
            </a: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（研究開発支援補助に関すること）</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TEL:06-6210-9293</a:t>
            </a: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分野等の実証実験補助に関すること）</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FAX:06-6210-9296</a:t>
            </a:r>
          </a:p>
        </p:txBody>
      </p:sp>
      <p:cxnSp>
        <p:nvCxnSpPr>
          <p:cNvPr id="157" name="直線コネクタ 156"/>
          <p:cNvCxnSpPr/>
          <p:nvPr/>
        </p:nvCxnSpPr>
        <p:spPr>
          <a:xfrm>
            <a:off x="3632226" y="2787010"/>
            <a:ext cx="2808000" cy="0"/>
          </a:xfrm>
          <a:prstGeom prst="line">
            <a:avLst/>
          </a:prstGeom>
        </p:spPr>
        <p:style>
          <a:lnRef idx="1">
            <a:schemeClr val="dk1"/>
          </a:lnRef>
          <a:fillRef idx="0">
            <a:schemeClr val="dk1"/>
          </a:fillRef>
          <a:effectRef idx="0">
            <a:schemeClr val="dk1"/>
          </a:effectRef>
          <a:fontRef idx="minor">
            <a:schemeClr val="tx1"/>
          </a:fontRef>
        </p:style>
      </p:cxnSp>
      <p:cxnSp>
        <p:nvCxnSpPr>
          <p:cNvPr id="78" name="直線コネクタ 77"/>
          <p:cNvCxnSpPr/>
          <p:nvPr/>
        </p:nvCxnSpPr>
        <p:spPr>
          <a:xfrm>
            <a:off x="-8306" y="562599"/>
            <a:ext cx="6832108" cy="0"/>
          </a:xfrm>
          <a:prstGeom prst="line">
            <a:avLst/>
          </a:prstGeom>
          <a:noFill/>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a:cxnSpLocks/>
          </p:cNvCxnSpPr>
          <p:nvPr/>
        </p:nvCxnSpPr>
        <p:spPr>
          <a:xfrm flipV="1">
            <a:off x="6815253" y="562599"/>
            <a:ext cx="0" cy="485929"/>
          </a:xfrm>
          <a:prstGeom prst="line">
            <a:avLst/>
          </a:prstGeom>
          <a:noFill/>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6520625" y="1053225"/>
            <a:ext cx="620917" cy="115218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補助金</a:t>
            </a:r>
          </a:p>
        </p:txBody>
      </p:sp>
      <p:sp>
        <p:nvSpPr>
          <p:cNvPr id="176" name="正方形/長方形 175"/>
          <p:cNvSpPr/>
          <p:nvPr/>
        </p:nvSpPr>
        <p:spPr>
          <a:xfrm>
            <a:off x="198000" y="5543840"/>
            <a:ext cx="2939892" cy="307777"/>
          </a:xfrm>
          <a:prstGeom prst="rect">
            <a:avLst/>
          </a:prstGeom>
          <a:noFill/>
        </p:spPr>
        <p:txBody>
          <a:bodyPr wrap="square">
            <a:spAutoFit/>
          </a:bodyPr>
          <a:lstStyle/>
          <a:p>
            <a:r>
              <a:rPr lang="zh-TW" altLang="en-US" sz="1400" dirty="0">
                <a:latin typeface="Meiryo UI" panose="020B0604030504040204" pitchFamily="50" charset="-128"/>
                <a:ea typeface="Meiryo UI" panose="020B0604030504040204" pitchFamily="50" charset="-128"/>
                <a:cs typeface="Meiryo UI" panose="020B0604030504040204" pitchFamily="50" charset="-128"/>
              </a:rPr>
              <a:t>産業集積促進税制</a:t>
            </a:r>
          </a:p>
        </p:txBody>
      </p:sp>
      <p:sp>
        <p:nvSpPr>
          <p:cNvPr id="177" name="正方形/長方形 176"/>
          <p:cNvSpPr/>
          <p:nvPr/>
        </p:nvSpPr>
        <p:spPr>
          <a:xfrm>
            <a:off x="302400" y="5795840"/>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工場等を新築・増改築し、又はその敷地である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土地を取得する中小企業の不動産取得税を軽減します</a:t>
            </a:r>
          </a:p>
        </p:txBody>
      </p:sp>
      <p:sp>
        <p:nvSpPr>
          <p:cNvPr id="172" name="正方形/長方形 171"/>
          <p:cNvSpPr/>
          <p:nvPr/>
        </p:nvSpPr>
        <p:spPr>
          <a:xfrm>
            <a:off x="333462" y="6413645"/>
            <a:ext cx="2225798" cy="23115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TEL:06-6210-9471  FAX:06-6210-9505</a:t>
            </a:r>
          </a:p>
        </p:txBody>
      </p:sp>
      <p:sp>
        <p:nvSpPr>
          <p:cNvPr id="173" name="正方形/長方形 172"/>
          <p:cNvSpPr/>
          <p:nvPr/>
        </p:nvSpPr>
        <p:spPr>
          <a:xfrm>
            <a:off x="357910" y="6233645"/>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　ものづくり支援課</a:t>
            </a:r>
          </a:p>
        </p:txBody>
      </p:sp>
      <p:cxnSp>
        <p:nvCxnSpPr>
          <p:cNvPr id="105" name="直線コネクタ 104"/>
          <p:cNvCxnSpPr/>
          <p:nvPr/>
        </p:nvCxnSpPr>
        <p:spPr>
          <a:xfrm>
            <a:off x="319516" y="6161645"/>
            <a:ext cx="2808000" cy="0"/>
          </a:xfrm>
          <a:prstGeom prst="line">
            <a:avLst/>
          </a:prstGeom>
        </p:spPr>
        <p:style>
          <a:lnRef idx="1">
            <a:schemeClr val="dk1"/>
          </a:lnRef>
          <a:fillRef idx="0">
            <a:schemeClr val="dk1"/>
          </a:fillRef>
          <a:effectRef idx="0">
            <a:schemeClr val="dk1"/>
          </a:effectRef>
          <a:fontRef idx="minor">
            <a:schemeClr val="tx1"/>
          </a:fontRef>
        </p:style>
      </p:cxnSp>
      <p:sp>
        <p:nvSpPr>
          <p:cNvPr id="127" name="正方形/長方形 126"/>
          <p:cNvSpPr/>
          <p:nvPr/>
        </p:nvSpPr>
        <p:spPr>
          <a:xfrm>
            <a:off x="3519791" y="5599913"/>
            <a:ext cx="305008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成長特区税制</a:t>
            </a:r>
          </a:p>
        </p:txBody>
      </p:sp>
      <p:sp>
        <p:nvSpPr>
          <p:cNvPr id="128" name="正方形/長方形 127"/>
          <p:cNvSpPr/>
          <p:nvPr/>
        </p:nvSpPr>
        <p:spPr>
          <a:xfrm>
            <a:off x="3621116" y="5877501"/>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成長特区に進出し新エネルギーやライフサイエンスに関する先進的な事業を行う事業者の大阪府税を軽減します</a:t>
            </a:r>
          </a:p>
        </p:txBody>
      </p:sp>
      <p:sp>
        <p:nvSpPr>
          <p:cNvPr id="124" name="正方形/長方形 123"/>
          <p:cNvSpPr/>
          <p:nvPr/>
        </p:nvSpPr>
        <p:spPr>
          <a:xfrm>
            <a:off x="3649172" y="7723016"/>
            <a:ext cx="2172203" cy="23115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TEL:06-6210-9482  FAX:06-6210-9296</a:t>
            </a:r>
          </a:p>
        </p:txBody>
      </p:sp>
      <p:sp>
        <p:nvSpPr>
          <p:cNvPr id="125" name="正方形/長方形 124"/>
          <p:cNvSpPr/>
          <p:nvPr/>
        </p:nvSpPr>
        <p:spPr>
          <a:xfrm>
            <a:off x="3599419" y="7474389"/>
            <a:ext cx="2412730" cy="224186"/>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成長産業振興室　国際ビジネス・スタートアップ支援課</a:t>
            </a:r>
          </a:p>
        </p:txBody>
      </p:sp>
      <p:pic>
        <p:nvPicPr>
          <p:cNvPr id="12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21088" y="6241684"/>
            <a:ext cx="1093130" cy="109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1" name="直線コネクタ 130"/>
          <p:cNvCxnSpPr/>
          <p:nvPr/>
        </p:nvCxnSpPr>
        <p:spPr>
          <a:xfrm>
            <a:off x="3708000" y="7405633"/>
            <a:ext cx="2808000" cy="0"/>
          </a:xfrm>
          <a:prstGeom prst="line">
            <a:avLst/>
          </a:prstGeom>
        </p:spPr>
        <p:style>
          <a:lnRef idx="1">
            <a:schemeClr val="dk1"/>
          </a:lnRef>
          <a:fillRef idx="0">
            <a:schemeClr val="dk1"/>
          </a:fillRef>
          <a:effectRef idx="0">
            <a:schemeClr val="dk1"/>
          </a:effectRef>
          <a:fontRef idx="minor">
            <a:schemeClr val="tx1"/>
          </a:fontRef>
        </p:style>
      </p:cxnSp>
      <p:sp>
        <p:nvSpPr>
          <p:cNvPr id="84" name="正方形/長方形 83"/>
          <p:cNvSpPr/>
          <p:nvPr/>
        </p:nvSpPr>
        <p:spPr>
          <a:xfrm>
            <a:off x="6509714" y="5622053"/>
            <a:ext cx="620917" cy="115218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税制</a:t>
            </a:r>
          </a:p>
        </p:txBody>
      </p:sp>
      <p:sp>
        <p:nvSpPr>
          <p:cNvPr id="85" name="テキスト ボックス 84"/>
          <p:cNvSpPr txBox="1"/>
          <p:nvPr/>
        </p:nvSpPr>
        <p:spPr>
          <a:xfrm>
            <a:off x="6794483" y="10076525"/>
            <a:ext cx="296404"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p>
        </p:txBody>
      </p:sp>
      <p:cxnSp>
        <p:nvCxnSpPr>
          <p:cNvPr id="116" name="直線コネクタ 115"/>
          <p:cNvCxnSpPr/>
          <p:nvPr/>
        </p:nvCxnSpPr>
        <p:spPr>
          <a:xfrm>
            <a:off x="148949" y="10044169"/>
            <a:ext cx="6851314" cy="0"/>
          </a:xfrm>
          <a:prstGeom prst="line">
            <a:avLst/>
          </a:prstGeom>
        </p:spPr>
        <p:style>
          <a:lnRef idx="1">
            <a:schemeClr val="dk1"/>
          </a:lnRef>
          <a:fillRef idx="0">
            <a:schemeClr val="dk1"/>
          </a:fillRef>
          <a:effectRef idx="0">
            <a:schemeClr val="dk1"/>
          </a:effectRef>
          <a:fontRef idx="minor">
            <a:schemeClr val="tx1"/>
          </a:fontRef>
        </p:style>
      </p:cxnSp>
      <p:sp>
        <p:nvSpPr>
          <p:cNvPr id="151" name="正方形/長方形 150"/>
          <p:cNvSpPr/>
          <p:nvPr/>
        </p:nvSpPr>
        <p:spPr>
          <a:xfrm>
            <a:off x="3654829" y="2859840"/>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成長産業振興室　産業創造課</a:t>
            </a:r>
          </a:p>
        </p:txBody>
      </p:sp>
      <p:sp>
        <p:nvSpPr>
          <p:cNvPr id="75" name="正方形/長方形 74"/>
          <p:cNvSpPr/>
          <p:nvPr/>
        </p:nvSpPr>
        <p:spPr>
          <a:xfrm>
            <a:off x="197732" y="6920723"/>
            <a:ext cx="3050086"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地域未来投資促進法関係支援事業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（地域経済牽引事業計画）</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195579" y="7350767"/>
            <a:ext cx="3218529"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地域特性を活用した高い付加価値と地域への経済的波及効果をもたらす地域経済牽引事業を行う事業者を支援します</a:t>
            </a:r>
          </a:p>
        </p:txBody>
      </p:sp>
      <p:sp>
        <p:nvSpPr>
          <p:cNvPr id="77" name="正方形/長方形 76"/>
          <p:cNvSpPr/>
          <p:nvPr/>
        </p:nvSpPr>
        <p:spPr>
          <a:xfrm>
            <a:off x="322999" y="7988154"/>
            <a:ext cx="2213463" cy="23115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TEL:06-6210-9406  FAX:06-6210-9296</a:t>
            </a:r>
          </a:p>
        </p:txBody>
      </p:sp>
      <p:sp>
        <p:nvSpPr>
          <p:cNvPr id="81" name="正方形/長方形 80"/>
          <p:cNvSpPr/>
          <p:nvPr/>
        </p:nvSpPr>
        <p:spPr>
          <a:xfrm>
            <a:off x="240508" y="7779378"/>
            <a:ext cx="2381024" cy="212754"/>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成長産業振興室　国際ビジネス・スタートアップ支援課</a:t>
            </a:r>
          </a:p>
        </p:txBody>
      </p:sp>
      <p:sp>
        <p:nvSpPr>
          <p:cNvPr id="88" name="正方形/長方形 87"/>
          <p:cNvSpPr/>
          <p:nvPr/>
        </p:nvSpPr>
        <p:spPr>
          <a:xfrm>
            <a:off x="133062" y="6920723"/>
            <a:ext cx="85942"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89" name="直線コネクタ 88"/>
          <p:cNvCxnSpPr/>
          <p:nvPr/>
        </p:nvCxnSpPr>
        <p:spPr>
          <a:xfrm>
            <a:off x="327600" y="7712723"/>
            <a:ext cx="2808000" cy="0"/>
          </a:xfrm>
          <a:prstGeom prst="line">
            <a:avLst/>
          </a:prstGeom>
        </p:spPr>
        <p:style>
          <a:lnRef idx="1">
            <a:schemeClr val="dk1"/>
          </a:lnRef>
          <a:fillRef idx="0">
            <a:schemeClr val="dk1"/>
          </a:fillRef>
          <a:effectRef idx="0">
            <a:schemeClr val="dk1"/>
          </a:effectRef>
          <a:fontRef idx="minor">
            <a:schemeClr val="tx1"/>
          </a:fontRef>
        </p:style>
      </p:cxnSp>
      <p:sp>
        <p:nvSpPr>
          <p:cNvPr id="106" name="正方形/長方形 105"/>
          <p:cNvSpPr/>
          <p:nvPr/>
        </p:nvSpPr>
        <p:spPr>
          <a:xfrm>
            <a:off x="197732" y="8508109"/>
            <a:ext cx="305008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ハートフル税制</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303166" y="8884417"/>
            <a:ext cx="2858812" cy="369332"/>
          </a:xfrm>
          <a:prstGeom prst="rect">
            <a:avLst/>
          </a:prstGeom>
        </p:spPr>
        <p:txBody>
          <a:bodyPr wrap="square">
            <a:spAutoFit/>
          </a:bodyPr>
          <a:lstStyle/>
          <a:p>
            <a:r>
              <a:rPr lang="ja-JP" altLang="en-US" sz="9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者の雇用に積極的に取り組む事業所等の</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法人事業税を軽減します</a:t>
            </a:r>
          </a:p>
        </p:txBody>
      </p:sp>
      <p:sp>
        <p:nvSpPr>
          <p:cNvPr id="109" name="正方形/長方形 108"/>
          <p:cNvSpPr/>
          <p:nvPr/>
        </p:nvSpPr>
        <p:spPr>
          <a:xfrm>
            <a:off x="315846" y="9482263"/>
            <a:ext cx="2213463" cy="23115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TEL:06-6360-9077  FAX:06-6360-9079</a:t>
            </a:r>
          </a:p>
        </p:txBody>
      </p:sp>
      <p:sp>
        <p:nvSpPr>
          <p:cNvPr id="111" name="正方形/長方形 110"/>
          <p:cNvSpPr/>
          <p:nvPr/>
        </p:nvSpPr>
        <p:spPr>
          <a:xfrm>
            <a:off x="405811" y="9305407"/>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雇用推進室　就業促進課</a:t>
            </a:r>
          </a:p>
        </p:txBody>
      </p:sp>
      <p:cxnSp>
        <p:nvCxnSpPr>
          <p:cNvPr id="119" name="直線コネクタ 118"/>
          <p:cNvCxnSpPr/>
          <p:nvPr/>
        </p:nvCxnSpPr>
        <p:spPr>
          <a:xfrm>
            <a:off x="327600" y="9229065"/>
            <a:ext cx="2808000" cy="0"/>
          </a:xfrm>
          <a:prstGeom prst="line">
            <a:avLst/>
          </a:prstGeom>
        </p:spPr>
        <p:style>
          <a:lnRef idx="1">
            <a:schemeClr val="dk1"/>
          </a:lnRef>
          <a:fillRef idx="0">
            <a:schemeClr val="dk1"/>
          </a:fillRef>
          <a:effectRef idx="0">
            <a:schemeClr val="dk1"/>
          </a:effectRef>
          <a:fontRef idx="minor">
            <a:schemeClr val="tx1"/>
          </a:fontRef>
        </p:style>
      </p:cxnSp>
      <p:sp>
        <p:nvSpPr>
          <p:cNvPr id="90" name="正方形/長方形 89"/>
          <p:cNvSpPr/>
          <p:nvPr/>
        </p:nvSpPr>
        <p:spPr>
          <a:xfrm>
            <a:off x="3543236" y="8433616"/>
            <a:ext cx="3050086"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地方活力向上地域等特定業務施設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整備事業（地方拠点強化税制）</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正方形/長方形 90"/>
          <p:cNvSpPr/>
          <p:nvPr/>
        </p:nvSpPr>
        <p:spPr>
          <a:xfrm>
            <a:off x="3711065" y="8883616"/>
            <a:ext cx="2951384"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本社機能を移転・拡充する企業の地方活力向上につながる整備計画を認定します</a:t>
            </a:r>
          </a:p>
        </p:txBody>
      </p:sp>
      <p:sp>
        <p:nvSpPr>
          <p:cNvPr id="96" name="正方形/長方形 95"/>
          <p:cNvSpPr/>
          <p:nvPr/>
        </p:nvSpPr>
        <p:spPr>
          <a:xfrm>
            <a:off x="3733200" y="9481216"/>
            <a:ext cx="2213463" cy="23115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TEL:06-6210-9482  FAX:06-6210-9296</a:t>
            </a:r>
          </a:p>
        </p:txBody>
      </p:sp>
      <p:sp>
        <p:nvSpPr>
          <p:cNvPr id="99" name="正方形/長方形 98"/>
          <p:cNvSpPr/>
          <p:nvPr/>
        </p:nvSpPr>
        <p:spPr>
          <a:xfrm>
            <a:off x="3612841" y="9280729"/>
            <a:ext cx="2412730" cy="193181"/>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成長産業振興室　国際ビジネス・スタートアップ支援課</a:t>
            </a:r>
          </a:p>
        </p:txBody>
      </p:sp>
      <p:sp>
        <p:nvSpPr>
          <p:cNvPr id="102" name="正方形/長方形 101"/>
          <p:cNvSpPr/>
          <p:nvPr/>
        </p:nvSpPr>
        <p:spPr>
          <a:xfrm>
            <a:off x="3474109" y="8469616"/>
            <a:ext cx="85942"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103" name="直線コネクタ 102"/>
          <p:cNvCxnSpPr/>
          <p:nvPr/>
        </p:nvCxnSpPr>
        <p:spPr>
          <a:xfrm>
            <a:off x="3708000" y="9229216"/>
            <a:ext cx="2808000" cy="0"/>
          </a:xfrm>
          <a:prstGeom prst="line">
            <a:avLst/>
          </a:prstGeom>
        </p:spPr>
        <p:style>
          <a:lnRef idx="1">
            <a:schemeClr val="dk1"/>
          </a:lnRef>
          <a:fillRef idx="0">
            <a:schemeClr val="dk1"/>
          </a:fillRef>
          <a:effectRef idx="0">
            <a:schemeClr val="dk1"/>
          </a:effectRef>
          <a:fontRef idx="minor">
            <a:schemeClr val="tx1"/>
          </a:fontRef>
        </p:style>
      </p:cxnSp>
      <p:pic>
        <p:nvPicPr>
          <p:cNvPr id="101" name="図 10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79142" y="968248"/>
            <a:ext cx="690943" cy="166285"/>
          </a:xfrm>
          <a:prstGeom prst="rect">
            <a:avLst/>
          </a:prstGeom>
        </p:spPr>
      </p:pic>
      <p:sp>
        <p:nvSpPr>
          <p:cNvPr id="121" name="正方形/長方形 120"/>
          <p:cNvSpPr/>
          <p:nvPr/>
        </p:nvSpPr>
        <p:spPr>
          <a:xfrm>
            <a:off x="3445464" y="5599913"/>
            <a:ext cx="86400"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29" name="正方形/長方形 128"/>
          <p:cNvSpPr/>
          <p:nvPr/>
        </p:nvSpPr>
        <p:spPr>
          <a:xfrm>
            <a:off x="112655" y="8470430"/>
            <a:ext cx="86400"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33" name="正方形/長方形 132"/>
          <p:cNvSpPr/>
          <p:nvPr/>
        </p:nvSpPr>
        <p:spPr>
          <a:xfrm>
            <a:off x="150917" y="2235749"/>
            <a:ext cx="86400"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34" name="正方形/長方形 133"/>
          <p:cNvSpPr/>
          <p:nvPr/>
        </p:nvSpPr>
        <p:spPr>
          <a:xfrm>
            <a:off x="155765" y="715185"/>
            <a:ext cx="86400"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36" name="正方形/長方形 135"/>
          <p:cNvSpPr/>
          <p:nvPr/>
        </p:nvSpPr>
        <p:spPr>
          <a:xfrm>
            <a:off x="141498" y="3870375"/>
            <a:ext cx="86400"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37" name="正方形/長方形 136"/>
          <p:cNvSpPr/>
          <p:nvPr/>
        </p:nvSpPr>
        <p:spPr>
          <a:xfrm>
            <a:off x="3468476" y="2098329"/>
            <a:ext cx="86400"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118" name="直線コネクタ 117"/>
          <p:cNvCxnSpPr/>
          <p:nvPr/>
        </p:nvCxnSpPr>
        <p:spPr>
          <a:xfrm flipH="1" flipV="1">
            <a:off x="6808010" y="5383712"/>
            <a:ext cx="1" cy="230400"/>
          </a:xfrm>
          <a:prstGeom prst="line">
            <a:avLst/>
          </a:prstGeom>
          <a:noFill/>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39" name="正方形/長方形 138"/>
          <p:cNvSpPr/>
          <p:nvPr/>
        </p:nvSpPr>
        <p:spPr>
          <a:xfrm>
            <a:off x="130995" y="5525840"/>
            <a:ext cx="86400"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95" name="直線コネクタ 94"/>
          <p:cNvCxnSpPr/>
          <p:nvPr/>
        </p:nvCxnSpPr>
        <p:spPr>
          <a:xfrm>
            <a:off x="0" y="5382543"/>
            <a:ext cx="6812306" cy="0"/>
          </a:xfrm>
          <a:prstGeom prst="line">
            <a:avLst/>
          </a:prstGeom>
          <a:noFill/>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23" name="正方形/長方形 122"/>
          <p:cNvSpPr/>
          <p:nvPr/>
        </p:nvSpPr>
        <p:spPr>
          <a:xfrm>
            <a:off x="3480959" y="706108"/>
            <a:ext cx="3293714"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カーボンニュートラル技術開発・実証事業費補助金</a:t>
            </a:r>
            <a:endParaRPr lang="zh-TW"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3569291" y="952247"/>
            <a:ext cx="2965359"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万博での披露をめざし、カーボンニュートラルに資する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最先端技術の開発・実証等の経費を補助します</a:t>
            </a:r>
          </a:p>
        </p:txBody>
      </p:sp>
      <p:sp>
        <p:nvSpPr>
          <p:cNvPr id="141" name="正方形/長方形 140"/>
          <p:cNvSpPr/>
          <p:nvPr/>
        </p:nvSpPr>
        <p:spPr>
          <a:xfrm>
            <a:off x="3554876" y="1598787"/>
            <a:ext cx="2213463" cy="23115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TEL:06-6210-9269  FAX:06-6210-9296</a:t>
            </a:r>
          </a:p>
        </p:txBody>
      </p:sp>
      <p:sp>
        <p:nvSpPr>
          <p:cNvPr id="142" name="正方形/長方形 141"/>
          <p:cNvSpPr/>
          <p:nvPr/>
        </p:nvSpPr>
        <p:spPr>
          <a:xfrm>
            <a:off x="3632226" y="1381724"/>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成長産業振興室　産業創造課</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5" name="直線コネクタ 144"/>
          <p:cNvCxnSpPr/>
          <p:nvPr/>
        </p:nvCxnSpPr>
        <p:spPr>
          <a:xfrm>
            <a:off x="3621116" y="1306164"/>
            <a:ext cx="2808000" cy="0"/>
          </a:xfrm>
          <a:prstGeom prst="line">
            <a:avLst/>
          </a:prstGeom>
        </p:spPr>
        <p:style>
          <a:lnRef idx="1">
            <a:schemeClr val="dk1"/>
          </a:lnRef>
          <a:fillRef idx="0">
            <a:schemeClr val="dk1"/>
          </a:fillRef>
          <a:effectRef idx="0">
            <a:schemeClr val="dk1"/>
          </a:effectRef>
          <a:fontRef idx="minor">
            <a:schemeClr val="tx1"/>
          </a:fontRef>
        </p:style>
      </p:cxnSp>
      <p:sp>
        <p:nvSpPr>
          <p:cNvPr id="148" name="正方形/長方形 147"/>
          <p:cNvSpPr/>
          <p:nvPr/>
        </p:nvSpPr>
        <p:spPr>
          <a:xfrm>
            <a:off x="3437759" y="706791"/>
            <a:ext cx="86400"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9" name="図 8"/>
          <p:cNvPicPr>
            <a:picLocks noChangeAspect="1"/>
          </p:cNvPicPr>
          <p:nvPr/>
        </p:nvPicPr>
        <p:blipFill>
          <a:blip r:embed="rId10"/>
          <a:stretch>
            <a:fillRect/>
          </a:stretch>
        </p:blipFill>
        <p:spPr>
          <a:xfrm>
            <a:off x="2664000" y="4626375"/>
            <a:ext cx="540000" cy="540000"/>
          </a:xfrm>
          <a:prstGeom prst="rect">
            <a:avLst/>
          </a:prstGeom>
        </p:spPr>
      </p:pic>
      <p:pic>
        <p:nvPicPr>
          <p:cNvPr id="10" name="図 9"/>
          <p:cNvPicPr>
            <a:picLocks noChangeAspect="1"/>
          </p:cNvPicPr>
          <p:nvPr/>
        </p:nvPicPr>
        <p:blipFill>
          <a:blip r:embed="rId11"/>
          <a:stretch>
            <a:fillRect/>
          </a:stretch>
        </p:blipFill>
        <p:spPr>
          <a:xfrm>
            <a:off x="5856534" y="1386159"/>
            <a:ext cx="540000" cy="540000"/>
          </a:xfrm>
          <a:prstGeom prst="rect">
            <a:avLst/>
          </a:prstGeom>
        </p:spPr>
      </p:pic>
      <p:pic>
        <p:nvPicPr>
          <p:cNvPr id="2" name="図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07659" y="2797800"/>
            <a:ext cx="700718" cy="676676"/>
          </a:xfrm>
          <a:prstGeom prst="rect">
            <a:avLst/>
          </a:prstGeom>
        </p:spPr>
      </p:pic>
      <p:sp>
        <p:nvSpPr>
          <p:cNvPr id="138" name="正方形/長方形 137"/>
          <p:cNvSpPr/>
          <p:nvPr/>
        </p:nvSpPr>
        <p:spPr>
          <a:xfrm>
            <a:off x="3554876" y="3915070"/>
            <a:ext cx="3050086" cy="307777"/>
          </a:xfrm>
          <a:prstGeom prst="rect">
            <a:avLst/>
          </a:prstGeom>
        </p:spPr>
        <p:txBody>
          <a:bodyPr wrap="square">
            <a:spAutoFit/>
          </a:bodyPr>
          <a:lstStyle/>
          <a:p>
            <a:r>
              <a:rPr lang="zh-TW" altLang="en-US" sz="1400" dirty="0">
                <a:latin typeface="Meiryo UI" panose="020B0604030504040204" pitchFamily="50" charset="-128"/>
                <a:ea typeface="Meiryo UI" panose="020B0604030504040204" pitchFamily="50" charset="-128"/>
                <a:cs typeface="Meiryo UI" panose="020B0604030504040204" pitchFamily="50" charset="-128"/>
              </a:rPr>
              <a:t>府内投資促進補助金</a:t>
            </a:r>
          </a:p>
        </p:txBody>
      </p:sp>
      <p:sp>
        <p:nvSpPr>
          <p:cNvPr id="143" name="正方形/長方形 142"/>
          <p:cNvSpPr/>
          <p:nvPr/>
        </p:nvSpPr>
        <p:spPr>
          <a:xfrm>
            <a:off x="3468476" y="3905443"/>
            <a:ext cx="86400"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56" name="正方形/長方形 155"/>
          <p:cNvSpPr/>
          <p:nvPr/>
        </p:nvSpPr>
        <p:spPr>
          <a:xfrm>
            <a:off x="3597251" y="4182198"/>
            <a:ext cx="2965359"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工場等の新築・増改築を行う中小企業に対して補助金を</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交付します</a:t>
            </a:r>
          </a:p>
        </p:txBody>
      </p:sp>
      <p:cxnSp>
        <p:nvCxnSpPr>
          <p:cNvPr id="158" name="直線コネクタ 157"/>
          <p:cNvCxnSpPr/>
          <p:nvPr/>
        </p:nvCxnSpPr>
        <p:spPr>
          <a:xfrm>
            <a:off x="3671928" y="4542857"/>
            <a:ext cx="2808000" cy="0"/>
          </a:xfrm>
          <a:prstGeom prst="line">
            <a:avLst/>
          </a:prstGeom>
        </p:spPr>
        <p:style>
          <a:lnRef idx="1">
            <a:schemeClr val="dk1"/>
          </a:lnRef>
          <a:fillRef idx="0">
            <a:schemeClr val="dk1"/>
          </a:fillRef>
          <a:effectRef idx="0">
            <a:schemeClr val="dk1"/>
          </a:effectRef>
          <a:fontRef idx="minor">
            <a:schemeClr val="tx1"/>
          </a:fontRef>
        </p:style>
      </p:cxnSp>
      <p:sp>
        <p:nvSpPr>
          <p:cNvPr id="160" name="正方形/長方形 159"/>
          <p:cNvSpPr/>
          <p:nvPr/>
        </p:nvSpPr>
        <p:spPr>
          <a:xfrm>
            <a:off x="3641159" y="4629330"/>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　ものづくり支援課</a:t>
            </a:r>
          </a:p>
        </p:txBody>
      </p:sp>
      <p:sp>
        <p:nvSpPr>
          <p:cNvPr id="161" name="正方形/長方形 160"/>
          <p:cNvSpPr/>
          <p:nvPr/>
        </p:nvSpPr>
        <p:spPr>
          <a:xfrm>
            <a:off x="3646800" y="4835822"/>
            <a:ext cx="2213463" cy="23115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TEL:06-6210-9472  FAX:06-6210-9505</a:t>
            </a:r>
          </a:p>
        </p:txBody>
      </p:sp>
      <p:pic>
        <p:nvPicPr>
          <p:cNvPr id="5" name="図 4"/>
          <p:cNvPicPr>
            <a:picLocks noChangeAspect="1"/>
          </p:cNvPicPr>
          <p:nvPr/>
        </p:nvPicPr>
        <p:blipFill rotWithShape="1">
          <a:blip r:embed="rId13" cstate="print">
            <a:extLst>
              <a:ext uri="{28A0092B-C50C-407E-A947-70E740481C1C}">
                <a14:useLocalDpi xmlns:a14="http://schemas.microsoft.com/office/drawing/2010/main" val="0"/>
              </a:ext>
            </a:extLst>
          </a:blip>
          <a:srcRect l="6616" t="7410" r="6786" b="5992"/>
          <a:stretch/>
        </p:blipFill>
        <p:spPr>
          <a:xfrm>
            <a:off x="2699394" y="7758055"/>
            <a:ext cx="550148" cy="550148"/>
          </a:xfrm>
          <a:prstGeom prst="rect">
            <a:avLst/>
          </a:prstGeom>
        </p:spPr>
      </p:pic>
      <p:pic>
        <p:nvPicPr>
          <p:cNvPr id="4" name="図 3"/>
          <p:cNvPicPr>
            <a:picLocks noChangeAspect="1"/>
          </p:cNvPicPr>
          <p:nvPr/>
        </p:nvPicPr>
        <p:blipFill rotWithShape="1">
          <a:blip r:embed="rId14" cstate="print">
            <a:extLst>
              <a:ext uri="{28A0092B-C50C-407E-A947-70E740481C1C}">
                <a14:useLocalDpi xmlns:a14="http://schemas.microsoft.com/office/drawing/2010/main" val="0"/>
              </a:ext>
            </a:extLst>
          </a:blip>
          <a:srcRect l="6321" t="8001" r="8000" b="6321"/>
          <a:stretch/>
        </p:blipFill>
        <p:spPr>
          <a:xfrm>
            <a:off x="5869690" y="4585578"/>
            <a:ext cx="579076" cy="579076"/>
          </a:xfrm>
          <a:prstGeom prst="rect">
            <a:avLst/>
          </a:prstGeom>
        </p:spPr>
      </p:pic>
      <p:pic>
        <p:nvPicPr>
          <p:cNvPr id="8" name="図 7"/>
          <p:cNvPicPr>
            <a:picLocks noChangeAspect="1"/>
          </p:cNvPicPr>
          <p:nvPr/>
        </p:nvPicPr>
        <p:blipFill rotWithShape="1">
          <a:blip r:embed="rId15" cstate="print">
            <a:extLst>
              <a:ext uri="{28A0092B-C50C-407E-A947-70E740481C1C}">
                <a14:useLocalDpi xmlns:a14="http://schemas.microsoft.com/office/drawing/2010/main" val="0"/>
              </a:ext>
            </a:extLst>
          </a:blip>
          <a:srcRect l="8000" t="8000" r="8000" b="8000"/>
          <a:stretch/>
        </p:blipFill>
        <p:spPr>
          <a:xfrm>
            <a:off x="2599782" y="2941715"/>
            <a:ext cx="568620" cy="568620"/>
          </a:xfrm>
          <a:prstGeom prst="rect">
            <a:avLst/>
          </a:prstGeom>
        </p:spPr>
      </p:pic>
      <p:cxnSp>
        <p:nvCxnSpPr>
          <p:cNvPr id="11" name="直線矢印コネクタ 10"/>
          <p:cNvCxnSpPr/>
          <p:nvPr/>
        </p:nvCxnSpPr>
        <p:spPr>
          <a:xfrm>
            <a:off x="5184626" y="3300377"/>
            <a:ext cx="58371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19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6B8B461-86FD-43A4-98B9-CC69DDA7BD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4429" y="4601706"/>
            <a:ext cx="612000" cy="612000"/>
          </a:xfrm>
          <a:prstGeom prst="rect">
            <a:avLst/>
          </a:prstGeom>
        </p:spPr>
      </p:pic>
      <p:pic>
        <p:nvPicPr>
          <p:cNvPr id="7" name="図 6">
            <a:extLst>
              <a:ext uri="{FF2B5EF4-FFF2-40B4-BE49-F238E27FC236}">
                <a16:creationId xmlns:a16="http://schemas.microsoft.com/office/drawing/2014/main" id="{C9F6EA48-B178-4697-8E06-338C132E4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2732" y="4608495"/>
            <a:ext cx="612000" cy="612000"/>
          </a:xfrm>
          <a:prstGeom prst="rect">
            <a:avLst/>
          </a:prstGeom>
        </p:spPr>
      </p:pic>
      <p:pic>
        <p:nvPicPr>
          <p:cNvPr id="23" name="図 22">
            <a:extLst>
              <a:ext uri="{FF2B5EF4-FFF2-40B4-BE49-F238E27FC236}">
                <a16:creationId xmlns:a16="http://schemas.microsoft.com/office/drawing/2014/main" id="{E002D695-7A24-4873-83D3-20E4853D49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5652" y="6335341"/>
            <a:ext cx="576000" cy="576000"/>
          </a:xfrm>
          <a:prstGeom prst="rect">
            <a:avLst/>
          </a:prstGeom>
        </p:spPr>
      </p:pic>
      <p:pic>
        <p:nvPicPr>
          <p:cNvPr id="21" name="図 20">
            <a:extLst>
              <a:ext uri="{FF2B5EF4-FFF2-40B4-BE49-F238E27FC236}">
                <a16:creationId xmlns:a16="http://schemas.microsoft.com/office/drawing/2014/main" id="{3069CFD5-0EF1-4209-A209-BE4B50AB22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4362" y="7743867"/>
            <a:ext cx="648000" cy="648000"/>
          </a:xfrm>
          <a:prstGeom prst="rect">
            <a:avLst/>
          </a:prstGeom>
        </p:spPr>
      </p:pic>
      <p:pic>
        <p:nvPicPr>
          <p:cNvPr id="11" name="図 10">
            <a:extLst>
              <a:ext uri="{FF2B5EF4-FFF2-40B4-BE49-F238E27FC236}">
                <a16:creationId xmlns:a16="http://schemas.microsoft.com/office/drawing/2014/main" id="{1DE3A33A-FFE1-403B-A0AA-31CB17DEB6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51043" y="6202333"/>
            <a:ext cx="648000" cy="648000"/>
          </a:xfrm>
          <a:prstGeom prst="rect">
            <a:avLst/>
          </a:prstGeom>
        </p:spPr>
      </p:pic>
      <p:pic>
        <p:nvPicPr>
          <p:cNvPr id="19" name="図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4183" y="5409962"/>
            <a:ext cx="850244" cy="653625"/>
          </a:xfrm>
          <a:prstGeom prst="rect">
            <a:avLst/>
          </a:prstGeom>
        </p:spPr>
      </p:pic>
      <p:cxnSp>
        <p:nvCxnSpPr>
          <p:cNvPr id="143" name="直線コネクタ 142"/>
          <p:cNvCxnSpPr/>
          <p:nvPr/>
        </p:nvCxnSpPr>
        <p:spPr>
          <a:xfrm>
            <a:off x="148949" y="10062266"/>
            <a:ext cx="6851314" cy="0"/>
          </a:xfrm>
          <a:prstGeom prst="line">
            <a:avLst/>
          </a:prstGeom>
        </p:spPr>
        <p:style>
          <a:lnRef idx="1">
            <a:schemeClr val="dk1"/>
          </a:lnRef>
          <a:fillRef idx="0">
            <a:schemeClr val="dk1"/>
          </a:fillRef>
          <a:effectRef idx="0">
            <a:schemeClr val="dk1"/>
          </a:effectRef>
          <a:fontRef idx="minor">
            <a:schemeClr val="tx1"/>
          </a:fontRef>
        </p:style>
      </p:cxnSp>
      <p:sp>
        <p:nvSpPr>
          <p:cNvPr id="198" name="角丸四角形 197"/>
          <p:cNvSpPr/>
          <p:nvPr/>
        </p:nvSpPr>
        <p:spPr>
          <a:xfrm>
            <a:off x="907613" y="758683"/>
            <a:ext cx="2987785" cy="3849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ホームベース 200"/>
          <p:cNvSpPr/>
          <p:nvPr/>
        </p:nvSpPr>
        <p:spPr>
          <a:xfrm>
            <a:off x="0" y="53951"/>
            <a:ext cx="7200900" cy="433394"/>
          </a:xfrm>
          <a:prstGeom prst="homePlate">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中小企業の事業活動を担う人材の確保及び育成</a:t>
            </a:r>
          </a:p>
        </p:txBody>
      </p:sp>
      <p:sp>
        <p:nvSpPr>
          <p:cNvPr id="218" name="正方形/長方形 217"/>
          <p:cNvSpPr/>
          <p:nvPr/>
        </p:nvSpPr>
        <p:spPr>
          <a:xfrm>
            <a:off x="891161" y="5601778"/>
            <a:ext cx="2893928"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労働相談センター</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9" name="正方形/長方形 218"/>
          <p:cNvSpPr/>
          <p:nvPr/>
        </p:nvSpPr>
        <p:spPr>
          <a:xfrm>
            <a:off x="906464" y="5837980"/>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働くこと・雇うことについてのトラブルを防止するため、</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秘密厳守で労働相談を受け付けます</a:t>
            </a:r>
          </a:p>
        </p:txBody>
      </p:sp>
      <p:sp>
        <p:nvSpPr>
          <p:cNvPr id="215" name="正方形/長方形 214"/>
          <p:cNvSpPr/>
          <p:nvPr/>
        </p:nvSpPr>
        <p:spPr>
          <a:xfrm>
            <a:off x="889200" y="6439883"/>
            <a:ext cx="2380153" cy="237746"/>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TEL:06-6946-2600</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FAX:06-6946-2635</a:t>
            </a:r>
          </a:p>
        </p:txBody>
      </p:sp>
      <p:sp>
        <p:nvSpPr>
          <p:cNvPr id="216" name="正方形/長方形 215"/>
          <p:cNvSpPr/>
          <p:nvPr/>
        </p:nvSpPr>
        <p:spPr>
          <a:xfrm>
            <a:off x="976541" y="6262991"/>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雇用推進室　労働環境課</a:t>
            </a:r>
          </a:p>
        </p:txBody>
      </p:sp>
      <p:cxnSp>
        <p:nvCxnSpPr>
          <p:cNvPr id="111" name="直線コネクタ 110"/>
          <p:cNvCxnSpPr/>
          <p:nvPr/>
        </p:nvCxnSpPr>
        <p:spPr>
          <a:xfrm flipV="1">
            <a:off x="993276" y="6207312"/>
            <a:ext cx="2772000" cy="0"/>
          </a:xfrm>
          <a:prstGeom prst="line">
            <a:avLst/>
          </a:prstGeom>
        </p:spPr>
        <p:style>
          <a:lnRef idx="1">
            <a:schemeClr val="dk1"/>
          </a:lnRef>
          <a:fillRef idx="0">
            <a:schemeClr val="dk1"/>
          </a:fillRef>
          <a:effectRef idx="0">
            <a:schemeClr val="dk1"/>
          </a:effectRef>
          <a:fontRef idx="minor">
            <a:schemeClr val="tx1"/>
          </a:fontRef>
        </p:style>
      </p:cxnSp>
      <p:sp>
        <p:nvSpPr>
          <p:cNvPr id="170" name="正方形/長方形 169"/>
          <p:cNvSpPr/>
          <p:nvPr/>
        </p:nvSpPr>
        <p:spPr>
          <a:xfrm>
            <a:off x="891650" y="7061665"/>
            <a:ext cx="305008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大阪府テレワークサポートデスク</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1" name="正方形/長方形 170"/>
          <p:cNvSpPr/>
          <p:nvPr/>
        </p:nvSpPr>
        <p:spPr>
          <a:xfrm>
            <a:off x="927650" y="7311550"/>
            <a:ext cx="2182625"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テレワーク導入や定着に向けた事業者および労働者へのサポートを実施します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7" name="正方形/長方形 166"/>
          <p:cNvSpPr/>
          <p:nvPr/>
        </p:nvSpPr>
        <p:spPr>
          <a:xfrm>
            <a:off x="927650" y="8010754"/>
            <a:ext cx="2259223" cy="237097"/>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TEL:06‐6946-2608</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FAX:06-6946-2635 </a:t>
            </a:r>
          </a:p>
        </p:txBody>
      </p:sp>
      <p:sp>
        <p:nvSpPr>
          <p:cNvPr id="168" name="正方形/長方形 167"/>
          <p:cNvSpPr/>
          <p:nvPr/>
        </p:nvSpPr>
        <p:spPr>
          <a:xfrm>
            <a:off x="1022432" y="7836201"/>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雇用推進室　労働環境課</a:t>
            </a:r>
          </a:p>
        </p:txBody>
      </p:sp>
      <p:cxnSp>
        <p:nvCxnSpPr>
          <p:cNvPr id="112" name="直線コネクタ 111"/>
          <p:cNvCxnSpPr/>
          <p:nvPr/>
        </p:nvCxnSpPr>
        <p:spPr>
          <a:xfrm>
            <a:off x="994977" y="7743795"/>
            <a:ext cx="2772000" cy="0"/>
          </a:xfrm>
          <a:prstGeom prst="line">
            <a:avLst/>
          </a:prstGeom>
        </p:spPr>
        <p:style>
          <a:lnRef idx="1">
            <a:schemeClr val="dk1"/>
          </a:lnRef>
          <a:fillRef idx="0">
            <a:schemeClr val="dk1"/>
          </a:fillRef>
          <a:effectRef idx="0">
            <a:schemeClr val="dk1"/>
          </a:effectRef>
          <a:fontRef idx="minor">
            <a:schemeClr val="tx1"/>
          </a:fontRef>
        </p:style>
      </p:cxnSp>
      <p:sp>
        <p:nvSpPr>
          <p:cNvPr id="179" name="正方形/長方形 178"/>
          <p:cNvSpPr/>
          <p:nvPr/>
        </p:nvSpPr>
        <p:spPr>
          <a:xfrm>
            <a:off x="4104000" y="795146"/>
            <a:ext cx="3138012" cy="477054"/>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中核人材雇用戦略デスク</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しごとフィールド中小企業人材支援センター内</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endParaRPr lang="zh-TW"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0" name="正方形/長方形 179"/>
          <p:cNvSpPr/>
          <p:nvPr/>
        </p:nvSpPr>
        <p:spPr>
          <a:xfrm>
            <a:off x="4135875" y="1228312"/>
            <a:ext cx="2830076"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企業の成長戦略を実現できる中核人材（プロ人材）の確保をサポートします</a:t>
            </a:r>
          </a:p>
        </p:txBody>
      </p:sp>
      <p:sp>
        <p:nvSpPr>
          <p:cNvPr id="176" name="正方形/長方形 175"/>
          <p:cNvSpPr/>
          <p:nvPr/>
        </p:nvSpPr>
        <p:spPr>
          <a:xfrm>
            <a:off x="4153875" y="1948312"/>
            <a:ext cx="2259222" cy="34470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TEL:06-6910-8311  FAX:06-6910-8312</a:t>
            </a:r>
          </a:p>
          <a:p>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7" name="正方形/長方形 176"/>
          <p:cNvSpPr/>
          <p:nvPr/>
        </p:nvSpPr>
        <p:spPr>
          <a:xfrm>
            <a:off x="4243875" y="1642311"/>
            <a:ext cx="2160000" cy="324000"/>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雇用推進室　就業促進課</a:t>
            </a:r>
            <a:endParaRPr lang="en-US" altLang="zh-TW" sz="680" dirty="0">
              <a:solidFill>
                <a:schemeClr val="tx1"/>
              </a:solidFill>
              <a:highlight>
                <a:srgbClr val="FFFF00"/>
              </a:highlight>
              <a:ea typeface="游ゴシック" panose="020B0400000000000000" pitchFamily="50" charset="-128"/>
              <a:cs typeface="Meiryo UI" panose="020B0604030504040204" pitchFamily="50" charset="-128"/>
            </a:endParaRPr>
          </a:p>
          <a:p>
            <a:pPr algn="ctr"/>
            <a:r>
              <a:rPr lang="ja-JP" altLang="en-US" sz="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（中小企業人材支援センター</a:t>
            </a:r>
            <a:endParaRPr lang="en-US" altLang="ja-JP" sz="68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中核人材雇用戦略デスク）</a:t>
            </a:r>
            <a:endParaRPr lang="en-US" altLang="zh-TW" sz="68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正方形/長方形 103"/>
          <p:cNvSpPr/>
          <p:nvPr/>
        </p:nvSpPr>
        <p:spPr>
          <a:xfrm>
            <a:off x="4030595" y="789499"/>
            <a:ext cx="85942" cy="491852"/>
          </a:xfrm>
          <a:prstGeom prst="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114" name="直線コネクタ 113"/>
          <p:cNvCxnSpPr/>
          <p:nvPr/>
        </p:nvCxnSpPr>
        <p:spPr>
          <a:xfrm>
            <a:off x="4227715" y="1588312"/>
            <a:ext cx="2772000" cy="0"/>
          </a:xfrm>
          <a:prstGeom prst="line">
            <a:avLst/>
          </a:prstGeom>
        </p:spPr>
        <p:style>
          <a:lnRef idx="1">
            <a:schemeClr val="dk1"/>
          </a:lnRef>
          <a:fillRef idx="0">
            <a:schemeClr val="dk1"/>
          </a:fillRef>
          <a:effectRef idx="0">
            <a:schemeClr val="dk1"/>
          </a:effectRef>
          <a:fontRef idx="minor">
            <a:schemeClr val="tx1"/>
          </a:fontRef>
        </p:style>
      </p:cxnSp>
      <p:sp>
        <p:nvSpPr>
          <p:cNvPr id="199" name="正方形/長方形 198"/>
          <p:cNvSpPr/>
          <p:nvPr/>
        </p:nvSpPr>
        <p:spPr>
          <a:xfrm>
            <a:off x="882000" y="789499"/>
            <a:ext cx="3232380" cy="461665"/>
          </a:xfrm>
          <a:prstGeom prst="rect">
            <a:avLst/>
          </a:prstGeom>
          <a:noFill/>
        </p:spPr>
        <p:txBody>
          <a:bodyPr wrap="square">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しごとフィールド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中小企業人材支援センター</a:t>
            </a:r>
            <a:endParaRPr lang="zh-TW"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0" name="正方形/長方形 199"/>
          <p:cNvSpPr/>
          <p:nvPr/>
        </p:nvSpPr>
        <p:spPr>
          <a:xfrm>
            <a:off x="918000" y="1221499"/>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人材確保に課題を抱える中堅・中小企業の採用、定着をサポートします</a:t>
            </a:r>
          </a:p>
        </p:txBody>
      </p:sp>
      <p:sp>
        <p:nvSpPr>
          <p:cNvPr id="196" name="正方形/長方形 195"/>
          <p:cNvSpPr/>
          <p:nvPr/>
        </p:nvSpPr>
        <p:spPr>
          <a:xfrm>
            <a:off x="936000" y="1869499"/>
            <a:ext cx="2231954" cy="34470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TEL:06-6910-3765  FAX:06-6910-3781</a:t>
            </a:r>
          </a:p>
          <a:p>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7" name="正方形/長方形 196"/>
          <p:cNvSpPr/>
          <p:nvPr/>
        </p:nvSpPr>
        <p:spPr>
          <a:xfrm>
            <a:off x="1008000" y="1635498"/>
            <a:ext cx="2128326" cy="216000"/>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雇用推進室　就業促進課</a:t>
            </a:r>
            <a:endParaRPr lang="en-US" altLang="zh-TW" sz="68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（中小企業人材支援センター）</a:t>
            </a:r>
            <a:endParaRPr lang="en-US" altLang="zh-TW" sz="68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2" name="Picture 3" descr="C:\Users\komakim\AppData\Local\Microsoft\Windows\Temporary Internet Files\Content.Outlook\2R69QM9W\（中小企業人材支援センターNEW1)_logo_arrange-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90632" y="754077"/>
            <a:ext cx="818012" cy="445584"/>
          </a:xfrm>
          <a:prstGeom prst="rect">
            <a:avLst/>
          </a:prstGeom>
          <a:noFill/>
          <a:extLst>
            <a:ext uri="{909E8E84-426E-40DD-AFC4-6F175D3DCCD1}">
              <a14:hiddenFill xmlns:a14="http://schemas.microsoft.com/office/drawing/2010/main">
                <a:solidFill>
                  <a:srgbClr val="FFFFFF"/>
                </a:solidFill>
              </a14:hiddenFill>
            </a:ext>
          </a:extLst>
        </p:spPr>
      </p:pic>
      <p:sp>
        <p:nvSpPr>
          <p:cNvPr id="107" name="正方形/長方形 106"/>
          <p:cNvSpPr/>
          <p:nvPr/>
        </p:nvSpPr>
        <p:spPr>
          <a:xfrm>
            <a:off x="806996" y="789499"/>
            <a:ext cx="85942" cy="491852"/>
          </a:xfrm>
          <a:prstGeom prst="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13" name="直線コネクタ 112"/>
          <p:cNvCxnSpPr/>
          <p:nvPr/>
        </p:nvCxnSpPr>
        <p:spPr>
          <a:xfrm>
            <a:off x="1008000" y="1581499"/>
            <a:ext cx="2772000" cy="0"/>
          </a:xfrm>
          <a:prstGeom prst="line">
            <a:avLst/>
          </a:prstGeom>
        </p:spPr>
        <p:style>
          <a:lnRef idx="1">
            <a:schemeClr val="dk1"/>
          </a:lnRef>
          <a:fillRef idx="0">
            <a:schemeClr val="dk1"/>
          </a:fillRef>
          <a:effectRef idx="0">
            <a:schemeClr val="dk1"/>
          </a:effectRef>
          <a:fontRef idx="minor">
            <a:schemeClr val="tx1"/>
          </a:fontRef>
        </p:style>
      </p:cxnSp>
      <p:sp>
        <p:nvSpPr>
          <p:cNvPr id="188" name="正方形/長方形 187"/>
          <p:cNvSpPr/>
          <p:nvPr/>
        </p:nvSpPr>
        <p:spPr>
          <a:xfrm>
            <a:off x="4109060" y="2450497"/>
            <a:ext cx="3050086" cy="307777"/>
          </a:xfrm>
          <a:prstGeom prst="rect">
            <a:avLst/>
          </a:prstGeom>
        </p:spPr>
        <p:txBody>
          <a:bodyPr wrap="square">
            <a:spAutoFit/>
          </a:bodyPr>
          <a:lstStyle/>
          <a:p>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大阪府障がい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者雇用促進センター</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9" name="正方形/長方形 188"/>
          <p:cNvSpPr/>
          <p:nvPr/>
        </p:nvSpPr>
        <p:spPr>
          <a:xfrm>
            <a:off x="4172748" y="2767605"/>
            <a:ext cx="2858812" cy="369332"/>
          </a:xfrm>
          <a:prstGeom prst="rect">
            <a:avLst/>
          </a:prstGeom>
        </p:spPr>
        <p:txBody>
          <a:bodyPr wrap="square">
            <a:spAutoFit/>
          </a:bodyPr>
          <a:lstStyle/>
          <a:p>
            <a:r>
              <a:rPr lang="ja-JP" altLang="en-US" sz="9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者雇用に関する相談や各種セミナーの開催など、</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事業主の障がい者雇用をサポートします</a:t>
            </a:r>
          </a:p>
        </p:txBody>
      </p:sp>
      <p:sp>
        <p:nvSpPr>
          <p:cNvPr id="185" name="正方形/長方形 184"/>
          <p:cNvSpPr/>
          <p:nvPr/>
        </p:nvSpPr>
        <p:spPr>
          <a:xfrm>
            <a:off x="4153834" y="3349377"/>
            <a:ext cx="2212904" cy="229805"/>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TEL:06-6360-9077  FAX:06-6360-9079</a:t>
            </a:r>
          </a:p>
        </p:txBody>
      </p:sp>
      <p:sp>
        <p:nvSpPr>
          <p:cNvPr id="186" name="正方形/長方形 185"/>
          <p:cNvSpPr/>
          <p:nvPr/>
        </p:nvSpPr>
        <p:spPr>
          <a:xfrm>
            <a:off x="4248274" y="3183505"/>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雇用推進室　就業促進課</a:t>
            </a:r>
          </a:p>
        </p:txBody>
      </p:sp>
      <p:sp>
        <p:nvSpPr>
          <p:cNvPr id="105" name="正方形/長方形 104"/>
          <p:cNvSpPr/>
          <p:nvPr/>
        </p:nvSpPr>
        <p:spPr>
          <a:xfrm>
            <a:off x="4041827" y="2407087"/>
            <a:ext cx="85942" cy="493200"/>
          </a:xfrm>
          <a:prstGeom prst="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115" name="直線コネクタ 114"/>
          <p:cNvCxnSpPr/>
          <p:nvPr/>
        </p:nvCxnSpPr>
        <p:spPr>
          <a:xfrm>
            <a:off x="4221498" y="3096988"/>
            <a:ext cx="2772000" cy="0"/>
          </a:xfrm>
          <a:prstGeom prst="line">
            <a:avLst/>
          </a:prstGeom>
        </p:spPr>
        <p:style>
          <a:lnRef idx="1">
            <a:schemeClr val="dk1"/>
          </a:lnRef>
          <a:fillRef idx="0">
            <a:schemeClr val="dk1"/>
          </a:fillRef>
          <a:effectRef idx="0">
            <a:schemeClr val="dk1"/>
          </a:effectRef>
          <a:fontRef idx="minor">
            <a:schemeClr val="tx1"/>
          </a:fontRef>
        </p:style>
      </p:cxnSp>
      <p:cxnSp>
        <p:nvCxnSpPr>
          <p:cNvPr id="87" name="直線コネクタ 86"/>
          <p:cNvCxnSpPr/>
          <p:nvPr/>
        </p:nvCxnSpPr>
        <p:spPr>
          <a:xfrm>
            <a:off x="368742" y="621411"/>
            <a:ext cx="6832108" cy="0"/>
          </a:xfrm>
          <a:prstGeom prst="line">
            <a:avLst/>
          </a:prstGeom>
          <a:noFill/>
          <a:ln w="25400">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V="1">
            <a:off x="374791" y="610396"/>
            <a:ext cx="0" cy="230653"/>
          </a:xfrm>
          <a:prstGeom prst="line">
            <a:avLst/>
          </a:prstGeom>
          <a:noFill/>
          <a:ln w="25400">
            <a:solidFill>
              <a:srgbClr val="CC0066"/>
            </a:solidFill>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a:xfrm>
            <a:off x="80163" y="845978"/>
            <a:ext cx="620917" cy="1152189"/>
          </a:xfrm>
          <a:prstGeom prst="rect">
            <a:avLst/>
          </a:prstGeom>
          <a:no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人材確保</a:t>
            </a:r>
          </a:p>
        </p:txBody>
      </p:sp>
      <p:cxnSp>
        <p:nvCxnSpPr>
          <p:cNvPr id="127" name="直線コネクタ 126"/>
          <p:cNvCxnSpPr/>
          <p:nvPr/>
        </p:nvCxnSpPr>
        <p:spPr>
          <a:xfrm>
            <a:off x="374565" y="5406917"/>
            <a:ext cx="6833773" cy="0"/>
          </a:xfrm>
          <a:prstGeom prst="line">
            <a:avLst/>
          </a:prstGeom>
          <a:noFill/>
          <a:ln w="25400">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a:cxnSpLocks/>
          </p:cNvCxnSpPr>
          <p:nvPr/>
        </p:nvCxnSpPr>
        <p:spPr>
          <a:xfrm flipV="1">
            <a:off x="368683" y="5388084"/>
            <a:ext cx="0" cy="230653"/>
          </a:xfrm>
          <a:prstGeom prst="line">
            <a:avLst/>
          </a:prstGeom>
          <a:noFill/>
          <a:ln w="25400">
            <a:solidFill>
              <a:srgbClr val="CC0066"/>
            </a:solidFill>
          </a:ln>
        </p:spPr>
        <p:style>
          <a:lnRef idx="1">
            <a:schemeClr val="accent1"/>
          </a:lnRef>
          <a:fillRef idx="0">
            <a:schemeClr val="accent1"/>
          </a:fillRef>
          <a:effectRef idx="0">
            <a:schemeClr val="accent1"/>
          </a:effectRef>
          <a:fontRef idx="minor">
            <a:schemeClr val="tx1"/>
          </a:fontRef>
        </p:style>
      </p:cxnSp>
      <p:sp>
        <p:nvSpPr>
          <p:cNvPr id="140" name="正方形/長方形 139"/>
          <p:cNvSpPr/>
          <p:nvPr/>
        </p:nvSpPr>
        <p:spPr>
          <a:xfrm>
            <a:off x="67449" y="5600849"/>
            <a:ext cx="612368" cy="1116079"/>
          </a:xfrm>
          <a:prstGeom prst="rect">
            <a:avLst/>
          </a:prstGeom>
          <a:noFill/>
          <a:ln>
            <a:noFill/>
          </a:ln>
        </p:spPr>
        <p:style>
          <a:lnRef idx="2">
            <a:schemeClr val="dk1"/>
          </a:lnRef>
          <a:fillRef idx="1">
            <a:schemeClr val="lt1"/>
          </a:fillRef>
          <a:effectRef idx="0">
            <a:schemeClr val="dk1"/>
          </a:effectRef>
          <a:fontRef idx="minor">
            <a:schemeClr val="dk1"/>
          </a:fontRef>
        </p:style>
        <p:txBody>
          <a:bodyPr vert="wordArtVertRtl" rtlCol="0" anchor="ctr"/>
          <a:lstStyle/>
          <a:p>
            <a:pPr algn="ctr"/>
            <a:r>
              <a:rPr lang="ja-JP" altLang="en-US" sz="1100" b="1"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働く環境</a:t>
            </a:r>
            <a:endParaRPr lang="en-US" altLang="ja-JP" sz="1100" b="1"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テキスト ボックス 95"/>
          <p:cNvSpPr txBox="1"/>
          <p:nvPr/>
        </p:nvSpPr>
        <p:spPr>
          <a:xfrm>
            <a:off x="88054" y="10076753"/>
            <a:ext cx="296404"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79397" y="5632240"/>
            <a:ext cx="620917" cy="1152189"/>
          </a:xfrm>
          <a:prstGeom prst="rect">
            <a:avLst/>
          </a:prstGeom>
          <a:no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884299" y="2391833"/>
            <a:ext cx="3050086" cy="46166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持続可能な大阪の成長を支える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ダイバーシティ推進事業</a:t>
            </a:r>
            <a:endParaRPr lang="zh-TW"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918000" y="2804495"/>
            <a:ext cx="2858812"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企業と学生のマッチングやダイバーシティ啓発を実施します</a:t>
            </a:r>
          </a:p>
        </p:txBody>
      </p:sp>
      <p:sp>
        <p:nvSpPr>
          <p:cNvPr id="97" name="正方形/長方形 96"/>
          <p:cNvSpPr/>
          <p:nvPr/>
        </p:nvSpPr>
        <p:spPr>
          <a:xfrm>
            <a:off x="940444" y="9585302"/>
            <a:ext cx="2182744" cy="23115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TEL:06-6360-9077  FAX:06-6360-9079</a:t>
            </a:r>
          </a:p>
        </p:txBody>
      </p:sp>
      <p:sp>
        <p:nvSpPr>
          <p:cNvPr id="99" name="正方形/長方形 98"/>
          <p:cNvSpPr/>
          <p:nvPr/>
        </p:nvSpPr>
        <p:spPr>
          <a:xfrm>
            <a:off x="1020578" y="3089885"/>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雇用推進室　就業促進課</a:t>
            </a:r>
          </a:p>
        </p:txBody>
      </p:sp>
      <p:sp>
        <p:nvSpPr>
          <p:cNvPr id="101" name="正方形/長方形 100"/>
          <p:cNvSpPr/>
          <p:nvPr/>
        </p:nvSpPr>
        <p:spPr>
          <a:xfrm>
            <a:off x="806400" y="2438164"/>
            <a:ext cx="85942" cy="491852"/>
          </a:xfrm>
          <a:prstGeom prst="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118" name="直線コネクタ 117"/>
          <p:cNvCxnSpPr/>
          <p:nvPr/>
        </p:nvCxnSpPr>
        <p:spPr>
          <a:xfrm>
            <a:off x="993276" y="3021763"/>
            <a:ext cx="2772000" cy="0"/>
          </a:xfrm>
          <a:prstGeom prst="line">
            <a:avLst/>
          </a:prstGeom>
        </p:spPr>
        <p:style>
          <a:lnRef idx="1">
            <a:schemeClr val="dk1"/>
          </a:lnRef>
          <a:fillRef idx="0">
            <a:schemeClr val="dk1"/>
          </a:fillRef>
          <a:effectRef idx="0">
            <a:schemeClr val="dk1"/>
          </a:effectRef>
          <a:fontRef idx="minor">
            <a:schemeClr val="tx1"/>
          </a:fontRef>
        </p:style>
      </p:cxnSp>
      <p:sp>
        <p:nvSpPr>
          <p:cNvPr id="119" name="正方形/長方形 118"/>
          <p:cNvSpPr/>
          <p:nvPr/>
        </p:nvSpPr>
        <p:spPr>
          <a:xfrm>
            <a:off x="4150764" y="7006680"/>
            <a:ext cx="3050086"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人事担当者のための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精神・</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発達障がい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者雇用アドバンス研修</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正方形/長方形 120"/>
          <p:cNvSpPr/>
          <p:nvPr/>
        </p:nvSpPr>
        <p:spPr>
          <a:xfrm>
            <a:off x="4128101" y="7483322"/>
            <a:ext cx="2928955" cy="369332"/>
          </a:xfrm>
          <a:prstGeom prst="rect">
            <a:avLst/>
          </a:prstGeom>
        </p:spPr>
        <p:txBody>
          <a:bodyPr wrap="square">
            <a:spAutoFit/>
          </a:bodyPr>
          <a:lstStyle/>
          <a:p>
            <a:r>
              <a:rPr lang="ja-JP" altLang="en-US" sz="9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特性等を学び、精神・発達障がい者雇用の</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先進企業での体験型研修を実施します</a:t>
            </a:r>
          </a:p>
        </p:txBody>
      </p:sp>
      <p:sp>
        <p:nvSpPr>
          <p:cNvPr id="138" name="正方形/長方形 137"/>
          <p:cNvSpPr/>
          <p:nvPr/>
        </p:nvSpPr>
        <p:spPr>
          <a:xfrm>
            <a:off x="4208896" y="7910554"/>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雇用推進室　就業促進課</a:t>
            </a:r>
          </a:p>
        </p:txBody>
      </p:sp>
      <p:sp>
        <p:nvSpPr>
          <p:cNvPr id="141" name="正方形/長方形 140"/>
          <p:cNvSpPr/>
          <p:nvPr/>
        </p:nvSpPr>
        <p:spPr>
          <a:xfrm>
            <a:off x="4026260" y="7030768"/>
            <a:ext cx="82800" cy="491852"/>
          </a:xfrm>
          <a:prstGeom prst="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142" name="直線コネクタ 141"/>
          <p:cNvCxnSpPr/>
          <p:nvPr/>
        </p:nvCxnSpPr>
        <p:spPr>
          <a:xfrm>
            <a:off x="4219303" y="7843117"/>
            <a:ext cx="2772000" cy="0"/>
          </a:xfrm>
          <a:prstGeom prst="line">
            <a:avLst/>
          </a:prstGeom>
        </p:spPr>
        <p:style>
          <a:lnRef idx="1">
            <a:schemeClr val="dk1"/>
          </a:lnRef>
          <a:fillRef idx="0">
            <a:schemeClr val="dk1"/>
          </a:fillRef>
          <a:effectRef idx="0">
            <a:schemeClr val="dk1"/>
          </a:effectRef>
          <a:fontRef idx="minor">
            <a:schemeClr val="tx1"/>
          </a:fontRef>
        </p:style>
      </p:cxnSp>
      <p:sp>
        <p:nvSpPr>
          <p:cNvPr id="144" name="正方形/長方形 143"/>
          <p:cNvSpPr/>
          <p:nvPr/>
        </p:nvSpPr>
        <p:spPr>
          <a:xfrm>
            <a:off x="910404" y="8478887"/>
            <a:ext cx="3050086"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精神・</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発達障がい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者を中心とした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職場体験受入れマッチング支援</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正方形/長方形 144"/>
          <p:cNvSpPr/>
          <p:nvPr/>
        </p:nvSpPr>
        <p:spPr>
          <a:xfrm>
            <a:off x="946404" y="8978538"/>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障がい者の受入れ経験が少ない企業と</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求職者の職場体験へ向けた出会いの場を提供します</a:t>
            </a:r>
          </a:p>
        </p:txBody>
      </p:sp>
      <p:sp>
        <p:nvSpPr>
          <p:cNvPr id="150" name="正方形/長方形 149"/>
          <p:cNvSpPr/>
          <p:nvPr/>
        </p:nvSpPr>
        <p:spPr>
          <a:xfrm>
            <a:off x="1022956" y="9418161"/>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雇用推進室　就業促進課</a:t>
            </a:r>
          </a:p>
        </p:txBody>
      </p:sp>
      <p:sp>
        <p:nvSpPr>
          <p:cNvPr id="154" name="正方形/長方形 153"/>
          <p:cNvSpPr/>
          <p:nvPr/>
        </p:nvSpPr>
        <p:spPr>
          <a:xfrm>
            <a:off x="839632" y="8499369"/>
            <a:ext cx="82800" cy="491852"/>
          </a:xfrm>
          <a:prstGeom prst="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156" name="直線コネクタ 155"/>
          <p:cNvCxnSpPr/>
          <p:nvPr/>
        </p:nvCxnSpPr>
        <p:spPr>
          <a:xfrm>
            <a:off x="1022956" y="9343205"/>
            <a:ext cx="2772000" cy="0"/>
          </a:xfrm>
          <a:prstGeom prst="line">
            <a:avLst/>
          </a:prstGeom>
        </p:spPr>
        <p:style>
          <a:lnRef idx="1">
            <a:schemeClr val="dk1"/>
          </a:lnRef>
          <a:fillRef idx="0">
            <a:schemeClr val="dk1"/>
          </a:fillRef>
          <a:effectRef idx="0">
            <a:schemeClr val="dk1"/>
          </a:effectRef>
          <a:fontRef idx="minor">
            <a:schemeClr val="tx1"/>
          </a:fontRef>
        </p:style>
      </p:cxnSp>
      <p:sp>
        <p:nvSpPr>
          <p:cNvPr id="108" name="正方形/長方形 107"/>
          <p:cNvSpPr/>
          <p:nvPr/>
        </p:nvSpPr>
        <p:spPr>
          <a:xfrm>
            <a:off x="925364" y="3245845"/>
            <a:ext cx="2212904" cy="229805"/>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TEL:06-6360-9074  FAX:06-6360-9079</a:t>
            </a:r>
          </a:p>
        </p:txBody>
      </p:sp>
      <p:sp>
        <p:nvSpPr>
          <p:cNvPr id="110" name="正方形/長方形 109"/>
          <p:cNvSpPr/>
          <p:nvPr/>
        </p:nvSpPr>
        <p:spPr>
          <a:xfrm>
            <a:off x="4157999" y="8091754"/>
            <a:ext cx="2182744" cy="23115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TEL:06-6360-9077  FAX:06-6360-9079</a:t>
            </a:r>
          </a:p>
        </p:txBody>
      </p:sp>
      <p:sp>
        <p:nvSpPr>
          <p:cNvPr id="126" name="正方形/長方形 125"/>
          <p:cNvSpPr/>
          <p:nvPr/>
        </p:nvSpPr>
        <p:spPr>
          <a:xfrm>
            <a:off x="4153834" y="5680223"/>
            <a:ext cx="2893928"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労働環境改善事業</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正方形/長方形 138"/>
          <p:cNvSpPr/>
          <p:nvPr/>
        </p:nvSpPr>
        <p:spPr>
          <a:xfrm>
            <a:off x="4141817" y="5999821"/>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企業へ直接訪問やリモート対応を通じて、</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労働環境改善に向けたアドバイスなど、無料で支援します</a:t>
            </a:r>
          </a:p>
        </p:txBody>
      </p:sp>
      <p:sp>
        <p:nvSpPr>
          <p:cNvPr id="147" name="正方形/長方形 146"/>
          <p:cNvSpPr/>
          <p:nvPr/>
        </p:nvSpPr>
        <p:spPr>
          <a:xfrm>
            <a:off x="4149223" y="6574805"/>
            <a:ext cx="2380153" cy="276797"/>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TEL:06-6946-2605</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FAX:06-6946-2635</a:t>
            </a:r>
          </a:p>
        </p:txBody>
      </p:sp>
      <p:sp>
        <p:nvSpPr>
          <p:cNvPr id="153" name="正方形/長方形 152"/>
          <p:cNvSpPr/>
          <p:nvPr/>
        </p:nvSpPr>
        <p:spPr>
          <a:xfrm>
            <a:off x="4214798" y="6412062"/>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雇用推進室　労働環境課</a:t>
            </a:r>
          </a:p>
        </p:txBody>
      </p:sp>
      <p:cxnSp>
        <p:nvCxnSpPr>
          <p:cNvPr id="162" name="直線コネクタ 161"/>
          <p:cNvCxnSpPr/>
          <p:nvPr/>
        </p:nvCxnSpPr>
        <p:spPr>
          <a:xfrm flipV="1">
            <a:off x="4214798" y="6338172"/>
            <a:ext cx="2772000" cy="0"/>
          </a:xfrm>
          <a:prstGeom prst="line">
            <a:avLst/>
          </a:prstGeom>
        </p:spPr>
        <p:style>
          <a:lnRef idx="1">
            <a:schemeClr val="dk1"/>
          </a:lnRef>
          <a:fillRef idx="0">
            <a:schemeClr val="dk1"/>
          </a:fillRef>
          <a:effectRef idx="0">
            <a:schemeClr val="dk1"/>
          </a:effectRef>
          <a:fontRef idx="minor">
            <a:schemeClr val="tx1"/>
          </a:fontRef>
        </p:style>
      </p:cxnSp>
      <p:sp>
        <p:nvSpPr>
          <p:cNvPr id="169" name="正方形/長方形 168"/>
          <p:cNvSpPr/>
          <p:nvPr/>
        </p:nvSpPr>
        <p:spPr>
          <a:xfrm>
            <a:off x="806186" y="5633789"/>
            <a:ext cx="83228" cy="493200"/>
          </a:xfrm>
          <a:prstGeom prst="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72" name="正方形/長方形 171"/>
          <p:cNvSpPr/>
          <p:nvPr/>
        </p:nvSpPr>
        <p:spPr>
          <a:xfrm>
            <a:off x="812450" y="7090062"/>
            <a:ext cx="83228" cy="493200"/>
          </a:xfrm>
          <a:prstGeom prst="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73" name="正方形/長方形 172"/>
          <p:cNvSpPr/>
          <p:nvPr/>
        </p:nvSpPr>
        <p:spPr>
          <a:xfrm>
            <a:off x="4026750" y="5622926"/>
            <a:ext cx="83228" cy="493200"/>
          </a:xfrm>
          <a:prstGeom prst="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6" name="図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12000" y="1617499"/>
            <a:ext cx="524725" cy="519911"/>
          </a:xfrm>
          <a:prstGeom prst="rect">
            <a:avLst/>
          </a:prstGeom>
        </p:spPr>
      </p:pic>
      <p:pic>
        <p:nvPicPr>
          <p:cNvPr id="3" name="図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61951" y="3135300"/>
            <a:ext cx="504000" cy="492458"/>
          </a:xfrm>
          <a:prstGeom prst="rect">
            <a:avLst/>
          </a:prstGeom>
        </p:spPr>
      </p:pic>
      <p:pic>
        <p:nvPicPr>
          <p:cNvPr id="16" name="図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57875" y="1624312"/>
            <a:ext cx="512763" cy="512763"/>
          </a:xfrm>
          <a:prstGeom prst="rect">
            <a:avLst/>
          </a:prstGeom>
        </p:spPr>
      </p:pic>
      <p:pic>
        <p:nvPicPr>
          <p:cNvPr id="18" name="図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74506" y="7023715"/>
            <a:ext cx="669683" cy="648000"/>
          </a:xfrm>
          <a:prstGeom prst="rect">
            <a:avLst/>
          </a:prstGeom>
        </p:spPr>
      </p:pic>
      <p:pic>
        <p:nvPicPr>
          <p:cNvPr id="10" name="図 9"/>
          <p:cNvPicPr>
            <a:picLocks noChangeAspect="1"/>
          </p:cNvPicPr>
          <p:nvPr/>
        </p:nvPicPr>
        <p:blipFill rotWithShape="1">
          <a:blip r:embed="rId13" cstate="print">
            <a:extLst>
              <a:ext uri="{28A0092B-C50C-407E-A947-70E740481C1C}">
                <a14:useLocalDpi xmlns:a14="http://schemas.microsoft.com/office/drawing/2010/main" val="0"/>
              </a:ext>
            </a:extLst>
          </a:blip>
          <a:srcRect l="8268" t="8268" r="7274" b="7274"/>
          <a:stretch/>
        </p:blipFill>
        <p:spPr>
          <a:xfrm>
            <a:off x="3267906" y="3060956"/>
            <a:ext cx="516057" cy="516057"/>
          </a:xfrm>
          <a:prstGeom prst="rect">
            <a:avLst/>
          </a:prstGeom>
        </p:spPr>
      </p:pic>
      <p:pic>
        <p:nvPicPr>
          <p:cNvPr id="17" name="図 16"/>
          <p:cNvPicPr>
            <a:picLocks noChangeAspect="1"/>
          </p:cNvPicPr>
          <p:nvPr/>
        </p:nvPicPr>
        <p:blipFill rotWithShape="1">
          <a:blip r:embed="rId14" cstate="print">
            <a:extLst>
              <a:ext uri="{28A0092B-C50C-407E-A947-70E740481C1C}">
                <a14:useLocalDpi xmlns:a14="http://schemas.microsoft.com/office/drawing/2010/main" val="0"/>
              </a:ext>
            </a:extLst>
          </a:blip>
          <a:srcRect l="6320" t="6320" r="6322" b="6322"/>
          <a:stretch/>
        </p:blipFill>
        <p:spPr>
          <a:xfrm>
            <a:off x="6479209" y="7895447"/>
            <a:ext cx="578943" cy="578943"/>
          </a:xfrm>
          <a:prstGeom prst="rect">
            <a:avLst/>
          </a:prstGeom>
        </p:spPr>
      </p:pic>
      <p:pic>
        <p:nvPicPr>
          <p:cNvPr id="128" name="図 127"/>
          <p:cNvPicPr>
            <a:picLocks noChangeAspect="1"/>
          </p:cNvPicPr>
          <p:nvPr/>
        </p:nvPicPr>
        <p:blipFill rotWithShape="1">
          <a:blip r:embed="rId14" cstate="print">
            <a:extLst>
              <a:ext uri="{28A0092B-C50C-407E-A947-70E740481C1C}">
                <a14:useLocalDpi xmlns:a14="http://schemas.microsoft.com/office/drawing/2010/main" val="0"/>
              </a:ext>
            </a:extLst>
          </a:blip>
          <a:srcRect l="6320" t="6320" r="6322" b="6322"/>
          <a:stretch/>
        </p:blipFill>
        <p:spPr>
          <a:xfrm>
            <a:off x="3304762" y="9400800"/>
            <a:ext cx="578943" cy="578943"/>
          </a:xfrm>
          <a:prstGeom prst="rect">
            <a:avLst/>
          </a:prstGeom>
        </p:spPr>
      </p:pic>
      <p:sp>
        <p:nvSpPr>
          <p:cNvPr id="233" name="正方形/長方形 232">
            <a:extLst>
              <a:ext uri="{FF2B5EF4-FFF2-40B4-BE49-F238E27FC236}">
                <a16:creationId xmlns:a16="http://schemas.microsoft.com/office/drawing/2014/main" id="{3639B1D3-DE0B-403C-99D9-98E2A7730C41}"/>
              </a:ext>
            </a:extLst>
          </p:cNvPr>
          <p:cNvSpPr/>
          <p:nvPr/>
        </p:nvSpPr>
        <p:spPr>
          <a:xfrm>
            <a:off x="4104000" y="3785779"/>
            <a:ext cx="3138012" cy="492443"/>
          </a:xfrm>
          <a:prstGeom prst="rect">
            <a:avLst/>
          </a:prstGeom>
        </p:spPr>
        <p:txBody>
          <a:bodyPr wrap="square">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職場体験を通した採用プログラム</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「あんしん就活」参加企業募集</a:t>
            </a:r>
            <a:endParaRPr lang="zh-TW"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4" name="正方形/長方形 233">
            <a:extLst>
              <a:ext uri="{FF2B5EF4-FFF2-40B4-BE49-F238E27FC236}">
                <a16:creationId xmlns:a16="http://schemas.microsoft.com/office/drawing/2014/main" id="{939ADB78-78C3-4009-B827-7E0D6683AE65}"/>
              </a:ext>
            </a:extLst>
          </p:cNvPr>
          <p:cNvSpPr/>
          <p:nvPr/>
        </p:nvSpPr>
        <p:spPr>
          <a:xfrm>
            <a:off x="4140000" y="4245827"/>
            <a:ext cx="2858812" cy="5078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職場体験を通した採用活動ができるプログラム</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「あんしん就活」への参加企業を募集しています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5" name="正方形/長方形 234">
            <a:extLst>
              <a:ext uri="{FF2B5EF4-FFF2-40B4-BE49-F238E27FC236}">
                <a16:creationId xmlns:a16="http://schemas.microsoft.com/office/drawing/2014/main" id="{81487332-EA26-4899-A574-A5D2C2F54F82}"/>
              </a:ext>
            </a:extLst>
          </p:cNvPr>
          <p:cNvSpPr/>
          <p:nvPr/>
        </p:nvSpPr>
        <p:spPr>
          <a:xfrm>
            <a:off x="4195499" y="4890000"/>
            <a:ext cx="2259222" cy="34470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TEL:06-6360-9072  FAX:06-6360-9079</a:t>
            </a:r>
          </a:p>
          <a:p>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7" name="正方形/長方形 236">
            <a:extLst>
              <a:ext uri="{FF2B5EF4-FFF2-40B4-BE49-F238E27FC236}">
                <a16:creationId xmlns:a16="http://schemas.microsoft.com/office/drawing/2014/main" id="{5A373FB3-29B2-4AD6-AC45-2555F82489DD}"/>
              </a:ext>
            </a:extLst>
          </p:cNvPr>
          <p:cNvSpPr/>
          <p:nvPr/>
        </p:nvSpPr>
        <p:spPr>
          <a:xfrm>
            <a:off x="4035315" y="3786370"/>
            <a:ext cx="85942" cy="491852"/>
          </a:xfrm>
          <a:prstGeom prst="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238" name="直線コネクタ 237">
            <a:extLst>
              <a:ext uri="{FF2B5EF4-FFF2-40B4-BE49-F238E27FC236}">
                <a16:creationId xmlns:a16="http://schemas.microsoft.com/office/drawing/2014/main" id="{A3840104-3672-4F2C-8BBC-AB271AF70733}"/>
              </a:ext>
            </a:extLst>
          </p:cNvPr>
          <p:cNvCxnSpPr/>
          <p:nvPr/>
        </p:nvCxnSpPr>
        <p:spPr>
          <a:xfrm>
            <a:off x="4231840" y="4605827"/>
            <a:ext cx="2772000" cy="0"/>
          </a:xfrm>
          <a:prstGeom prst="line">
            <a:avLst/>
          </a:prstGeom>
        </p:spPr>
        <p:style>
          <a:lnRef idx="1">
            <a:schemeClr val="dk1"/>
          </a:lnRef>
          <a:fillRef idx="0">
            <a:schemeClr val="dk1"/>
          </a:fillRef>
          <a:effectRef idx="0">
            <a:schemeClr val="dk1"/>
          </a:effectRef>
          <a:fontRef idx="minor">
            <a:schemeClr val="tx1"/>
          </a:fontRef>
        </p:style>
      </p:cxnSp>
      <p:sp>
        <p:nvSpPr>
          <p:cNvPr id="239" name="正方形/長方形 238">
            <a:extLst>
              <a:ext uri="{FF2B5EF4-FFF2-40B4-BE49-F238E27FC236}">
                <a16:creationId xmlns:a16="http://schemas.microsoft.com/office/drawing/2014/main" id="{FE55828B-623F-403B-B405-2D4CA538B2BA}"/>
              </a:ext>
            </a:extLst>
          </p:cNvPr>
          <p:cNvSpPr/>
          <p:nvPr/>
        </p:nvSpPr>
        <p:spPr>
          <a:xfrm>
            <a:off x="889200" y="3896434"/>
            <a:ext cx="323238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外国人材の受入れ促進</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0" name="正方形/長方形 239">
            <a:extLst>
              <a:ext uri="{FF2B5EF4-FFF2-40B4-BE49-F238E27FC236}">
                <a16:creationId xmlns:a16="http://schemas.microsoft.com/office/drawing/2014/main" id="{3ADDE7E4-C2A7-447A-AFDD-F01C807D08D6}"/>
              </a:ext>
            </a:extLst>
          </p:cNvPr>
          <p:cNvSpPr/>
          <p:nvPr/>
        </p:nvSpPr>
        <p:spPr>
          <a:xfrm>
            <a:off x="898391" y="4235811"/>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外国人採用に関する相談受付や企業と外国人材の</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マッチング支援を行います</a:t>
            </a:r>
          </a:p>
        </p:txBody>
      </p:sp>
      <p:sp>
        <p:nvSpPr>
          <p:cNvPr id="241" name="正方形/長方形 240">
            <a:extLst>
              <a:ext uri="{FF2B5EF4-FFF2-40B4-BE49-F238E27FC236}">
                <a16:creationId xmlns:a16="http://schemas.microsoft.com/office/drawing/2014/main" id="{F4B41CFB-68EA-476E-8C81-18D8684FC738}"/>
              </a:ext>
            </a:extLst>
          </p:cNvPr>
          <p:cNvSpPr/>
          <p:nvPr/>
        </p:nvSpPr>
        <p:spPr>
          <a:xfrm>
            <a:off x="936000" y="4918722"/>
            <a:ext cx="2231954" cy="34470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TEL:06-6210-9066  FAX:06-6210-9481</a:t>
            </a:r>
          </a:p>
          <a:p>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4" name="正方形/長方形 243">
            <a:extLst>
              <a:ext uri="{FF2B5EF4-FFF2-40B4-BE49-F238E27FC236}">
                <a16:creationId xmlns:a16="http://schemas.microsoft.com/office/drawing/2014/main" id="{84DCCFD0-98EE-47FC-8F00-5C61647EEFE0}"/>
              </a:ext>
            </a:extLst>
          </p:cNvPr>
          <p:cNvSpPr/>
          <p:nvPr/>
        </p:nvSpPr>
        <p:spPr>
          <a:xfrm>
            <a:off x="806996" y="3813827"/>
            <a:ext cx="85942" cy="491852"/>
          </a:xfrm>
          <a:prstGeom prst="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45" name="直線コネクタ 244">
            <a:extLst>
              <a:ext uri="{FF2B5EF4-FFF2-40B4-BE49-F238E27FC236}">
                <a16:creationId xmlns:a16="http://schemas.microsoft.com/office/drawing/2014/main" id="{FA4A56C2-ACC0-4BF6-9C83-0E811FED0428}"/>
              </a:ext>
            </a:extLst>
          </p:cNvPr>
          <p:cNvCxnSpPr/>
          <p:nvPr/>
        </p:nvCxnSpPr>
        <p:spPr>
          <a:xfrm>
            <a:off x="1008000" y="4605827"/>
            <a:ext cx="2772000" cy="0"/>
          </a:xfrm>
          <a:prstGeom prst="line">
            <a:avLst/>
          </a:prstGeom>
        </p:spPr>
        <p:style>
          <a:lnRef idx="1">
            <a:schemeClr val="dk1"/>
          </a:lnRef>
          <a:fillRef idx="0">
            <a:schemeClr val="dk1"/>
          </a:fillRef>
          <a:effectRef idx="0">
            <a:schemeClr val="dk1"/>
          </a:effectRef>
          <a:fontRef idx="minor">
            <a:schemeClr val="tx1"/>
          </a:fontRef>
        </p:style>
      </p:cxnSp>
      <p:sp>
        <p:nvSpPr>
          <p:cNvPr id="248" name="正方形/長方形 247">
            <a:extLst>
              <a:ext uri="{FF2B5EF4-FFF2-40B4-BE49-F238E27FC236}">
                <a16:creationId xmlns:a16="http://schemas.microsoft.com/office/drawing/2014/main" id="{64CFBF83-08EA-4A74-A66A-C9DC3872C9D7}"/>
              </a:ext>
            </a:extLst>
          </p:cNvPr>
          <p:cNvSpPr/>
          <p:nvPr/>
        </p:nvSpPr>
        <p:spPr>
          <a:xfrm>
            <a:off x="4263837" y="4719085"/>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雇用推進室　就業促進課</a:t>
            </a:r>
          </a:p>
        </p:txBody>
      </p:sp>
      <p:sp>
        <p:nvSpPr>
          <p:cNvPr id="249" name="正方形/長方形 248">
            <a:extLst>
              <a:ext uri="{FF2B5EF4-FFF2-40B4-BE49-F238E27FC236}">
                <a16:creationId xmlns:a16="http://schemas.microsoft.com/office/drawing/2014/main" id="{082F433D-1163-4CFC-90F4-FC5DC1149A99}"/>
              </a:ext>
            </a:extLst>
          </p:cNvPr>
          <p:cNvSpPr/>
          <p:nvPr/>
        </p:nvSpPr>
        <p:spPr>
          <a:xfrm>
            <a:off x="1022488" y="4713852"/>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商工労働総務課</a:t>
            </a:r>
          </a:p>
        </p:txBody>
      </p:sp>
      <p:sp>
        <p:nvSpPr>
          <p:cNvPr id="93" name="正方形/長方形 92">
            <a:extLst>
              <a:ext uri="{FF2B5EF4-FFF2-40B4-BE49-F238E27FC236}">
                <a16:creationId xmlns:a16="http://schemas.microsoft.com/office/drawing/2014/main" id="{70FA43B4-97B2-40EE-A78F-3146875B4761}"/>
              </a:ext>
            </a:extLst>
          </p:cNvPr>
          <p:cNvSpPr/>
          <p:nvPr/>
        </p:nvSpPr>
        <p:spPr>
          <a:xfrm>
            <a:off x="4150764" y="8607164"/>
            <a:ext cx="305008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大阪府「雇用管理ツール」の提供</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正方形/長方形 93">
            <a:extLst>
              <a:ext uri="{FF2B5EF4-FFF2-40B4-BE49-F238E27FC236}">
                <a16:creationId xmlns:a16="http://schemas.microsoft.com/office/drawing/2014/main" id="{50580D49-F8CE-4E87-9079-1E4CAF948FC5}"/>
              </a:ext>
            </a:extLst>
          </p:cNvPr>
          <p:cNvSpPr/>
          <p:nvPr/>
        </p:nvSpPr>
        <p:spPr>
          <a:xfrm>
            <a:off x="4157999" y="8966823"/>
            <a:ext cx="2521767"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合理的配慮の提供など、精神・発達障がい者等が、働きやすい職場環境整備を支援します</a:t>
            </a:r>
          </a:p>
        </p:txBody>
      </p:sp>
      <p:sp>
        <p:nvSpPr>
          <p:cNvPr id="100" name="正方形/長方形 99">
            <a:extLst>
              <a:ext uri="{FF2B5EF4-FFF2-40B4-BE49-F238E27FC236}">
                <a16:creationId xmlns:a16="http://schemas.microsoft.com/office/drawing/2014/main" id="{DDA4B2FA-18FC-4F41-BC8C-5E6799035A0F}"/>
              </a:ext>
            </a:extLst>
          </p:cNvPr>
          <p:cNvSpPr/>
          <p:nvPr/>
        </p:nvSpPr>
        <p:spPr>
          <a:xfrm>
            <a:off x="4191092" y="9613607"/>
            <a:ext cx="2247758" cy="23115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TEL:06-6360-9077  FAX:06-6360-9079</a:t>
            </a:r>
          </a:p>
        </p:txBody>
      </p:sp>
      <p:sp>
        <p:nvSpPr>
          <p:cNvPr id="102" name="正方形/長方形 101">
            <a:extLst>
              <a:ext uri="{FF2B5EF4-FFF2-40B4-BE49-F238E27FC236}">
                <a16:creationId xmlns:a16="http://schemas.microsoft.com/office/drawing/2014/main" id="{F82BA295-C706-44C3-8F59-2E8F5AF6E584}"/>
              </a:ext>
            </a:extLst>
          </p:cNvPr>
          <p:cNvSpPr/>
          <p:nvPr/>
        </p:nvSpPr>
        <p:spPr>
          <a:xfrm>
            <a:off x="4260825" y="9424822"/>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雇用推進室　就業促進課</a:t>
            </a:r>
          </a:p>
        </p:txBody>
      </p:sp>
      <p:cxnSp>
        <p:nvCxnSpPr>
          <p:cNvPr id="103" name="直線コネクタ 102">
            <a:extLst>
              <a:ext uri="{FF2B5EF4-FFF2-40B4-BE49-F238E27FC236}">
                <a16:creationId xmlns:a16="http://schemas.microsoft.com/office/drawing/2014/main" id="{65FBEDF5-FF9E-4194-9E73-98C7DC1A11BF}"/>
              </a:ext>
            </a:extLst>
          </p:cNvPr>
          <p:cNvCxnSpPr/>
          <p:nvPr/>
        </p:nvCxnSpPr>
        <p:spPr>
          <a:xfrm>
            <a:off x="4239027" y="9347021"/>
            <a:ext cx="2772000" cy="0"/>
          </a:xfrm>
          <a:prstGeom prst="line">
            <a:avLst/>
          </a:prstGeom>
        </p:spPr>
        <p:style>
          <a:lnRef idx="1">
            <a:schemeClr val="dk1"/>
          </a:lnRef>
          <a:fillRef idx="0">
            <a:schemeClr val="dk1"/>
          </a:fillRef>
          <a:effectRef idx="0">
            <a:schemeClr val="dk1"/>
          </a:effectRef>
          <a:fontRef idx="minor">
            <a:schemeClr val="tx1"/>
          </a:fontRef>
        </p:style>
      </p:cxnSp>
      <p:sp>
        <p:nvSpPr>
          <p:cNvPr id="106" name="正方形/長方形 105">
            <a:extLst>
              <a:ext uri="{FF2B5EF4-FFF2-40B4-BE49-F238E27FC236}">
                <a16:creationId xmlns:a16="http://schemas.microsoft.com/office/drawing/2014/main" id="{39326AB6-8B26-4C74-AE8E-136B6809B94A}"/>
              </a:ext>
            </a:extLst>
          </p:cNvPr>
          <p:cNvSpPr/>
          <p:nvPr/>
        </p:nvSpPr>
        <p:spPr>
          <a:xfrm>
            <a:off x="4067536" y="8514949"/>
            <a:ext cx="83228" cy="493200"/>
          </a:xfrm>
          <a:prstGeom prst="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109" name="図 108">
            <a:extLst>
              <a:ext uri="{FF2B5EF4-FFF2-40B4-BE49-F238E27FC236}">
                <a16:creationId xmlns:a16="http://schemas.microsoft.com/office/drawing/2014/main" id="{ECCA49BE-F3B8-443D-A8C1-16FC9402A529}"/>
              </a:ext>
            </a:extLst>
          </p:cNvPr>
          <p:cNvPicPr>
            <a:picLocks noChangeAspect="1"/>
          </p:cNvPicPr>
          <p:nvPr/>
        </p:nvPicPr>
        <p:blipFill>
          <a:blip r:embed="rId15"/>
          <a:stretch>
            <a:fillRect/>
          </a:stretch>
        </p:blipFill>
        <p:spPr>
          <a:xfrm>
            <a:off x="6452165" y="9407939"/>
            <a:ext cx="540000" cy="540000"/>
          </a:xfrm>
          <a:prstGeom prst="rect">
            <a:avLst/>
          </a:prstGeom>
        </p:spPr>
      </p:pic>
      <p:sp>
        <p:nvSpPr>
          <p:cNvPr id="116" name="テキスト ボックス 115">
            <a:extLst>
              <a:ext uri="{FF2B5EF4-FFF2-40B4-BE49-F238E27FC236}">
                <a16:creationId xmlns:a16="http://schemas.microsoft.com/office/drawing/2014/main" id="{636D3397-CDF6-4E90-ADE5-29FC2D2CE849}"/>
              </a:ext>
            </a:extLst>
          </p:cNvPr>
          <p:cNvSpPr txBox="1"/>
          <p:nvPr/>
        </p:nvSpPr>
        <p:spPr>
          <a:xfrm>
            <a:off x="877634" y="3644871"/>
            <a:ext cx="736099" cy="338554"/>
          </a:xfrm>
          <a:prstGeom prst="rect">
            <a:avLst/>
          </a:prstGeom>
          <a:noFill/>
        </p:spPr>
        <p:txBody>
          <a:bodyPr wrap="none" rtlCol="0">
            <a:spAutoFit/>
          </a:bodyPr>
          <a:lstStyle/>
          <a:p>
            <a:r>
              <a:rPr kumimoji="1" lang="en-US" altLang="ja-JP" sz="1600" dirty="0">
                <a:solidFill>
                  <a:srgbClr val="FF0000"/>
                </a:solidFill>
              </a:rPr>
              <a:t>NEW!!</a:t>
            </a:r>
            <a:endParaRPr kumimoji="1" lang="ja-JP" altLang="en-US" sz="1600" dirty="0">
              <a:solidFill>
                <a:srgbClr val="FF0000"/>
              </a:solidFill>
            </a:endParaRPr>
          </a:p>
        </p:txBody>
      </p:sp>
      <p:sp>
        <p:nvSpPr>
          <p:cNvPr id="117" name="テキスト ボックス 116">
            <a:extLst>
              <a:ext uri="{FF2B5EF4-FFF2-40B4-BE49-F238E27FC236}">
                <a16:creationId xmlns:a16="http://schemas.microsoft.com/office/drawing/2014/main" id="{287E8099-0969-49E4-9E04-ECA0E5A74E0C}"/>
              </a:ext>
            </a:extLst>
          </p:cNvPr>
          <p:cNvSpPr txBox="1"/>
          <p:nvPr/>
        </p:nvSpPr>
        <p:spPr>
          <a:xfrm>
            <a:off x="4087969" y="3554383"/>
            <a:ext cx="736099" cy="338554"/>
          </a:xfrm>
          <a:prstGeom prst="rect">
            <a:avLst/>
          </a:prstGeom>
          <a:noFill/>
        </p:spPr>
        <p:txBody>
          <a:bodyPr wrap="none" rtlCol="0">
            <a:spAutoFit/>
          </a:bodyPr>
          <a:lstStyle/>
          <a:p>
            <a:r>
              <a:rPr kumimoji="1" lang="en-US" altLang="ja-JP" sz="1600" dirty="0">
                <a:solidFill>
                  <a:srgbClr val="FF0000"/>
                </a:solidFill>
              </a:rPr>
              <a:t>NEW!!</a:t>
            </a:r>
            <a:endParaRPr kumimoji="1" lang="ja-JP" altLang="en-US" sz="1600" dirty="0">
              <a:solidFill>
                <a:srgbClr val="FF0000"/>
              </a:solidFill>
            </a:endParaRPr>
          </a:p>
        </p:txBody>
      </p:sp>
    </p:spTree>
    <p:extLst>
      <p:ext uri="{BB962C8B-B14F-4D97-AF65-F5344CB8AC3E}">
        <p14:creationId xmlns:p14="http://schemas.microsoft.com/office/powerpoint/2010/main" val="376767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08D69EE-3311-4C87-A9C9-B03641115D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1576" y="7531467"/>
            <a:ext cx="720000" cy="720000"/>
          </a:xfrm>
          <a:prstGeom prst="rect">
            <a:avLst/>
          </a:prstGeom>
        </p:spPr>
      </p:pic>
      <p:cxnSp>
        <p:nvCxnSpPr>
          <p:cNvPr id="143" name="直線コネクタ 142"/>
          <p:cNvCxnSpPr/>
          <p:nvPr/>
        </p:nvCxnSpPr>
        <p:spPr>
          <a:xfrm>
            <a:off x="148949" y="10062266"/>
            <a:ext cx="6851314" cy="0"/>
          </a:xfrm>
          <a:prstGeom prst="line">
            <a:avLst/>
          </a:prstGeom>
        </p:spPr>
        <p:style>
          <a:lnRef idx="1">
            <a:schemeClr val="dk1"/>
          </a:lnRef>
          <a:fillRef idx="0">
            <a:schemeClr val="dk1"/>
          </a:fillRef>
          <a:effectRef idx="0">
            <a:schemeClr val="dk1"/>
          </a:effectRef>
          <a:fontRef idx="minor">
            <a:schemeClr val="tx1"/>
          </a:fontRef>
        </p:style>
      </p:cxnSp>
      <p:sp>
        <p:nvSpPr>
          <p:cNvPr id="201" name="ホームベース 200"/>
          <p:cNvSpPr/>
          <p:nvPr/>
        </p:nvSpPr>
        <p:spPr>
          <a:xfrm>
            <a:off x="0" y="53951"/>
            <a:ext cx="7200900" cy="433394"/>
          </a:xfrm>
          <a:prstGeom prst="homePlate">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中小企業の事業活動を担う人材の確保及び育成</a:t>
            </a:r>
          </a:p>
        </p:txBody>
      </p:sp>
      <p:sp>
        <p:nvSpPr>
          <p:cNvPr id="124" name="正方形/長方形 123"/>
          <p:cNvSpPr/>
          <p:nvPr/>
        </p:nvSpPr>
        <p:spPr>
          <a:xfrm>
            <a:off x="263056" y="2567739"/>
            <a:ext cx="305008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ものづくりマイスター制度</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296192" y="2894751"/>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ものづくりマイスターを企業に派遣し、若年技能者への</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実技指導を行います</a:t>
            </a:r>
          </a:p>
        </p:txBody>
      </p:sp>
      <p:sp>
        <p:nvSpPr>
          <p:cNvPr id="122" name="正方形/長方形 121"/>
          <p:cNvSpPr/>
          <p:nvPr/>
        </p:nvSpPr>
        <p:spPr>
          <a:xfrm>
            <a:off x="313935" y="3605984"/>
            <a:ext cx="2160239" cy="273974"/>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TEL:06-4394-7833  FAX:06-6534-7511</a:t>
            </a:r>
          </a:p>
        </p:txBody>
      </p:sp>
      <p:sp>
        <p:nvSpPr>
          <p:cNvPr id="123" name="正方形/長方形 122"/>
          <p:cNvSpPr/>
          <p:nvPr/>
        </p:nvSpPr>
        <p:spPr>
          <a:xfrm>
            <a:off x="337227" y="3334820"/>
            <a:ext cx="2128326" cy="252000"/>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雇用推進室　人材育成課</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（大阪府地域技能振興コーナー）</a:t>
            </a:r>
            <a:endPar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正方形/長方形 133"/>
          <p:cNvSpPr/>
          <p:nvPr/>
        </p:nvSpPr>
        <p:spPr>
          <a:xfrm>
            <a:off x="3376359" y="864230"/>
            <a:ext cx="83228" cy="493200"/>
          </a:xfrm>
          <a:prstGeom prst="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136" name="直線コネクタ 135"/>
          <p:cNvCxnSpPr/>
          <p:nvPr/>
        </p:nvCxnSpPr>
        <p:spPr>
          <a:xfrm>
            <a:off x="3507008" y="1650862"/>
            <a:ext cx="2772000" cy="0"/>
          </a:xfrm>
          <a:prstGeom prst="line">
            <a:avLst/>
          </a:prstGeom>
        </p:spPr>
        <p:style>
          <a:lnRef idx="1">
            <a:schemeClr val="dk1"/>
          </a:lnRef>
          <a:fillRef idx="0">
            <a:schemeClr val="dk1"/>
          </a:fillRef>
          <a:effectRef idx="0">
            <a:schemeClr val="dk1"/>
          </a:effectRef>
          <a:fontRef idx="minor">
            <a:schemeClr val="tx1"/>
          </a:fontRef>
        </p:style>
      </p:cxnSp>
      <p:sp>
        <p:nvSpPr>
          <p:cNvPr id="132" name="正方形/長方形 131"/>
          <p:cNvSpPr/>
          <p:nvPr/>
        </p:nvSpPr>
        <p:spPr>
          <a:xfrm>
            <a:off x="3486684" y="2540595"/>
            <a:ext cx="305008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技能検定</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正方形/長方形 132"/>
          <p:cNvSpPr/>
          <p:nvPr/>
        </p:nvSpPr>
        <p:spPr>
          <a:xfrm>
            <a:off x="3523862" y="2881185"/>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技能の習得レベルを評価する国家検定制度で、</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働く人々の技能と地位の向上を図ります</a:t>
            </a:r>
          </a:p>
        </p:txBody>
      </p:sp>
      <p:sp>
        <p:nvSpPr>
          <p:cNvPr id="130" name="正方形/長方形 129"/>
          <p:cNvSpPr/>
          <p:nvPr/>
        </p:nvSpPr>
        <p:spPr>
          <a:xfrm>
            <a:off x="3498119" y="3525133"/>
            <a:ext cx="2247758" cy="23115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TEL:06-6210-9529  FAX:06-6210-9528</a:t>
            </a:r>
          </a:p>
        </p:txBody>
      </p:sp>
      <p:sp>
        <p:nvSpPr>
          <p:cNvPr id="131" name="正方形/長方形 130"/>
          <p:cNvSpPr/>
          <p:nvPr/>
        </p:nvSpPr>
        <p:spPr>
          <a:xfrm>
            <a:off x="3534812" y="3337498"/>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雇用推進室　人材育成課</a:t>
            </a:r>
          </a:p>
        </p:txBody>
      </p:sp>
      <p:cxnSp>
        <p:nvCxnSpPr>
          <p:cNvPr id="137" name="直線コネクタ 136"/>
          <p:cNvCxnSpPr/>
          <p:nvPr/>
        </p:nvCxnSpPr>
        <p:spPr>
          <a:xfrm>
            <a:off x="3549520" y="3263084"/>
            <a:ext cx="2772000" cy="0"/>
          </a:xfrm>
          <a:prstGeom prst="line">
            <a:avLst/>
          </a:prstGeom>
        </p:spPr>
        <p:style>
          <a:lnRef idx="1">
            <a:schemeClr val="dk1"/>
          </a:lnRef>
          <a:fillRef idx="0">
            <a:schemeClr val="dk1"/>
          </a:fillRef>
          <a:effectRef idx="0">
            <a:schemeClr val="dk1"/>
          </a:effectRef>
          <a:fontRef idx="minor">
            <a:schemeClr val="tx1"/>
          </a:fontRef>
        </p:style>
      </p:cxnSp>
      <p:sp>
        <p:nvSpPr>
          <p:cNvPr id="151" name="正方形/長方形 150"/>
          <p:cNvSpPr/>
          <p:nvPr/>
        </p:nvSpPr>
        <p:spPr>
          <a:xfrm>
            <a:off x="252703" y="936189"/>
            <a:ext cx="3050086" cy="307777"/>
          </a:xfrm>
          <a:prstGeom prst="rect">
            <a:avLst/>
          </a:prstGeom>
        </p:spPr>
        <p:txBody>
          <a:bodyPr wrap="square">
            <a:spAutoFit/>
          </a:bodyPr>
          <a:lstStyle/>
          <a:p>
            <a:r>
              <a:rPr lang="zh-TW" altLang="en-US" sz="1400" dirty="0">
                <a:latin typeface="Meiryo UI" panose="020B0604030504040204" pitchFamily="50" charset="-128"/>
                <a:ea typeface="Meiryo UI" panose="020B0604030504040204" pitchFamily="50" charset="-128"/>
                <a:cs typeface="Meiryo UI" panose="020B0604030504040204" pitchFamily="50" charset="-128"/>
              </a:rPr>
              <a:t>高等職業技術専門校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（ぎせんこう）</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正方形/長方形 151"/>
          <p:cNvSpPr/>
          <p:nvPr/>
        </p:nvSpPr>
        <p:spPr>
          <a:xfrm>
            <a:off x="227294" y="1256925"/>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ものづくり分野等で即戦力となる人材の育成や</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中小企業と修了生のマッチングを行います</a:t>
            </a:r>
          </a:p>
        </p:txBody>
      </p:sp>
      <p:sp>
        <p:nvSpPr>
          <p:cNvPr id="148" name="正方形/長方形 147"/>
          <p:cNvSpPr/>
          <p:nvPr/>
        </p:nvSpPr>
        <p:spPr>
          <a:xfrm>
            <a:off x="250289" y="1884793"/>
            <a:ext cx="2259222" cy="23115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TEL:06-6210-9533  FAX:06-6210-9528</a:t>
            </a:r>
          </a:p>
        </p:txBody>
      </p:sp>
      <p:sp>
        <p:nvSpPr>
          <p:cNvPr id="149" name="正方形/長方形 148"/>
          <p:cNvSpPr/>
          <p:nvPr/>
        </p:nvSpPr>
        <p:spPr>
          <a:xfrm>
            <a:off x="324625" y="1724744"/>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雇用推進室　人材育成課</a:t>
            </a:r>
          </a:p>
        </p:txBody>
      </p:sp>
      <p:cxnSp>
        <p:nvCxnSpPr>
          <p:cNvPr id="116" name="直線コネクタ 115"/>
          <p:cNvCxnSpPr/>
          <p:nvPr/>
        </p:nvCxnSpPr>
        <p:spPr>
          <a:xfrm>
            <a:off x="296554" y="1644752"/>
            <a:ext cx="2772000" cy="0"/>
          </a:xfrm>
          <a:prstGeom prst="line">
            <a:avLst/>
          </a:prstGeom>
        </p:spPr>
        <p:style>
          <a:lnRef idx="1">
            <a:schemeClr val="dk1"/>
          </a:lnRef>
          <a:fillRef idx="0">
            <a:schemeClr val="dk1"/>
          </a:fillRef>
          <a:effectRef idx="0">
            <a:schemeClr val="dk1"/>
          </a:effectRef>
          <a:fontRef idx="minor">
            <a:schemeClr val="tx1"/>
          </a:fontRef>
        </p:style>
      </p:cxnSp>
      <p:sp>
        <p:nvSpPr>
          <p:cNvPr id="160" name="正方形/長方形 159"/>
          <p:cNvSpPr/>
          <p:nvPr/>
        </p:nvSpPr>
        <p:spPr>
          <a:xfrm>
            <a:off x="3498119" y="948603"/>
            <a:ext cx="305008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テクノ講座（在職者訓練）</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正方形/長方形 160"/>
          <p:cNvSpPr/>
          <p:nvPr/>
        </p:nvSpPr>
        <p:spPr>
          <a:xfrm>
            <a:off x="3480633" y="1240595"/>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在職者対象の短期の職業訓練です</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個人のスキルアップや企業の研修を支援します</a:t>
            </a:r>
          </a:p>
        </p:txBody>
      </p:sp>
      <p:sp>
        <p:nvSpPr>
          <p:cNvPr id="157" name="正方形/長方形 156"/>
          <p:cNvSpPr/>
          <p:nvPr/>
        </p:nvSpPr>
        <p:spPr>
          <a:xfrm>
            <a:off x="3450564" y="1892169"/>
            <a:ext cx="2230366" cy="23115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TEL:06-6210-9533  FAX:06-6210-9528</a:t>
            </a:r>
          </a:p>
        </p:txBody>
      </p:sp>
      <p:sp>
        <p:nvSpPr>
          <p:cNvPr id="158" name="正方形/長方形 157"/>
          <p:cNvSpPr/>
          <p:nvPr/>
        </p:nvSpPr>
        <p:spPr>
          <a:xfrm>
            <a:off x="3532304" y="1732120"/>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雇用推進室　人材育成課</a:t>
            </a:r>
          </a:p>
        </p:txBody>
      </p:sp>
      <p:cxnSp>
        <p:nvCxnSpPr>
          <p:cNvPr id="117" name="直線コネクタ 116"/>
          <p:cNvCxnSpPr/>
          <p:nvPr/>
        </p:nvCxnSpPr>
        <p:spPr>
          <a:xfrm>
            <a:off x="356294" y="3265688"/>
            <a:ext cx="2772000" cy="0"/>
          </a:xfrm>
          <a:prstGeom prst="line">
            <a:avLst/>
          </a:prstGeom>
        </p:spPr>
        <p:style>
          <a:lnRef idx="1">
            <a:schemeClr val="dk1"/>
          </a:lnRef>
          <a:fillRef idx="0">
            <a:schemeClr val="dk1"/>
          </a:fillRef>
          <a:effectRef idx="0">
            <a:schemeClr val="dk1"/>
          </a:effectRef>
          <a:fontRef idx="minor">
            <a:schemeClr val="tx1"/>
          </a:fontRef>
        </p:style>
      </p:cxnSp>
      <p:sp>
        <p:nvSpPr>
          <p:cNvPr id="93" name="正方形/長方形 92"/>
          <p:cNvSpPr/>
          <p:nvPr/>
        </p:nvSpPr>
        <p:spPr>
          <a:xfrm>
            <a:off x="6521699" y="935090"/>
            <a:ext cx="620917" cy="1152189"/>
          </a:xfrm>
          <a:prstGeom prst="rect">
            <a:avLst/>
          </a:prstGeom>
          <a:no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人材育成</a:t>
            </a:r>
          </a:p>
        </p:txBody>
      </p:sp>
      <p:sp>
        <p:nvSpPr>
          <p:cNvPr id="96" name="テキスト ボックス 95"/>
          <p:cNvSpPr txBox="1"/>
          <p:nvPr/>
        </p:nvSpPr>
        <p:spPr>
          <a:xfrm>
            <a:off x="6760430" y="10076753"/>
            <a:ext cx="296404"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a:t>
            </a:r>
          </a:p>
        </p:txBody>
      </p:sp>
      <p:sp>
        <p:nvSpPr>
          <p:cNvPr id="163" name="正方形/長方形 162"/>
          <p:cNvSpPr/>
          <p:nvPr/>
        </p:nvSpPr>
        <p:spPr>
          <a:xfrm>
            <a:off x="144066" y="4160500"/>
            <a:ext cx="83228" cy="493200"/>
          </a:xfrm>
          <a:prstGeom prst="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64" name="正方形/長方形 163"/>
          <p:cNvSpPr/>
          <p:nvPr/>
        </p:nvSpPr>
        <p:spPr>
          <a:xfrm>
            <a:off x="156322" y="846039"/>
            <a:ext cx="83228" cy="493200"/>
          </a:xfrm>
          <a:prstGeom prst="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66" name="正方形/長方形 165"/>
          <p:cNvSpPr/>
          <p:nvPr/>
        </p:nvSpPr>
        <p:spPr>
          <a:xfrm>
            <a:off x="144066" y="2502223"/>
            <a:ext cx="83228" cy="493200"/>
          </a:xfrm>
          <a:prstGeom prst="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4770" y="1690136"/>
            <a:ext cx="523448" cy="531319"/>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9008" y="1696678"/>
            <a:ext cx="488770" cy="488770"/>
          </a:xfrm>
          <a:prstGeom prst="rect">
            <a:avLst/>
          </a:prstGeom>
        </p:spPr>
      </p:pic>
      <p:pic>
        <p:nvPicPr>
          <p:cNvPr id="5" name="図 4"/>
          <p:cNvPicPr>
            <a:picLocks noChangeAspect="1"/>
          </p:cNvPicPr>
          <p:nvPr/>
        </p:nvPicPr>
        <p:blipFill>
          <a:blip r:embed="rId5"/>
          <a:stretch>
            <a:fillRect/>
          </a:stretch>
        </p:blipFill>
        <p:spPr>
          <a:xfrm>
            <a:off x="5791549" y="3308395"/>
            <a:ext cx="540000" cy="540000"/>
          </a:xfrm>
          <a:prstGeom prst="rect">
            <a:avLst/>
          </a:prstGeom>
        </p:spPr>
      </p:pic>
      <p:cxnSp>
        <p:nvCxnSpPr>
          <p:cNvPr id="191" name="直線コネクタ 190"/>
          <p:cNvCxnSpPr/>
          <p:nvPr/>
        </p:nvCxnSpPr>
        <p:spPr>
          <a:xfrm flipV="1">
            <a:off x="6823515" y="702023"/>
            <a:ext cx="0" cy="230400"/>
          </a:xfrm>
          <a:prstGeom prst="line">
            <a:avLst/>
          </a:prstGeom>
          <a:noFill/>
          <a:ln w="25400">
            <a:solidFill>
              <a:srgbClr val="CC0066"/>
            </a:solidFill>
          </a:ln>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3375854" y="2487777"/>
            <a:ext cx="83228" cy="493200"/>
          </a:xfrm>
          <a:prstGeom prst="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46" name="正方形/長方形 145"/>
          <p:cNvSpPr/>
          <p:nvPr/>
        </p:nvSpPr>
        <p:spPr>
          <a:xfrm>
            <a:off x="269146" y="4228272"/>
            <a:ext cx="3137209"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リスキリングサポート事業</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正方形/長方形 154"/>
          <p:cNvSpPr/>
          <p:nvPr/>
        </p:nvSpPr>
        <p:spPr>
          <a:xfrm>
            <a:off x="271367" y="4579712"/>
            <a:ext cx="3271159"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アドバイザーによるオンライン相談、チャットボットによる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相談対応等を実施し、新たなスキル獲得をサポートします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9" name="直線コネクタ 158"/>
          <p:cNvCxnSpPr/>
          <p:nvPr/>
        </p:nvCxnSpPr>
        <p:spPr>
          <a:xfrm>
            <a:off x="344277" y="4990479"/>
            <a:ext cx="2772000" cy="0"/>
          </a:xfrm>
          <a:prstGeom prst="line">
            <a:avLst/>
          </a:prstGeom>
        </p:spPr>
        <p:style>
          <a:lnRef idx="1">
            <a:schemeClr val="dk1"/>
          </a:lnRef>
          <a:fillRef idx="0">
            <a:schemeClr val="dk1"/>
          </a:fillRef>
          <a:effectRef idx="0">
            <a:schemeClr val="dk1"/>
          </a:effectRef>
          <a:fontRef idx="minor">
            <a:schemeClr val="tx1"/>
          </a:fontRef>
        </p:style>
      </p:cxnSp>
      <p:sp>
        <p:nvSpPr>
          <p:cNvPr id="165" name="正方形/長方形 164"/>
          <p:cNvSpPr/>
          <p:nvPr/>
        </p:nvSpPr>
        <p:spPr>
          <a:xfrm>
            <a:off x="366567" y="5062459"/>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雇用推進室　人材育成課</a:t>
            </a:r>
          </a:p>
        </p:txBody>
      </p:sp>
      <p:pic>
        <p:nvPicPr>
          <p:cNvPr id="4" name="図 3"/>
          <p:cNvPicPr>
            <a:picLocks noChangeAspect="1"/>
          </p:cNvPicPr>
          <p:nvPr/>
        </p:nvPicPr>
        <p:blipFill rotWithShape="1">
          <a:blip r:embed="rId6" cstate="print">
            <a:extLst>
              <a:ext uri="{28A0092B-C50C-407E-A947-70E740481C1C}">
                <a14:useLocalDpi xmlns:a14="http://schemas.microsoft.com/office/drawing/2010/main" val="0"/>
              </a:ext>
            </a:extLst>
          </a:blip>
          <a:srcRect l="6192" t="7837" r="6584" b="6584"/>
          <a:stretch/>
        </p:blipFill>
        <p:spPr>
          <a:xfrm>
            <a:off x="2555256" y="3315706"/>
            <a:ext cx="608315" cy="596838"/>
          </a:xfrm>
          <a:prstGeom prst="rect">
            <a:avLst/>
          </a:prstGeom>
        </p:spPr>
      </p:pic>
      <p:pic>
        <p:nvPicPr>
          <p:cNvPr id="178" name="Picture 4">
            <a:extLst>
              <a:ext uri="{FF2B5EF4-FFF2-40B4-BE49-F238E27FC236}">
                <a16:creationId xmlns:a16="http://schemas.microsoft.com/office/drawing/2014/main" id="{24AA3746-BA2B-4D15-9E57-DA55972C8D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5308" y="9222046"/>
            <a:ext cx="697001" cy="697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1" name="正方形/長方形 180">
            <a:extLst>
              <a:ext uri="{FF2B5EF4-FFF2-40B4-BE49-F238E27FC236}">
                <a16:creationId xmlns:a16="http://schemas.microsoft.com/office/drawing/2014/main" id="{27679394-E5D6-4D16-93EB-BD534D4A4E05}"/>
              </a:ext>
            </a:extLst>
          </p:cNvPr>
          <p:cNvSpPr/>
          <p:nvPr/>
        </p:nvSpPr>
        <p:spPr>
          <a:xfrm>
            <a:off x="3453176" y="8550895"/>
            <a:ext cx="2908818" cy="307777"/>
          </a:xfrm>
          <a:prstGeom prst="rect">
            <a:avLst/>
          </a:prstGeom>
          <a:noFill/>
        </p:spPr>
        <p:txBody>
          <a:bodyPr wrap="square">
            <a:spAutoFit/>
          </a:bodyPr>
          <a:lstStyle/>
          <a:p>
            <a:r>
              <a:rPr lang="zh-TW" altLang="en-US" sz="1400" dirty="0">
                <a:latin typeface="Meiryo UI" panose="020B0604030504040204" pitchFamily="50" charset="-128"/>
                <a:ea typeface="Meiryo UI" panose="020B0604030504040204" pitchFamily="50" charset="-128"/>
                <a:cs typeface="Meiryo UI" panose="020B0604030504040204" pitchFamily="50" charset="-128"/>
              </a:rPr>
              <a:t>中小企業新商品購入制度</a:t>
            </a:r>
          </a:p>
        </p:txBody>
      </p:sp>
      <p:sp>
        <p:nvSpPr>
          <p:cNvPr id="182" name="正方形/長方形 181">
            <a:extLst>
              <a:ext uri="{FF2B5EF4-FFF2-40B4-BE49-F238E27FC236}">
                <a16:creationId xmlns:a16="http://schemas.microsoft.com/office/drawing/2014/main" id="{AA26D93C-0AEA-4BA4-B675-3CBFDECCEDDE}"/>
              </a:ext>
            </a:extLst>
          </p:cNvPr>
          <p:cNvSpPr/>
          <p:nvPr/>
        </p:nvSpPr>
        <p:spPr>
          <a:xfrm>
            <a:off x="3561232" y="8853929"/>
            <a:ext cx="2957891"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大阪府が新商品等を生産する事業者を認定し、</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随意契約による調達に努める制度です</a:t>
            </a:r>
          </a:p>
        </p:txBody>
      </p:sp>
      <p:sp>
        <p:nvSpPr>
          <p:cNvPr id="183" name="正方形/長方形 182">
            <a:extLst>
              <a:ext uri="{FF2B5EF4-FFF2-40B4-BE49-F238E27FC236}">
                <a16:creationId xmlns:a16="http://schemas.microsoft.com/office/drawing/2014/main" id="{36A60D31-CF86-497A-8755-1575C528D9D3}"/>
              </a:ext>
            </a:extLst>
          </p:cNvPr>
          <p:cNvSpPr/>
          <p:nvPr/>
        </p:nvSpPr>
        <p:spPr>
          <a:xfrm>
            <a:off x="3581322" y="9458954"/>
            <a:ext cx="2230366" cy="218179"/>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TEL:06-6210-9494  FAX:06-6210-9504</a:t>
            </a:r>
          </a:p>
        </p:txBody>
      </p:sp>
      <p:sp>
        <p:nvSpPr>
          <p:cNvPr id="184" name="正方形/長方形 183">
            <a:extLst>
              <a:ext uri="{FF2B5EF4-FFF2-40B4-BE49-F238E27FC236}">
                <a16:creationId xmlns:a16="http://schemas.microsoft.com/office/drawing/2014/main" id="{87296EEF-D4E0-46FB-863A-DB838070AEAA}"/>
              </a:ext>
            </a:extLst>
          </p:cNvPr>
          <p:cNvSpPr/>
          <p:nvPr/>
        </p:nvSpPr>
        <p:spPr>
          <a:xfrm>
            <a:off x="3677528" y="9274479"/>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　経営支援課</a:t>
            </a:r>
          </a:p>
        </p:txBody>
      </p:sp>
      <p:pic>
        <p:nvPicPr>
          <p:cNvPr id="205" name="Picture 13" descr="D:\komakim\Desktop\QRコード\5-4 中小企業新商品購入制度.png">
            <a:extLst>
              <a:ext uri="{FF2B5EF4-FFF2-40B4-BE49-F238E27FC236}">
                <a16:creationId xmlns:a16="http://schemas.microsoft.com/office/drawing/2014/main" id="{5C41D7BF-54D6-4D7F-9566-71638A5060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2122" y="9222046"/>
            <a:ext cx="697001" cy="697001"/>
          </a:xfrm>
          <a:prstGeom prst="rect">
            <a:avLst/>
          </a:prstGeom>
          <a:noFill/>
          <a:extLst>
            <a:ext uri="{909E8E84-426E-40DD-AFC4-6F175D3DCCD1}">
              <a14:hiddenFill xmlns:a14="http://schemas.microsoft.com/office/drawing/2010/main">
                <a:solidFill>
                  <a:srgbClr val="FFFFFF"/>
                </a:solidFill>
              </a14:hiddenFill>
            </a:ext>
          </a:extLst>
        </p:spPr>
      </p:pic>
      <p:sp>
        <p:nvSpPr>
          <p:cNvPr id="206" name="正方形/長方形 205">
            <a:extLst>
              <a:ext uri="{FF2B5EF4-FFF2-40B4-BE49-F238E27FC236}">
                <a16:creationId xmlns:a16="http://schemas.microsoft.com/office/drawing/2014/main" id="{7EB1F061-91BB-4620-9AA1-B2D493DAF5B6}"/>
              </a:ext>
            </a:extLst>
          </p:cNvPr>
          <p:cNvSpPr/>
          <p:nvPr/>
        </p:nvSpPr>
        <p:spPr>
          <a:xfrm>
            <a:off x="3381266" y="8478887"/>
            <a:ext cx="89102" cy="493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207" name="直線コネクタ 206">
            <a:extLst>
              <a:ext uri="{FF2B5EF4-FFF2-40B4-BE49-F238E27FC236}">
                <a16:creationId xmlns:a16="http://schemas.microsoft.com/office/drawing/2014/main" id="{0D6F2330-5AE1-442F-988A-EDF42AE1C9F3}"/>
              </a:ext>
            </a:extLst>
          </p:cNvPr>
          <p:cNvCxnSpPr/>
          <p:nvPr/>
        </p:nvCxnSpPr>
        <p:spPr>
          <a:xfrm>
            <a:off x="3654102" y="9222047"/>
            <a:ext cx="2808000" cy="0"/>
          </a:xfrm>
          <a:prstGeom prst="line">
            <a:avLst/>
          </a:prstGeom>
        </p:spPr>
        <p:style>
          <a:lnRef idx="1">
            <a:schemeClr val="dk1"/>
          </a:lnRef>
          <a:fillRef idx="0">
            <a:schemeClr val="dk1"/>
          </a:fillRef>
          <a:effectRef idx="0">
            <a:schemeClr val="dk1"/>
          </a:effectRef>
          <a:fontRef idx="minor">
            <a:schemeClr val="tx1"/>
          </a:fontRef>
        </p:style>
      </p:cxnSp>
      <p:sp>
        <p:nvSpPr>
          <p:cNvPr id="208" name="正方形/長方形 207">
            <a:extLst>
              <a:ext uri="{FF2B5EF4-FFF2-40B4-BE49-F238E27FC236}">
                <a16:creationId xmlns:a16="http://schemas.microsoft.com/office/drawing/2014/main" id="{E5DD2401-1664-447F-AAD0-DC8D34C2833B}"/>
              </a:ext>
            </a:extLst>
          </p:cNvPr>
          <p:cNvSpPr/>
          <p:nvPr/>
        </p:nvSpPr>
        <p:spPr>
          <a:xfrm>
            <a:off x="255025" y="8550895"/>
            <a:ext cx="305008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ビジネスマッチングブログ「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BMB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9" name="正方形/長方形 208">
            <a:extLst>
              <a:ext uri="{FF2B5EF4-FFF2-40B4-BE49-F238E27FC236}">
                <a16:creationId xmlns:a16="http://schemas.microsoft.com/office/drawing/2014/main" id="{8A4495FE-3E88-4845-AF59-00F39071C134}"/>
              </a:ext>
            </a:extLst>
          </p:cNvPr>
          <p:cNvSpPr/>
          <p:nvPr/>
        </p:nvSpPr>
        <p:spPr>
          <a:xfrm>
            <a:off x="331180" y="8855589"/>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無料のブログサイトによる情報発信を支援し、</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B to B</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ビジネスマッチングを促進します</a:t>
            </a:r>
          </a:p>
        </p:txBody>
      </p:sp>
      <p:sp>
        <p:nvSpPr>
          <p:cNvPr id="210" name="正方形/長方形 209">
            <a:extLst>
              <a:ext uri="{FF2B5EF4-FFF2-40B4-BE49-F238E27FC236}">
                <a16:creationId xmlns:a16="http://schemas.microsoft.com/office/drawing/2014/main" id="{66EFDEB3-965C-410C-A2E7-6C631B992039}"/>
              </a:ext>
            </a:extLst>
          </p:cNvPr>
          <p:cNvSpPr/>
          <p:nvPr/>
        </p:nvSpPr>
        <p:spPr>
          <a:xfrm>
            <a:off x="329529" y="9469405"/>
            <a:ext cx="2159505" cy="344228"/>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TEL:06-4256-3522  FAX:06-6264-9899</a:t>
            </a:r>
          </a:p>
          <a:p>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1" name="正方形/長方形 210">
            <a:extLst>
              <a:ext uri="{FF2B5EF4-FFF2-40B4-BE49-F238E27FC236}">
                <a16:creationId xmlns:a16="http://schemas.microsoft.com/office/drawing/2014/main" id="{FFA45771-85F9-47D6-824F-0272BCC34D5A}"/>
              </a:ext>
            </a:extLst>
          </p:cNvPr>
          <p:cNvSpPr/>
          <p:nvPr/>
        </p:nvSpPr>
        <p:spPr>
          <a:xfrm>
            <a:off x="368458" y="9278664"/>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（公財）大阪産業局</a:t>
            </a:r>
            <a:endPar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2" name="正方形/長方形 211">
            <a:extLst>
              <a:ext uri="{FF2B5EF4-FFF2-40B4-BE49-F238E27FC236}">
                <a16:creationId xmlns:a16="http://schemas.microsoft.com/office/drawing/2014/main" id="{4348CD1D-2905-4FAF-B8B6-3103450BA023}"/>
              </a:ext>
            </a:extLst>
          </p:cNvPr>
          <p:cNvSpPr/>
          <p:nvPr/>
        </p:nvSpPr>
        <p:spPr>
          <a:xfrm>
            <a:off x="145510" y="8478887"/>
            <a:ext cx="86400" cy="493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213" name="直線コネクタ 212">
            <a:extLst>
              <a:ext uri="{FF2B5EF4-FFF2-40B4-BE49-F238E27FC236}">
                <a16:creationId xmlns:a16="http://schemas.microsoft.com/office/drawing/2014/main" id="{59ACF17C-6146-4771-B5D6-E73C57169793}"/>
              </a:ext>
            </a:extLst>
          </p:cNvPr>
          <p:cNvCxnSpPr/>
          <p:nvPr/>
        </p:nvCxnSpPr>
        <p:spPr>
          <a:xfrm>
            <a:off x="-7415" y="6462663"/>
            <a:ext cx="6832108" cy="0"/>
          </a:xfrm>
          <a:prstGeom prst="line">
            <a:avLst/>
          </a:prstGeom>
          <a:noFill/>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a:extLst>
              <a:ext uri="{FF2B5EF4-FFF2-40B4-BE49-F238E27FC236}">
                <a16:creationId xmlns:a16="http://schemas.microsoft.com/office/drawing/2014/main" id="{87AFDBB9-4A90-4D73-AA65-A7C10C5A5C3B}"/>
              </a:ext>
            </a:extLst>
          </p:cNvPr>
          <p:cNvCxnSpPr/>
          <p:nvPr/>
        </p:nvCxnSpPr>
        <p:spPr>
          <a:xfrm flipV="1">
            <a:off x="6816144" y="6462838"/>
            <a:ext cx="0" cy="230653"/>
          </a:xfrm>
          <a:prstGeom prst="line">
            <a:avLst/>
          </a:prstGeom>
          <a:noFill/>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217" name="正方形/長方形 216">
            <a:extLst>
              <a:ext uri="{FF2B5EF4-FFF2-40B4-BE49-F238E27FC236}">
                <a16:creationId xmlns:a16="http://schemas.microsoft.com/office/drawing/2014/main" id="{7135AEFF-B79A-423C-95FC-926244504FD1}"/>
              </a:ext>
            </a:extLst>
          </p:cNvPr>
          <p:cNvSpPr/>
          <p:nvPr/>
        </p:nvSpPr>
        <p:spPr>
          <a:xfrm>
            <a:off x="6521516" y="6683835"/>
            <a:ext cx="620917" cy="115218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全企業向け</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0" name="直線コネクタ 219">
            <a:extLst>
              <a:ext uri="{FF2B5EF4-FFF2-40B4-BE49-F238E27FC236}">
                <a16:creationId xmlns:a16="http://schemas.microsoft.com/office/drawing/2014/main" id="{FFECA62A-6FB5-4834-94C5-803721D37ADA}"/>
              </a:ext>
            </a:extLst>
          </p:cNvPr>
          <p:cNvCxnSpPr/>
          <p:nvPr/>
        </p:nvCxnSpPr>
        <p:spPr>
          <a:xfrm>
            <a:off x="305457" y="9224921"/>
            <a:ext cx="2808000" cy="0"/>
          </a:xfrm>
          <a:prstGeom prst="line">
            <a:avLst/>
          </a:prstGeom>
        </p:spPr>
        <p:style>
          <a:lnRef idx="1">
            <a:schemeClr val="dk1"/>
          </a:lnRef>
          <a:fillRef idx="0">
            <a:schemeClr val="dk1"/>
          </a:fillRef>
          <a:effectRef idx="0">
            <a:schemeClr val="dk1"/>
          </a:effectRef>
          <a:fontRef idx="minor">
            <a:schemeClr val="tx1"/>
          </a:fontRef>
        </p:style>
      </p:cxnSp>
      <p:pic>
        <p:nvPicPr>
          <p:cNvPr id="221" name="Picture 2" descr="rogo">
            <a:extLst>
              <a:ext uri="{FF2B5EF4-FFF2-40B4-BE49-F238E27FC236}">
                <a16:creationId xmlns:a16="http://schemas.microsoft.com/office/drawing/2014/main" id="{DD6174E5-ED80-4705-9EA7-59178A849D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41998" y="8616587"/>
            <a:ext cx="494756" cy="494757"/>
          </a:xfrm>
          <a:prstGeom prst="rect">
            <a:avLst/>
          </a:prstGeom>
          <a:noFill/>
          <a:extLst>
            <a:ext uri="{909E8E84-426E-40DD-AFC4-6F175D3DCCD1}">
              <a14:hiddenFill xmlns:a14="http://schemas.microsoft.com/office/drawing/2010/main">
                <a:solidFill>
                  <a:srgbClr val="FFFFFF"/>
                </a:solidFill>
              </a14:hiddenFill>
            </a:ext>
          </a:extLst>
        </p:spPr>
      </p:pic>
      <p:sp>
        <p:nvSpPr>
          <p:cNvPr id="222" name="正方形/長方形 221">
            <a:extLst>
              <a:ext uri="{FF2B5EF4-FFF2-40B4-BE49-F238E27FC236}">
                <a16:creationId xmlns:a16="http://schemas.microsoft.com/office/drawing/2014/main" id="{D191BBF2-718F-471E-A2F6-42603966472B}"/>
              </a:ext>
            </a:extLst>
          </p:cNvPr>
          <p:cNvSpPr/>
          <p:nvPr/>
        </p:nvSpPr>
        <p:spPr>
          <a:xfrm>
            <a:off x="136868" y="6694962"/>
            <a:ext cx="99315" cy="493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23" name="正方形/長方形 222">
            <a:extLst>
              <a:ext uri="{FF2B5EF4-FFF2-40B4-BE49-F238E27FC236}">
                <a16:creationId xmlns:a16="http://schemas.microsoft.com/office/drawing/2014/main" id="{7423F1DC-49FA-441D-897A-778159E1B413}"/>
              </a:ext>
            </a:extLst>
          </p:cNvPr>
          <p:cNvSpPr/>
          <p:nvPr/>
        </p:nvSpPr>
        <p:spPr>
          <a:xfrm>
            <a:off x="250198" y="6698851"/>
            <a:ext cx="3252604"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万博商談も</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ずやん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モール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（万博関連事業受注者登録システム）</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4" name="正方形/長方形 223">
            <a:extLst>
              <a:ext uri="{FF2B5EF4-FFF2-40B4-BE49-F238E27FC236}">
                <a16:creationId xmlns:a16="http://schemas.microsoft.com/office/drawing/2014/main" id="{75D9F174-DF75-4F04-86C1-01F6EE264D52}"/>
              </a:ext>
            </a:extLst>
          </p:cNvPr>
          <p:cNvSpPr/>
          <p:nvPr/>
        </p:nvSpPr>
        <p:spPr>
          <a:xfrm>
            <a:off x="235627" y="7197088"/>
            <a:ext cx="3113219"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府内中小企業の万博参入促進のため、万博関連の発注情報や、府内中小企業の商品・サービス・技術等の情報を提供します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5" name="直線コネクタ 224">
            <a:extLst>
              <a:ext uri="{FF2B5EF4-FFF2-40B4-BE49-F238E27FC236}">
                <a16:creationId xmlns:a16="http://schemas.microsoft.com/office/drawing/2014/main" id="{6CE8B767-34F2-4B35-8AE2-BE9E40D40744}"/>
              </a:ext>
            </a:extLst>
          </p:cNvPr>
          <p:cNvCxnSpPr/>
          <p:nvPr/>
        </p:nvCxnSpPr>
        <p:spPr>
          <a:xfrm>
            <a:off x="287199" y="7567744"/>
            <a:ext cx="2808000" cy="0"/>
          </a:xfrm>
          <a:prstGeom prst="line">
            <a:avLst/>
          </a:prstGeom>
        </p:spPr>
        <p:style>
          <a:lnRef idx="1">
            <a:schemeClr val="dk1"/>
          </a:lnRef>
          <a:fillRef idx="0">
            <a:schemeClr val="dk1"/>
          </a:fillRef>
          <a:effectRef idx="0">
            <a:schemeClr val="dk1"/>
          </a:effectRef>
          <a:fontRef idx="minor">
            <a:schemeClr val="tx1"/>
          </a:fontRef>
        </p:style>
      </p:cxnSp>
      <p:sp>
        <p:nvSpPr>
          <p:cNvPr id="226" name="正方形/長方形 225">
            <a:extLst>
              <a:ext uri="{FF2B5EF4-FFF2-40B4-BE49-F238E27FC236}">
                <a16:creationId xmlns:a16="http://schemas.microsoft.com/office/drawing/2014/main" id="{762DB638-2D5A-4E67-B9EE-5EF4A8EEA244}"/>
              </a:ext>
            </a:extLst>
          </p:cNvPr>
          <p:cNvSpPr/>
          <p:nvPr/>
        </p:nvSpPr>
        <p:spPr>
          <a:xfrm>
            <a:off x="351385" y="7617896"/>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　経営支援課</a:t>
            </a:r>
          </a:p>
        </p:txBody>
      </p:sp>
      <p:sp>
        <p:nvSpPr>
          <p:cNvPr id="227" name="正方形/長方形 226">
            <a:extLst>
              <a:ext uri="{FF2B5EF4-FFF2-40B4-BE49-F238E27FC236}">
                <a16:creationId xmlns:a16="http://schemas.microsoft.com/office/drawing/2014/main" id="{D34A5252-5096-41B7-90F1-CDD92059FD7C}"/>
              </a:ext>
            </a:extLst>
          </p:cNvPr>
          <p:cNvSpPr/>
          <p:nvPr/>
        </p:nvSpPr>
        <p:spPr>
          <a:xfrm>
            <a:off x="328142" y="7836448"/>
            <a:ext cx="2230366" cy="218179"/>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TEL:06-6210-9488  FAX:06-6210-9504</a:t>
            </a:r>
          </a:p>
        </p:txBody>
      </p:sp>
      <p:pic>
        <p:nvPicPr>
          <p:cNvPr id="228" name="図 227">
            <a:extLst>
              <a:ext uri="{FF2B5EF4-FFF2-40B4-BE49-F238E27FC236}">
                <a16:creationId xmlns:a16="http://schemas.microsoft.com/office/drawing/2014/main" id="{7680996A-93D8-4AA2-9C5C-9848E32EF7B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000" t="8000" r="8000" b="8000"/>
          <a:stretch/>
        </p:blipFill>
        <p:spPr>
          <a:xfrm>
            <a:off x="2605107" y="7614216"/>
            <a:ext cx="596803" cy="596803"/>
          </a:xfrm>
          <a:prstGeom prst="rect">
            <a:avLst/>
          </a:prstGeom>
        </p:spPr>
      </p:pic>
      <p:sp>
        <p:nvSpPr>
          <p:cNvPr id="229" name="ホームベース 38">
            <a:extLst>
              <a:ext uri="{FF2B5EF4-FFF2-40B4-BE49-F238E27FC236}">
                <a16:creationId xmlns:a16="http://schemas.microsoft.com/office/drawing/2014/main" id="{91C2DB95-3415-4E20-A5D8-91827C20A77E}"/>
              </a:ext>
            </a:extLst>
          </p:cNvPr>
          <p:cNvSpPr/>
          <p:nvPr/>
        </p:nvSpPr>
        <p:spPr>
          <a:xfrm>
            <a:off x="50" y="5814591"/>
            <a:ext cx="7200900" cy="433394"/>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solidFill>
                <a:latin typeface="Meiryo UI" pitchFamily="50" charset="-128"/>
                <a:ea typeface="Meiryo UI" pitchFamily="50" charset="-128"/>
                <a:cs typeface="Meiryo UI" pitchFamily="50" charset="-128"/>
              </a:rPr>
              <a:t>中小企業の販路等の拡大</a:t>
            </a:r>
          </a:p>
        </p:txBody>
      </p:sp>
      <p:sp>
        <p:nvSpPr>
          <p:cNvPr id="233" name="正方形/長方形 232">
            <a:extLst>
              <a:ext uri="{FF2B5EF4-FFF2-40B4-BE49-F238E27FC236}">
                <a16:creationId xmlns:a16="http://schemas.microsoft.com/office/drawing/2014/main" id="{F2131610-4F9F-4723-B3F8-837B1B880CA1}"/>
              </a:ext>
            </a:extLst>
          </p:cNvPr>
          <p:cNvSpPr/>
          <p:nvPr/>
        </p:nvSpPr>
        <p:spPr>
          <a:xfrm>
            <a:off x="3502802" y="6843387"/>
            <a:ext cx="3050086" cy="307777"/>
          </a:xfrm>
          <a:prstGeom prst="rect">
            <a:avLst/>
          </a:prstGeom>
        </p:spPr>
        <p:txBody>
          <a:bodyPr wrap="square">
            <a:spAutoFit/>
          </a:bodyPr>
          <a:lstStyle/>
          <a:p>
            <a:r>
              <a:rPr lang="zh-TW" altLang="en-US" sz="1400" dirty="0">
                <a:latin typeface="Meiryo UI" panose="020B0604030504040204" pitchFamily="50" charset="-128"/>
                <a:ea typeface="Meiryo UI" panose="020B0604030504040204" pitchFamily="50" charset="-128"/>
                <a:cs typeface="Meiryo UI" panose="020B0604030504040204" pitchFamily="50" charset="-128"/>
              </a:rPr>
              <a:t>大阪代表商品販促事業</a:t>
            </a:r>
          </a:p>
        </p:txBody>
      </p:sp>
      <p:sp>
        <p:nvSpPr>
          <p:cNvPr id="234" name="正方形/長方形 233">
            <a:extLst>
              <a:ext uri="{FF2B5EF4-FFF2-40B4-BE49-F238E27FC236}">
                <a16:creationId xmlns:a16="http://schemas.microsoft.com/office/drawing/2014/main" id="{C0EEF4FA-013E-4060-8E85-68F0F6641D12}"/>
              </a:ext>
            </a:extLst>
          </p:cNvPr>
          <p:cNvSpPr/>
          <p:nvPr/>
        </p:nvSpPr>
        <p:spPr>
          <a:xfrm>
            <a:off x="3573815" y="7169049"/>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大阪の魅力あるお土産品を万博開催に合わせ</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主要駅等で販売し大阪の魅力を発信します</a:t>
            </a:r>
          </a:p>
        </p:txBody>
      </p:sp>
      <p:sp>
        <p:nvSpPr>
          <p:cNvPr id="235" name="正方形/長方形 234">
            <a:extLst>
              <a:ext uri="{FF2B5EF4-FFF2-40B4-BE49-F238E27FC236}">
                <a16:creationId xmlns:a16="http://schemas.microsoft.com/office/drawing/2014/main" id="{0D943ED5-411E-49D2-B8FA-97EE1EE2ED86}"/>
              </a:ext>
            </a:extLst>
          </p:cNvPr>
          <p:cNvSpPr/>
          <p:nvPr/>
        </p:nvSpPr>
        <p:spPr>
          <a:xfrm>
            <a:off x="3572164" y="7782865"/>
            <a:ext cx="2159505" cy="344228"/>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TEL:06-6210-9490  FAX:06-6210-9504</a:t>
            </a:r>
          </a:p>
          <a:p>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6" name="正方形/長方形 235">
            <a:extLst>
              <a:ext uri="{FF2B5EF4-FFF2-40B4-BE49-F238E27FC236}">
                <a16:creationId xmlns:a16="http://schemas.microsoft.com/office/drawing/2014/main" id="{FE46335D-19A5-460D-90D6-F0FC6DC3D884}"/>
              </a:ext>
            </a:extLst>
          </p:cNvPr>
          <p:cNvSpPr/>
          <p:nvPr/>
        </p:nvSpPr>
        <p:spPr>
          <a:xfrm>
            <a:off x="3611093" y="7592124"/>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　経営支援課</a:t>
            </a:r>
          </a:p>
        </p:txBody>
      </p:sp>
      <p:sp>
        <p:nvSpPr>
          <p:cNvPr id="237" name="正方形/長方形 236">
            <a:extLst>
              <a:ext uri="{FF2B5EF4-FFF2-40B4-BE49-F238E27FC236}">
                <a16:creationId xmlns:a16="http://schemas.microsoft.com/office/drawing/2014/main" id="{0F7A252E-8C82-4765-BEF4-88ACB7314DEB}"/>
              </a:ext>
            </a:extLst>
          </p:cNvPr>
          <p:cNvSpPr/>
          <p:nvPr/>
        </p:nvSpPr>
        <p:spPr>
          <a:xfrm>
            <a:off x="3387798" y="6709707"/>
            <a:ext cx="86400" cy="493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238" name="直線コネクタ 237">
            <a:extLst>
              <a:ext uri="{FF2B5EF4-FFF2-40B4-BE49-F238E27FC236}">
                <a16:creationId xmlns:a16="http://schemas.microsoft.com/office/drawing/2014/main" id="{98C6B4D1-6C42-4875-B7FB-C9340FBFB132}"/>
              </a:ext>
            </a:extLst>
          </p:cNvPr>
          <p:cNvCxnSpPr/>
          <p:nvPr/>
        </p:nvCxnSpPr>
        <p:spPr>
          <a:xfrm>
            <a:off x="3548092" y="7538381"/>
            <a:ext cx="2808000" cy="0"/>
          </a:xfrm>
          <a:prstGeom prst="line">
            <a:avLst/>
          </a:prstGeom>
        </p:spPr>
        <p:style>
          <a:lnRef idx="1">
            <a:schemeClr val="dk1"/>
          </a:lnRef>
          <a:fillRef idx="0">
            <a:schemeClr val="dk1"/>
          </a:fillRef>
          <a:effectRef idx="0">
            <a:schemeClr val="dk1"/>
          </a:effectRef>
          <a:fontRef idx="minor">
            <a:schemeClr val="tx1"/>
          </a:fontRef>
        </p:style>
      </p:cxnSp>
      <p:sp>
        <p:nvSpPr>
          <p:cNvPr id="259" name="テキスト ボックス 258">
            <a:extLst>
              <a:ext uri="{FF2B5EF4-FFF2-40B4-BE49-F238E27FC236}">
                <a16:creationId xmlns:a16="http://schemas.microsoft.com/office/drawing/2014/main" id="{4907BBC9-C5B2-4F13-95A2-B33855593C27}"/>
              </a:ext>
            </a:extLst>
          </p:cNvPr>
          <p:cNvSpPr txBox="1"/>
          <p:nvPr/>
        </p:nvSpPr>
        <p:spPr>
          <a:xfrm>
            <a:off x="3425817" y="6534671"/>
            <a:ext cx="736099" cy="338554"/>
          </a:xfrm>
          <a:prstGeom prst="rect">
            <a:avLst/>
          </a:prstGeom>
          <a:noFill/>
        </p:spPr>
        <p:txBody>
          <a:bodyPr wrap="none" rtlCol="0">
            <a:spAutoFit/>
          </a:bodyPr>
          <a:lstStyle/>
          <a:p>
            <a:r>
              <a:rPr kumimoji="1" lang="en-US" altLang="ja-JP" sz="1600" dirty="0">
                <a:solidFill>
                  <a:srgbClr val="FF0000"/>
                </a:solidFill>
              </a:rPr>
              <a:t>NEW!!</a:t>
            </a:r>
            <a:endParaRPr kumimoji="1" lang="ja-JP" altLang="en-US" sz="1600" dirty="0">
              <a:solidFill>
                <a:srgbClr val="FF0000"/>
              </a:solidFill>
            </a:endParaRPr>
          </a:p>
        </p:txBody>
      </p:sp>
      <p:sp>
        <p:nvSpPr>
          <p:cNvPr id="84" name="テキスト ボックス 83">
            <a:extLst>
              <a:ext uri="{FF2B5EF4-FFF2-40B4-BE49-F238E27FC236}">
                <a16:creationId xmlns:a16="http://schemas.microsoft.com/office/drawing/2014/main" id="{AF00C3EE-604D-4174-9AEA-01B69C876341}"/>
              </a:ext>
            </a:extLst>
          </p:cNvPr>
          <p:cNvSpPr txBox="1"/>
          <p:nvPr/>
        </p:nvSpPr>
        <p:spPr>
          <a:xfrm>
            <a:off x="185680" y="3994855"/>
            <a:ext cx="736099" cy="338554"/>
          </a:xfrm>
          <a:prstGeom prst="rect">
            <a:avLst/>
          </a:prstGeom>
          <a:noFill/>
        </p:spPr>
        <p:txBody>
          <a:bodyPr wrap="none" rtlCol="0">
            <a:spAutoFit/>
          </a:bodyPr>
          <a:lstStyle/>
          <a:p>
            <a:r>
              <a:rPr kumimoji="1" lang="en-US" altLang="ja-JP" sz="1600" dirty="0">
                <a:solidFill>
                  <a:srgbClr val="FF0000"/>
                </a:solidFill>
              </a:rPr>
              <a:t>NEW!!</a:t>
            </a:r>
            <a:endParaRPr kumimoji="1" lang="ja-JP" altLang="en-US" sz="1600" dirty="0">
              <a:solidFill>
                <a:srgbClr val="FF0000"/>
              </a:solidFill>
            </a:endParaRPr>
          </a:p>
        </p:txBody>
      </p:sp>
      <p:sp>
        <p:nvSpPr>
          <p:cNvPr id="85" name="正方形/長方形 84">
            <a:extLst>
              <a:ext uri="{FF2B5EF4-FFF2-40B4-BE49-F238E27FC236}">
                <a16:creationId xmlns:a16="http://schemas.microsoft.com/office/drawing/2014/main" id="{F7E5BE1F-D351-41B7-AAFD-FE490FD39D23}"/>
              </a:ext>
            </a:extLst>
          </p:cNvPr>
          <p:cNvSpPr/>
          <p:nvPr/>
        </p:nvSpPr>
        <p:spPr>
          <a:xfrm>
            <a:off x="306851" y="5243695"/>
            <a:ext cx="2247758" cy="23115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TEL:06-6210-9529  FAX:06-6210-9528</a:t>
            </a:r>
          </a:p>
        </p:txBody>
      </p:sp>
      <p:pic>
        <p:nvPicPr>
          <p:cNvPr id="3" name="図 2">
            <a:extLst>
              <a:ext uri="{FF2B5EF4-FFF2-40B4-BE49-F238E27FC236}">
                <a16:creationId xmlns:a16="http://schemas.microsoft.com/office/drawing/2014/main" id="{B684EE16-B7F5-4C1D-B3C2-208D543343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07003" y="5002253"/>
            <a:ext cx="648000" cy="648000"/>
          </a:xfrm>
          <a:prstGeom prst="rect">
            <a:avLst/>
          </a:prstGeom>
        </p:spPr>
      </p:pic>
      <p:cxnSp>
        <p:nvCxnSpPr>
          <p:cNvPr id="86" name="直線コネクタ 85">
            <a:extLst>
              <a:ext uri="{FF2B5EF4-FFF2-40B4-BE49-F238E27FC236}">
                <a16:creationId xmlns:a16="http://schemas.microsoft.com/office/drawing/2014/main" id="{09941593-8EB1-4B0B-BAD1-CD0FAAEEB7D8}"/>
              </a:ext>
            </a:extLst>
          </p:cNvPr>
          <p:cNvCxnSpPr/>
          <p:nvPr/>
        </p:nvCxnSpPr>
        <p:spPr>
          <a:xfrm>
            <a:off x="50" y="702023"/>
            <a:ext cx="6832108" cy="0"/>
          </a:xfrm>
          <a:prstGeom prst="line">
            <a:avLst/>
          </a:prstGeom>
          <a:noFill/>
          <a:ln w="25400">
            <a:solidFill>
              <a:srgbClr val="CC0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91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DB68D334-D51E-4CB6-BEC7-81AC1DFBF0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4843" y="7902823"/>
            <a:ext cx="648000" cy="648000"/>
          </a:xfrm>
          <a:prstGeom prst="rect">
            <a:avLst/>
          </a:prstGeom>
        </p:spPr>
      </p:pic>
      <p:sp>
        <p:nvSpPr>
          <p:cNvPr id="4" name="ホームベース 3"/>
          <p:cNvSpPr/>
          <p:nvPr/>
        </p:nvSpPr>
        <p:spPr>
          <a:xfrm>
            <a:off x="-8762" y="5042444"/>
            <a:ext cx="7200900" cy="433394"/>
          </a:xfrm>
          <a:prstGeom prst="homePlat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solidFill>
                <a:latin typeface="Meiryo UI" pitchFamily="50" charset="-128"/>
                <a:ea typeface="Meiryo UI" pitchFamily="50" charset="-128"/>
                <a:cs typeface="Meiryo UI" pitchFamily="50" charset="-128"/>
              </a:rPr>
              <a:t>中小企業の国際的視点に立った事業展開の促進</a:t>
            </a:r>
          </a:p>
        </p:txBody>
      </p:sp>
      <p:sp>
        <p:nvSpPr>
          <p:cNvPr id="21" name="正方形/長方形 20"/>
          <p:cNvSpPr/>
          <p:nvPr/>
        </p:nvSpPr>
        <p:spPr>
          <a:xfrm>
            <a:off x="875427" y="7233560"/>
            <a:ext cx="3220531" cy="261610"/>
          </a:xfrm>
          <a:prstGeom prst="rect">
            <a:avLst/>
          </a:prstGeom>
        </p:spPr>
        <p:txBody>
          <a:bodyPr wrap="square">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Osaka Biotech &amp; Pharma Networking Event</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979006" y="7520894"/>
            <a:ext cx="3021926"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オンラインで海外ライフサイエンス関連企業との面談が可能</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企業の海外展開を支援します</a:t>
            </a:r>
          </a:p>
        </p:txBody>
      </p:sp>
      <p:sp>
        <p:nvSpPr>
          <p:cNvPr id="18" name="正方形/長方形 17"/>
          <p:cNvSpPr/>
          <p:nvPr/>
        </p:nvSpPr>
        <p:spPr>
          <a:xfrm>
            <a:off x="1007318" y="8082709"/>
            <a:ext cx="2221823" cy="357907"/>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TEL:06-6115-8100  FAX:06-6833-8170</a:t>
            </a:r>
          </a:p>
        </p:txBody>
      </p:sp>
      <p:sp>
        <p:nvSpPr>
          <p:cNvPr id="19" name="正方形/長方形 18"/>
          <p:cNvSpPr/>
          <p:nvPr/>
        </p:nvSpPr>
        <p:spPr>
          <a:xfrm>
            <a:off x="1076172" y="7974831"/>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成長産業振興室　ライフサイエンス産業課</a:t>
            </a:r>
          </a:p>
        </p:txBody>
      </p:sp>
      <p:sp>
        <p:nvSpPr>
          <p:cNvPr id="29" name="正方形/長方形 28"/>
          <p:cNvSpPr/>
          <p:nvPr/>
        </p:nvSpPr>
        <p:spPr>
          <a:xfrm>
            <a:off x="832781" y="5685188"/>
            <a:ext cx="3297900" cy="430887"/>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国際ビジネスサポートセンター（国際ビジネス相談）、</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ビジネスサポートデスク、中国（上海）ビジネスサポート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977538" y="6076085"/>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海外ビジネスに関するご相談のほか、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海外における商談支援などをサポ</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トします</a:t>
            </a:r>
          </a:p>
        </p:txBody>
      </p:sp>
      <p:sp>
        <p:nvSpPr>
          <p:cNvPr id="25" name="正方形/長方形 24"/>
          <p:cNvSpPr/>
          <p:nvPr/>
        </p:nvSpPr>
        <p:spPr>
          <a:xfrm>
            <a:off x="1000845" y="6716873"/>
            <a:ext cx="2213198" cy="231150"/>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TEL:06-6947-4088  FAX:06-6947-4326</a:t>
            </a:r>
          </a:p>
        </p:txBody>
      </p:sp>
      <p:sp>
        <p:nvSpPr>
          <p:cNvPr id="26" name="正方形/長方形 25"/>
          <p:cNvSpPr/>
          <p:nvPr/>
        </p:nvSpPr>
        <p:spPr>
          <a:xfrm>
            <a:off x="1061124" y="6539753"/>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（公財）大阪産業局</a:t>
            </a:r>
          </a:p>
        </p:txBody>
      </p:sp>
      <p:sp>
        <p:nvSpPr>
          <p:cNvPr id="39" name="ホームベース 38"/>
          <p:cNvSpPr/>
          <p:nvPr/>
        </p:nvSpPr>
        <p:spPr>
          <a:xfrm>
            <a:off x="0" y="53951"/>
            <a:ext cx="7200900" cy="433394"/>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solidFill>
                <a:latin typeface="Meiryo UI" pitchFamily="50" charset="-128"/>
                <a:ea typeface="Meiryo UI" pitchFamily="50" charset="-128"/>
                <a:cs typeface="Meiryo UI" pitchFamily="50" charset="-128"/>
              </a:rPr>
              <a:t>中小企業の販路等の拡大</a:t>
            </a:r>
          </a:p>
        </p:txBody>
      </p:sp>
      <p:sp>
        <p:nvSpPr>
          <p:cNvPr id="47" name="正方形/長方形 46"/>
          <p:cNvSpPr/>
          <p:nvPr/>
        </p:nvSpPr>
        <p:spPr>
          <a:xfrm>
            <a:off x="850823" y="711384"/>
            <a:ext cx="305008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ものづくり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B2B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ネットワーク</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994320" y="1025025"/>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公財</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大阪産業局とネットワーク参加金融機関がニーズに対応可能な企業を探索・紹介します</a:t>
            </a:r>
          </a:p>
        </p:txBody>
      </p:sp>
      <p:sp>
        <p:nvSpPr>
          <p:cNvPr id="44" name="正方形/長方形 43"/>
          <p:cNvSpPr/>
          <p:nvPr/>
        </p:nvSpPr>
        <p:spPr>
          <a:xfrm>
            <a:off x="1014008" y="1793608"/>
            <a:ext cx="2192623" cy="276567"/>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TEL:06-6744-4744  FAX:06-6744-4755</a:t>
            </a:r>
          </a:p>
        </p:txBody>
      </p:sp>
      <p:sp>
        <p:nvSpPr>
          <p:cNvPr id="45" name="正方形/長方形 44"/>
          <p:cNvSpPr/>
          <p:nvPr/>
        </p:nvSpPr>
        <p:spPr>
          <a:xfrm>
            <a:off x="1048182" y="1495896"/>
            <a:ext cx="2134676" cy="303863"/>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　ものづくり支援課</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（公財）大阪産業局</a:t>
            </a:r>
            <a:endPar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6" name="直線コネクタ 95"/>
          <p:cNvCxnSpPr/>
          <p:nvPr/>
        </p:nvCxnSpPr>
        <p:spPr>
          <a:xfrm>
            <a:off x="148949" y="10062266"/>
            <a:ext cx="6851314" cy="0"/>
          </a:xfrm>
          <a:prstGeom prst="line">
            <a:avLst/>
          </a:prstGeom>
        </p:spPr>
        <p:style>
          <a:lnRef idx="1">
            <a:schemeClr val="dk1"/>
          </a:lnRef>
          <a:fillRef idx="0">
            <a:schemeClr val="dk1"/>
          </a:fillRef>
          <a:effectRef idx="0">
            <a:schemeClr val="dk1"/>
          </a:effectRef>
          <a:fontRef idx="minor">
            <a:schemeClr val="tx1"/>
          </a:fontRef>
        </p:style>
      </p:cxnSp>
      <p:sp>
        <p:nvSpPr>
          <p:cNvPr id="118" name="正方形/長方形 117"/>
          <p:cNvSpPr/>
          <p:nvPr/>
        </p:nvSpPr>
        <p:spPr>
          <a:xfrm>
            <a:off x="768653" y="646656"/>
            <a:ext cx="86400" cy="493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23" name="正方形/長方形 122"/>
          <p:cNvSpPr/>
          <p:nvPr/>
        </p:nvSpPr>
        <p:spPr>
          <a:xfrm>
            <a:off x="795660" y="7089411"/>
            <a:ext cx="85942" cy="491852"/>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24" name="正方形/長方形 123"/>
          <p:cNvSpPr/>
          <p:nvPr/>
        </p:nvSpPr>
        <p:spPr>
          <a:xfrm>
            <a:off x="792138" y="5638717"/>
            <a:ext cx="85942" cy="491852"/>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128" name="直線コネクタ 127"/>
          <p:cNvCxnSpPr/>
          <p:nvPr/>
        </p:nvCxnSpPr>
        <p:spPr>
          <a:xfrm>
            <a:off x="1008474" y="1405917"/>
            <a:ext cx="2808000" cy="0"/>
          </a:xfrm>
          <a:prstGeom prst="line">
            <a:avLst/>
          </a:prstGeom>
        </p:spPr>
        <p:style>
          <a:lnRef idx="1">
            <a:schemeClr val="dk1"/>
          </a:lnRef>
          <a:fillRef idx="0">
            <a:schemeClr val="dk1"/>
          </a:fillRef>
          <a:effectRef idx="0">
            <a:schemeClr val="dk1"/>
          </a:effectRef>
          <a:fontRef idx="minor">
            <a:schemeClr val="tx1"/>
          </a:fontRef>
        </p:style>
      </p:cxnSp>
      <p:sp>
        <p:nvSpPr>
          <p:cNvPr id="55" name="正方形/長方形 54"/>
          <p:cNvSpPr/>
          <p:nvPr/>
        </p:nvSpPr>
        <p:spPr>
          <a:xfrm>
            <a:off x="4132363" y="2267035"/>
            <a:ext cx="3050086" cy="523220"/>
          </a:xfrm>
          <a:prstGeom prst="rect">
            <a:avLst/>
          </a:prstGeom>
        </p:spPr>
        <p:txBody>
          <a:bodyPr wrap="square">
            <a:spAutoFit/>
          </a:bodyPr>
          <a:lstStyle/>
          <a:p>
            <a:r>
              <a:rPr lang="zh-TW" altLang="en-US" sz="1400" dirty="0">
                <a:latin typeface="Meiryo UI" panose="020B0604030504040204" pitchFamily="50" charset="-128"/>
                <a:ea typeface="Meiryo UI" panose="020B0604030504040204" pitchFamily="50" charset="-128"/>
                <a:cs typeface="Meiryo UI" panose="020B0604030504040204" pitchFamily="50" charset="-128"/>
              </a:rPr>
              <a:t>大規模展示商談会活用事業</a:t>
            </a:r>
            <a:endParaRPr lang="en-US" altLang="zh-TW" sz="1400" dirty="0">
              <a:latin typeface="Meiryo UI" panose="020B0604030504040204" pitchFamily="50" charset="-128"/>
              <a:ea typeface="Meiryo UI" panose="020B0604030504040204" pitchFamily="50" charset="-128"/>
              <a:cs typeface="Meiryo UI" panose="020B0604030504040204" pitchFamily="50" charset="-128"/>
            </a:endParaRPr>
          </a:p>
          <a:p>
            <a:r>
              <a:rPr lang="zh-TW" altLang="en-US" sz="1400" dirty="0">
                <a:latin typeface="Meiryo UI" panose="020B0604030504040204" pitchFamily="50" charset="-128"/>
                <a:ea typeface="Meiryo UI" panose="020B0604030504040204" pitchFamily="50" charset="-128"/>
                <a:cs typeface="Meiryo UI" panose="020B0604030504040204" pitchFamily="50" charset="-128"/>
              </a:rPr>
              <a:t>（出展支援事業）</a:t>
            </a:r>
          </a:p>
        </p:txBody>
      </p:sp>
      <p:sp>
        <p:nvSpPr>
          <p:cNvPr id="56" name="正方形/長方形 55"/>
          <p:cNvSpPr/>
          <p:nvPr/>
        </p:nvSpPr>
        <p:spPr>
          <a:xfrm>
            <a:off x="4213172" y="2764357"/>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ものづくり中小企業の販路開拓に効果的な</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大規模な展示商談会への出展をサポートします</a:t>
            </a:r>
          </a:p>
        </p:txBody>
      </p:sp>
      <p:sp>
        <p:nvSpPr>
          <p:cNvPr id="51" name="正方形/長方形 50"/>
          <p:cNvSpPr/>
          <p:nvPr/>
        </p:nvSpPr>
        <p:spPr>
          <a:xfrm>
            <a:off x="4238946" y="3458085"/>
            <a:ext cx="2231954" cy="196266"/>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TEL:06-6748-1066  FAX:06-6748-1062</a:t>
            </a:r>
          </a:p>
        </p:txBody>
      </p:sp>
      <p:sp>
        <p:nvSpPr>
          <p:cNvPr id="52" name="正方形/長方形 51"/>
          <p:cNvSpPr/>
          <p:nvPr/>
        </p:nvSpPr>
        <p:spPr>
          <a:xfrm>
            <a:off x="4279418" y="3257852"/>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　ものづくり支援課</a:t>
            </a:r>
          </a:p>
        </p:txBody>
      </p:sp>
      <p:sp>
        <p:nvSpPr>
          <p:cNvPr id="119" name="正方形/長方形 118"/>
          <p:cNvSpPr/>
          <p:nvPr/>
        </p:nvSpPr>
        <p:spPr>
          <a:xfrm>
            <a:off x="4031665" y="2285067"/>
            <a:ext cx="85942" cy="4918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129" name="直線コネクタ 128"/>
          <p:cNvCxnSpPr/>
          <p:nvPr/>
        </p:nvCxnSpPr>
        <p:spPr>
          <a:xfrm>
            <a:off x="4263984" y="3169477"/>
            <a:ext cx="2808000" cy="0"/>
          </a:xfrm>
          <a:prstGeom prst="line">
            <a:avLst/>
          </a:prstGeom>
        </p:spPr>
        <p:style>
          <a:lnRef idx="1">
            <a:schemeClr val="dk1"/>
          </a:lnRef>
          <a:fillRef idx="0">
            <a:schemeClr val="dk1"/>
          </a:fillRef>
          <a:effectRef idx="0">
            <a:schemeClr val="dk1"/>
          </a:effectRef>
          <a:fontRef idx="minor">
            <a:schemeClr val="tx1"/>
          </a:fontRef>
        </p:style>
      </p:cxnSp>
      <p:sp>
        <p:nvSpPr>
          <p:cNvPr id="12" name="正方形/長方形 11"/>
          <p:cNvSpPr/>
          <p:nvPr/>
        </p:nvSpPr>
        <p:spPr>
          <a:xfrm>
            <a:off x="4095643" y="5647357"/>
            <a:ext cx="3095332" cy="492443"/>
          </a:xfrm>
          <a:prstGeom prst="rect">
            <a:avLst/>
          </a:prstGeom>
        </p:spPr>
        <p:txBody>
          <a:bodyPr wrap="square">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日欧バイオテック＆ファーマ</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パートナリングカンファレンス</a:t>
            </a:r>
          </a:p>
        </p:txBody>
      </p:sp>
      <p:sp>
        <p:nvSpPr>
          <p:cNvPr id="13" name="正方形/長方形 12"/>
          <p:cNvSpPr/>
          <p:nvPr/>
        </p:nvSpPr>
        <p:spPr>
          <a:xfrm>
            <a:off x="4197234" y="6078181"/>
            <a:ext cx="285881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欧州各国のライフサイエンス関連企業との面談が可能</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企業の海外展開を支援します</a:t>
            </a:r>
          </a:p>
        </p:txBody>
      </p:sp>
      <p:sp>
        <p:nvSpPr>
          <p:cNvPr id="9" name="正方形/長方形 8"/>
          <p:cNvSpPr/>
          <p:nvPr/>
        </p:nvSpPr>
        <p:spPr>
          <a:xfrm>
            <a:off x="4234953" y="6704409"/>
            <a:ext cx="2184442" cy="288176"/>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TEL:06-6115-8100  FAX:06-6833-8170</a:t>
            </a:r>
          </a:p>
        </p:txBody>
      </p:sp>
      <p:sp>
        <p:nvSpPr>
          <p:cNvPr id="10" name="正方形/長方形 9"/>
          <p:cNvSpPr/>
          <p:nvPr/>
        </p:nvSpPr>
        <p:spPr>
          <a:xfrm>
            <a:off x="4291011" y="6549189"/>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成長産業振興室　ライフサイエンス産業課</a:t>
            </a:r>
          </a:p>
        </p:txBody>
      </p:sp>
      <p:sp>
        <p:nvSpPr>
          <p:cNvPr id="122" name="正方形/長方形 121"/>
          <p:cNvSpPr/>
          <p:nvPr/>
        </p:nvSpPr>
        <p:spPr>
          <a:xfrm>
            <a:off x="4020774" y="5638717"/>
            <a:ext cx="85942" cy="491852"/>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132" name="直線コネクタ 131"/>
          <p:cNvCxnSpPr/>
          <p:nvPr/>
        </p:nvCxnSpPr>
        <p:spPr>
          <a:xfrm>
            <a:off x="4266213" y="6462663"/>
            <a:ext cx="2808000" cy="0"/>
          </a:xfrm>
          <a:prstGeom prst="line">
            <a:avLst/>
          </a:prstGeom>
        </p:spPr>
        <p:style>
          <a:lnRef idx="1">
            <a:schemeClr val="dk1"/>
          </a:lnRef>
          <a:fillRef idx="0">
            <a:schemeClr val="dk1"/>
          </a:fillRef>
          <a:effectRef idx="0">
            <a:schemeClr val="dk1"/>
          </a:effectRef>
          <a:fontRef idx="minor">
            <a:schemeClr val="tx1"/>
          </a:fontRef>
        </p:style>
      </p:cxnSp>
      <p:cxnSp>
        <p:nvCxnSpPr>
          <p:cNvPr id="133" name="直線コネクタ 132"/>
          <p:cNvCxnSpPr/>
          <p:nvPr/>
        </p:nvCxnSpPr>
        <p:spPr>
          <a:xfrm>
            <a:off x="1052194" y="7902823"/>
            <a:ext cx="2808000" cy="0"/>
          </a:xfrm>
          <a:prstGeom prst="line">
            <a:avLst/>
          </a:prstGeom>
        </p:spPr>
        <p:style>
          <a:lnRef idx="1">
            <a:schemeClr val="dk1"/>
          </a:lnRef>
          <a:fillRef idx="0">
            <a:schemeClr val="dk1"/>
          </a:fillRef>
          <a:effectRef idx="0">
            <a:schemeClr val="dk1"/>
          </a:effectRef>
          <a:fontRef idx="minor">
            <a:schemeClr val="tx1"/>
          </a:fontRef>
        </p:style>
      </p:cxnSp>
      <p:cxnSp>
        <p:nvCxnSpPr>
          <p:cNvPr id="134" name="直線コネクタ 133"/>
          <p:cNvCxnSpPr/>
          <p:nvPr/>
        </p:nvCxnSpPr>
        <p:spPr>
          <a:xfrm flipV="1">
            <a:off x="1052194" y="6462663"/>
            <a:ext cx="2767472" cy="0"/>
          </a:xfrm>
          <a:prstGeom prst="line">
            <a:avLst/>
          </a:prstGeom>
        </p:spPr>
        <p:style>
          <a:lnRef idx="1">
            <a:schemeClr val="dk1"/>
          </a:lnRef>
          <a:fillRef idx="0">
            <a:schemeClr val="dk1"/>
          </a:fillRef>
          <a:effectRef idx="0">
            <a:schemeClr val="dk1"/>
          </a:effectRef>
          <a:fontRef idx="minor">
            <a:schemeClr val="tx1"/>
          </a:fontRef>
        </p:style>
      </p:cxnSp>
      <p:sp>
        <p:nvSpPr>
          <p:cNvPr id="145" name="正方形/長方形 144"/>
          <p:cNvSpPr/>
          <p:nvPr/>
        </p:nvSpPr>
        <p:spPr>
          <a:xfrm>
            <a:off x="850823" y="2188522"/>
            <a:ext cx="3050086" cy="276999"/>
          </a:xfrm>
          <a:prstGeom prst="rect">
            <a:avLst/>
          </a:prstGeom>
        </p:spPr>
        <p:txBody>
          <a:bodyPr wrap="square">
            <a:spAutoFit/>
          </a:bodyPr>
          <a:lstStyle/>
          <a:p>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大阪ものづくり優良企業賞</a:t>
            </a:r>
          </a:p>
        </p:txBody>
      </p:sp>
      <p:sp>
        <p:nvSpPr>
          <p:cNvPr id="146" name="正方形/長方形 145"/>
          <p:cNvSpPr/>
          <p:nvPr/>
        </p:nvSpPr>
        <p:spPr>
          <a:xfrm>
            <a:off x="1021397" y="2510055"/>
            <a:ext cx="2947021"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技術力や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QCD</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等総合力が高く、市場で高い評価を得ているものづくり中小企業の表彰（顕彰）制度です</a:t>
            </a:r>
          </a:p>
        </p:txBody>
      </p:sp>
      <p:sp>
        <p:nvSpPr>
          <p:cNvPr id="147" name="正方形/長方形 146"/>
          <p:cNvSpPr/>
          <p:nvPr/>
        </p:nvSpPr>
        <p:spPr>
          <a:xfrm>
            <a:off x="1045297" y="3222303"/>
            <a:ext cx="2219463" cy="102648"/>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TEL:06-6748-1066  FAX:06-6748-1062</a:t>
            </a:r>
          </a:p>
        </p:txBody>
      </p:sp>
      <p:cxnSp>
        <p:nvCxnSpPr>
          <p:cNvPr id="152" name="直線コネクタ 151"/>
          <p:cNvCxnSpPr/>
          <p:nvPr/>
        </p:nvCxnSpPr>
        <p:spPr>
          <a:xfrm>
            <a:off x="1045132" y="2877800"/>
            <a:ext cx="2808000" cy="0"/>
          </a:xfrm>
          <a:prstGeom prst="line">
            <a:avLst/>
          </a:prstGeom>
        </p:spPr>
        <p:style>
          <a:lnRef idx="1">
            <a:schemeClr val="dk1"/>
          </a:lnRef>
          <a:fillRef idx="0">
            <a:schemeClr val="dk1"/>
          </a:fillRef>
          <a:effectRef idx="0">
            <a:schemeClr val="dk1"/>
          </a:effectRef>
          <a:fontRef idx="minor">
            <a:schemeClr val="tx1"/>
          </a:fontRef>
        </p:style>
      </p:cxnSp>
      <p:sp>
        <p:nvSpPr>
          <p:cNvPr id="153" name="正方形/長方形 152"/>
          <p:cNvSpPr/>
          <p:nvPr/>
        </p:nvSpPr>
        <p:spPr>
          <a:xfrm>
            <a:off x="776000" y="2093639"/>
            <a:ext cx="86400" cy="493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12" name="正方形/長方形 111"/>
          <p:cNvSpPr/>
          <p:nvPr/>
        </p:nvSpPr>
        <p:spPr>
          <a:xfrm>
            <a:off x="4095329" y="655107"/>
            <a:ext cx="3537569" cy="461665"/>
          </a:xfrm>
          <a:prstGeom prst="rect">
            <a:avLst/>
          </a:prstGeom>
        </p:spPr>
        <p:txBody>
          <a:bodyPr wrap="square">
            <a:spAutoFit/>
          </a:bodyPr>
          <a:lstStyle/>
          <a:p>
            <a:r>
              <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MOBIO-Cafe &amp; MOBIO-Cafe-Meeting</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MOBIO-Forum</a:t>
            </a:r>
          </a:p>
        </p:txBody>
      </p:sp>
      <p:sp>
        <p:nvSpPr>
          <p:cNvPr id="113" name="正方形/長方形 112"/>
          <p:cNvSpPr/>
          <p:nvPr/>
        </p:nvSpPr>
        <p:spPr>
          <a:xfrm>
            <a:off x="4159716" y="1046888"/>
            <a:ext cx="2852694"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セミナーと交流会をセットで開催し、ものづくり企業の出会いの場を提供します（交流会がない場合もあります）</a:t>
            </a:r>
          </a:p>
        </p:txBody>
      </p:sp>
      <p:sp>
        <p:nvSpPr>
          <p:cNvPr id="114" name="正方形/長方形 113"/>
          <p:cNvSpPr/>
          <p:nvPr/>
        </p:nvSpPr>
        <p:spPr>
          <a:xfrm>
            <a:off x="4167188" y="1599705"/>
            <a:ext cx="2219463" cy="254795"/>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r>
              <a:rPr lang="de-DE"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TEL:06-6748-1050  FAX:06-6748-1062</a:t>
            </a:r>
          </a:p>
        </p:txBody>
      </p:sp>
      <p:sp>
        <p:nvSpPr>
          <p:cNvPr id="115" name="正方形/長方形 114"/>
          <p:cNvSpPr/>
          <p:nvPr/>
        </p:nvSpPr>
        <p:spPr>
          <a:xfrm>
            <a:off x="4216943" y="1474127"/>
            <a:ext cx="2128326" cy="157314"/>
          </a:xfrm>
          <a:prstGeom prst="rect">
            <a:avLst/>
          </a:prstGeom>
          <a:solidFill>
            <a:schemeClr val="accent6">
              <a:lumMod val="40000"/>
              <a:lumOff val="60000"/>
            </a:schemeClr>
          </a:solidFill>
          <a:ln>
            <a:solidFill>
              <a:schemeClr val="bg1"/>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　ものづくり支援課</a:t>
            </a:r>
          </a:p>
        </p:txBody>
      </p:sp>
      <p:sp>
        <p:nvSpPr>
          <p:cNvPr id="126" name="正方形/長方形 125"/>
          <p:cNvSpPr/>
          <p:nvPr/>
        </p:nvSpPr>
        <p:spPr>
          <a:xfrm>
            <a:off x="3981271" y="646998"/>
            <a:ext cx="86400" cy="493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84" name="直線コネクタ 83"/>
          <p:cNvCxnSpPr/>
          <p:nvPr/>
        </p:nvCxnSpPr>
        <p:spPr>
          <a:xfrm>
            <a:off x="368742" y="5560507"/>
            <a:ext cx="6832108" cy="0"/>
          </a:xfrm>
          <a:prstGeom prst="line">
            <a:avLst/>
          </a:prstGeom>
          <a:noFill/>
          <a:ln w="2540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V="1">
            <a:off x="375433" y="5560507"/>
            <a:ext cx="0" cy="230653"/>
          </a:xfrm>
          <a:prstGeom prst="line">
            <a:avLst/>
          </a:prstGeom>
          <a:noFill/>
          <a:ln w="25400">
            <a:solidFill>
              <a:srgbClr val="00CC00"/>
            </a:solidFill>
          </a:ln>
        </p:spPr>
        <p:style>
          <a:lnRef idx="1">
            <a:schemeClr val="accent1"/>
          </a:lnRef>
          <a:fillRef idx="0">
            <a:schemeClr val="accent1"/>
          </a:fillRef>
          <a:effectRef idx="0">
            <a:schemeClr val="accent1"/>
          </a:effectRef>
          <a:fontRef idx="minor">
            <a:schemeClr val="tx1"/>
          </a:fontRef>
        </p:style>
      </p:cxnSp>
      <p:sp>
        <p:nvSpPr>
          <p:cNvPr id="86" name="正方形/長方形 85"/>
          <p:cNvSpPr/>
          <p:nvPr/>
        </p:nvSpPr>
        <p:spPr>
          <a:xfrm>
            <a:off x="72058" y="5793703"/>
            <a:ext cx="620917" cy="1152189"/>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海外展開</a:t>
            </a:r>
          </a:p>
        </p:txBody>
      </p:sp>
      <p:cxnSp>
        <p:nvCxnSpPr>
          <p:cNvPr id="94" name="直線コネクタ 93"/>
          <p:cNvCxnSpPr/>
          <p:nvPr/>
        </p:nvCxnSpPr>
        <p:spPr>
          <a:xfrm flipV="1">
            <a:off x="364679" y="548680"/>
            <a:ext cx="0" cy="230653"/>
          </a:xfrm>
          <a:prstGeom prst="line">
            <a:avLst/>
          </a:prstGeom>
          <a:noFill/>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95" name="正方形/長方形 94"/>
          <p:cNvSpPr/>
          <p:nvPr/>
        </p:nvSpPr>
        <p:spPr>
          <a:xfrm>
            <a:off x="60293" y="779333"/>
            <a:ext cx="620917" cy="115218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企業向け</a:t>
            </a:r>
            <a:endPar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a:t>
            </a:r>
            <a:endPar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テキスト ボックス 97"/>
          <p:cNvSpPr txBox="1"/>
          <p:nvPr/>
        </p:nvSpPr>
        <p:spPr>
          <a:xfrm>
            <a:off x="72058" y="10076525"/>
            <a:ext cx="296404"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7</a:t>
            </a:r>
          </a:p>
        </p:txBody>
      </p:sp>
      <p:cxnSp>
        <p:nvCxnSpPr>
          <p:cNvPr id="116" name="直線コネクタ 115"/>
          <p:cNvCxnSpPr/>
          <p:nvPr/>
        </p:nvCxnSpPr>
        <p:spPr>
          <a:xfrm>
            <a:off x="4204410" y="1422103"/>
            <a:ext cx="2808000" cy="0"/>
          </a:xfrm>
          <a:prstGeom prst="line">
            <a:avLst/>
          </a:prstGeom>
        </p:spPr>
        <p:style>
          <a:lnRef idx="1">
            <a:schemeClr val="dk1"/>
          </a:lnRef>
          <a:fillRef idx="0">
            <a:schemeClr val="dk1"/>
          </a:fillRef>
          <a:effectRef idx="0">
            <a:schemeClr val="dk1"/>
          </a:effectRef>
          <a:fontRef idx="minor">
            <a:schemeClr val="tx1"/>
          </a:fontRef>
        </p:style>
      </p:cxnSp>
      <p:pic>
        <p:nvPicPr>
          <p:cNvPr id="104" name="Picture 2" descr="T:\04_経済交流促進課\41_販路開拓支援グループ\【元気発信事業(匠ﾛｺﾞﾏｰｸ･ｸﾞｯｽﾞ)】\2_ﾛｺﾞﾃﾞｰﾀ\ﾛｺﾞﾏｰｸ\1_ﾃﾞｰﾀ\1_企業ﾛｺﾞ･ｶﾗｰ\1_gif\6.69KB_200×200.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5906" y="2058882"/>
            <a:ext cx="488014" cy="488014"/>
          </a:xfrm>
          <a:prstGeom prst="rect">
            <a:avLst/>
          </a:prstGeom>
          <a:noFill/>
          <a:extLst>
            <a:ext uri="{909E8E84-426E-40DD-AFC4-6F175D3DCCD1}">
              <a14:hiddenFill xmlns:a14="http://schemas.microsoft.com/office/drawing/2010/main">
                <a:solidFill>
                  <a:srgbClr val="FFFFFF"/>
                </a:solidFill>
              </a14:hiddenFill>
            </a:ext>
          </a:extLst>
        </p:spPr>
      </p:pic>
      <p:pic>
        <p:nvPicPr>
          <p:cNvPr id="107" name="図 106"/>
          <p:cNvPicPr>
            <a:picLocks noChangeAspect="1"/>
          </p:cNvPicPr>
          <p:nvPr/>
        </p:nvPicPr>
        <p:blipFill rotWithShape="1">
          <a:blip r:embed="rId4" cstate="print">
            <a:extLst>
              <a:ext uri="{28A0092B-C50C-407E-A947-70E740481C1C}">
                <a14:useLocalDpi xmlns:a14="http://schemas.microsoft.com/office/drawing/2010/main" val="0"/>
              </a:ext>
            </a:extLst>
          </a:blip>
          <a:srcRect r="13205"/>
          <a:stretch/>
        </p:blipFill>
        <p:spPr>
          <a:xfrm>
            <a:off x="3240951" y="2108593"/>
            <a:ext cx="556880" cy="453390"/>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6588" y="1472182"/>
            <a:ext cx="604504" cy="614837"/>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3059" y="6514411"/>
            <a:ext cx="628586" cy="633869"/>
          </a:xfrm>
          <a:prstGeom prst="rect">
            <a:avLst/>
          </a:prstGeom>
        </p:spPr>
      </p:pic>
      <p:sp>
        <p:nvSpPr>
          <p:cNvPr id="92" name="正方形/長方形 91"/>
          <p:cNvSpPr/>
          <p:nvPr/>
        </p:nvSpPr>
        <p:spPr>
          <a:xfrm>
            <a:off x="4216943" y="1900424"/>
            <a:ext cx="2128326" cy="157314"/>
          </a:xfrm>
          <a:prstGeom prst="rect">
            <a:avLst/>
          </a:prstGeom>
          <a:solidFill>
            <a:schemeClr val="accent6">
              <a:lumMod val="40000"/>
              <a:lumOff val="60000"/>
            </a:schemeClr>
          </a:solidFill>
          <a:ln>
            <a:solidFill>
              <a:schemeClr val="bg1"/>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（公財）大阪産業局</a:t>
            </a:r>
          </a:p>
        </p:txBody>
      </p:sp>
      <p:sp>
        <p:nvSpPr>
          <p:cNvPr id="97" name="正方形/長方形 96"/>
          <p:cNvSpPr/>
          <p:nvPr/>
        </p:nvSpPr>
        <p:spPr>
          <a:xfrm>
            <a:off x="4179851" y="2032143"/>
            <a:ext cx="2219463" cy="234708"/>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r>
              <a:rPr lang="de-DE"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TEL:06-6748-1052  FAX:06-6745-2362</a:t>
            </a:r>
          </a:p>
        </p:txBody>
      </p:sp>
      <p:pic>
        <p:nvPicPr>
          <p:cNvPr id="14" name="図 13"/>
          <p:cNvPicPr>
            <a:picLocks noChangeAspect="1"/>
          </p:cNvPicPr>
          <p:nvPr/>
        </p:nvPicPr>
        <p:blipFill>
          <a:blip r:embed="rId7"/>
          <a:stretch>
            <a:fillRect/>
          </a:stretch>
        </p:blipFill>
        <p:spPr>
          <a:xfrm>
            <a:off x="3239216" y="1476773"/>
            <a:ext cx="576000" cy="576000"/>
          </a:xfrm>
          <a:prstGeom prst="rect">
            <a:avLst/>
          </a:prstGeom>
        </p:spPr>
      </p:pic>
      <p:pic>
        <p:nvPicPr>
          <p:cNvPr id="17" name="図 16"/>
          <p:cNvPicPr>
            <a:picLocks noChangeAspect="1"/>
          </p:cNvPicPr>
          <p:nvPr/>
        </p:nvPicPr>
        <p:blipFill>
          <a:blip r:embed="rId8"/>
          <a:stretch>
            <a:fillRect/>
          </a:stretch>
        </p:blipFill>
        <p:spPr>
          <a:xfrm>
            <a:off x="6498414" y="3230684"/>
            <a:ext cx="540000" cy="540000"/>
          </a:xfrm>
          <a:prstGeom prst="rect">
            <a:avLst/>
          </a:prstGeom>
        </p:spPr>
      </p:pic>
      <p:pic>
        <p:nvPicPr>
          <p:cNvPr id="2" name="図 1"/>
          <p:cNvPicPr>
            <a:picLocks noChangeAspect="1"/>
          </p:cNvPicPr>
          <p:nvPr/>
        </p:nvPicPr>
        <p:blipFill>
          <a:blip r:embed="rId9"/>
          <a:stretch>
            <a:fillRect/>
          </a:stretch>
        </p:blipFill>
        <p:spPr>
          <a:xfrm>
            <a:off x="3266492" y="2934335"/>
            <a:ext cx="576000" cy="576000"/>
          </a:xfrm>
          <a:prstGeom prst="rect">
            <a:avLst/>
          </a:prstGeom>
        </p:spPr>
      </p:pic>
      <p:pic>
        <p:nvPicPr>
          <p:cNvPr id="5" name="図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66736" y="6479778"/>
            <a:ext cx="630957" cy="630957"/>
          </a:xfrm>
          <a:prstGeom prst="rect">
            <a:avLst/>
          </a:prstGeom>
        </p:spPr>
      </p:pic>
      <p:sp>
        <p:nvSpPr>
          <p:cNvPr id="109" name="テキスト ボックス 108"/>
          <p:cNvSpPr txBox="1"/>
          <p:nvPr/>
        </p:nvSpPr>
        <p:spPr>
          <a:xfrm>
            <a:off x="867361" y="6987206"/>
            <a:ext cx="736099" cy="338554"/>
          </a:xfrm>
          <a:prstGeom prst="rect">
            <a:avLst/>
          </a:prstGeom>
          <a:noFill/>
        </p:spPr>
        <p:txBody>
          <a:bodyPr wrap="none" rtlCol="0">
            <a:spAutoFit/>
          </a:bodyPr>
          <a:lstStyle/>
          <a:p>
            <a:r>
              <a:rPr kumimoji="1" lang="en-US" altLang="ja-JP" sz="1600" dirty="0">
                <a:solidFill>
                  <a:srgbClr val="FF0000"/>
                </a:solidFill>
              </a:rPr>
              <a:t>NEW!!</a:t>
            </a:r>
            <a:endParaRPr kumimoji="1" lang="ja-JP" altLang="en-US" sz="1600" dirty="0">
              <a:solidFill>
                <a:srgbClr val="FF0000"/>
              </a:solidFill>
            </a:endParaRPr>
          </a:p>
        </p:txBody>
      </p:sp>
      <p:sp>
        <p:nvSpPr>
          <p:cNvPr id="101" name="正方形/長方形 100">
            <a:extLst>
              <a:ext uri="{FF2B5EF4-FFF2-40B4-BE49-F238E27FC236}">
                <a16:creationId xmlns:a16="http://schemas.microsoft.com/office/drawing/2014/main" id="{B9ED372B-3626-4B19-8D45-530E5B37805F}"/>
              </a:ext>
            </a:extLst>
          </p:cNvPr>
          <p:cNvSpPr/>
          <p:nvPr/>
        </p:nvSpPr>
        <p:spPr>
          <a:xfrm>
            <a:off x="823470" y="3658087"/>
            <a:ext cx="3308893" cy="261610"/>
          </a:xfrm>
          <a:prstGeom prst="rect">
            <a:avLst/>
          </a:prstGeom>
        </p:spPr>
        <p:txBody>
          <a:bodyPr wrap="square">
            <a:spAutoFit/>
          </a:bodyPr>
          <a:lstStyle/>
          <a:p>
            <a:r>
              <a:rPr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ものづくり中小企業の強みを活かした万博機運醸成事業</a:t>
            </a:r>
          </a:p>
        </p:txBody>
      </p:sp>
      <p:sp>
        <p:nvSpPr>
          <p:cNvPr id="110" name="正方形/長方形 109">
            <a:extLst>
              <a:ext uri="{FF2B5EF4-FFF2-40B4-BE49-F238E27FC236}">
                <a16:creationId xmlns:a16="http://schemas.microsoft.com/office/drawing/2014/main" id="{F0E73CE2-AD2F-4E70-BF00-68C9E8D9D91D}"/>
              </a:ext>
            </a:extLst>
          </p:cNvPr>
          <p:cNvSpPr/>
          <p:nvPr/>
        </p:nvSpPr>
        <p:spPr>
          <a:xfrm>
            <a:off x="1049464" y="3933272"/>
            <a:ext cx="2947021"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ものづくり中小企業の優れた技術や製品を売り込むための、</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工場視察への誘導や万博会場外での展示の場を提供します</a:t>
            </a:r>
          </a:p>
        </p:txBody>
      </p:sp>
      <p:sp>
        <p:nvSpPr>
          <p:cNvPr id="111" name="正方形/長方形 110">
            <a:extLst>
              <a:ext uri="{FF2B5EF4-FFF2-40B4-BE49-F238E27FC236}">
                <a16:creationId xmlns:a16="http://schemas.microsoft.com/office/drawing/2014/main" id="{4AB23220-CD56-4F40-AEED-1699037E60D4}"/>
              </a:ext>
            </a:extLst>
          </p:cNvPr>
          <p:cNvSpPr/>
          <p:nvPr/>
        </p:nvSpPr>
        <p:spPr>
          <a:xfrm>
            <a:off x="1045297" y="4602109"/>
            <a:ext cx="2219463" cy="149598"/>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TEL:06-6210-9472  FAX:06-6210-9505</a:t>
            </a:r>
          </a:p>
        </p:txBody>
      </p:sp>
      <p:cxnSp>
        <p:nvCxnSpPr>
          <p:cNvPr id="125" name="直線コネクタ 124">
            <a:extLst>
              <a:ext uri="{FF2B5EF4-FFF2-40B4-BE49-F238E27FC236}">
                <a16:creationId xmlns:a16="http://schemas.microsoft.com/office/drawing/2014/main" id="{85DFCE0F-7E3F-4DE2-8565-7ECE7679AE59}"/>
              </a:ext>
            </a:extLst>
          </p:cNvPr>
          <p:cNvCxnSpPr/>
          <p:nvPr/>
        </p:nvCxnSpPr>
        <p:spPr>
          <a:xfrm>
            <a:off x="1073916" y="4302604"/>
            <a:ext cx="2808000" cy="0"/>
          </a:xfrm>
          <a:prstGeom prst="line">
            <a:avLst/>
          </a:prstGeom>
        </p:spPr>
        <p:style>
          <a:lnRef idx="1">
            <a:schemeClr val="dk1"/>
          </a:lnRef>
          <a:fillRef idx="0">
            <a:schemeClr val="dk1"/>
          </a:fillRef>
          <a:effectRef idx="0">
            <a:schemeClr val="dk1"/>
          </a:effectRef>
          <a:fontRef idx="minor">
            <a:schemeClr val="tx1"/>
          </a:fontRef>
        </p:style>
      </p:cxnSp>
      <p:sp>
        <p:nvSpPr>
          <p:cNvPr id="127" name="正方形/長方形 126">
            <a:extLst>
              <a:ext uri="{FF2B5EF4-FFF2-40B4-BE49-F238E27FC236}">
                <a16:creationId xmlns:a16="http://schemas.microsoft.com/office/drawing/2014/main" id="{0899232D-6323-4506-B2B7-6FE18554F19B}"/>
              </a:ext>
            </a:extLst>
          </p:cNvPr>
          <p:cNvSpPr/>
          <p:nvPr/>
        </p:nvSpPr>
        <p:spPr>
          <a:xfrm>
            <a:off x="797713" y="3523141"/>
            <a:ext cx="86400" cy="493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36" name="テキスト ボックス 135">
            <a:extLst>
              <a:ext uri="{FF2B5EF4-FFF2-40B4-BE49-F238E27FC236}">
                <a16:creationId xmlns:a16="http://schemas.microsoft.com/office/drawing/2014/main" id="{55FEB047-9DE7-4624-A0C9-0565DD62FAC0}"/>
              </a:ext>
            </a:extLst>
          </p:cNvPr>
          <p:cNvSpPr txBox="1"/>
          <p:nvPr/>
        </p:nvSpPr>
        <p:spPr>
          <a:xfrm>
            <a:off x="823008" y="3426405"/>
            <a:ext cx="736099" cy="338554"/>
          </a:xfrm>
          <a:prstGeom prst="rect">
            <a:avLst/>
          </a:prstGeom>
          <a:noFill/>
        </p:spPr>
        <p:txBody>
          <a:bodyPr wrap="none" rtlCol="0">
            <a:spAutoFit/>
          </a:bodyPr>
          <a:lstStyle/>
          <a:p>
            <a:r>
              <a:rPr kumimoji="1" lang="en-US" altLang="ja-JP" sz="1600" dirty="0">
                <a:solidFill>
                  <a:srgbClr val="FF0000"/>
                </a:solidFill>
              </a:rPr>
              <a:t>NEW!!</a:t>
            </a:r>
            <a:endParaRPr kumimoji="1" lang="ja-JP" altLang="en-US" sz="1600" dirty="0">
              <a:solidFill>
                <a:srgbClr val="FF0000"/>
              </a:solidFill>
            </a:endParaRPr>
          </a:p>
        </p:txBody>
      </p:sp>
      <p:sp>
        <p:nvSpPr>
          <p:cNvPr id="73" name="正方形/長方形 72">
            <a:extLst>
              <a:ext uri="{FF2B5EF4-FFF2-40B4-BE49-F238E27FC236}">
                <a16:creationId xmlns:a16="http://schemas.microsoft.com/office/drawing/2014/main" id="{7C4679AD-3B4F-4EA2-A38C-0CC07ABC2E13}"/>
              </a:ext>
            </a:extLst>
          </p:cNvPr>
          <p:cNvSpPr/>
          <p:nvPr/>
        </p:nvSpPr>
        <p:spPr>
          <a:xfrm>
            <a:off x="1061162" y="2966996"/>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　ものづくり支援課</a:t>
            </a:r>
          </a:p>
        </p:txBody>
      </p:sp>
      <p:sp>
        <p:nvSpPr>
          <p:cNvPr id="74" name="正方形/長方形 73">
            <a:extLst>
              <a:ext uri="{FF2B5EF4-FFF2-40B4-BE49-F238E27FC236}">
                <a16:creationId xmlns:a16="http://schemas.microsoft.com/office/drawing/2014/main" id="{85143DFE-7F77-4D97-A214-78AF313E1BE9}"/>
              </a:ext>
            </a:extLst>
          </p:cNvPr>
          <p:cNvSpPr/>
          <p:nvPr/>
        </p:nvSpPr>
        <p:spPr>
          <a:xfrm>
            <a:off x="1089994" y="4391318"/>
            <a:ext cx="2128326" cy="160049"/>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　ものづくり支援課</a:t>
            </a:r>
          </a:p>
        </p:txBody>
      </p:sp>
      <p:sp>
        <p:nvSpPr>
          <p:cNvPr id="76" name="正方形/長方形 75">
            <a:extLst>
              <a:ext uri="{FF2B5EF4-FFF2-40B4-BE49-F238E27FC236}">
                <a16:creationId xmlns:a16="http://schemas.microsoft.com/office/drawing/2014/main" id="{6AAEAFD9-8C79-4D19-9A3A-98E5D88F29B1}"/>
              </a:ext>
            </a:extLst>
          </p:cNvPr>
          <p:cNvSpPr/>
          <p:nvPr/>
        </p:nvSpPr>
        <p:spPr>
          <a:xfrm>
            <a:off x="1021397" y="4726943"/>
            <a:ext cx="2398961" cy="230832"/>
          </a:xfrm>
          <a:prstGeom prst="rect">
            <a:avLst/>
          </a:prstGeom>
        </p:spPr>
        <p:txBody>
          <a:bodyPr wrap="square">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サイトのオープンは６月を予定しています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7" name="直線コネクタ 76">
            <a:extLst>
              <a:ext uri="{FF2B5EF4-FFF2-40B4-BE49-F238E27FC236}">
                <a16:creationId xmlns:a16="http://schemas.microsoft.com/office/drawing/2014/main" id="{E5AA3E30-45A3-46DE-B964-E783084A839A}"/>
              </a:ext>
            </a:extLst>
          </p:cNvPr>
          <p:cNvCxnSpPr/>
          <p:nvPr/>
        </p:nvCxnSpPr>
        <p:spPr>
          <a:xfrm>
            <a:off x="368742" y="8596717"/>
            <a:ext cx="6832108" cy="0"/>
          </a:xfrm>
          <a:prstGeom prst="line">
            <a:avLst/>
          </a:prstGeom>
          <a:noFill/>
          <a:ln w="2540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1371EEDB-74EC-43EC-99A6-4A6168C1C96D}"/>
              </a:ext>
            </a:extLst>
          </p:cNvPr>
          <p:cNvCxnSpPr/>
          <p:nvPr/>
        </p:nvCxnSpPr>
        <p:spPr>
          <a:xfrm flipV="1">
            <a:off x="380703" y="8589856"/>
            <a:ext cx="0" cy="230653"/>
          </a:xfrm>
          <a:prstGeom prst="line">
            <a:avLst/>
          </a:prstGeom>
          <a:noFill/>
          <a:ln w="25400">
            <a:solidFill>
              <a:srgbClr val="00CC00"/>
            </a:solidFill>
          </a:ln>
        </p:spPr>
        <p:style>
          <a:lnRef idx="1">
            <a:schemeClr val="accent1"/>
          </a:lnRef>
          <a:fillRef idx="0">
            <a:schemeClr val="accent1"/>
          </a:fillRef>
          <a:effectRef idx="0">
            <a:schemeClr val="accent1"/>
          </a:effectRef>
          <a:fontRef idx="minor">
            <a:schemeClr val="tx1"/>
          </a:fontRef>
        </p:style>
      </p:cxnSp>
      <p:sp>
        <p:nvSpPr>
          <p:cNvPr id="80" name="正方形/長方形 79">
            <a:extLst>
              <a:ext uri="{FF2B5EF4-FFF2-40B4-BE49-F238E27FC236}">
                <a16:creationId xmlns:a16="http://schemas.microsoft.com/office/drawing/2014/main" id="{681E3898-A2C8-467B-9254-DF1377D321F7}"/>
              </a:ext>
            </a:extLst>
          </p:cNvPr>
          <p:cNvSpPr/>
          <p:nvPr/>
        </p:nvSpPr>
        <p:spPr>
          <a:xfrm>
            <a:off x="77278" y="8823052"/>
            <a:ext cx="620917" cy="1152189"/>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企業立地</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 資 系</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a:extLst>
              <a:ext uri="{FF2B5EF4-FFF2-40B4-BE49-F238E27FC236}">
                <a16:creationId xmlns:a16="http://schemas.microsoft.com/office/drawing/2014/main" id="{BEA9C435-7CB7-4691-AAD5-0D1749D1139C}"/>
              </a:ext>
            </a:extLst>
          </p:cNvPr>
          <p:cNvSpPr/>
          <p:nvPr/>
        </p:nvSpPr>
        <p:spPr>
          <a:xfrm>
            <a:off x="930539" y="8768434"/>
            <a:ext cx="3050086" cy="307777"/>
          </a:xfrm>
          <a:prstGeom prst="rect">
            <a:avLst/>
          </a:prstGeom>
        </p:spPr>
        <p:txBody>
          <a:bodyPr wrap="square">
            <a:spAutoFit/>
          </a:bodyPr>
          <a:lstStyle/>
          <a:p>
            <a:r>
              <a:rPr lang="zh-TW" altLang="en-US" sz="1400" dirty="0">
                <a:latin typeface="Meiryo UI" panose="020B0604030504040204" pitchFamily="50" charset="-128"/>
                <a:ea typeface="Meiryo UI" panose="020B0604030504040204" pitchFamily="50" charset="-128"/>
                <a:cs typeface="Meiryo UI" panose="020B0604030504040204" pitchFamily="50" charset="-128"/>
              </a:rPr>
              <a:t>外資系企業等進出促進補助金</a:t>
            </a:r>
          </a:p>
        </p:txBody>
      </p:sp>
      <p:sp>
        <p:nvSpPr>
          <p:cNvPr id="87" name="正方形/長方形 86">
            <a:extLst>
              <a:ext uri="{FF2B5EF4-FFF2-40B4-BE49-F238E27FC236}">
                <a16:creationId xmlns:a16="http://schemas.microsoft.com/office/drawing/2014/main" id="{D64E3B4C-3790-42E4-AB37-174FF8ADF3BE}"/>
              </a:ext>
            </a:extLst>
          </p:cNvPr>
          <p:cNvSpPr/>
          <p:nvPr/>
        </p:nvSpPr>
        <p:spPr>
          <a:xfrm>
            <a:off x="1015102" y="9074819"/>
            <a:ext cx="2941568"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本社機能を設置する外資系企業等に対して</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補助金を交付します</a:t>
            </a:r>
          </a:p>
        </p:txBody>
      </p:sp>
      <p:sp>
        <p:nvSpPr>
          <p:cNvPr id="88" name="正方形/長方形 87">
            <a:extLst>
              <a:ext uri="{FF2B5EF4-FFF2-40B4-BE49-F238E27FC236}">
                <a16:creationId xmlns:a16="http://schemas.microsoft.com/office/drawing/2014/main" id="{4B893926-1687-44CE-B84C-3778E4A87ED7}"/>
              </a:ext>
            </a:extLst>
          </p:cNvPr>
          <p:cNvSpPr/>
          <p:nvPr/>
        </p:nvSpPr>
        <p:spPr>
          <a:xfrm>
            <a:off x="1060671" y="9701913"/>
            <a:ext cx="2216169" cy="197306"/>
          </a:xfrm>
          <a:prstGeom prst="rect">
            <a:avLst/>
          </a:pr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TEL:06-6210-9502  FAX:06-6210-9296</a:t>
            </a:r>
          </a:p>
        </p:txBody>
      </p:sp>
      <p:sp>
        <p:nvSpPr>
          <p:cNvPr id="89" name="正方形/長方形 88">
            <a:extLst>
              <a:ext uri="{FF2B5EF4-FFF2-40B4-BE49-F238E27FC236}">
                <a16:creationId xmlns:a16="http://schemas.microsoft.com/office/drawing/2014/main" id="{8E14166D-4919-44C0-88E4-008553EACE5D}"/>
              </a:ext>
            </a:extLst>
          </p:cNvPr>
          <p:cNvSpPr/>
          <p:nvPr/>
        </p:nvSpPr>
        <p:spPr>
          <a:xfrm>
            <a:off x="1021397" y="9485158"/>
            <a:ext cx="2396872" cy="178700"/>
          </a:xfrm>
          <a:prstGeom prst="rect">
            <a:avLst/>
          </a:prstGeom>
          <a:solidFill>
            <a:schemeClr val="accent6">
              <a:lumMod val="40000"/>
              <a:lumOff val="60000"/>
            </a:schemeClr>
          </a:solidFill>
          <a:ln>
            <a:solidFill>
              <a:schemeClr val="accent6">
                <a:lumMod val="40000"/>
                <a:lumOff val="60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flatTx/>
          </a:bodyP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成長産業振興室　国際ビジネス・スタートアップ支援課</a:t>
            </a:r>
          </a:p>
        </p:txBody>
      </p:sp>
      <p:sp>
        <p:nvSpPr>
          <p:cNvPr id="90" name="正方形/長方形 89">
            <a:extLst>
              <a:ext uri="{FF2B5EF4-FFF2-40B4-BE49-F238E27FC236}">
                <a16:creationId xmlns:a16="http://schemas.microsoft.com/office/drawing/2014/main" id="{BA91237D-E66A-43D3-94C1-19B09411FC3F}"/>
              </a:ext>
            </a:extLst>
          </p:cNvPr>
          <p:cNvSpPr/>
          <p:nvPr/>
        </p:nvSpPr>
        <p:spPr>
          <a:xfrm>
            <a:off x="832221" y="8680672"/>
            <a:ext cx="85942" cy="491852"/>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91" name="直線コネクタ 90">
            <a:extLst>
              <a:ext uri="{FF2B5EF4-FFF2-40B4-BE49-F238E27FC236}">
                <a16:creationId xmlns:a16="http://schemas.microsoft.com/office/drawing/2014/main" id="{F90802F0-6786-4C48-B68A-B30B127B5099}"/>
              </a:ext>
            </a:extLst>
          </p:cNvPr>
          <p:cNvCxnSpPr/>
          <p:nvPr/>
        </p:nvCxnSpPr>
        <p:spPr>
          <a:xfrm>
            <a:off x="1112282" y="9414991"/>
            <a:ext cx="2808000" cy="0"/>
          </a:xfrm>
          <a:prstGeom prst="line">
            <a:avLst/>
          </a:prstGeom>
        </p:spPr>
        <p:style>
          <a:lnRef idx="1">
            <a:schemeClr val="dk1"/>
          </a:lnRef>
          <a:fillRef idx="0">
            <a:schemeClr val="dk1"/>
          </a:fillRef>
          <a:effectRef idx="0">
            <a:schemeClr val="dk1"/>
          </a:effectRef>
          <a:fontRef idx="minor">
            <a:schemeClr val="tx1"/>
          </a:fontRef>
        </p:style>
      </p:cxnSp>
      <p:pic>
        <p:nvPicPr>
          <p:cNvPr id="99" name="図 98">
            <a:extLst>
              <a:ext uri="{FF2B5EF4-FFF2-40B4-BE49-F238E27FC236}">
                <a16:creationId xmlns:a16="http://schemas.microsoft.com/office/drawing/2014/main" id="{ECB9FA0A-6E51-4C54-AD76-1DA52FF9385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540" t="7416" r="6941" b="6066"/>
          <a:stretch/>
        </p:blipFill>
        <p:spPr>
          <a:xfrm>
            <a:off x="3457821" y="9446265"/>
            <a:ext cx="595788" cy="595788"/>
          </a:xfrm>
          <a:prstGeom prst="rect">
            <a:avLst/>
          </a:prstGeom>
        </p:spPr>
      </p:pic>
      <p:cxnSp>
        <p:nvCxnSpPr>
          <p:cNvPr id="100" name="直線コネクタ 99">
            <a:extLst>
              <a:ext uri="{FF2B5EF4-FFF2-40B4-BE49-F238E27FC236}">
                <a16:creationId xmlns:a16="http://schemas.microsoft.com/office/drawing/2014/main" id="{F45FF5F0-381D-4123-8C60-DFDAA2C4CB4B}"/>
              </a:ext>
            </a:extLst>
          </p:cNvPr>
          <p:cNvCxnSpPr/>
          <p:nvPr/>
        </p:nvCxnSpPr>
        <p:spPr>
          <a:xfrm>
            <a:off x="368792" y="558007"/>
            <a:ext cx="6832108" cy="0"/>
          </a:xfrm>
          <a:prstGeom prst="line">
            <a:avLst/>
          </a:prstGeom>
          <a:noFill/>
          <a:ln w="254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740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63031" y="197967"/>
            <a:ext cx="6737231" cy="87849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1001855" rtl="0" eaLnBrk="1" fontAlgn="auto" latinLnBrk="0" hangingPunct="1">
              <a:lnSpc>
                <a:spcPct val="100000"/>
              </a:lnSpc>
              <a:spcBef>
                <a:spcPts val="0"/>
              </a:spcBef>
              <a:spcAft>
                <a:spcPts val="0"/>
              </a:spcAft>
              <a:buClrTx/>
              <a:buSzTx/>
              <a:buFontTx/>
              <a:buNone/>
              <a:tabLst/>
              <a:defRPr/>
            </a:pPr>
            <a:r>
              <a:rPr kumimoji="1" lang="ja-JP"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大阪府中小企業振興基本条例</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平成二十二年六月十五日大阪府条例第五十七号</a:t>
            </a: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はこれまで、「商いのまち」、「ものづくりのまち」としてわが国の経済を支え、革新的な企業家を多数輩出するとともに、特色のある文化を生みだしてきた。近世以降の大阪商人の魂と進取の気風は、自由な風土とたくましい企業家精神を育むとともに、全国に誇る集積を有するものづくり企業へも受け継がれ、中小企業の街・大阪の礎となっている。</a:t>
            </a: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の中小企業は、大阪府民の「暮らし」を支え、大阪経済活性化の担い手として重要な役割を果たしているのである。府民生活を豊かにしていくためには、地域経済の根幹を担っている中小企業の成長発展が不可欠であるが、近年、中小企業を取り巻く環境は極めて厳しくなっている。このような中、中小企業自身が切磋琢磨し、自立的で質の高い企業づくりを進めることを基本に、経済的、社会的な環境の変化に応じて新たなビジネスモデルの創出やものづくり基盤技術の向上に取り組むことのできる環境づくりに努めていかなければならない。</a:t>
            </a: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ここに、中小企業の振興を府政の重要課題として位置づけ、施策を総合的に推進するため、この条例を制定する。</a:t>
            </a:r>
          </a:p>
          <a:p>
            <a:pPr marL="0" marR="0" lvl="0" indent="0" algn="l" defTabSz="1001855"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目的</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第一条</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この条例は、中小企業が地域経済において果たす役割の重要性に鑑み、中小企業の振興について、府の責務、基本方針</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等を明らかにし、中小企業の健全な発展を図ることにより、大阪経済の活性化、雇用機会の創出及び府民生活の向上に</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寄与することを目的とする。</a:t>
            </a:r>
          </a:p>
          <a:p>
            <a:pPr marL="0" marR="0" lvl="0" indent="0" algn="l" defTabSz="1001855"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定義</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第二条</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この条例において、「中小企業者」とは、</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中小企業基本法（昭和三十八年法律第百五十四号）第二条第一項</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各号に</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掲げる者で、府内に事務所又は事業所を有するものをいう。</a:t>
            </a:r>
          </a:p>
          <a:p>
            <a:pPr marL="0" marR="0" lvl="0" indent="0" algn="l" defTabSz="1001855"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府の責務</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第三条</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府は、中小企業者の創意工夫と自主的な努力を尊重し、中小企業の振興に関する施策を総合的に実施する。</a:t>
            </a: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　府は、中小企業の振興に関する施策を実施するに当たり、国、他の地方公共団体、大学、金融機関及び中小企業に関する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団体その他の関係機関等との連携に努めるものとする。</a:t>
            </a: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　府は、中小企業の振興に関する施策の実施状況を検証した上で、より効果的な施策の実施に努めるものとする。</a:t>
            </a: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　府は、工事の発注、物品及び役務の調達に当たっては、予算の適正な執行に留意しつつ、中小企業者の受注機会の増大に</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努めるものとする。</a:t>
            </a:r>
          </a:p>
          <a:p>
            <a:pPr marL="0" marR="0" lvl="0" indent="0" algn="l" defTabSz="1001855"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基本方針</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第四条</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府は、次に掲げる基本方針に基づき、中小企業の振興に関する施策を実施するものとする。</a:t>
            </a: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　中小企業者の経営基盤の強化及び経営革新の促進</a:t>
            </a: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二　中小企業の創業及び新たな事業の創出の促進</a:t>
            </a: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三　中小企業に対する資金供給の円滑化</a:t>
            </a: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四　中小企業の事業活動を担う人材の確保及び育成</a:t>
            </a: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五　中小企業の販路等の拡大</a:t>
            </a: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六　中小企業の国際的視点に立った事業展開の促進</a:t>
            </a:r>
          </a:p>
          <a:p>
            <a:pPr marL="0" marR="0" lvl="0" indent="0" algn="l" defTabSz="1001855"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中小企業者の努力</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第五条</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中小企業者は、経済的、社会的な環境変化に応じて、自主的に経営の向上及び改善に努めるものとする。</a:t>
            </a: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　中小企業者は、雇用機会の確保、人材の育成、福利厚生の充実その他雇用環境の整備に努めるものとする。</a:t>
            </a: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　中小企業者は、その事業活動を通じて地域の活性化に資するように努めるものとする。</a:t>
            </a:r>
          </a:p>
          <a:p>
            <a:pPr marL="0" marR="0" lvl="0" indent="0" algn="l" defTabSz="1001855"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府民の理解及び協力</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第六条</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府民は、中小企業の振興が大阪経済の活性化、雇用機会の創出及び府民生活の向上に寄与することを理解し、その健</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全な発展に協力するよう努めるものとする。</a:t>
            </a:r>
          </a:p>
          <a:p>
            <a:pPr marL="0" marR="0" lvl="0" indent="0" algn="l" defTabSz="1001855"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市町村に対する支援</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第七条</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府は、市町村が中小企業の振興に関する施策を実施する場合は、情報提供、助言その他の必要な支援の措置を講ずる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よう努めるものとする。</a:t>
            </a:r>
          </a:p>
          <a:p>
            <a:pPr marL="0" marR="0" lvl="0" indent="0" algn="l" defTabSz="1001855"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財政上の措置</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第八条</a:t>
            </a: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府は、中小企業の振興に関する施策を推進するため、必要な財政上の措置を講ずるよう努めるものとする。</a:t>
            </a: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附　則</a:t>
            </a: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この条例は、公布の日から施行する。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1001855"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88082" y="9054951"/>
            <a:ext cx="6496156" cy="10801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問合せ先：商工労働部 商工労働総務課 企画グループ</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559-8555</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zh-C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大阪市住之江区南港北</a:t>
            </a:r>
            <a:r>
              <a:rPr kumimoji="1" lang="en-US" altLang="zh-CN"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1-14-16</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大阪府咲洲庁舎（さきしまコスモタワー）</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階</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TEL: 06(6941)0351</a:t>
            </a:r>
            <a:r>
              <a:rPr lang="en-US" altLang="ja-JP" sz="100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内線</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2617</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FAX: 06(6210)9481 / E-mail:</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shorosomu@sbox.pref.osaka.lg.jp</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ホームページ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http://www.pref.osaka.lg.jp/shokosomu/</a:t>
            </a:r>
          </a:p>
          <a:p>
            <a:pPr marL="0" marR="0" lvl="0" indent="0" algn="l" defTabSz="1001855" rtl="0" eaLnBrk="1" fontAlgn="auto"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大阪府中小企業振興基本条例</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https://www.pref.osaka.lg.jp/shokosomu/shinkojorei/index.html</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90" y="9076283"/>
            <a:ext cx="9429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24446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5A2C5F744454E479ACB252CFB1EF3A3" ma:contentTypeVersion="1" ma:contentTypeDescription="新しいドキュメントを作成します。" ma:contentTypeScope="" ma:versionID="9bf05254191bb593238c5c512693a77e">
  <xsd:schema xmlns:xsd="http://www.w3.org/2001/XMLSchema" xmlns:xs="http://www.w3.org/2001/XMLSchema" xmlns:p="http://schemas.microsoft.com/office/2006/metadata/properties" xmlns:ns2="666cf137-a4c2-4de1-a55f-fde8dce8d6a8" targetNamespace="http://schemas.microsoft.com/office/2006/metadata/properties" ma:root="true" ma:fieldsID="257143e4174e30796ddabcdb43609582" ns2:_="">
    <xsd:import namespace="666cf137-a4c2-4de1-a55f-fde8dce8d6a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6cf137-a4c2-4de1-a55f-fde8dce8d6a8"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83ADCD-FEB5-4820-8834-766B24D9FB07}">
  <ds:schemaRefs>
    <ds:schemaRef ds:uri="http://schemas.microsoft.com/sharepoint/v3/contenttype/forms"/>
  </ds:schemaRefs>
</ds:datastoreItem>
</file>

<file path=customXml/itemProps2.xml><?xml version="1.0" encoding="utf-8"?>
<ds:datastoreItem xmlns:ds="http://schemas.openxmlformats.org/officeDocument/2006/customXml" ds:itemID="{76F2C883-6438-42C6-AA82-1A56D9444281}">
  <ds:schemaRefs>
    <ds:schemaRef ds:uri="http://purl.org/dc/terms/"/>
    <ds:schemaRef ds:uri="http://purl.org/dc/dcmitype/"/>
    <ds:schemaRef ds:uri="http://schemas.microsoft.com/office/2006/documentManagement/types"/>
    <ds:schemaRef ds:uri="666cf137-a4c2-4de1-a55f-fde8dce8d6a8"/>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89E5F898-4684-42C8-AB8B-F4997472F0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6cf137-a4c2-4de1-a55f-fde8dce8d6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Austin</Template>
  <TotalTime>16670</TotalTime>
  <Words>4467</Words>
  <Application>Microsoft Office PowerPoint</Application>
  <PresentationFormat>ユーザー設定</PresentationFormat>
  <Paragraphs>527</Paragraphs>
  <Slides>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HG丸ｺﾞｼｯｸM-PRO</vt:lpstr>
      <vt:lpstr>Meiryo UI</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逢坂　樹哉</dc:creator>
  <cp:lastModifiedBy>田中　利奈</cp:lastModifiedBy>
  <cp:revision>1480</cp:revision>
  <cp:lastPrinted>2024-05-15T02:22:35Z</cp:lastPrinted>
  <dcterms:created xsi:type="dcterms:W3CDTF">2013-11-15T07:08:28Z</dcterms:created>
  <dcterms:modified xsi:type="dcterms:W3CDTF">2024-05-16T01:45:34Z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0x01010075A2C5F744454E479ACB252CFB1EF3A3</vt:lpwstr>
  </property>
</Properties>
</file>