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98" r:id="rId5"/>
    <p:sldId id="299" r:id="rId6"/>
    <p:sldId id="300" r:id="rId7"/>
    <p:sldId id="296" r:id="rId8"/>
  </p:sldIdLst>
  <p:sldSz cx="7200900" cy="10333038"/>
  <p:notesSz cx="6807200" cy="9939338"/>
  <p:defaultTextStyle>
    <a:defPPr>
      <a:defRPr lang="ja-JP"/>
    </a:defPPr>
    <a:lvl1pPr marL="0" algn="l" defTabSz="1001855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500928" algn="l" defTabSz="1001855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1001855" algn="l" defTabSz="1001855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502783" algn="l" defTabSz="1001855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2003711" algn="l" defTabSz="1001855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504638" algn="l" defTabSz="1001855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3005566" algn="l" defTabSz="1001855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506494" algn="l" defTabSz="1001855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4007421" algn="l" defTabSz="1001855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55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逢坂　樹哉" initials="逢坂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CC00CC"/>
    <a:srgbClr val="FF6699"/>
    <a:srgbClr val="FF6600"/>
    <a:srgbClr val="00CC00"/>
    <a:srgbClr val="00FF00"/>
    <a:srgbClr val="9900CC"/>
    <a:srgbClr val="00CC66"/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4434" autoAdjust="0"/>
  </p:normalViewPr>
  <p:slideViewPr>
    <p:cSldViewPr>
      <p:cViewPr varScale="1">
        <p:scale>
          <a:sx n="45" d="100"/>
          <a:sy n="45" d="100"/>
        </p:scale>
        <p:origin x="2312" y="64"/>
      </p:cViewPr>
      <p:guideLst>
        <p:guide orient="horz" pos="3255"/>
        <p:guide pos="22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9787" cy="496966"/>
          </a:xfrm>
          <a:prstGeom prst="rect">
            <a:avLst/>
          </a:prstGeom>
        </p:spPr>
        <p:txBody>
          <a:bodyPr vert="horz" lIns="91491" tIns="45745" rIns="91491" bIns="4574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3" y="3"/>
            <a:ext cx="2949787" cy="496966"/>
          </a:xfrm>
          <a:prstGeom prst="rect">
            <a:avLst/>
          </a:prstGeom>
        </p:spPr>
        <p:txBody>
          <a:bodyPr vert="horz" lIns="91491" tIns="45745" rIns="91491" bIns="45745" rtlCol="0"/>
          <a:lstStyle>
            <a:lvl1pPr algn="r">
              <a:defRPr sz="1200"/>
            </a:lvl1pPr>
          </a:lstStyle>
          <a:p>
            <a:fld id="{8E95C381-C8F7-4282-8811-45894997526A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744538"/>
            <a:ext cx="25971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1" tIns="45745" rIns="91491" bIns="4574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1491" tIns="45745" rIns="91491" bIns="4574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648"/>
            <a:ext cx="2949787" cy="496966"/>
          </a:xfrm>
          <a:prstGeom prst="rect">
            <a:avLst/>
          </a:prstGeom>
        </p:spPr>
        <p:txBody>
          <a:bodyPr vert="horz" lIns="91491" tIns="45745" rIns="91491" bIns="4574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3" y="9440648"/>
            <a:ext cx="2949787" cy="496966"/>
          </a:xfrm>
          <a:prstGeom prst="rect">
            <a:avLst/>
          </a:prstGeom>
        </p:spPr>
        <p:txBody>
          <a:bodyPr vert="horz" lIns="91491" tIns="45745" rIns="91491" bIns="45745" rtlCol="0" anchor="b"/>
          <a:lstStyle>
            <a:lvl1pPr algn="r">
              <a:defRPr sz="1200"/>
            </a:lvl1pPr>
          </a:lstStyle>
          <a:p>
            <a:fld id="{F04C2C1C-49BF-4D18-AF43-AD4A9E5A2E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4765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1855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1pPr>
    <a:lvl2pPr marL="500928" algn="l" defTabSz="1001855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2pPr>
    <a:lvl3pPr marL="1001855" algn="l" defTabSz="1001855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3pPr>
    <a:lvl4pPr marL="1502783" algn="l" defTabSz="1001855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4pPr>
    <a:lvl5pPr marL="2003711" algn="l" defTabSz="1001855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5pPr>
    <a:lvl6pPr marL="2504638" algn="l" defTabSz="1001855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6pPr>
    <a:lvl7pPr marL="3005566" algn="l" defTabSz="1001855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7pPr>
    <a:lvl8pPr marL="3506494" algn="l" defTabSz="1001855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8pPr>
    <a:lvl9pPr marL="4007421" algn="l" defTabSz="1001855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0068" y="3209941"/>
            <a:ext cx="6120765" cy="2214906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35" y="5855388"/>
            <a:ext cx="5040630" cy="26406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0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1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2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3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4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0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06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07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3146-B76D-43A3-AD34-E017252890AF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38FE-6889-486C-8711-83B9090F7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780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3146-B76D-43A3-AD34-E017252890AF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38FE-6889-486C-8711-83B9090F7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838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220653" y="413803"/>
            <a:ext cx="1620202" cy="881656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60045" y="413803"/>
            <a:ext cx="4740592" cy="881656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3146-B76D-43A3-AD34-E017252890AF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38FE-6889-486C-8711-83B9090F7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71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3146-B76D-43A3-AD34-E017252890AF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38FE-6889-486C-8711-83B9090F7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5900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22" y="6639934"/>
            <a:ext cx="6120765" cy="205225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68822" y="4379584"/>
            <a:ext cx="6120765" cy="2260351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092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18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5027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0371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046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05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064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074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3146-B76D-43A3-AD34-E017252890AF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38FE-6889-486C-8711-83B9090F7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476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60045" y="2411045"/>
            <a:ext cx="3180398" cy="681932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60457" y="2411045"/>
            <a:ext cx="3180398" cy="681932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3146-B76D-43A3-AD34-E017252890AF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38FE-6889-486C-8711-83B9090F7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941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6" y="2312975"/>
            <a:ext cx="3181648" cy="96393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928" indent="0">
              <a:buNone/>
              <a:defRPr sz="2200" b="1"/>
            </a:lvl2pPr>
            <a:lvl3pPr marL="1001855" indent="0">
              <a:buNone/>
              <a:defRPr sz="2000" b="1"/>
            </a:lvl3pPr>
            <a:lvl4pPr marL="1502783" indent="0">
              <a:buNone/>
              <a:defRPr sz="1700" b="1"/>
            </a:lvl4pPr>
            <a:lvl5pPr marL="2003711" indent="0">
              <a:buNone/>
              <a:defRPr sz="1700" b="1"/>
            </a:lvl5pPr>
            <a:lvl6pPr marL="2504638" indent="0">
              <a:buNone/>
              <a:defRPr sz="1700" b="1"/>
            </a:lvl6pPr>
            <a:lvl7pPr marL="3005566" indent="0">
              <a:buNone/>
              <a:defRPr sz="1700" b="1"/>
            </a:lvl7pPr>
            <a:lvl8pPr marL="3506494" indent="0">
              <a:buNone/>
              <a:defRPr sz="1700" b="1"/>
            </a:lvl8pPr>
            <a:lvl9pPr marL="4007421" indent="0">
              <a:buNone/>
              <a:defRPr sz="17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0046" y="3276912"/>
            <a:ext cx="3181648" cy="595345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657958" y="2312975"/>
            <a:ext cx="3182898" cy="96393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928" indent="0">
              <a:buNone/>
              <a:defRPr sz="2200" b="1"/>
            </a:lvl2pPr>
            <a:lvl3pPr marL="1001855" indent="0">
              <a:buNone/>
              <a:defRPr sz="2000" b="1"/>
            </a:lvl3pPr>
            <a:lvl4pPr marL="1502783" indent="0">
              <a:buNone/>
              <a:defRPr sz="1700" b="1"/>
            </a:lvl4pPr>
            <a:lvl5pPr marL="2003711" indent="0">
              <a:buNone/>
              <a:defRPr sz="1700" b="1"/>
            </a:lvl5pPr>
            <a:lvl6pPr marL="2504638" indent="0">
              <a:buNone/>
              <a:defRPr sz="1700" b="1"/>
            </a:lvl6pPr>
            <a:lvl7pPr marL="3005566" indent="0">
              <a:buNone/>
              <a:defRPr sz="1700" b="1"/>
            </a:lvl7pPr>
            <a:lvl8pPr marL="3506494" indent="0">
              <a:buNone/>
              <a:defRPr sz="1700" b="1"/>
            </a:lvl8pPr>
            <a:lvl9pPr marL="4007421" indent="0">
              <a:buNone/>
              <a:defRPr sz="17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657958" y="3276912"/>
            <a:ext cx="3182898" cy="595345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3146-B76D-43A3-AD34-E017252890AF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38FE-6889-486C-8711-83B9090F7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5581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3146-B76D-43A3-AD34-E017252890AF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38FE-6889-486C-8711-83B9090F7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42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3146-B76D-43A3-AD34-E017252890AF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38FE-6889-486C-8711-83B9090F7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1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6" y="411409"/>
            <a:ext cx="2369047" cy="175087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15353" y="411410"/>
            <a:ext cx="4025504" cy="881896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60046" y="2162285"/>
            <a:ext cx="2369047" cy="7068086"/>
          </a:xfrm>
        </p:spPr>
        <p:txBody>
          <a:bodyPr/>
          <a:lstStyle>
            <a:lvl1pPr marL="0" indent="0">
              <a:buNone/>
              <a:defRPr sz="1500"/>
            </a:lvl1pPr>
            <a:lvl2pPr marL="500928" indent="0">
              <a:buNone/>
              <a:defRPr sz="1300"/>
            </a:lvl2pPr>
            <a:lvl3pPr marL="1001855" indent="0">
              <a:buNone/>
              <a:defRPr sz="1100"/>
            </a:lvl3pPr>
            <a:lvl4pPr marL="1502783" indent="0">
              <a:buNone/>
              <a:defRPr sz="1000"/>
            </a:lvl4pPr>
            <a:lvl5pPr marL="2003711" indent="0">
              <a:buNone/>
              <a:defRPr sz="1000"/>
            </a:lvl5pPr>
            <a:lvl6pPr marL="2504638" indent="0">
              <a:buNone/>
              <a:defRPr sz="1000"/>
            </a:lvl6pPr>
            <a:lvl7pPr marL="3005566" indent="0">
              <a:buNone/>
              <a:defRPr sz="1000"/>
            </a:lvl7pPr>
            <a:lvl8pPr marL="3506494" indent="0">
              <a:buNone/>
              <a:defRPr sz="1000"/>
            </a:lvl8pPr>
            <a:lvl9pPr marL="4007421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3146-B76D-43A3-AD34-E017252890AF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38FE-6889-486C-8711-83B9090F7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87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426" y="7233128"/>
            <a:ext cx="4320540" cy="85391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11426" y="923276"/>
            <a:ext cx="4320540" cy="6199823"/>
          </a:xfrm>
        </p:spPr>
        <p:txBody>
          <a:bodyPr/>
          <a:lstStyle>
            <a:lvl1pPr marL="0" indent="0">
              <a:buNone/>
              <a:defRPr sz="3600"/>
            </a:lvl1pPr>
            <a:lvl2pPr marL="500928" indent="0">
              <a:buNone/>
              <a:defRPr sz="3100"/>
            </a:lvl2pPr>
            <a:lvl3pPr marL="1001855" indent="0">
              <a:buNone/>
              <a:defRPr sz="2600"/>
            </a:lvl3pPr>
            <a:lvl4pPr marL="1502783" indent="0">
              <a:buNone/>
              <a:defRPr sz="2200"/>
            </a:lvl4pPr>
            <a:lvl5pPr marL="2003711" indent="0">
              <a:buNone/>
              <a:defRPr sz="2200"/>
            </a:lvl5pPr>
            <a:lvl6pPr marL="2504638" indent="0">
              <a:buNone/>
              <a:defRPr sz="2200"/>
            </a:lvl6pPr>
            <a:lvl7pPr marL="3005566" indent="0">
              <a:buNone/>
              <a:defRPr sz="2200"/>
            </a:lvl7pPr>
            <a:lvl8pPr marL="3506494" indent="0">
              <a:buNone/>
              <a:defRPr sz="2200"/>
            </a:lvl8pPr>
            <a:lvl9pPr marL="4007421" indent="0">
              <a:buNone/>
              <a:defRPr sz="22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11426" y="8087039"/>
            <a:ext cx="4320540" cy="1212696"/>
          </a:xfrm>
        </p:spPr>
        <p:txBody>
          <a:bodyPr/>
          <a:lstStyle>
            <a:lvl1pPr marL="0" indent="0">
              <a:buNone/>
              <a:defRPr sz="1500"/>
            </a:lvl1pPr>
            <a:lvl2pPr marL="500928" indent="0">
              <a:buNone/>
              <a:defRPr sz="1300"/>
            </a:lvl2pPr>
            <a:lvl3pPr marL="1001855" indent="0">
              <a:buNone/>
              <a:defRPr sz="1100"/>
            </a:lvl3pPr>
            <a:lvl4pPr marL="1502783" indent="0">
              <a:buNone/>
              <a:defRPr sz="1000"/>
            </a:lvl4pPr>
            <a:lvl5pPr marL="2003711" indent="0">
              <a:buNone/>
              <a:defRPr sz="1000"/>
            </a:lvl5pPr>
            <a:lvl6pPr marL="2504638" indent="0">
              <a:buNone/>
              <a:defRPr sz="1000"/>
            </a:lvl6pPr>
            <a:lvl7pPr marL="3005566" indent="0">
              <a:buNone/>
              <a:defRPr sz="1000"/>
            </a:lvl7pPr>
            <a:lvl8pPr marL="3506494" indent="0">
              <a:buNone/>
              <a:defRPr sz="1000"/>
            </a:lvl8pPr>
            <a:lvl9pPr marL="4007421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3146-B76D-43A3-AD34-E017252890AF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38FE-6889-486C-8711-83B9090F7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00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045" y="413801"/>
            <a:ext cx="6480810" cy="1722173"/>
          </a:xfrm>
          <a:prstGeom prst="rect">
            <a:avLst/>
          </a:prstGeom>
        </p:spPr>
        <p:txBody>
          <a:bodyPr vert="horz" lIns="100186" tIns="50093" rIns="100186" bIns="5009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411045"/>
            <a:ext cx="6480810" cy="6819327"/>
          </a:xfrm>
          <a:prstGeom prst="rect">
            <a:avLst/>
          </a:prstGeom>
        </p:spPr>
        <p:txBody>
          <a:bodyPr vert="horz" lIns="100186" tIns="50093" rIns="100186" bIns="5009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60045" y="9577197"/>
            <a:ext cx="1680210" cy="550138"/>
          </a:xfrm>
          <a:prstGeom prst="rect">
            <a:avLst/>
          </a:prstGeom>
        </p:spPr>
        <p:txBody>
          <a:bodyPr vert="horz" lIns="100186" tIns="50093" rIns="100186" bIns="5009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23146-B76D-43A3-AD34-E017252890AF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460308" y="9577197"/>
            <a:ext cx="2280285" cy="550138"/>
          </a:xfrm>
          <a:prstGeom prst="rect">
            <a:avLst/>
          </a:prstGeom>
        </p:spPr>
        <p:txBody>
          <a:bodyPr vert="horz" lIns="100186" tIns="50093" rIns="100186" bIns="5009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60645" y="9577197"/>
            <a:ext cx="1680210" cy="550138"/>
          </a:xfrm>
          <a:prstGeom prst="rect">
            <a:avLst/>
          </a:prstGeom>
        </p:spPr>
        <p:txBody>
          <a:bodyPr vert="horz" lIns="100186" tIns="50093" rIns="100186" bIns="5009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E38FE-6889-486C-8711-83B9090F7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329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1855" rtl="0" eaLnBrk="1" latinLnBrk="0" hangingPunct="1">
        <a:spcBef>
          <a:spcPct val="0"/>
        </a:spcBef>
        <a:buNone/>
        <a:defRPr kumimoji="1"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5696" indent="-375696" algn="l" defTabSz="1001855" rtl="0" eaLnBrk="1" latinLnBrk="0" hangingPunct="1">
        <a:spcBef>
          <a:spcPct val="20000"/>
        </a:spcBef>
        <a:buFont typeface="Arial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007" indent="-313080" algn="l" defTabSz="1001855" rtl="0" eaLnBrk="1" latinLnBrk="0" hangingPunct="1">
        <a:spcBef>
          <a:spcPct val="20000"/>
        </a:spcBef>
        <a:buFont typeface="Arial" pitchFamily="34" charset="0"/>
        <a:buChar char="–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2319" indent="-250464" algn="l" defTabSz="1001855" rtl="0" eaLnBrk="1" latinLnBrk="0" hangingPunct="1">
        <a:spcBef>
          <a:spcPct val="20000"/>
        </a:spcBef>
        <a:buFont typeface="Arial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3247" indent="-250464" algn="l" defTabSz="1001855" rtl="0" eaLnBrk="1" latinLnBrk="0" hangingPunct="1">
        <a:spcBef>
          <a:spcPct val="20000"/>
        </a:spcBef>
        <a:buFont typeface="Arial" pitchFamily="34" charset="0"/>
        <a:buChar char="–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4174" indent="-250464" algn="l" defTabSz="1001855" rtl="0" eaLnBrk="1" latinLnBrk="0" hangingPunct="1">
        <a:spcBef>
          <a:spcPct val="20000"/>
        </a:spcBef>
        <a:buFont typeface="Arial" pitchFamily="34" charset="0"/>
        <a:buChar char="»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5102" indent="-250464" algn="l" defTabSz="1001855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56030" indent="-250464" algn="l" defTabSz="1001855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56957" indent="-250464" algn="l" defTabSz="1001855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57885" indent="-250464" algn="l" defTabSz="1001855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0185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928" algn="l" defTabSz="100185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855" algn="l" defTabSz="100185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2783" algn="l" defTabSz="100185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3711" algn="l" defTabSz="100185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4638" algn="l" defTabSz="100185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5566" algn="l" defTabSz="100185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6494" algn="l" defTabSz="100185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7421" algn="l" defTabSz="100185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gi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" Type="http://schemas.openxmlformats.org/officeDocument/2006/relationships/image" Target="../media/image13.jpg"/><Relationship Id="rId16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svg"/><Relationship Id="rId10" Type="http://schemas.openxmlformats.org/officeDocument/2006/relationships/image" Target="../media/image21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39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sv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svg"/><Relationship Id="rId18" Type="http://schemas.openxmlformats.org/officeDocument/2006/relationships/image" Target="../media/image58.svg"/><Relationship Id="rId3" Type="http://schemas.openxmlformats.org/officeDocument/2006/relationships/image" Target="../media/image43.png"/><Relationship Id="rId21" Type="http://schemas.openxmlformats.org/officeDocument/2006/relationships/image" Target="../media/image61.jpeg"/><Relationship Id="rId7" Type="http://schemas.openxmlformats.org/officeDocument/2006/relationships/image" Target="../media/image47.jpe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20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11" Type="http://schemas.openxmlformats.org/officeDocument/2006/relationships/image" Target="../media/image51.svg"/><Relationship Id="rId5" Type="http://schemas.openxmlformats.org/officeDocument/2006/relationships/image" Target="../media/image45.svg"/><Relationship Id="rId15" Type="http://schemas.openxmlformats.org/officeDocument/2006/relationships/image" Target="../media/image55.svg"/><Relationship Id="rId10" Type="http://schemas.openxmlformats.org/officeDocument/2006/relationships/image" Target="../media/image50.png"/><Relationship Id="rId19" Type="http://schemas.openxmlformats.org/officeDocument/2006/relationships/image" Target="../media/image59.jpe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FDF984F-ED95-B6DD-BFA0-2B73F69BC647}"/>
              </a:ext>
            </a:extLst>
          </p:cNvPr>
          <p:cNvSpPr/>
          <p:nvPr/>
        </p:nvSpPr>
        <p:spPr>
          <a:xfrm>
            <a:off x="219496" y="7641852"/>
            <a:ext cx="6768000" cy="2664645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numCol="2">
            <a:noAutofit/>
          </a:bodyPr>
          <a:lstStyle/>
          <a:p>
            <a:pPr>
              <a:spcBef>
                <a:spcPts val="600"/>
              </a:spcBef>
            </a:pPr>
            <a:r>
              <a:rPr lang="ja-JP" altLang="en-US" sz="1100" b="1" dirty="0">
                <a:solidFill>
                  <a:srgbClr val="4CC0E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大阪プロダクトエコシステム創出事業</a:t>
            </a:r>
            <a:br>
              <a:rPr lang="en-US" altLang="ja-JP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（大阪商品計画）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府内の中小企業の製造事業者、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生産者に対して、自社の加工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技術や資源を生かした商品開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発、販路開拓を支援する大阪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府連携のプロジェクト。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solidFill>
                  <a:srgbClr val="4CC0E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マーケティング関連セミナー・講座　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売れる商品・サービスを作るのに役立つ、商品開　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発・販促・情報発信などに関した各種セミナーや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講座を、企業のステージにあわせて開催します。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endParaRPr lang="en-US" altLang="ja-JP" sz="1100" b="1" dirty="0">
              <a:solidFill>
                <a:srgbClr val="4CC0E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endParaRPr lang="en-US" altLang="ja-JP" sz="1100" b="1" dirty="0">
              <a:solidFill>
                <a:srgbClr val="4CC0E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ja-JP" altLang="en-US" sz="1100" b="1" dirty="0">
                <a:solidFill>
                  <a:srgbClr val="4CC0E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サンソウカン</a:t>
            </a:r>
            <a:r>
              <a:rPr lang="en-US" altLang="ja-JP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de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モニター会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50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代の女性を中心とするモニター会員が、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イベントや個別調査を通じて、商品やサービスに　　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対して率直な意見をお伝えするマーケティング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サービスです。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b="1" dirty="0">
                <a:solidFill>
                  <a:srgbClr val="4CC0E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クリエイティブ産業・育成支援事業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大阪に集積するクリエイティブ関連企業の活性化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のために、大阪で活動するクリエイター同士やク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リエイターと企業等とのコミュニティづくり。コ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ラボレーションによる新たなビジネスや価値が生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まれる環境づくりを実施。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44450" y="128232"/>
            <a:ext cx="6912000" cy="288000"/>
          </a:xfrm>
          <a:prstGeom prst="rect">
            <a:avLst/>
          </a:prstGeom>
          <a:solidFill>
            <a:srgbClr val="009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en-US" altLang="ja-JP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公財</a:t>
            </a:r>
            <a:r>
              <a:rPr kumimoji="1" lang="en-US" altLang="ja-JP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大阪産業局からのお知らせ</a:t>
            </a:r>
          </a:p>
        </p:txBody>
      </p:sp>
      <p:sp>
        <p:nvSpPr>
          <p:cNvPr id="36" name="テキスト ボックス 35"/>
          <p:cNvSpPr txBox="1"/>
          <p:nvPr/>
        </p:nvSpPr>
        <p:spPr bwMode="gray">
          <a:xfrm>
            <a:off x="1953003" y="2277800"/>
            <a:ext cx="3590727" cy="46469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kumimoji="1"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令和６年度　事業内容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10" y="405461"/>
            <a:ext cx="4032448" cy="1275024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336410" y="1648233"/>
            <a:ext cx="4200144" cy="483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グローバル社会の中で、大阪経済の発展をめざし、プロフェッショナル集団として、意欲ある中小事業者・起業家の成長に貢献します。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gray">
          <a:xfrm flipH="1">
            <a:off x="219496" y="2233274"/>
            <a:ext cx="6768000" cy="36000"/>
          </a:xfrm>
          <a:prstGeom prst="rect">
            <a:avLst/>
          </a:prstGeom>
          <a:gradFill>
            <a:gsLst>
              <a:gs pos="69000">
                <a:schemeClr val="bg1"/>
              </a:gs>
              <a:gs pos="91000">
                <a:srgbClr val="FFC000"/>
              </a:gs>
              <a:gs pos="0">
                <a:srgbClr val="0070C0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wrap="none" lIns="99031" tIns="49516" rIns="99031" bIns="49516" anchor="ctr"/>
          <a:lstStyle/>
          <a:p>
            <a:pPr>
              <a:defRPr/>
            </a:pPr>
            <a:r>
              <a:rPr lang="ja-JP" altLang="en-US" dirty="0">
                <a:solidFill>
                  <a:schemeClr val="bg1"/>
                </a:solidFill>
                <a:ea typeface="ＭＳ Ｐゴシック" charset="-128"/>
              </a:rPr>
              <a:t>　　　　　</a:t>
            </a:r>
            <a:r>
              <a:rPr lang="ja-JP" altLang="en-US" sz="1517" dirty="0">
                <a:solidFill>
                  <a:schemeClr val="bg1"/>
                </a:solidFill>
                <a:ea typeface="ＭＳ Ｐゴシック" charset="-128"/>
              </a:rPr>
              <a:t>　         </a:t>
            </a:r>
            <a:r>
              <a:rPr lang="ja-JP" altLang="en-US" sz="1300" dirty="0">
                <a:solidFill>
                  <a:schemeClr val="bg1"/>
                </a:solidFill>
                <a:ea typeface="ＭＳ Ｐゴシック" charset="-128"/>
              </a:rPr>
              <a:t>　</a:t>
            </a:r>
            <a:r>
              <a:rPr lang="ja-JP" altLang="en-US" sz="1517" dirty="0">
                <a:solidFill>
                  <a:schemeClr val="bg1"/>
                </a:solidFill>
                <a:ea typeface="ＭＳ Ｐゴシック" charset="-128"/>
              </a:rPr>
              <a:t>　　　　　　　　　　　　　　　　　　　　　　　　　　　　　　　　　　　　　　　　　　</a:t>
            </a:r>
          </a:p>
        </p:txBody>
      </p:sp>
      <p:pic>
        <p:nvPicPr>
          <p:cNvPr id="86" name="Picture 2" descr="大阪プロダクトエコシステム創出事業">
            <a:extLst>
              <a:ext uri="{FF2B5EF4-FFF2-40B4-BE49-F238E27FC236}">
                <a16:creationId xmlns:a16="http://schemas.microsoft.com/office/drawing/2014/main" id="{55F95CE4-4660-4511-9A28-236F9A97E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482" y="8055238"/>
            <a:ext cx="917612" cy="59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8DAE2AE-7B98-350A-0BB5-527D7E1DC6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50" y="558007"/>
            <a:ext cx="2374704" cy="1696577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144450" y="126519"/>
            <a:ext cx="6912000" cy="10080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A9925163-1A2C-C398-6ECF-39210B62C643}"/>
              </a:ext>
            </a:extLst>
          </p:cNvPr>
          <p:cNvSpPr/>
          <p:nvPr/>
        </p:nvSpPr>
        <p:spPr>
          <a:xfrm>
            <a:off x="222140" y="3243680"/>
            <a:ext cx="6768926" cy="916227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txBody>
          <a:bodyPr wrap="square" numCol="2">
            <a:noAutofit/>
          </a:bodyPr>
          <a:lstStyle/>
          <a:p>
            <a:pPr>
              <a:spcBef>
                <a:spcPts val="600"/>
              </a:spcBef>
            </a:pPr>
            <a:r>
              <a:rPr lang="ja-JP" altLang="en-US" sz="1100" b="1" dirty="0">
                <a:solidFill>
                  <a:srgbClr val="82C15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大阪府よろず支援拠点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中小企業庁が各都道府県に設置。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経営上のあらゆる相談に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専門家が対応します。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600"/>
              </a:spcBef>
              <a:defRPr/>
            </a:pPr>
            <a:r>
              <a:rPr lang="ja-JP" altLang="en-US" sz="1100" b="1" dirty="0">
                <a:solidFill>
                  <a:srgbClr val="82C15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大阪産業創造館　経営相談室</a:t>
            </a:r>
            <a:endParaRPr lang="en-US" altLang="ja-JP" sz="1100" b="1" strike="sngStrike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defRPr/>
            </a:pPr>
            <a:r>
              <a:rPr lang="ja-JP" altLang="en-US" sz="1100" dirty="0">
                <a:latin typeface="HG丸ｺﾞｼｯｸM-PRO" pitchFamily="50" charset="-128"/>
                <a:ea typeface="HG丸ｺﾞｼｯｸM-PRO" pitchFamily="50" charset="-128"/>
              </a:rPr>
              <a:t>　創業準備、マーケティング、法律、税務・会計</a:t>
            </a:r>
            <a:endParaRPr lang="en-US" altLang="ja-JP" sz="11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defRPr/>
            </a:pPr>
            <a:r>
              <a:rPr lang="ja-JP" altLang="en-US" sz="1100" dirty="0">
                <a:latin typeface="HG丸ｺﾞｼｯｸM-PRO" pitchFamily="50" charset="-128"/>
                <a:ea typeface="HG丸ｺﾞｼｯｸM-PRO" pitchFamily="50" charset="-128"/>
              </a:rPr>
              <a:t>　など、経営に関する課題に面談、メール相談、</a:t>
            </a:r>
            <a:endParaRPr lang="en-US" altLang="ja-JP" sz="11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defRPr/>
            </a:pPr>
            <a:r>
              <a:rPr lang="ja-JP" altLang="en-US" sz="1100" dirty="0">
                <a:latin typeface="HG丸ｺﾞｼｯｸM-PRO" pitchFamily="50" charset="-128"/>
                <a:ea typeface="HG丸ｺﾞｼｯｸM-PRO" pitchFamily="50" charset="-128"/>
              </a:rPr>
              <a:t>　専門家派遣を実施します。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6564787-FC11-8A99-7217-4BCC24438003}"/>
              </a:ext>
            </a:extLst>
          </p:cNvPr>
          <p:cNvSpPr/>
          <p:nvPr/>
        </p:nvSpPr>
        <p:spPr>
          <a:xfrm>
            <a:off x="222603" y="2935506"/>
            <a:ext cx="6768000" cy="288000"/>
          </a:xfrm>
          <a:prstGeom prst="rect">
            <a:avLst/>
          </a:prstGeom>
          <a:solidFill>
            <a:srgbClr val="82C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1" name="グラフィックス 20">
            <a:extLst>
              <a:ext uri="{FF2B5EF4-FFF2-40B4-BE49-F238E27FC236}">
                <a16:creationId xmlns:a16="http://schemas.microsoft.com/office/drawing/2014/main" id="{A1A84A3E-16A9-0658-4C59-4C342FCA6D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1877" y="2953698"/>
            <a:ext cx="847725" cy="247650"/>
          </a:xfrm>
          <a:prstGeom prst="rect">
            <a:avLst/>
          </a:prstGeom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A21F627C-D578-CDA5-1F25-F7EF6D5444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179" y="3321396"/>
            <a:ext cx="828000" cy="849561"/>
          </a:xfrm>
          <a:prstGeom prst="rect">
            <a:avLst/>
          </a:prstGeom>
        </p:spPr>
      </p:pic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3938D816-5173-AB04-41A4-536919D2D14A}"/>
              </a:ext>
            </a:extLst>
          </p:cNvPr>
          <p:cNvSpPr/>
          <p:nvPr/>
        </p:nvSpPr>
        <p:spPr>
          <a:xfrm>
            <a:off x="216450" y="4615279"/>
            <a:ext cx="6768000" cy="2607774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numCol="2">
            <a:no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ja-JP" altLang="en-US" sz="1100" b="1" dirty="0">
                <a:solidFill>
                  <a:srgbClr val="F4A44B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消費財の販路開拓支援事業（大阪製ブランド）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府内ものづくり中小企業の優れた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技術に裏打ちされた創造力に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あふれる製品を「大阪製ブランド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製品」として知事が認定します。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認定製品は大阪府及び公益財団法人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大阪産業局をはじめ、様々な支援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機関等が実施するプロモーション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活動により、国内外に情報を発信。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b="1" dirty="0">
                <a:solidFill>
                  <a:srgbClr val="F4A44B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販路拡大ターゲットマッチング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百貨店やスーパー、カタログ通販会社など、中小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企業とのマッチングの可能性が高い販路を持つバ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イヤー企業が商材を募集し、中小企業が自社の商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材を提案できる完全予約制の商談会です。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ja-JP" altLang="en-US" sz="1100" b="1" dirty="0">
                <a:solidFill>
                  <a:srgbClr val="F4A44B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大阪産業創造館 展示・商談会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業務提携や新たな販路パートナー探しなどのため、　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技術テーマやマーケットを設定した展示・商談会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を開催します。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b="1" dirty="0">
                <a:solidFill>
                  <a:srgbClr val="F4A44B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MOBIO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常設展示場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国内最大級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200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ブースの常設展示場に府内ものづ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くり中小企業の最新技術・製品を展示。技術探索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やビジネスマッチングの場として国内外より多数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視察、来場。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A4A5F19D-23E4-5310-516F-BF083B900E43}"/>
              </a:ext>
            </a:extLst>
          </p:cNvPr>
          <p:cNvSpPr/>
          <p:nvPr/>
        </p:nvSpPr>
        <p:spPr>
          <a:xfrm>
            <a:off x="216074" y="4313560"/>
            <a:ext cx="6768000" cy="288000"/>
          </a:xfrm>
          <a:prstGeom prst="rect">
            <a:avLst/>
          </a:prstGeom>
          <a:solidFill>
            <a:srgbClr val="F4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4" name="グラフィックス 23">
            <a:extLst>
              <a:ext uri="{FF2B5EF4-FFF2-40B4-BE49-F238E27FC236}">
                <a16:creationId xmlns:a16="http://schemas.microsoft.com/office/drawing/2014/main" id="{65F6C690-B530-D9CB-0A3E-687E6BFB53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5416" y="4330933"/>
            <a:ext cx="981075" cy="24765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C4C53E5-7494-A7D8-655D-087F494630D9}"/>
              </a:ext>
            </a:extLst>
          </p:cNvPr>
          <p:cNvSpPr/>
          <p:nvPr/>
        </p:nvSpPr>
        <p:spPr>
          <a:xfrm>
            <a:off x="216074" y="7353852"/>
            <a:ext cx="6768000" cy="288000"/>
          </a:xfrm>
          <a:prstGeom prst="rect">
            <a:avLst/>
          </a:prstGeom>
          <a:solidFill>
            <a:srgbClr val="4CC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グラフィックス 11">
            <a:extLst>
              <a:ext uri="{FF2B5EF4-FFF2-40B4-BE49-F238E27FC236}">
                <a16:creationId xmlns:a16="http://schemas.microsoft.com/office/drawing/2014/main" id="{E708F412-E305-4A0E-2628-321DC1F093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5109" y="7374027"/>
            <a:ext cx="1514475" cy="247650"/>
          </a:xfrm>
          <a:prstGeom prst="rect">
            <a:avLst/>
          </a:prstGeom>
        </p:spPr>
      </p:pic>
      <p:sp>
        <p:nvSpPr>
          <p:cNvPr id="37" name="Rectangle 4">
            <a:extLst>
              <a:ext uri="{FF2B5EF4-FFF2-40B4-BE49-F238E27FC236}">
                <a16:creationId xmlns:a16="http://schemas.microsoft.com/office/drawing/2014/main" id="{BAA0A177-E132-4BF5-8620-AC33BACAA52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6450" y="2794056"/>
            <a:ext cx="6768000" cy="36000"/>
          </a:xfrm>
          <a:prstGeom prst="rect">
            <a:avLst/>
          </a:prstGeom>
          <a:gradFill>
            <a:gsLst>
              <a:gs pos="69000">
                <a:schemeClr val="bg1"/>
              </a:gs>
              <a:gs pos="91000">
                <a:srgbClr val="FFC000"/>
              </a:gs>
              <a:gs pos="0">
                <a:srgbClr val="0070C0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wrap="none" lIns="99031" tIns="49516" rIns="99031" bIns="49516" anchor="ctr"/>
          <a:lstStyle/>
          <a:p>
            <a:pPr>
              <a:defRPr/>
            </a:pPr>
            <a:r>
              <a:rPr lang="ja-JP" altLang="en-US" dirty="0">
                <a:solidFill>
                  <a:schemeClr val="bg1"/>
                </a:solidFill>
                <a:ea typeface="ＭＳ Ｐゴシック" charset="-128"/>
              </a:rPr>
              <a:t>　　　　　</a:t>
            </a:r>
            <a:r>
              <a:rPr lang="ja-JP" altLang="en-US" sz="1517" dirty="0">
                <a:solidFill>
                  <a:schemeClr val="bg1"/>
                </a:solidFill>
                <a:ea typeface="ＭＳ Ｐゴシック" charset="-128"/>
              </a:rPr>
              <a:t>　         </a:t>
            </a:r>
            <a:r>
              <a:rPr lang="ja-JP" altLang="en-US" sz="1300" dirty="0">
                <a:solidFill>
                  <a:schemeClr val="bg1"/>
                </a:solidFill>
                <a:ea typeface="ＭＳ Ｐゴシック" charset="-128"/>
              </a:rPr>
              <a:t>　</a:t>
            </a:r>
            <a:r>
              <a:rPr lang="ja-JP" altLang="en-US" sz="1517" dirty="0">
                <a:solidFill>
                  <a:schemeClr val="bg1"/>
                </a:solidFill>
                <a:ea typeface="ＭＳ Ｐゴシック" charset="-128"/>
              </a:rPr>
              <a:t>　　　　　　　　　　　　　　　　　　　　　　　　　　　　　　　　　　　　　　　　　　</a:t>
            </a:r>
          </a:p>
        </p:txBody>
      </p:sp>
      <p:pic>
        <p:nvPicPr>
          <p:cNvPr id="35" name="Picture 2" descr="C:\Users\wakabayashi\Desktop\mebic logo\mebic logo.jpg">
            <a:extLst>
              <a:ext uri="{FF2B5EF4-FFF2-40B4-BE49-F238E27FC236}">
                <a16:creationId xmlns:a16="http://schemas.microsoft.com/office/drawing/2014/main" id="{4103FAE2-BA31-4ADE-806D-C934888DC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3730" y="9563130"/>
            <a:ext cx="1283875" cy="41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7762BF-E2D0-CE1B-5FE7-5E5E984F7FE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354" y="4922500"/>
            <a:ext cx="803127" cy="110405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5273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/>
        </p:nvSpPr>
        <p:spPr>
          <a:xfrm>
            <a:off x="222987" y="5941504"/>
            <a:ext cx="6761087" cy="3689511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numCol="2">
            <a:noAutofit/>
          </a:bodyPr>
          <a:lstStyle/>
          <a:p>
            <a:pPr>
              <a:spcBef>
                <a:spcPts val="600"/>
              </a:spcBef>
            </a:pPr>
            <a:r>
              <a:rPr lang="ja-JP" altLang="en-US" sz="1100" b="1" dirty="0">
                <a:solidFill>
                  <a:srgbClr val="38B8A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中小企業のための人材採用コンシェルジュ</a:t>
            </a:r>
            <a:endParaRPr lang="en-US" altLang="ja-JP" sz="1100" b="1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大阪府内の中小企業の採用課題解決を目的として、　</a:t>
            </a:r>
            <a:endParaRPr lang="en-US" altLang="ja-JP" sz="1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人材採用に関わる民間事業者や公的機関が連携し</a:t>
            </a:r>
            <a:endParaRPr lang="en-US" altLang="ja-JP" sz="1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100" dirty="0" err="1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</a:t>
            </a:r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大阪初の人材総合窓口。人材採用の専門家によ</a:t>
            </a:r>
            <a:endParaRPr lang="en-US" altLang="ja-JP" sz="1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るアドバイスから採用実務までワンストップの</a:t>
            </a:r>
            <a:endParaRPr lang="en-US" altLang="ja-JP" sz="1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サポートします。</a:t>
            </a:r>
            <a:endParaRPr lang="en-US" altLang="ja-JP" sz="1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300"/>
              </a:spcBef>
            </a:pPr>
            <a:endParaRPr lang="en-US" altLang="ja-JP" sz="1100" b="1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300"/>
              </a:spcBef>
            </a:pPr>
            <a:endParaRPr lang="en-US" altLang="ja-JP" sz="1100" b="1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300"/>
              </a:spcBef>
            </a:pPr>
            <a:endParaRPr lang="en-US" altLang="ja-JP" sz="1100" b="1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300"/>
              </a:spcBef>
            </a:pPr>
            <a:endParaRPr lang="en-US" altLang="ja-JP" sz="1100" b="1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300"/>
              </a:spcBef>
            </a:pPr>
            <a:endParaRPr lang="en-US" altLang="ja-JP" sz="1100" b="1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300"/>
              </a:spcBef>
            </a:pPr>
            <a:endParaRPr lang="en-US" altLang="ja-JP" sz="1100" b="1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300"/>
              </a:spcBef>
            </a:pPr>
            <a:endParaRPr lang="en-US" altLang="ja-JP" sz="1100" b="1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300"/>
              </a:spcBef>
            </a:pPr>
            <a:endParaRPr lang="en-US" altLang="ja-JP" sz="1100" b="1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300"/>
              </a:spcBef>
            </a:pPr>
            <a:endParaRPr lang="en-US" altLang="ja-JP" sz="1100" b="1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300"/>
              </a:spcBef>
            </a:pPr>
            <a:endParaRPr lang="en-US" altLang="ja-JP" sz="1100" b="1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300"/>
              </a:spcBef>
            </a:pPr>
            <a:endParaRPr lang="en-US" altLang="ja-JP" sz="1100" b="1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100" b="1" dirty="0">
                <a:solidFill>
                  <a:srgbClr val="38B8A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中核人材雇用戦略デスク（大阪府プロ人材）</a:t>
            </a:r>
            <a:br>
              <a:rPr lang="en-US" altLang="ja-JP" sz="1100" b="1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100" b="1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大阪府内の中小企業が販路開拓や海外展開、事業</a:t>
            </a:r>
            <a:endParaRPr lang="en-US" altLang="ja-JP" sz="1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承継など、自社の新たな成長に向けて必要な人材</a:t>
            </a:r>
            <a:endParaRPr lang="en-US" altLang="ja-JP" sz="1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像を明確にし、プロ人材の活用による経営革新の</a:t>
            </a:r>
            <a:endParaRPr lang="en-US" altLang="ja-JP" sz="1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実現をサポートします。</a:t>
            </a:r>
            <a:endParaRPr lang="en-US" altLang="ja-JP" sz="1100" b="1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1100" b="1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1100" b="1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1100" b="1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1100" b="1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b="1" dirty="0">
                <a:solidFill>
                  <a:srgbClr val="38B8A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大阪外国人材採用支援センター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大阪府内の中小企業における「外国人材」に関す</a:t>
            </a:r>
            <a:endParaRPr lang="en-US" altLang="ja-JP" sz="1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100" dirty="0" err="1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る</a:t>
            </a:r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様々な課題に対し、在留資格に基づいた支援機　</a:t>
            </a:r>
            <a:endParaRPr lang="en-US" altLang="ja-JP" sz="1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関と連携した支援を行い、採用マッチング支援を</a:t>
            </a:r>
            <a:endParaRPr lang="en-US" altLang="ja-JP" sz="1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ワンストップでサポートします。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FF3B0A4-D1B2-4ACF-B57F-38B803FF5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43" y="6792556"/>
            <a:ext cx="936104" cy="668645"/>
          </a:xfrm>
          <a:prstGeom prst="rect">
            <a:avLst/>
          </a:prstGeom>
        </p:spPr>
      </p:pic>
      <p:sp>
        <p:nvSpPr>
          <p:cNvPr id="69" name="正方形/長方形 68"/>
          <p:cNvSpPr/>
          <p:nvPr/>
        </p:nvSpPr>
        <p:spPr>
          <a:xfrm>
            <a:off x="144450" y="126519"/>
            <a:ext cx="6912000" cy="10080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40" name="Picture 6" descr="中小企業のための人材採用コンシェルジュ">
            <a:extLst>
              <a:ext uri="{FF2B5EF4-FFF2-40B4-BE49-F238E27FC236}">
                <a16:creationId xmlns:a16="http://schemas.microsoft.com/office/drawing/2014/main" id="{A5FED09A-1F21-4896-A559-C54C3E2BB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53" y="7205196"/>
            <a:ext cx="2299377" cy="48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73A01A7-CE77-BFDC-4EEC-BDE11C9AB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474" y="8749256"/>
            <a:ext cx="2880320" cy="33651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11CCA4E6-31D3-1521-42CE-0D4F04ACB4B1}"/>
              </a:ext>
            </a:extLst>
          </p:cNvPr>
          <p:cNvSpPr/>
          <p:nvPr/>
        </p:nvSpPr>
        <p:spPr>
          <a:xfrm>
            <a:off x="216450" y="5608277"/>
            <a:ext cx="6768000" cy="288000"/>
          </a:xfrm>
          <a:prstGeom prst="rect">
            <a:avLst/>
          </a:prstGeom>
          <a:solidFill>
            <a:srgbClr val="38B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5" name="グラフィックス 34">
            <a:extLst>
              <a:ext uri="{FF2B5EF4-FFF2-40B4-BE49-F238E27FC236}">
                <a16:creationId xmlns:a16="http://schemas.microsoft.com/office/drawing/2014/main" id="{0AD5D9CE-A964-6178-E0D7-EBE442FC3B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6735" y="5628452"/>
            <a:ext cx="1466850" cy="247650"/>
          </a:xfrm>
          <a:prstGeom prst="rect">
            <a:avLst/>
          </a:prstGeom>
        </p:spPr>
      </p:pic>
      <p:pic>
        <p:nvPicPr>
          <p:cNvPr id="16" name="グラフィックス 15">
            <a:extLst>
              <a:ext uri="{FF2B5EF4-FFF2-40B4-BE49-F238E27FC236}">
                <a16:creationId xmlns:a16="http://schemas.microsoft.com/office/drawing/2014/main" id="{BD0CCD2A-AB53-40F8-B62F-6DED855E02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19541" y="8072953"/>
            <a:ext cx="844805" cy="1196808"/>
          </a:xfrm>
          <a:prstGeom prst="rect">
            <a:avLst/>
          </a:prstGeom>
        </p:spPr>
      </p:pic>
      <p:pic>
        <p:nvPicPr>
          <p:cNvPr id="17" name="グラフィックス 16">
            <a:extLst>
              <a:ext uri="{FF2B5EF4-FFF2-40B4-BE49-F238E27FC236}">
                <a16:creationId xmlns:a16="http://schemas.microsoft.com/office/drawing/2014/main" id="{5F5B7DCC-D3E9-4495-B51D-0B4987D6BC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2977" y="8068465"/>
            <a:ext cx="535319" cy="1147112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D14D18B-D865-2FB2-AC8F-3EEE5A659848}"/>
              </a:ext>
            </a:extLst>
          </p:cNvPr>
          <p:cNvSpPr/>
          <p:nvPr/>
        </p:nvSpPr>
        <p:spPr>
          <a:xfrm>
            <a:off x="218782" y="469508"/>
            <a:ext cx="6768000" cy="2236693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Ins="0" numCol="2">
            <a:noAutofit/>
          </a:bodyPr>
          <a:lstStyle/>
          <a:p>
            <a:pPr>
              <a:spcBef>
                <a:spcPts val="600"/>
              </a:spcBef>
            </a:pPr>
            <a:r>
              <a:rPr lang="ja-JP" altLang="en-US" sz="1100" b="1" dirty="0">
                <a:solidFill>
                  <a:srgbClr val="F2A7C7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zh-TW" altLang="en-US" sz="1100" b="1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知的財産活動支援事業</a:t>
            </a:r>
            <a:endParaRPr lang="ja-JP" altLang="en-US" sz="1100" b="1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「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INPIT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知財総合支援窓口」と連携し、知財相談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を入り口に、技術相談やデザイン相談など、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総合的なサポートを実施するほか、セミナー等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も開催します。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b="1" dirty="0">
                <a:solidFill>
                  <a:srgbClr val="F2A7C7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zh-TW" altLang="en-US" sz="1100" b="1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産学連携推進事業</a:t>
            </a:r>
            <a:endParaRPr lang="ja-JP" altLang="en-US" sz="1100" b="1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産学連携に関する相談対応やイベント開催により、</a:t>
            </a:r>
            <a:endParaRPr lang="en-US" altLang="ja-JP" sz="1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MOBIO</a:t>
            </a:r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産学連携オフィスに参画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39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大学・</a:t>
            </a:r>
            <a:endParaRPr lang="en-US" altLang="ja-JP" sz="1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高専と、技術的な課題を解決し事業化に結び付け</a:t>
            </a:r>
            <a:endParaRPr lang="en-US" altLang="ja-JP" sz="1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たい企業のマッチングを支援します。</a:t>
            </a:r>
            <a:endParaRPr lang="en-US" altLang="ja-JP" sz="1100" b="1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100" b="1" dirty="0">
                <a:solidFill>
                  <a:srgbClr val="F2A7C7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先端技術活用ビジネス支援事業</a:t>
            </a:r>
          </a:p>
          <a:p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先端技術を活用したビジネスの支援施設「ソフト</a:t>
            </a:r>
            <a:endParaRPr lang="en-US" altLang="ja-JP" sz="1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産業プラザ</a:t>
            </a:r>
            <a:r>
              <a:rPr lang="en-US" altLang="ja-JP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TEQS</a:t>
            </a:r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」を拠点に、</a:t>
            </a:r>
            <a:r>
              <a:rPr lang="en-US" altLang="ja-JP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5G</a:t>
            </a:r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を活用したビジ</a:t>
            </a:r>
            <a:endParaRPr lang="en-US" altLang="ja-JP" sz="1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ネス創出や咲洲エリア全体をフィールドとした実</a:t>
            </a:r>
            <a:endParaRPr lang="en-US" altLang="ja-JP" sz="1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証実験支援などの事業を展開。また、インキュ</a:t>
            </a:r>
            <a:endParaRPr lang="en-US" altLang="ja-JP" sz="1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ベーション施設も運営するなど、「人をつなげ、</a:t>
            </a:r>
            <a:endParaRPr lang="en-US" altLang="ja-JP" sz="1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テクノロジーをつなげ、ビジネスを育てる」こと</a:t>
            </a:r>
            <a:endParaRPr lang="en-US" altLang="ja-JP" sz="1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をミッションに、立体的な支援メニューを提供。</a:t>
            </a:r>
            <a:endParaRPr lang="en-US" altLang="ja-JP" sz="1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5F6D0C5-B569-66E9-505D-F35533AFFBDC}"/>
              </a:ext>
            </a:extLst>
          </p:cNvPr>
          <p:cNvSpPr/>
          <p:nvPr/>
        </p:nvSpPr>
        <p:spPr>
          <a:xfrm>
            <a:off x="216074" y="201683"/>
            <a:ext cx="6768000" cy="288000"/>
          </a:xfrm>
          <a:prstGeom prst="rect">
            <a:avLst/>
          </a:prstGeom>
          <a:solidFill>
            <a:srgbClr val="F2A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グラフィックス 5">
            <a:extLst>
              <a:ext uri="{FF2B5EF4-FFF2-40B4-BE49-F238E27FC236}">
                <a16:creationId xmlns:a16="http://schemas.microsoft.com/office/drawing/2014/main" id="{909F89C9-304D-4547-A2D2-16837B5CBB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6075" y="221858"/>
            <a:ext cx="1600200" cy="24765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F44CFEC-BCAF-1D54-295C-2CABCBE741BF}"/>
              </a:ext>
            </a:extLst>
          </p:cNvPr>
          <p:cNvSpPr/>
          <p:nvPr/>
        </p:nvSpPr>
        <p:spPr>
          <a:xfrm>
            <a:off x="235108" y="3052338"/>
            <a:ext cx="6769100" cy="233219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txBody>
          <a:bodyPr wrap="square" numCol="2">
            <a:noAutofit/>
          </a:bodyPr>
          <a:lstStyle/>
          <a:p>
            <a:pPr>
              <a:spcBef>
                <a:spcPts val="600"/>
              </a:spcBef>
            </a:pPr>
            <a:r>
              <a:rPr lang="ja-JP" altLang="en-US" sz="1100" b="1" dirty="0">
                <a:solidFill>
                  <a:srgbClr val="EE7D7D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取引先拡大マッチング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受注確保・取引先拡大のため、府内はもとより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b="1" dirty="0">
                <a:solidFill>
                  <a:srgbClr val="EE7D7D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広域的な発注開拓に努め、各種の受発注・取引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情報を積極的に提供するとともに、府内製造業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約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4,300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社の登録企業及び全国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49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の金融機関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等と連携し、難加工、試作、量産等発注企業の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要望に対応できる外注先を府内外から探索し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紹介を実施します。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>
              <a:solidFill>
                <a:srgbClr val="EE7D7D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>
              <a:solidFill>
                <a:srgbClr val="EE7D7D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>
              <a:solidFill>
                <a:srgbClr val="EE7D7D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>
              <a:solidFill>
                <a:srgbClr val="EE7D7D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Bef>
                <a:spcPts val="600"/>
              </a:spcBef>
            </a:pPr>
            <a:endParaRPr lang="en-US" altLang="ja-JP" sz="1100" b="1" dirty="0">
              <a:solidFill>
                <a:srgbClr val="EE7D7D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100" b="1" dirty="0">
                <a:solidFill>
                  <a:srgbClr val="D7786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ビジネスマッチング・サポート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大阪府内を中心とした製造業、高い技術を持つ企　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業に対し、技術と経験豊富な大手企業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OB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がコー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ディネーターとして、中小企業の組織的・技術的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課題の解決のためのコンサルティングとビジネス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チャンスの創出をプロデュース。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b="1" dirty="0">
                <a:solidFill>
                  <a:srgbClr val="EE7D7D"/>
                </a:solidFill>
                <a:latin typeface="HG丸ｺﾞｼｯｸM-PRO" pitchFamily="50" charset="-128"/>
                <a:ea typeface="HG丸ｺﾞｼｯｸM-PRO" pitchFamily="50" charset="-128"/>
              </a:rPr>
              <a:t>●</a:t>
            </a:r>
            <a:r>
              <a:rPr lang="ja-JP" altLang="en-US" sz="1100" b="1" dirty="0">
                <a:latin typeface="HG丸ｺﾞｼｯｸM-PRO" pitchFamily="50" charset="-128"/>
                <a:ea typeface="HG丸ｺﾞｼｯｸM-PRO" pitchFamily="50" charset="-128"/>
              </a:rPr>
              <a:t>ビジネスチャンス倍増プロジェクト</a:t>
            </a:r>
          </a:p>
          <a:p>
            <a:pPr>
              <a:defRPr/>
            </a:pPr>
            <a:r>
              <a:rPr lang="ja-JP" altLang="en-US" sz="1100" dirty="0">
                <a:latin typeface="HG丸ｺﾞｼｯｸM-PRO" pitchFamily="50" charset="-128"/>
                <a:ea typeface="HG丸ｺﾞｼｯｸM-PRO" pitchFamily="50" charset="-128"/>
              </a:rPr>
              <a:t>　経験豊富な企業</a:t>
            </a:r>
            <a:r>
              <a:rPr lang="en-US" altLang="ja-JP" sz="1100" dirty="0">
                <a:latin typeface="HG丸ｺﾞｼｯｸM-PRO" pitchFamily="50" charset="-128"/>
                <a:ea typeface="HG丸ｺﾞｼｯｸM-PRO" pitchFamily="50" charset="-128"/>
              </a:rPr>
              <a:t>OB</a:t>
            </a:r>
            <a:r>
              <a:rPr lang="ja-JP" altLang="en-US" sz="1100" dirty="0">
                <a:latin typeface="HG丸ｺﾞｼｯｸM-PRO" pitchFamily="50" charset="-128"/>
                <a:ea typeface="HG丸ｺﾞｼｯｸM-PRO" pitchFamily="50" charset="-128"/>
              </a:rPr>
              <a:t>のマッチングナビゲーターが、</a:t>
            </a:r>
            <a:endParaRPr lang="en-US" altLang="ja-JP" sz="11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defRPr/>
            </a:pPr>
            <a:r>
              <a:rPr lang="ja-JP" altLang="en-US" sz="1100" dirty="0">
                <a:latin typeface="HG丸ｺﾞｼｯｸM-PRO" pitchFamily="50" charset="-128"/>
                <a:ea typeface="HG丸ｺﾞｼｯｸM-PRO" pitchFamily="50" charset="-128"/>
              </a:rPr>
              <a:t>　１社ずつ個別訪問を行い、技術力・経営課題・要</a:t>
            </a:r>
            <a:endParaRPr lang="en-US" altLang="ja-JP" sz="11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defRPr/>
            </a:pPr>
            <a:r>
              <a:rPr lang="ja-JP" altLang="en-US" sz="1100" dirty="0">
                <a:latin typeface="HG丸ｺﾞｼｯｸM-PRO" pitchFamily="50" charset="-128"/>
                <a:ea typeface="HG丸ｺﾞｼｯｸM-PRO" pitchFamily="50" charset="-128"/>
              </a:rPr>
              <a:t>　望を把握。 その技術内容をもとに、これまで</a:t>
            </a:r>
            <a:r>
              <a:rPr lang="ja-JP" altLang="en-US" sz="1100" dirty="0" err="1">
                <a:latin typeface="HG丸ｺﾞｼｯｸM-PRO" pitchFamily="50" charset="-128"/>
                <a:ea typeface="HG丸ｺﾞｼｯｸM-PRO" pitchFamily="50" charset="-128"/>
              </a:rPr>
              <a:t>培っ</a:t>
            </a:r>
            <a:endParaRPr lang="en-US" altLang="ja-JP" sz="11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defRPr/>
            </a:pPr>
            <a:r>
              <a:rPr lang="ja-JP" altLang="en-US" sz="11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1100" dirty="0" err="1">
                <a:latin typeface="HG丸ｺﾞｼｯｸM-PRO" pitchFamily="50" charset="-128"/>
                <a:ea typeface="HG丸ｺﾞｼｯｸM-PRO" pitchFamily="50" charset="-128"/>
              </a:rPr>
              <a:t>た</a:t>
            </a:r>
            <a:r>
              <a:rPr lang="ja-JP" altLang="en-US" sz="1100" dirty="0">
                <a:latin typeface="HG丸ｺﾞｼｯｸM-PRO" pitchFamily="50" charset="-128"/>
                <a:ea typeface="HG丸ｺﾞｼｯｸM-PRO" pitchFamily="50" charset="-128"/>
              </a:rPr>
              <a:t>ネットワークを活用して、最適な企業を紹介。</a:t>
            </a:r>
            <a:endParaRPr lang="en-US" altLang="ja-JP" sz="11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defRPr/>
            </a:pPr>
            <a:endParaRPr lang="ja-JP" altLang="en-US" sz="11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1" name="Picture 6" descr="ものづくり支援課製造業振興グループ">
            <a:extLst>
              <a:ext uri="{FF2B5EF4-FFF2-40B4-BE49-F238E27FC236}">
                <a16:creationId xmlns:a16="http://schemas.microsoft.com/office/drawing/2014/main" id="{1EB0DAE9-AA14-28AF-54FC-8AFEB6632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18" y="4254915"/>
            <a:ext cx="1889430" cy="75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1B4838A-0ECF-9635-DB93-543CCA7E595E}"/>
              </a:ext>
            </a:extLst>
          </p:cNvPr>
          <p:cNvSpPr/>
          <p:nvPr/>
        </p:nvSpPr>
        <p:spPr>
          <a:xfrm>
            <a:off x="227529" y="2723398"/>
            <a:ext cx="6768000" cy="288000"/>
          </a:xfrm>
          <a:prstGeom prst="rect">
            <a:avLst/>
          </a:prstGeom>
          <a:solidFill>
            <a:srgbClr val="EE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" name="グラフィックス 13">
            <a:extLst>
              <a:ext uri="{FF2B5EF4-FFF2-40B4-BE49-F238E27FC236}">
                <a16:creationId xmlns:a16="http://schemas.microsoft.com/office/drawing/2014/main" id="{A94FB927-08A2-A823-5AF0-4E7824DE4E9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14324" y="2743573"/>
            <a:ext cx="1371600" cy="24765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FFCCF311-C9A0-81F3-444E-011B24E0275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92" b="27392"/>
          <a:stretch/>
        </p:blipFill>
        <p:spPr>
          <a:xfrm>
            <a:off x="3816474" y="1987763"/>
            <a:ext cx="1396359" cy="450977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40D15BF1-29CA-FB09-11A0-0F510F856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8" t="61724" r="14467" b="3750"/>
          <a:stretch/>
        </p:blipFill>
        <p:spPr bwMode="auto">
          <a:xfrm>
            <a:off x="5401502" y="1978788"/>
            <a:ext cx="1396611" cy="46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969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46CB43-695A-496F-A4AD-C8A599A8761F}"/>
              </a:ext>
            </a:extLst>
          </p:cNvPr>
          <p:cNvSpPr/>
          <p:nvPr/>
        </p:nvSpPr>
        <p:spPr>
          <a:xfrm>
            <a:off x="216450" y="197967"/>
            <a:ext cx="6768000" cy="288000"/>
          </a:xfrm>
          <a:prstGeom prst="rect">
            <a:avLst/>
          </a:prstGeom>
          <a:solidFill>
            <a:srgbClr val="D8A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82AC280-732F-47EA-9B56-6F44D4C666FE}"/>
              </a:ext>
            </a:extLst>
          </p:cNvPr>
          <p:cNvSpPr/>
          <p:nvPr/>
        </p:nvSpPr>
        <p:spPr>
          <a:xfrm>
            <a:off x="216450" y="4446471"/>
            <a:ext cx="6768000" cy="288000"/>
          </a:xfrm>
          <a:prstGeom prst="rect">
            <a:avLst/>
          </a:prstGeom>
          <a:solidFill>
            <a:srgbClr val="B78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32C602F-4B6E-4A90-8199-3EF7133B1645}"/>
              </a:ext>
            </a:extLst>
          </p:cNvPr>
          <p:cNvSpPr/>
          <p:nvPr/>
        </p:nvSpPr>
        <p:spPr>
          <a:xfrm>
            <a:off x="216450" y="8540494"/>
            <a:ext cx="6768000" cy="288000"/>
          </a:xfrm>
          <a:prstGeom prst="rect">
            <a:avLst/>
          </a:prstGeom>
          <a:solidFill>
            <a:srgbClr val="D68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C1B3F172-C94D-4E34-B8CA-FD68F2FF5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683" y="218142"/>
            <a:ext cx="619125" cy="247650"/>
          </a:xfrm>
          <a:prstGeom prst="rect">
            <a:avLst/>
          </a:prstGeom>
        </p:spPr>
      </p:pic>
      <p:pic>
        <p:nvPicPr>
          <p:cNvPr id="8" name="グラフィックス 7">
            <a:extLst>
              <a:ext uri="{FF2B5EF4-FFF2-40B4-BE49-F238E27FC236}">
                <a16:creationId xmlns:a16="http://schemas.microsoft.com/office/drawing/2014/main" id="{3582FE36-7F99-4E8D-9134-23B3A3B71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3049" y="4466646"/>
            <a:ext cx="847725" cy="247650"/>
          </a:xfrm>
          <a:prstGeom prst="rect">
            <a:avLst/>
          </a:prstGeom>
        </p:spPr>
      </p:pic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814D716C-CF07-4F18-92BB-43A12F2B9A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3049" y="8560669"/>
            <a:ext cx="1685925" cy="247650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E7812B4-3EC9-4521-9BCB-5B54585E59D9}"/>
              </a:ext>
            </a:extLst>
          </p:cNvPr>
          <p:cNvSpPr/>
          <p:nvPr/>
        </p:nvSpPr>
        <p:spPr>
          <a:xfrm>
            <a:off x="144450" y="126519"/>
            <a:ext cx="6912000" cy="10080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7DB7B18-3355-48A1-9409-3FCA56FB0F73}"/>
              </a:ext>
            </a:extLst>
          </p:cNvPr>
          <p:cNvSpPr/>
          <p:nvPr/>
        </p:nvSpPr>
        <p:spPr>
          <a:xfrm>
            <a:off x="216450" y="493774"/>
            <a:ext cx="6768000" cy="3831068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numCol="2">
            <a:no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ja-JP" altLang="en-US" sz="1100" b="1" dirty="0">
                <a:solidFill>
                  <a:srgbClr val="D8AF6A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スタートアップの創出・成長支援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イノベーションに関わる人々が実際に集まる場で　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ある「大阪イノベーションハブ」において、国内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外のイノベーティブなプロジェクトの担い手と</a:t>
            </a:r>
            <a:r>
              <a:rPr lang="ja-JP" altLang="en-US" sz="11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1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る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人材が起業や新規事業など具体的なビジネスを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生み出すことのできる仕組みを構築します。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>
              <a:solidFill>
                <a:srgbClr val="F4A44B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>
              <a:solidFill>
                <a:srgbClr val="F4A44B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>
              <a:solidFill>
                <a:srgbClr val="F4A44B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b="1" dirty="0">
                <a:solidFill>
                  <a:srgbClr val="D8AF6A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創業者向け講座・セミナーの展開等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創業に関する基礎的な知識の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習得や課題解決を図るための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セミナー・連続講座などの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開催の他、受講者同士の交流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などによるビジネスネット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ワーク形成を支援します。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ビジネスプランコンテストなどを通じた有望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起業家の発掘やハンズオン支援、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24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利用可能な起業支援スペースの提供します。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ja-JP" altLang="en-US" sz="1100" b="1" dirty="0">
                <a:solidFill>
                  <a:srgbClr val="D8AF6A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女性起業家等支援ネットワーク構築事業（</a:t>
            </a:r>
            <a:r>
              <a:rPr lang="en-US" altLang="ja-JP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LED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近畿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府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県の女性を対象にした女性起業家応援プ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ロジェクト「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DISCOVER MYSELF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」。大切な人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や社会のためにビジネスで貢献する女性を、アク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セラレーションプログラム「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DOORS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」やマッチ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ングイベント「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LED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関西」でバックアップ。多様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なサポーターやパートナーとのネットワーク形成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を通じたビジネスのスケールアップを支援します。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>
              <a:solidFill>
                <a:srgbClr val="F4A44B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>
              <a:solidFill>
                <a:srgbClr val="F4A44B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>
              <a:solidFill>
                <a:srgbClr val="F4A44B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>
              <a:solidFill>
                <a:srgbClr val="F4A44B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b="1" dirty="0">
                <a:solidFill>
                  <a:srgbClr val="D8AF6A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大阪デザイン振興プラザ事業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創業間もないクリエイター向けに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面談などの支援が受けられるイン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キュベーションオフィスを提供、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コワーキングスペースも設置。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独立・起業を考えるクリエイター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向けの相談会や営業セミナー、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知識セミナーなどを開催します。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5" name="Picture 3" descr="\\10.101.132.6\p\03 情報発信\ロゴ関係\OIH_ロゴ\web用ロゴ[pink].jpg">
            <a:extLst>
              <a:ext uri="{FF2B5EF4-FFF2-40B4-BE49-F238E27FC236}">
                <a16:creationId xmlns:a16="http://schemas.microsoft.com/office/drawing/2014/main" id="{5EAF2524-57DC-4863-B559-365BC93276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58" t="16046" r="4358" b="16046"/>
          <a:stretch/>
        </p:blipFill>
        <p:spPr bwMode="auto">
          <a:xfrm>
            <a:off x="432098" y="1638064"/>
            <a:ext cx="2880320" cy="42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1563684B-58B9-4CF2-8BFE-CD2D5995A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54" y="2014602"/>
            <a:ext cx="1512168" cy="41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wakabayashi\Desktop\odp_logo_main.jpg">
            <a:extLst>
              <a:ext uri="{FF2B5EF4-FFF2-40B4-BE49-F238E27FC236}">
                <a16:creationId xmlns:a16="http://schemas.microsoft.com/office/drawing/2014/main" id="{0CF8513B-B7D5-49DC-BB1C-AB3480BEB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4706" y="2770015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68BF563-7D1C-4EB4-9ADB-A225DDB32FFF}"/>
              </a:ext>
            </a:extLst>
          </p:cNvPr>
          <p:cNvSpPr/>
          <p:nvPr/>
        </p:nvSpPr>
        <p:spPr>
          <a:xfrm>
            <a:off x="216450" y="4714231"/>
            <a:ext cx="6768000" cy="3476623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numCol="2">
            <a:no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ja-JP" altLang="en-US" sz="1100" b="1" dirty="0">
                <a:solidFill>
                  <a:srgbClr val="B783B7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国際ビジネスサポートセンター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自社製品を海外に売り込みたい、海外から製品を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仕入れたい、海外に進出したい、海外のパート　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ナーを探したいなどの国際ビジネスに関するご相　　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談に経験豊富なコーディネーターが対応（無料）。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オンライン相談も可能。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>
              <a:solidFill>
                <a:srgbClr val="F4A44B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>
              <a:solidFill>
                <a:srgbClr val="F4A44B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>
              <a:solidFill>
                <a:srgbClr val="F4A44B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>
              <a:solidFill>
                <a:srgbClr val="F4A44B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>
              <a:solidFill>
                <a:srgbClr val="F4A44B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>
              <a:solidFill>
                <a:srgbClr val="F4A44B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>
              <a:solidFill>
                <a:srgbClr val="F4A44B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b="1" dirty="0">
                <a:solidFill>
                  <a:srgbClr val="B783B7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ビジネスサポートデスク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アジア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地域（インド、インドネシア、タイ、</a:t>
            </a:r>
            <a:r>
              <a:rPr lang="ja-JP" altLang="en-US" sz="11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ベ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トナム、ミャンマー）に海外拠点としてビジネス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サポートデスクを設置。市場調査、取引先候補企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業リストアップ、現地出張支援やオンライン商談　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会等を実施。海外ビジネス支援を強力にサポート。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ja-JP" altLang="en-US" sz="1100" b="1" dirty="0">
                <a:solidFill>
                  <a:srgbClr val="B783B7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中国（上海）ビジネスサポート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現地上海事務所と連携し、現地企業の紹介や市場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調査、情報提供など各種中国ビジネスを支援。特　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に華東地域（上海市、江蘇省、浙江省）における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販路開拓支援を中心とする海外ビジネスを強力に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サポートします。</a:t>
            </a:r>
            <a:endParaRPr lang="en-US" altLang="ja-JP" sz="1100" b="1" dirty="0">
              <a:solidFill>
                <a:srgbClr val="F4A44B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>
              <a:solidFill>
                <a:srgbClr val="D8AF6A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b="1" dirty="0">
                <a:solidFill>
                  <a:srgbClr val="B783B7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海外展示商談会への出展・</a:t>
            </a:r>
            <a:r>
              <a:rPr lang="en-US" altLang="ja-JP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Web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セミナーの開催等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海外展示商談会への共同ブース出展等により、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販路・仕入先開拓・事業提携等、ビジネス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チャンスの拡大を支援。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Web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セミナー開催により、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国際経済情勢や現地情報、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進出日系企業のリアルな声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など、国際ビジネスに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役立つ最新情報を提供。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>
              <a:solidFill>
                <a:srgbClr val="B783B7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b="1" dirty="0">
                <a:solidFill>
                  <a:srgbClr val="B783B7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海外人材アプローチ支援事業</a:t>
            </a: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海外でオンラインによる企業説明会を開催し、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府内中小企業が自社の魅力を海外人材にＰＲ。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CEB267E-E8B9-4BB0-B580-2D628A7345BD}"/>
              </a:ext>
            </a:extLst>
          </p:cNvPr>
          <p:cNvSpPr/>
          <p:nvPr/>
        </p:nvSpPr>
        <p:spPr>
          <a:xfrm>
            <a:off x="203133" y="8828494"/>
            <a:ext cx="6768000" cy="934324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numCol="2">
            <a:no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ja-JP" altLang="en-US" sz="1100" b="1" dirty="0">
                <a:solidFill>
                  <a:srgbClr val="D683B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zh-TW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中小企業</a:t>
            </a:r>
            <a:r>
              <a:rPr lang="en-US" altLang="zh-TW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DX</a:t>
            </a:r>
            <a:r>
              <a:rPr lang="zh-TW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推進支援事業（</a:t>
            </a:r>
            <a:r>
              <a:rPr lang="en-US" altLang="zh-TW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OBDX</a:t>
            </a:r>
            <a:r>
              <a:rPr lang="zh-TW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中小企業の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DX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推進を専門的に支援するために、情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報提供セミナーや講座の開催、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DX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アドバイザー派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遣などのサポートを実施します。</a:t>
            </a:r>
            <a:endParaRPr lang="en-US" altLang="ja-JP" sz="1100" b="1" dirty="0">
              <a:solidFill>
                <a:srgbClr val="F4A44B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2" name="Picture 2" descr="大阪DX推進プロジェクト">
            <a:extLst>
              <a:ext uri="{FF2B5EF4-FFF2-40B4-BE49-F238E27FC236}">
                <a16:creationId xmlns:a16="http://schemas.microsoft.com/office/drawing/2014/main" id="{D6285940-D6CD-4939-A936-AFC35E042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09" y="9096301"/>
            <a:ext cx="1851472" cy="45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図 9" descr="創業ナビ">
            <a:extLst>
              <a:ext uri="{FF2B5EF4-FFF2-40B4-BE49-F238E27FC236}">
                <a16:creationId xmlns:a16="http://schemas.microsoft.com/office/drawing/2014/main" id="{D85E648B-6AC4-0F84-0B82-EF12C8DDF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06" y="2458559"/>
            <a:ext cx="907760" cy="90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B6454529-42E3-E4CF-11F8-DBDA9366AC1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2" y="5866393"/>
            <a:ext cx="1746541" cy="994787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6A47588F-B3C5-AD1B-1BE7-59E9783A9C9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674" y="6470218"/>
            <a:ext cx="1281873" cy="96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1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ADD15D60-11B6-46A1-A812-C07A2C6B5502}"/>
              </a:ext>
            </a:extLst>
          </p:cNvPr>
          <p:cNvSpPr/>
          <p:nvPr/>
        </p:nvSpPr>
        <p:spPr>
          <a:xfrm>
            <a:off x="376361" y="7983310"/>
            <a:ext cx="5466121" cy="1851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293EB0A-D8A4-4AF9-8514-0D0B54AF30A1}"/>
              </a:ext>
            </a:extLst>
          </p:cNvPr>
          <p:cNvSpPr/>
          <p:nvPr/>
        </p:nvSpPr>
        <p:spPr>
          <a:xfrm>
            <a:off x="144450" y="8711560"/>
            <a:ext cx="6912000" cy="1491045"/>
          </a:xfrm>
          <a:prstGeom prst="rect">
            <a:avLst/>
          </a:prstGeom>
          <a:solidFill>
            <a:srgbClr val="FED2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6FE48940-1C6F-40BE-BDB1-CE945A7AE68F}"/>
              </a:ext>
            </a:extLst>
          </p:cNvPr>
          <p:cNvSpPr/>
          <p:nvPr/>
        </p:nvSpPr>
        <p:spPr>
          <a:xfrm>
            <a:off x="216450" y="1967619"/>
            <a:ext cx="6768000" cy="3368727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Ins="0" numCol="2">
            <a:noAutofit/>
          </a:bodyPr>
          <a:lstStyle/>
          <a:p>
            <a:pPr>
              <a:spcBef>
                <a:spcPts val="600"/>
              </a:spcBef>
            </a:pPr>
            <a:r>
              <a:rPr lang="ja-JP" altLang="en-US" sz="1100" b="1" dirty="0">
                <a:solidFill>
                  <a:srgbClr val="00B0F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マイドームおおさか</a:t>
            </a:r>
            <a:endParaRPr lang="en-US" altLang="ja-JP" sz="11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大阪の中心地にあるアクセス抜群の「都市型</a:t>
            </a:r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展示ホール」です。</a:t>
            </a:r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総面積</a:t>
            </a:r>
            <a:r>
              <a:rPr lang="en-US" altLang="ja-JP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5,000㎡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　展示場は</a:t>
            </a:r>
            <a:r>
              <a:rPr lang="en-US" altLang="ja-JP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3F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の三層で</a:t>
            </a:r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構成され、全フロアがカーペット敷きでホテル</a:t>
            </a:r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感覚の内装となっています。</a:t>
            </a:r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展示会をはじめ、講演会・各種会議・イベント・</a:t>
            </a:r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パーティーなど多目的にご利用可能です。</a:t>
            </a:r>
          </a:p>
          <a:p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また、</a:t>
            </a:r>
            <a:r>
              <a:rPr lang="en-US" altLang="ja-JP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8F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フロアに収容人数が</a:t>
            </a:r>
            <a:r>
              <a:rPr lang="en-US" altLang="ja-JP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名～</a:t>
            </a:r>
            <a:r>
              <a:rPr lang="en-US" altLang="ja-JP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210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</a:t>
            </a:r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までの</a:t>
            </a:r>
            <a:r>
              <a:rPr lang="en-US" altLang="ja-JP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タイプの会議室があり様々なニーズに</a:t>
            </a:r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対応可能です。</a:t>
            </a:r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endParaRPr lang="en-US" altLang="ja-JP" sz="11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endParaRPr lang="en-US" altLang="ja-JP" sz="11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endParaRPr lang="en-US" altLang="ja-JP" sz="11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endParaRPr lang="en-US" altLang="ja-JP" sz="11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100" b="1" dirty="0"/>
          </a:p>
          <a:p>
            <a:endParaRPr lang="en-US" altLang="ja-JP" sz="1100" b="1" dirty="0"/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ja-JP" altLang="en-US" sz="1100" b="1" dirty="0">
                <a:solidFill>
                  <a:srgbClr val="00B0F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1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大阪産業創造館</a:t>
            </a:r>
            <a:endParaRPr lang="en-US" altLang="ja-JP" sz="11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中小企業、ベンチャー企業の振興拠点である</a:t>
            </a:r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大阪産業創造館は、大阪市が提供する貸し</a:t>
            </a:r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会議室・イベント施設です。</a:t>
            </a:r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駐車場併設、バリアフリー完備。</a:t>
            </a:r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144450" y="126519"/>
            <a:ext cx="6912000" cy="10080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 bwMode="gray">
          <a:xfrm>
            <a:off x="3505615" y="9255353"/>
            <a:ext cx="230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https://www.obda.or.jp/</a:t>
            </a:r>
          </a:p>
        </p:txBody>
      </p:sp>
      <p:sp>
        <p:nvSpPr>
          <p:cNvPr id="54" name="正方形/長方形 53"/>
          <p:cNvSpPr/>
          <p:nvPr/>
        </p:nvSpPr>
        <p:spPr>
          <a:xfrm>
            <a:off x="1156230" y="8815327"/>
            <a:ext cx="3306703" cy="487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お問い合わせは、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06-6947-4324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または、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1219835" y="9270256"/>
            <a:ext cx="1407742" cy="24730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大阪産業局</a:t>
            </a:r>
          </a:p>
        </p:txBody>
      </p:sp>
      <p:grpSp>
        <p:nvGrpSpPr>
          <p:cNvPr id="57" name="グループ化 56"/>
          <p:cNvGrpSpPr/>
          <p:nvPr/>
        </p:nvGrpSpPr>
        <p:grpSpPr>
          <a:xfrm>
            <a:off x="2658286" y="9266644"/>
            <a:ext cx="874486" cy="250920"/>
            <a:chOff x="5438842" y="9486874"/>
            <a:chExt cx="737003" cy="207727"/>
          </a:xfrm>
        </p:grpSpPr>
        <p:sp>
          <p:nvSpPr>
            <p:cNvPr id="59" name="正方形/長方形 58"/>
            <p:cNvSpPr/>
            <p:nvPr/>
          </p:nvSpPr>
          <p:spPr>
            <a:xfrm>
              <a:off x="5438842" y="9486874"/>
              <a:ext cx="737003" cy="2077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/>
                <a:t>　検 索</a:t>
              </a:r>
            </a:p>
          </p:txBody>
        </p:sp>
        <p:pic>
          <p:nvPicPr>
            <p:cNvPr id="60" name="図 5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7191" y="9528752"/>
              <a:ext cx="115778" cy="115779"/>
            </a:xfrm>
            <a:prstGeom prst="rect">
              <a:avLst/>
            </a:prstGeom>
          </p:spPr>
        </p:pic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E4EBD2EB-E773-4B70-B571-C8D87B71C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482" y="8989165"/>
            <a:ext cx="989557" cy="98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139597C4-1B37-4932-8C50-0AF15675A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15" y="7119186"/>
            <a:ext cx="6630042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50" b="0" i="0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産業局では、中小企業のニーズをタイムリーに捉えて効果的な支援施策を展開するため、ユーザー様のご意見・ご要望をインターネットにより把握するアンケート調査（毎月一回程度）を実施しています。</a:t>
            </a:r>
            <a:endParaRPr kumimoji="0" lang="en-US" altLang="ja-JP" sz="1050" b="0" i="0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50" b="0" i="0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モニター募集は随時受け付けておりますので、ご協力いただける方には是非ともネットモニター</a:t>
            </a:r>
            <a:r>
              <a:rPr kumimoji="0" lang="ja-JP" altLang="en-US" sz="1050" b="0" i="0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調査</a:t>
            </a:r>
            <a:r>
              <a:rPr kumimoji="0" lang="ja-JP" altLang="ja-JP" sz="1050" b="0" i="0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ページ</a:t>
            </a:r>
            <a:r>
              <a:rPr kumimoji="0" lang="ja-JP" altLang="en-US" sz="1050" b="0" i="0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kumimoji="0" lang="en-US" altLang="ja-JP" sz="1050" b="0" i="0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QR</a:t>
            </a:r>
            <a:r>
              <a:rPr kumimoji="0" lang="ja-JP" altLang="en-US" sz="1050" b="0" i="0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コード）</a:t>
            </a:r>
            <a:r>
              <a:rPr kumimoji="0" lang="ja-JP" altLang="ja-JP" sz="1050" b="0" i="0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からエントリーをお願いいたします。</a:t>
            </a:r>
            <a:endParaRPr kumimoji="0" lang="ja-JP" altLang="ja-JP" sz="1050" b="0" i="0" strike="noStrike" cap="none" normalizeH="0" baseline="0" dirty="0">
              <a:ln>
                <a:noFill/>
              </a:ln>
              <a:solidFill>
                <a:srgbClr val="23527C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2FCFEF1E-A557-44AE-94B4-FC145E823DF9}"/>
              </a:ext>
            </a:extLst>
          </p:cNvPr>
          <p:cNvSpPr/>
          <p:nvPr/>
        </p:nvSpPr>
        <p:spPr>
          <a:xfrm>
            <a:off x="216450" y="1669050"/>
            <a:ext cx="6768000" cy="28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グラフィックス 1">
            <a:extLst>
              <a:ext uri="{FF2B5EF4-FFF2-40B4-BE49-F238E27FC236}">
                <a16:creationId xmlns:a16="http://schemas.microsoft.com/office/drawing/2014/main" id="{DF6E06B0-48F2-4A37-BA89-40DE018C9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3357" y="1751137"/>
            <a:ext cx="1552575" cy="123825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4714E0E5-6DA8-4B2C-F8E6-5CCC3AFD4E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7933" y="3958283"/>
            <a:ext cx="1578502" cy="1050481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FFD9A8B4-67C7-E168-53ED-2D06548F085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9" r="10210" b="12184"/>
          <a:stretch/>
        </p:blipFill>
        <p:spPr>
          <a:xfrm>
            <a:off x="458684" y="3958283"/>
            <a:ext cx="1341939" cy="105048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186B8AD-B698-41E5-BD16-A537A7E9FF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00" y="5077952"/>
            <a:ext cx="2724541" cy="4572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EFC3A9D-6E2C-44C4-B21A-D43BE1D6C02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9" b="13509"/>
          <a:stretch/>
        </p:blipFill>
        <p:spPr>
          <a:xfrm>
            <a:off x="376361" y="6102623"/>
            <a:ext cx="6448178" cy="1034426"/>
          </a:xfrm>
          <a:prstGeom prst="rect">
            <a:avLst/>
          </a:prstGeom>
        </p:spPr>
      </p:pic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F9E473A5-4EA2-4A29-B166-CD49284E1AD3}"/>
              </a:ext>
            </a:extLst>
          </p:cNvPr>
          <p:cNvGrpSpPr/>
          <p:nvPr/>
        </p:nvGrpSpPr>
        <p:grpSpPr>
          <a:xfrm>
            <a:off x="6039063" y="7789251"/>
            <a:ext cx="654096" cy="654096"/>
            <a:chOff x="5982462" y="7253600"/>
            <a:chExt cx="829678" cy="829678"/>
          </a:xfrm>
        </p:grpSpPr>
        <p:pic>
          <p:nvPicPr>
            <p:cNvPr id="20" name="グラフィックス 19">
              <a:extLst>
                <a:ext uri="{FF2B5EF4-FFF2-40B4-BE49-F238E27FC236}">
                  <a16:creationId xmlns:a16="http://schemas.microsoft.com/office/drawing/2014/main" id="{8CE6DE39-FA76-4230-ACD3-174EA4FEB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003294" y="7267297"/>
              <a:ext cx="793300" cy="793300"/>
            </a:xfrm>
            <a:prstGeom prst="rect">
              <a:avLst/>
            </a:prstGeom>
          </p:spPr>
        </p:pic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CF979DCA-3E2F-41A4-861A-F9C78AC9DD1A}"/>
                </a:ext>
              </a:extLst>
            </p:cNvPr>
            <p:cNvSpPr/>
            <p:nvPr/>
          </p:nvSpPr>
          <p:spPr>
            <a:xfrm>
              <a:off x="5982462" y="7253600"/>
              <a:ext cx="829678" cy="82967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F157A7EF-4F63-4C61-8B7C-9C316FC1586B}"/>
              </a:ext>
            </a:extLst>
          </p:cNvPr>
          <p:cNvSpPr/>
          <p:nvPr/>
        </p:nvSpPr>
        <p:spPr>
          <a:xfrm>
            <a:off x="301291" y="9610636"/>
            <a:ext cx="5502082" cy="486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大阪産業局では、主に府・大阪市・国の事業を実施しています。そのため、事業によってはご利用いただけない場合がございます。</a:t>
            </a:r>
          </a:p>
        </p:txBody>
      </p:sp>
      <p:pic>
        <p:nvPicPr>
          <p:cNvPr id="23" name="グラフィックス 22">
            <a:extLst>
              <a:ext uri="{FF2B5EF4-FFF2-40B4-BE49-F238E27FC236}">
                <a16:creationId xmlns:a16="http://schemas.microsoft.com/office/drawing/2014/main" id="{1627A781-B9F3-4023-8318-B95F80023F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2930" y="8796238"/>
            <a:ext cx="942975" cy="1266825"/>
          </a:xfrm>
          <a:prstGeom prst="rect">
            <a:avLst/>
          </a:prstGeom>
        </p:spPr>
      </p:pic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184A1E18-3C95-4575-86F7-44E68990C56E}"/>
              </a:ext>
            </a:extLst>
          </p:cNvPr>
          <p:cNvSpPr txBox="1"/>
          <p:nvPr/>
        </p:nvSpPr>
        <p:spPr bwMode="gray">
          <a:xfrm>
            <a:off x="213700" y="8200378"/>
            <a:ext cx="35327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https://www.obda.or.jp/jigyo/research.html</a:t>
            </a:r>
          </a:p>
        </p:txBody>
      </p:sp>
      <p:pic>
        <p:nvPicPr>
          <p:cNvPr id="35" name="グラフィックス 34">
            <a:extLst>
              <a:ext uri="{FF2B5EF4-FFF2-40B4-BE49-F238E27FC236}">
                <a16:creationId xmlns:a16="http://schemas.microsoft.com/office/drawing/2014/main" id="{4B7CA20B-756F-48F7-9AB2-F822A2CFB53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087832" y="8215563"/>
            <a:ext cx="1774525" cy="207952"/>
          </a:xfrm>
          <a:prstGeom prst="rect">
            <a:avLst/>
          </a:prstGeom>
        </p:spPr>
      </p:pic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34ED0AEB-5924-4FA6-991D-0794E62F52AC}"/>
              </a:ext>
            </a:extLst>
          </p:cNvPr>
          <p:cNvSpPr txBox="1"/>
          <p:nvPr/>
        </p:nvSpPr>
        <p:spPr bwMode="gray">
          <a:xfrm>
            <a:off x="2537734" y="7959605"/>
            <a:ext cx="1171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b="1" spc="300" dirty="0">
                <a:latin typeface="Meiryo UI" panose="020B0604030504040204" pitchFamily="50" charset="-128"/>
                <a:ea typeface="Meiryo UI" panose="020B0604030504040204" pitchFamily="50" charset="-128"/>
              </a:rPr>
              <a:t>登録はこちら</a:t>
            </a:r>
            <a:endParaRPr lang="en-US" altLang="ja-JP" sz="1000" b="1" spc="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B9E95556-177C-5FBA-D816-53561320AE8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6473" y="1679619"/>
            <a:ext cx="266861" cy="266861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3821C80-1476-DF7C-3170-6F9F6BB443B4}"/>
              </a:ext>
            </a:extLst>
          </p:cNvPr>
          <p:cNvSpPr/>
          <p:nvPr/>
        </p:nvSpPr>
        <p:spPr>
          <a:xfrm>
            <a:off x="246951" y="5981951"/>
            <a:ext cx="6701019" cy="2618253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C87AB0A-DEDC-CD48-70F0-332AC5B2517E}"/>
              </a:ext>
            </a:extLst>
          </p:cNvPr>
          <p:cNvSpPr/>
          <p:nvPr/>
        </p:nvSpPr>
        <p:spPr>
          <a:xfrm>
            <a:off x="216450" y="194845"/>
            <a:ext cx="6768000" cy="288000"/>
          </a:xfrm>
          <a:prstGeom prst="rect">
            <a:avLst/>
          </a:prstGeom>
          <a:solidFill>
            <a:srgbClr val="D77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グラフィックス 9">
            <a:extLst>
              <a:ext uri="{FF2B5EF4-FFF2-40B4-BE49-F238E27FC236}">
                <a16:creationId xmlns:a16="http://schemas.microsoft.com/office/drawing/2014/main" id="{F6905B12-A7F0-C2C1-9B75-6897586D951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03049" y="222827"/>
            <a:ext cx="990600" cy="247650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863D3F5-1F6B-EE69-12D0-766E34B8802B}"/>
              </a:ext>
            </a:extLst>
          </p:cNvPr>
          <p:cNvSpPr/>
          <p:nvPr/>
        </p:nvSpPr>
        <p:spPr>
          <a:xfrm>
            <a:off x="216450" y="489566"/>
            <a:ext cx="6768000" cy="1149909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numCol="2">
            <a:no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ja-JP" altLang="en-US" sz="1100" b="1" dirty="0">
                <a:solidFill>
                  <a:srgbClr val="D7786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zh-TW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小規模企業者等設備貸与制度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小規模企業者等が創業や経営の革新に必要な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設備を導入する際、希望の設備を当財団が購入し、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長期かつ低利の割賦販売（分割払い）または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リースでご提供する公的な制度。</a:t>
            </a:r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0F7C2C0-B8C1-AF86-A188-FE5997D90560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4" b="16718"/>
          <a:stretch/>
        </p:blipFill>
        <p:spPr>
          <a:xfrm>
            <a:off x="4568527" y="624650"/>
            <a:ext cx="1595636" cy="78778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5460998-3332-4F54-A7C8-D480A58D780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246" y="3740478"/>
            <a:ext cx="1589354" cy="1135254"/>
          </a:xfrm>
          <a:prstGeom prst="rect">
            <a:avLst/>
          </a:prstGeom>
        </p:spPr>
      </p:pic>
      <p:pic>
        <p:nvPicPr>
          <p:cNvPr id="58" name="Picture 21" descr="http://shisetsu.sansokan.jp/rent/img/e_img2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564" y="3001798"/>
            <a:ext cx="1819052" cy="89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C:\Users\sumiya\Desktop\大阪産業創造館 - Google 検索_files\598-01.jp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61617" y="2977112"/>
            <a:ext cx="1253840" cy="1671788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155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5A2C5F744454E479ACB252CFB1EF3A3" ma:contentTypeVersion="1" ma:contentTypeDescription="新しいドキュメントを作成します。" ma:contentTypeScope="" ma:versionID="9bf05254191bb593238c5c512693a77e">
  <xsd:schema xmlns:xsd="http://www.w3.org/2001/XMLSchema" xmlns:xs="http://www.w3.org/2001/XMLSchema" xmlns:p="http://schemas.microsoft.com/office/2006/metadata/properties" xmlns:ns2="666cf137-a4c2-4de1-a55f-fde8dce8d6a8" targetNamespace="http://schemas.microsoft.com/office/2006/metadata/properties" ma:root="true" ma:fieldsID="257143e4174e30796ddabcdb43609582" ns2:_="">
    <xsd:import namespace="666cf137-a4c2-4de1-a55f-fde8dce8d6a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6cf137-a4c2-4de1-a55f-fde8dce8d6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83ADCD-FEB5-4820-8834-766B24D9FB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F2C883-6438-42C6-AA82-1A56D9444281}">
  <ds:schemaRefs>
    <ds:schemaRef ds:uri="http://purl.org/dc/terms/"/>
    <ds:schemaRef ds:uri="http://purl.org/dc/dcmitype/"/>
    <ds:schemaRef ds:uri="http://schemas.microsoft.com/office/2006/documentManagement/types"/>
    <ds:schemaRef ds:uri="666cf137-a4c2-4de1-a55f-fde8dce8d6a8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9E5F898-4684-42C8-AB8B-F4997472F0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6cf137-a4c2-4de1-a55f-fde8dce8d6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16670</TotalTime>
  <Words>2179</Words>
  <Application>Microsoft Office PowerPoint</Application>
  <PresentationFormat>ユーザー設定</PresentationFormat>
  <Paragraphs>266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HGS創英角ｺﾞｼｯｸUB</vt:lpstr>
      <vt:lpstr>HG丸ｺﾞｼｯｸM-PRO</vt:lpstr>
      <vt:lpstr>Meiryo UI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大阪府庁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逢坂　樹哉</dc:creator>
  <cp:lastModifiedBy>田中　利奈</cp:lastModifiedBy>
  <cp:revision>1480</cp:revision>
  <cp:lastPrinted>2024-05-15T02:22:35Z</cp:lastPrinted>
  <dcterms:created xsi:type="dcterms:W3CDTF">2013-11-15T07:08:28Z</dcterms:created>
  <dcterms:modified xsi:type="dcterms:W3CDTF">2024-05-16T01:53:26Z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0x01010075A2C5F744454E479ACB252CFB1EF3A3</vt:lpwstr>
  </property>
</Properties>
</file>