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9" r:id="rId2"/>
    <p:sldId id="260" r:id="rId3"/>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38"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1321A38F-E7B0-40AB-9685-E29D6D1FEF36}"/>
              </a:ext>
            </a:extLst>
          </p:cNvPr>
          <p:cNvSpPr>
            <a:spLocks noGrp="1"/>
          </p:cNvSpPr>
          <p:nvPr>
            <p:ph type="dt" sz="half" idx="10"/>
          </p:nvPr>
        </p:nvSpPr>
        <p:spPr/>
        <p:txBody>
          <a:bodyPr/>
          <a:lstStyle>
            <a:lvl1pPr>
              <a:defRPr/>
            </a:lvl1pPr>
          </a:lstStyle>
          <a:p>
            <a:pPr>
              <a:defRPr/>
            </a:pPr>
            <a:fld id="{BAE78CD6-2EA2-4FCD-A3A3-9F8859F48058}" type="datetimeFigureOut">
              <a:rPr lang="ja-JP" altLang="en-US"/>
              <a:pPr>
                <a:defRPr/>
              </a:pPr>
              <a:t>2024/3/28</a:t>
            </a:fld>
            <a:endParaRPr lang="ja-JP" altLang="en-US"/>
          </a:p>
        </p:txBody>
      </p:sp>
      <p:sp>
        <p:nvSpPr>
          <p:cNvPr id="5" name="フッター プレースホルダ 4">
            <a:extLst>
              <a:ext uri="{FF2B5EF4-FFF2-40B4-BE49-F238E27FC236}">
                <a16:creationId xmlns:a16="http://schemas.microsoft.com/office/drawing/2014/main" id="{570937CD-87C3-4735-B1DA-60C9250A8854}"/>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4384F4DC-5A3D-4F52-B922-649F2A41156E}"/>
              </a:ext>
            </a:extLst>
          </p:cNvPr>
          <p:cNvSpPr>
            <a:spLocks noGrp="1"/>
          </p:cNvSpPr>
          <p:nvPr>
            <p:ph type="sldNum" sz="quarter" idx="12"/>
          </p:nvPr>
        </p:nvSpPr>
        <p:spPr/>
        <p:txBody>
          <a:bodyPr/>
          <a:lstStyle>
            <a:lvl1pPr>
              <a:defRPr/>
            </a:lvl1pPr>
          </a:lstStyle>
          <a:p>
            <a:pPr>
              <a:defRPr/>
            </a:pPr>
            <a:fld id="{CF971228-B610-4730-A8C5-475860E900CC}" type="slidenum">
              <a:rPr lang="ja-JP" altLang="en-US"/>
              <a:pPr>
                <a:defRPr/>
              </a:pPr>
              <a:t>‹#›</a:t>
            </a:fld>
            <a:endParaRPr lang="ja-JP" altLang="en-US"/>
          </a:p>
        </p:txBody>
      </p:sp>
    </p:spTree>
    <p:extLst>
      <p:ext uri="{BB962C8B-B14F-4D97-AF65-F5344CB8AC3E}">
        <p14:creationId xmlns:p14="http://schemas.microsoft.com/office/powerpoint/2010/main" val="62574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1AB6642D-8D0C-4A17-B58D-C96AD20B6F62}"/>
              </a:ext>
            </a:extLst>
          </p:cNvPr>
          <p:cNvSpPr>
            <a:spLocks noGrp="1"/>
          </p:cNvSpPr>
          <p:nvPr>
            <p:ph type="dt" sz="half" idx="10"/>
          </p:nvPr>
        </p:nvSpPr>
        <p:spPr/>
        <p:txBody>
          <a:bodyPr/>
          <a:lstStyle>
            <a:lvl1pPr>
              <a:defRPr/>
            </a:lvl1pPr>
          </a:lstStyle>
          <a:p>
            <a:pPr>
              <a:defRPr/>
            </a:pPr>
            <a:fld id="{21EF924A-2FDB-4013-8CE3-88297174C45B}" type="datetimeFigureOut">
              <a:rPr lang="ja-JP" altLang="en-US"/>
              <a:pPr>
                <a:defRPr/>
              </a:pPr>
              <a:t>2024/3/28</a:t>
            </a:fld>
            <a:endParaRPr lang="ja-JP" altLang="en-US"/>
          </a:p>
        </p:txBody>
      </p:sp>
      <p:sp>
        <p:nvSpPr>
          <p:cNvPr id="5" name="フッター プレースホルダ 4">
            <a:extLst>
              <a:ext uri="{FF2B5EF4-FFF2-40B4-BE49-F238E27FC236}">
                <a16:creationId xmlns:a16="http://schemas.microsoft.com/office/drawing/2014/main" id="{64E78C8B-291D-448D-B618-5DF2978B059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4872BF50-0DD9-4B61-A0D5-E64AF7C73EDE}"/>
              </a:ext>
            </a:extLst>
          </p:cNvPr>
          <p:cNvSpPr>
            <a:spLocks noGrp="1"/>
          </p:cNvSpPr>
          <p:nvPr>
            <p:ph type="sldNum" sz="quarter" idx="12"/>
          </p:nvPr>
        </p:nvSpPr>
        <p:spPr/>
        <p:txBody>
          <a:bodyPr/>
          <a:lstStyle>
            <a:lvl1pPr>
              <a:defRPr/>
            </a:lvl1pPr>
          </a:lstStyle>
          <a:p>
            <a:pPr>
              <a:defRPr/>
            </a:pPr>
            <a:fld id="{F566010F-D99A-46B5-A48C-D58658B9D181}" type="slidenum">
              <a:rPr lang="ja-JP" altLang="en-US"/>
              <a:pPr>
                <a:defRPr/>
              </a:pPr>
              <a:t>‹#›</a:t>
            </a:fld>
            <a:endParaRPr lang="ja-JP" altLang="en-US"/>
          </a:p>
        </p:txBody>
      </p:sp>
    </p:spTree>
    <p:extLst>
      <p:ext uri="{BB962C8B-B14F-4D97-AF65-F5344CB8AC3E}">
        <p14:creationId xmlns:p14="http://schemas.microsoft.com/office/powerpoint/2010/main" val="862849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24A2C179-22C8-40B6-9F34-A0AD3811C449}"/>
              </a:ext>
            </a:extLst>
          </p:cNvPr>
          <p:cNvSpPr>
            <a:spLocks noGrp="1"/>
          </p:cNvSpPr>
          <p:nvPr>
            <p:ph type="dt" sz="half" idx="10"/>
          </p:nvPr>
        </p:nvSpPr>
        <p:spPr/>
        <p:txBody>
          <a:bodyPr/>
          <a:lstStyle>
            <a:lvl1pPr>
              <a:defRPr/>
            </a:lvl1pPr>
          </a:lstStyle>
          <a:p>
            <a:pPr>
              <a:defRPr/>
            </a:pPr>
            <a:fld id="{0BE91621-857D-4F86-B7AE-744FE79CF3E7}" type="datetimeFigureOut">
              <a:rPr lang="ja-JP" altLang="en-US"/>
              <a:pPr>
                <a:defRPr/>
              </a:pPr>
              <a:t>2024/3/28</a:t>
            </a:fld>
            <a:endParaRPr lang="ja-JP" altLang="en-US"/>
          </a:p>
        </p:txBody>
      </p:sp>
      <p:sp>
        <p:nvSpPr>
          <p:cNvPr id="5" name="フッター プレースホルダ 4">
            <a:extLst>
              <a:ext uri="{FF2B5EF4-FFF2-40B4-BE49-F238E27FC236}">
                <a16:creationId xmlns:a16="http://schemas.microsoft.com/office/drawing/2014/main" id="{7BB7124A-DBD6-43D1-B554-99EE8EEB4277}"/>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C061A6B2-B223-4658-B968-70A40588164F}"/>
              </a:ext>
            </a:extLst>
          </p:cNvPr>
          <p:cNvSpPr>
            <a:spLocks noGrp="1"/>
          </p:cNvSpPr>
          <p:nvPr>
            <p:ph type="sldNum" sz="quarter" idx="12"/>
          </p:nvPr>
        </p:nvSpPr>
        <p:spPr/>
        <p:txBody>
          <a:bodyPr/>
          <a:lstStyle>
            <a:lvl1pPr>
              <a:defRPr/>
            </a:lvl1pPr>
          </a:lstStyle>
          <a:p>
            <a:pPr>
              <a:defRPr/>
            </a:pPr>
            <a:fld id="{5F46EA3D-C089-4143-B143-372B7A8CF659}" type="slidenum">
              <a:rPr lang="ja-JP" altLang="en-US"/>
              <a:pPr>
                <a:defRPr/>
              </a:pPr>
              <a:t>‹#›</a:t>
            </a:fld>
            <a:endParaRPr lang="ja-JP" altLang="en-US"/>
          </a:p>
        </p:txBody>
      </p:sp>
    </p:spTree>
    <p:extLst>
      <p:ext uri="{BB962C8B-B14F-4D97-AF65-F5344CB8AC3E}">
        <p14:creationId xmlns:p14="http://schemas.microsoft.com/office/powerpoint/2010/main" val="3030472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816F9DDA-9998-4A34-AEA2-3E91CF6B32C0}"/>
              </a:ext>
            </a:extLst>
          </p:cNvPr>
          <p:cNvSpPr>
            <a:spLocks noGrp="1"/>
          </p:cNvSpPr>
          <p:nvPr>
            <p:ph type="dt" sz="half" idx="10"/>
          </p:nvPr>
        </p:nvSpPr>
        <p:spPr/>
        <p:txBody>
          <a:bodyPr/>
          <a:lstStyle>
            <a:lvl1pPr>
              <a:defRPr/>
            </a:lvl1pPr>
          </a:lstStyle>
          <a:p>
            <a:pPr>
              <a:defRPr/>
            </a:pPr>
            <a:fld id="{53E1AD15-567A-424A-9E38-363AB66DAD29}" type="datetimeFigureOut">
              <a:rPr lang="ja-JP" altLang="en-US"/>
              <a:pPr>
                <a:defRPr/>
              </a:pPr>
              <a:t>2024/3/28</a:t>
            </a:fld>
            <a:endParaRPr lang="ja-JP" altLang="en-US"/>
          </a:p>
        </p:txBody>
      </p:sp>
      <p:sp>
        <p:nvSpPr>
          <p:cNvPr id="5" name="フッター プレースホルダ 4">
            <a:extLst>
              <a:ext uri="{FF2B5EF4-FFF2-40B4-BE49-F238E27FC236}">
                <a16:creationId xmlns:a16="http://schemas.microsoft.com/office/drawing/2014/main" id="{9DA211C1-3E42-4683-9810-5BB9FD2D9B1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3F5A68AD-1C0F-45DF-AA4E-73F94E039C6F}"/>
              </a:ext>
            </a:extLst>
          </p:cNvPr>
          <p:cNvSpPr>
            <a:spLocks noGrp="1"/>
          </p:cNvSpPr>
          <p:nvPr>
            <p:ph type="sldNum" sz="quarter" idx="12"/>
          </p:nvPr>
        </p:nvSpPr>
        <p:spPr/>
        <p:txBody>
          <a:bodyPr/>
          <a:lstStyle>
            <a:lvl1pPr>
              <a:defRPr/>
            </a:lvl1pPr>
          </a:lstStyle>
          <a:p>
            <a:pPr>
              <a:defRPr/>
            </a:pPr>
            <a:fld id="{C183F2A7-0776-4FCC-898A-8D361E8A7DD4}" type="slidenum">
              <a:rPr lang="ja-JP" altLang="en-US"/>
              <a:pPr>
                <a:defRPr/>
              </a:pPr>
              <a:t>‹#›</a:t>
            </a:fld>
            <a:endParaRPr lang="ja-JP" altLang="en-US"/>
          </a:p>
        </p:txBody>
      </p:sp>
    </p:spTree>
    <p:extLst>
      <p:ext uri="{BB962C8B-B14F-4D97-AF65-F5344CB8AC3E}">
        <p14:creationId xmlns:p14="http://schemas.microsoft.com/office/powerpoint/2010/main" val="420473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55DCCC30-8534-4BB9-94FD-99AF99CA38F0}"/>
              </a:ext>
            </a:extLst>
          </p:cNvPr>
          <p:cNvSpPr>
            <a:spLocks noGrp="1"/>
          </p:cNvSpPr>
          <p:nvPr>
            <p:ph type="dt" sz="half" idx="10"/>
          </p:nvPr>
        </p:nvSpPr>
        <p:spPr/>
        <p:txBody>
          <a:bodyPr/>
          <a:lstStyle>
            <a:lvl1pPr>
              <a:defRPr/>
            </a:lvl1pPr>
          </a:lstStyle>
          <a:p>
            <a:pPr>
              <a:defRPr/>
            </a:pPr>
            <a:fld id="{627B2455-C4AC-41FD-8593-5ACD7073A3CC}" type="datetimeFigureOut">
              <a:rPr lang="ja-JP" altLang="en-US"/>
              <a:pPr>
                <a:defRPr/>
              </a:pPr>
              <a:t>2024/3/28</a:t>
            </a:fld>
            <a:endParaRPr lang="ja-JP" altLang="en-US"/>
          </a:p>
        </p:txBody>
      </p:sp>
      <p:sp>
        <p:nvSpPr>
          <p:cNvPr id="5" name="フッター プレースホルダ 4">
            <a:extLst>
              <a:ext uri="{FF2B5EF4-FFF2-40B4-BE49-F238E27FC236}">
                <a16:creationId xmlns:a16="http://schemas.microsoft.com/office/drawing/2014/main" id="{057B58F6-04A9-43FE-8048-C6316BC4AA0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7BFFBE6E-545F-4BE7-B315-7C049776B307}"/>
              </a:ext>
            </a:extLst>
          </p:cNvPr>
          <p:cNvSpPr>
            <a:spLocks noGrp="1"/>
          </p:cNvSpPr>
          <p:nvPr>
            <p:ph type="sldNum" sz="quarter" idx="12"/>
          </p:nvPr>
        </p:nvSpPr>
        <p:spPr/>
        <p:txBody>
          <a:bodyPr/>
          <a:lstStyle>
            <a:lvl1pPr>
              <a:defRPr/>
            </a:lvl1pPr>
          </a:lstStyle>
          <a:p>
            <a:pPr>
              <a:defRPr/>
            </a:pPr>
            <a:fld id="{787FD147-1325-4A20-87CC-9389F21C4C90}" type="slidenum">
              <a:rPr lang="ja-JP" altLang="en-US"/>
              <a:pPr>
                <a:defRPr/>
              </a:pPr>
              <a:t>‹#›</a:t>
            </a:fld>
            <a:endParaRPr lang="ja-JP" altLang="en-US"/>
          </a:p>
        </p:txBody>
      </p:sp>
    </p:spTree>
    <p:extLst>
      <p:ext uri="{BB962C8B-B14F-4D97-AF65-F5344CB8AC3E}">
        <p14:creationId xmlns:p14="http://schemas.microsoft.com/office/powerpoint/2010/main" val="491434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E2C8844F-9205-497A-AFA4-FEF7B29C6CED}"/>
              </a:ext>
            </a:extLst>
          </p:cNvPr>
          <p:cNvSpPr>
            <a:spLocks noGrp="1"/>
          </p:cNvSpPr>
          <p:nvPr>
            <p:ph type="dt" sz="half" idx="10"/>
          </p:nvPr>
        </p:nvSpPr>
        <p:spPr/>
        <p:txBody>
          <a:bodyPr/>
          <a:lstStyle>
            <a:lvl1pPr>
              <a:defRPr/>
            </a:lvl1pPr>
          </a:lstStyle>
          <a:p>
            <a:pPr>
              <a:defRPr/>
            </a:pPr>
            <a:fld id="{98884548-FE78-479C-B475-97CAC8A9BC23}" type="datetimeFigureOut">
              <a:rPr lang="ja-JP" altLang="en-US"/>
              <a:pPr>
                <a:defRPr/>
              </a:pPr>
              <a:t>2024/3/28</a:t>
            </a:fld>
            <a:endParaRPr lang="ja-JP" altLang="en-US"/>
          </a:p>
        </p:txBody>
      </p:sp>
      <p:sp>
        <p:nvSpPr>
          <p:cNvPr id="6" name="フッター プレースホルダ 4">
            <a:extLst>
              <a:ext uri="{FF2B5EF4-FFF2-40B4-BE49-F238E27FC236}">
                <a16:creationId xmlns:a16="http://schemas.microsoft.com/office/drawing/2014/main" id="{96886BC6-7717-4A40-908D-29664B654B4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5EAA5FAA-5C84-43EF-B259-4D55B7FB0690}"/>
              </a:ext>
            </a:extLst>
          </p:cNvPr>
          <p:cNvSpPr>
            <a:spLocks noGrp="1"/>
          </p:cNvSpPr>
          <p:nvPr>
            <p:ph type="sldNum" sz="quarter" idx="12"/>
          </p:nvPr>
        </p:nvSpPr>
        <p:spPr/>
        <p:txBody>
          <a:bodyPr/>
          <a:lstStyle>
            <a:lvl1pPr>
              <a:defRPr/>
            </a:lvl1pPr>
          </a:lstStyle>
          <a:p>
            <a:pPr>
              <a:defRPr/>
            </a:pPr>
            <a:fld id="{A65A7BB6-4024-4918-8E2A-BE62EAFFCB07}" type="slidenum">
              <a:rPr lang="ja-JP" altLang="en-US"/>
              <a:pPr>
                <a:defRPr/>
              </a:pPr>
              <a:t>‹#›</a:t>
            </a:fld>
            <a:endParaRPr lang="ja-JP" altLang="en-US"/>
          </a:p>
        </p:txBody>
      </p:sp>
    </p:spTree>
    <p:extLst>
      <p:ext uri="{BB962C8B-B14F-4D97-AF65-F5344CB8AC3E}">
        <p14:creationId xmlns:p14="http://schemas.microsoft.com/office/powerpoint/2010/main" val="1425447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63B0A989-97A7-4377-A608-38A92D5F8872}"/>
              </a:ext>
            </a:extLst>
          </p:cNvPr>
          <p:cNvSpPr>
            <a:spLocks noGrp="1"/>
          </p:cNvSpPr>
          <p:nvPr>
            <p:ph type="dt" sz="half" idx="10"/>
          </p:nvPr>
        </p:nvSpPr>
        <p:spPr/>
        <p:txBody>
          <a:bodyPr/>
          <a:lstStyle>
            <a:lvl1pPr>
              <a:defRPr/>
            </a:lvl1pPr>
          </a:lstStyle>
          <a:p>
            <a:pPr>
              <a:defRPr/>
            </a:pPr>
            <a:fld id="{EECFD877-06CB-4ED4-B8C4-9F150765EAF4}" type="datetimeFigureOut">
              <a:rPr lang="ja-JP" altLang="en-US"/>
              <a:pPr>
                <a:defRPr/>
              </a:pPr>
              <a:t>2024/3/28</a:t>
            </a:fld>
            <a:endParaRPr lang="ja-JP" altLang="en-US"/>
          </a:p>
        </p:txBody>
      </p:sp>
      <p:sp>
        <p:nvSpPr>
          <p:cNvPr id="8" name="フッター プレースホルダ 4">
            <a:extLst>
              <a:ext uri="{FF2B5EF4-FFF2-40B4-BE49-F238E27FC236}">
                <a16:creationId xmlns:a16="http://schemas.microsoft.com/office/drawing/2014/main" id="{A7A008D8-B915-4EA2-926F-51F640F5A364}"/>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012EC256-6B28-4015-BDB6-C3CA4A52FFB4}"/>
              </a:ext>
            </a:extLst>
          </p:cNvPr>
          <p:cNvSpPr>
            <a:spLocks noGrp="1"/>
          </p:cNvSpPr>
          <p:nvPr>
            <p:ph type="sldNum" sz="quarter" idx="12"/>
          </p:nvPr>
        </p:nvSpPr>
        <p:spPr/>
        <p:txBody>
          <a:bodyPr/>
          <a:lstStyle>
            <a:lvl1pPr>
              <a:defRPr/>
            </a:lvl1pPr>
          </a:lstStyle>
          <a:p>
            <a:pPr>
              <a:defRPr/>
            </a:pPr>
            <a:fld id="{5B72F83C-7F15-4CEE-9FD9-A0F9B8547D37}" type="slidenum">
              <a:rPr lang="ja-JP" altLang="en-US"/>
              <a:pPr>
                <a:defRPr/>
              </a:pPr>
              <a:t>‹#›</a:t>
            </a:fld>
            <a:endParaRPr lang="ja-JP" altLang="en-US"/>
          </a:p>
        </p:txBody>
      </p:sp>
    </p:spTree>
    <p:extLst>
      <p:ext uri="{BB962C8B-B14F-4D97-AF65-F5344CB8AC3E}">
        <p14:creationId xmlns:p14="http://schemas.microsoft.com/office/powerpoint/2010/main" val="1033538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D2A33946-04DB-4CC6-93FC-02D1EAD2B2DA}"/>
              </a:ext>
            </a:extLst>
          </p:cNvPr>
          <p:cNvSpPr>
            <a:spLocks noGrp="1"/>
          </p:cNvSpPr>
          <p:nvPr>
            <p:ph type="dt" sz="half" idx="10"/>
          </p:nvPr>
        </p:nvSpPr>
        <p:spPr/>
        <p:txBody>
          <a:bodyPr/>
          <a:lstStyle>
            <a:lvl1pPr>
              <a:defRPr/>
            </a:lvl1pPr>
          </a:lstStyle>
          <a:p>
            <a:pPr>
              <a:defRPr/>
            </a:pPr>
            <a:fld id="{57CCB738-AC1F-4BC9-9AFE-D95EBBB1F82F}" type="datetimeFigureOut">
              <a:rPr lang="ja-JP" altLang="en-US"/>
              <a:pPr>
                <a:defRPr/>
              </a:pPr>
              <a:t>2024/3/28</a:t>
            </a:fld>
            <a:endParaRPr lang="ja-JP" altLang="en-US"/>
          </a:p>
        </p:txBody>
      </p:sp>
      <p:sp>
        <p:nvSpPr>
          <p:cNvPr id="4" name="フッター プレースホルダ 4">
            <a:extLst>
              <a:ext uri="{FF2B5EF4-FFF2-40B4-BE49-F238E27FC236}">
                <a16:creationId xmlns:a16="http://schemas.microsoft.com/office/drawing/2014/main" id="{56C71973-9539-46EC-871A-A06A69FA7003}"/>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B1D71F03-9DE4-4F8E-AD08-733EC203DA66}"/>
              </a:ext>
            </a:extLst>
          </p:cNvPr>
          <p:cNvSpPr>
            <a:spLocks noGrp="1"/>
          </p:cNvSpPr>
          <p:nvPr>
            <p:ph type="sldNum" sz="quarter" idx="12"/>
          </p:nvPr>
        </p:nvSpPr>
        <p:spPr/>
        <p:txBody>
          <a:bodyPr/>
          <a:lstStyle>
            <a:lvl1pPr>
              <a:defRPr/>
            </a:lvl1pPr>
          </a:lstStyle>
          <a:p>
            <a:pPr>
              <a:defRPr/>
            </a:pPr>
            <a:fld id="{C6406C2B-544C-4A94-A454-CF8D87A190EB}" type="slidenum">
              <a:rPr lang="ja-JP" altLang="en-US"/>
              <a:pPr>
                <a:defRPr/>
              </a:pPr>
              <a:t>‹#›</a:t>
            </a:fld>
            <a:endParaRPr lang="ja-JP" altLang="en-US"/>
          </a:p>
        </p:txBody>
      </p:sp>
    </p:spTree>
    <p:extLst>
      <p:ext uri="{BB962C8B-B14F-4D97-AF65-F5344CB8AC3E}">
        <p14:creationId xmlns:p14="http://schemas.microsoft.com/office/powerpoint/2010/main" val="2888690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2BB8EC4A-A3D8-498D-A881-17EC80CEE419}"/>
              </a:ext>
            </a:extLst>
          </p:cNvPr>
          <p:cNvSpPr>
            <a:spLocks noGrp="1"/>
          </p:cNvSpPr>
          <p:nvPr>
            <p:ph type="dt" sz="half" idx="10"/>
          </p:nvPr>
        </p:nvSpPr>
        <p:spPr/>
        <p:txBody>
          <a:bodyPr/>
          <a:lstStyle>
            <a:lvl1pPr>
              <a:defRPr/>
            </a:lvl1pPr>
          </a:lstStyle>
          <a:p>
            <a:pPr>
              <a:defRPr/>
            </a:pPr>
            <a:fld id="{EC45769D-CF6D-435B-A11E-C4DB225BC96E}" type="datetimeFigureOut">
              <a:rPr lang="ja-JP" altLang="en-US"/>
              <a:pPr>
                <a:defRPr/>
              </a:pPr>
              <a:t>2024/3/28</a:t>
            </a:fld>
            <a:endParaRPr lang="ja-JP" altLang="en-US"/>
          </a:p>
        </p:txBody>
      </p:sp>
      <p:sp>
        <p:nvSpPr>
          <p:cNvPr id="3" name="フッター プレースホルダ 4">
            <a:extLst>
              <a:ext uri="{FF2B5EF4-FFF2-40B4-BE49-F238E27FC236}">
                <a16:creationId xmlns:a16="http://schemas.microsoft.com/office/drawing/2014/main" id="{4AF12517-6752-45F2-A30E-37835B3CE806}"/>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CF34BB54-2426-4CE2-9CAC-899350ABDD3F}"/>
              </a:ext>
            </a:extLst>
          </p:cNvPr>
          <p:cNvSpPr>
            <a:spLocks noGrp="1"/>
          </p:cNvSpPr>
          <p:nvPr>
            <p:ph type="sldNum" sz="quarter" idx="12"/>
          </p:nvPr>
        </p:nvSpPr>
        <p:spPr/>
        <p:txBody>
          <a:bodyPr/>
          <a:lstStyle>
            <a:lvl1pPr>
              <a:defRPr/>
            </a:lvl1pPr>
          </a:lstStyle>
          <a:p>
            <a:pPr>
              <a:defRPr/>
            </a:pPr>
            <a:fld id="{70D184A0-C792-4958-806B-F5E3F0991B6F}" type="slidenum">
              <a:rPr lang="ja-JP" altLang="en-US"/>
              <a:pPr>
                <a:defRPr/>
              </a:pPr>
              <a:t>‹#›</a:t>
            </a:fld>
            <a:endParaRPr lang="ja-JP" altLang="en-US"/>
          </a:p>
        </p:txBody>
      </p:sp>
    </p:spTree>
    <p:extLst>
      <p:ext uri="{BB962C8B-B14F-4D97-AF65-F5344CB8AC3E}">
        <p14:creationId xmlns:p14="http://schemas.microsoft.com/office/powerpoint/2010/main" val="2181366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57AFE54A-D90B-4DE0-B3CD-504BA2B58454}"/>
              </a:ext>
            </a:extLst>
          </p:cNvPr>
          <p:cNvSpPr>
            <a:spLocks noGrp="1"/>
          </p:cNvSpPr>
          <p:nvPr>
            <p:ph type="dt" sz="half" idx="10"/>
          </p:nvPr>
        </p:nvSpPr>
        <p:spPr/>
        <p:txBody>
          <a:bodyPr/>
          <a:lstStyle>
            <a:lvl1pPr>
              <a:defRPr/>
            </a:lvl1pPr>
          </a:lstStyle>
          <a:p>
            <a:pPr>
              <a:defRPr/>
            </a:pPr>
            <a:fld id="{ED3A7167-3DAD-4211-861E-188B5702BC22}" type="datetimeFigureOut">
              <a:rPr lang="ja-JP" altLang="en-US"/>
              <a:pPr>
                <a:defRPr/>
              </a:pPr>
              <a:t>2024/3/28</a:t>
            </a:fld>
            <a:endParaRPr lang="ja-JP" altLang="en-US"/>
          </a:p>
        </p:txBody>
      </p:sp>
      <p:sp>
        <p:nvSpPr>
          <p:cNvPr id="6" name="フッター プレースホルダ 4">
            <a:extLst>
              <a:ext uri="{FF2B5EF4-FFF2-40B4-BE49-F238E27FC236}">
                <a16:creationId xmlns:a16="http://schemas.microsoft.com/office/drawing/2014/main" id="{B70F245E-C589-4330-B520-59BAF63B05F2}"/>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71A59335-328D-49EB-A8C0-C0F8CC097F9F}"/>
              </a:ext>
            </a:extLst>
          </p:cNvPr>
          <p:cNvSpPr>
            <a:spLocks noGrp="1"/>
          </p:cNvSpPr>
          <p:nvPr>
            <p:ph type="sldNum" sz="quarter" idx="12"/>
          </p:nvPr>
        </p:nvSpPr>
        <p:spPr/>
        <p:txBody>
          <a:bodyPr/>
          <a:lstStyle>
            <a:lvl1pPr>
              <a:defRPr/>
            </a:lvl1pPr>
          </a:lstStyle>
          <a:p>
            <a:pPr>
              <a:defRPr/>
            </a:pPr>
            <a:fld id="{020BB8D5-175F-4F9C-AF8D-22FCB72734D9}" type="slidenum">
              <a:rPr lang="ja-JP" altLang="en-US"/>
              <a:pPr>
                <a:defRPr/>
              </a:pPr>
              <a:t>‹#›</a:t>
            </a:fld>
            <a:endParaRPr lang="ja-JP" altLang="en-US"/>
          </a:p>
        </p:txBody>
      </p:sp>
    </p:spTree>
    <p:extLst>
      <p:ext uri="{BB962C8B-B14F-4D97-AF65-F5344CB8AC3E}">
        <p14:creationId xmlns:p14="http://schemas.microsoft.com/office/powerpoint/2010/main" val="219229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70D8AF-9A7D-4374-9920-D8EC4F4B6610}"/>
              </a:ext>
            </a:extLst>
          </p:cNvPr>
          <p:cNvSpPr>
            <a:spLocks noGrp="1"/>
          </p:cNvSpPr>
          <p:nvPr>
            <p:ph type="dt" sz="half" idx="10"/>
          </p:nvPr>
        </p:nvSpPr>
        <p:spPr/>
        <p:txBody>
          <a:bodyPr/>
          <a:lstStyle>
            <a:lvl1pPr>
              <a:defRPr/>
            </a:lvl1pPr>
          </a:lstStyle>
          <a:p>
            <a:pPr>
              <a:defRPr/>
            </a:pPr>
            <a:fld id="{7E589061-58BC-43FF-A282-343EC0F4CF9C}" type="datetimeFigureOut">
              <a:rPr lang="ja-JP" altLang="en-US"/>
              <a:pPr>
                <a:defRPr/>
              </a:pPr>
              <a:t>2024/3/28</a:t>
            </a:fld>
            <a:endParaRPr lang="ja-JP" altLang="en-US"/>
          </a:p>
        </p:txBody>
      </p:sp>
      <p:sp>
        <p:nvSpPr>
          <p:cNvPr id="6" name="フッター プレースホルダ 4">
            <a:extLst>
              <a:ext uri="{FF2B5EF4-FFF2-40B4-BE49-F238E27FC236}">
                <a16:creationId xmlns:a16="http://schemas.microsoft.com/office/drawing/2014/main" id="{50DE7BDD-831D-42A6-8DC5-2C087C3942D1}"/>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3CA6B11E-D7D3-4016-94C2-ED714ADABAB4}"/>
              </a:ext>
            </a:extLst>
          </p:cNvPr>
          <p:cNvSpPr>
            <a:spLocks noGrp="1"/>
          </p:cNvSpPr>
          <p:nvPr>
            <p:ph type="sldNum" sz="quarter" idx="12"/>
          </p:nvPr>
        </p:nvSpPr>
        <p:spPr/>
        <p:txBody>
          <a:bodyPr/>
          <a:lstStyle>
            <a:lvl1pPr>
              <a:defRPr/>
            </a:lvl1pPr>
          </a:lstStyle>
          <a:p>
            <a:pPr>
              <a:defRPr/>
            </a:pPr>
            <a:fld id="{BFC8BB23-5D51-4BDB-89C6-BD7A81513F6C}" type="slidenum">
              <a:rPr lang="ja-JP" altLang="en-US"/>
              <a:pPr>
                <a:defRPr/>
              </a:pPr>
              <a:t>‹#›</a:t>
            </a:fld>
            <a:endParaRPr lang="ja-JP" altLang="en-US"/>
          </a:p>
        </p:txBody>
      </p:sp>
    </p:spTree>
    <p:extLst>
      <p:ext uri="{BB962C8B-B14F-4D97-AF65-F5344CB8AC3E}">
        <p14:creationId xmlns:p14="http://schemas.microsoft.com/office/powerpoint/2010/main" val="1493747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15232F28-257D-4C4A-B8D0-6B32BFAF3D3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190D104F-CB3C-4B88-97D6-B427960EBCC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B150019-0818-406B-BCC3-6BD79338BF4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F6CBA52C-A35C-4407-8FB7-989340082233}" type="datetimeFigureOut">
              <a:rPr lang="ja-JP" altLang="en-US"/>
              <a:pPr>
                <a:defRPr/>
              </a:pPr>
              <a:t>2024/3/28</a:t>
            </a:fld>
            <a:endParaRPr lang="ja-JP" altLang="en-US"/>
          </a:p>
        </p:txBody>
      </p:sp>
      <p:sp>
        <p:nvSpPr>
          <p:cNvPr id="5" name="フッター プレースホルダ 4">
            <a:extLst>
              <a:ext uri="{FF2B5EF4-FFF2-40B4-BE49-F238E27FC236}">
                <a16:creationId xmlns:a16="http://schemas.microsoft.com/office/drawing/2014/main" id="{627BCAE4-12D8-4494-9CEC-61C72199E8E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187443C1-2165-4589-B4E1-D29AC53F38C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48CC1C65-8969-460D-83E9-6BBEC8D0BFA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6D3418E-FED7-46F3-AF38-C1FDCF65213B}"/>
              </a:ext>
            </a:extLst>
          </p:cNvPr>
          <p:cNvSpPr txBox="1">
            <a:spLocks noChangeArrowheads="1"/>
          </p:cNvSpPr>
          <p:nvPr/>
        </p:nvSpPr>
        <p:spPr bwMode="auto">
          <a:xfrm>
            <a:off x="136525" y="517832"/>
            <a:ext cx="6411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latin typeface="HGP創英角ｺﾞｼｯｸUB" panose="020B0900000000000000" pitchFamily="50" charset="-128"/>
                <a:ea typeface="HGP創英角ｺﾞｼｯｸUB" panose="020B0900000000000000" pitchFamily="50" charset="-128"/>
              </a:rPr>
              <a:t>（仮称）大阪府子ども計画策定のための実態調査</a:t>
            </a:r>
            <a:endParaRPr lang="ja-JP" altLang="en-US" sz="1200" dirty="0">
              <a:latin typeface="HG丸ｺﾞｼｯｸM-PRO" panose="020F0600000000000000" pitchFamily="50" charset="-128"/>
              <a:ea typeface="HG丸ｺﾞｼｯｸM-PRO" panose="020F0600000000000000" pitchFamily="50" charset="-128"/>
            </a:endParaRPr>
          </a:p>
        </p:txBody>
      </p:sp>
      <p:graphicFrame>
        <p:nvGraphicFramePr>
          <p:cNvPr id="5" name="表 11">
            <a:extLst>
              <a:ext uri="{FF2B5EF4-FFF2-40B4-BE49-F238E27FC236}">
                <a16:creationId xmlns:a16="http://schemas.microsoft.com/office/drawing/2014/main" id="{92B23B49-233B-4D47-A2ED-BF21383A4944}"/>
              </a:ext>
            </a:extLst>
          </p:cNvPr>
          <p:cNvGraphicFramePr>
            <a:graphicFrameLocks noGrp="1"/>
          </p:cNvGraphicFramePr>
          <p:nvPr>
            <p:extLst>
              <p:ext uri="{D42A27DB-BD31-4B8C-83A1-F6EECF244321}">
                <p14:modId xmlns:p14="http://schemas.microsoft.com/office/powerpoint/2010/main" val="1064021272"/>
              </p:ext>
            </p:extLst>
          </p:nvPr>
        </p:nvGraphicFramePr>
        <p:xfrm>
          <a:off x="157162" y="917125"/>
          <a:ext cx="8829675" cy="5827157"/>
        </p:xfrm>
        <a:graphic>
          <a:graphicData uri="http://schemas.openxmlformats.org/drawingml/2006/table">
            <a:tbl>
              <a:tblPr firstRow="1" bandRow="1">
                <a:tableStyleId>{16D9F66E-5EB9-4882-86FB-DCBF35E3C3E4}</a:tableStyleId>
              </a:tblPr>
              <a:tblGrid>
                <a:gridCol w="454398">
                  <a:extLst>
                    <a:ext uri="{9D8B030D-6E8A-4147-A177-3AD203B41FA5}">
                      <a16:colId xmlns:a16="http://schemas.microsoft.com/office/drawing/2014/main" val="3994456212"/>
                    </a:ext>
                  </a:extLst>
                </a:gridCol>
                <a:gridCol w="2592288">
                  <a:extLst>
                    <a:ext uri="{9D8B030D-6E8A-4147-A177-3AD203B41FA5}">
                      <a16:colId xmlns:a16="http://schemas.microsoft.com/office/drawing/2014/main" val="3760586255"/>
                    </a:ext>
                  </a:extLst>
                </a:gridCol>
                <a:gridCol w="2251119">
                  <a:extLst>
                    <a:ext uri="{9D8B030D-6E8A-4147-A177-3AD203B41FA5}">
                      <a16:colId xmlns:a16="http://schemas.microsoft.com/office/drawing/2014/main" val="2973343904"/>
                    </a:ext>
                  </a:extLst>
                </a:gridCol>
                <a:gridCol w="1765935">
                  <a:extLst>
                    <a:ext uri="{9D8B030D-6E8A-4147-A177-3AD203B41FA5}">
                      <a16:colId xmlns:a16="http://schemas.microsoft.com/office/drawing/2014/main" val="3960311129"/>
                    </a:ext>
                  </a:extLst>
                </a:gridCol>
                <a:gridCol w="1765935">
                  <a:extLst>
                    <a:ext uri="{9D8B030D-6E8A-4147-A177-3AD203B41FA5}">
                      <a16:colId xmlns:a16="http://schemas.microsoft.com/office/drawing/2014/main" val="319637301"/>
                    </a:ext>
                  </a:extLst>
                </a:gridCol>
              </a:tblGrid>
              <a:tr h="324329">
                <a:tc gridSpan="5">
                  <a:txBody>
                    <a:bodyPr/>
                    <a:lstStyle/>
                    <a:p>
                      <a:pPr algn="ctr"/>
                      <a:r>
                        <a:rPr kumimoji="1" lang="ja-JP" altLang="en-US" sz="1600" b="0" dirty="0"/>
                        <a:t>目的</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38946870"/>
                  </a:ext>
                </a:extLst>
              </a:tr>
              <a:tr h="796079">
                <a:tc gridSpan="5">
                  <a:txBody>
                    <a:bodyPr/>
                    <a:lstStyle/>
                    <a:p>
                      <a:r>
                        <a:rPr kumimoji="1" lang="ja-JP" altLang="en-US" sz="1200" dirty="0"/>
                        <a:t>　</a:t>
                      </a:r>
                      <a:r>
                        <a:rPr kumimoji="1" lang="ja-JP" altLang="en-US" sz="1200" dirty="0">
                          <a:latin typeface="+mn-ea"/>
                          <a:ea typeface="+mn-ea"/>
                        </a:rPr>
                        <a:t>令和５年４月１日に施行された「こども基本法」に基づき、都道府県はこども施策についての計画を定めるよう努めるものとされており、大阪府は、令和７年度から</a:t>
                      </a:r>
                      <a:r>
                        <a:rPr kumimoji="1" lang="en-US" altLang="ja-JP" sz="1200" dirty="0">
                          <a:latin typeface="+mn-ea"/>
                          <a:ea typeface="+mn-ea"/>
                        </a:rPr>
                        <a:t>16</a:t>
                      </a:r>
                      <a:r>
                        <a:rPr kumimoji="1" lang="ja-JP" altLang="en-US" sz="1200" dirty="0">
                          <a:latin typeface="+mn-ea"/>
                          <a:ea typeface="+mn-ea"/>
                        </a:rPr>
                        <a:t>年度までの</a:t>
                      </a:r>
                      <a:r>
                        <a:rPr kumimoji="1" lang="en-US" altLang="ja-JP" sz="1200" dirty="0">
                          <a:latin typeface="+mn-ea"/>
                          <a:ea typeface="+mn-ea"/>
                        </a:rPr>
                        <a:t>10</a:t>
                      </a:r>
                      <a:r>
                        <a:rPr kumimoji="1" lang="ja-JP" altLang="en-US" sz="1200" dirty="0">
                          <a:latin typeface="+mn-ea"/>
                          <a:ea typeface="+mn-ea"/>
                        </a:rPr>
                        <a:t>年間を計画期間とした「（仮称）大阪府子ども計画」を策定する予定である。</a:t>
                      </a:r>
                      <a:endParaRPr kumimoji="1" lang="en-US" altLang="ja-JP" sz="1200" dirty="0">
                        <a:latin typeface="+mn-ea"/>
                        <a:ea typeface="+mn-ea"/>
                      </a:endParaRPr>
                    </a:p>
                    <a:p>
                      <a:r>
                        <a:rPr kumimoji="1" lang="ja-JP" altLang="en-US" sz="1200" dirty="0">
                          <a:latin typeface="+mn-ea"/>
                          <a:ea typeface="+mn-ea"/>
                        </a:rPr>
                        <a:t>　今回実施する実態調査は、本計画の策定に際し、大阪府として、広域的に取り組むべき課題についての実態を把握し、計画の策定のための資料として活用することを目的とする。</a:t>
                      </a: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75416002"/>
                  </a:ext>
                </a:extLst>
              </a:tr>
              <a:tr h="294844">
                <a:tc gridSpan="5">
                  <a:txBody>
                    <a:bodyPr/>
                    <a:lstStyle/>
                    <a:p>
                      <a:r>
                        <a:rPr kumimoji="1" lang="ja-JP" altLang="en-US" sz="1400" dirty="0"/>
                        <a:t>（１）家庭の養育力・教育力についての実態調査</a:t>
                      </a:r>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502419944"/>
                  </a:ext>
                </a:extLst>
              </a:tr>
              <a:tr h="265360">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200" b="1" dirty="0"/>
                        <a:t>調査名</a:t>
                      </a:r>
                      <a:endParaRPr kumimoji="1" lang="ja-JP" altLang="en-US" sz="1200" b="1"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200" b="1" dirty="0"/>
                        <a:t>内容</a:t>
                      </a:r>
                      <a:endParaRPr kumimoji="1" lang="ja-JP" altLang="en-US" sz="1200" b="1"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200" b="1" dirty="0"/>
                        <a:t>対象等</a:t>
                      </a:r>
                      <a:endParaRPr kumimoji="1" lang="ja-JP" altLang="en-US" sz="1200" b="1"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200" b="1" dirty="0"/>
                        <a:t>手法・時期</a:t>
                      </a:r>
                      <a:endParaRPr kumimoji="1" lang="ja-JP" altLang="en-US" sz="1200" b="1"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62374444"/>
                  </a:ext>
                </a:extLst>
              </a:tr>
              <a:tr h="1223604">
                <a:tc>
                  <a:txBody>
                    <a:bodyPr/>
                    <a:lstStyle/>
                    <a:p>
                      <a:pPr algn="ctr"/>
                      <a:r>
                        <a:rPr kumimoji="1" lang="ja-JP" altLang="en-US" sz="1200" dirty="0"/>
                        <a:t>１</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200" dirty="0"/>
                        <a:t>家庭の養育力・教育力に関する保護者の意識調査</a:t>
                      </a:r>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100" dirty="0"/>
                        <a:t>子どもへのしつけや子どもの生活習慣といった家庭の養育力・教育力に関する一般的な保護者の意識について、府内及び他府県に在住する保護者に調査し、他府県と比較した大阪府の保護者の意識について調査する。</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t>就学前の子どもを持つ保護者</a:t>
                      </a:r>
                    </a:p>
                    <a:p>
                      <a:r>
                        <a:rPr kumimoji="1" lang="ja-JP" altLang="en-US" sz="1200" dirty="0"/>
                        <a:t>府内　　　　　２，１００人</a:t>
                      </a:r>
                    </a:p>
                    <a:p>
                      <a:r>
                        <a:rPr kumimoji="1" lang="ja-JP" altLang="en-US" sz="1200" dirty="0"/>
                        <a:t>他府県　　　　　  ９００人</a:t>
                      </a:r>
                    </a:p>
                    <a:p>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t>インターネット調査</a:t>
                      </a:r>
                      <a:endParaRPr kumimoji="1" lang="en-US" altLang="ja-JP" sz="1200" dirty="0"/>
                    </a:p>
                    <a:p>
                      <a:r>
                        <a:rPr kumimoji="1" lang="ja-JP" altLang="en-US" sz="1200" dirty="0"/>
                        <a:t>令和６年２～３月</a:t>
                      </a:r>
                      <a:endParaRPr kumimoji="1" lang="ja-JP" altLang="en-US" sz="12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617418867"/>
                  </a:ext>
                </a:extLst>
              </a:tr>
              <a:tr h="1326799">
                <a:tc>
                  <a:txBody>
                    <a:bodyPr/>
                    <a:lstStyle/>
                    <a:p>
                      <a:pPr algn="ctr"/>
                      <a:r>
                        <a:rPr kumimoji="1" lang="ja-JP" altLang="en-US" sz="1200" dirty="0"/>
                        <a:t>２</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200" dirty="0"/>
                        <a:t>子育て支援施設からみた保護者の状況及び施設として実施したい事業に関する調査</a:t>
                      </a:r>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100" dirty="0"/>
                        <a:t>地域子育て支援拠点、幼稚園、保育所の職員からみた施設を利用している保護者の状況、そのような状況を踏まえて、施設として実施していきたい事業などについて調査する。</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t>府内にある</a:t>
                      </a:r>
                    </a:p>
                    <a:p>
                      <a:r>
                        <a:rPr kumimoji="1" lang="ja-JP" altLang="en-US" sz="1200" dirty="0"/>
                        <a:t>子育て支援拠点（保育所併設は除く）　　　</a:t>
                      </a:r>
                    </a:p>
                    <a:p>
                      <a:r>
                        <a:rPr kumimoji="1" lang="ja-JP" altLang="en-US" sz="1200" dirty="0"/>
                        <a:t>　　　　　　　　　 ４８４か所</a:t>
                      </a:r>
                    </a:p>
                    <a:p>
                      <a:r>
                        <a:rPr kumimoji="1" lang="ja-JP" altLang="en-US" sz="1200" dirty="0"/>
                        <a:t>幼稚園　　       ３８５か所</a:t>
                      </a:r>
                    </a:p>
                    <a:p>
                      <a:r>
                        <a:rPr kumimoji="1" lang="ja-JP" altLang="en-US" sz="1200" dirty="0"/>
                        <a:t>保育所       　　 ９３１か所</a:t>
                      </a:r>
                      <a:endParaRPr kumimoji="1" lang="en-US" altLang="ja-JP" sz="1200" dirty="0"/>
                    </a:p>
                    <a:p>
                      <a:r>
                        <a:rPr kumimoji="1" lang="ja-JP" altLang="en-US" sz="1200" dirty="0">
                          <a:latin typeface="+mn-ea"/>
                          <a:ea typeface="+mn-ea"/>
                        </a:rPr>
                        <a:t>認定こども園　８５６か所</a:t>
                      </a:r>
                    </a:p>
                  </a:txBody>
                  <a:tcPr/>
                </a:tc>
                <a:tc>
                  <a:txBody>
                    <a:bodyPr/>
                    <a:lstStyle/>
                    <a:p>
                      <a:r>
                        <a:rPr kumimoji="1" lang="ja-JP" altLang="en-US" sz="1200" dirty="0"/>
                        <a:t>郵送調査</a:t>
                      </a:r>
                      <a:endParaRPr kumimoji="1" lang="en-US" altLang="ja-JP" sz="1200" dirty="0"/>
                    </a:p>
                    <a:p>
                      <a:r>
                        <a:rPr kumimoji="1" lang="ja-JP" altLang="en-US" sz="1200" dirty="0"/>
                        <a:t>令和６年２～３月</a:t>
                      </a:r>
                      <a:endParaRPr kumimoji="1" lang="ja-JP" altLang="en-US" sz="12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940981913"/>
                  </a:ext>
                </a:extLst>
              </a:tr>
              <a:tr h="1453277">
                <a:tc>
                  <a:txBody>
                    <a:bodyPr/>
                    <a:lstStyle/>
                    <a:p>
                      <a:pPr algn="ctr"/>
                      <a:r>
                        <a:rPr kumimoji="1" lang="ja-JP" altLang="en-US" sz="1200" dirty="0"/>
                        <a:t>３</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200" dirty="0"/>
                        <a:t>子育て経験者から見た必要であったと考える家庭の養育力・教育力に</a:t>
                      </a:r>
                      <a:r>
                        <a:rPr kumimoji="1" lang="ja-JP" altLang="en-US" sz="1200"/>
                        <a:t>関する支援調査</a:t>
                      </a:r>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100" dirty="0"/>
                        <a:t>子どもが乳幼児期を終えた保護者から見て、手探りの子育ての中、乳幼児期に必要であったと考える家庭の養育力・教育力への支援について調査する。また、乳幼児期と小学校低学年の時期との間での子育て支援の違いなどについて調査する。</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200" dirty="0"/>
                        <a:t>小学生から高校生の子どもを持つ大阪府民（就学前の子どもをもつ方を除く）</a:t>
                      </a:r>
                    </a:p>
                    <a:p>
                      <a:r>
                        <a:rPr kumimoji="1" lang="ja-JP" altLang="en-US" sz="1200" dirty="0"/>
                        <a:t>府内　        　１，２００人</a:t>
                      </a:r>
                      <a:endParaRPr kumimoji="1" lang="en-US" altLang="ja-JP" sz="1200" dirty="0"/>
                    </a:p>
                  </a:txBody>
                  <a:tcPr/>
                </a:tc>
                <a:tc>
                  <a:txBody>
                    <a:bodyPr/>
                    <a:lstStyle/>
                    <a:p>
                      <a:r>
                        <a:rPr kumimoji="1" lang="ja-JP" altLang="en-US" sz="1200" dirty="0"/>
                        <a:t>インターネット調査</a:t>
                      </a:r>
                      <a:endParaRPr kumimoji="1" lang="en-US" altLang="ja-JP" sz="1200" dirty="0"/>
                    </a:p>
                    <a:p>
                      <a:r>
                        <a:rPr kumimoji="1" lang="ja-JP" altLang="en-US" sz="1200" dirty="0"/>
                        <a:t>令和６年２～３月</a:t>
                      </a:r>
                      <a:endParaRPr kumimoji="1" lang="ja-JP" altLang="en-US" sz="12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607876377"/>
                  </a:ext>
                </a:extLst>
              </a:tr>
            </a:tbl>
          </a:graphicData>
        </a:graphic>
      </p:graphicFrame>
      <p:sp>
        <p:nvSpPr>
          <p:cNvPr id="6" name="正方形/長方形 5">
            <a:extLst>
              <a:ext uri="{FF2B5EF4-FFF2-40B4-BE49-F238E27FC236}">
                <a16:creationId xmlns:a16="http://schemas.microsoft.com/office/drawing/2014/main" id="{B40FEB81-1C09-4C4A-86A3-141342DC67E6}"/>
              </a:ext>
            </a:extLst>
          </p:cNvPr>
          <p:cNvSpPr/>
          <p:nvPr/>
        </p:nvSpPr>
        <p:spPr>
          <a:xfrm>
            <a:off x="7910741" y="188888"/>
            <a:ext cx="1081088" cy="4318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dirty="0">
                <a:solidFill>
                  <a:schemeClr val="tx1"/>
                </a:solidFill>
              </a:rPr>
              <a:t>資料４</a:t>
            </a:r>
            <a:endParaRPr lang="en-US" altLang="ja-JP" b="1" dirty="0">
              <a:solidFill>
                <a:schemeClr val="tx1"/>
              </a:solidFill>
            </a:endParaRPr>
          </a:p>
        </p:txBody>
      </p:sp>
      <p:sp>
        <p:nvSpPr>
          <p:cNvPr id="7" name="タイトル 1">
            <a:extLst>
              <a:ext uri="{FF2B5EF4-FFF2-40B4-BE49-F238E27FC236}">
                <a16:creationId xmlns:a16="http://schemas.microsoft.com/office/drawing/2014/main" id="{900B535C-F53C-42B4-937A-02494755EE50}"/>
              </a:ext>
            </a:extLst>
          </p:cNvPr>
          <p:cNvSpPr txBox="1">
            <a:spLocks/>
          </p:cNvSpPr>
          <p:nvPr/>
        </p:nvSpPr>
        <p:spPr>
          <a:xfrm>
            <a:off x="2356080" y="94432"/>
            <a:ext cx="4248151" cy="369332"/>
          </a:xfrm>
          <a:prstGeom prst="rect">
            <a:avLst/>
          </a:prstGeom>
        </p:spPr>
        <p:txBody>
          <a:bodyPr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defRPr/>
            </a:pPr>
            <a:r>
              <a:rPr lang="ja-JP" altLang="en-US" sz="2400" b="1" dirty="0"/>
              <a:t>大阪府ニーズ調査について</a:t>
            </a:r>
          </a:p>
        </p:txBody>
      </p:sp>
    </p:spTree>
    <p:extLst>
      <p:ext uri="{BB962C8B-B14F-4D97-AF65-F5344CB8AC3E}">
        <p14:creationId xmlns:p14="http://schemas.microsoft.com/office/powerpoint/2010/main" val="4094397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11">
            <a:extLst>
              <a:ext uri="{FF2B5EF4-FFF2-40B4-BE49-F238E27FC236}">
                <a16:creationId xmlns:a16="http://schemas.microsoft.com/office/drawing/2014/main" id="{92B23B49-233B-4D47-A2ED-BF21383A4944}"/>
              </a:ext>
            </a:extLst>
          </p:cNvPr>
          <p:cNvGraphicFramePr>
            <a:graphicFrameLocks noGrp="1"/>
          </p:cNvGraphicFramePr>
          <p:nvPr>
            <p:extLst>
              <p:ext uri="{D42A27DB-BD31-4B8C-83A1-F6EECF244321}">
                <p14:modId xmlns:p14="http://schemas.microsoft.com/office/powerpoint/2010/main" val="3791183468"/>
              </p:ext>
            </p:extLst>
          </p:nvPr>
        </p:nvGraphicFramePr>
        <p:xfrm>
          <a:off x="157162" y="903472"/>
          <a:ext cx="8829675" cy="5765888"/>
        </p:xfrm>
        <a:graphic>
          <a:graphicData uri="http://schemas.openxmlformats.org/drawingml/2006/table">
            <a:tbl>
              <a:tblPr firstRow="1" bandRow="1">
                <a:tableStyleId>{0505E3EF-67EA-436B-97B2-0124C06EBD24}</a:tableStyleId>
              </a:tblPr>
              <a:tblGrid>
                <a:gridCol w="454398">
                  <a:extLst>
                    <a:ext uri="{9D8B030D-6E8A-4147-A177-3AD203B41FA5}">
                      <a16:colId xmlns:a16="http://schemas.microsoft.com/office/drawing/2014/main" val="3994456212"/>
                    </a:ext>
                  </a:extLst>
                </a:gridCol>
                <a:gridCol w="2592288">
                  <a:extLst>
                    <a:ext uri="{9D8B030D-6E8A-4147-A177-3AD203B41FA5}">
                      <a16:colId xmlns:a16="http://schemas.microsoft.com/office/drawing/2014/main" val="3760586255"/>
                    </a:ext>
                  </a:extLst>
                </a:gridCol>
                <a:gridCol w="2251119">
                  <a:extLst>
                    <a:ext uri="{9D8B030D-6E8A-4147-A177-3AD203B41FA5}">
                      <a16:colId xmlns:a16="http://schemas.microsoft.com/office/drawing/2014/main" val="2973343904"/>
                    </a:ext>
                  </a:extLst>
                </a:gridCol>
                <a:gridCol w="1765935">
                  <a:extLst>
                    <a:ext uri="{9D8B030D-6E8A-4147-A177-3AD203B41FA5}">
                      <a16:colId xmlns:a16="http://schemas.microsoft.com/office/drawing/2014/main" val="3960311129"/>
                    </a:ext>
                  </a:extLst>
                </a:gridCol>
                <a:gridCol w="1765935">
                  <a:extLst>
                    <a:ext uri="{9D8B030D-6E8A-4147-A177-3AD203B41FA5}">
                      <a16:colId xmlns:a16="http://schemas.microsoft.com/office/drawing/2014/main" val="319637301"/>
                    </a:ext>
                  </a:extLst>
                </a:gridCol>
              </a:tblGrid>
              <a:tr h="315935">
                <a:tc gridSpan="5">
                  <a:txBody>
                    <a:bodyPr/>
                    <a:lstStyle/>
                    <a:p>
                      <a:r>
                        <a:rPr kumimoji="1" lang="ja-JP" altLang="en-US" sz="1400" dirty="0">
                          <a:solidFill>
                            <a:schemeClr val="tx1"/>
                          </a:solidFill>
                        </a:rPr>
                        <a:t>（２）大阪府内の保育所等における保育士等確保のための実態調査</a:t>
                      </a:r>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502419944"/>
                  </a:ext>
                </a:extLst>
              </a:tr>
              <a:tr h="284341">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200" b="1" dirty="0">
                          <a:latin typeface="+mn-ea"/>
                          <a:ea typeface="+mn-ea"/>
                        </a:rPr>
                        <a:t>調査名</a:t>
                      </a:r>
                    </a:p>
                  </a:txBody>
                  <a:tcPr/>
                </a:tc>
                <a:tc>
                  <a:txBody>
                    <a:bodyPr/>
                    <a:lstStyle/>
                    <a:p>
                      <a:pPr algn="ctr"/>
                      <a:r>
                        <a:rPr kumimoji="1" lang="ja-JP" altLang="en-US" sz="1200" b="1" dirty="0">
                          <a:latin typeface="+mn-ea"/>
                          <a:ea typeface="+mn-ea"/>
                        </a:rPr>
                        <a:t>内容</a:t>
                      </a:r>
                    </a:p>
                  </a:txBody>
                  <a:tcPr/>
                </a:tc>
                <a:tc>
                  <a:txBody>
                    <a:bodyPr/>
                    <a:lstStyle/>
                    <a:p>
                      <a:pPr algn="ctr"/>
                      <a:r>
                        <a:rPr kumimoji="1" lang="ja-JP" altLang="en-US" sz="1200" b="1" dirty="0">
                          <a:latin typeface="+mn-ea"/>
                          <a:ea typeface="+mn-ea"/>
                        </a:rPr>
                        <a:t>対象等</a:t>
                      </a:r>
                    </a:p>
                  </a:txBody>
                  <a:tcPr/>
                </a:tc>
                <a:tc>
                  <a:txBody>
                    <a:bodyPr/>
                    <a:lstStyle/>
                    <a:p>
                      <a:pPr algn="ctr"/>
                      <a:r>
                        <a:rPr kumimoji="1" lang="ja-JP" altLang="en-US" sz="1200" b="1" dirty="0">
                          <a:latin typeface="+mn-ea"/>
                          <a:ea typeface="+mn-ea"/>
                        </a:rPr>
                        <a:t>手法・時期</a:t>
                      </a:r>
                    </a:p>
                  </a:txBody>
                  <a:tcPr/>
                </a:tc>
                <a:extLst>
                  <a:ext uri="{0D108BD9-81ED-4DB2-BD59-A6C34878D82A}">
                    <a16:rowId xmlns:a16="http://schemas.microsoft.com/office/drawing/2014/main" val="62374444"/>
                  </a:ext>
                </a:extLst>
              </a:tr>
              <a:tr h="1232165">
                <a:tc>
                  <a:txBody>
                    <a:bodyPr/>
                    <a:lstStyle/>
                    <a:p>
                      <a:pPr algn="ctr"/>
                      <a:r>
                        <a:rPr kumimoji="1" lang="ja-JP" altLang="en-US" sz="1200" dirty="0"/>
                        <a:t>１</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200" dirty="0">
                          <a:latin typeface="+mn-ea"/>
                          <a:ea typeface="+mn-ea"/>
                        </a:rPr>
                        <a:t>保育所・幼稚園における保育士・幼稚園教諭確保に関する調査</a:t>
                      </a:r>
                    </a:p>
                  </a:txBody>
                  <a:tcPr/>
                </a:tc>
                <a:tc>
                  <a:txBody>
                    <a:bodyPr/>
                    <a:lstStyle/>
                    <a:p>
                      <a:r>
                        <a:rPr kumimoji="1" lang="ja-JP" altLang="en-US" sz="1100" dirty="0">
                          <a:solidFill>
                            <a:schemeClr val="tx1"/>
                          </a:solidFill>
                          <a:latin typeface="+mn-ea"/>
                          <a:ea typeface="+mn-ea"/>
                        </a:rPr>
                        <a:t>各施設における保育士等確保の状況、保育士等に求めるスキルとその確保策、人材確保のための支援策等について調査する。</a:t>
                      </a:r>
                    </a:p>
                  </a:txBody>
                  <a:tcPr marL="91453" marR="91453" marT="45729" marB="45729" anchorCtr="1"/>
                </a:tc>
                <a:tc>
                  <a:txBody>
                    <a:bodyPr/>
                    <a:lstStyle/>
                    <a:p>
                      <a:r>
                        <a:rPr kumimoji="1" lang="ja-JP" altLang="en-US" sz="1200" dirty="0">
                          <a:solidFill>
                            <a:schemeClr val="tx1"/>
                          </a:solidFill>
                          <a:latin typeface="+mn-ea"/>
                          <a:ea typeface="+mn-ea"/>
                        </a:rPr>
                        <a:t>府内の</a:t>
                      </a:r>
                      <a:endParaRPr kumimoji="1" lang="en-US" altLang="ja-JP" sz="1200" dirty="0">
                        <a:solidFill>
                          <a:schemeClr val="tx1"/>
                        </a:solidFill>
                        <a:latin typeface="+mn-ea"/>
                        <a:ea typeface="+mn-ea"/>
                      </a:endParaRPr>
                    </a:p>
                    <a:p>
                      <a:r>
                        <a:rPr kumimoji="1" lang="ja-JP" altLang="en-US" sz="1200" dirty="0">
                          <a:solidFill>
                            <a:schemeClr val="tx1"/>
                          </a:solidFill>
                          <a:latin typeface="+mn-ea"/>
                          <a:ea typeface="+mn-ea"/>
                        </a:rPr>
                        <a:t>私立保育所</a:t>
                      </a:r>
                      <a:endParaRPr kumimoji="1" lang="en-US" altLang="ja-JP" sz="1200" dirty="0">
                        <a:solidFill>
                          <a:schemeClr val="tx1"/>
                        </a:solidFill>
                        <a:latin typeface="+mn-ea"/>
                        <a:ea typeface="+mn-ea"/>
                      </a:endParaRPr>
                    </a:p>
                    <a:p>
                      <a:r>
                        <a:rPr kumimoji="1" lang="ja-JP" altLang="en-US" sz="1200" dirty="0">
                          <a:solidFill>
                            <a:schemeClr val="tx1"/>
                          </a:solidFill>
                          <a:latin typeface="+mn-ea"/>
                          <a:ea typeface="+mn-ea"/>
                        </a:rPr>
                        <a:t>　　　　　　　　 ７６７か所</a:t>
                      </a:r>
                      <a:endParaRPr kumimoji="1" lang="en-US" altLang="ja-JP" sz="1200" dirty="0">
                        <a:solidFill>
                          <a:schemeClr val="tx1"/>
                        </a:solidFill>
                        <a:latin typeface="+mn-ea"/>
                        <a:ea typeface="+mn-ea"/>
                      </a:endParaRPr>
                    </a:p>
                    <a:p>
                      <a:r>
                        <a:rPr kumimoji="1" lang="ja-JP" altLang="en-US" sz="1200" dirty="0">
                          <a:solidFill>
                            <a:schemeClr val="tx1"/>
                          </a:solidFill>
                          <a:latin typeface="+mn-ea"/>
                          <a:ea typeface="+mn-ea"/>
                        </a:rPr>
                        <a:t>私立幼稚園　２１８か所</a:t>
                      </a:r>
                      <a:endParaRPr kumimoji="1" lang="en-US" altLang="ja-JP" sz="1200" dirty="0">
                        <a:solidFill>
                          <a:schemeClr val="tx1"/>
                        </a:solidFill>
                        <a:latin typeface="+mn-ea"/>
                        <a:ea typeface="+mn-ea"/>
                      </a:endParaRPr>
                    </a:p>
                    <a:p>
                      <a:r>
                        <a:rPr kumimoji="1" lang="ja-JP" altLang="en-US" sz="1200" dirty="0">
                          <a:solidFill>
                            <a:schemeClr val="tx1"/>
                          </a:solidFill>
                          <a:latin typeface="+mn-ea"/>
                          <a:ea typeface="+mn-ea"/>
                        </a:rPr>
                        <a:t>私立認定こども園</a:t>
                      </a:r>
                      <a:endParaRPr kumimoji="1" lang="en-US" altLang="ja-JP" sz="1200" dirty="0">
                        <a:solidFill>
                          <a:schemeClr val="tx1"/>
                        </a:solidFill>
                        <a:latin typeface="+mn-ea"/>
                        <a:ea typeface="+mn-ea"/>
                      </a:endParaRPr>
                    </a:p>
                    <a:p>
                      <a:r>
                        <a:rPr kumimoji="1" lang="ja-JP" altLang="en-US" sz="1200" dirty="0">
                          <a:solidFill>
                            <a:schemeClr val="tx1"/>
                          </a:solidFill>
                          <a:latin typeface="+mn-ea"/>
                          <a:ea typeface="+mn-ea"/>
                        </a:rPr>
                        <a:t>　　　　　　　　７４６か所</a:t>
                      </a:r>
                      <a:endParaRPr kumimoji="1" lang="en-US" altLang="ja-JP" sz="1200" dirty="0">
                        <a:solidFill>
                          <a:schemeClr val="tx1"/>
                        </a:solidFill>
                        <a:latin typeface="+mn-ea"/>
                        <a:ea typeface="+mn-ea"/>
                      </a:endParaRPr>
                    </a:p>
                  </a:txBody>
                  <a:tcPr marL="91453" marR="91453" marT="45729" marB="45729" anchorCtr="1"/>
                </a:tc>
                <a:tc>
                  <a:txBody>
                    <a:bodyPr/>
                    <a:lstStyle/>
                    <a:p>
                      <a:r>
                        <a:rPr kumimoji="1" lang="ja-JP" altLang="en-US" sz="1200" dirty="0">
                          <a:latin typeface="+mn-ea"/>
                          <a:ea typeface="+mn-ea"/>
                        </a:rPr>
                        <a:t>郵送調査</a:t>
                      </a:r>
                      <a:endParaRPr kumimoji="1" lang="en-US" altLang="ja-JP" sz="1200" dirty="0">
                        <a:latin typeface="+mn-ea"/>
                        <a:ea typeface="+mn-ea"/>
                      </a:endParaRPr>
                    </a:p>
                    <a:p>
                      <a:r>
                        <a:rPr kumimoji="1" lang="ja-JP" altLang="en-US" sz="1200" dirty="0">
                          <a:latin typeface="+mn-ea"/>
                          <a:ea typeface="+mn-ea"/>
                        </a:rPr>
                        <a:t>令和６年３月</a:t>
                      </a:r>
                    </a:p>
                  </a:txBody>
                  <a:tcPr/>
                </a:tc>
                <a:extLst>
                  <a:ext uri="{0D108BD9-81ED-4DB2-BD59-A6C34878D82A}">
                    <a16:rowId xmlns:a16="http://schemas.microsoft.com/office/drawing/2014/main" val="1617418867"/>
                  </a:ext>
                </a:extLst>
              </a:tr>
              <a:tr h="1658677">
                <a:tc>
                  <a:txBody>
                    <a:bodyPr/>
                    <a:lstStyle/>
                    <a:p>
                      <a:pPr algn="ctr"/>
                      <a:r>
                        <a:rPr kumimoji="1" lang="ja-JP" altLang="en-US" sz="1200" dirty="0"/>
                        <a:t>２</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200" dirty="0">
                          <a:latin typeface="+mn-ea"/>
                          <a:ea typeface="+mn-ea"/>
                        </a:rPr>
                        <a:t>指定保育士養成施設における保育士等養成のための取組み状況等の調査</a:t>
                      </a:r>
                    </a:p>
                  </a:txBody>
                  <a:tcPr/>
                </a:tc>
                <a:tc>
                  <a:txBody>
                    <a:bodyPr/>
                    <a:lstStyle/>
                    <a:p>
                      <a:r>
                        <a:rPr kumimoji="1" lang="ja-JP" altLang="en-US" sz="1100" dirty="0">
                          <a:solidFill>
                            <a:schemeClr val="tx1"/>
                          </a:solidFill>
                          <a:latin typeface="+mn-ea"/>
                          <a:ea typeface="+mn-ea"/>
                        </a:rPr>
                        <a:t>養成施設として、特に取り組んでいる保育士等養成策（カリキュラムで特に工夫していると思うこと、カリキュラム以外の研修時や卒業後のフォローなど）や、保育士等養成のために行政や保育所等に希望したい支援策（就学資金の創設、就職説明会のあり方）等について調査する。</a:t>
                      </a:r>
                    </a:p>
                  </a:txBody>
                  <a:tcPr marL="91453" marR="91453" marT="45729" marB="45729" anchorCtr="1"/>
                </a:tc>
                <a:tc>
                  <a:txBody>
                    <a:bodyPr/>
                    <a:lstStyle/>
                    <a:p>
                      <a:r>
                        <a:rPr kumimoji="1" lang="ja-JP" altLang="en-US" sz="1200" dirty="0">
                          <a:solidFill>
                            <a:schemeClr val="tx1"/>
                          </a:solidFill>
                          <a:latin typeface="+mn-ea"/>
                          <a:ea typeface="+mn-ea"/>
                        </a:rPr>
                        <a:t>府内の指定保育士養成施設　            ５２か所</a:t>
                      </a:r>
                    </a:p>
                  </a:txBody>
                  <a:tcPr marL="91453" marR="91453" marT="45729" marB="45729" anchorCtr="1"/>
                </a:tc>
                <a:tc>
                  <a:txBody>
                    <a:bodyPr/>
                    <a:lstStyle/>
                    <a:p>
                      <a:r>
                        <a:rPr kumimoji="1" lang="ja-JP" altLang="en-US" sz="1200" dirty="0">
                          <a:latin typeface="+mn-ea"/>
                          <a:ea typeface="+mn-ea"/>
                        </a:rPr>
                        <a:t>郵送調査</a:t>
                      </a:r>
                      <a:endParaRPr kumimoji="1" lang="en-US" altLang="ja-JP" sz="1200" dirty="0">
                        <a:latin typeface="+mn-ea"/>
                        <a:ea typeface="+mn-ea"/>
                      </a:endParaRPr>
                    </a:p>
                    <a:p>
                      <a:r>
                        <a:rPr kumimoji="1" lang="ja-JP" altLang="en-US" sz="1200" dirty="0">
                          <a:latin typeface="+mn-ea"/>
                          <a:ea typeface="+mn-ea"/>
                        </a:rPr>
                        <a:t>令和６年２～３月</a:t>
                      </a:r>
                    </a:p>
                  </a:txBody>
                  <a:tcPr/>
                </a:tc>
                <a:extLst>
                  <a:ext uri="{0D108BD9-81ED-4DB2-BD59-A6C34878D82A}">
                    <a16:rowId xmlns:a16="http://schemas.microsoft.com/office/drawing/2014/main" val="1940981913"/>
                  </a:ext>
                </a:extLst>
              </a:tr>
              <a:tr h="1137385">
                <a:tc>
                  <a:txBody>
                    <a:bodyPr/>
                    <a:lstStyle/>
                    <a:p>
                      <a:pPr algn="ctr"/>
                      <a:r>
                        <a:rPr kumimoji="1" lang="ja-JP" altLang="en-US" sz="1200" dirty="0"/>
                        <a:t>３</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200" dirty="0">
                          <a:latin typeface="+mn-ea"/>
                          <a:ea typeface="+mn-ea"/>
                        </a:rPr>
                        <a:t>保育士資格等取得見込み者における就業に関する調査</a:t>
                      </a:r>
                    </a:p>
                  </a:txBody>
                  <a:tcPr/>
                </a:tc>
                <a:tc>
                  <a:txBody>
                    <a:bodyPr/>
                    <a:lstStyle/>
                    <a:p>
                      <a:r>
                        <a:rPr kumimoji="1" lang="ja-JP" altLang="en-US" sz="1100" dirty="0">
                          <a:solidFill>
                            <a:schemeClr val="tx1"/>
                          </a:solidFill>
                          <a:latin typeface="+mn-ea"/>
                          <a:ea typeface="+mn-ea"/>
                        </a:rPr>
                        <a:t>現在の就業希望（保育士・幼稚園教諭としての希望の有無）や、働く保育所・幼稚園を選ぶ際に重視すること、保育士・幼稚園教諭として働くにあたって希望すること等について調査する。</a:t>
                      </a:r>
                    </a:p>
                  </a:txBody>
                  <a:tcPr marL="91453" marR="91453" marT="45729" marB="45729" anchorCtr="1"/>
                </a:tc>
                <a:tc>
                  <a:txBody>
                    <a:bodyPr/>
                    <a:lstStyle/>
                    <a:p>
                      <a:r>
                        <a:rPr kumimoji="1" lang="ja-JP" altLang="en-US" sz="1200" dirty="0">
                          <a:solidFill>
                            <a:schemeClr val="tx1"/>
                          </a:solidFill>
                          <a:latin typeface="+mn-ea"/>
                          <a:ea typeface="+mn-ea"/>
                        </a:rPr>
                        <a:t>保育士等資格取得見込み者　　　　  １，０４０人</a:t>
                      </a:r>
                    </a:p>
                  </a:txBody>
                  <a:tcPr marL="91453" marR="91453" marT="45729" marB="45729" anchorCtr="1"/>
                </a:tc>
                <a:tc>
                  <a:txBody>
                    <a:bodyPr/>
                    <a:lstStyle/>
                    <a:p>
                      <a:r>
                        <a:rPr kumimoji="1" lang="ja-JP" altLang="en-US" sz="1200" dirty="0">
                          <a:latin typeface="+mn-ea"/>
                          <a:ea typeface="+mn-ea"/>
                        </a:rPr>
                        <a:t>郵送調査</a:t>
                      </a:r>
                      <a:endParaRPr kumimoji="1" lang="en-US" altLang="ja-JP" sz="1200" dirty="0">
                        <a:latin typeface="+mn-ea"/>
                        <a:ea typeface="+mn-ea"/>
                      </a:endParaRPr>
                    </a:p>
                    <a:p>
                      <a:r>
                        <a:rPr kumimoji="1" lang="ja-JP" altLang="en-US" sz="1200" dirty="0">
                          <a:latin typeface="+mn-ea"/>
                          <a:ea typeface="+mn-ea"/>
                        </a:rPr>
                        <a:t>令和６年２～３月</a:t>
                      </a:r>
                    </a:p>
                  </a:txBody>
                  <a:tcPr/>
                </a:tc>
                <a:extLst>
                  <a:ext uri="{0D108BD9-81ED-4DB2-BD59-A6C34878D82A}">
                    <a16:rowId xmlns:a16="http://schemas.microsoft.com/office/drawing/2014/main" val="1607876377"/>
                  </a:ext>
                </a:extLst>
              </a:tr>
              <a:tr h="1137385">
                <a:tc>
                  <a:txBody>
                    <a:bodyPr/>
                    <a:lstStyle/>
                    <a:p>
                      <a:pPr algn="ctr"/>
                      <a:r>
                        <a:rPr kumimoji="1" lang="ja-JP" altLang="en-US" sz="1200" dirty="0">
                          <a:latin typeface="+mn-ea"/>
                          <a:ea typeface="+mn-ea"/>
                        </a:rPr>
                        <a:t>４</a:t>
                      </a:r>
                    </a:p>
                  </a:txBody>
                  <a:tcPr anchor="ctr"/>
                </a:tc>
                <a:tc>
                  <a:txBody>
                    <a:bodyPr/>
                    <a:lstStyle/>
                    <a:p>
                      <a:r>
                        <a:rPr kumimoji="1" lang="ja-JP" altLang="en-US" sz="1200" dirty="0">
                          <a:latin typeface="+mn-ea"/>
                          <a:ea typeface="+mn-ea"/>
                        </a:rPr>
                        <a:t>保育士登録者（潜在保育士）における就業状況等の調査</a:t>
                      </a:r>
                    </a:p>
                    <a:p>
                      <a:endParaRPr kumimoji="1" lang="ja-JP" altLang="en-US" sz="1200" dirty="0">
                        <a:latin typeface="+mn-ea"/>
                        <a:ea typeface="+mn-ea"/>
                      </a:endParaRPr>
                    </a:p>
                  </a:txBody>
                  <a:tcPr/>
                </a:tc>
                <a:tc>
                  <a:txBody>
                    <a:bodyPr/>
                    <a:lstStyle/>
                    <a:p>
                      <a:r>
                        <a:rPr kumimoji="1" lang="ja-JP" altLang="en-US" sz="1100" dirty="0">
                          <a:solidFill>
                            <a:schemeClr val="tx1"/>
                          </a:solidFill>
                          <a:latin typeface="+mn-ea"/>
                          <a:ea typeface="+mn-ea"/>
                        </a:rPr>
                        <a:t>保育士資格の取得方法・取得希望理由や、取得後すぐの就業経験、現在の就業状況、今後の保育士としての就労希望の有無、就労に向けて希望する支援メニュー等について調査する。</a:t>
                      </a:r>
                    </a:p>
                  </a:txBody>
                  <a:tcPr marL="91453" marR="91453" marT="45729" marB="45729" anchorCtr="1"/>
                </a:tc>
                <a:tc>
                  <a:txBody>
                    <a:bodyPr/>
                    <a:lstStyle/>
                    <a:p>
                      <a:r>
                        <a:rPr kumimoji="1" lang="zh-CN" altLang="en-US" sz="1200" dirty="0">
                          <a:solidFill>
                            <a:schemeClr val="tx1"/>
                          </a:solidFill>
                          <a:latin typeface="ＭＳ Ｐゴシック" panose="020B0600070205080204" pitchFamily="50" charset="-128"/>
                          <a:ea typeface="ＭＳ Ｐゴシック" panose="020B0600070205080204" pitchFamily="50" charset="-128"/>
                        </a:rPr>
                        <a:t>保育士登録者（潜在保育士）</a:t>
                      </a:r>
                      <a:r>
                        <a:rPr kumimoji="1" lang="ja-JP" altLang="en-US" sz="1200" dirty="0">
                          <a:solidFill>
                            <a:schemeClr val="tx1"/>
                          </a:solidFill>
                          <a:latin typeface="ＭＳ Ｐゴシック" panose="020B0600070205080204" pitchFamily="50" charset="-128"/>
                          <a:ea typeface="ＭＳ Ｐゴシック" panose="020B0600070205080204" pitchFamily="50" charset="-128"/>
                        </a:rPr>
                        <a:t>　　　　２，５００人</a:t>
                      </a:r>
                    </a:p>
                  </a:txBody>
                  <a:tcPr marL="91453" marR="91453" marT="45729" marB="45729" anchorCtr="1"/>
                </a:tc>
                <a:tc>
                  <a:txBody>
                    <a:bodyPr/>
                    <a:lstStyle/>
                    <a:p>
                      <a:r>
                        <a:rPr kumimoji="1" lang="ja-JP" altLang="en-US" sz="1200" dirty="0">
                          <a:latin typeface="+mn-ea"/>
                          <a:ea typeface="+mn-ea"/>
                        </a:rPr>
                        <a:t>郵送調査</a:t>
                      </a:r>
                      <a:endParaRPr kumimoji="1" lang="en-US" altLang="ja-JP" sz="1200" dirty="0">
                        <a:latin typeface="+mn-ea"/>
                        <a:ea typeface="+mn-ea"/>
                      </a:endParaRPr>
                    </a:p>
                    <a:p>
                      <a:r>
                        <a:rPr kumimoji="1" lang="ja-JP" altLang="en-US" sz="1200" dirty="0">
                          <a:latin typeface="+mn-ea"/>
                          <a:ea typeface="+mn-ea"/>
                        </a:rPr>
                        <a:t>令和６年３月</a:t>
                      </a:r>
                    </a:p>
                  </a:txBody>
                  <a:tcPr/>
                </a:tc>
                <a:extLst>
                  <a:ext uri="{0D108BD9-81ED-4DB2-BD59-A6C34878D82A}">
                    <a16:rowId xmlns:a16="http://schemas.microsoft.com/office/drawing/2014/main" val="3781662746"/>
                  </a:ext>
                </a:extLst>
              </a:tr>
            </a:tbl>
          </a:graphicData>
        </a:graphic>
      </p:graphicFrame>
    </p:spTree>
    <p:extLst>
      <p:ext uri="{BB962C8B-B14F-4D97-AF65-F5344CB8AC3E}">
        <p14:creationId xmlns:p14="http://schemas.microsoft.com/office/powerpoint/2010/main" val="13030354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793</Words>
  <Application>Microsoft Office PowerPoint</Application>
  <PresentationFormat>画面に合わせる (4:3)</PresentationFormat>
  <Paragraphs>71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HGP創英角ｺﾞｼｯｸUB</vt:lpstr>
      <vt:lpstr>HG丸ｺﾞｼｯｸM-PRO</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2024-03-28T01:57:55Z</dcterms:created>
  <dcterms:modified xsi:type="dcterms:W3CDTF">2024-03-28T01:59:35Z</dcterms:modified>
</cp:coreProperties>
</file>