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9" r:id="rId2"/>
    <p:sldId id="258" r:id="rId3"/>
    <p:sldId id="257"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100" d="100"/>
          <a:sy n="100" d="100"/>
        </p:scale>
        <p:origin x="9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EB96E55-65D0-4202-A77E-8D4E5F5234F1}"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BC16A80-C672-4A21-ADA9-5DA528885167}" type="slidenum">
              <a:rPr kumimoji="1" lang="ja-JP" altLang="en-US" smtClean="0"/>
              <a:t>‹#›</a:t>
            </a:fld>
            <a:endParaRPr kumimoji="1" lang="ja-JP" altLang="en-US"/>
          </a:p>
        </p:txBody>
      </p:sp>
    </p:spTree>
    <p:extLst>
      <p:ext uri="{BB962C8B-B14F-4D97-AF65-F5344CB8AC3E}">
        <p14:creationId xmlns:p14="http://schemas.microsoft.com/office/powerpoint/2010/main" val="29006564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B6B2F68-CB2D-4DE2-B2AD-FCBD52C7E743}"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01619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712944-3654-478E-BBB7-9E1B2E4DA4F2}"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08765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F4B3C7-A5B7-4CB1-9D4E-D3CC531BDA89}"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0352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29412E-138D-42E0-B266-74181862F0A1}"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29725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AE9FC2-B7A9-49FC-81F2-B6772230FC4F}"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60144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11A49E-9229-4673-9DDB-DBD2B40C1A40}" type="datetime1">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59852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74E188F-19DC-4FAC-A6CB-4BB23DBD20BD}" type="datetime1">
              <a:rPr kumimoji="1" lang="ja-JP" altLang="en-US" smtClean="0"/>
              <a:t>2024/3/28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98193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EF47827-426D-48BC-9BE0-2705558E944C}" type="datetime1">
              <a:rPr kumimoji="1" lang="ja-JP" altLang="en-US" smtClean="0"/>
              <a:t>2024/3/28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83667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91C98-7DC1-4694-B05D-15237AACA2B6}" type="datetime1">
              <a:rPr kumimoji="1" lang="ja-JP" altLang="en-US" smtClean="0"/>
              <a:t>2024/3/28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9186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A44CA8-D28D-4B70-90E5-89E85EBFAF1A}" type="datetime1">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78970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A38E793-3E6F-455C-81FC-6ADC6138E3AF}" type="datetime1">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97601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29E3F-632F-4C9B-B901-BBD7F559611A}" type="datetime1">
              <a:rPr kumimoji="1" lang="ja-JP" altLang="en-US" smtClean="0"/>
              <a:t>2024/3/28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806777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13" y="114596"/>
            <a:ext cx="9144000" cy="435617"/>
          </a:xfrm>
          <a:solidFill>
            <a:srgbClr val="0000FF"/>
          </a:solidFill>
          <a:ln>
            <a:solidFill>
              <a:srgbClr val="0000FF"/>
            </a:solidFill>
          </a:ln>
        </p:spPr>
        <p:txBody>
          <a:bodyPr anchor="ctr">
            <a:normAutofit/>
          </a:bodyPr>
          <a:lstStyle/>
          <a:p>
            <a:r>
              <a:rPr lang="ja-JP" altLang="en-US" sz="2200" b="1" dirty="0">
                <a:solidFill>
                  <a:schemeClr val="bg1"/>
                </a:solidFill>
                <a:latin typeface="Meiryo UI" panose="020B0604030504040204" pitchFamily="50" charset="-128"/>
                <a:ea typeface="Meiryo UI" panose="020B0604030504040204" pitchFamily="50" charset="-128"/>
              </a:rPr>
              <a:t>会議の運営について</a:t>
            </a:r>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2000" b="1" dirty="0" err="1">
                <a:solidFill>
                  <a:schemeClr val="bg1"/>
                </a:solidFill>
                <a:latin typeface="Meiryo UI" panose="020B0604030504040204" pitchFamily="50" charset="-128"/>
                <a:ea typeface="Meiryo UI" panose="020B0604030504040204" pitchFamily="50" charset="-128"/>
              </a:rPr>
              <a:t>ー</a:t>
            </a:r>
            <a:r>
              <a:rPr lang="ja-JP" altLang="en-US" sz="2000" b="1" dirty="0">
                <a:solidFill>
                  <a:schemeClr val="bg1"/>
                </a:solidFill>
                <a:latin typeface="Meiryo UI" panose="020B0604030504040204" pitchFamily="50" charset="-128"/>
                <a:ea typeface="Meiryo UI" panose="020B0604030504040204" pitchFamily="50" charset="-128"/>
              </a:rPr>
              <a:t>部会における審議の状況についてー</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049296" y="170821"/>
            <a:ext cx="948185" cy="323165"/>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sz="1500" dirty="0">
                <a:latin typeface="Meiryo UI" panose="020B0604030504040204" pitchFamily="50" charset="-128"/>
                <a:ea typeface="Meiryo UI" panose="020B0604030504040204" pitchFamily="50" charset="-128"/>
              </a:rPr>
              <a:t>資料１</a:t>
            </a:r>
            <a:endParaRPr kumimoji="1" lang="en-US" altLang="ja-JP" sz="15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nvGraphicFramePr>
        <p:xfrm>
          <a:off x="154546" y="708339"/>
          <a:ext cx="8842935" cy="2636841"/>
        </p:xfrm>
        <a:graphic>
          <a:graphicData uri="http://schemas.openxmlformats.org/drawingml/2006/table">
            <a:tbl>
              <a:tblPr firstRow="1" bandRow="1">
                <a:tableStyleId>{5C22544A-7EE6-4342-B048-85BDC9FD1C3A}</a:tableStyleId>
              </a:tblPr>
              <a:tblGrid>
                <a:gridCol w="2634374">
                  <a:extLst>
                    <a:ext uri="{9D8B030D-6E8A-4147-A177-3AD203B41FA5}">
                      <a16:colId xmlns:a16="http://schemas.microsoft.com/office/drawing/2014/main" val="4234483852"/>
                    </a:ext>
                  </a:extLst>
                </a:gridCol>
                <a:gridCol w="2962726">
                  <a:extLst>
                    <a:ext uri="{9D8B030D-6E8A-4147-A177-3AD203B41FA5}">
                      <a16:colId xmlns:a16="http://schemas.microsoft.com/office/drawing/2014/main" val="700512795"/>
                    </a:ext>
                  </a:extLst>
                </a:gridCol>
                <a:gridCol w="3245835">
                  <a:extLst>
                    <a:ext uri="{9D8B030D-6E8A-4147-A177-3AD203B41FA5}">
                      <a16:colId xmlns:a16="http://schemas.microsoft.com/office/drawing/2014/main" val="3738007718"/>
                    </a:ext>
                  </a:extLst>
                </a:gridCol>
              </a:tblGrid>
              <a:tr h="355340">
                <a:tc>
                  <a:txBody>
                    <a:bodyPr/>
                    <a:lstStyle/>
                    <a:p>
                      <a:pPr algn="ctr"/>
                      <a:r>
                        <a:rPr kumimoji="1" lang="ja-JP" altLang="en-US" dirty="0">
                          <a:latin typeface="Meiryo UI" panose="020B0604030504040204" pitchFamily="50" charset="-128"/>
                          <a:ea typeface="Meiryo UI" panose="020B0604030504040204" pitchFamily="50" charset="-128"/>
                        </a:rPr>
                        <a:t>部会</a:t>
                      </a:r>
                    </a:p>
                  </a:txBody>
                  <a:tcPr/>
                </a:tc>
                <a:tc>
                  <a:txBody>
                    <a:bodyPr/>
                    <a:lstStyle/>
                    <a:p>
                      <a:pPr algn="ctr"/>
                      <a:r>
                        <a:rPr kumimoji="1" lang="ja-JP" altLang="en-US" dirty="0">
                          <a:latin typeface="Meiryo UI" panose="020B0604030504040204" pitchFamily="50" charset="-128"/>
                          <a:ea typeface="Meiryo UI" panose="020B0604030504040204" pitchFamily="50" charset="-128"/>
                        </a:rPr>
                        <a:t>調査審議事項</a:t>
                      </a:r>
                    </a:p>
                  </a:txBody>
                  <a:tcPr/>
                </a:tc>
                <a:tc>
                  <a:txBody>
                    <a:bodyPr/>
                    <a:lstStyle/>
                    <a:p>
                      <a:pPr algn="ctr"/>
                      <a:r>
                        <a:rPr kumimoji="1" lang="ja-JP" altLang="en-US" dirty="0">
                          <a:latin typeface="Meiryo UI" panose="020B0604030504040204" pitchFamily="50" charset="-128"/>
                          <a:ea typeface="Meiryo UI" panose="020B0604030504040204" pitchFamily="50" charset="-128"/>
                        </a:rPr>
                        <a:t>審議状況</a:t>
                      </a:r>
                    </a:p>
                  </a:txBody>
                  <a:tcPr/>
                </a:tc>
                <a:extLst>
                  <a:ext uri="{0D108BD9-81ED-4DB2-BD59-A6C34878D82A}">
                    <a16:rowId xmlns:a16="http://schemas.microsoft.com/office/drawing/2014/main" val="2108401599"/>
                  </a:ext>
                </a:extLst>
              </a:tr>
              <a:tr h="1105221">
                <a:tc rowSpan="2">
                  <a:txBody>
                    <a:bodyPr/>
                    <a:lstStyle/>
                    <a:p>
                      <a:r>
                        <a:rPr kumimoji="1" lang="ja-JP" altLang="en-US" sz="1800" b="1" dirty="0">
                          <a:latin typeface="Meiryo UI" panose="020B0604030504040204" pitchFamily="50" charset="-128"/>
                          <a:ea typeface="Meiryo UI" panose="020B0604030504040204" pitchFamily="50" charset="-128"/>
                        </a:rPr>
                        <a:t>幼保連携型認定こども園</a:t>
                      </a:r>
                    </a:p>
                    <a:p>
                      <a:r>
                        <a:rPr kumimoji="1" lang="ja-JP" altLang="en-US" sz="1800" b="1" dirty="0">
                          <a:latin typeface="Meiryo UI" panose="020B0604030504040204" pitchFamily="50" charset="-128"/>
                          <a:ea typeface="Meiryo UI" panose="020B0604030504040204" pitchFamily="50" charset="-128"/>
                        </a:rPr>
                        <a:t>認可部会</a:t>
                      </a:r>
                    </a:p>
                    <a:p>
                      <a:endParaRPr kumimoji="1" lang="ja-JP" altLang="en-US" sz="1800" dirty="0">
                        <a:latin typeface="Meiryo UI" panose="020B0604030504040204" pitchFamily="50" charset="-128"/>
                        <a:ea typeface="Meiryo UI" panose="020B0604030504040204" pitchFamily="50" charset="-128"/>
                      </a:endParaRPr>
                    </a:p>
                  </a:txBody>
                  <a:tcPr/>
                </a:tc>
                <a:tc rowSpan="2">
                  <a:txBody>
                    <a:bodyPr/>
                    <a:lstStyle/>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就学前の子どもに関する教育、保育等の総合的な提供の推進に関する法律（平成</a:t>
                      </a:r>
                      <a:r>
                        <a:rPr kumimoji="1" lang="en-US" altLang="ja-JP" sz="1600" dirty="0">
                          <a:latin typeface="Meiryo UI" panose="020B0604030504040204" pitchFamily="50" charset="-128"/>
                          <a:ea typeface="Meiryo UI" panose="020B0604030504040204" pitchFamily="50" charset="-128"/>
                        </a:rPr>
                        <a:t>18</a:t>
                      </a:r>
                      <a:r>
                        <a:rPr kumimoji="1" lang="ja-JP" altLang="en-US" sz="1600" dirty="0">
                          <a:latin typeface="Meiryo UI" panose="020B0604030504040204" pitchFamily="50" charset="-128"/>
                          <a:ea typeface="Meiryo UI" panose="020B0604030504040204" pitchFamily="50" charset="-128"/>
                        </a:rPr>
                        <a:t>年法律第</a:t>
                      </a:r>
                      <a:r>
                        <a:rPr kumimoji="1" lang="en-US" altLang="ja-JP" sz="1600" dirty="0">
                          <a:latin typeface="Meiryo UI" panose="020B0604030504040204" pitchFamily="50" charset="-128"/>
                          <a:ea typeface="Meiryo UI" panose="020B0604030504040204" pitchFamily="50" charset="-128"/>
                        </a:rPr>
                        <a:t>77</a:t>
                      </a:r>
                      <a:r>
                        <a:rPr kumimoji="1" lang="ja-JP" altLang="en-US" sz="1600" dirty="0">
                          <a:latin typeface="Meiryo UI" panose="020B0604030504040204" pitchFamily="50" charset="-128"/>
                          <a:ea typeface="Meiryo UI" panose="020B0604030504040204" pitchFamily="50" charset="-128"/>
                        </a:rPr>
                        <a:t>号。）第</a:t>
                      </a:r>
                      <a:r>
                        <a:rPr kumimoji="1" lang="en-US" altLang="ja-JP" sz="1600" dirty="0">
                          <a:latin typeface="Meiryo UI" panose="020B0604030504040204" pitchFamily="50" charset="-128"/>
                          <a:ea typeface="Meiryo UI" panose="020B0604030504040204" pitchFamily="50" charset="-128"/>
                        </a:rPr>
                        <a:t>25</a:t>
                      </a:r>
                      <a:r>
                        <a:rPr kumimoji="1" lang="ja-JP" altLang="en-US" sz="1600" dirty="0">
                          <a:latin typeface="Meiryo UI" panose="020B0604030504040204" pitchFamily="50" charset="-128"/>
                          <a:ea typeface="Meiryo UI" panose="020B0604030504040204" pitchFamily="50" charset="-128"/>
                        </a:rPr>
                        <a:t>条に規定する事項の調査審議に関すること。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令和４年度第</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回（</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５年２月</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14</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日）</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＜審議事項＞</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５年</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月開所予定の認定こども園５施設についての認可に係る審査</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62826782"/>
                  </a:ext>
                </a:extLst>
              </a:tr>
              <a:tr h="1165860">
                <a:tc vMerge="1">
                  <a:txBody>
                    <a:bodyPr/>
                    <a:lstStyle/>
                    <a:p>
                      <a:endParaRPr kumimoji="1" lang="ja-JP" altLang="en-US"/>
                    </a:p>
                  </a:txBody>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r>
                        <a:rPr kumimoji="1" lang="ja-JP" altLang="en-US" sz="1400" dirty="0">
                          <a:latin typeface="Meiryo UI" panose="020B0604030504040204" pitchFamily="50" charset="-128"/>
                          <a:ea typeface="Meiryo UI" panose="020B0604030504040204" pitchFamily="50" charset="-128"/>
                        </a:rPr>
                        <a:t>令和５年度第</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回（</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６年２月</a:t>
                      </a: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＜審議事項＞</a:t>
                      </a:r>
                      <a:endParaRPr kumimoji="1" lang="en-US" altLang="ja-JP" sz="14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６年</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月開所予定の認定こども園９施設についての認可に係る審査</a:t>
                      </a:r>
                      <a:endParaRPr kumimoji="1" lang="en-US" altLang="ja-JP" sz="12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endParaRPr kumimoji="1" lang="en-US" altLang="ja-JP" sz="120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563797123"/>
                  </a:ext>
                </a:extLst>
              </a:tr>
            </a:tbl>
          </a:graphicData>
        </a:graphic>
      </p:graphicFrame>
      <p:sp>
        <p:nvSpPr>
          <p:cNvPr id="2" name="スライド番号プレースホルダー 1">
            <a:extLst>
              <a:ext uri="{FF2B5EF4-FFF2-40B4-BE49-F238E27FC236}">
                <a16:creationId xmlns:a16="http://schemas.microsoft.com/office/drawing/2014/main" id="{8E619641-C265-4C40-A019-AC42E122F7B3}"/>
              </a:ext>
            </a:extLst>
          </p:cNvPr>
          <p:cNvSpPr>
            <a:spLocks noGrp="1"/>
          </p:cNvSpPr>
          <p:nvPr>
            <p:ph type="sldNum" sz="quarter" idx="12"/>
          </p:nvPr>
        </p:nvSpPr>
        <p:spPr/>
        <p:txBody>
          <a:bodyPr/>
          <a:lstStyle/>
          <a:p>
            <a:fld id="{0858929C-35DA-4637-8F2C-B4AD3C2E5957}" type="slidenum">
              <a:rPr kumimoji="1" lang="ja-JP" altLang="en-US" smtClean="0"/>
              <a:t>1</a:t>
            </a:fld>
            <a:endParaRPr kumimoji="1" lang="ja-JP" altLang="en-US"/>
          </a:p>
        </p:txBody>
      </p:sp>
    </p:spTree>
    <p:extLst>
      <p:ext uri="{BB962C8B-B14F-4D97-AF65-F5344CB8AC3E}">
        <p14:creationId xmlns:p14="http://schemas.microsoft.com/office/powerpoint/2010/main" val="255878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13" y="114596"/>
            <a:ext cx="9144000" cy="435617"/>
          </a:xfrm>
          <a:solidFill>
            <a:srgbClr val="0000FF"/>
          </a:solidFill>
          <a:ln>
            <a:solidFill>
              <a:srgbClr val="0000FF"/>
            </a:solidFill>
          </a:ln>
        </p:spPr>
        <p:txBody>
          <a:bodyPr anchor="ctr">
            <a:normAutofit/>
          </a:bodyPr>
          <a:lstStyle/>
          <a:p>
            <a:r>
              <a:rPr lang="ja-JP" altLang="en-US" sz="2200" b="1" dirty="0">
                <a:solidFill>
                  <a:schemeClr val="bg1"/>
                </a:solidFill>
                <a:latin typeface="Meiryo UI" panose="020B0604030504040204" pitchFamily="50" charset="-128"/>
                <a:ea typeface="Meiryo UI" panose="020B0604030504040204" pitchFamily="50" charset="-128"/>
              </a:rPr>
              <a:t>会議の運営について</a:t>
            </a:r>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2000" b="1" dirty="0" err="1">
                <a:solidFill>
                  <a:schemeClr val="bg1"/>
                </a:solidFill>
                <a:latin typeface="Meiryo UI" panose="020B0604030504040204" pitchFamily="50" charset="-128"/>
                <a:ea typeface="Meiryo UI" panose="020B0604030504040204" pitchFamily="50" charset="-128"/>
              </a:rPr>
              <a:t>ー</a:t>
            </a:r>
            <a:r>
              <a:rPr lang="ja-JP" altLang="en-US" sz="2000" b="1" dirty="0">
                <a:solidFill>
                  <a:schemeClr val="bg1"/>
                </a:solidFill>
                <a:latin typeface="Meiryo UI" panose="020B0604030504040204" pitchFamily="50" charset="-128"/>
                <a:ea typeface="Meiryo UI" panose="020B0604030504040204" pitchFamily="50" charset="-128"/>
              </a:rPr>
              <a:t>部会における審議の状況についてー</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049296" y="170821"/>
            <a:ext cx="948185" cy="323165"/>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sz="1500" dirty="0">
                <a:latin typeface="Meiryo UI" panose="020B0604030504040204" pitchFamily="50" charset="-128"/>
                <a:ea typeface="Meiryo UI" panose="020B0604030504040204" pitchFamily="50" charset="-128"/>
              </a:rPr>
              <a:t>資料１</a:t>
            </a:r>
            <a:endParaRPr kumimoji="1" lang="en-US" altLang="ja-JP" sz="15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586144014"/>
              </p:ext>
            </p:extLst>
          </p:nvPr>
        </p:nvGraphicFramePr>
        <p:xfrm>
          <a:off x="167640" y="705499"/>
          <a:ext cx="8829842" cy="6019800"/>
        </p:xfrm>
        <a:graphic>
          <a:graphicData uri="http://schemas.openxmlformats.org/drawingml/2006/table">
            <a:tbl>
              <a:tblPr firstRow="1" bandRow="1">
                <a:tableStyleId>{5C22544A-7EE6-4342-B048-85BDC9FD1C3A}</a:tableStyleId>
              </a:tblPr>
              <a:tblGrid>
                <a:gridCol w="2484120">
                  <a:extLst>
                    <a:ext uri="{9D8B030D-6E8A-4147-A177-3AD203B41FA5}">
                      <a16:colId xmlns:a16="http://schemas.microsoft.com/office/drawing/2014/main" val="4234483852"/>
                    </a:ext>
                  </a:extLst>
                </a:gridCol>
                <a:gridCol w="2415540">
                  <a:extLst>
                    <a:ext uri="{9D8B030D-6E8A-4147-A177-3AD203B41FA5}">
                      <a16:colId xmlns:a16="http://schemas.microsoft.com/office/drawing/2014/main" val="700512795"/>
                    </a:ext>
                  </a:extLst>
                </a:gridCol>
                <a:gridCol w="3930182">
                  <a:extLst>
                    <a:ext uri="{9D8B030D-6E8A-4147-A177-3AD203B41FA5}">
                      <a16:colId xmlns:a16="http://schemas.microsoft.com/office/drawing/2014/main" val="3738007718"/>
                    </a:ext>
                  </a:extLst>
                </a:gridCol>
              </a:tblGrid>
              <a:tr h="352062">
                <a:tc>
                  <a:txBody>
                    <a:bodyPr/>
                    <a:lstStyle/>
                    <a:p>
                      <a:pPr algn="ctr"/>
                      <a:r>
                        <a:rPr kumimoji="1" lang="ja-JP" altLang="en-US" dirty="0">
                          <a:latin typeface="Meiryo UI" panose="020B0604030504040204" pitchFamily="50" charset="-128"/>
                          <a:ea typeface="Meiryo UI" panose="020B0604030504040204" pitchFamily="50" charset="-128"/>
                        </a:rPr>
                        <a:t>部会</a:t>
                      </a:r>
                    </a:p>
                  </a:txBody>
                  <a:tcPr/>
                </a:tc>
                <a:tc>
                  <a:txBody>
                    <a:bodyPr/>
                    <a:lstStyle/>
                    <a:p>
                      <a:pPr algn="ctr"/>
                      <a:r>
                        <a:rPr kumimoji="1" lang="ja-JP" altLang="en-US" dirty="0">
                          <a:latin typeface="Meiryo UI" panose="020B0604030504040204" pitchFamily="50" charset="-128"/>
                          <a:ea typeface="Meiryo UI" panose="020B0604030504040204" pitchFamily="50" charset="-128"/>
                        </a:rPr>
                        <a:t>調査審議事項</a:t>
                      </a:r>
                    </a:p>
                  </a:txBody>
                  <a:tcPr/>
                </a:tc>
                <a:tc>
                  <a:txBody>
                    <a:bodyPr/>
                    <a:lstStyle/>
                    <a:p>
                      <a:pPr algn="ctr"/>
                      <a:r>
                        <a:rPr kumimoji="1" lang="ja-JP" altLang="en-US" dirty="0">
                          <a:latin typeface="Meiryo UI" panose="020B0604030504040204" pitchFamily="50" charset="-128"/>
                          <a:ea typeface="Meiryo UI" panose="020B0604030504040204" pitchFamily="50" charset="-128"/>
                        </a:rPr>
                        <a:t>審議状況</a:t>
                      </a:r>
                    </a:p>
                  </a:txBody>
                  <a:tcPr/>
                </a:tc>
                <a:extLst>
                  <a:ext uri="{0D108BD9-81ED-4DB2-BD59-A6C34878D82A}">
                    <a16:rowId xmlns:a16="http://schemas.microsoft.com/office/drawing/2014/main" val="2108401599"/>
                  </a:ext>
                </a:extLst>
              </a:tr>
              <a:tr h="1056187">
                <a:tc rowSpan="5">
                  <a:txBody>
                    <a:bodyPr/>
                    <a:lstStyle/>
                    <a:p>
                      <a:r>
                        <a:rPr kumimoji="1" lang="ja-JP" altLang="en-US" sz="1800" b="1" dirty="0">
                          <a:latin typeface="Meiryo UI" panose="020B0604030504040204" pitchFamily="50" charset="-128"/>
                          <a:ea typeface="Meiryo UI" panose="020B0604030504040204" pitchFamily="50" charset="-128"/>
                        </a:rPr>
                        <a:t>子どもの貧困対策部会</a:t>
                      </a:r>
                    </a:p>
                  </a:txBody>
                  <a:tcPr/>
                </a:tc>
                <a:tc rowSpan="3">
                  <a:txBody>
                    <a:bodyPr/>
                    <a:lstStyle/>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子どもの貧困対策の推進に関する法律に基づく都道府県計画の進行管理及び検証・改善に関すること。</a:t>
                      </a:r>
                    </a:p>
                    <a:p>
                      <a:pPr marL="285750" indent="-285750">
                        <a:buFont typeface="Arial" panose="020B0604020202020204" pitchFamily="34" charset="0"/>
                        <a:buChar char="•"/>
                      </a:pPr>
                      <a:endParaRPr kumimoji="1" lang="ja-JP" altLang="en-US" sz="16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indent="0">
                        <a:buFont typeface="Wingdings" panose="05000000000000000000" pitchFamily="2" charset="2"/>
                        <a:buNone/>
                      </a:pPr>
                      <a:r>
                        <a:rPr kumimoji="1" lang="ja-JP" altLang="en-US" sz="1400" dirty="0">
                          <a:latin typeface="Meiryo UI" panose="020B0604030504040204" pitchFamily="50" charset="-128"/>
                          <a:ea typeface="Meiryo UI" panose="020B0604030504040204" pitchFamily="50" charset="-128"/>
                        </a:rPr>
                        <a:t>令和５年度第１回子どもの貧困対策計画策定</a:t>
                      </a:r>
                      <a:r>
                        <a:rPr kumimoji="1" lang="en-US" altLang="ja-JP" sz="1400" dirty="0">
                          <a:latin typeface="Meiryo UI" panose="020B0604030504040204" pitchFamily="50" charset="-128"/>
                          <a:ea typeface="Meiryo UI" panose="020B0604030504040204" pitchFamily="50" charset="-128"/>
                        </a:rPr>
                        <a:t>WG</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５年６月１日）</a:t>
                      </a:r>
                      <a:endParaRPr kumimoji="1" lang="en-US" altLang="ja-JP" sz="1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1400" dirty="0">
                          <a:latin typeface="Meiryo UI" panose="020B0604030504040204" pitchFamily="50" charset="-128"/>
                          <a:ea typeface="Meiryo UI" panose="020B0604030504040204" pitchFamily="50" charset="-128"/>
                        </a:rPr>
                        <a:t>＜審議事項＞</a:t>
                      </a:r>
                      <a:endParaRPr kumimoji="1" lang="en-US" altLang="ja-JP" sz="14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子どもの生活に関する実態調査の調査票</a:t>
                      </a: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子どもの生活に関する実態調査のスケジュール</a:t>
                      </a:r>
                      <a:endParaRPr kumimoji="1" lang="en-US" altLang="ja-JP" sz="120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62826782"/>
                  </a:ext>
                </a:extLst>
              </a:tr>
              <a:tr h="1041518">
                <a:tc vMerge="1">
                  <a:txBody>
                    <a:bodyPr/>
                    <a:lstStyle/>
                    <a:p>
                      <a:endParaRPr kumimoji="1" lang="ja-JP" altLang="en-US"/>
                    </a:p>
                  </a:txBody>
                  <a:tcPr/>
                </a:tc>
                <a:tc vMerge="1">
                  <a:txBody>
                    <a:bodyPr/>
                    <a:lstStyle/>
                    <a:p>
                      <a:endParaRPr kumimoji="1" lang="ja-JP" altLang="en-US"/>
                    </a:p>
                  </a:txBody>
                  <a:tcPr/>
                </a:tc>
                <a:tc>
                  <a:txBody>
                    <a:bodyPr/>
                    <a:lstStyle/>
                    <a:p>
                      <a:pPr marL="0" indent="0">
                        <a:buFont typeface="Wingdings" panose="05000000000000000000" pitchFamily="2" charset="2"/>
                        <a:buNone/>
                      </a:pPr>
                      <a:r>
                        <a:rPr kumimoji="1" lang="ja-JP" altLang="en-US" sz="1400" dirty="0">
                          <a:latin typeface="Meiryo UI" panose="020B0604030504040204" pitchFamily="50" charset="-128"/>
                          <a:ea typeface="Meiryo UI" panose="020B0604030504040204" pitchFamily="50" charset="-128"/>
                        </a:rPr>
                        <a:t>令和５年度第２回子どもの貧困対策計画策定</a:t>
                      </a:r>
                      <a:r>
                        <a:rPr kumimoji="1" lang="en-US" altLang="ja-JP" sz="1400" dirty="0">
                          <a:latin typeface="Meiryo UI" panose="020B0604030504040204" pitchFamily="50" charset="-128"/>
                          <a:ea typeface="Meiryo UI" panose="020B0604030504040204" pitchFamily="50" charset="-128"/>
                        </a:rPr>
                        <a:t>WG</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５年９月１日）</a:t>
                      </a:r>
                      <a:endParaRPr kumimoji="1" lang="en-US" altLang="ja-JP" sz="1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1400" dirty="0">
                          <a:latin typeface="Meiryo UI" panose="020B0604030504040204" pitchFamily="50" charset="-128"/>
                          <a:ea typeface="Meiryo UI" panose="020B0604030504040204" pitchFamily="50" charset="-128"/>
                        </a:rPr>
                        <a:t>＜審議事項＞</a:t>
                      </a:r>
                      <a:endParaRPr kumimoji="1" lang="en-US" altLang="ja-JP" sz="14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latin typeface="Meiryo UI" panose="020B0604030504040204" pitchFamily="50" charset="-128"/>
                          <a:ea typeface="Meiryo UI" panose="020B0604030504040204" pitchFamily="50" charset="-128"/>
                        </a:rPr>
                        <a:t>調査回答集計結果（単純集計）速報値の概要</a:t>
                      </a: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クロス集計の方向性</a:t>
                      </a:r>
                      <a:endParaRPr kumimoji="1" lang="en-US" altLang="ja-JP" sz="120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dash"/>
                      <a:round/>
                      <a:headEnd type="none" w="med" len="med"/>
                      <a:tailEnd type="none" w="med" len="med"/>
                    </a:lnB>
                  </a:tcPr>
                </a:tc>
                <a:extLst>
                  <a:ext uri="{0D108BD9-81ED-4DB2-BD59-A6C34878D82A}">
                    <a16:rowId xmlns:a16="http://schemas.microsoft.com/office/drawing/2014/main" val="2442868496"/>
                  </a:ext>
                </a:extLst>
              </a:tr>
              <a:tr h="1056187">
                <a:tc vMerge="1">
                  <a:txBody>
                    <a:bodyPr/>
                    <a:lstStyle/>
                    <a:p>
                      <a:endParaRPr kumimoji="1" lang="ja-JP" altLang="en-US"/>
                    </a:p>
                  </a:txBody>
                  <a:tcPr/>
                </a:tc>
                <a:tc vMerge="1">
                  <a:txBody>
                    <a:bodyPr/>
                    <a:lstStyle/>
                    <a:p>
                      <a:endParaRPr kumimoji="1" lang="ja-JP" altLang="en-US"/>
                    </a:p>
                  </a:txBody>
                  <a:tcPr/>
                </a:tc>
                <a:tc>
                  <a:txBody>
                    <a:bodyPr/>
                    <a:lstStyle/>
                    <a:p>
                      <a:pPr marL="0" indent="0">
                        <a:buFont typeface="Wingdings" panose="05000000000000000000" pitchFamily="2" charset="2"/>
                        <a:buNone/>
                      </a:pPr>
                      <a:r>
                        <a:rPr kumimoji="1" lang="ja-JP" altLang="en-US" sz="1400" dirty="0">
                          <a:latin typeface="Meiryo UI" panose="020B0604030504040204" pitchFamily="50" charset="-128"/>
                          <a:ea typeface="Meiryo UI" panose="020B0604030504040204" pitchFamily="50" charset="-128"/>
                        </a:rPr>
                        <a:t>令和５年度第３回子どもの貧困対策計画策定</a:t>
                      </a:r>
                      <a:r>
                        <a:rPr kumimoji="1" lang="en-US" altLang="ja-JP" sz="1400" dirty="0">
                          <a:latin typeface="Meiryo UI" panose="020B0604030504040204" pitchFamily="50" charset="-128"/>
                          <a:ea typeface="Meiryo UI" panose="020B0604030504040204" pitchFamily="50" charset="-128"/>
                        </a:rPr>
                        <a:t>WG</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６年３月</a:t>
                      </a:r>
                      <a:r>
                        <a:rPr kumimoji="1" lang="en-US" altLang="ja-JP" sz="1400" dirty="0">
                          <a:latin typeface="Meiryo UI" panose="020B0604030504040204" pitchFamily="50" charset="-128"/>
                          <a:ea typeface="Meiryo UI" panose="020B0604030504040204" pitchFamily="50" charset="-128"/>
                        </a:rPr>
                        <a:t>21</a:t>
                      </a:r>
                      <a:r>
                        <a:rPr kumimoji="1" lang="ja-JP" altLang="en-US" sz="1400" dirty="0">
                          <a:latin typeface="Meiryo UI" panose="020B0604030504040204" pitchFamily="50" charset="-128"/>
                          <a:ea typeface="Meiryo UI" panose="020B0604030504040204" pitchFamily="50" charset="-128"/>
                        </a:rPr>
                        <a:t>日）</a:t>
                      </a:r>
                    </a:p>
                    <a:p>
                      <a:pPr marL="0" indent="0">
                        <a:buFont typeface="Wingdings" panose="05000000000000000000" pitchFamily="2" charset="2"/>
                        <a:buNone/>
                      </a:pPr>
                      <a:r>
                        <a:rPr kumimoji="1" lang="ja-JP" altLang="en-US" sz="1400" dirty="0">
                          <a:latin typeface="Meiryo UI" panose="020B0604030504040204" pitchFamily="50" charset="-128"/>
                          <a:ea typeface="Meiryo UI" panose="020B0604030504040204" pitchFamily="50" charset="-128"/>
                        </a:rPr>
                        <a:t>＜審議事項＞</a:t>
                      </a: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第二次大阪府子どもの貧困対策計画等の取組状況</a:t>
                      </a: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子どもの生活に関する実態調査</a:t>
                      </a:r>
                    </a:p>
                  </a:txBody>
                  <a:tcPr>
                    <a:lnT w="12700" cap="flat" cmpd="sng" algn="ctr">
                      <a:solidFill>
                        <a:schemeClr val="bg1"/>
                      </a:solidFill>
                      <a:prstDash val="dash"/>
                      <a:round/>
                      <a:headEnd type="none" w="med" len="med"/>
                      <a:tailEnd type="none" w="med" len="med"/>
                    </a:lnT>
                    <a:lnB w="12700" cap="flat" cmpd="sng" algn="ctr">
                      <a:solidFill>
                        <a:schemeClr val="bg1"/>
                      </a:solidFill>
                      <a:prstDash val="dash"/>
                      <a:round/>
                      <a:headEnd type="none" w="med" len="med"/>
                      <a:tailEnd type="none" w="med" len="med"/>
                    </a:lnB>
                  </a:tcPr>
                </a:tc>
                <a:extLst>
                  <a:ext uri="{0D108BD9-81ED-4DB2-BD59-A6C34878D82A}">
                    <a16:rowId xmlns:a16="http://schemas.microsoft.com/office/drawing/2014/main" val="1871494697"/>
                  </a:ext>
                </a:extLst>
              </a:tr>
              <a:tr h="1056187">
                <a:tc vMerge="1">
                  <a:txBody>
                    <a:bodyPr/>
                    <a:lstStyle/>
                    <a:p>
                      <a:endParaRPr kumimoji="1" lang="ja-JP" altLang="en-US"/>
                    </a:p>
                  </a:txBody>
                  <a:tcPr/>
                </a:tc>
                <a:tc rowSpan="2">
                  <a:txBody>
                    <a:bodyPr/>
                    <a:lstStyle/>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母子及び父子並びに寡婦福祉法に規定する自立促進計画の策定及び同計画の推進についての重要事項に関すること。</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marL="0" indent="0">
                        <a:buFont typeface="Wingdings" panose="05000000000000000000" pitchFamily="2" charset="2"/>
                        <a:buNone/>
                      </a:pPr>
                      <a:r>
                        <a:rPr kumimoji="1" lang="ja-JP" altLang="en-US" sz="1400" dirty="0">
                          <a:latin typeface="Meiryo UI" panose="020B0604030504040204" pitchFamily="50" charset="-128"/>
                          <a:ea typeface="Meiryo UI" panose="020B0604030504040204" pitchFamily="50" charset="-128"/>
                        </a:rPr>
                        <a:t>令和５年度第１回ひとり親家庭等自立促進計画策定</a:t>
                      </a:r>
                      <a:r>
                        <a:rPr kumimoji="1" lang="en-US" altLang="ja-JP" sz="1400" dirty="0">
                          <a:latin typeface="Meiryo UI" panose="020B0604030504040204" pitchFamily="50" charset="-128"/>
                          <a:ea typeface="Meiryo UI" panose="020B0604030504040204" pitchFamily="50" charset="-128"/>
                        </a:rPr>
                        <a:t>WG</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５年５月</a:t>
                      </a:r>
                      <a:r>
                        <a:rPr kumimoji="1" lang="en-US" altLang="ja-JP" sz="1400" dirty="0">
                          <a:latin typeface="Meiryo UI" panose="020B0604030504040204" pitchFamily="50" charset="-128"/>
                          <a:ea typeface="Meiryo UI" panose="020B0604030504040204" pitchFamily="50" charset="-128"/>
                        </a:rPr>
                        <a:t>17</a:t>
                      </a:r>
                      <a:r>
                        <a:rPr kumimoji="1" lang="ja-JP" altLang="en-US" sz="1400" dirty="0">
                          <a:latin typeface="Meiryo UI" panose="020B0604030504040204" pitchFamily="50" charset="-128"/>
                          <a:ea typeface="Meiryo UI" panose="020B0604030504040204" pitchFamily="50" charset="-128"/>
                        </a:rPr>
                        <a:t>日）</a:t>
                      </a:r>
                    </a:p>
                    <a:p>
                      <a:pPr marL="0" indent="0">
                        <a:buFont typeface="Wingdings" panose="05000000000000000000" pitchFamily="2" charset="2"/>
                        <a:buNone/>
                      </a:pPr>
                      <a:r>
                        <a:rPr kumimoji="1" lang="ja-JP" altLang="en-US" sz="1400" dirty="0">
                          <a:latin typeface="Meiryo UI" panose="020B0604030504040204" pitchFamily="50" charset="-128"/>
                          <a:ea typeface="Meiryo UI" panose="020B0604030504040204" pitchFamily="50" charset="-128"/>
                        </a:rPr>
                        <a:t>＜審議事項＞</a:t>
                      </a: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第四次大阪府ひとり親家庭等自立促進計画の実施状況</a:t>
                      </a: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アンケート調査の実施</a:t>
                      </a:r>
                      <a:endParaRPr kumimoji="1" lang="ja-JP" altLang="en-US" sz="1400" dirty="0">
                        <a:latin typeface="Meiryo UI" panose="020B0604030504040204" pitchFamily="50" charset="-128"/>
                        <a:ea typeface="Meiryo UI" panose="020B0604030504040204" pitchFamily="50" charset="-128"/>
                      </a:endParaRPr>
                    </a:p>
                  </a:txBody>
                  <a:tcPr>
                    <a:lnT w="12700" cap="flat" cmpd="sng" algn="ctr">
                      <a:solidFill>
                        <a:schemeClr val="bg1"/>
                      </a:solidFill>
                      <a:prstDash val="dash"/>
                      <a:round/>
                      <a:headEnd type="none" w="med" len="med"/>
                      <a:tailEnd type="none" w="med" len="med"/>
                    </a:lnT>
                    <a:lnB w="12700" cap="flat" cmpd="sng" algn="ctr">
                      <a:solidFill>
                        <a:schemeClr val="bg1"/>
                      </a:solidFill>
                      <a:prstDash val="dash"/>
                      <a:round/>
                      <a:headEnd type="none" w="med" len="med"/>
                      <a:tailEnd type="none" w="med" len="med"/>
                    </a:lnB>
                  </a:tcPr>
                </a:tc>
                <a:extLst>
                  <a:ext uri="{0D108BD9-81ED-4DB2-BD59-A6C34878D82A}">
                    <a16:rowId xmlns:a16="http://schemas.microsoft.com/office/drawing/2014/main" val="827605009"/>
                  </a:ext>
                </a:extLst>
              </a:tr>
              <a:tr h="1232219">
                <a:tc vMerge="1">
                  <a:txBody>
                    <a:bodyPr/>
                    <a:lstStyle/>
                    <a:p>
                      <a:endParaRPr kumimoji="1" lang="ja-JP" altLang="en-US" sz="1800" b="1" dirty="0">
                        <a:latin typeface="Meiryo UI" panose="020B0604030504040204" pitchFamily="50" charset="-128"/>
                        <a:ea typeface="Meiryo UI" panose="020B0604030504040204" pitchFamily="50" charset="-128"/>
                      </a:endParaRPr>
                    </a:p>
                  </a:txBody>
                  <a:tcPr/>
                </a:tc>
                <a:tc vMerge="1">
                  <a:txBody>
                    <a:bodyPr/>
                    <a:lstStyle/>
                    <a:p>
                      <a:pPr marL="0" indent="0">
                        <a:buFont typeface="Wingdings" panose="05000000000000000000" pitchFamily="2" charset="2"/>
                        <a:buNone/>
                      </a:pP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indent="0">
                        <a:buFont typeface="Wingdings" panose="05000000000000000000" pitchFamily="2" charset="2"/>
                        <a:buNone/>
                      </a:pPr>
                      <a:r>
                        <a:rPr kumimoji="1" lang="ja-JP" altLang="en-US" sz="1400" dirty="0">
                          <a:solidFill>
                            <a:schemeClr val="tx1"/>
                          </a:solidFill>
                          <a:latin typeface="Meiryo UI" panose="020B0604030504040204" pitchFamily="50" charset="-128"/>
                          <a:ea typeface="Meiryo UI" panose="020B0604030504040204" pitchFamily="50" charset="-128"/>
                        </a:rPr>
                        <a:t>令和５年度第２回ひとり親家庭等自立促進計画策定</a:t>
                      </a:r>
                      <a:r>
                        <a:rPr kumimoji="1" lang="en-US" altLang="ja-JP" sz="1400" dirty="0">
                          <a:solidFill>
                            <a:schemeClr val="tx1"/>
                          </a:solidFill>
                          <a:latin typeface="Meiryo UI" panose="020B0604030504040204" pitchFamily="50" charset="-128"/>
                          <a:ea typeface="Meiryo UI" panose="020B0604030504040204" pitchFamily="50" charset="-128"/>
                        </a:rPr>
                        <a:t>WG</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６年１月</a:t>
                      </a:r>
                      <a:r>
                        <a:rPr kumimoji="1" lang="en-US" altLang="ja-JP" sz="1400" dirty="0">
                          <a:solidFill>
                            <a:schemeClr val="tx1"/>
                          </a:solidFill>
                          <a:latin typeface="Meiryo UI" panose="020B0604030504040204" pitchFamily="50" charset="-128"/>
                          <a:ea typeface="Meiryo UI" panose="020B0604030504040204" pitchFamily="50" charset="-128"/>
                        </a:rPr>
                        <a:t>24</a:t>
                      </a:r>
                      <a:r>
                        <a:rPr kumimoji="1" lang="ja-JP" altLang="en-US" sz="1400" dirty="0">
                          <a:solidFill>
                            <a:schemeClr val="tx1"/>
                          </a:solidFill>
                          <a:latin typeface="Meiryo UI" panose="020B0604030504040204" pitchFamily="50" charset="-128"/>
                          <a:ea typeface="Meiryo UI" panose="020B0604030504040204" pitchFamily="50" charset="-128"/>
                        </a:rPr>
                        <a:t>日）</a:t>
                      </a:r>
                    </a:p>
                    <a:p>
                      <a:pPr marL="0" indent="0">
                        <a:buFont typeface="Wingdings" panose="05000000000000000000" pitchFamily="2" charset="2"/>
                        <a:buNone/>
                      </a:pPr>
                      <a:r>
                        <a:rPr kumimoji="1" lang="ja-JP" altLang="en-US" sz="1400" dirty="0">
                          <a:solidFill>
                            <a:schemeClr val="tx1"/>
                          </a:solidFill>
                          <a:latin typeface="Meiryo UI" panose="020B0604030504040204" pitchFamily="50" charset="-128"/>
                          <a:ea typeface="Meiryo UI" panose="020B0604030504040204" pitchFamily="50" charset="-128"/>
                        </a:rPr>
                        <a:t>＜審議事項＞</a:t>
                      </a:r>
                    </a:p>
                    <a:p>
                      <a:pPr marL="171450" indent="-171450">
                        <a:buFont typeface="Wingdings" panose="05000000000000000000" pitchFamily="2" charset="2"/>
                        <a:buChar char="Ø"/>
                      </a:pPr>
                      <a:r>
                        <a:rPr kumimoji="1" lang="ja-JP" altLang="en-US" sz="1200" dirty="0">
                          <a:solidFill>
                            <a:schemeClr val="tx1"/>
                          </a:solidFill>
                          <a:latin typeface="Meiryo UI" panose="020B0604030504040204" pitchFamily="50" charset="-128"/>
                          <a:ea typeface="Meiryo UI" panose="020B0604030504040204" pitchFamily="50" charset="-128"/>
                        </a:rPr>
                        <a:t>第四次大阪府ひとり親家庭等自立促進計画の実施状況</a:t>
                      </a:r>
                    </a:p>
                    <a:p>
                      <a:pPr marL="171450" indent="-171450">
                        <a:buFont typeface="Wingdings" panose="05000000000000000000" pitchFamily="2" charset="2"/>
                        <a:buChar char="Ø"/>
                      </a:pPr>
                      <a:r>
                        <a:rPr kumimoji="1" lang="ja-JP" altLang="en-US" sz="1200" dirty="0">
                          <a:solidFill>
                            <a:schemeClr val="tx1"/>
                          </a:solidFill>
                          <a:latin typeface="Meiryo UI" panose="020B0604030504040204" pitchFamily="50" charset="-128"/>
                          <a:ea typeface="Meiryo UI" panose="020B0604030504040204" pitchFamily="50" charset="-128"/>
                        </a:rPr>
                        <a:t>アンケート調査の分析</a:t>
                      </a:r>
                    </a:p>
                    <a:p>
                      <a:pPr marL="171450" indent="-171450">
                        <a:buFont typeface="Wingdings" panose="05000000000000000000" pitchFamily="2" charset="2"/>
                        <a:buChar char="Ø"/>
                      </a:pPr>
                      <a:r>
                        <a:rPr kumimoji="1" lang="ja-JP" altLang="en-US" sz="1200" dirty="0">
                          <a:solidFill>
                            <a:schemeClr val="tx1"/>
                          </a:solidFill>
                          <a:latin typeface="Meiryo UI" panose="020B0604030504040204" pitchFamily="50" charset="-128"/>
                          <a:ea typeface="Meiryo UI" panose="020B0604030504040204" pitchFamily="50" charset="-128"/>
                        </a:rPr>
                        <a:t>第五次大阪府ひとり親家庭等自立促進計画構成素案</a:t>
                      </a:r>
                    </a:p>
                  </a:txBody>
                  <a:tcPr>
                    <a:lnT w="12700" cap="flat" cmpd="sng" algn="ctr">
                      <a:solidFill>
                        <a:schemeClr val="bg1"/>
                      </a:solidFill>
                      <a:prstDash val="dash"/>
                      <a:round/>
                      <a:headEnd type="none" w="med" len="med"/>
                      <a:tailEnd type="none" w="med" len="med"/>
                    </a:lnT>
                  </a:tcPr>
                </a:tc>
                <a:extLst>
                  <a:ext uri="{0D108BD9-81ED-4DB2-BD59-A6C34878D82A}">
                    <a16:rowId xmlns:a16="http://schemas.microsoft.com/office/drawing/2014/main" val="3820874906"/>
                  </a:ext>
                </a:extLst>
              </a:tr>
            </a:tbl>
          </a:graphicData>
        </a:graphic>
      </p:graphicFrame>
      <p:sp>
        <p:nvSpPr>
          <p:cNvPr id="2" name="スライド番号プレースホルダー 1">
            <a:extLst>
              <a:ext uri="{FF2B5EF4-FFF2-40B4-BE49-F238E27FC236}">
                <a16:creationId xmlns:a16="http://schemas.microsoft.com/office/drawing/2014/main" id="{DDA79D53-2211-4915-A8C8-A50CB33680C8}"/>
              </a:ext>
            </a:extLst>
          </p:cNvPr>
          <p:cNvSpPr>
            <a:spLocks noGrp="1"/>
          </p:cNvSpPr>
          <p:nvPr>
            <p:ph type="sldNum" sz="quarter" idx="12"/>
          </p:nvPr>
        </p:nvSpPr>
        <p:spPr/>
        <p:txBody>
          <a:bodyPr/>
          <a:lstStyle/>
          <a:p>
            <a:fld id="{0858929C-35DA-4637-8F2C-B4AD3C2E5957}" type="slidenum">
              <a:rPr kumimoji="1" lang="ja-JP" altLang="en-US" smtClean="0"/>
              <a:t>2</a:t>
            </a:fld>
            <a:endParaRPr kumimoji="1" lang="ja-JP" altLang="en-US"/>
          </a:p>
        </p:txBody>
      </p:sp>
    </p:spTree>
    <p:extLst>
      <p:ext uri="{BB962C8B-B14F-4D97-AF65-F5344CB8AC3E}">
        <p14:creationId xmlns:p14="http://schemas.microsoft.com/office/powerpoint/2010/main" val="79162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13" y="114596"/>
            <a:ext cx="9144000" cy="435617"/>
          </a:xfrm>
          <a:solidFill>
            <a:srgbClr val="0000FF"/>
          </a:solidFill>
          <a:ln>
            <a:solidFill>
              <a:srgbClr val="0000FF"/>
            </a:solidFill>
          </a:ln>
        </p:spPr>
        <p:txBody>
          <a:bodyPr anchor="ctr">
            <a:normAutofit/>
          </a:bodyPr>
          <a:lstStyle/>
          <a:p>
            <a:r>
              <a:rPr lang="ja-JP" altLang="en-US" sz="2200" b="1" dirty="0">
                <a:solidFill>
                  <a:schemeClr val="bg1"/>
                </a:solidFill>
                <a:latin typeface="Meiryo UI" panose="020B0604030504040204" pitchFamily="50" charset="-128"/>
                <a:ea typeface="Meiryo UI" panose="020B0604030504040204" pitchFamily="50" charset="-128"/>
              </a:rPr>
              <a:t>会議の運営について</a:t>
            </a:r>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2000" b="1" dirty="0" err="1">
                <a:solidFill>
                  <a:schemeClr val="bg1"/>
                </a:solidFill>
                <a:latin typeface="Meiryo UI" panose="020B0604030504040204" pitchFamily="50" charset="-128"/>
                <a:ea typeface="Meiryo UI" panose="020B0604030504040204" pitchFamily="50" charset="-128"/>
              </a:rPr>
              <a:t>ー</a:t>
            </a:r>
            <a:r>
              <a:rPr lang="ja-JP" altLang="en-US" sz="2000" b="1" dirty="0">
                <a:solidFill>
                  <a:schemeClr val="bg1"/>
                </a:solidFill>
                <a:latin typeface="Meiryo UI" panose="020B0604030504040204" pitchFamily="50" charset="-128"/>
                <a:ea typeface="Meiryo UI" panose="020B0604030504040204" pitchFamily="50" charset="-128"/>
              </a:rPr>
              <a:t>部会における審議の状況についてー</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049296" y="170821"/>
            <a:ext cx="948185" cy="323165"/>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sz="1500" dirty="0">
                <a:latin typeface="Meiryo UI" panose="020B0604030504040204" pitchFamily="50" charset="-128"/>
                <a:ea typeface="Meiryo UI" panose="020B0604030504040204" pitchFamily="50" charset="-128"/>
              </a:rPr>
              <a:t>資料１</a:t>
            </a:r>
            <a:endParaRPr kumimoji="1" lang="en-US" altLang="ja-JP" sz="15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876474864"/>
              </p:ext>
            </p:extLst>
          </p:nvPr>
        </p:nvGraphicFramePr>
        <p:xfrm>
          <a:off x="154546" y="708339"/>
          <a:ext cx="8842935" cy="4455802"/>
        </p:xfrm>
        <a:graphic>
          <a:graphicData uri="http://schemas.openxmlformats.org/drawingml/2006/table">
            <a:tbl>
              <a:tblPr firstRow="1" bandRow="1">
                <a:tableStyleId>{5C22544A-7EE6-4342-B048-85BDC9FD1C3A}</a:tableStyleId>
              </a:tblPr>
              <a:tblGrid>
                <a:gridCol w="2542934">
                  <a:extLst>
                    <a:ext uri="{9D8B030D-6E8A-4147-A177-3AD203B41FA5}">
                      <a16:colId xmlns:a16="http://schemas.microsoft.com/office/drawing/2014/main" val="4234483852"/>
                    </a:ext>
                  </a:extLst>
                </a:gridCol>
                <a:gridCol w="3054166">
                  <a:extLst>
                    <a:ext uri="{9D8B030D-6E8A-4147-A177-3AD203B41FA5}">
                      <a16:colId xmlns:a16="http://schemas.microsoft.com/office/drawing/2014/main" val="700512795"/>
                    </a:ext>
                  </a:extLst>
                </a:gridCol>
                <a:gridCol w="3245835">
                  <a:extLst>
                    <a:ext uri="{9D8B030D-6E8A-4147-A177-3AD203B41FA5}">
                      <a16:colId xmlns:a16="http://schemas.microsoft.com/office/drawing/2014/main" val="3738007718"/>
                    </a:ext>
                  </a:extLst>
                </a:gridCol>
              </a:tblGrid>
              <a:tr h="383877">
                <a:tc>
                  <a:txBody>
                    <a:bodyPr/>
                    <a:lstStyle/>
                    <a:p>
                      <a:pPr algn="ctr"/>
                      <a:r>
                        <a:rPr kumimoji="1" lang="ja-JP" altLang="en-US" dirty="0">
                          <a:latin typeface="Meiryo UI" panose="020B0604030504040204" pitchFamily="50" charset="-128"/>
                          <a:ea typeface="Meiryo UI" panose="020B0604030504040204" pitchFamily="50" charset="-128"/>
                        </a:rPr>
                        <a:t>部会</a:t>
                      </a:r>
                    </a:p>
                  </a:txBody>
                  <a:tcPr/>
                </a:tc>
                <a:tc>
                  <a:txBody>
                    <a:bodyPr/>
                    <a:lstStyle/>
                    <a:p>
                      <a:pPr algn="ctr"/>
                      <a:r>
                        <a:rPr kumimoji="1" lang="ja-JP" altLang="en-US" dirty="0">
                          <a:latin typeface="Meiryo UI" panose="020B0604030504040204" pitchFamily="50" charset="-128"/>
                          <a:ea typeface="Meiryo UI" panose="020B0604030504040204" pitchFamily="50" charset="-128"/>
                        </a:rPr>
                        <a:t>調査審議事項</a:t>
                      </a:r>
                    </a:p>
                  </a:txBody>
                  <a:tcPr/>
                </a:tc>
                <a:tc>
                  <a:txBody>
                    <a:bodyPr/>
                    <a:lstStyle/>
                    <a:p>
                      <a:pPr algn="ctr"/>
                      <a:r>
                        <a:rPr kumimoji="1" lang="ja-JP" altLang="en-US" dirty="0">
                          <a:latin typeface="Meiryo UI" panose="020B0604030504040204" pitchFamily="50" charset="-128"/>
                          <a:ea typeface="Meiryo UI" panose="020B0604030504040204" pitchFamily="50" charset="-128"/>
                        </a:rPr>
                        <a:t>審議状況</a:t>
                      </a:r>
                    </a:p>
                  </a:txBody>
                  <a:tcPr/>
                </a:tc>
                <a:extLst>
                  <a:ext uri="{0D108BD9-81ED-4DB2-BD59-A6C34878D82A}">
                    <a16:rowId xmlns:a16="http://schemas.microsoft.com/office/drawing/2014/main" val="2108401599"/>
                  </a:ext>
                </a:extLst>
              </a:tr>
              <a:tr h="1771098">
                <a:tc rowSpan="3">
                  <a:txBody>
                    <a:bodyPr/>
                    <a:lstStyle/>
                    <a:p>
                      <a:r>
                        <a:rPr kumimoji="1" lang="ja-JP" altLang="en-US" sz="1800" b="1" dirty="0">
                          <a:latin typeface="Meiryo UI" panose="020B0604030504040204" pitchFamily="50" charset="-128"/>
                          <a:ea typeface="Meiryo UI" panose="020B0604030504040204" pitchFamily="50" charset="-128"/>
                        </a:rPr>
                        <a:t>計画策定部会</a:t>
                      </a:r>
                    </a:p>
                    <a:p>
                      <a:endParaRPr kumimoji="1" lang="ja-JP" altLang="en-US" sz="1800" dirty="0">
                        <a:latin typeface="Meiryo UI" panose="020B0604030504040204" pitchFamily="50" charset="-128"/>
                        <a:ea typeface="Meiryo UI" panose="020B0604030504040204" pitchFamily="50" charset="-128"/>
                      </a:endParaRPr>
                    </a:p>
                  </a:txBody>
                  <a:tcPr/>
                </a:tc>
                <a:tc rowSpan="3">
                  <a:txBody>
                    <a:bodyPr/>
                    <a:lstStyle/>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子ども・子育て支援法及び大阪府子ども条例に規定する、子ども施策を総合的かつ計画的に推進するための計画の策定に関すること。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令和５年度第１回（</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５年</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19</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日）</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＜審議事項＞</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会議の運営</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（仮称）大阪府子ども計画の方向性等（素案たたき台）</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ニーズ調査（案）</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大阪府子ども総合計画（後期計画）の中間評価（報告）</a:t>
                      </a:r>
                      <a:endParaRPr kumimoji="1" lang="en-US" altLang="ja-JP" sz="1200" dirty="0">
                        <a:latin typeface="Meiryo UI" panose="020B0604030504040204" pitchFamily="50" charset="-128"/>
                        <a:ea typeface="Meiryo UI" panose="020B0604030504040204" pitchFamily="50" charset="-128"/>
                      </a:endParaRPr>
                    </a:p>
                  </a:txBody>
                  <a:tcPr>
                    <a:lnB w="12700" cap="flat" cmpd="sng" algn="ctr">
                      <a:solidFill>
                        <a:schemeClr val="bg1"/>
                      </a:solidFill>
                      <a:prstDash val="dash"/>
                      <a:round/>
                      <a:headEnd type="none" w="med" len="med"/>
                      <a:tailEnd type="none" w="med" len="med"/>
                    </a:lnB>
                  </a:tcPr>
                </a:tc>
                <a:extLst>
                  <a:ext uri="{0D108BD9-81ED-4DB2-BD59-A6C34878D82A}">
                    <a16:rowId xmlns:a16="http://schemas.microsoft.com/office/drawing/2014/main" val="2562826782"/>
                  </a:ext>
                </a:extLst>
              </a:tr>
              <a:tr h="1144806">
                <a:tc vMerge="1">
                  <a:txBody>
                    <a:bodyPr/>
                    <a:lstStyle/>
                    <a:p>
                      <a:endParaRPr kumimoji="1" lang="ja-JP" altLang="en-US" sz="1800" b="1" dirty="0">
                        <a:latin typeface="Meiryo UI" panose="020B0604030504040204" pitchFamily="50" charset="-128"/>
                        <a:ea typeface="Meiryo UI" panose="020B0604030504040204" pitchFamily="50" charset="-128"/>
                      </a:endParaRPr>
                    </a:p>
                  </a:txBody>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令和５年度第２回（</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５年</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21</a:t>
                      </a:r>
                      <a:r>
                        <a:rPr kumimoji="1"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＜審議事項＞</a:t>
                      </a:r>
                      <a:endParaRPr kumimoji="1" lang="en-US" altLang="ja-JP" sz="14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（仮称）大阪府子ども計画の方向性等（素案）</a:t>
                      </a: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府ニーズ調査（案）</a:t>
                      </a:r>
                    </a:p>
                  </a:txBody>
                  <a:tcPr>
                    <a:lnT w="12700" cap="flat" cmpd="sng" algn="ctr">
                      <a:solidFill>
                        <a:schemeClr val="bg1"/>
                      </a:solidFill>
                      <a:prstDash val="dash"/>
                      <a:round/>
                      <a:headEnd type="none" w="med" len="med"/>
                      <a:tailEnd type="none" w="med" len="med"/>
                    </a:lnT>
                    <a:lnB w="12700" cap="flat" cmpd="sng" algn="ctr">
                      <a:solidFill>
                        <a:schemeClr val="bg1"/>
                      </a:solidFill>
                      <a:prstDash val="dash"/>
                      <a:round/>
                      <a:headEnd type="none" w="med" len="med"/>
                      <a:tailEnd type="none" w="med" len="med"/>
                    </a:lnB>
                  </a:tcPr>
                </a:tc>
                <a:extLst>
                  <a:ext uri="{0D108BD9-81ED-4DB2-BD59-A6C34878D82A}">
                    <a16:rowId xmlns:a16="http://schemas.microsoft.com/office/drawing/2014/main" val="3138382305"/>
                  </a:ext>
                </a:extLst>
              </a:tr>
              <a:tr h="115602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dirty="0">
                          <a:latin typeface="Meiryo UI" panose="020B0604030504040204" pitchFamily="50" charset="-128"/>
                          <a:ea typeface="Meiryo UI" panose="020B0604030504040204" pitchFamily="50" charset="-128"/>
                        </a:rPr>
                        <a:t>令和</a:t>
                      </a:r>
                      <a:r>
                        <a:rPr kumimoji="1" lang="en-US" altLang="ja-JP" sz="1400" dirty="0">
                          <a:latin typeface="Meiryo UI" panose="020B0604030504040204" pitchFamily="50" charset="-128"/>
                          <a:ea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rPr>
                        <a:t>年度第３回（</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６年３月</a:t>
                      </a:r>
                      <a:r>
                        <a:rPr kumimoji="1" lang="en-US" altLang="ja-JP" sz="1400" dirty="0">
                          <a:latin typeface="Meiryo UI" panose="020B0604030504040204" pitchFamily="50" charset="-128"/>
                          <a:ea typeface="Meiryo UI" panose="020B0604030504040204" pitchFamily="50" charset="-128"/>
                        </a:rPr>
                        <a:t>13</a:t>
                      </a:r>
                      <a:r>
                        <a:rPr kumimoji="1"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＜審議事項＞</a:t>
                      </a:r>
                      <a:endParaRPr kumimoji="1" lang="en-US" altLang="ja-JP" sz="14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（仮称）大阪府子ども計画の骨子案（中間まとめ）</a:t>
                      </a: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府ニーズ調査</a:t>
                      </a:r>
                    </a:p>
                  </a:txBody>
                  <a:tcPr>
                    <a:lnT w="12700" cap="flat" cmpd="sng" algn="ctr">
                      <a:solidFill>
                        <a:schemeClr val="bg1"/>
                      </a:solidFill>
                      <a:prstDash val="dash"/>
                      <a:round/>
                      <a:headEnd type="none" w="med" len="med"/>
                      <a:tailEnd type="none" w="med" len="med"/>
                    </a:lnT>
                  </a:tcPr>
                </a:tc>
                <a:extLst>
                  <a:ext uri="{0D108BD9-81ED-4DB2-BD59-A6C34878D82A}">
                    <a16:rowId xmlns:a16="http://schemas.microsoft.com/office/drawing/2014/main" val="4170858677"/>
                  </a:ext>
                </a:extLst>
              </a:tr>
            </a:tbl>
          </a:graphicData>
        </a:graphic>
      </p:graphicFrame>
      <p:sp>
        <p:nvSpPr>
          <p:cNvPr id="2" name="スライド番号プレースホルダー 1">
            <a:extLst>
              <a:ext uri="{FF2B5EF4-FFF2-40B4-BE49-F238E27FC236}">
                <a16:creationId xmlns:a16="http://schemas.microsoft.com/office/drawing/2014/main" id="{2B3018EA-9F1E-4D6D-AD55-FACF9A176588}"/>
              </a:ext>
            </a:extLst>
          </p:cNvPr>
          <p:cNvSpPr>
            <a:spLocks noGrp="1"/>
          </p:cNvSpPr>
          <p:nvPr>
            <p:ph type="sldNum" sz="quarter" idx="12"/>
          </p:nvPr>
        </p:nvSpPr>
        <p:spPr/>
        <p:txBody>
          <a:bodyPr/>
          <a:lstStyle/>
          <a:p>
            <a:fld id="{0858929C-35DA-4637-8F2C-B4AD3C2E5957}" type="slidenum">
              <a:rPr kumimoji="1" lang="ja-JP" altLang="en-US" smtClean="0"/>
              <a:t>3</a:t>
            </a:fld>
            <a:endParaRPr kumimoji="1" lang="ja-JP" altLang="en-US"/>
          </a:p>
        </p:txBody>
      </p:sp>
    </p:spTree>
    <p:extLst>
      <p:ext uri="{BB962C8B-B14F-4D97-AF65-F5344CB8AC3E}">
        <p14:creationId xmlns:p14="http://schemas.microsoft.com/office/powerpoint/2010/main" val="26906619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593</Words>
  <Application>Microsoft Office PowerPoint</Application>
  <PresentationFormat>画面に合わせる (4:3)</PresentationFormat>
  <Paragraphs>68</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2023-05-15T02:23:35Z</dcterms:created>
  <dcterms:modified xsi:type="dcterms:W3CDTF">2024-03-28T01:55:24Z</dcterms:modified>
</cp:coreProperties>
</file>