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5"/>
  </p:notesMasterIdLst>
  <p:sldIdLst>
    <p:sldId id="259" r:id="rId2"/>
    <p:sldId id="258" r:id="rId3"/>
    <p:sldId id="257" r:id="rId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33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100" d="100"/>
          <a:sy n="100" d="100"/>
        </p:scale>
        <p:origin x="9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EB96E55-65D0-4202-A77E-8D4E5F5234F1}"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BBC16A80-C672-4A21-ADA9-5DA528885167}" type="slidenum">
              <a:rPr kumimoji="1" lang="ja-JP" altLang="en-US" smtClean="0"/>
              <a:t>‹#›</a:t>
            </a:fld>
            <a:endParaRPr kumimoji="1" lang="ja-JP" altLang="en-US"/>
          </a:p>
        </p:txBody>
      </p:sp>
    </p:spTree>
    <p:extLst>
      <p:ext uri="{BB962C8B-B14F-4D97-AF65-F5344CB8AC3E}">
        <p14:creationId xmlns:p14="http://schemas.microsoft.com/office/powerpoint/2010/main" val="29006564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B6B2F68-CB2D-4DE2-B2AD-FCBD52C7E743}" type="datetime1">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016197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712944-3654-478E-BBB7-9E1B2E4DA4F2}" type="datetime1">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087652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5F4B3C7-A5B7-4CB1-9D4E-D3CC531BDA89}" type="datetime1">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03529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B29412E-138D-42E0-B266-74181862F0A1}" type="datetime1">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2297255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FAE9FC2-B7A9-49FC-81F2-B6772230FC4F}" type="datetime1">
              <a:rPr kumimoji="1" lang="ja-JP" altLang="en-US" smtClean="0"/>
              <a:t>2024/3/28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601443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11A49E-9229-4673-9DDB-DBD2B40C1A40}" type="datetime1">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598525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D74E188F-19DC-4FAC-A6CB-4BB23DBD20BD}" type="datetime1">
              <a:rPr kumimoji="1" lang="ja-JP" altLang="en-US" smtClean="0"/>
              <a:t>2024/3/28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981930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EF47827-426D-48BC-9BE0-2705558E944C}" type="datetime1">
              <a:rPr kumimoji="1" lang="ja-JP" altLang="en-US" smtClean="0"/>
              <a:t>2024/3/28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836673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91C98-7DC1-4694-B05D-15237AACA2B6}" type="datetime1">
              <a:rPr kumimoji="1" lang="ja-JP" altLang="en-US" smtClean="0"/>
              <a:t>2024/3/28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3918696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A44CA8-D28D-4B70-90E5-89E85EBFAF1A}" type="datetime1">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7897035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A38E793-3E6F-455C-81FC-6ADC6138E3AF}" type="datetime1">
              <a:rPr kumimoji="1" lang="ja-JP" altLang="en-US" smtClean="0"/>
              <a:t>2024/3/28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97601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229E3F-632F-4C9B-B901-BBD7F559611A}" type="datetime1">
              <a:rPr kumimoji="1" lang="ja-JP" altLang="en-US" smtClean="0"/>
              <a:t>2024/3/28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58929C-35DA-4637-8F2C-B4AD3C2E5957}" type="slidenum">
              <a:rPr kumimoji="1" lang="ja-JP" altLang="en-US" smtClean="0"/>
              <a:t>‹#›</a:t>
            </a:fld>
            <a:endParaRPr kumimoji="1" lang="ja-JP" altLang="en-US"/>
          </a:p>
        </p:txBody>
      </p:sp>
    </p:spTree>
    <p:extLst>
      <p:ext uri="{BB962C8B-B14F-4D97-AF65-F5344CB8AC3E}">
        <p14:creationId xmlns:p14="http://schemas.microsoft.com/office/powerpoint/2010/main" val="18067776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013" y="114596"/>
            <a:ext cx="9144000" cy="435617"/>
          </a:xfrm>
          <a:solidFill>
            <a:srgbClr val="0000FF"/>
          </a:solidFill>
          <a:ln>
            <a:solidFill>
              <a:srgbClr val="0000FF"/>
            </a:solidFill>
          </a:ln>
        </p:spPr>
        <p:txBody>
          <a:bodyPr anchor="ctr">
            <a:normAutofit/>
          </a:bodyPr>
          <a:lstStyle/>
          <a:p>
            <a:r>
              <a:rPr lang="ja-JP" altLang="en-US" sz="2200" b="1" dirty="0">
                <a:solidFill>
                  <a:schemeClr val="bg1"/>
                </a:solidFill>
                <a:latin typeface="Meiryo UI" panose="020B0604030504040204" pitchFamily="50" charset="-128"/>
                <a:ea typeface="Meiryo UI" panose="020B0604030504040204" pitchFamily="50" charset="-128"/>
              </a:rPr>
              <a:t>会議の運営について</a:t>
            </a:r>
            <a:r>
              <a:rPr lang="ja-JP" altLang="en-US" sz="2000" b="1" dirty="0">
                <a:solidFill>
                  <a:schemeClr val="bg1"/>
                </a:solidFill>
                <a:latin typeface="Meiryo UI" panose="020B0604030504040204" pitchFamily="50" charset="-128"/>
                <a:ea typeface="Meiryo UI" panose="020B0604030504040204" pitchFamily="50" charset="-128"/>
              </a:rPr>
              <a:t>　</a:t>
            </a:r>
            <a:r>
              <a:rPr lang="ja-JP" altLang="en-US" sz="2000" b="1" dirty="0" err="1">
                <a:solidFill>
                  <a:schemeClr val="bg1"/>
                </a:solidFill>
                <a:latin typeface="Meiryo UI" panose="020B0604030504040204" pitchFamily="50" charset="-128"/>
                <a:ea typeface="Meiryo UI" panose="020B0604030504040204" pitchFamily="50" charset="-128"/>
              </a:rPr>
              <a:t>ー</a:t>
            </a:r>
            <a:r>
              <a:rPr lang="ja-JP" altLang="en-US" sz="2000" b="1" dirty="0">
                <a:solidFill>
                  <a:schemeClr val="bg1"/>
                </a:solidFill>
                <a:latin typeface="Meiryo UI" panose="020B0604030504040204" pitchFamily="50" charset="-128"/>
                <a:ea typeface="Meiryo UI" panose="020B0604030504040204" pitchFamily="50" charset="-128"/>
              </a:rPr>
              <a:t>部会における審議の状況についてー</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049296" y="170821"/>
            <a:ext cx="948185" cy="323165"/>
          </a:xfrm>
          <a:prstGeom prst="rect">
            <a:avLst/>
          </a:prstGeom>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sz="1500" dirty="0">
                <a:latin typeface="Meiryo UI" panose="020B0604030504040204" pitchFamily="50" charset="-128"/>
                <a:ea typeface="Meiryo UI" panose="020B0604030504040204" pitchFamily="50" charset="-128"/>
              </a:rPr>
              <a:t>資料１</a:t>
            </a:r>
            <a:endParaRPr kumimoji="1" lang="en-US" altLang="ja-JP" sz="1500"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nvGraphicFramePr>
        <p:xfrm>
          <a:off x="154546" y="708339"/>
          <a:ext cx="8842935" cy="2636841"/>
        </p:xfrm>
        <a:graphic>
          <a:graphicData uri="http://schemas.openxmlformats.org/drawingml/2006/table">
            <a:tbl>
              <a:tblPr firstRow="1" bandRow="1">
                <a:tableStyleId>{5C22544A-7EE6-4342-B048-85BDC9FD1C3A}</a:tableStyleId>
              </a:tblPr>
              <a:tblGrid>
                <a:gridCol w="2634374">
                  <a:extLst>
                    <a:ext uri="{9D8B030D-6E8A-4147-A177-3AD203B41FA5}">
                      <a16:colId xmlns:a16="http://schemas.microsoft.com/office/drawing/2014/main" val="4234483852"/>
                    </a:ext>
                  </a:extLst>
                </a:gridCol>
                <a:gridCol w="2962726">
                  <a:extLst>
                    <a:ext uri="{9D8B030D-6E8A-4147-A177-3AD203B41FA5}">
                      <a16:colId xmlns:a16="http://schemas.microsoft.com/office/drawing/2014/main" val="700512795"/>
                    </a:ext>
                  </a:extLst>
                </a:gridCol>
                <a:gridCol w="3245835">
                  <a:extLst>
                    <a:ext uri="{9D8B030D-6E8A-4147-A177-3AD203B41FA5}">
                      <a16:colId xmlns:a16="http://schemas.microsoft.com/office/drawing/2014/main" val="3738007718"/>
                    </a:ext>
                  </a:extLst>
                </a:gridCol>
              </a:tblGrid>
              <a:tr h="355340">
                <a:tc>
                  <a:txBody>
                    <a:bodyPr/>
                    <a:lstStyle/>
                    <a:p>
                      <a:pPr algn="ctr"/>
                      <a:r>
                        <a:rPr kumimoji="1" lang="ja-JP" altLang="en-US" dirty="0">
                          <a:latin typeface="Meiryo UI" panose="020B0604030504040204" pitchFamily="50" charset="-128"/>
                          <a:ea typeface="Meiryo UI" panose="020B0604030504040204" pitchFamily="50" charset="-128"/>
                        </a:rPr>
                        <a:t>部会</a:t>
                      </a:r>
                    </a:p>
                  </a:txBody>
                  <a:tcPr/>
                </a:tc>
                <a:tc>
                  <a:txBody>
                    <a:bodyPr/>
                    <a:lstStyle/>
                    <a:p>
                      <a:pPr algn="ctr"/>
                      <a:r>
                        <a:rPr kumimoji="1" lang="ja-JP" altLang="en-US" dirty="0">
                          <a:latin typeface="Meiryo UI" panose="020B0604030504040204" pitchFamily="50" charset="-128"/>
                          <a:ea typeface="Meiryo UI" panose="020B0604030504040204" pitchFamily="50" charset="-128"/>
                        </a:rPr>
                        <a:t>調査審議事項</a:t>
                      </a:r>
                    </a:p>
                  </a:txBody>
                  <a:tcPr/>
                </a:tc>
                <a:tc>
                  <a:txBody>
                    <a:bodyPr/>
                    <a:lstStyle/>
                    <a:p>
                      <a:pPr algn="ctr"/>
                      <a:r>
                        <a:rPr kumimoji="1" lang="ja-JP" altLang="en-US" dirty="0">
                          <a:latin typeface="Meiryo UI" panose="020B0604030504040204" pitchFamily="50" charset="-128"/>
                          <a:ea typeface="Meiryo UI" panose="020B0604030504040204" pitchFamily="50" charset="-128"/>
                        </a:rPr>
                        <a:t>審議状況</a:t>
                      </a:r>
                    </a:p>
                  </a:txBody>
                  <a:tcPr/>
                </a:tc>
                <a:extLst>
                  <a:ext uri="{0D108BD9-81ED-4DB2-BD59-A6C34878D82A}">
                    <a16:rowId xmlns:a16="http://schemas.microsoft.com/office/drawing/2014/main" val="2108401599"/>
                  </a:ext>
                </a:extLst>
              </a:tr>
              <a:tr h="1105221">
                <a:tc rowSpan="2">
                  <a:txBody>
                    <a:bodyPr/>
                    <a:lstStyle/>
                    <a:p>
                      <a:r>
                        <a:rPr kumimoji="1" lang="ja-JP" altLang="en-US" sz="1800" b="1" dirty="0">
                          <a:latin typeface="Meiryo UI" panose="020B0604030504040204" pitchFamily="50" charset="-128"/>
                          <a:ea typeface="Meiryo UI" panose="020B0604030504040204" pitchFamily="50" charset="-128"/>
                        </a:rPr>
                        <a:t>幼保連携型認定こども園</a:t>
                      </a:r>
                    </a:p>
                    <a:p>
                      <a:r>
                        <a:rPr kumimoji="1" lang="ja-JP" altLang="en-US" sz="1800" b="1" dirty="0">
                          <a:latin typeface="Meiryo UI" panose="020B0604030504040204" pitchFamily="50" charset="-128"/>
                          <a:ea typeface="Meiryo UI" panose="020B0604030504040204" pitchFamily="50" charset="-128"/>
                        </a:rPr>
                        <a:t>認可部会</a:t>
                      </a:r>
                    </a:p>
                    <a:p>
                      <a:endParaRPr kumimoji="1" lang="ja-JP" altLang="en-US" sz="1800" dirty="0">
                        <a:latin typeface="Meiryo UI" panose="020B0604030504040204" pitchFamily="50" charset="-128"/>
                        <a:ea typeface="Meiryo UI" panose="020B0604030504040204" pitchFamily="50" charset="-128"/>
                      </a:endParaRPr>
                    </a:p>
                  </a:txBody>
                  <a:tcPr/>
                </a:tc>
                <a:tc rowSpan="2">
                  <a:txBody>
                    <a:bodyPr/>
                    <a:lstStyle/>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就学前の子どもに関する教育、保育等の総合的な提供の推進に関する法律（平成</a:t>
                      </a:r>
                      <a:r>
                        <a:rPr kumimoji="1" lang="en-US" altLang="ja-JP" sz="1600" dirty="0">
                          <a:latin typeface="Meiryo UI" panose="020B0604030504040204" pitchFamily="50" charset="-128"/>
                          <a:ea typeface="Meiryo UI" panose="020B0604030504040204" pitchFamily="50" charset="-128"/>
                        </a:rPr>
                        <a:t>18</a:t>
                      </a:r>
                      <a:r>
                        <a:rPr kumimoji="1" lang="ja-JP" altLang="en-US" sz="1600" dirty="0">
                          <a:latin typeface="Meiryo UI" panose="020B0604030504040204" pitchFamily="50" charset="-128"/>
                          <a:ea typeface="Meiryo UI" panose="020B0604030504040204" pitchFamily="50" charset="-128"/>
                        </a:rPr>
                        <a:t>年法律第</a:t>
                      </a:r>
                      <a:r>
                        <a:rPr kumimoji="1" lang="en-US" altLang="ja-JP" sz="1600" dirty="0">
                          <a:latin typeface="Meiryo UI" panose="020B0604030504040204" pitchFamily="50" charset="-128"/>
                          <a:ea typeface="Meiryo UI" panose="020B0604030504040204" pitchFamily="50" charset="-128"/>
                        </a:rPr>
                        <a:t>77</a:t>
                      </a:r>
                      <a:r>
                        <a:rPr kumimoji="1" lang="ja-JP" altLang="en-US" sz="1600" dirty="0">
                          <a:latin typeface="Meiryo UI" panose="020B0604030504040204" pitchFamily="50" charset="-128"/>
                          <a:ea typeface="Meiryo UI" panose="020B0604030504040204" pitchFamily="50" charset="-128"/>
                        </a:rPr>
                        <a:t>号。）第</a:t>
                      </a:r>
                      <a:r>
                        <a:rPr kumimoji="1" lang="en-US" altLang="ja-JP" sz="1600" dirty="0">
                          <a:latin typeface="Meiryo UI" panose="020B0604030504040204" pitchFamily="50" charset="-128"/>
                          <a:ea typeface="Meiryo UI" panose="020B0604030504040204" pitchFamily="50" charset="-128"/>
                        </a:rPr>
                        <a:t>25</a:t>
                      </a:r>
                      <a:r>
                        <a:rPr kumimoji="1" lang="ja-JP" altLang="en-US" sz="1600" dirty="0">
                          <a:latin typeface="Meiryo UI" panose="020B0604030504040204" pitchFamily="50" charset="-128"/>
                          <a:ea typeface="Meiryo UI" panose="020B0604030504040204" pitchFamily="50" charset="-128"/>
                        </a:rPr>
                        <a:t>条に規定する事項の調査審議に関すること。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令和４年度第</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回（</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５年２月</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14</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日）</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＜審議事項＞</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５年</a:t>
                      </a:r>
                      <a:r>
                        <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a:t>
                      </a: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月開所予定の認定こども園５施設についての認可に係る審査</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62826782"/>
                  </a:ext>
                </a:extLst>
              </a:tr>
              <a:tr h="1165860">
                <a:tc vMerge="1">
                  <a:txBody>
                    <a:bodyPr/>
                    <a:lstStyle/>
                    <a:p>
                      <a:endParaRPr kumimoji="1" lang="ja-JP" altLang="en-US"/>
                    </a:p>
                  </a:txBody>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r>
                        <a:rPr kumimoji="1" lang="ja-JP" altLang="en-US" sz="1400" dirty="0">
                          <a:latin typeface="Meiryo UI" panose="020B0604030504040204" pitchFamily="50" charset="-128"/>
                          <a:ea typeface="Meiryo UI" panose="020B0604030504040204" pitchFamily="50" charset="-128"/>
                        </a:rPr>
                        <a:t>令和５年度第</a:t>
                      </a: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回（</a:t>
                      </a:r>
                      <a:r>
                        <a:rPr kumimoji="1" lang="en-US" altLang="ja-JP" sz="1400" dirty="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６年２月</a:t>
                      </a:r>
                      <a:r>
                        <a:rPr kumimoji="1" lang="en-US" altLang="ja-JP" sz="1400" dirty="0">
                          <a:latin typeface="Meiryo UI" panose="020B0604030504040204" pitchFamily="50" charset="-128"/>
                          <a:ea typeface="Meiryo UI" panose="020B0604030504040204" pitchFamily="50" charset="-128"/>
                        </a:rPr>
                        <a:t>15</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＜審議事項＞</a:t>
                      </a:r>
                      <a:endParaRPr kumimoji="1" lang="en-US" altLang="ja-JP" sz="14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en-US" altLang="ja-JP" sz="1200" dirty="0">
                          <a:latin typeface="Meiryo UI" panose="020B0604030504040204" pitchFamily="50" charset="-128"/>
                          <a:ea typeface="Meiryo UI" panose="020B0604030504040204" pitchFamily="50" charset="-128"/>
                        </a:rPr>
                        <a:t>R</a:t>
                      </a:r>
                      <a:r>
                        <a:rPr kumimoji="1" lang="ja-JP" altLang="en-US" sz="1200" dirty="0">
                          <a:latin typeface="Meiryo UI" panose="020B0604030504040204" pitchFamily="50" charset="-128"/>
                          <a:ea typeface="Meiryo UI" panose="020B0604030504040204" pitchFamily="50" charset="-128"/>
                        </a:rPr>
                        <a:t>６年</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月開所予定の認定こども園９施設についての認可に係る審査</a:t>
                      </a:r>
                      <a:endParaRPr kumimoji="1" lang="en-US" altLang="ja-JP" sz="1200" dirty="0">
                        <a:latin typeface="Meiryo UI" panose="020B0604030504040204" pitchFamily="50" charset="-128"/>
                        <a:ea typeface="Meiryo UI" panose="020B0604030504040204" pitchFamily="50" charset="-128"/>
                      </a:endParaRPr>
                    </a:p>
                    <a:p>
                      <a:pPr marL="0" indent="0">
                        <a:buFont typeface="Wingdings" panose="05000000000000000000" pitchFamily="2" charset="2"/>
                        <a:buNone/>
                      </a:pPr>
                      <a:endParaRPr kumimoji="1" lang="en-US" altLang="ja-JP" sz="120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563797123"/>
                  </a:ext>
                </a:extLst>
              </a:tr>
            </a:tbl>
          </a:graphicData>
        </a:graphic>
      </p:graphicFrame>
      <p:sp>
        <p:nvSpPr>
          <p:cNvPr id="2" name="スライド番号プレースホルダー 1">
            <a:extLst>
              <a:ext uri="{FF2B5EF4-FFF2-40B4-BE49-F238E27FC236}">
                <a16:creationId xmlns:a16="http://schemas.microsoft.com/office/drawing/2014/main" id="{8E619641-C265-4C40-A019-AC42E122F7B3}"/>
              </a:ext>
            </a:extLst>
          </p:cNvPr>
          <p:cNvSpPr>
            <a:spLocks noGrp="1"/>
          </p:cNvSpPr>
          <p:nvPr>
            <p:ph type="sldNum" sz="quarter" idx="12"/>
          </p:nvPr>
        </p:nvSpPr>
        <p:spPr/>
        <p:txBody>
          <a:bodyPr/>
          <a:lstStyle/>
          <a:p>
            <a:fld id="{0858929C-35DA-4637-8F2C-B4AD3C2E5957}" type="slidenum">
              <a:rPr kumimoji="1" lang="ja-JP" altLang="en-US" smtClean="0"/>
              <a:t>1</a:t>
            </a:fld>
            <a:endParaRPr kumimoji="1" lang="ja-JP" altLang="en-US"/>
          </a:p>
        </p:txBody>
      </p:sp>
    </p:spTree>
    <p:extLst>
      <p:ext uri="{BB962C8B-B14F-4D97-AF65-F5344CB8AC3E}">
        <p14:creationId xmlns:p14="http://schemas.microsoft.com/office/powerpoint/2010/main" val="2558782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013" y="114596"/>
            <a:ext cx="9144000" cy="435617"/>
          </a:xfrm>
          <a:solidFill>
            <a:srgbClr val="0000FF"/>
          </a:solidFill>
          <a:ln>
            <a:solidFill>
              <a:srgbClr val="0000FF"/>
            </a:solidFill>
          </a:ln>
        </p:spPr>
        <p:txBody>
          <a:bodyPr anchor="ctr">
            <a:normAutofit/>
          </a:bodyPr>
          <a:lstStyle/>
          <a:p>
            <a:r>
              <a:rPr lang="ja-JP" altLang="en-US" sz="2200" b="1" dirty="0">
                <a:solidFill>
                  <a:schemeClr val="bg1"/>
                </a:solidFill>
                <a:latin typeface="Meiryo UI" panose="020B0604030504040204" pitchFamily="50" charset="-128"/>
                <a:ea typeface="Meiryo UI" panose="020B0604030504040204" pitchFamily="50" charset="-128"/>
              </a:rPr>
              <a:t>会議の運営について</a:t>
            </a:r>
            <a:r>
              <a:rPr lang="ja-JP" altLang="en-US" sz="2000" b="1" dirty="0">
                <a:solidFill>
                  <a:schemeClr val="bg1"/>
                </a:solidFill>
                <a:latin typeface="Meiryo UI" panose="020B0604030504040204" pitchFamily="50" charset="-128"/>
                <a:ea typeface="Meiryo UI" panose="020B0604030504040204" pitchFamily="50" charset="-128"/>
              </a:rPr>
              <a:t>　</a:t>
            </a:r>
            <a:r>
              <a:rPr lang="ja-JP" altLang="en-US" sz="2000" b="1" dirty="0" err="1">
                <a:solidFill>
                  <a:schemeClr val="bg1"/>
                </a:solidFill>
                <a:latin typeface="Meiryo UI" panose="020B0604030504040204" pitchFamily="50" charset="-128"/>
                <a:ea typeface="Meiryo UI" panose="020B0604030504040204" pitchFamily="50" charset="-128"/>
              </a:rPr>
              <a:t>ー</a:t>
            </a:r>
            <a:r>
              <a:rPr lang="ja-JP" altLang="en-US" sz="2000" b="1" dirty="0">
                <a:solidFill>
                  <a:schemeClr val="bg1"/>
                </a:solidFill>
                <a:latin typeface="Meiryo UI" panose="020B0604030504040204" pitchFamily="50" charset="-128"/>
                <a:ea typeface="Meiryo UI" panose="020B0604030504040204" pitchFamily="50" charset="-128"/>
              </a:rPr>
              <a:t>部会における審議の状況についてー</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049296" y="170821"/>
            <a:ext cx="948185" cy="323165"/>
          </a:xfrm>
          <a:prstGeom prst="rect">
            <a:avLst/>
          </a:prstGeom>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sz="1500" dirty="0">
                <a:latin typeface="Meiryo UI" panose="020B0604030504040204" pitchFamily="50" charset="-128"/>
                <a:ea typeface="Meiryo UI" panose="020B0604030504040204" pitchFamily="50" charset="-128"/>
              </a:rPr>
              <a:t>資料１</a:t>
            </a:r>
            <a:endParaRPr kumimoji="1" lang="en-US" altLang="ja-JP" sz="1500"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3586144014"/>
              </p:ext>
            </p:extLst>
          </p:nvPr>
        </p:nvGraphicFramePr>
        <p:xfrm>
          <a:off x="167640" y="705499"/>
          <a:ext cx="8829842" cy="6019800"/>
        </p:xfrm>
        <a:graphic>
          <a:graphicData uri="http://schemas.openxmlformats.org/drawingml/2006/table">
            <a:tbl>
              <a:tblPr firstRow="1" bandRow="1">
                <a:tableStyleId>{5C22544A-7EE6-4342-B048-85BDC9FD1C3A}</a:tableStyleId>
              </a:tblPr>
              <a:tblGrid>
                <a:gridCol w="2484120">
                  <a:extLst>
                    <a:ext uri="{9D8B030D-6E8A-4147-A177-3AD203B41FA5}">
                      <a16:colId xmlns:a16="http://schemas.microsoft.com/office/drawing/2014/main" val="4234483852"/>
                    </a:ext>
                  </a:extLst>
                </a:gridCol>
                <a:gridCol w="2415540">
                  <a:extLst>
                    <a:ext uri="{9D8B030D-6E8A-4147-A177-3AD203B41FA5}">
                      <a16:colId xmlns:a16="http://schemas.microsoft.com/office/drawing/2014/main" val="700512795"/>
                    </a:ext>
                  </a:extLst>
                </a:gridCol>
                <a:gridCol w="3930182">
                  <a:extLst>
                    <a:ext uri="{9D8B030D-6E8A-4147-A177-3AD203B41FA5}">
                      <a16:colId xmlns:a16="http://schemas.microsoft.com/office/drawing/2014/main" val="3738007718"/>
                    </a:ext>
                  </a:extLst>
                </a:gridCol>
              </a:tblGrid>
              <a:tr h="352062">
                <a:tc>
                  <a:txBody>
                    <a:bodyPr/>
                    <a:lstStyle/>
                    <a:p>
                      <a:pPr algn="ctr"/>
                      <a:r>
                        <a:rPr kumimoji="1" lang="ja-JP" altLang="en-US" dirty="0">
                          <a:latin typeface="Meiryo UI" panose="020B0604030504040204" pitchFamily="50" charset="-128"/>
                          <a:ea typeface="Meiryo UI" panose="020B0604030504040204" pitchFamily="50" charset="-128"/>
                        </a:rPr>
                        <a:t>部会</a:t>
                      </a:r>
                    </a:p>
                  </a:txBody>
                  <a:tcPr/>
                </a:tc>
                <a:tc>
                  <a:txBody>
                    <a:bodyPr/>
                    <a:lstStyle/>
                    <a:p>
                      <a:pPr algn="ctr"/>
                      <a:r>
                        <a:rPr kumimoji="1" lang="ja-JP" altLang="en-US" dirty="0">
                          <a:latin typeface="Meiryo UI" panose="020B0604030504040204" pitchFamily="50" charset="-128"/>
                          <a:ea typeface="Meiryo UI" panose="020B0604030504040204" pitchFamily="50" charset="-128"/>
                        </a:rPr>
                        <a:t>調査審議事項</a:t>
                      </a:r>
                    </a:p>
                  </a:txBody>
                  <a:tcPr/>
                </a:tc>
                <a:tc>
                  <a:txBody>
                    <a:bodyPr/>
                    <a:lstStyle/>
                    <a:p>
                      <a:pPr algn="ctr"/>
                      <a:r>
                        <a:rPr kumimoji="1" lang="ja-JP" altLang="en-US" dirty="0">
                          <a:latin typeface="Meiryo UI" panose="020B0604030504040204" pitchFamily="50" charset="-128"/>
                          <a:ea typeface="Meiryo UI" panose="020B0604030504040204" pitchFamily="50" charset="-128"/>
                        </a:rPr>
                        <a:t>審議状況</a:t>
                      </a:r>
                    </a:p>
                  </a:txBody>
                  <a:tcPr/>
                </a:tc>
                <a:extLst>
                  <a:ext uri="{0D108BD9-81ED-4DB2-BD59-A6C34878D82A}">
                    <a16:rowId xmlns:a16="http://schemas.microsoft.com/office/drawing/2014/main" val="2108401599"/>
                  </a:ext>
                </a:extLst>
              </a:tr>
              <a:tr h="1056187">
                <a:tc rowSpan="5">
                  <a:txBody>
                    <a:bodyPr/>
                    <a:lstStyle/>
                    <a:p>
                      <a:r>
                        <a:rPr kumimoji="1" lang="ja-JP" altLang="en-US" sz="1800" b="1" dirty="0">
                          <a:latin typeface="Meiryo UI" panose="020B0604030504040204" pitchFamily="50" charset="-128"/>
                          <a:ea typeface="Meiryo UI" panose="020B0604030504040204" pitchFamily="50" charset="-128"/>
                        </a:rPr>
                        <a:t>子どもの貧困対策部会</a:t>
                      </a:r>
                    </a:p>
                  </a:txBody>
                  <a:tcPr/>
                </a:tc>
                <a:tc rowSpan="3">
                  <a:txBody>
                    <a:bodyPr/>
                    <a:lstStyle/>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子どもの貧困対策の推進に関する法律に基づく都道府県計画の進行管理及び検証・改善に関すること。</a:t>
                      </a:r>
                    </a:p>
                    <a:p>
                      <a:pPr marL="285750" indent="-285750">
                        <a:buFont typeface="Arial" panose="020B0604020202020204" pitchFamily="34" charset="0"/>
                        <a:buChar char="•"/>
                      </a:pPr>
                      <a:endParaRPr kumimoji="1" lang="ja-JP" altLang="en-US" sz="1600" dirty="0">
                        <a:latin typeface="Meiryo UI" panose="020B0604030504040204" pitchFamily="50" charset="-128"/>
                        <a:ea typeface="Meiryo UI" panose="020B0604030504040204" pitchFamily="50" charset="-128"/>
                      </a:endParaRPr>
                    </a:p>
                    <a:p>
                      <a:pPr marL="0" indent="0">
                        <a:buFont typeface="Arial" panose="020B0604020202020204" pitchFamily="34" charset="0"/>
                        <a:buNone/>
                      </a:pP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marL="0" indent="0">
                        <a:buFont typeface="Wingdings" panose="05000000000000000000" pitchFamily="2" charset="2"/>
                        <a:buNone/>
                      </a:pPr>
                      <a:r>
                        <a:rPr kumimoji="1" lang="ja-JP" altLang="en-US" sz="1400" dirty="0">
                          <a:latin typeface="Meiryo UI" panose="020B0604030504040204" pitchFamily="50" charset="-128"/>
                          <a:ea typeface="Meiryo UI" panose="020B0604030504040204" pitchFamily="50" charset="-128"/>
                        </a:rPr>
                        <a:t>令和５年度第１回子どもの貧困対策計画策定</a:t>
                      </a:r>
                      <a:r>
                        <a:rPr kumimoji="1" lang="en-US" altLang="ja-JP" sz="1400" dirty="0">
                          <a:latin typeface="Meiryo UI" panose="020B0604030504040204" pitchFamily="50" charset="-128"/>
                          <a:ea typeface="Meiryo UI" panose="020B0604030504040204" pitchFamily="50" charset="-128"/>
                        </a:rPr>
                        <a:t>WG</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５年６月１日）</a:t>
                      </a:r>
                      <a:endParaRPr kumimoji="1" lang="en-US" altLang="ja-JP" sz="1400" dirty="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1400" dirty="0">
                          <a:latin typeface="Meiryo UI" panose="020B0604030504040204" pitchFamily="50" charset="-128"/>
                          <a:ea typeface="Meiryo UI" panose="020B0604030504040204" pitchFamily="50" charset="-128"/>
                        </a:rPr>
                        <a:t>＜審議事項＞</a:t>
                      </a:r>
                      <a:endParaRPr kumimoji="1" lang="en-US" altLang="ja-JP" sz="14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子どもの生活に関する実態調査の調査票</a:t>
                      </a: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子どもの生活に関する実態調査のスケジュール</a:t>
                      </a:r>
                      <a:endParaRPr kumimoji="1" lang="en-US" altLang="ja-JP" sz="1200" dirty="0">
                        <a:latin typeface="Meiryo UI" panose="020B0604030504040204" pitchFamily="50" charset="-128"/>
                        <a:ea typeface="Meiryo UI"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62826782"/>
                  </a:ext>
                </a:extLst>
              </a:tr>
              <a:tr h="1041518">
                <a:tc vMerge="1">
                  <a:txBody>
                    <a:bodyPr/>
                    <a:lstStyle/>
                    <a:p>
                      <a:endParaRPr kumimoji="1" lang="ja-JP" altLang="en-US"/>
                    </a:p>
                  </a:txBody>
                  <a:tcPr/>
                </a:tc>
                <a:tc vMerge="1">
                  <a:txBody>
                    <a:bodyPr/>
                    <a:lstStyle/>
                    <a:p>
                      <a:endParaRPr kumimoji="1" lang="ja-JP" altLang="en-US"/>
                    </a:p>
                  </a:txBody>
                  <a:tcPr/>
                </a:tc>
                <a:tc>
                  <a:txBody>
                    <a:bodyPr/>
                    <a:lstStyle/>
                    <a:p>
                      <a:pPr marL="0" indent="0">
                        <a:buFont typeface="Wingdings" panose="05000000000000000000" pitchFamily="2" charset="2"/>
                        <a:buNone/>
                      </a:pPr>
                      <a:r>
                        <a:rPr kumimoji="1" lang="ja-JP" altLang="en-US" sz="1400" dirty="0">
                          <a:latin typeface="Meiryo UI" panose="020B0604030504040204" pitchFamily="50" charset="-128"/>
                          <a:ea typeface="Meiryo UI" panose="020B0604030504040204" pitchFamily="50" charset="-128"/>
                        </a:rPr>
                        <a:t>令和５年度第２回子どもの貧困対策計画策定</a:t>
                      </a:r>
                      <a:r>
                        <a:rPr kumimoji="1" lang="en-US" altLang="ja-JP" sz="1400" dirty="0">
                          <a:latin typeface="Meiryo UI" panose="020B0604030504040204" pitchFamily="50" charset="-128"/>
                          <a:ea typeface="Meiryo UI" panose="020B0604030504040204" pitchFamily="50" charset="-128"/>
                        </a:rPr>
                        <a:t>WG</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５年９月１日）</a:t>
                      </a:r>
                      <a:endParaRPr kumimoji="1" lang="en-US" altLang="ja-JP" sz="1400" dirty="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1400" dirty="0">
                          <a:latin typeface="Meiryo UI" panose="020B0604030504040204" pitchFamily="50" charset="-128"/>
                          <a:ea typeface="Meiryo UI" panose="020B0604030504040204" pitchFamily="50" charset="-128"/>
                        </a:rPr>
                        <a:t>＜審議事項＞</a:t>
                      </a:r>
                      <a:endParaRPr kumimoji="1" lang="en-US" altLang="ja-JP" sz="14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100" dirty="0">
                          <a:latin typeface="Meiryo UI" panose="020B0604030504040204" pitchFamily="50" charset="-128"/>
                          <a:ea typeface="Meiryo UI" panose="020B0604030504040204" pitchFamily="50" charset="-128"/>
                        </a:rPr>
                        <a:t>調査回答集計結果（単純集計）速報値の概要</a:t>
                      </a: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クロス集計の方向性</a:t>
                      </a:r>
                      <a:endParaRPr kumimoji="1" lang="en-US" altLang="ja-JP" sz="1200" dirty="0">
                        <a:latin typeface="Meiryo UI" panose="020B0604030504040204" pitchFamily="50" charset="-128"/>
                        <a:ea typeface="Meiryo UI" panose="020B0604030504040204"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dash"/>
                      <a:round/>
                      <a:headEnd type="none" w="med" len="med"/>
                      <a:tailEnd type="none" w="med" len="med"/>
                    </a:lnB>
                  </a:tcPr>
                </a:tc>
                <a:extLst>
                  <a:ext uri="{0D108BD9-81ED-4DB2-BD59-A6C34878D82A}">
                    <a16:rowId xmlns:a16="http://schemas.microsoft.com/office/drawing/2014/main" val="2442868496"/>
                  </a:ext>
                </a:extLst>
              </a:tr>
              <a:tr h="1056187">
                <a:tc vMerge="1">
                  <a:txBody>
                    <a:bodyPr/>
                    <a:lstStyle/>
                    <a:p>
                      <a:endParaRPr kumimoji="1" lang="ja-JP" altLang="en-US"/>
                    </a:p>
                  </a:txBody>
                  <a:tcPr/>
                </a:tc>
                <a:tc vMerge="1">
                  <a:txBody>
                    <a:bodyPr/>
                    <a:lstStyle/>
                    <a:p>
                      <a:endParaRPr kumimoji="1" lang="ja-JP" altLang="en-US"/>
                    </a:p>
                  </a:txBody>
                  <a:tcPr/>
                </a:tc>
                <a:tc>
                  <a:txBody>
                    <a:bodyPr/>
                    <a:lstStyle/>
                    <a:p>
                      <a:pPr marL="0" indent="0">
                        <a:buFont typeface="Wingdings" panose="05000000000000000000" pitchFamily="2" charset="2"/>
                        <a:buNone/>
                      </a:pPr>
                      <a:r>
                        <a:rPr kumimoji="1" lang="ja-JP" altLang="en-US" sz="1400" dirty="0">
                          <a:latin typeface="Meiryo UI" panose="020B0604030504040204" pitchFamily="50" charset="-128"/>
                          <a:ea typeface="Meiryo UI" panose="020B0604030504040204" pitchFamily="50" charset="-128"/>
                        </a:rPr>
                        <a:t>令和５年度第３回子どもの貧困対策計画策定</a:t>
                      </a:r>
                      <a:r>
                        <a:rPr kumimoji="1" lang="en-US" altLang="ja-JP" sz="1400" dirty="0">
                          <a:latin typeface="Meiryo UI" panose="020B0604030504040204" pitchFamily="50" charset="-128"/>
                          <a:ea typeface="Meiryo UI" panose="020B0604030504040204" pitchFamily="50" charset="-128"/>
                        </a:rPr>
                        <a:t>WG</a:t>
                      </a:r>
                      <a:r>
                        <a:rPr kumimoji="1" lang="ja-JP" altLang="en-US" sz="1400" dirty="0">
                          <a:latin typeface="Meiryo UI" panose="020B0604030504040204" pitchFamily="50" charset="-128"/>
                          <a:ea typeface="Meiryo UI" panose="020B0604030504040204" pitchFamily="50" charset="-128"/>
                        </a:rPr>
                        <a:t>　</a:t>
                      </a:r>
                      <a:endParaRPr kumimoji="1" lang="en-US" altLang="ja-JP" sz="1400" dirty="0">
                        <a:latin typeface="Meiryo UI" panose="020B0604030504040204" pitchFamily="50" charset="-128"/>
                        <a:ea typeface="Meiryo UI" panose="020B0604030504040204" pitchFamily="50" charset="-128"/>
                      </a:endParaRPr>
                    </a:p>
                    <a:p>
                      <a:pPr marL="0" indent="0">
                        <a:buFont typeface="Wingdings" panose="05000000000000000000" pitchFamily="2" charset="2"/>
                        <a:buNone/>
                      </a:pP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６年３月</a:t>
                      </a:r>
                      <a:r>
                        <a:rPr kumimoji="1" lang="en-US" altLang="ja-JP" sz="1400" dirty="0">
                          <a:latin typeface="Meiryo UI" panose="020B0604030504040204" pitchFamily="50" charset="-128"/>
                          <a:ea typeface="Meiryo UI" panose="020B0604030504040204" pitchFamily="50" charset="-128"/>
                        </a:rPr>
                        <a:t>21</a:t>
                      </a:r>
                      <a:r>
                        <a:rPr kumimoji="1" lang="ja-JP" altLang="en-US" sz="1400" dirty="0">
                          <a:latin typeface="Meiryo UI" panose="020B0604030504040204" pitchFamily="50" charset="-128"/>
                          <a:ea typeface="Meiryo UI" panose="020B0604030504040204" pitchFamily="50" charset="-128"/>
                        </a:rPr>
                        <a:t>日）</a:t>
                      </a:r>
                    </a:p>
                    <a:p>
                      <a:pPr marL="0" indent="0">
                        <a:buFont typeface="Wingdings" panose="05000000000000000000" pitchFamily="2" charset="2"/>
                        <a:buNone/>
                      </a:pPr>
                      <a:r>
                        <a:rPr kumimoji="1" lang="ja-JP" altLang="en-US" sz="1400" dirty="0">
                          <a:latin typeface="Meiryo UI" panose="020B0604030504040204" pitchFamily="50" charset="-128"/>
                          <a:ea typeface="Meiryo UI" panose="020B0604030504040204" pitchFamily="50" charset="-128"/>
                        </a:rPr>
                        <a:t>＜審議事項＞</a:t>
                      </a: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第二次大阪府子どもの貧困対策計画等の取組状況</a:t>
                      </a: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子どもの生活に関する実態調査</a:t>
                      </a:r>
                    </a:p>
                  </a:txBody>
                  <a:tcPr>
                    <a:lnT w="12700" cap="flat" cmpd="sng" algn="ctr">
                      <a:solidFill>
                        <a:schemeClr val="bg1"/>
                      </a:solidFill>
                      <a:prstDash val="dash"/>
                      <a:round/>
                      <a:headEnd type="none" w="med" len="med"/>
                      <a:tailEnd type="none" w="med" len="med"/>
                    </a:lnT>
                    <a:lnB w="12700" cap="flat" cmpd="sng" algn="ctr">
                      <a:solidFill>
                        <a:schemeClr val="bg1"/>
                      </a:solidFill>
                      <a:prstDash val="dash"/>
                      <a:round/>
                      <a:headEnd type="none" w="med" len="med"/>
                      <a:tailEnd type="none" w="med" len="med"/>
                    </a:lnB>
                  </a:tcPr>
                </a:tc>
                <a:extLst>
                  <a:ext uri="{0D108BD9-81ED-4DB2-BD59-A6C34878D82A}">
                    <a16:rowId xmlns:a16="http://schemas.microsoft.com/office/drawing/2014/main" val="1871494697"/>
                  </a:ext>
                </a:extLst>
              </a:tr>
              <a:tr h="1056187">
                <a:tc vMerge="1">
                  <a:txBody>
                    <a:bodyPr/>
                    <a:lstStyle/>
                    <a:p>
                      <a:endParaRPr kumimoji="1" lang="ja-JP" altLang="en-US"/>
                    </a:p>
                  </a:txBody>
                  <a:tcPr/>
                </a:tc>
                <a:tc rowSpan="2">
                  <a:txBody>
                    <a:bodyPr/>
                    <a:lstStyle/>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母子及び父子並びに寡婦福祉法に規定する自立促進計画の策定及び同計画の推進についての重要事項に関すること。</a:t>
                      </a:r>
                      <a:endParaRPr kumimoji="1" lang="en-US" altLang="ja-JP" sz="1600" dirty="0">
                        <a:latin typeface="Meiryo UI" panose="020B0604030504040204" pitchFamily="50" charset="-128"/>
                        <a:ea typeface="Meiryo UI" panose="020B0604030504040204" pitchFamily="50" charset="-128"/>
                      </a:endParaRPr>
                    </a:p>
                  </a:txBody>
                  <a:tcPr/>
                </a:tc>
                <a:tc>
                  <a:txBody>
                    <a:bodyPr/>
                    <a:lstStyle/>
                    <a:p>
                      <a:pPr marL="0" indent="0">
                        <a:buFont typeface="Wingdings" panose="05000000000000000000" pitchFamily="2" charset="2"/>
                        <a:buNone/>
                      </a:pPr>
                      <a:r>
                        <a:rPr kumimoji="1" lang="ja-JP" altLang="en-US" sz="1400" dirty="0">
                          <a:latin typeface="Meiryo UI" panose="020B0604030504040204" pitchFamily="50" charset="-128"/>
                          <a:ea typeface="Meiryo UI" panose="020B0604030504040204" pitchFamily="50" charset="-128"/>
                        </a:rPr>
                        <a:t>令和５年度第１回ひとり親家庭等自立促進計画策定</a:t>
                      </a:r>
                      <a:r>
                        <a:rPr kumimoji="1" lang="en-US" altLang="ja-JP" sz="1400" dirty="0">
                          <a:latin typeface="Meiryo UI" panose="020B0604030504040204" pitchFamily="50" charset="-128"/>
                          <a:ea typeface="Meiryo UI" panose="020B0604030504040204" pitchFamily="50" charset="-128"/>
                        </a:rPr>
                        <a:t>WG</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５年５月</a:t>
                      </a:r>
                      <a:r>
                        <a:rPr kumimoji="1" lang="en-US" altLang="ja-JP" sz="1400" dirty="0">
                          <a:latin typeface="Meiryo UI" panose="020B0604030504040204" pitchFamily="50" charset="-128"/>
                          <a:ea typeface="Meiryo UI" panose="020B0604030504040204" pitchFamily="50" charset="-128"/>
                        </a:rPr>
                        <a:t>17</a:t>
                      </a:r>
                      <a:r>
                        <a:rPr kumimoji="1" lang="ja-JP" altLang="en-US" sz="1400" dirty="0">
                          <a:latin typeface="Meiryo UI" panose="020B0604030504040204" pitchFamily="50" charset="-128"/>
                          <a:ea typeface="Meiryo UI" panose="020B0604030504040204" pitchFamily="50" charset="-128"/>
                        </a:rPr>
                        <a:t>日）</a:t>
                      </a:r>
                    </a:p>
                    <a:p>
                      <a:pPr marL="0" indent="0">
                        <a:buFont typeface="Wingdings" panose="05000000000000000000" pitchFamily="2" charset="2"/>
                        <a:buNone/>
                      </a:pPr>
                      <a:r>
                        <a:rPr kumimoji="1" lang="ja-JP" altLang="en-US" sz="1400" dirty="0">
                          <a:latin typeface="Meiryo UI" panose="020B0604030504040204" pitchFamily="50" charset="-128"/>
                          <a:ea typeface="Meiryo UI" panose="020B0604030504040204" pitchFamily="50" charset="-128"/>
                        </a:rPr>
                        <a:t>＜審議事項＞</a:t>
                      </a: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第四次大阪府ひとり親家庭等自立促進計画の実施状況</a:t>
                      </a: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アンケート調査の実施</a:t>
                      </a:r>
                      <a:endParaRPr kumimoji="1" lang="ja-JP" altLang="en-US" sz="1400" dirty="0">
                        <a:latin typeface="Meiryo UI" panose="020B0604030504040204" pitchFamily="50" charset="-128"/>
                        <a:ea typeface="Meiryo UI" panose="020B0604030504040204" pitchFamily="50" charset="-128"/>
                      </a:endParaRPr>
                    </a:p>
                  </a:txBody>
                  <a:tcPr>
                    <a:lnT w="12700" cap="flat" cmpd="sng" algn="ctr">
                      <a:solidFill>
                        <a:schemeClr val="bg1"/>
                      </a:solidFill>
                      <a:prstDash val="dash"/>
                      <a:round/>
                      <a:headEnd type="none" w="med" len="med"/>
                      <a:tailEnd type="none" w="med" len="med"/>
                    </a:lnT>
                    <a:lnB w="12700" cap="flat" cmpd="sng" algn="ctr">
                      <a:solidFill>
                        <a:schemeClr val="bg1"/>
                      </a:solidFill>
                      <a:prstDash val="dash"/>
                      <a:round/>
                      <a:headEnd type="none" w="med" len="med"/>
                      <a:tailEnd type="none" w="med" len="med"/>
                    </a:lnB>
                  </a:tcPr>
                </a:tc>
                <a:extLst>
                  <a:ext uri="{0D108BD9-81ED-4DB2-BD59-A6C34878D82A}">
                    <a16:rowId xmlns:a16="http://schemas.microsoft.com/office/drawing/2014/main" val="827605009"/>
                  </a:ext>
                </a:extLst>
              </a:tr>
              <a:tr h="1232219">
                <a:tc vMerge="1">
                  <a:txBody>
                    <a:bodyPr/>
                    <a:lstStyle/>
                    <a:p>
                      <a:endParaRPr kumimoji="1" lang="ja-JP" altLang="en-US" sz="1800" b="1" dirty="0">
                        <a:latin typeface="Meiryo UI" panose="020B0604030504040204" pitchFamily="50" charset="-128"/>
                        <a:ea typeface="Meiryo UI" panose="020B0604030504040204" pitchFamily="50" charset="-128"/>
                      </a:endParaRPr>
                    </a:p>
                  </a:txBody>
                  <a:tcPr/>
                </a:tc>
                <a:tc vMerge="1">
                  <a:txBody>
                    <a:bodyPr/>
                    <a:lstStyle/>
                    <a:p>
                      <a:pPr marL="0" indent="0">
                        <a:buFont typeface="Wingdings" panose="05000000000000000000" pitchFamily="2" charset="2"/>
                        <a:buNone/>
                      </a:pPr>
                      <a:endParaRPr kumimoji="1" lang="ja-JP" altLang="en-US" sz="1600" dirty="0">
                        <a:latin typeface="Meiryo UI" panose="020B0604030504040204" pitchFamily="50" charset="-128"/>
                        <a:ea typeface="Meiryo UI" panose="020B0604030504040204" pitchFamily="50" charset="-128"/>
                      </a:endParaRPr>
                    </a:p>
                  </a:txBody>
                  <a:tcPr/>
                </a:tc>
                <a:tc>
                  <a:txBody>
                    <a:bodyPr/>
                    <a:lstStyle/>
                    <a:p>
                      <a:pPr marL="0" indent="0">
                        <a:buFont typeface="Wingdings" panose="05000000000000000000" pitchFamily="2" charset="2"/>
                        <a:buNone/>
                      </a:pPr>
                      <a:r>
                        <a:rPr kumimoji="1" lang="ja-JP" altLang="en-US" sz="1400" dirty="0">
                          <a:solidFill>
                            <a:schemeClr val="tx1"/>
                          </a:solidFill>
                          <a:latin typeface="Meiryo UI" panose="020B0604030504040204" pitchFamily="50" charset="-128"/>
                          <a:ea typeface="Meiryo UI" panose="020B0604030504040204" pitchFamily="50" charset="-128"/>
                        </a:rPr>
                        <a:t>令和５年度第２回ひとり親家庭等自立促進計画策定</a:t>
                      </a:r>
                      <a:r>
                        <a:rPr kumimoji="1" lang="en-US" altLang="ja-JP" sz="1400" dirty="0">
                          <a:solidFill>
                            <a:schemeClr val="tx1"/>
                          </a:solidFill>
                          <a:latin typeface="Meiryo UI" panose="020B0604030504040204" pitchFamily="50" charset="-128"/>
                          <a:ea typeface="Meiryo UI" panose="020B0604030504040204" pitchFamily="50" charset="-128"/>
                        </a:rPr>
                        <a:t>WG</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chemeClr val="tx1"/>
                          </a:solidFill>
                          <a:latin typeface="Meiryo UI" panose="020B0604030504040204" pitchFamily="50" charset="-128"/>
                          <a:ea typeface="Meiryo UI" panose="020B0604030504040204" pitchFamily="50" charset="-128"/>
                        </a:rPr>
                        <a:t>R</a:t>
                      </a:r>
                      <a:r>
                        <a:rPr kumimoji="1" lang="ja-JP" altLang="en-US" sz="1400" dirty="0">
                          <a:solidFill>
                            <a:schemeClr val="tx1"/>
                          </a:solidFill>
                          <a:latin typeface="Meiryo UI" panose="020B0604030504040204" pitchFamily="50" charset="-128"/>
                          <a:ea typeface="Meiryo UI" panose="020B0604030504040204" pitchFamily="50" charset="-128"/>
                        </a:rPr>
                        <a:t>６年１月</a:t>
                      </a:r>
                      <a:r>
                        <a:rPr kumimoji="1" lang="en-US" altLang="ja-JP" sz="1400" dirty="0">
                          <a:solidFill>
                            <a:schemeClr val="tx1"/>
                          </a:solidFill>
                          <a:latin typeface="Meiryo UI" panose="020B0604030504040204" pitchFamily="50" charset="-128"/>
                          <a:ea typeface="Meiryo UI" panose="020B0604030504040204" pitchFamily="50" charset="-128"/>
                        </a:rPr>
                        <a:t>24</a:t>
                      </a:r>
                      <a:r>
                        <a:rPr kumimoji="1" lang="ja-JP" altLang="en-US" sz="1400" dirty="0">
                          <a:solidFill>
                            <a:schemeClr val="tx1"/>
                          </a:solidFill>
                          <a:latin typeface="Meiryo UI" panose="020B0604030504040204" pitchFamily="50" charset="-128"/>
                          <a:ea typeface="Meiryo UI" panose="020B0604030504040204" pitchFamily="50" charset="-128"/>
                        </a:rPr>
                        <a:t>日）</a:t>
                      </a:r>
                    </a:p>
                    <a:p>
                      <a:pPr marL="0" indent="0">
                        <a:buFont typeface="Wingdings" panose="05000000000000000000" pitchFamily="2" charset="2"/>
                        <a:buNone/>
                      </a:pPr>
                      <a:r>
                        <a:rPr kumimoji="1" lang="ja-JP" altLang="en-US" sz="1400" dirty="0">
                          <a:solidFill>
                            <a:schemeClr val="tx1"/>
                          </a:solidFill>
                          <a:latin typeface="Meiryo UI" panose="020B0604030504040204" pitchFamily="50" charset="-128"/>
                          <a:ea typeface="Meiryo UI" panose="020B0604030504040204" pitchFamily="50" charset="-128"/>
                        </a:rPr>
                        <a:t>＜審議事項＞</a:t>
                      </a:r>
                    </a:p>
                    <a:p>
                      <a:pPr marL="171450" indent="-171450">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第四次大阪府ひとり親家庭等自立促進計画の実施状況</a:t>
                      </a:r>
                    </a:p>
                    <a:p>
                      <a:pPr marL="171450" indent="-171450">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アンケート調査の分析</a:t>
                      </a:r>
                    </a:p>
                    <a:p>
                      <a:pPr marL="171450" indent="-171450">
                        <a:buFont typeface="Wingdings" panose="05000000000000000000" pitchFamily="2" charset="2"/>
                        <a:buChar char="Ø"/>
                      </a:pPr>
                      <a:r>
                        <a:rPr kumimoji="1" lang="ja-JP" altLang="en-US" sz="1200" dirty="0">
                          <a:solidFill>
                            <a:schemeClr val="tx1"/>
                          </a:solidFill>
                          <a:latin typeface="Meiryo UI" panose="020B0604030504040204" pitchFamily="50" charset="-128"/>
                          <a:ea typeface="Meiryo UI" panose="020B0604030504040204" pitchFamily="50" charset="-128"/>
                        </a:rPr>
                        <a:t>第五次大阪府ひとり親家庭等自立促進計画構成素案</a:t>
                      </a:r>
                    </a:p>
                  </a:txBody>
                  <a:tcPr>
                    <a:lnT w="12700" cap="flat" cmpd="sng" algn="ctr">
                      <a:solidFill>
                        <a:schemeClr val="bg1"/>
                      </a:solidFill>
                      <a:prstDash val="dash"/>
                      <a:round/>
                      <a:headEnd type="none" w="med" len="med"/>
                      <a:tailEnd type="none" w="med" len="med"/>
                    </a:lnT>
                  </a:tcPr>
                </a:tc>
                <a:extLst>
                  <a:ext uri="{0D108BD9-81ED-4DB2-BD59-A6C34878D82A}">
                    <a16:rowId xmlns:a16="http://schemas.microsoft.com/office/drawing/2014/main" val="3820874906"/>
                  </a:ext>
                </a:extLst>
              </a:tr>
            </a:tbl>
          </a:graphicData>
        </a:graphic>
      </p:graphicFrame>
      <p:sp>
        <p:nvSpPr>
          <p:cNvPr id="2" name="スライド番号プレースホルダー 1">
            <a:extLst>
              <a:ext uri="{FF2B5EF4-FFF2-40B4-BE49-F238E27FC236}">
                <a16:creationId xmlns:a16="http://schemas.microsoft.com/office/drawing/2014/main" id="{DDA79D53-2211-4915-A8C8-A50CB33680C8}"/>
              </a:ext>
            </a:extLst>
          </p:cNvPr>
          <p:cNvSpPr>
            <a:spLocks noGrp="1"/>
          </p:cNvSpPr>
          <p:nvPr>
            <p:ph type="sldNum" sz="quarter" idx="12"/>
          </p:nvPr>
        </p:nvSpPr>
        <p:spPr/>
        <p:txBody>
          <a:bodyPr/>
          <a:lstStyle/>
          <a:p>
            <a:fld id="{0858929C-35DA-4637-8F2C-B4AD3C2E5957}" type="slidenum">
              <a:rPr kumimoji="1" lang="ja-JP" altLang="en-US" smtClean="0"/>
              <a:t>2</a:t>
            </a:fld>
            <a:endParaRPr kumimoji="1" lang="ja-JP" altLang="en-US"/>
          </a:p>
        </p:txBody>
      </p:sp>
    </p:spTree>
    <p:extLst>
      <p:ext uri="{BB962C8B-B14F-4D97-AF65-F5344CB8AC3E}">
        <p14:creationId xmlns:p14="http://schemas.microsoft.com/office/powerpoint/2010/main" val="791626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013" y="114596"/>
            <a:ext cx="9144000" cy="435617"/>
          </a:xfrm>
          <a:solidFill>
            <a:srgbClr val="0000FF"/>
          </a:solidFill>
          <a:ln>
            <a:solidFill>
              <a:srgbClr val="0000FF"/>
            </a:solidFill>
          </a:ln>
        </p:spPr>
        <p:txBody>
          <a:bodyPr anchor="ctr">
            <a:normAutofit/>
          </a:bodyPr>
          <a:lstStyle/>
          <a:p>
            <a:r>
              <a:rPr lang="ja-JP" altLang="en-US" sz="2200" b="1" dirty="0">
                <a:solidFill>
                  <a:schemeClr val="bg1"/>
                </a:solidFill>
                <a:latin typeface="Meiryo UI" panose="020B0604030504040204" pitchFamily="50" charset="-128"/>
                <a:ea typeface="Meiryo UI" panose="020B0604030504040204" pitchFamily="50" charset="-128"/>
              </a:rPr>
              <a:t>会議の運営について</a:t>
            </a:r>
            <a:r>
              <a:rPr lang="ja-JP" altLang="en-US" sz="2000" b="1" dirty="0">
                <a:solidFill>
                  <a:schemeClr val="bg1"/>
                </a:solidFill>
                <a:latin typeface="Meiryo UI" panose="020B0604030504040204" pitchFamily="50" charset="-128"/>
                <a:ea typeface="Meiryo UI" panose="020B0604030504040204" pitchFamily="50" charset="-128"/>
              </a:rPr>
              <a:t>　</a:t>
            </a:r>
            <a:r>
              <a:rPr lang="ja-JP" altLang="en-US" sz="2000" b="1" dirty="0" err="1">
                <a:solidFill>
                  <a:schemeClr val="bg1"/>
                </a:solidFill>
                <a:latin typeface="Meiryo UI" panose="020B0604030504040204" pitchFamily="50" charset="-128"/>
                <a:ea typeface="Meiryo UI" panose="020B0604030504040204" pitchFamily="50" charset="-128"/>
              </a:rPr>
              <a:t>ー</a:t>
            </a:r>
            <a:r>
              <a:rPr lang="ja-JP" altLang="en-US" sz="2000" b="1" dirty="0">
                <a:solidFill>
                  <a:schemeClr val="bg1"/>
                </a:solidFill>
                <a:latin typeface="Meiryo UI" panose="020B0604030504040204" pitchFamily="50" charset="-128"/>
                <a:ea typeface="Meiryo UI" panose="020B0604030504040204" pitchFamily="50" charset="-128"/>
              </a:rPr>
              <a:t>部会における審議の状況についてー</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8049296" y="170821"/>
            <a:ext cx="948185" cy="323165"/>
          </a:xfrm>
          <a:prstGeom prst="rect">
            <a:avLst/>
          </a:prstGeom>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sz="1500" dirty="0">
                <a:latin typeface="Meiryo UI" panose="020B0604030504040204" pitchFamily="50" charset="-128"/>
                <a:ea typeface="Meiryo UI" panose="020B0604030504040204" pitchFamily="50" charset="-128"/>
              </a:rPr>
              <a:t>資料１</a:t>
            </a:r>
            <a:endParaRPr kumimoji="1" lang="en-US" altLang="ja-JP" sz="1500" dirty="0">
              <a:latin typeface="Meiryo UI" panose="020B0604030504040204" pitchFamily="50" charset="-128"/>
              <a:ea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876474864"/>
              </p:ext>
            </p:extLst>
          </p:nvPr>
        </p:nvGraphicFramePr>
        <p:xfrm>
          <a:off x="154546" y="708339"/>
          <a:ext cx="8842935" cy="4455802"/>
        </p:xfrm>
        <a:graphic>
          <a:graphicData uri="http://schemas.openxmlformats.org/drawingml/2006/table">
            <a:tbl>
              <a:tblPr firstRow="1" bandRow="1">
                <a:tableStyleId>{5C22544A-7EE6-4342-B048-85BDC9FD1C3A}</a:tableStyleId>
              </a:tblPr>
              <a:tblGrid>
                <a:gridCol w="2542934">
                  <a:extLst>
                    <a:ext uri="{9D8B030D-6E8A-4147-A177-3AD203B41FA5}">
                      <a16:colId xmlns:a16="http://schemas.microsoft.com/office/drawing/2014/main" val="4234483852"/>
                    </a:ext>
                  </a:extLst>
                </a:gridCol>
                <a:gridCol w="3054166">
                  <a:extLst>
                    <a:ext uri="{9D8B030D-6E8A-4147-A177-3AD203B41FA5}">
                      <a16:colId xmlns:a16="http://schemas.microsoft.com/office/drawing/2014/main" val="700512795"/>
                    </a:ext>
                  </a:extLst>
                </a:gridCol>
                <a:gridCol w="3245835">
                  <a:extLst>
                    <a:ext uri="{9D8B030D-6E8A-4147-A177-3AD203B41FA5}">
                      <a16:colId xmlns:a16="http://schemas.microsoft.com/office/drawing/2014/main" val="3738007718"/>
                    </a:ext>
                  </a:extLst>
                </a:gridCol>
              </a:tblGrid>
              <a:tr h="383877">
                <a:tc>
                  <a:txBody>
                    <a:bodyPr/>
                    <a:lstStyle/>
                    <a:p>
                      <a:pPr algn="ctr"/>
                      <a:r>
                        <a:rPr kumimoji="1" lang="ja-JP" altLang="en-US" dirty="0">
                          <a:latin typeface="Meiryo UI" panose="020B0604030504040204" pitchFamily="50" charset="-128"/>
                          <a:ea typeface="Meiryo UI" panose="020B0604030504040204" pitchFamily="50" charset="-128"/>
                        </a:rPr>
                        <a:t>部会</a:t>
                      </a:r>
                    </a:p>
                  </a:txBody>
                  <a:tcPr/>
                </a:tc>
                <a:tc>
                  <a:txBody>
                    <a:bodyPr/>
                    <a:lstStyle/>
                    <a:p>
                      <a:pPr algn="ctr"/>
                      <a:r>
                        <a:rPr kumimoji="1" lang="ja-JP" altLang="en-US" dirty="0">
                          <a:latin typeface="Meiryo UI" panose="020B0604030504040204" pitchFamily="50" charset="-128"/>
                          <a:ea typeface="Meiryo UI" panose="020B0604030504040204" pitchFamily="50" charset="-128"/>
                        </a:rPr>
                        <a:t>調査審議事項</a:t>
                      </a:r>
                    </a:p>
                  </a:txBody>
                  <a:tcPr/>
                </a:tc>
                <a:tc>
                  <a:txBody>
                    <a:bodyPr/>
                    <a:lstStyle/>
                    <a:p>
                      <a:pPr algn="ctr"/>
                      <a:r>
                        <a:rPr kumimoji="1" lang="ja-JP" altLang="en-US" dirty="0">
                          <a:latin typeface="Meiryo UI" panose="020B0604030504040204" pitchFamily="50" charset="-128"/>
                          <a:ea typeface="Meiryo UI" panose="020B0604030504040204" pitchFamily="50" charset="-128"/>
                        </a:rPr>
                        <a:t>審議状況</a:t>
                      </a:r>
                    </a:p>
                  </a:txBody>
                  <a:tcPr/>
                </a:tc>
                <a:extLst>
                  <a:ext uri="{0D108BD9-81ED-4DB2-BD59-A6C34878D82A}">
                    <a16:rowId xmlns:a16="http://schemas.microsoft.com/office/drawing/2014/main" val="2108401599"/>
                  </a:ext>
                </a:extLst>
              </a:tr>
              <a:tr h="1771098">
                <a:tc rowSpan="3">
                  <a:txBody>
                    <a:bodyPr/>
                    <a:lstStyle/>
                    <a:p>
                      <a:r>
                        <a:rPr kumimoji="1" lang="ja-JP" altLang="en-US" sz="1800" b="1" dirty="0">
                          <a:latin typeface="Meiryo UI" panose="020B0604030504040204" pitchFamily="50" charset="-128"/>
                          <a:ea typeface="Meiryo UI" panose="020B0604030504040204" pitchFamily="50" charset="-128"/>
                        </a:rPr>
                        <a:t>計画策定部会</a:t>
                      </a:r>
                    </a:p>
                    <a:p>
                      <a:endParaRPr kumimoji="1" lang="ja-JP" altLang="en-US" sz="1800" dirty="0">
                        <a:latin typeface="Meiryo UI" panose="020B0604030504040204" pitchFamily="50" charset="-128"/>
                        <a:ea typeface="Meiryo UI" panose="020B0604030504040204" pitchFamily="50" charset="-128"/>
                      </a:endParaRPr>
                    </a:p>
                  </a:txBody>
                  <a:tcPr/>
                </a:tc>
                <a:tc rowSpan="3">
                  <a:txBody>
                    <a:bodyPr/>
                    <a:lstStyle/>
                    <a:p>
                      <a:pPr marL="285750" indent="-285750">
                        <a:buFont typeface="Arial" panose="020B0604020202020204" pitchFamily="34" charset="0"/>
                        <a:buChar char="•"/>
                      </a:pPr>
                      <a:r>
                        <a:rPr kumimoji="1" lang="ja-JP" altLang="en-US" sz="1600" dirty="0">
                          <a:latin typeface="Meiryo UI" panose="020B0604030504040204" pitchFamily="50" charset="-128"/>
                          <a:ea typeface="Meiryo UI" panose="020B0604030504040204" pitchFamily="50" charset="-128"/>
                        </a:rPr>
                        <a:t>子ども・子育て支援法及び大阪府子ども条例に規定する、子ども施策を総合的かつ計画的に推進するための計画の策定に関すること。</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令和５年度第１回（</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５年</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10</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月</a:t>
                      </a:r>
                      <a:r>
                        <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19</a:t>
                      </a: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日）</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＜審議事項＞</a:t>
                      </a:r>
                      <a:endParaRPr kumimoji="1" lang="en-US" altLang="ja-JP" sz="14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会議の運営</a:t>
                      </a: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（仮称）大阪府子ども計画の方向性等（素案たたき台）</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ニーズ調査（案）</a:t>
                      </a:r>
                      <a:endParaRPr kumimoji="1" lang="en-US" altLang="ja-JP"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大阪府子ども総合計画（後期計画）の中間評価（報告）</a:t>
                      </a:r>
                      <a:endParaRPr kumimoji="1" lang="en-US" altLang="ja-JP" sz="1200" dirty="0">
                        <a:latin typeface="Meiryo UI" panose="020B0604030504040204" pitchFamily="50" charset="-128"/>
                        <a:ea typeface="Meiryo UI" panose="020B0604030504040204" pitchFamily="50" charset="-128"/>
                      </a:endParaRPr>
                    </a:p>
                  </a:txBody>
                  <a:tcPr>
                    <a:lnB w="12700" cap="flat" cmpd="sng" algn="ctr">
                      <a:solidFill>
                        <a:schemeClr val="bg1"/>
                      </a:solidFill>
                      <a:prstDash val="dash"/>
                      <a:round/>
                      <a:headEnd type="none" w="med" len="med"/>
                      <a:tailEnd type="none" w="med" len="med"/>
                    </a:lnB>
                  </a:tcPr>
                </a:tc>
                <a:extLst>
                  <a:ext uri="{0D108BD9-81ED-4DB2-BD59-A6C34878D82A}">
                    <a16:rowId xmlns:a16="http://schemas.microsoft.com/office/drawing/2014/main" val="2562826782"/>
                  </a:ext>
                </a:extLst>
              </a:tr>
              <a:tr h="1144806">
                <a:tc vMerge="1">
                  <a:txBody>
                    <a:bodyPr/>
                    <a:lstStyle/>
                    <a:p>
                      <a:endParaRPr kumimoji="1" lang="ja-JP" altLang="en-US" sz="1800" b="1" dirty="0">
                        <a:latin typeface="Meiryo UI" panose="020B0604030504040204" pitchFamily="50" charset="-128"/>
                        <a:ea typeface="Meiryo UI" panose="020B0604030504040204" pitchFamily="50" charset="-128"/>
                      </a:endParaRPr>
                    </a:p>
                  </a:txBody>
                  <a:tcPr/>
                </a:tc>
                <a:tc vMerge="1">
                  <a:txBody>
                    <a:bodyPr/>
                    <a:lstStyle/>
                    <a:p>
                      <a:endParaRPr kumimoji="1" lang="ja-JP" altLang="en-US" sz="1600" dirty="0">
                        <a:latin typeface="Meiryo UI" panose="020B0604030504040204" pitchFamily="50" charset="-128"/>
                        <a:ea typeface="Meiryo UI" panose="020B0604030504040204" pitchFamily="50" charset="-128"/>
                      </a:endParaRPr>
                    </a:p>
                  </a:txBody>
                  <a:tcPr/>
                </a:tc>
                <a:tc>
                  <a:txBody>
                    <a:bodyPr/>
                    <a:lstStyle/>
                    <a:p>
                      <a:r>
                        <a:rPr kumimoji="1" lang="ja-JP" altLang="en-US" sz="1400" dirty="0">
                          <a:latin typeface="Meiryo UI" panose="020B0604030504040204" pitchFamily="50" charset="-128"/>
                          <a:ea typeface="Meiryo UI" panose="020B0604030504040204" pitchFamily="50" charset="-128"/>
                        </a:rPr>
                        <a:t>令和５年度第２回（</a:t>
                      </a:r>
                      <a:r>
                        <a:rPr kumimoji="1" lang="en-US" altLang="ja-JP" sz="1400" dirty="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５年</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21</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＜審議事項＞</a:t>
                      </a:r>
                      <a:endParaRPr kumimoji="1" lang="en-US" altLang="ja-JP" sz="14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（仮称）大阪府子ども計画の方向性等（素案）</a:t>
                      </a: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府ニーズ調査（案）</a:t>
                      </a:r>
                    </a:p>
                  </a:txBody>
                  <a:tcPr>
                    <a:lnT w="12700" cap="flat" cmpd="sng" algn="ctr">
                      <a:solidFill>
                        <a:schemeClr val="bg1"/>
                      </a:solidFill>
                      <a:prstDash val="dash"/>
                      <a:round/>
                      <a:headEnd type="none" w="med" len="med"/>
                      <a:tailEnd type="none" w="med" len="med"/>
                    </a:lnT>
                    <a:lnB w="12700" cap="flat" cmpd="sng" algn="ctr">
                      <a:solidFill>
                        <a:schemeClr val="bg1"/>
                      </a:solidFill>
                      <a:prstDash val="dash"/>
                      <a:round/>
                      <a:headEnd type="none" w="med" len="med"/>
                      <a:tailEnd type="none" w="med" len="med"/>
                    </a:lnB>
                  </a:tcPr>
                </a:tc>
                <a:extLst>
                  <a:ext uri="{0D108BD9-81ED-4DB2-BD59-A6C34878D82A}">
                    <a16:rowId xmlns:a16="http://schemas.microsoft.com/office/drawing/2014/main" val="3138382305"/>
                  </a:ext>
                </a:extLst>
              </a:tr>
              <a:tr h="1156021">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400" dirty="0">
                          <a:latin typeface="Meiryo UI" panose="020B0604030504040204" pitchFamily="50" charset="-128"/>
                          <a:ea typeface="Meiryo UI" panose="020B0604030504040204" pitchFamily="50" charset="-128"/>
                        </a:rPr>
                        <a:t>令和</a:t>
                      </a:r>
                      <a:r>
                        <a:rPr kumimoji="1" lang="en-US" altLang="ja-JP" sz="1400" dirty="0">
                          <a:latin typeface="Meiryo UI" panose="020B0604030504040204" pitchFamily="50" charset="-128"/>
                          <a:ea typeface="Meiryo UI" panose="020B0604030504040204" pitchFamily="50" charset="-128"/>
                        </a:rPr>
                        <a:t>5</a:t>
                      </a:r>
                      <a:r>
                        <a:rPr kumimoji="1" lang="ja-JP" altLang="en-US" sz="1400" dirty="0">
                          <a:latin typeface="Meiryo UI" panose="020B0604030504040204" pitchFamily="50" charset="-128"/>
                          <a:ea typeface="Meiryo UI" panose="020B0604030504040204" pitchFamily="50" charset="-128"/>
                        </a:rPr>
                        <a:t>年度第３回（</a:t>
                      </a:r>
                      <a:r>
                        <a:rPr kumimoji="1" lang="en-US" altLang="ja-JP" sz="1400" dirty="0">
                          <a:latin typeface="Meiryo UI" panose="020B0604030504040204" pitchFamily="50" charset="-128"/>
                          <a:ea typeface="Meiryo UI" panose="020B0604030504040204" pitchFamily="50" charset="-128"/>
                        </a:rPr>
                        <a:t>R</a:t>
                      </a:r>
                      <a:r>
                        <a:rPr kumimoji="1" lang="ja-JP" altLang="en-US" sz="1400" dirty="0">
                          <a:latin typeface="Meiryo UI" panose="020B0604030504040204" pitchFamily="50" charset="-128"/>
                          <a:ea typeface="Meiryo UI" panose="020B0604030504040204" pitchFamily="50" charset="-128"/>
                        </a:rPr>
                        <a:t>６年３月</a:t>
                      </a:r>
                      <a:r>
                        <a:rPr kumimoji="1" lang="en-US" altLang="ja-JP" sz="1400" dirty="0">
                          <a:latin typeface="Meiryo UI" panose="020B0604030504040204" pitchFamily="50" charset="-128"/>
                          <a:ea typeface="Meiryo UI" panose="020B0604030504040204" pitchFamily="50" charset="-128"/>
                        </a:rPr>
                        <a:t>13</a:t>
                      </a:r>
                      <a:r>
                        <a:rPr kumimoji="1" lang="ja-JP" altLang="en-US" sz="1400" dirty="0">
                          <a:latin typeface="Meiryo UI" panose="020B0604030504040204" pitchFamily="50" charset="-128"/>
                          <a:ea typeface="Meiryo UI" panose="020B0604030504040204" pitchFamily="50" charset="-128"/>
                        </a:rPr>
                        <a:t>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＜審議事項＞</a:t>
                      </a:r>
                      <a:endParaRPr kumimoji="1" lang="en-US" altLang="ja-JP" sz="1400" dirty="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（仮称）大阪府子ども計画の骨子案（中間まとめ）</a:t>
                      </a:r>
                    </a:p>
                    <a:p>
                      <a:pPr marL="171450" indent="-171450">
                        <a:buFont typeface="Wingdings" panose="05000000000000000000" pitchFamily="2" charset="2"/>
                        <a:buChar char="Ø"/>
                      </a:pPr>
                      <a:r>
                        <a:rPr kumimoji="1" lang="ja-JP" altLang="en-US" sz="1200" dirty="0">
                          <a:latin typeface="Meiryo UI" panose="020B0604030504040204" pitchFamily="50" charset="-128"/>
                          <a:ea typeface="Meiryo UI" panose="020B0604030504040204" pitchFamily="50" charset="-128"/>
                        </a:rPr>
                        <a:t>府ニーズ調査</a:t>
                      </a:r>
                    </a:p>
                  </a:txBody>
                  <a:tcPr>
                    <a:lnT w="12700" cap="flat" cmpd="sng" algn="ctr">
                      <a:solidFill>
                        <a:schemeClr val="bg1"/>
                      </a:solidFill>
                      <a:prstDash val="dash"/>
                      <a:round/>
                      <a:headEnd type="none" w="med" len="med"/>
                      <a:tailEnd type="none" w="med" len="med"/>
                    </a:lnT>
                  </a:tcPr>
                </a:tc>
                <a:extLst>
                  <a:ext uri="{0D108BD9-81ED-4DB2-BD59-A6C34878D82A}">
                    <a16:rowId xmlns:a16="http://schemas.microsoft.com/office/drawing/2014/main" val="4170858677"/>
                  </a:ext>
                </a:extLst>
              </a:tr>
            </a:tbl>
          </a:graphicData>
        </a:graphic>
      </p:graphicFrame>
      <p:sp>
        <p:nvSpPr>
          <p:cNvPr id="2" name="スライド番号プレースホルダー 1">
            <a:extLst>
              <a:ext uri="{FF2B5EF4-FFF2-40B4-BE49-F238E27FC236}">
                <a16:creationId xmlns:a16="http://schemas.microsoft.com/office/drawing/2014/main" id="{2B3018EA-9F1E-4D6D-AD55-FACF9A176588}"/>
              </a:ext>
            </a:extLst>
          </p:cNvPr>
          <p:cNvSpPr>
            <a:spLocks noGrp="1"/>
          </p:cNvSpPr>
          <p:nvPr>
            <p:ph type="sldNum" sz="quarter" idx="12"/>
          </p:nvPr>
        </p:nvSpPr>
        <p:spPr/>
        <p:txBody>
          <a:bodyPr/>
          <a:lstStyle/>
          <a:p>
            <a:fld id="{0858929C-35DA-4637-8F2C-B4AD3C2E5957}" type="slidenum">
              <a:rPr kumimoji="1" lang="ja-JP" altLang="en-US" smtClean="0"/>
              <a:t>3</a:t>
            </a:fld>
            <a:endParaRPr kumimoji="1" lang="ja-JP" altLang="en-US"/>
          </a:p>
        </p:txBody>
      </p:sp>
    </p:spTree>
    <p:extLst>
      <p:ext uri="{BB962C8B-B14F-4D97-AF65-F5344CB8AC3E}">
        <p14:creationId xmlns:p14="http://schemas.microsoft.com/office/powerpoint/2010/main" val="26906619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593</Words>
  <Application>Microsoft Office PowerPoint</Application>
  <PresentationFormat>画面に合わせる (4:3)</PresentationFormat>
  <Paragraphs>68</Paragraphs>
  <Slides>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Meiryo UI</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2023-05-15T02:23:35Z</dcterms:created>
  <dcterms:modified xsi:type="dcterms:W3CDTF">2024-03-28T01:55:24Z</dcterms:modified>
</cp:coreProperties>
</file>