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8" r:id="rId2"/>
    <p:sldId id="260" r:id="rId3"/>
    <p:sldId id="259" r:id="rId4"/>
    <p:sldId id="261" r:id="rId5"/>
    <p:sldId id="262" r:id="rId6"/>
    <p:sldId id="264" r:id="rId7"/>
    <p:sldId id="263" r:id="rId8"/>
    <p:sldId id="256" r:id="rId9"/>
    <p:sldId id="257" r:id="rId10"/>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6" autoAdjust="0"/>
    <p:restoredTop sz="94434" autoAdjust="0"/>
  </p:normalViewPr>
  <p:slideViewPr>
    <p:cSldViewPr>
      <p:cViewPr varScale="1">
        <p:scale>
          <a:sx n="90" d="100"/>
          <a:sy n="90" d="100"/>
        </p:scale>
        <p:origin x="79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57093E02-C0F9-481A-9B2F-2BB0181AD49C}" type="datetimeFigureOut">
              <a:rPr kumimoji="1" lang="ja-JP" altLang="en-US" smtClean="0"/>
              <a:t>2023/10/17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9342D24-AF85-4E5D-9FDB-A5184FD13051}" type="slidenum">
              <a:rPr kumimoji="1" lang="ja-JP" altLang="en-US" smtClean="0"/>
              <a:t>‹#›</a:t>
            </a:fld>
            <a:endParaRPr kumimoji="1" lang="ja-JP" altLang="en-US"/>
          </a:p>
        </p:txBody>
      </p:sp>
    </p:spTree>
    <p:extLst>
      <p:ext uri="{BB962C8B-B14F-4D97-AF65-F5344CB8AC3E}">
        <p14:creationId xmlns:p14="http://schemas.microsoft.com/office/powerpoint/2010/main" val="39963320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9342D24-AF85-4E5D-9FDB-A5184FD13051}" type="slidenum">
              <a:rPr kumimoji="1" lang="ja-JP" altLang="en-US" smtClean="0"/>
              <a:t>7</a:t>
            </a:fld>
            <a:endParaRPr kumimoji="1" lang="ja-JP" altLang="en-US"/>
          </a:p>
        </p:txBody>
      </p:sp>
    </p:spTree>
    <p:extLst>
      <p:ext uri="{BB962C8B-B14F-4D97-AF65-F5344CB8AC3E}">
        <p14:creationId xmlns:p14="http://schemas.microsoft.com/office/powerpoint/2010/main" val="4068779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DECF3C35-132D-4DBC-A6DF-FE4062962A0B}" type="datetimeFigureOut">
              <a:rPr lang="ja-JP" altLang="en-US"/>
              <a:pPr>
                <a:defRPr/>
              </a:pPr>
              <a:t>2023/10/17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F65F091-40EC-40E4-A449-CD089A5AEFF4}" type="slidenum">
              <a:rPr lang="ja-JP" altLang="en-US"/>
              <a:pPr>
                <a:defRPr/>
              </a:pPr>
              <a:t>‹#›</a:t>
            </a:fld>
            <a:endParaRPr lang="ja-JP" altLang="en-US"/>
          </a:p>
        </p:txBody>
      </p:sp>
    </p:spTree>
    <p:extLst>
      <p:ext uri="{BB962C8B-B14F-4D97-AF65-F5344CB8AC3E}">
        <p14:creationId xmlns:p14="http://schemas.microsoft.com/office/powerpoint/2010/main" val="2465442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E423BA7C-3CC5-4BC6-BEA5-A6B44B3CF699}" type="datetimeFigureOut">
              <a:rPr lang="ja-JP" altLang="en-US"/>
              <a:pPr>
                <a:defRPr/>
              </a:pPr>
              <a:t>2023/10/17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772B73C-978A-49C5-92BB-D48094C6B035}" type="slidenum">
              <a:rPr lang="ja-JP" altLang="en-US"/>
              <a:pPr>
                <a:defRPr/>
              </a:pPr>
              <a:t>‹#›</a:t>
            </a:fld>
            <a:endParaRPr lang="ja-JP" altLang="en-US"/>
          </a:p>
        </p:txBody>
      </p:sp>
    </p:spTree>
    <p:extLst>
      <p:ext uri="{BB962C8B-B14F-4D97-AF65-F5344CB8AC3E}">
        <p14:creationId xmlns:p14="http://schemas.microsoft.com/office/powerpoint/2010/main" val="111251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F362E676-FAC4-4044-98B6-AC54B602A9BB}" type="datetimeFigureOut">
              <a:rPr lang="ja-JP" altLang="en-US"/>
              <a:pPr>
                <a:defRPr/>
              </a:pPr>
              <a:t>2023/10/17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80F5C32-BF0F-4A39-AC63-03DF8AA2BA57}" type="slidenum">
              <a:rPr lang="ja-JP" altLang="en-US"/>
              <a:pPr>
                <a:defRPr/>
              </a:pPr>
              <a:t>‹#›</a:t>
            </a:fld>
            <a:endParaRPr lang="ja-JP" altLang="en-US"/>
          </a:p>
        </p:txBody>
      </p:sp>
    </p:spTree>
    <p:extLst>
      <p:ext uri="{BB962C8B-B14F-4D97-AF65-F5344CB8AC3E}">
        <p14:creationId xmlns:p14="http://schemas.microsoft.com/office/powerpoint/2010/main" val="521925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3A07EC94-8CB1-412A-A255-20A33E2337B9}" type="datetimeFigureOut">
              <a:rPr lang="ja-JP" altLang="en-US"/>
              <a:pPr>
                <a:defRPr/>
              </a:pPr>
              <a:t>2023/10/17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9CDFE54-4500-4681-B0A0-A5080621A481}" type="slidenum">
              <a:rPr lang="ja-JP" altLang="en-US"/>
              <a:pPr>
                <a:defRPr/>
              </a:pPr>
              <a:t>‹#›</a:t>
            </a:fld>
            <a:endParaRPr lang="ja-JP" altLang="en-US"/>
          </a:p>
        </p:txBody>
      </p:sp>
    </p:spTree>
    <p:extLst>
      <p:ext uri="{BB962C8B-B14F-4D97-AF65-F5344CB8AC3E}">
        <p14:creationId xmlns:p14="http://schemas.microsoft.com/office/powerpoint/2010/main" val="359161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7D8AD662-50ED-4EF5-8C2E-416731D12F50}" type="datetimeFigureOut">
              <a:rPr lang="ja-JP" altLang="en-US"/>
              <a:pPr>
                <a:defRPr/>
              </a:pPr>
              <a:t>2023/10/17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6696C1E-A47D-416C-933F-5CBC9FD80CDD}" type="slidenum">
              <a:rPr lang="ja-JP" altLang="en-US"/>
              <a:pPr>
                <a:defRPr/>
              </a:pPr>
              <a:t>‹#›</a:t>
            </a:fld>
            <a:endParaRPr lang="ja-JP" altLang="en-US"/>
          </a:p>
        </p:txBody>
      </p:sp>
    </p:spTree>
    <p:extLst>
      <p:ext uri="{BB962C8B-B14F-4D97-AF65-F5344CB8AC3E}">
        <p14:creationId xmlns:p14="http://schemas.microsoft.com/office/powerpoint/2010/main" val="2664525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7C11B6D9-7650-43F9-9467-DA9C011322A9}" type="datetimeFigureOut">
              <a:rPr lang="ja-JP" altLang="en-US"/>
              <a:pPr>
                <a:defRPr/>
              </a:pPr>
              <a:t>2023/10/17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EC8C010-64D2-40F5-A9A5-683C221A0C38}" type="slidenum">
              <a:rPr lang="ja-JP" altLang="en-US"/>
              <a:pPr>
                <a:defRPr/>
              </a:pPr>
              <a:t>‹#›</a:t>
            </a:fld>
            <a:endParaRPr lang="ja-JP" altLang="en-US"/>
          </a:p>
        </p:txBody>
      </p:sp>
    </p:spTree>
    <p:extLst>
      <p:ext uri="{BB962C8B-B14F-4D97-AF65-F5344CB8AC3E}">
        <p14:creationId xmlns:p14="http://schemas.microsoft.com/office/powerpoint/2010/main" val="2484490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D4386AA4-0E7C-4CAE-ADF6-EF05D5C49FF3}" type="datetimeFigureOut">
              <a:rPr lang="ja-JP" altLang="en-US"/>
              <a:pPr>
                <a:defRPr/>
              </a:pPr>
              <a:t>2023/10/17</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89E4F769-16AF-4F0C-B847-3C52E703757B}" type="slidenum">
              <a:rPr lang="ja-JP" altLang="en-US"/>
              <a:pPr>
                <a:defRPr/>
              </a:pPr>
              <a:t>‹#›</a:t>
            </a:fld>
            <a:endParaRPr lang="ja-JP" altLang="en-US"/>
          </a:p>
        </p:txBody>
      </p:sp>
    </p:spTree>
    <p:extLst>
      <p:ext uri="{BB962C8B-B14F-4D97-AF65-F5344CB8AC3E}">
        <p14:creationId xmlns:p14="http://schemas.microsoft.com/office/powerpoint/2010/main" val="2564965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C3981902-21F0-4809-A6EC-E213345B235E}" type="datetimeFigureOut">
              <a:rPr lang="ja-JP" altLang="en-US"/>
              <a:pPr>
                <a:defRPr/>
              </a:pPr>
              <a:t>2023/10/17</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668A8532-C832-455C-B0DC-C9315286BEAE}" type="slidenum">
              <a:rPr lang="ja-JP" altLang="en-US"/>
              <a:pPr>
                <a:defRPr/>
              </a:pPr>
              <a:t>‹#›</a:t>
            </a:fld>
            <a:endParaRPr lang="ja-JP" altLang="en-US"/>
          </a:p>
        </p:txBody>
      </p:sp>
    </p:spTree>
    <p:extLst>
      <p:ext uri="{BB962C8B-B14F-4D97-AF65-F5344CB8AC3E}">
        <p14:creationId xmlns:p14="http://schemas.microsoft.com/office/powerpoint/2010/main" val="2499586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9455335F-2281-4D61-9C44-BA6ACB087B71}" type="datetimeFigureOut">
              <a:rPr lang="ja-JP" altLang="en-US"/>
              <a:pPr>
                <a:defRPr/>
              </a:pPr>
              <a:t>2023/10/17</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D3AD939D-D9E4-4FD4-9D08-1A35E361F35C}" type="slidenum">
              <a:rPr lang="ja-JP" altLang="en-US"/>
              <a:pPr>
                <a:defRPr/>
              </a:pPr>
              <a:t>‹#›</a:t>
            </a:fld>
            <a:endParaRPr lang="ja-JP" altLang="en-US"/>
          </a:p>
        </p:txBody>
      </p:sp>
    </p:spTree>
    <p:extLst>
      <p:ext uri="{BB962C8B-B14F-4D97-AF65-F5344CB8AC3E}">
        <p14:creationId xmlns:p14="http://schemas.microsoft.com/office/powerpoint/2010/main" val="1025881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E83A55C-F8A1-4777-BFFA-971B4F2716E9}" type="datetimeFigureOut">
              <a:rPr lang="ja-JP" altLang="en-US"/>
              <a:pPr>
                <a:defRPr/>
              </a:pPr>
              <a:t>2023/10/17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DCF09F9-5070-48A9-9906-386B441B3859}" type="slidenum">
              <a:rPr lang="ja-JP" altLang="en-US"/>
              <a:pPr>
                <a:defRPr/>
              </a:pPr>
              <a:t>‹#›</a:t>
            </a:fld>
            <a:endParaRPr lang="ja-JP" altLang="en-US"/>
          </a:p>
        </p:txBody>
      </p:sp>
    </p:spTree>
    <p:extLst>
      <p:ext uri="{BB962C8B-B14F-4D97-AF65-F5344CB8AC3E}">
        <p14:creationId xmlns:p14="http://schemas.microsoft.com/office/powerpoint/2010/main" val="771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67D26D3D-73FC-47C2-B4C8-9BD0CD1C8250}" type="datetimeFigureOut">
              <a:rPr lang="ja-JP" altLang="en-US"/>
              <a:pPr>
                <a:defRPr/>
              </a:pPr>
              <a:t>2023/10/17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0D4B8960-5E81-4543-B774-C90FA7A62EFC}" type="slidenum">
              <a:rPr lang="ja-JP" altLang="en-US"/>
              <a:pPr>
                <a:defRPr/>
              </a:pPr>
              <a:t>‹#›</a:t>
            </a:fld>
            <a:endParaRPr lang="ja-JP" altLang="en-US"/>
          </a:p>
        </p:txBody>
      </p:sp>
    </p:spTree>
    <p:extLst>
      <p:ext uri="{BB962C8B-B14F-4D97-AF65-F5344CB8AC3E}">
        <p14:creationId xmlns:p14="http://schemas.microsoft.com/office/powerpoint/2010/main" val="2153045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1DFCAB93-AB73-4571-B6DD-C2F8C37E0901}" type="datetimeFigureOut">
              <a:rPr lang="ja-JP" altLang="en-US"/>
              <a:pPr>
                <a:defRPr/>
              </a:pPr>
              <a:t>2023/10/17</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90FE8CBD-E083-41DB-9291-4D07B22C2F9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2168" y="1700809"/>
            <a:ext cx="7920272" cy="3672407"/>
          </a:xfrm>
        </p:spPr>
        <p:txBody>
          <a:bodyPr rtlCol="0">
            <a:noAutofit/>
          </a:bodyPr>
          <a:lstStyle/>
          <a:p>
            <a:pPr eaLnBrk="1" fontAlgn="auto" hangingPunct="1">
              <a:spcAft>
                <a:spcPts val="0"/>
              </a:spcAft>
              <a:defRPr/>
            </a:pPr>
            <a:r>
              <a:rPr lang="ja-JP" altLang="en-US" sz="3200" dirty="0"/>
              <a:t>教育・保育及び地域子ども・子育て支援事業の提供体制の整備並びに子ども・子育て支援給付並びに地域子ども・子育て支援事業及び仕事・子育て両立支援事業の円滑な実施を確保するための基本的な指針（抜粋）</a:t>
            </a:r>
            <a:br>
              <a:rPr lang="en-US" altLang="ja-JP" sz="3200" dirty="0"/>
            </a:br>
            <a:r>
              <a:rPr lang="zh-CN" altLang="en-US" sz="2400" dirty="0">
                <a:latin typeface="ＭＳ Ｐゴシック" panose="020B0600070205080204" pitchFamily="50" charset="-128"/>
                <a:ea typeface="ＭＳ Ｐゴシック" panose="020B0600070205080204" pitchFamily="50" charset="-128"/>
              </a:rPr>
              <a:t>（令和５年内閣府告示第</a:t>
            </a:r>
            <a:r>
              <a:rPr lang="en-US" altLang="zh-CN" sz="2400" dirty="0">
                <a:latin typeface="ＭＳ Ｐゴシック" panose="020B0600070205080204" pitchFamily="50" charset="-128"/>
                <a:ea typeface="ＭＳ Ｐゴシック" panose="020B0600070205080204" pitchFamily="50" charset="-128"/>
              </a:rPr>
              <a:t>27</a:t>
            </a:r>
            <a:r>
              <a:rPr lang="zh-CN" altLang="en-US" sz="2400" dirty="0">
                <a:latin typeface="ＭＳ Ｐゴシック" panose="020B0600070205080204" pitchFamily="50" charset="-128"/>
                <a:ea typeface="ＭＳ Ｐゴシック" panose="020B0600070205080204" pitchFamily="50" charset="-128"/>
              </a:rPr>
              <a:t>号）</a:t>
            </a:r>
            <a:br>
              <a:rPr lang="en-US" altLang="zh-CN" sz="2400" dirty="0">
                <a:latin typeface="ＭＳ Ｐゴシック" panose="020B0600070205080204" pitchFamily="50" charset="-128"/>
                <a:ea typeface="ＭＳ Ｐゴシック" panose="020B0600070205080204" pitchFamily="50" charset="-128"/>
              </a:rPr>
            </a:br>
            <a:br>
              <a:rPr lang="en-US" altLang="zh-CN" sz="2400" dirty="0">
                <a:latin typeface="ＭＳ Ｐゴシック" panose="020B0600070205080204" pitchFamily="50" charset="-128"/>
                <a:ea typeface="ＭＳ Ｐゴシック" panose="020B0600070205080204" pitchFamily="50" charset="-128"/>
              </a:rPr>
            </a:br>
            <a:r>
              <a:rPr lang="ja-JP" altLang="en-US" sz="3200" dirty="0">
                <a:latin typeface="ＭＳ Ｐゴシック" panose="020B0600070205080204" pitchFamily="50" charset="-128"/>
                <a:ea typeface="ＭＳ Ｐゴシック" panose="020B0600070205080204" pitchFamily="50" charset="-128"/>
              </a:rPr>
              <a:t>改正案</a:t>
            </a:r>
            <a:endParaRPr lang="ja-JP" altLang="en-US" sz="3200" dirty="0"/>
          </a:p>
        </p:txBody>
      </p:sp>
      <p:sp>
        <p:nvSpPr>
          <p:cNvPr id="3" name="コンテンツ プレースホルダー 2"/>
          <p:cNvSpPr>
            <a:spLocks noGrp="1"/>
          </p:cNvSpPr>
          <p:nvPr>
            <p:ph idx="1"/>
          </p:nvPr>
        </p:nvSpPr>
        <p:spPr>
          <a:xfrm>
            <a:off x="900199" y="5589240"/>
            <a:ext cx="7488063" cy="576263"/>
          </a:xfrm>
        </p:spPr>
        <p:txBody>
          <a:bodyPr rtlCol="0">
            <a:normAutofit lnSpcReduction="10000"/>
          </a:bodyPr>
          <a:lstStyle/>
          <a:p>
            <a:pPr marL="0" indent="0" algn="ctr" eaLnBrk="1" fontAlgn="auto" hangingPunct="1">
              <a:spcAft>
                <a:spcPts val="0"/>
              </a:spcAft>
              <a:buFont typeface="Arial" panose="020B0604020202020204" pitchFamily="34" charset="0"/>
              <a:buNone/>
              <a:defRPr/>
            </a:pPr>
            <a:r>
              <a:rPr lang="ja-JP" altLang="en-US" dirty="0"/>
              <a:t>令和５年１０月１９日</a:t>
            </a:r>
          </a:p>
        </p:txBody>
      </p:sp>
      <p:sp>
        <p:nvSpPr>
          <p:cNvPr id="6" name="正方形/長方形 5"/>
          <p:cNvSpPr/>
          <p:nvPr/>
        </p:nvSpPr>
        <p:spPr>
          <a:xfrm>
            <a:off x="7380312" y="332904"/>
            <a:ext cx="1516063" cy="4318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b="1" dirty="0">
                <a:solidFill>
                  <a:schemeClr val="tx1"/>
                </a:solidFill>
              </a:rPr>
              <a:t>参考資料３</a:t>
            </a:r>
            <a:endParaRPr lang="ja-JP" altLang="en-US"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897971032"/>
              </p:ext>
            </p:extLst>
          </p:nvPr>
        </p:nvGraphicFramePr>
        <p:xfrm>
          <a:off x="120650" y="476673"/>
          <a:ext cx="8902700" cy="6293842"/>
        </p:xfrm>
        <a:graphic>
          <a:graphicData uri="http://schemas.openxmlformats.org/drawingml/2006/table">
            <a:tbl>
              <a:tblPr firstRow="1" bandRow="1">
                <a:tableStyleId>{5C22544A-7EE6-4342-B048-85BDC9FD1C3A}</a:tableStyleId>
              </a:tblPr>
              <a:tblGrid>
                <a:gridCol w="3066856">
                  <a:extLst>
                    <a:ext uri="{9D8B030D-6E8A-4147-A177-3AD203B41FA5}">
                      <a16:colId xmlns:a16="http://schemas.microsoft.com/office/drawing/2014/main" val="20000"/>
                    </a:ext>
                  </a:extLst>
                </a:gridCol>
                <a:gridCol w="5835844">
                  <a:extLst>
                    <a:ext uri="{9D8B030D-6E8A-4147-A177-3AD203B41FA5}">
                      <a16:colId xmlns:a16="http://schemas.microsoft.com/office/drawing/2014/main" val="20001"/>
                    </a:ext>
                  </a:extLst>
                </a:gridCol>
              </a:tblGrid>
              <a:tr h="324814">
                <a:tc gridSpan="2">
                  <a:txBody>
                    <a:bodyPr/>
                    <a:lstStyle/>
                    <a:p>
                      <a:r>
                        <a:rPr kumimoji="1" lang="zh-TW" altLang="en-US" sz="1600" dirty="0">
                          <a:solidFill>
                            <a:schemeClr val="tx1"/>
                          </a:solidFill>
                          <a:latin typeface="HG丸ｺﾞｼｯｸM-PRO" pitchFamily="50" charset="-128"/>
                          <a:ea typeface="HG丸ｺﾞｼｯｸM-PRO" pitchFamily="50" charset="-128"/>
                        </a:rPr>
                        <a:t>別表第</a:t>
                      </a:r>
                      <a:r>
                        <a:rPr kumimoji="1" lang="ja-JP" altLang="en-US" sz="1600" dirty="0">
                          <a:solidFill>
                            <a:schemeClr val="tx1"/>
                          </a:solidFill>
                          <a:latin typeface="HG丸ｺﾞｼｯｸM-PRO" pitchFamily="50" charset="-128"/>
                          <a:ea typeface="HG丸ｺﾞｼｯｸM-PRO" pitchFamily="50" charset="-128"/>
                        </a:rPr>
                        <a:t>一　市町村</a:t>
                      </a:r>
                      <a:r>
                        <a:rPr kumimoji="1" lang="zh-TW" altLang="en-US" sz="1600" dirty="0">
                          <a:solidFill>
                            <a:schemeClr val="tx1"/>
                          </a:solidFill>
                          <a:latin typeface="HG丸ｺﾞｼｯｸM-PRO" pitchFamily="50" charset="-128"/>
                          <a:ea typeface="HG丸ｺﾞｼｯｸM-PRO" pitchFamily="50" charset="-128"/>
                        </a:rPr>
                        <a:t>計画必須記載事項</a:t>
                      </a:r>
                      <a:endParaRPr kumimoji="1" lang="ja-JP" altLang="en-US" sz="1600" dirty="0">
                        <a:solidFill>
                          <a:schemeClr val="tx1"/>
                        </a:solidFill>
                        <a:latin typeface="HG丸ｺﾞｼｯｸM-PRO" pitchFamily="50" charset="-128"/>
                        <a:ea typeface="HG丸ｺﾞｼｯｸM-PRO" pitchFamily="50" charset="-128"/>
                      </a:endParaRP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65757">
                <a:tc>
                  <a:txBody>
                    <a:bodyPr/>
                    <a:lstStyle/>
                    <a:p>
                      <a:pPr algn="ctr"/>
                      <a:r>
                        <a:rPr kumimoji="1" lang="ja-JP" altLang="en-US" sz="1200" dirty="0">
                          <a:solidFill>
                            <a:schemeClr val="tx1"/>
                          </a:solidFill>
                          <a:latin typeface="HG丸ｺﾞｼｯｸM-PRO" pitchFamily="50" charset="-128"/>
                          <a:ea typeface="HG丸ｺﾞｼｯｸM-PRO" pitchFamily="50" charset="-128"/>
                        </a:rPr>
                        <a:t>事　　　項</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dirty="0">
                          <a:solidFill>
                            <a:schemeClr val="tx1"/>
                          </a:solidFill>
                          <a:latin typeface="HG丸ｺﾞｼｯｸM-PRO" pitchFamily="50" charset="-128"/>
                          <a:ea typeface="HG丸ｺﾞｼｯｸM-PRO" pitchFamily="50" charset="-128"/>
                        </a:rPr>
                        <a:t>内　　　容</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442928">
                <a:tc>
                  <a:txBody>
                    <a:bodyPr/>
                    <a:lstStyle/>
                    <a:p>
                      <a:r>
                        <a:rPr kumimoji="1" lang="ja-JP" altLang="en-US" sz="1200" dirty="0">
                          <a:solidFill>
                            <a:schemeClr val="tx1"/>
                          </a:solidFill>
                          <a:latin typeface="HG丸ｺﾞｼｯｸM-PRO" pitchFamily="50" charset="-128"/>
                          <a:ea typeface="HG丸ｺﾞｼｯｸM-PRO" pitchFamily="50" charset="-128"/>
                        </a:rPr>
                        <a:t>一　教育・保育提供設定区域の設定</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教育・保育提供区域の設定の趣旨及び内容、各教育・保育提供区の設定域の状況等を定めること。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037470">
                <a:tc>
                  <a:txBody>
                    <a:bodyPr/>
                    <a:lstStyle/>
                    <a:p>
                      <a:r>
                        <a:rPr kumimoji="1" lang="ja-JP" altLang="en-US" sz="1200" dirty="0">
                          <a:solidFill>
                            <a:schemeClr val="tx1"/>
                          </a:solidFill>
                          <a:latin typeface="HG丸ｺﾞｼｯｸM-PRO" pitchFamily="50" charset="-128"/>
                          <a:ea typeface="HG丸ｺﾞｼｯｸM-PRO" pitchFamily="50" charset="-128"/>
                        </a:rPr>
                        <a:t>二　各年度における教育・保育の量の見込み並びに実施しようとする教育・保育の提供体制の確保の内容及びその実施時期</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一　各年度における教育・保育の量の見込み</a:t>
                      </a:r>
                      <a:endParaRPr kumimoji="1" lang="en-US" altLang="ja-JP" sz="1200" dirty="0">
                        <a:solidFill>
                          <a:schemeClr val="tx1"/>
                        </a:solidFill>
                        <a:latin typeface="HG丸ｺﾞｼｯｸM-PRO" pitchFamily="50" charset="-128"/>
                        <a:ea typeface="HG丸ｺﾞｼｯｸM-PRO" pitchFamily="50" charset="-128"/>
                      </a:endParaRPr>
                    </a:p>
                    <a:p>
                      <a:r>
                        <a:rPr kumimoji="1" lang="ja-JP" altLang="en-US" sz="1200" dirty="0">
                          <a:solidFill>
                            <a:schemeClr val="tx1"/>
                          </a:solidFill>
                          <a:latin typeface="HG丸ｺﾞｼｯｸM-PRO" pitchFamily="50" charset="-128"/>
                          <a:ea typeface="HG丸ｺﾞｼｯｸM-PRO" pitchFamily="50" charset="-128"/>
                        </a:rPr>
                        <a:t>　別表第二の参酌標準を参考として、各年度における市町村全域及び各教育・保育提供区域について、認定区分ごと（法第十九条第三号に掲げる小学校就学前子どもに該当する子どもにあっては、年齢区分ごと。次号、次表第二号及び別表第五第二号において同じ。）の教育・保育の量の見込み（満三歳未満の子どもについては保育利用率を含む。）を定め、その算定に当たっての考え方</a:t>
                      </a:r>
                    </a:p>
                    <a:p>
                      <a:r>
                        <a:rPr kumimoji="1" lang="ja-JP" altLang="en-US" sz="1200" dirty="0">
                          <a:solidFill>
                            <a:schemeClr val="tx1"/>
                          </a:solidFill>
                          <a:latin typeface="HG丸ｺﾞｼｯｸM-PRO" pitchFamily="50" charset="-128"/>
                          <a:ea typeface="HG丸ｺﾞｼｯｸM-PRO" pitchFamily="50" charset="-128"/>
                        </a:rPr>
                        <a:t>を示すこと。</a:t>
                      </a:r>
                      <a:endParaRPr kumimoji="1" lang="en-US" altLang="ja-JP" sz="1200" dirty="0">
                        <a:solidFill>
                          <a:schemeClr val="tx1"/>
                        </a:solidFill>
                        <a:latin typeface="HG丸ｺﾞｼｯｸM-PRO" pitchFamily="50" charset="-128"/>
                        <a:ea typeface="HG丸ｺﾞｼｯｸM-PRO" pitchFamily="50" charset="-128"/>
                      </a:endParaRPr>
                    </a:p>
                    <a:p>
                      <a:r>
                        <a:rPr kumimoji="1" lang="ja-JP" altLang="en-US" sz="1200" dirty="0">
                          <a:solidFill>
                            <a:schemeClr val="tx1"/>
                          </a:solidFill>
                          <a:latin typeface="HG丸ｺﾞｼｯｸM-PRO" pitchFamily="50" charset="-128"/>
                          <a:ea typeface="HG丸ｺﾞｼｯｸM-PRO" pitchFamily="50" charset="-128"/>
                        </a:rPr>
                        <a:t>二　実施しようとする教育・保育の提供体制の確保の内容及びその実施時期</a:t>
                      </a:r>
                      <a:endParaRPr kumimoji="1" lang="en-US" altLang="ja-JP" sz="1200" dirty="0">
                        <a:solidFill>
                          <a:schemeClr val="tx1"/>
                        </a:solidFill>
                        <a:latin typeface="HG丸ｺﾞｼｯｸM-PRO" pitchFamily="50" charset="-128"/>
                        <a:ea typeface="HG丸ｺﾞｼｯｸM-PRO" pitchFamily="50" charset="-128"/>
                      </a:endParaRPr>
                    </a:p>
                    <a:p>
                      <a:r>
                        <a:rPr kumimoji="1" lang="ja-JP" altLang="en-US" sz="1200" dirty="0">
                          <a:solidFill>
                            <a:schemeClr val="tx1"/>
                          </a:solidFill>
                          <a:latin typeface="HG丸ｺﾞｼｯｸM-PRO" pitchFamily="50" charset="-128"/>
                          <a:ea typeface="HG丸ｺﾞｼｯｸM-PRO" pitchFamily="50" charset="-128"/>
                        </a:rPr>
                        <a:t>　認定区分ごと及び特定教育・保育施設（特定教育・保育施設に該当しない幼稚園を含む）又は特定地域型保育事業の区分ごとの提供体制の確保の内容及びその実施時期を定めること。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505956">
                <a:tc>
                  <a:txBody>
                    <a:bodyPr/>
                    <a:lstStyle/>
                    <a:p>
                      <a:r>
                        <a:rPr kumimoji="1" lang="ja-JP" altLang="en-US" sz="1200" dirty="0">
                          <a:solidFill>
                            <a:schemeClr val="tx1"/>
                          </a:solidFill>
                          <a:latin typeface="HG丸ｺﾞｼｯｸM-PRO" pitchFamily="50" charset="-128"/>
                          <a:ea typeface="HG丸ｺﾞｼｯｸM-PRO" pitchFamily="50" charset="-128"/>
                        </a:rPr>
                        <a:t>三　各年度における地域子ども・子育て支援事業の量の見込み並びに実施しようとする地域子ども・子育て支援事業の提供体制の確保の内容及びその実施時期</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一　地域子ども・子育て支援事業の量の見込み</a:t>
                      </a:r>
                      <a:endParaRPr kumimoji="1" lang="en-US" altLang="ja-JP" sz="1200" dirty="0">
                        <a:solidFill>
                          <a:schemeClr val="tx1"/>
                        </a:solidFill>
                        <a:latin typeface="HG丸ｺﾞｼｯｸM-PRO" pitchFamily="50" charset="-128"/>
                        <a:ea typeface="HG丸ｺﾞｼｯｸM-PRO" pitchFamily="50" charset="-128"/>
                      </a:endParaRPr>
                    </a:p>
                    <a:p>
                      <a:r>
                        <a:rPr kumimoji="1" lang="ja-JP" altLang="en-US" sz="1200" dirty="0">
                          <a:solidFill>
                            <a:schemeClr val="tx1"/>
                          </a:solidFill>
                          <a:latin typeface="HG丸ｺﾞｼｯｸM-PRO" pitchFamily="50" charset="-128"/>
                          <a:ea typeface="HG丸ｺﾞｼｯｸM-PRO" pitchFamily="50" charset="-128"/>
                        </a:rPr>
                        <a:t>　別表第三の参酌標準を参考として、各年度における市町村全域及び各教育・保育提供区域について、地域子ども・子育て支援事業の種類ごとの量の見込みを定め、その算定に当たっての考え方を示すこと。</a:t>
                      </a:r>
                    </a:p>
                    <a:p>
                      <a:r>
                        <a:rPr kumimoji="1" lang="ja-JP" altLang="en-US" sz="1200" dirty="0">
                          <a:solidFill>
                            <a:schemeClr val="tx1"/>
                          </a:solidFill>
                          <a:latin typeface="HG丸ｺﾞｼｯｸM-PRO" pitchFamily="50" charset="-128"/>
                          <a:ea typeface="HG丸ｺﾞｼｯｸM-PRO" pitchFamily="50" charset="-128"/>
                        </a:rPr>
                        <a:t>二　実施しようとする地域子ども・子育て支援事業の提供体制の確保の内容及びその実施時期</a:t>
                      </a:r>
                      <a:endParaRPr kumimoji="1" lang="en-US" altLang="ja-JP" sz="1200" dirty="0">
                        <a:solidFill>
                          <a:schemeClr val="tx1"/>
                        </a:solidFill>
                        <a:latin typeface="HG丸ｺﾞｼｯｸM-PRO" pitchFamily="50" charset="-128"/>
                        <a:ea typeface="HG丸ｺﾞｼｯｸM-PRO" pitchFamily="50" charset="-128"/>
                      </a:endParaRPr>
                    </a:p>
                    <a:p>
                      <a:r>
                        <a:rPr kumimoji="1" lang="ja-JP" altLang="en-US" sz="1200" dirty="0">
                          <a:solidFill>
                            <a:schemeClr val="tx1"/>
                          </a:solidFill>
                          <a:latin typeface="HG丸ｺﾞｼｯｸM-PRO" pitchFamily="50" charset="-128"/>
                          <a:ea typeface="HG丸ｺﾞｼｯｸM-PRO" pitchFamily="50" charset="-128"/>
                        </a:rPr>
                        <a:t>　地域子ども・子育て支援事業の種類ごとの提供体制の確保の内容及びその実施時期を定めること。</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797271">
                <a:tc>
                  <a:txBody>
                    <a:bodyPr/>
                    <a:lstStyle/>
                    <a:p>
                      <a:r>
                        <a:rPr kumimoji="1" lang="ja-JP" altLang="en-US" sz="1200" dirty="0">
                          <a:solidFill>
                            <a:schemeClr val="tx1"/>
                          </a:solidFill>
                          <a:latin typeface="HG丸ｺﾞｼｯｸM-PRO" pitchFamily="50" charset="-128"/>
                          <a:ea typeface="HG丸ｺﾞｼｯｸM-PRO" pitchFamily="50" charset="-128"/>
                        </a:rPr>
                        <a:t>四　子ども・子育て支援給付に係る教育・保育の一体的提供及び当該教育・保育の推進に関する体制の確保の内容</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認定こども園の普及に係る基本的考え方等を定めるほか、教育・保育及び地域子ども・子育て支援事業の役割、提供の必要性等に係る基本的考え方及びその推進方策、地域における教育・保育施設及び地域型保育事業を行う者の連携並びに認定こども園、幼稚園及び保育所と小学校等との連携の推進方策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7177764"/>
                  </a:ext>
                </a:extLst>
              </a:tr>
              <a:tr h="746482">
                <a:tc>
                  <a:txBody>
                    <a:bodyPr/>
                    <a:lstStyle/>
                    <a:p>
                      <a:r>
                        <a:rPr kumimoji="1" lang="ja-JP" altLang="en-US" sz="1200" dirty="0">
                          <a:solidFill>
                            <a:schemeClr val="tx1"/>
                          </a:solidFill>
                          <a:latin typeface="HG丸ｺﾞｼｯｸM-PRO" pitchFamily="50" charset="-128"/>
                          <a:ea typeface="HG丸ｺﾞｼｯｸM-PRO" pitchFamily="50" charset="-128"/>
                        </a:rPr>
                        <a:t>五　子育てのための施設等利用給付の円滑な実施の確保の内容</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子育てのための施設等利用給付の実施に当たって、公正かつ適正な支給の確保、保護者の経済的負担の軽減や利便性等を勘案しつつ、給付方法について検討を行うこと等を定めること。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3099" name="テキスト ボックス 7"/>
          <p:cNvSpPr txBox="1">
            <a:spLocks noChangeArrowheads="1"/>
          </p:cNvSpPr>
          <p:nvPr/>
        </p:nvSpPr>
        <p:spPr bwMode="auto">
          <a:xfrm>
            <a:off x="193058" y="116632"/>
            <a:ext cx="89328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t>※</a:t>
            </a:r>
            <a:r>
              <a:rPr lang="ja-JP" altLang="en-US" sz="1400" dirty="0"/>
              <a:t>国が示す基本的な指針から都道府県・市町村子ども・子育て支援事業支援計画の記載事項に関わる項目を抜粋</a:t>
            </a:r>
          </a:p>
        </p:txBody>
      </p:sp>
    </p:spTree>
    <p:extLst>
      <p:ext uri="{BB962C8B-B14F-4D97-AF65-F5344CB8AC3E}">
        <p14:creationId xmlns:p14="http://schemas.microsoft.com/office/powerpoint/2010/main" val="3562939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760053377"/>
              </p:ext>
            </p:extLst>
          </p:nvPr>
        </p:nvGraphicFramePr>
        <p:xfrm>
          <a:off x="120650" y="476673"/>
          <a:ext cx="8902700" cy="2351060"/>
        </p:xfrm>
        <a:graphic>
          <a:graphicData uri="http://schemas.openxmlformats.org/drawingml/2006/table">
            <a:tbl>
              <a:tblPr firstRow="1" bandRow="1">
                <a:tableStyleId>{5C22544A-7EE6-4342-B048-85BDC9FD1C3A}</a:tableStyleId>
              </a:tblPr>
              <a:tblGrid>
                <a:gridCol w="3066856">
                  <a:extLst>
                    <a:ext uri="{9D8B030D-6E8A-4147-A177-3AD203B41FA5}">
                      <a16:colId xmlns:a16="http://schemas.microsoft.com/office/drawing/2014/main" val="20000"/>
                    </a:ext>
                  </a:extLst>
                </a:gridCol>
                <a:gridCol w="5835844">
                  <a:extLst>
                    <a:ext uri="{9D8B030D-6E8A-4147-A177-3AD203B41FA5}">
                      <a16:colId xmlns:a16="http://schemas.microsoft.com/office/drawing/2014/main" val="20001"/>
                    </a:ext>
                  </a:extLst>
                </a:gridCol>
              </a:tblGrid>
              <a:tr h="277231">
                <a:tc gridSpan="2">
                  <a:txBody>
                    <a:bodyPr/>
                    <a:lstStyle/>
                    <a:p>
                      <a:r>
                        <a:rPr kumimoji="1" lang="ja-JP" altLang="en-US" sz="1600" dirty="0">
                          <a:solidFill>
                            <a:schemeClr val="tx1"/>
                          </a:solidFill>
                          <a:latin typeface="HG丸ｺﾞｼｯｸM-PRO" pitchFamily="50" charset="-128"/>
                          <a:ea typeface="HG丸ｺﾞｼｯｸM-PRO" pitchFamily="50" charset="-128"/>
                        </a:rPr>
                        <a:t>別表第二　教育・保育の参酌標準</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26825">
                <a:tc>
                  <a:txBody>
                    <a:bodyPr/>
                    <a:lstStyle/>
                    <a:p>
                      <a:pPr algn="ctr"/>
                      <a:r>
                        <a:rPr kumimoji="1" lang="ja-JP" altLang="en-US" sz="1200" dirty="0">
                          <a:solidFill>
                            <a:schemeClr val="tx1"/>
                          </a:solidFill>
                          <a:latin typeface="HG丸ｺﾞｼｯｸM-PRO" pitchFamily="50" charset="-128"/>
                          <a:ea typeface="HG丸ｺﾞｼｯｸM-PRO" pitchFamily="50" charset="-128"/>
                        </a:rPr>
                        <a:t>事　　　項</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dirty="0">
                          <a:solidFill>
                            <a:schemeClr val="tx1"/>
                          </a:solidFill>
                          <a:latin typeface="HG丸ｺﾞｼｯｸM-PRO" pitchFamily="50" charset="-128"/>
                          <a:ea typeface="HG丸ｺﾞｼｯｸM-PRO" pitchFamily="50" charset="-128"/>
                        </a:rPr>
                        <a:t>内　　　容</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758551">
                <a:tc>
                  <a:txBody>
                    <a:bodyPr/>
                    <a:lstStyle/>
                    <a:p>
                      <a:r>
                        <a:rPr kumimoji="1" lang="ja-JP" altLang="en-US" sz="1200" dirty="0">
                          <a:solidFill>
                            <a:schemeClr val="tx1"/>
                          </a:solidFill>
                          <a:latin typeface="HG丸ｺﾞｼｯｸM-PRO" pitchFamily="50" charset="-128"/>
                          <a:ea typeface="HG丸ｺﾞｼｯｸM-PRO" pitchFamily="50" charset="-128"/>
                        </a:rPr>
                        <a:t>一　法第十九条第一号に掲げる小学校就学前子どもに該当する子ども</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満三歳以上の小学校就学前子どもの数から法第十九条第二号に掲げる小学校就学前子どもに該当する子どもの数を除いた数を基本として、保護者の利用希望等を勘案して、計画期間内における必要利用定員総数を設定す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82909">
                <a:tc>
                  <a:txBody>
                    <a:bodyPr/>
                    <a:lstStyle/>
                    <a:p>
                      <a:r>
                        <a:rPr kumimoji="1" lang="zh-CN" altLang="en-US" sz="1200" dirty="0">
                          <a:solidFill>
                            <a:schemeClr val="tx1"/>
                          </a:solidFill>
                          <a:latin typeface="HG丸ｺﾞｼｯｸM-PRO" pitchFamily="50" charset="-128"/>
                          <a:ea typeface="HG丸ｺﾞｼｯｸM-PRO" pitchFamily="50" charset="-128"/>
                        </a:rPr>
                        <a:t>二</a:t>
                      </a:r>
                      <a:r>
                        <a:rPr kumimoji="1" lang="ja-JP" altLang="en-US" sz="1200" dirty="0">
                          <a:solidFill>
                            <a:schemeClr val="tx1"/>
                          </a:solidFill>
                          <a:latin typeface="HG丸ｺﾞｼｯｸM-PRO" pitchFamily="50" charset="-128"/>
                          <a:ea typeface="HG丸ｺﾞｼｯｸM-PRO" pitchFamily="50" charset="-128"/>
                        </a:rPr>
                        <a:t>　</a:t>
                      </a:r>
                      <a:r>
                        <a:rPr kumimoji="1" lang="zh-CN" altLang="en-US" sz="1200" dirty="0">
                          <a:solidFill>
                            <a:schemeClr val="tx1"/>
                          </a:solidFill>
                          <a:latin typeface="HG丸ｺﾞｼｯｸM-PRO" pitchFamily="50" charset="-128"/>
                          <a:ea typeface="HG丸ｺﾞｼｯｸM-PRO" pitchFamily="50" charset="-128"/>
                        </a:rPr>
                        <a:t>法第十九条第二号及</a:t>
                      </a:r>
                      <a:r>
                        <a:rPr kumimoji="1" lang="ja-JP" altLang="en-US" sz="1200" dirty="0">
                          <a:solidFill>
                            <a:schemeClr val="tx1"/>
                          </a:solidFill>
                          <a:latin typeface="HG丸ｺﾞｼｯｸM-PRO" pitchFamily="50" charset="-128"/>
                          <a:ea typeface="HG丸ｺﾞｼｯｸM-PRO" pitchFamily="50" charset="-128"/>
                        </a:rPr>
                        <a:t>び第三号に掲げる小学校就学前子どもに該当する子ども</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認定区分ごとに、現在の保育の利用状況</a:t>
                      </a:r>
                      <a:r>
                        <a:rPr kumimoji="1" lang="en-US" altLang="ja-JP" sz="1200" dirty="0">
                          <a:solidFill>
                            <a:schemeClr val="tx1"/>
                          </a:solidFill>
                          <a:latin typeface="HG丸ｺﾞｼｯｸM-PRO" pitchFamily="50" charset="-128"/>
                          <a:ea typeface="HG丸ｺﾞｼｯｸM-PRO" pitchFamily="50" charset="-128"/>
                        </a:rPr>
                        <a:t>(</a:t>
                      </a:r>
                      <a:r>
                        <a:rPr kumimoji="1" lang="ja-JP" altLang="en-US" sz="1200" dirty="0">
                          <a:solidFill>
                            <a:schemeClr val="tx1"/>
                          </a:solidFill>
                          <a:latin typeface="HG丸ｺﾞｼｯｸM-PRO" pitchFamily="50" charset="-128"/>
                          <a:ea typeface="HG丸ｺﾞｼｯｸM-PRO" pitchFamily="50" charset="-128"/>
                        </a:rPr>
                        <a:t>認可外保育施設の利用及び幼稚園の預かり保育の定期的な利用を含む。</a:t>
                      </a:r>
                      <a:r>
                        <a:rPr kumimoji="1" lang="en-US" altLang="ja-JP" sz="1200" dirty="0">
                          <a:solidFill>
                            <a:schemeClr val="tx1"/>
                          </a:solidFill>
                          <a:latin typeface="HG丸ｺﾞｼｯｸM-PRO" pitchFamily="50" charset="-128"/>
                          <a:ea typeface="HG丸ｺﾞｼｯｸM-PRO" pitchFamily="50" charset="-128"/>
                        </a:rPr>
                        <a:t>)</a:t>
                      </a:r>
                      <a:r>
                        <a:rPr kumimoji="1" lang="ja-JP" altLang="en-US" sz="1200" dirty="0">
                          <a:solidFill>
                            <a:schemeClr val="tx1"/>
                          </a:solidFill>
                          <a:latin typeface="HG丸ｺﾞｼｯｸM-PRO" pitchFamily="50" charset="-128"/>
                          <a:ea typeface="HG丸ｺﾞｼｯｸM-PRO" pitchFamily="50" charset="-128"/>
                        </a:rPr>
                        <a:t>を基本として、保護者の利用希望等を勘案するとともに、「子育て安心プラン」を踏まえ、計画期間内における必要利用定員総数を設定すること。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72620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735136485"/>
              </p:ext>
            </p:extLst>
          </p:nvPr>
        </p:nvGraphicFramePr>
        <p:xfrm>
          <a:off x="120650" y="476673"/>
          <a:ext cx="8902700" cy="6229400"/>
        </p:xfrm>
        <a:graphic>
          <a:graphicData uri="http://schemas.openxmlformats.org/drawingml/2006/table">
            <a:tbl>
              <a:tblPr firstRow="1" bandRow="1">
                <a:tableStyleId>{5C22544A-7EE6-4342-B048-85BDC9FD1C3A}</a:tableStyleId>
              </a:tblPr>
              <a:tblGrid>
                <a:gridCol w="3066856">
                  <a:extLst>
                    <a:ext uri="{9D8B030D-6E8A-4147-A177-3AD203B41FA5}">
                      <a16:colId xmlns:a16="http://schemas.microsoft.com/office/drawing/2014/main" val="20000"/>
                    </a:ext>
                  </a:extLst>
                </a:gridCol>
                <a:gridCol w="5835844">
                  <a:extLst>
                    <a:ext uri="{9D8B030D-6E8A-4147-A177-3AD203B41FA5}">
                      <a16:colId xmlns:a16="http://schemas.microsoft.com/office/drawing/2014/main" val="20001"/>
                    </a:ext>
                  </a:extLst>
                </a:gridCol>
              </a:tblGrid>
              <a:tr h="311318">
                <a:tc gridSpan="2">
                  <a:txBody>
                    <a:bodyPr/>
                    <a:lstStyle/>
                    <a:p>
                      <a:r>
                        <a:rPr kumimoji="1" lang="ja-JP" altLang="en-US" sz="1600" dirty="0">
                          <a:solidFill>
                            <a:schemeClr val="tx1"/>
                          </a:solidFill>
                          <a:latin typeface="HG丸ｺﾞｼｯｸM-PRO" pitchFamily="50" charset="-128"/>
                          <a:ea typeface="HG丸ｺﾞｼｯｸM-PRO" pitchFamily="50" charset="-128"/>
                        </a:rPr>
                        <a:t>別表第三　地域子ども・子育て支援事業の参酌標準</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54715">
                <a:tc>
                  <a:txBody>
                    <a:bodyPr/>
                    <a:lstStyle/>
                    <a:p>
                      <a:pPr algn="ctr"/>
                      <a:r>
                        <a:rPr kumimoji="1" lang="ja-JP" altLang="en-US" sz="1200" dirty="0">
                          <a:solidFill>
                            <a:schemeClr val="tx1"/>
                          </a:solidFill>
                          <a:latin typeface="HG丸ｺﾞｼｯｸM-PRO" pitchFamily="50" charset="-128"/>
                          <a:ea typeface="HG丸ｺﾞｼｯｸM-PRO" pitchFamily="50" charset="-128"/>
                        </a:rPr>
                        <a:t>事　　　項</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dirty="0">
                          <a:solidFill>
                            <a:schemeClr val="tx1"/>
                          </a:solidFill>
                          <a:latin typeface="HG丸ｺﾞｼｯｸM-PRO" pitchFamily="50" charset="-128"/>
                          <a:ea typeface="HG丸ｺﾞｼｯｸM-PRO" pitchFamily="50" charset="-128"/>
                        </a:rPr>
                        <a:t>内　　　容</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764144">
                <a:tc>
                  <a:txBody>
                    <a:bodyPr/>
                    <a:lstStyle/>
                    <a:p>
                      <a:r>
                        <a:rPr kumimoji="1" lang="ja-JP" altLang="en-US" sz="1200" dirty="0">
                          <a:solidFill>
                            <a:schemeClr val="tx1"/>
                          </a:solidFill>
                          <a:latin typeface="HG丸ｺﾞｼｯｸM-PRO" pitchFamily="50" charset="-128"/>
                          <a:ea typeface="HG丸ｺﾞｼｯｸM-PRO" pitchFamily="50" charset="-128"/>
                        </a:rPr>
                        <a:t>一　利用者支援に関する事業</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利用希望把握調査等により把握した、子ども・子育て支援に係る情報提供、相談支援等の利用希望に基づき、子ども又は子どもの保護者の身近な場所で必要な支援を受けられるよう、地域の実情、関係機関との連携の体制の確保等に配慮しつつ、計画期間内における適切と考えられる目標事業量を設定すること。</a:t>
                      </a:r>
                      <a:endParaRPr kumimoji="1" lang="en-US" altLang="ja-JP" sz="1200" dirty="0">
                        <a:solidFill>
                          <a:schemeClr val="tx1"/>
                        </a:solidFill>
                        <a:latin typeface="HG丸ｺﾞｼｯｸM-PRO" pitchFamily="50" charset="-128"/>
                        <a:ea typeface="HG丸ｺﾞｼｯｸM-PRO" pitchFamily="50" charset="-128"/>
                      </a:endParaRPr>
                    </a:p>
                    <a:p>
                      <a:r>
                        <a:rPr kumimoji="1" lang="ja-JP" altLang="en-US" sz="1200" dirty="0">
                          <a:solidFill>
                            <a:schemeClr val="tx1"/>
                          </a:solidFill>
                          <a:latin typeface="HG丸ｺﾞｼｯｸM-PRO" pitchFamily="50" charset="-128"/>
                          <a:ea typeface="HG丸ｺﾞｼｯｸM-PRO" pitchFamily="50" charset="-128"/>
                        </a:rPr>
                        <a:t>　</a:t>
                      </a:r>
                      <a:r>
                        <a:rPr kumimoji="1" lang="ja-JP" altLang="en-US" sz="1200" u="sng" dirty="0">
                          <a:solidFill>
                            <a:srgbClr val="FF0000"/>
                          </a:solidFill>
                          <a:latin typeface="HG丸ｺﾞｼｯｸM-PRO" pitchFamily="50" charset="-128"/>
                          <a:ea typeface="HG丸ｺﾞｼｯｸM-PRO" pitchFamily="50" charset="-128"/>
                        </a:rPr>
                        <a:t>目標事業量の設定に当たっては、地理的条件、人口、交通事情その他の社会的条件、子育てに関する施設の整備の状況等を総合的に勘案して定める区域（中学校区を目安とする。）ごとに、地域子育て相談機関の整備に努めることとされていることも考慮すること。</a:t>
                      </a:r>
                      <a:endParaRPr kumimoji="1" lang="en-US" altLang="ja-JP" sz="1200" u="sng" dirty="0">
                        <a:solidFill>
                          <a:srgbClr val="FF0000"/>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94334">
                <a:tc>
                  <a:txBody>
                    <a:bodyPr/>
                    <a:lstStyle/>
                    <a:p>
                      <a:r>
                        <a:rPr kumimoji="1" lang="zh-TW" altLang="en-US" sz="1200" dirty="0">
                          <a:solidFill>
                            <a:schemeClr val="tx1"/>
                          </a:solidFill>
                          <a:latin typeface="HG丸ｺﾞｼｯｸM-PRO" pitchFamily="50" charset="-128"/>
                          <a:ea typeface="HG丸ｺﾞｼｯｸM-PRO" pitchFamily="50" charset="-128"/>
                        </a:rPr>
                        <a:t>二</a:t>
                      </a:r>
                      <a:r>
                        <a:rPr kumimoji="1" lang="ja-JP" altLang="en-US" sz="1200" dirty="0">
                          <a:solidFill>
                            <a:schemeClr val="tx1"/>
                          </a:solidFill>
                          <a:latin typeface="HG丸ｺﾞｼｯｸM-PRO" pitchFamily="50" charset="-128"/>
                          <a:ea typeface="HG丸ｺﾞｼｯｸM-PRO" pitchFamily="50" charset="-128"/>
                        </a:rPr>
                        <a:t>　</a:t>
                      </a:r>
                      <a:r>
                        <a:rPr kumimoji="1" lang="zh-TW" altLang="en-US" sz="1200" dirty="0">
                          <a:solidFill>
                            <a:schemeClr val="tx1"/>
                          </a:solidFill>
                          <a:latin typeface="HG丸ｺﾞｼｯｸM-PRO" pitchFamily="50" charset="-128"/>
                          <a:ea typeface="HG丸ｺﾞｼｯｸM-PRO" pitchFamily="50" charset="-128"/>
                        </a:rPr>
                        <a:t>時間外保育事業</a:t>
                      </a:r>
                      <a:endParaRPr kumimoji="1" lang="ja-JP" altLang="en-US"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利用希望把握調査等により把握した、小学校就学前子どもの保育に係る希望利用時間帯を勘案して、計画期間内における適切と考えられる目標事業量を設定すること。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783002">
                <a:tc>
                  <a:txBody>
                    <a:bodyPr/>
                    <a:lstStyle/>
                    <a:p>
                      <a:r>
                        <a:rPr kumimoji="1" lang="zh-TW" altLang="en-US" sz="1200" dirty="0">
                          <a:solidFill>
                            <a:schemeClr val="tx1"/>
                          </a:solidFill>
                          <a:latin typeface="HG丸ｺﾞｼｯｸM-PRO" pitchFamily="50" charset="-128"/>
                          <a:ea typeface="HG丸ｺﾞｼｯｸM-PRO" pitchFamily="50" charset="-128"/>
                        </a:rPr>
                        <a:t>三</a:t>
                      </a:r>
                      <a:r>
                        <a:rPr kumimoji="1" lang="ja-JP" altLang="en-US" sz="1200" dirty="0">
                          <a:solidFill>
                            <a:schemeClr val="tx1"/>
                          </a:solidFill>
                          <a:latin typeface="HG丸ｺﾞｼｯｸM-PRO" pitchFamily="50" charset="-128"/>
                          <a:ea typeface="HG丸ｺﾞｼｯｸM-PRO" pitchFamily="50" charset="-128"/>
                        </a:rPr>
                        <a:t>　</a:t>
                      </a:r>
                      <a:r>
                        <a:rPr kumimoji="1" lang="zh-TW" altLang="en-US" sz="1200" dirty="0">
                          <a:solidFill>
                            <a:schemeClr val="tx1"/>
                          </a:solidFill>
                          <a:latin typeface="HG丸ｺﾞｼｯｸM-PRO" pitchFamily="50" charset="-128"/>
                          <a:ea typeface="HG丸ｺﾞｼｯｸM-PRO" pitchFamily="50" charset="-128"/>
                        </a:rPr>
                        <a:t>放課後児童健全育成事業</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小学校就学前子どもに係る保育との連続性を重視しつつ、待機児童を解消する観点から、ニーズを幅広く想定し、前年度における五歳児のうち、法第十九条第二号の認定を受けると見込まれる者や幼稚園における預かり保育の定期利用が見込まれる者等の数に基づき想定した利用希望又は利用希望把握調査により把握した放課後児童健全育成事業に係る利用希望を勘案して、計画期間内における適切と考えられる目標事業量を設定すること。</a:t>
                      </a:r>
                      <a:endParaRPr kumimoji="1" lang="en-US" altLang="ja-JP" sz="1200" dirty="0">
                        <a:solidFill>
                          <a:schemeClr val="tx1"/>
                        </a:solidFill>
                        <a:latin typeface="HG丸ｺﾞｼｯｸM-PRO" pitchFamily="50" charset="-128"/>
                        <a:ea typeface="HG丸ｺﾞｼｯｸM-PRO" pitchFamily="50" charset="-128"/>
                      </a:endParaRPr>
                    </a:p>
                    <a:p>
                      <a:r>
                        <a:rPr kumimoji="1" lang="ja-JP" altLang="en-US" sz="1200" dirty="0">
                          <a:solidFill>
                            <a:schemeClr val="tx1"/>
                          </a:solidFill>
                          <a:latin typeface="HG丸ｺﾞｼｯｸM-PRO" pitchFamily="50" charset="-128"/>
                          <a:ea typeface="HG丸ｺﾞｼｯｸM-PRO" pitchFamily="50" charset="-128"/>
                        </a:rPr>
                        <a:t>　また、目標事業量の設定に当たっては、「新・放課後子ども総合プラン」においては、女性就業率が八十％程度となることを想定して、令和元年度から令和五年度末までに約三十万人分の整備を行うこととしており、地域における女性就業率の動向をも配慮す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047800">
                <a:tc>
                  <a:txBody>
                    <a:bodyPr/>
                    <a:lstStyle/>
                    <a:p>
                      <a:r>
                        <a:rPr kumimoji="1" lang="ja-JP" altLang="en-US" sz="1200" dirty="0">
                          <a:solidFill>
                            <a:schemeClr val="tx1"/>
                          </a:solidFill>
                          <a:latin typeface="HG丸ｺﾞｼｯｸM-PRO" pitchFamily="50" charset="-128"/>
                          <a:ea typeface="HG丸ｺﾞｼｯｸM-PRO" pitchFamily="50" charset="-128"/>
                        </a:rPr>
                        <a:t>四　子育て短期支援事業</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利用希望把握調査等により把握した、</a:t>
                      </a:r>
                      <a:r>
                        <a:rPr kumimoji="1" lang="ja-JP" altLang="en-US" sz="1200" u="sng" dirty="0">
                          <a:solidFill>
                            <a:srgbClr val="FF0000"/>
                          </a:solidFill>
                          <a:latin typeface="HG丸ｺﾞｼｯｸM-PRO" pitchFamily="50" charset="-128"/>
                          <a:ea typeface="HG丸ｺﾞｼｯｸM-PRO" pitchFamily="50" charset="-128"/>
                        </a:rPr>
                        <a:t>子育て短期支援事業の利用希望</a:t>
                      </a:r>
                      <a:r>
                        <a:rPr kumimoji="1" lang="ja-JP" altLang="en-US" sz="1200" dirty="0">
                          <a:solidFill>
                            <a:schemeClr val="tx1"/>
                          </a:solidFill>
                          <a:latin typeface="HG丸ｺﾞｼｯｸM-PRO" pitchFamily="50" charset="-128"/>
                          <a:ea typeface="HG丸ｺﾞｼｯｸM-PRO" pitchFamily="50" charset="-128"/>
                        </a:rPr>
                        <a:t>、児童虐待に係る相談に応じた実績、</a:t>
                      </a:r>
                      <a:r>
                        <a:rPr kumimoji="1" lang="ja-JP" altLang="en-US" sz="1200" u="sng" dirty="0">
                          <a:solidFill>
                            <a:srgbClr val="FF0000"/>
                          </a:solidFill>
                          <a:latin typeface="HG丸ｺﾞｼｯｸM-PRO" pitchFamily="50" charset="-128"/>
                          <a:ea typeface="HG丸ｺﾞｼｯｸM-PRO" pitchFamily="50" charset="-128"/>
                        </a:rPr>
                        <a:t>児童福祉法第二十一条の十八第一項の規定に基づく利用の勧奨及び利用の支援並びに同条第二項に基づく支援の提供が見込まれる者の数</a:t>
                      </a:r>
                      <a:r>
                        <a:rPr kumimoji="1" lang="ja-JP" altLang="en-US" sz="1200" u="none" dirty="0">
                          <a:solidFill>
                            <a:schemeClr val="tx1"/>
                          </a:solidFill>
                          <a:latin typeface="HG丸ｺﾞｼｯｸM-PRO" pitchFamily="50" charset="-128"/>
                          <a:ea typeface="HG丸ｺﾞｼｯｸM-PRO" pitchFamily="50" charset="-128"/>
                        </a:rPr>
                        <a:t>等に</a:t>
                      </a:r>
                      <a:r>
                        <a:rPr kumimoji="1" lang="ja-JP" altLang="en-US" sz="1200" dirty="0">
                          <a:solidFill>
                            <a:schemeClr val="tx1"/>
                          </a:solidFill>
                          <a:latin typeface="HG丸ｺﾞｼｯｸM-PRO" pitchFamily="50" charset="-128"/>
                          <a:ea typeface="HG丸ｺﾞｼｯｸM-PRO" pitchFamily="50" charset="-128"/>
                        </a:rPr>
                        <a:t>基づき、子育て援助活動支援事業等の他の事業による対応の可能性も勘案しながら、計画期間内における適切と考えられる目標事業量を設定すること。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7177764"/>
                  </a:ext>
                </a:extLst>
              </a:tr>
              <a:tr h="359919">
                <a:tc>
                  <a:txBody>
                    <a:bodyPr/>
                    <a:lstStyle/>
                    <a:p>
                      <a:r>
                        <a:rPr kumimoji="1" lang="zh-TW" altLang="en-US" sz="1200" dirty="0">
                          <a:solidFill>
                            <a:schemeClr val="tx1"/>
                          </a:solidFill>
                          <a:latin typeface="HG丸ｺﾞｼｯｸM-PRO" pitchFamily="50" charset="-128"/>
                          <a:ea typeface="HG丸ｺﾞｼｯｸM-PRO" pitchFamily="50" charset="-128"/>
                        </a:rPr>
                        <a:t>五</a:t>
                      </a:r>
                      <a:r>
                        <a:rPr kumimoji="1" lang="ja-JP" altLang="en-US" sz="1200" dirty="0">
                          <a:solidFill>
                            <a:schemeClr val="tx1"/>
                          </a:solidFill>
                          <a:latin typeface="HG丸ｺﾞｼｯｸM-PRO" pitchFamily="50" charset="-128"/>
                          <a:ea typeface="HG丸ｺﾞｼｯｸM-PRO" pitchFamily="50" charset="-128"/>
                        </a:rPr>
                        <a:t>　</a:t>
                      </a:r>
                      <a:r>
                        <a:rPr kumimoji="1" lang="zh-TW" altLang="en-US" sz="1200" dirty="0">
                          <a:solidFill>
                            <a:schemeClr val="tx1"/>
                          </a:solidFill>
                          <a:latin typeface="HG丸ｺﾞｼｯｸM-PRO" pitchFamily="50" charset="-128"/>
                          <a:ea typeface="HG丸ｺﾞｼｯｸM-PRO" pitchFamily="50" charset="-128"/>
                        </a:rPr>
                        <a:t>乳児家庭全戸訪問</a:t>
                      </a:r>
                      <a:r>
                        <a:rPr kumimoji="1" lang="ja-JP" altLang="en-US" sz="1200" dirty="0">
                          <a:solidFill>
                            <a:schemeClr val="tx1"/>
                          </a:solidFill>
                          <a:latin typeface="HG丸ｺﾞｼｯｸM-PRO" pitchFamily="50" charset="-128"/>
                          <a:ea typeface="HG丸ｺﾞｼｯｸM-PRO" pitchFamily="50" charset="-128"/>
                        </a:rPr>
                        <a:t>事業</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出生数等を勘案して、計画期間内における適切と考えられる目標事業量を設定すること。</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0609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747916306"/>
              </p:ext>
            </p:extLst>
          </p:nvPr>
        </p:nvGraphicFramePr>
        <p:xfrm>
          <a:off x="120650" y="476673"/>
          <a:ext cx="8902700" cy="6206021"/>
        </p:xfrm>
        <a:graphic>
          <a:graphicData uri="http://schemas.openxmlformats.org/drawingml/2006/table">
            <a:tbl>
              <a:tblPr firstRow="1" bandRow="1">
                <a:tableStyleId>{5C22544A-7EE6-4342-B048-85BDC9FD1C3A}</a:tableStyleId>
              </a:tblPr>
              <a:tblGrid>
                <a:gridCol w="3066856">
                  <a:extLst>
                    <a:ext uri="{9D8B030D-6E8A-4147-A177-3AD203B41FA5}">
                      <a16:colId xmlns:a16="http://schemas.microsoft.com/office/drawing/2014/main" val="20000"/>
                    </a:ext>
                  </a:extLst>
                </a:gridCol>
                <a:gridCol w="5835844">
                  <a:extLst>
                    <a:ext uri="{9D8B030D-6E8A-4147-A177-3AD203B41FA5}">
                      <a16:colId xmlns:a16="http://schemas.microsoft.com/office/drawing/2014/main" val="20001"/>
                    </a:ext>
                  </a:extLst>
                </a:gridCol>
              </a:tblGrid>
              <a:tr h="322699">
                <a:tc gridSpan="2">
                  <a:txBody>
                    <a:bodyPr/>
                    <a:lstStyle/>
                    <a:p>
                      <a:r>
                        <a:rPr kumimoji="1" lang="ja-JP" altLang="en-US" sz="1600" dirty="0">
                          <a:solidFill>
                            <a:schemeClr val="tx1"/>
                          </a:solidFill>
                          <a:latin typeface="HG丸ｺﾞｼｯｸM-PRO" pitchFamily="50" charset="-128"/>
                          <a:ea typeface="HG丸ｺﾞｼｯｸM-PRO" pitchFamily="50" charset="-128"/>
                        </a:rPr>
                        <a:t>別表第三　地域子ども・子育て支援事業の参酌標準</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64026">
                <a:tc>
                  <a:txBody>
                    <a:bodyPr/>
                    <a:lstStyle/>
                    <a:p>
                      <a:pPr algn="ctr"/>
                      <a:r>
                        <a:rPr kumimoji="1" lang="ja-JP" altLang="en-US" sz="1200" dirty="0">
                          <a:solidFill>
                            <a:schemeClr val="tx1"/>
                          </a:solidFill>
                          <a:latin typeface="HG丸ｺﾞｼｯｸM-PRO" pitchFamily="50" charset="-128"/>
                          <a:ea typeface="HG丸ｺﾞｼｯｸM-PRO" pitchFamily="50" charset="-128"/>
                        </a:rPr>
                        <a:t>事　　　項</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dirty="0">
                          <a:solidFill>
                            <a:schemeClr val="tx1"/>
                          </a:solidFill>
                          <a:latin typeface="HG丸ｺﾞｼｯｸM-PRO" pitchFamily="50" charset="-128"/>
                          <a:ea typeface="HG丸ｺﾞｼｯｸM-PRO" pitchFamily="50" charset="-128"/>
                        </a:rPr>
                        <a:t>内　　　容</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9680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dirty="0">
                          <a:solidFill>
                            <a:schemeClr val="tx1"/>
                          </a:solidFill>
                          <a:latin typeface="HG丸ｺﾞｼｯｸM-PRO" pitchFamily="50" charset="-128"/>
                          <a:ea typeface="HG丸ｺﾞｼｯｸM-PRO" pitchFamily="50" charset="-128"/>
                        </a:rPr>
                        <a:t>六</a:t>
                      </a:r>
                      <a:r>
                        <a:rPr kumimoji="1" lang="ja-JP" altLang="en-US" sz="1200" dirty="0">
                          <a:solidFill>
                            <a:schemeClr val="tx1"/>
                          </a:solidFill>
                          <a:latin typeface="HG丸ｺﾞｼｯｸM-PRO" pitchFamily="50" charset="-128"/>
                          <a:ea typeface="HG丸ｺﾞｼｯｸM-PRO" pitchFamily="50" charset="-128"/>
                        </a:rPr>
                        <a:t>　</a:t>
                      </a:r>
                      <a:r>
                        <a:rPr kumimoji="1" lang="zh-TW" altLang="en-US" sz="1200" dirty="0">
                          <a:solidFill>
                            <a:schemeClr val="tx1"/>
                          </a:solidFill>
                          <a:latin typeface="HG丸ｺﾞｼｯｸM-PRO" pitchFamily="50" charset="-128"/>
                          <a:ea typeface="HG丸ｺﾞｼｯｸM-PRO" pitchFamily="50" charset="-128"/>
                        </a:rPr>
                        <a:t>養育支援訪問事業及</a:t>
                      </a:r>
                      <a:r>
                        <a:rPr kumimoji="1" lang="ja-JP" altLang="en-US" sz="1200" dirty="0">
                          <a:solidFill>
                            <a:schemeClr val="tx1"/>
                          </a:solidFill>
                          <a:latin typeface="HG丸ｺﾞｼｯｸM-PRO" pitchFamily="50" charset="-128"/>
                          <a:ea typeface="HG丸ｺﾞｼｯｸM-PRO" pitchFamily="50" charset="-128"/>
                        </a:rPr>
                        <a:t>び要保護児童対策地域協議会その他の者による要保護児童等に対する支援に資する事業</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HG丸ｺﾞｼｯｸM-PRO" pitchFamily="50" charset="-128"/>
                          <a:ea typeface="HG丸ｺﾞｼｯｸM-PRO" pitchFamily="50" charset="-128"/>
                        </a:rPr>
                        <a:t>　児童福祉法第六条の三第五項に規定する要支援児童及び特定妊婦並びに同条第八項に規定する</a:t>
                      </a:r>
                      <a:r>
                        <a:rPr kumimoji="1" lang="ja-JP" altLang="en-US" sz="1200" u="sng" dirty="0">
                          <a:solidFill>
                            <a:srgbClr val="FF0000"/>
                          </a:solidFill>
                          <a:latin typeface="HG丸ｺﾞｼｯｸM-PRO" pitchFamily="50" charset="-128"/>
                          <a:ea typeface="HG丸ｺﾞｼｯｸM-PRO" pitchFamily="50" charset="-128"/>
                        </a:rPr>
                        <a:t>要保護児童の数、児童虐待に係る相談に応じた実績、児童福祉法第二十一条の十八第一項の規定に基づく利用の勧奨及び利用の支援並びに同条第二項に基づく支援の提供が見込まれる者の数</a:t>
                      </a:r>
                      <a:r>
                        <a:rPr kumimoji="1" lang="ja-JP" altLang="en-US" sz="1200" u="none" dirty="0">
                          <a:solidFill>
                            <a:schemeClr val="tx1"/>
                          </a:solidFill>
                          <a:latin typeface="HG丸ｺﾞｼｯｸM-PRO" pitchFamily="50" charset="-128"/>
                          <a:ea typeface="HG丸ｺﾞｼｯｸM-PRO" pitchFamily="50" charset="-128"/>
                        </a:rPr>
                        <a:t>等</a:t>
                      </a:r>
                      <a:r>
                        <a:rPr kumimoji="1" lang="ja-JP" altLang="en-US" sz="1200" dirty="0">
                          <a:solidFill>
                            <a:schemeClr val="tx1"/>
                          </a:solidFill>
                          <a:latin typeface="HG丸ｺﾞｼｯｸM-PRO" pitchFamily="50" charset="-128"/>
                          <a:ea typeface="HG丸ｺﾞｼｯｸM-PRO" pitchFamily="50" charset="-128"/>
                        </a:rPr>
                        <a:t>を勘案して、計画期間内における適切と考えられる目標事業量を設定すること。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16061">
                <a:tc>
                  <a:txBody>
                    <a:bodyPr/>
                    <a:lstStyle/>
                    <a:p>
                      <a:r>
                        <a:rPr kumimoji="1" lang="ja-JP" altLang="en-US" sz="1200" dirty="0">
                          <a:solidFill>
                            <a:schemeClr val="tx1"/>
                          </a:solidFill>
                          <a:latin typeface="HG丸ｺﾞｼｯｸM-PRO" pitchFamily="50" charset="-128"/>
                          <a:ea typeface="HG丸ｺﾞｼｯｸM-PRO" pitchFamily="50" charset="-128"/>
                        </a:rPr>
                        <a:t>七　地域子育て支援拠点事業</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HG丸ｺﾞｼｯｸM-PRO" pitchFamily="50" charset="-128"/>
                          <a:ea typeface="HG丸ｺﾞｼｯｸM-PRO" pitchFamily="50" charset="-128"/>
                        </a:rPr>
                        <a:t>利用希望把握調査等により把握した、地域子育て支援拠点事業の希望利用日数等に基づき、居宅より容易に移動することが可能な範囲で利用できるよう配慮しながら、計画期間内における適切と考えられる目標事業量を設定す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5254574"/>
                  </a:ext>
                </a:extLst>
              </a:tr>
              <a:tr h="1992902">
                <a:tc>
                  <a:txBody>
                    <a:bodyPr/>
                    <a:lstStyle/>
                    <a:p>
                      <a:r>
                        <a:rPr kumimoji="1" lang="ja-JP" altLang="en-US" sz="1200" dirty="0">
                          <a:solidFill>
                            <a:schemeClr val="tx1"/>
                          </a:solidFill>
                          <a:latin typeface="HG丸ｺﾞｼｯｸM-PRO" pitchFamily="50" charset="-128"/>
                          <a:ea typeface="HG丸ｺﾞｼｯｸM-PRO" pitchFamily="50" charset="-128"/>
                        </a:rPr>
                        <a:t>八　一時預かり事業</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利用希望把握調査等により把握した、小学校就学前子どもを一時的に第三者に預けた日数（幼稚園の預かり保育を利用した日数（幼稚園の預かり保育を定期的に利用した場合を除く。）を含む。）の実績に、今後の利用希望を加えたものを勘案して、子育て援助活動支援事業等の他の事業による対応の可能性も勘案しながら、計画期間内における適切と考えられる目標事業量を設定すること。</a:t>
                      </a:r>
                      <a:endParaRPr kumimoji="1" lang="en-US" altLang="ja-JP" sz="1200" dirty="0">
                        <a:solidFill>
                          <a:schemeClr val="tx1"/>
                        </a:solidFill>
                        <a:latin typeface="HG丸ｺﾞｼｯｸM-PRO" pitchFamily="50" charset="-128"/>
                        <a:ea typeface="HG丸ｺﾞｼｯｸM-PRO" pitchFamily="50" charset="-128"/>
                      </a:endParaRPr>
                    </a:p>
                    <a:p>
                      <a:r>
                        <a:rPr kumimoji="1" lang="ja-JP" altLang="en-US" sz="1200" dirty="0">
                          <a:solidFill>
                            <a:schemeClr val="tx1"/>
                          </a:solidFill>
                          <a:latin typeface="HG丸ｺﾞｼｯｸM-PRO" pitchFamily="50" charset="-128"/>
                          <a:ea typeface="HG丸ｺﾞｼｯｸM-PRO" pitchFamily="50" charset="-128"/>
                        </a:rPr>
                        <a:t>　</a:t>
                      </a:r>
                      <a:r>
                        <a:rPr kumimoji="1" lang="ja-JP" altLang="en-US" sz="1200" u="sng" dirty="0">
                          <a:solidFill>
                            <a:srgbClr val="FF0000"/>
                          </a:solidFill>
                          <a:latin typeface="HG丸ｺﾞｼｯｸM-PRO" pitchFamily="50" charset="-128"/>
                          <a:ea typeface="HG丸ｺﾞｼｯｸM-PRO" pitchFamily="50" charset="-128"/>
                        </a:rPr>
                        <a:t>なお、目標事業量の設定に当たっては、児童福祉法第二十一条の十八に基づき、事業の提供が必要であると認められる者に対して事業の利用を勧奨し、及びその利用ができるよう支援することとされていること、また、やむを得ない事由により利用の勧奨及び支援を行っても事業の利用が著しく困難であると認めるときは、事業による支援を提供できることに留意す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57599">
                <a:tc>
                  <a:txBody>
                    <a:bodyPr/>
                    <a:lstStyle/>
                    <a:p>
                      <a:r>
                        <a:rPr kumimoji="1" lang="zh-TW" altLang="en-US" sz="1200" dirty="0">
                          <a:solidFill>
                            <a:schemeClr val="tx1"/>
                          </a:solidFill>
                          <a:latin typeface="HG丸ｺﾞｼｯｸM-PRO" pitchFamily="50" charset="-128"/>
                          <a:ea typeface="HG丸ｺﾞｼｯｸM-PRO" pitchFamily="50" charset="-128"/>
                        </a:rPr>
                        <a:t>九</a:t>
                      </a:r>
                      <a:r>
                        <a:rPr kumimoji="1" lang="ja-JP" altLang="en-US" sz="1200" dirty="0">
                          <a:solidFill>
                            <a:schemeClr val="tx1"/>
                          </a:solidFill>
                          <a:latin typeface="HG丸ｺﾞｼｯｸM-PRO" pitchFamily="50" charset="-128"/>
                          <a:ea typeface="HG丸ｺﾞｼｯｸM-PRO" pitchFamily="50" charset="-128"/>
                        </a:rPr>
                        <a:t>　</a:t>
                      </a:r>
                      <a:r>
                        <a:rPr kumimoji="1" lang="zh-TW" altLang="en-US" sz="1200" dirty="0">
                          <a:solidFill>
                            <a:schemeClr val="tx1"/>
                          </a:solidFill>
                          <a:latin typeface="HG丸ｺﾞｼｯｸM-PRO" pitchFamily="50" charset="-128"/>
                          <a:ea typeface="HG丸ｺﾞｼｯｸM-PRO" pitchFamily="50" charset="-128"/>
                        </a:rPr>
                        <a:t>病児保育事業</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以下のいずれかの方法で設定すること。</a:t>
                      </a:r>
                    </a:p>
                    <a:p>
                      <a:r>
                        <a:rPr kumimoji="1" lang="ja-JP" altLang="en-US" sz="1200" dirty="0">
                          <a:solidFill>
                            <a:schemeClr val="tx1"/>
                          </a:solidFill>
                          <a:latin typeface="HG丸ｺﾞｼｯｸM-PRO" pitchFamily="50" charset="-128"/>
                          <a:ea typeface="HG丸ｺﾞｼｯｸM-PRO" pitchFamily="50" charset="-128"/>
                        </a:rPr>
                        <a:t>一　法第十九条第二号又は第三号に掲げる小学校就学前子どもに該当する子どもの数を病児保育事業の利用可能性がある者と捉えた上で、利用希望把握調査等により把握した事業の利用実績及び利用希望を勘案して、計画期間内における適切と考えられる目標事業量を設定すること。</a:t>
                      </a:r>
                    </a:p>
                    <a:p>
                      <a:r>
                        <a:rPr kumimoji="1" lang="ja-JP" altLang="en-US" sz="1200" dirty="0">
                          <a:solidFill>
                            <a:schemeClr val="tx1"/>
                          </a:solidFill>
                          <a:latin typeface="HG丸ｺﾞｼｯｸM-PRO" pitchFamily="50" charset="-128"/>
                          <a:ea typeface="HG丸ｺﾞｼｯｸM-PRO" pitchFamily="50" charset="-128"/>
                        </a:rPr>
                        <a:t>二　利用希望把握調査等により把握した事業の利用実績及び利用希望を勘案して、市町村が適切と考える区域ごとに整備されるよう、計画期間内における適切と考えられる目標事業量を設定すること。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23561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873431596"/>
              </p:ext>
            </p:extLst>
          </p:nvPr>
        </p:nvGraphicFramePr>
        <p:xfrm>
          <a:off x="120650" y="476673"/>
          <a:ext cx="8902700" cy="2229924"/>
        </p:xfrm>
        <a:graphic>
          <a:graphicData uri="http://schemas.openxmlformats.org/drawingml/2006/table">
            <a:tbl>
              <a:tblPr firstRow="1" bandRow="1">
                <a:tableStyleId>{5C22544A-7EE6-4342-B048-85BDC9FD1C3A}</a:tableStyleId>
              </a:tblPr>
              <a:tblGrid>
                <a:gridCol w="3066856">
                  <a:extLst>
                    <a:ext uri="{9D8B030D-6E8A-4147-A177-3AD203B41FA5}">
                      <a16:colId xmlns:a16="http://schemas.microsoft.com/office/drawing/2014/main" val="20000"/>
                    </a:ext>
                  </a:extLst>
                </a:gridCol>
                <a:gridCol w="5835844">
                  <a:extLst>
                    <a:ext uri="{9D8B030D-6E8A-4147-A177-3AD203B41FA5}">
                      <a16:colId xmlns:a16="http://schemas.microsoft.com/office/drawing/2014/main" val="20001"/>
                    </a:ext>
                  </a:extLst>
                </a:gridCol>
              </a:tblGrid>
              <a:tr h="301133">
                <a:tc gridSpan="2">
                  <a:txBody>
                    <a:bodyPr/>
                    <a:lstStyle/>
                    <a:p>
                      <a:r>
                        <a:rPr kumimoji="1" lang="ja-JP" altLang="en-US" sz="1600" dirty="0">
                          <a:solidFill>
                            <a:schemeClr val="tx1"/>
                          </a:solidFill>
                          <a:latin typeface="HG丸ｺﾞｼｯｸM-PRO" pitchFamily="50" charset="-128"/>
                          <a:ea typeface="HG丸ｺﾞｼｯｸM-PRO" pitchFamily="50" charset="-128"/>
                        </a:rPr>
                        <a:t>別表第三　地域子ども・子育て支援事業の参酌標準</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46381">
                <a:tc>
                  <a:txBody>
                    <a:bodyPr/>
                    <a:lstStyle/>
                    <a:p>
                      <a:pPr algn="ctr"/>
                      <a:r>
                        <a:rPr kumimoji="1" lang="ja-JP" altLang="en-US" sz="1200" dirty="0">
                          <a:solidFill>
                            <a:schemeClr val="tx1"/>
                          </a:solidFill>
                          <a:latin typeface="HG丸ｺﾞｼｯｸM-PRO" pitchFamily="50" charset="-128"/>
                          <a:ea typeface="HG丸ｺﾞｼｯｸM-PRO" pitchFamily="50" charset="-128"/>
                        </a:rPr>
                        <a:t>事　　　項</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dirty="0">
                          <a:solidFill>
                            <a:schemeClr val="tx1"/>
                          </a:solidFill>
                          <a:latin typeface="HG丸ｺﾞｼｯｸM-PRO" pitchFamily="50" charset="-128"/>
                          <a:ea typeface="HG丸ｺﾞｼｯｸM-PRO" pitchFamily="50" charset="-128"/>
                        </a:rPr>
                        <a:t>内　　　容</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890759">
                <a:tc>
                  <a:txBody>
                    <a:bodyPr/>
                    <a:lstStyle/>
                    <a:p>
                      <a:r>
                        <a:rPr kumimoji="1" lang="ja-JP" altLang="en-US" sz="1200" dirty="0">
                          <a:solidFill>
                            <a:schemeClr val="tx1"/>
                          </a:solidFill>
                          <a:latin typeface="HG丸ｺﾞｼｯｸM-PRO" pitchFamily="50" charset="-128"/>
                          <a:ea typeface="HG丸ｺﾞｼｯｸM-PRO" pitchFamily="50" charset="-128"/>
                        </a:rPr>
                        <a:t>十　子育て援助活動支援事業</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利用希望把握調査等により把握した、子どもを一時的に第三者に預けた日数（幼稚園の預かり保育を定期的に利用した場合を除く。）の実績に基づき、一時預かり事業等の他の事業による対応の可能性も勘案しながら、計画期間内における適切と考えられる目標事業量を設定す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29565">
                <a:tc>
                  <a:txBody>
                    <a:bodyPr/>
                    <a:lstStyle/>
                    <a:p>
                      <a:r>
                        <a:rPr kumimoji="1" lang="ja-JP" altLang="en-US" sz="1200" dirty="0">
                          <a:solidFill>
                            <a:schemeClr val="tx1"/>
                          </a:solidFill>
                          <a:latin typeface="HG丸ｺﾞｼｯｸM-PRO" pitchFamily="50" charset="-128"/>
                          <a:ea typeface="HG丸ｺﾞｼｯｸM-PRO" pitchFamily="50" charset="-128"/>
                        </a:rPr>
                        <a:t>十一　妊婦に対して健康診査を実施する事業</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母子保健法（昭和四十年法律第百四十一号）第十三条第二項の規定による内閣総理大臣が定める望ましい基準及び各年度の同法第十五条に規定する妊娠の届出件数を勘案して、計画期間内における適切と考えられる目標事業量を設定す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5254574"/>
                  </a:ext>
                </a:extLst>
              </a:tr>
            </a:tbl>
          </a:graphicData>
        </a:graphic>
      </p:graphicFrame>
    </p:spTree>
    <p:extLst>
      <p:ext uri="{BB962C8B-B14F-4D97-AF65-F5344CB8AC3E}">
        <p14:creationId xmlns:p14="http://schemas.microsoft.com/office/powerpoint/2010/main" val="3069399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188194150"/>
              </p:ext>
            </p:extLst>
          </p:nvPr>
        </p:nvGraphicFramePr>
        <p:xfrm>
          <a:off x="120650" y="476673"/>
          <a:ext cx="8902700" cy="6096738"/>
        </p:xfrm>
        <a:graphic>
          <a:graphicData uri="http://schemas.openxmlformats.org/drawingml/2006/table">
            <a:tbl>
              <a:tblPr firstRow="1" bandRow="1">
                <a:tableStyleId>{5C22544A-7EE6-4342-B048-85BDC9FD1C3A}</a:tableStyleId>
              </a:tblPr>
              <a:tblGrid>
                <a:gridCol w="3066856">
                  <a:extLst>
                    <a:ext uri="{9D8B030D-6E8A-4147-A177-3AD203B41FA5}">
                      <a16:colId xmlns:a16="http://schemas.microsoft.com/office/drawing/2014/main" val="20000"/>
                    </a:ext>
                  </a:extLst>
                </a:gridCol>
                <a:gridCol w="5835844">
                  <a:extLst>
                    <a:ext uri="{9D8B030D-6E8A-4147-A177-3AD203B41FA5}">
                      <a16:colId xmlns:a16="http://schemas.microsoft.com/office/drawing/2014/main" val="20001"/>
                    </a:ext>
                  </a:extLst>
                </a:gridCol>
              </a:tblGrid>
              <a:tr h="314242">
                <a:tc gridSpan="2">
                  <a:txBody>
                    <a:bodyPr/>
                    <a:lstStyle/>
                    <a:p>
                      <a:r>
                        <a:rPr kumimoji="1" lang="ja-JP" altLang="en-US" sz="1600" dirty="0">
                          <a:solidFill>
                            <a:schemeClr val="tx1"/>
                          </a:solidFill>
                          <a:latin typeface="HG丸ｺﾞｼｯｸM-PRO" pitchFamily="50" charset="-128"/>
                          <a:ea typeface="HG丸ｺﾞｼｯｸM-PRO" pitchFamily="50" charset="-128"/>
                        </a:rPr>
                        <a:t>別表第四　市町村子ども・子育て支援事業計画任意記載事項</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57107">
                <a:tc>
                  <a:txBody>
                    <a:bodyPr/>
                    <a:lstStyle/>
                    <a:p>
                      <a:pPr algn="ctr"/>
                      <a:r>
                        <a:rPr kumimoji="1" lang="ja-JP" altLang="en-US" sz="1200" dirty="0">
                          <a:solidFill>
                            <a:schemeClr val="tx1"/>
                          </a:solidFill>
                          <a:latin typeface="HG丸ｺﾞｼｯｸM-PRO" pitchFamily="50" charset="-128"/>
                          <a:ea typeface="HG丸ｺﾞｼｯｸM-PRO" pitchFamily="50" charset="-128"/>
                        </a:rPr>
                        <a:t>事　　　項</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dirty="0">
                          <a:solidFill>
                            <a:schemeClr val="tx1"/>
                          </a:solidFill>
                          <a:latin typeface="HG丸ｺﾞｼｯｸM-PRO" pitchFamily="50" charset="-128"/>
                          <a:ea typeface="HG丸ｺﾞｼｯｸM-PRO" pitchFamily="50" charset="-128"/>
                        </a:rPr>
                        <a:t>内　　　容</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508484">
                <a:tc>
                  <a:txBody>
                    <a:bodyPr/>
                    <a:lstStyle/>
                    <a:p>
                      <a:r>
                        <a:rPr kumimoji="1" lang="ja-JP" altLang="en-US" sz="1200" dirty="0">
                          <a:solidFill>
                            <a:schemeClr val="tx1"/>
                          </a:solidFill>
                          <a:latin typeface="HG丸ｺﾞｼｯｸM-PRO" pitchFamily="50" charset="-128"/>
                          <a:ea typeface="HG丸ｺﾞｼｯｸM-PRO" pitchFamily="50" charset="-128"/>
                        </a:rPr>
                        <a:t>一　市町村子ども・子育て支援事業計画の理念等</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市町村子ども・子育て支援事業計画に係る法令の根拠、基本理念、目的等を記載すること。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042155">
                <a:tc>
                  <a:txBody>
                    <a:bodyPr/>
                    <a:lstStyle/>
                    <a:p>
                      <a:r>
                        <a:rPr kumimoji="1" lang="ja-JP" altLang="en-US" sz="1200" dirty="0">
                          <a:solidFill>
                            <a:schemeClr val="tx1"/>
                          </a:solidFill>
                          <a:latin typeface="HG丸ｺﾞｼｯｸM-PRO" pitchFamily="50" charset="-128"/>
                          <a:ea typeface="HG丸ｺﾞｼｯｸM-PRO" pitchFamily="50" charset="-128"/>
                        </a:rPr>
                        <a:t>二　産後の休業及び育児休業後における特定教育・保育施設等の円滑な利用の確保に関する事項</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育児休業満了時（原則一歳到達時）からの特定教育・保育施設又は特定地域型保育事業の利用を希望する保護者が、育児休業満了時から利用できるような環境を整えることが重要であることに留意しつつ、産前・産後休業、育児休業期間中の保護者に対する情報提供や相談支援等、特定教育・保育施設又は特定地域型保育事業の計画的な整備等、各市町村の実情に応じた施策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720080">
                <a:tc>
                  <a:txBody>
                    <a:bodyPr/>
                    <a:lstStyle/>
                    <a:p>
                      <a:r>
                        <a:rPr kumimoji="1" lang="ja-JP" altLang="en-US" sz="1200" dirty="0">
                          <a:solidFill>
                            <a:schemeClr val="tx1"/>
                          </a:solidFill>
                          <a:latin typeface="HG丸ｺﾞｼｯｸM-PRO" pitchFamily="50" charset="-128"/>
                          <a:ea typeface="HG丸ｺﾞｼｯｸM-PRO" pitchFamily="50" charset="-128"/>
                        </a:rPr>
                        <a:t>三　子どもに関する専門的な知識及び技術を要する支援に関する都道府県が行う施策との連携に関する事項</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児童虐待防止対策の充実、母子家庭及び父子家庭の自立支援の推進、障害児施策の充実等について、都道府県が行う施策との連携に関する事項及び各市町村の実情に応じた施策を定めること。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771320">
                <a:tc>
                  <a:txBody>
                    <a:bodyPr/>
                    <a:lstStyle/>
                    <a:p>
                      <a:r>
                        <a:rPr kumimoji="1" lang="ja-JP" altLang="en-US" sz="1200" dirty="0">
                          <a:solidFill>
                            <a:schemeClr val="tx1"/>
                          </a:solidFill>
                          <a:latin typeface="HG丸ｺﾞｼｯｸM-PRO" pitchFamily="50" charset="-128"/>
                          <a:ea typeface="HG丸ｺﾞｼｯｸM-PRO" pitchFamily="50" charset="-128"/>
                        </a:rPr>
                        <a:t>四　労働者の職業生活と家庭生活との両立が図られるようにするために必要な雇用環境の整備に関する施策との連携に関する事項</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仕事と生活の調和の実現のための働き方の見直し及び仕事と子育ての両立のための基盤整備について、各市町村の実情に応じた施策を定めること。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7177764"/>
                  </a:ext>
                </a:extLst>
              </a:tr>
              <a:tr h="905232">
                <a:tc>
                  <a:txBody>
                    <a:bodyPr/>
                    <a:lstStyle/>
                    <a:p>
                      <a:r>
                        <a:rPr kumimoji="1" lang="ja-JP" altLang="en-US" sz="1200" dirty="0">
                          <a:solidFill>
                            <a:schemeClr val="tx1"/>
                          </a:solidFill>
                          <a:latin typeface="HG丸ｺﾞｼｯｸM-PRO" pitchFamily="50" charset="-128"/>
                          <a:ea typeface="HG丸ｺﾞｼｯｸM-PRO" pitchFamily="50" charset="-128"/>
                        </a:rPr>
                        <a:t>四の二　地域子ども・子育て支援事業を行う市町村その他の当該市町村において子ども・子育て支援の提供を行う関係機関相互の連携の推進に関する事項</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関係機関の連携会議の開催等及び関係機関の連携を推進する取組の促進について、各市町村の実情に応じた施策を定めること。</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428511">
                <a:tc>
                  <a:txBody>
                    <a:bodyPr/>
                    <a:lstStyle/>
                    <a:p>
                      <a:r>
                        <a:rPr kumimoji="1" lang="ja-JP" altLang="en-US" sz="1200" dirty="0">
                          <a:solidFill>
                            <a:schemeClr val="tx1"/>
                          </a:solidFill>
                          <a:latin typeface="HG丸ｺﾞｼｯｸM-PRO" pitchFamily="50" charset="-128"/>
                          <a:ea typeface="HG丸ｺﾞｼｯｸM-PRO" pitchFamily="50" charset="-128"/>
                        </a:rPr>
                        <a:t>五　市町村子ども・子育て支援事業計画の作成の時期</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市町村子ども・子育て支援事業計画の作成の時期を定めること。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57097091"/>
                  </a:ext>
                </a:extLst>
              </a:tr>
              <a:tr h="428511">
                <a:tc>
                  <a:txBody>
                    <a:bodyPr/>
                    <a:lstStyle/>
                    <a:p>
                      <a:r>
                        <a:rPr kumimoji="1" lang="ja-JP" altLang="en-US" sz="1200" dirty="0">
                          <a:solidFill>
                            <a:schemeClr val="tx1"/>
                          </a:solidFill>
                          <a:latin typeface="HG丸ｺﾞｼｯｸM-PRO" pitchFamily="50" charset="-128"/>
                          <a:ea typeface="HG丸ｺﾞｼｯｸM-PRO" pitchFamily="50" charset="-128"/>
                        </a:rPr>
                        <a:t>六　市町村子ども・子育て支援事業計画の期間</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市町村子ども・子育て支援事業計画の期間（五年間）を定めること。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3230035"/>
                  </a:ext>
                </a:extLst>
              </a:tr>
              <a:tr h="573827">
                <a:tc>
                  <a:txBody>
                    <a:bodyPr/>
                    <a:lstStyle/>
                    <a:p>
                      <a:r>
                        <a:rPr kumimoji="1" lang="ja-JP" altLang="en-US" sz="1200" dirty="0">
                          <a:solidFill>
                            <a:schemeClr val="tx1"/>
                          </a:solidFill>
                          <a:latin typeface="HG丸ｺﾞｼｯｸM-PRO" pitchFamily="50" charset="-128"/>
                          <a:ea typeface="HG丸ｺﾞｼｯｸM-PRO" pitchFamily="50" charset="-128"/>
                        </a:rPr>
                        <a:t>七　市町村子ども・子育て支援事業計画の達成状況の点検及び評価</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各年度における市町村子ども・子育て支援事業計画の達成状況を点検及び評価する方法等を定めること。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0635377"/>
                  </a:ext>
                </a:extLst>
              </a:tr>
            </a:tbl>
          </a:graphicData>
        </a:graphic>
      </p:graphicFrame>
    </p:spTree>
    <p:extLst>
      <p:ext uri="{BB962C8B-B14F-4D97-AF65-F5344CB8AC3E}">
        <p14:creationId xmlns:p14="http://schemas.microsoft.com/office/powerpoint/2010/main" val="4073578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435588412"/>
              </p:ext>
            </p:extLst>
          </p:nvPr>
        </p:nvGraphicFramePr>
        <p:xfrm>
          <a:off x="120650" y="476672"/>
          <a:ext cx="8902700" cy="6278880"/>
        </p:xfrm>
        <a:graphic>
          <a:graphicData uri="http://schemas.openxmlformats.org/drawingml/2006/table">
            <a:tbl>
              <a:tblPr firstRow="1" bandRow="1">
                <a:tableStyleId>{5C22544A-7EE6-4342-B048-85BDC9FD1C3A}</a:tableStyleId>
              </a:tblPr>
              <a:tblGrid>
                <a:gridCol w="3066856">
                  <a:extLst>
                    <a:ext uri="{9D8B030D-6E8A-4147-A177-3AD203B41FA5}">
                      <a16:colId xmlns:a16="http://schemas.microsoft.com/office/drawing/2014/main" val="20000"/>
                    </a:ext>
                  </a:extLst>
                </a:gridCol>
                <a:gridCol w="5835844">
                  <a:extLst>
                    <a:ext uri="{9D8B030D-6E8A-4147-A177-3AD203B41FA5}">
                      <a16:colId xmlns:a16="http://schemas.microsoft.com/office/drawing/2014/main" val="20001"/>
                    </a:ext>
                  </a:extLst>
                </a:gridCol>
              </a:tblGrid>
              <a:tr h="335280">
                <a:tc gridSpan="2">
                  <a:txBody>
                    <a:bodyPr/>
                    <a:lstStyle/>
                    <a:p>
                      <a:r>
                        <a:rPr kumimoji="1" lang="zh-TW" altLang="en-US" sz="1600" dirty="0">
                          <a:solidFill>
                            <a:schemeClr val="tx1"/>
                          </a:solidFill>
                          <a:latin typeface="HG丸ｺﾞｼｯｸM-PRO" pitchFamily="50" charset="-128"/>
                          <a:ea typeface="HG丸ｺﾞｼｯｸM-PRO" pitchFamily="50" charset="-128"/>
                        </a:rPr>
                        <a:t>別表第五</a:t>
                      </a:r>
                      <a:r>
                        <a:rPr kumimoji="1" lang="ja-JP" altLang="en-US" sz="1600" dirty="0">
                          <a:solidFill>
                            <a:schemeClr val="tx1"/>
                          </a:solidFill>
                          <a:latin typeface="HG丸ｺﾞｼｯｸM-PRO" pitchFamily="50" charset="-128"/>
                          <a:ea typeface="HG丸ｺﾞｼｯｸM-PRO" pitchFamily="50" charset="-128"/>
                        </a:rPr>
                        <a:t>　</a:t>
                      </a:r>
                      <a:r>
                        <a:rPr kumimoji="1" lang="zh-TW" altLang="en-US" sz="1600" dirty="0">
                          <a:solidFill>
                            <a:schemeClr val="tx1"/>
                          </a:solidFill>
                          <a:latin typeface="HG丸ｺﾞｼｯｸM-PRO" pitchFamily="50" charset="-128"/>
                          <a:ea typeface="HG丸ｺﾞｼｯｸM-PRO" pitchFamily="50" charset="-128"/>
                        </a:rPr>
                        <a:t>都道府県計画必須記載事項</a:t>
                      </a:r>
                      <a:endParaRPr kumimoji="1" lang="ja-JP" altLang="en-US" sz="1600" dirty="0">
                        <a:solidFill>
                          <a:schemeClr val="tx1"/>
                        </a:solidFill>
                        <a:latin typeface="HG丸ｺﾞｼｯｸM-PRO" pitchFamily="50" charset="-128"/>
                        <a:ea typeface="HG丸ｺﾞｼｯｸM-PRO" pitchFamily="50" charset="-128"/>
                      </a:endParaRP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74320">
                <a:tc>
                  <a:txBody>
                    <a:bodyPr/>
                    <a:lstStyle/>
                    <a:p>
                      <a:pPr algn="ctr"/>
                      <a:r>
                        <a:rPr kumimoji="1" lang="ja-JP" altLang="en-US" sz="1200" dirty="0">
                          <a:solidFill>
                            <a:schemeClr val="tx1"/>
                          </a:solidFill>
                          <a:latin typeface="HG丸ｺﾞｼｯｸM-PRO" pitchFamily="50" charset="-128"/>
                          <a:ea typeface="HG丸ｺﾞｼｯｸM-PRO" pitchFamily="50" charset="-128"/>
                        </a:rPr>
                        <a:t>事　　　項</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dirty="0">
                          <a:solidFill>
                            <a:schemeClr val="tx1"/>
                          </a:solidFill>
                          <a:latin typeface="HG丸ｺﾞｼｯｸM-PRO" pitchFamily="50" charset="-128"/>
                          <a:ea typeface="HG丸ｺﾞｼｯｸM-PRO" pitchFamily="50" charset="-128"/>
                        </a:rPr>
                        <a:t>内　　　容</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248855">
                <a:tc>
                  <a:txBody>
                    <a:bodyPr/>
                    <a:lstStyle/>
                    <a:p>
                      <a:r>
                        <a:rPr kumimoji="1" lang="ja-JP" altLang="en-US" sz="1200" dirty="0">
                          <a:solidFill>
                            <a:schemeClr val="tx1"/>
                          </a:solidFill>
                          <a:latin typeface="HG丸ｺﾞｼｯｸM-PRO" pitchFamily="50" charset="-128"/>
                          <a:ea typeface="HG丸ｺﾞｼｯｸM-PRO" pitchFamily="50" charset="-128"/>
                        </a:rPr>
                        <a:t>一　都道府県設定区域の設定</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都道府県設定区域の趣旨及び内容、各都道府県設定区域の状況等を定めること。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512268">
                <a:tc>
                  <a:txBody>
                    <a:bodyPr/>
                    <a:lstStyle/>
                    <a:p>
                      <a:r>
                        <a:rPr kumimoji="1" lang="ja-JP" altLang="en-US" sz="1200" dirty="0">
                          <a:solidFill>
                            <a:schemeClr val="tx1"/>
                          </a:solidFill>
                          <a:latin typeface="HG丸ｺﾞｼｯｸM-PRO" pitchFamily="50" charset="-128"/>
                          <a:ea typeface="HG丸ｺﾞｼｯｸM-PRO" pitchFamily="50" charset="-128"/>
                        </a:rPr>
                        <a:t>二　各年度における教育・保育の量の見込み並びに実施しようとする教育・保育の提供体制の確保の内容及びその実施時期</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一　各年度における教育・保育の量の見込み</a:t>
                      </a:r>
                      <a:endParaRPr kumimoji="1" lang="en-US" altLang="ja-JP" sz="1200" dirty="0">
                        <a:solidFill>
                          <a:schemeClr val="tx1"/>
                        </a:solidFill>
                        <a:latin typeface="HG丸ｺﾞｼｯｸM-PRO" pitchFamily="50" charset="-128"/>
                        <a:ea typeface="HG丸ｺﾞｼｯｸM-PRO" pitchFamily="50" charset="-128"/>
                      </a:endParaRPr>
                    </a:p>
                    <a:p>
                      <a:r>
                        <a:rPr kumimoji="1" lang="ja-JP" altLang="en-US" sz="1200" dirty="0">
                          <a:solidFill>
                            <a:schemeClr val="tx1"/>
                          </a:solidFill>
                          <a:latin typeface="HG丸ｺﾞｼｯｸM-PRO" pitchFamily="50" charset="-128"/>
                          <a:ea typeface="HG丸ｺﾞｼｯｸM-PRO" pitchFamily="50" charset="-128"/>
                        </a:rPr>
                        <a:t>　別表第六の参酌標準を参考として、各年度における都道府県全域及び都道府県設定区域について、認定区分ごとの教育・保育の量の見込みを定め、その算定に当たっての考え方を示すこと。</a:t>
                      </a:r>
                      <a:endParaRPr kumimoji="1" lang="en-US" altLang="ja-JP" sz="1200" dirty="0">
                        <a:solidFill>
                          <a:schemeClr val="tx1"/>
                        </a:solidFill>
                        <a:latin typeface="HG丸ｺﾞｼｯｸM-PRO" pitchFamily="50" charset="-128"/>
                        <a:ea typeface="HG丸ｺﾞｼｯｸM-PRO" pitchFamily="50" charset="-128"/>
                      </a:endParaRPr>
                    </a:p>
                    <a:p>
                      <a:r>
                        <a:rPr kumimoji="1" lang="ja-JP" altLang="en-US" sz="1200" dirty="0">
                          <a:solidFill>
                            <a:schemeClr val="tx1"/>
                          </a:solidFill>
                          <a:latin typeface="HG丸ｺﾞｼｯｸM-PRO" pitchFamily="50" charset="-128"/>
                          <a:ea typeface="HG丸ｺﾞｼｯｸM-PRO" pitchFamily="50" charset="-128"/>
                        </a:rPr>
                        <a:t>二　実施しようとする教育・保育の提供体制の確保の内容及びその実施時期</a:t>
                      </a:r>
                      <a:endParaRPr kumimoji="1" lang="en-US" altLang="ja-JP" sz="1200" dirty="0">
                        <a:solidFill>
                          <a:schemeClr val="tx1"/>
                        </a:solidFill>
                        <a:latin typeface="HG丸ｺﾞｼｯｸM-PRO" pitchFamily="50" charset="-128"/>
                        <a:ea typeface="HG丸ｺﾞｼｯｸM-PRO" pitchFamily="50" charset="-128"/>
                      </a:endParaRPr>
                    </a:p>
                    <a:p>
                      <a:r>
                        <a:rPr kumimoji="1" lang="ja-JP" altLang="en-US" sz="1200" dirty="0">
                          <a:solidFill>
                            <a:schemeClr val="tx1"/>
                          </a:solidFill>
                          <a:latin typeface="HG丸ｺﾞｼｯｸM-PRO" pitchFamily="50" charset="-128"/>
                          <a:ea typeface="HG丸ｺﾞｼｯｸM-PRO" pitchFamily="50" charset="-128"/>
                        </a:rPr>
                        <a:t>　認定区分ごと及び特定教育・保育施設（ 特定教育・保育施設に該当しない幼稚園を含む。） 又は特定地域型保育事業の区分ごとの提供体制の確保の内容及びその実施時期を定めること。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72060">
                <a:tc>
                  <a:txBody>
                    <a:bodyPr/>
                    <a:lstStyle/>
                    <a:p>
                      <a:r>
                        <a:rPr kumimoji="1" lang="ja-JP" altLang="en-US" sz="1200" dirty="0">
                          <a:solidFill>
                            <a:schemeClr val="tx1"/>
                          </a:solidFill>
                          <a:latin typeface="HG丸ｺﾞｼｯｸM-PRO" pitchFamily="50" charset="-128"/>
                          <a:ea typeface="HG丸ｺﾞｼｯｸM-PRO" pitchFamily="50" charset="-128"/>
                        </a:rPr>
                        <a:t>三　子ども・子育て支援給付に係る教育・保育の一体的提供及び当該教育・保育の推進に関する体制の確保の内容に関する事項</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都道府県設定区域ごとの認定こども園の目標設置数及び設置時期、幼稚園及び保育所から認定こども園への移行に必要な支援その他認定こども園の普及に係る基本的考え方等を定めるほか、教育・保育及び地域子ども・子育て支援事業の役割、提供の必要性等に係る基本的考え方及びその推進方策、地域における教育・保育施設及び地域型保育事業を行う者の連携並びに認定こども園、幼稚園及び保育所と小学校等との連携の推進方策を定めること。</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903743">
                <a:tc>
                  <a:txBody>
                    <a:bodyPr/>
                    <a:lstStyle/>
                    <a:p>
                      <a:r>
                        <a:rPr kumimoji="1" lang="ja-JP" altLang="en-US" sz="1200" dirty="0">
                          <a:solidFill>
                            <a:schemeClr val="tx1"/>
                          </a:solidFill>
                          <a:latin typeface="HG丸ｺﾞｼｯｸM-PRO" pitchFamily="50" charset="-128"/>
                          <a:ea typeface="HG丸ｺﾞｼｯｸM-PRO" pitchFamily="50" charset="-128"/>
                        </a:rPr>
                        <a:t>四　子育てのための施設等利用給付の円滑な実施の確保を図るために必要な市町村との連携に関する事項</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市町村による子育てのための施設等利用給付の円滑な実施が行われるよう、特定子ども・子育て支援施設等の確認や公示、指導等の法に基づく市町村の事務の執行や権限の行使に際し、施設等の所在、運営状況、監査状況等の情報共有、立入検査への同行、関係法令に基づく是鄭指導等を行うなど、都道府県におけるこれらの連携の推進方策等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7177764"/>
                  </a:ext>
                </a:extLst>
              </a:tr>
              <a:tr h="689991">
                <a:tc>
                  <a:txBody>
                    <a:bodyPr/>
                    <a:lstStyle/>
                    <a:p>
                      <a:r>
                        <a:rPr kumimoji="1" lang="ja-JP" altLang="en-US" sz="1200" dirty="0">
                          <a:solidFill>
                            <a:schemeClr val="tx1"/>
                          </a:solidFill>
                          <a:latin typeface="HG丸ｺﾞｼｯｸM-PRO" pitchFamily="50" charset="-128"/>
                          <a:ea typeface="HG丸ｺﾞｼｯｸM-PRO" pitchFamily="50" charset="-128"/>
                        </a:rPr>
                        <a:t>五　特定教育・保育及び特定地域型保育を行う者並びに地域子ども・子育て支援事業に従事する者の確保及び資質の向上のために講ずる措置に関する事項</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特定教育・保育及び特定地域型保育を行う者並びに地域子ども・子育て支援事業に従事する者の確保又は質の向上のために講ずる措置に関する事項（ 特定教育・保育及び特定地域型保育を行う者の見込み数を含む。）等を定めること。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756593">
                <a:tc>
                  <a:txBody>
                    <a:bodyPr/>
                    <a:lstStyle/>
                    <a:p>
                      <a:r>
                        <a:rPr kumimoji="1" lang="ja-JP" altLang="en-US" sz="1200" dirty="0">
                          <a:solidFill>
                            <a:schemeClr val="tx1"/>
                          </a:solidFill>
                          <a:latin typeface="HG丸ｺﾞｼｯｸM-PRO" pitchFamily="50" charset="-128"/>
                          <a:ea typeface="HG丸ｺﾞｼｯｸM-PRO" pitchFamily="50" charset="-128"/>
                        </a:rPr>
                        <a:t>六　子どもに関する専門的な知識及び技術を要する支援に関する施策の実施に関する事項並びにその円滑な実施を図るために必要な市町村との連携に関する事項</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児童虐待防止対策の充実、社会的養護体制の充実、母子家庭及び父子家庭の自立支援の推進並びに障害児施策の充実等について、都道府県の実情に応じた施策及びその実施のために必要な市町村との連携に関する事項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34475606"/>
              </p:ext>
            </p:extLst>
          </p:nvPr>
        </p:nvGraphicFramePr>
        <p:xfrm>
          <a:off x="107950" y="2060575"/>
          <a:ext cx="8902700" cy="4464048"/>
        </p:xfrm>
        <a:graphic>
          <a:graphicData uri="http://schemas.openxmlformats.org/drawingml/2006/table">
            <a:tbl>
              <a:tblPr firstRow="1" bandRow="1">
                <a:tableStyleId>{5C22544A-7EE6-4342-B048-85BDC9FD1C3A}</a:tableStyleId>
              </a:tblPr>
              <a:tblGrid>
                <a:gridCol w="3066856">
                  <a:extLst>
                    <a:ext uri="{9D8B030D-6E8A-4147-A177-3AD203B41FA5}">
                      <a16:colId xmlns:a16="http://schemas.microsoft.com/office/drawing/2014/main" val="20000"/>
                    </a:ext>
                  </a:extLst>
                </a:gridCol>
                <a:gridCol w="5835844">
                  <a:extLst>
                    <a:ext uri="{9D8B030D-6E8A-4147-A177-3AD203B41FA5}">
                      <a16:colId xmlns:a16="http://schemas.microsoft.com/office/drawing/2014/main" val="20001"/>
                    </a:ext>
                  </a:extLst>
                </a:gridCol>
              </a:tblGrid>
              <a:tr h="335270">
                <a:tc gridSpan="2">
                  <a:txBody>
                    <a:bodyPr/>
                    <a:lstStyle/>
                    <a:p>
                      <a:r>
                        <a:rPr kumimoji="1" lang="zh-TW" altLang="en-US" sz="1600" dirty="0">
                          <a:solidFill>
                            <a:schemeClr val="tx1"/>
                          </a:solidFill>
                          <a:latin typeface="HG丸ｺﾞｼｯｸM-PRO" pitchFamily="50" charset="-128"/>
                          <a:ea typeface="HG丸ｺﾞｼｯｸM-PRO" pitchFamily="50" charset="-128"/>
                        </a:rPr>
                        <a:t>別表第</a:t>
                      </a:r>
                      <a:r>
                        <a:rPr kumimoji="1" lang="ja-JP" altLang="en-US" sz="1600" dirty="0">
                          <a:solidFill>
                            <a:schemeClr val="tx1"/>
                          </a:solidFill>
                          <a:latin typeface="HG丸ｺﾞｼｯｸM-PRO" pitchFamily="50" charset="-128"/>
                          <a:ea typeface="HG丸ｺﾞｼｯｸM-PRO" pitchFamily="50" charset="-128"/>
                        </a:rPr>
                        <a:t>七　</a:t>
                      </a:r>
                      <a:r>
                        <a:rPr kumimoji="1" lang="zh-TW" altLang="en-US" sz="1600" dirty="0">
                          <a:solidFill>
                            <a:schemeClr val="tx1"/>
                          </a:solidFill>
                          <a:latin typeface="HG丸ｺﾞｼｯｸM-PRO" pitchFamily="50" charset="-128"/>
                          <a:ea typeface="HG丸ｺﾞｼｯｸM-PRO" pitchFamily="50" charset="-128"/>
                        </a:rPr>
                        <a:t>都道府県計画任意記載事項</a:t>
                      </a:r>
                      <a:endParaRPr kumimoji="1" lang="ja-JP" altLang="en-US" sz="1600" dirty="0">
                        <a:solidFill>
                          <a:schemeClr val="tx1"/>
                        </a:solidFill>
                        <a:latin typeface="HG丸ｺﾞｼｯｸM-PRO" pitchFamily="50" charset="-128"/>
                        <a:ea typeface="HG丸ｺﾞｼｯｸM-PRO" pitchFamily="50" charset="-128"/>
                      </a:endParaRPr>
                    </a:p>
                  </a:txBody>
                  <a:tcPr marL="91429" marR="91429"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74310">
                <a:tc>
                  <a:txBody>
                    <a:bodyPr/>
                    <a:lstStyle/>
                    <a:p>
                      <a:pPr algn="ctr"/>
                      <a:r>
                        <a:rPr kumimoji="1" lang="ja-JP" altLang="en-US" sz="1200" dirty="0">
                          <a:solidFill>
                            <a:schemeClr val="tx1"/>
                          </a:solidFill>
                          <a:latin typeface="HG丸ｺﾞｼｯｸM-PRO" pitchFamily="50" charset="-128"/>
                          <a:ea typeface="HG丸ｺﾞｼｯｸM-PRO" pitchFamily="50" charset="-128"/>
                        </a:rPr>
                        <a:t>事　　　項</a:t>
                      </a:r>
                    </a:p>
                  </a:txBody>
                  <a:tcPr marL="91429" marR="91429"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dirty="0">
                          <a:solidFill>
                            <a:schemeClr val="tx1"/>
                          </a:solidFill>
                          <a:latin typeface="HG丸ｺﾞｼｯｸM-PRO" pitchFamily="50" charset="-128"/>
                          <a:ea typeface="HG丸ｺﾞｼｯｸM-PRO" pitchFamily="50" charset="-128"/>
                        </a:rPr>
                        <a:t>内　　　容</a:t>
                      </a:r>
                    </a:p>
                  </a:txBody>
                  <a:tcPr marL="91429" marR="91429"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470467">
                <a:tc>
                  <a:txBody>
                    <a:bodyPr/>
                    <a:lstStyle/>
                    <a:p>
                      <a:r>
                        <a:rPr kumimoji="1" lang="ja-JP" altLang="en-US" sz="1200" dirty="0">
                          <a:solidFill>
                            <a:schemeClr val="tx1"/>
                          </a:solidFill>
                          <a:latin typeface="HG丸ｺﾞｼｯｸM-PRO" pitchFamily="50" charset="-128"/>
                          <a:ea typeface="HG丸ｺﾞｼｯｸM-PRO" pitchFamily="50" charset="-128"/>
                        </a:rPr>
                        <a:t>一　都道府県子ども・子育て支援事業支援計画の基本理念等</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都道府県子ども・子育て支援事業支援計画に係る法令の根拠、基本理念、目的及び特色等を記載すること。</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04000">
                <a:tc>
                  <a:txBody>
                    <a:bodyPr/>
                    <a:lstStyle/>
                    <a:p>
                      <a:r>
                        <a:rPr kumimoji="1" lang="ja-JP" altLang="en-US" sz="1200" dirty="0">
                          <a:solidFill>
                            <a:schemeClr val="tx1"/>
                          </a:solidFill>
                          <a:latin typeface="HG丸ｺﾞｼｯｸM-PRO" pitchFamily="50" charset="-128"/>
                          <a:ea typeface="HG丸ｺﾞｼｯｸM-PRO" pitchFamily="50" charset="-128"/>
                        </a:rPr>
                        <a:t>二　市町村の区域を超えた広域的な見地から行う調整に関する事項</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市町村子ども・子育て支援事業計画の作成時及び特定教育・保育施設の利用定員の設定時における都道府県と市町村の協議及び調整等に係る事項を定めること。</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04000">
                <a:tc>
                  <a:txBody>
                    <a:bodyPr/>
                    <a:lstStyle/>
                    <a:p>
                      <a:r>
                        <a:rPr kumimoji="1" lang="ja-JP" altLang="en-US" sz="1200" dirty="0">
                          <a:solidFill>
                            <a:schemeClr val="tx1"/>
                          </a:solidFill>
                          <a:latin typeface="HG丸ｺﾞｼｯｸM-PRO" pitchFamily="50" charset="-128"/>
                          <a:ea typeface="HG丸ｺﾞｼｯｸM-PRO" pitchFamily="50" charset="-128"/>
                        </a:rPr>
                        <a:t>三　教育・保育情報の公表に関する事項</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事業者が提供する教育・保育に係る教育・保育情報の公表に関する実施体制の整備を始めとする教育・保育情報の公表に関する事項を定めること。</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864001">
                <a:tc>
                  <a:txBody>
                    <a:bodyPr/>
                    <a:lstStyle/>
                    <a:p>
                      <a:r>
                        <a:rPr kumimoji="1" lang="ja-JP" altLang="en-US" sz="1200" dirty="0">
                          <a:solidFill>
                            <a:schemeClr val="tx1"/>
                          </a:solidFill>
                          <a:latin typeface="HG丸ｺﾞｼｯｸM-PRO" pitchFamily="50" charset="-128"/>
                          <a:ea typeface="HG丸ｺﾞｼｯｸM-PRO" pitchFamily="50" charset="-128"/>
                        </a:rPr>
                        <a:t>四　労働者の職業生活と家庭生活との両立が図られるようにするために必要な雇用環境の整備に関する施策との連携に関する事項</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仕事と生活の調和の実現のための働き方の見直し及び仕事と子育ての両立のための基盤整備について、各都道府県の実情に応じた施策を定めること。</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04000">
                <a:tc>
                  <a:txBody>
                    <a:bodyPr/>
                    <a:lstStyle/>
                    <a:p>
                      <a:r>
                        <a:rPr kumimoji="1" lang="ja-JP" altLang="en-US" sz="1200" dirty="0">
                          <a:solidFill>
                            <a:schemeClr val="tx1"/>
                          </a:solidFill>
                          <a:latin typeface="HG丸ｺﾞｼｯｸM-PRO" pitchFamily="50" charset="-128"/>
                          <a:ea typeface="HG丸ｺﾞｼｯｸM-PRO" pitchFamily="50" charset="-128"/>
                        </a:rPr>
                        <a:t>五　都道府県子ども・子育て支援事業支援計画の作成の時期</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都道府県子ども・子育て支援事業支援計画の作成の時期を定めること。</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504000">
                <a:tc>
                  <a:txBody>
                    <a:bodyPr/>
                    <a:lstStyle/>
                    <a:p>
                      <a:r>
                        <a:rPr kumimoji="1" lang="ja-JP" altLang="en-US" sz="1200" dirty="0">
                          <a:solidFill>
                            <a:schemeClr val="tx1"/>
                          </a:solidFill>
                          <a:latin typeface="HG丸ｺﾞｼｯｸM-PRO" pitchFamily="50" charset="-128"/>
                          <a:ea typeface="HG丸ｺﾞｼｯｸM-PRO" pitchFamily="50" charset="-128"/>
                        </a:rPr>
                        <a:t>六　都道府県子ども・子育て支援事業支援計画の期間</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都道府県子ども・子育て支援事業支援計画の期間（ 五年間） を定めること。</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504000">
                <a:tc>
                  <a:txBody>
                    <a:bodyPr/>
                    <a:lstStyle/>
                    <a:p>
                      <a:r>
                        <a:rPr kumimoji="1" lang="ja-JP" altLang="en-US" sz="1200" dirty="0">
                          <a:solidFill>
                            <a:schemeClr val="tx1"/>
                          </a:solidFill>
                          <a:latin typeface="HG丸ｺﾞｼｯｸM-PRO" pitchFamily="50" charset="-128"/>
                          <a:ea typeface="HG丸ｺﾞｼｯｸM-PRO" pitchFamily="50" charset="-128"/>
                        </a:rPr>
                        <a:t>七　都道府県子ども・子育て支援事業支援計画の達成状況の点検及び評価</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各年度における都道府県子ども・子育て支援事業支援計画の達成状況を点検及び評価する方法等を定めること。</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880212999"/>
              </p:ext>
            </p:extLst>
          </p:nvPr>
        </p:nvGraphicFramePr>
        <p:xfrm>
          <a:off x="107950" y="404813"/>
          <a:ext cx="8902700" cy="1295426"/>
        </p:xfrm>
        <a:graphic>
          <a:graphicData uri="http://schemas.openxmlformats.org/drawingml/2006/table">
            <a:tbl>
              <a:tblPr firstRow="1" bandRow="1">
                <a:tableStyleId>{5C22544A-7EE6-4342-B048-85BDC9FD1C3A}</a:tableStyleId>
              </a:tblPr>
              <a:tblGrid>
                <a:gridCol w="3095988">
                  <a:extLst>
                    <a:ext uri="{9D8B030D-6E8A-4147-A177-3AD203B41FA5}">
                      <a16:colId xmlns:a16="http://schemas.microsoft.com/office/drawing/2014/main" val="20000"/>
                    </a:ext>
                  </a:extLst>
                </a:gridCol>
                <a:gridCol w="5806712">
                  <a:extLst>
                    <a:ext uri="{9D8B030D-6E8A-4147-A177-3AD203B41FA5}">
                      <a16:colId xmlns:a16="http://schemas.microsoft.com/office/drawing/2014/main" val="20001"/>
                    </a:ext>
                  </a:extLst>
                </a:gridCol>
              </a:tblGrid>
              <a:tr h="335189">
                <a:tc gridSpan="2">
                  <a:txBody>
                    <a:bodyPr/>
                    <a:lstStyle/>
                    <a:p>
                      <a:r>
                        <a:rPr kumimoji="1" lang="zh-TW" altLang="en-US" sz="1600" dirty="0">
                          <a:solidFill>
                            <a:schemeClr val="tx1"/>
                          </a:solidFill>
                          <a:latin typeface="HG丸ｺﾞｼｯｸM-PRO" pitchFamily="50" charset="-128"/>
                          <a:ea typeface="HG丸ｺﾞｼｯｸM-PRO" pitchFamily="50" charset="-128"/>
                        </a:rPr>
                        <a:t>別表第</a:t>
                      </a:r>
                      <a:r>
                        <a:rPr kumimoji="1" lang="ja-JP" altLang="en-US" sz="1600" dirty="0">
                          <a:solidFill>
                            <a:schemeClr val="tx1"/>
                          </a:solidFill>
                          <a:latin typeface="HG丸ｺﾞｼｯｸM-PRO" pitchFamily="50" charset="-128"/>
                          <a:ea typeface="HG丸ｺﾞｼｯｸM-PRO" pitchFamily="50" charset="-128"/>
                        </a:rPr>
                        <a:t>六　教育・保育の参酌標準</a:t>
                      </a:r>
                    </a:p>
                  </a:txBody>
                  <a:tcPr marL="91429" marR="91429" marT="45682" marB="456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74233">
                <a:tc>
                  <a:txBody>
                    <a:bodyPr/>
                    <a:lstStyle/>
                    <a:p>
                      <a:pPr algn="ctr"/>
                      <a:r>
                        <a:rPr kumimoji="1" lang="ja-JP" altLang="en-US" sz="1200" dirty="0">
                          <a:solidFill>
                            <a:schemeClr val="tx1"/>
                          </a:solidFill>
                          <a:latin typeface="HG丸ｺﾞｼｯｸM-PRO" pitchFamily="50" charset="-128"/>
                          <a:ea typeface="HG丸ｺﾞｼｯｸM-PRO" pitchFamily="50" charset="-128"/>
                        </a:rPr>
                        <a:t>事　　　項</a:t>
                      </a:r>
                    </a:p>
                  </a:txBody>
                  <a:tcPr marL="91429" marR="91429" marT="45682" marB="456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dirty="0">
                          <a:solidFill>
                            <a:schemeClr val="tx1"/>
                          </a:solidFill>
                          <a:latin typeface="HG丸ｺﾞｼｯｸM-PRO" pitchFamily="50" charset="-128"/>
                          <a:ea typeface="HG丸ｺﾞｼｯｸM-PRO" pitchFamily="50" charset="-128"/>
                        </a:rPr>
                        <a:t>内　　　容</a:t>
                      </a:r>
                    </a:p>
                  </a:txBody>
                  <a:tcPr marL="91429" marR="91429" marT="45682" marB="456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685978">
                <a:tc>
                  <a:txBody>
                    <a:bodyPr/>
                    <a:lstStyle/>
                    <a:p>
                      <a:r>
                        <a:rPr kumimoji="1" lang="zh-CN" altLang="en-US" sz="1200" dirty="0">
                          <a:solidFill>
                            <a:schemeClr val="tx1"/>
                          </a:solidFill>
                          <a:latin typeface="HG丸ｺﾞｼｯｸM-PRO" pitchFamily="50" charset="-128"/>
                          <a:ea typeface="HG丸ｺﾞｼｯｸM-PRO" pitchFamily="50" charset="-128"/>
                        </a:rPr>
                        <a:t>法第十九条各号</a:t>
                      </a:r>
                      <a:r>
                        <a:rPr kumimoji="1" lang="ja-JP" altLang="en-US" sz="1200" dirty="0">
                          <a:solidFill>
                            <a:schemeClr val="tx1"/>
                          </a:solidFill>
                          <a:latin typeface="HG丸ｺﾞｼｯｸM-PRO" pitchFamily="50" charset="-128"/>
                          <a:ea typeface="HG丸ｺﾞｼｯｸM-PRO" pitchFamily="50" charset="-128"/>
                        </a:rPr>
                        <a:t>に掲げる小学校就学前子どもに係る教育・保育</a:t>
                      </a:r>
                    </a:p>
                  </a:txBody>
                  <a:tcPr marL="91429" marR="91429" marT="45682" marB="456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市町村子ども・子育て支援事業計画における数値を都道府県設定区域ごとに集計したものを基本として、第三の五の１の規定を踏まえて都道府県設定区域ごとの広域調整を行ったものを定めること。</a:t>
                      </a:r>
                    </a:p>
                  </a:txBody>
                  <a:tcPr marL="91429" marR="91429" marT="45682" marB="456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454</TotalTime>
  <Words>3546</Words>
  <Application>Microsoft Office PowerPoint</Application>
  <PresentationFormat>画面に合わせる (4:3)</PresentationFormat>
  <Paragraphs>127</Paragraphs>
  <Slides>9</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HG丸ｺﾞｼｯｸM-PRO</vt:lpstr>
      <vt:lpstr>ＭＳ Ｐゴシック</vt:lpstr>
      <vt:lpstr>游ゴシック</vt:lpstr>
      <vt:lpstr>Arial</vt:lpstr>
      <vt:lpstr>Calibri</vt:lpstr>
      <vt:lpstr>Office テーマ</vt:lpstr>
      <vt:lpstr>教育・保育及び地域子ども・子育て支援事業の提供体制の整備並びに子ども・子育て支援給付並びに地域子ども・子育て支援事業及び仕事・子育て両立支援事業の円滑な実施を確保するための基本的な指針（抜粋） （令和５年内閣府告示第27号）  改正案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基本指針のたたき台（抜粋）</dc:title>
  <dc:creator>玉田　明</dc:creator>
  <cp:lastModifiedBy>林　雅彦</cp:lastModifiedBy>
  <cp:revision>87</cp:revision>
  <cp:lastPrinted>2023-08-03T04:19:32Z</cp:lastPrinted>
  <dcterms:created xsi:type="dcterms:W3CDTF">2013-07-09T05:46:27Z</dcterms:created>
  <dcterms:modified xsi:type="dcterms:W3CDTF">2023-10-17T08:23:51Z</dcterms:modified>
</cp:coreProperties>
</file>