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9" autoAdjust="0"/>
  </p:normalViewPr>
  <p:slideViewPr>
    <p:cSldViewPr snapToGrid="0">
      <p:cViewPr varScale="1">
        <p:scale>
          <a:sx n="88" d="100"/>
          <a:sy n="88"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01440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4127128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17909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9167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214168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199782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615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53004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715924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150859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EE5C361-EC8B-4DB7-B9CA-A3668B0699FE}" type="datetimeFigureOut">
              <a:rPr kumimoji="1" lang="ja-JP" altLang="en-US" smtClean="0"/>
              <a:t>2023/10/17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34181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E5C361-EC8B-4DB7-B9CA-A3668B0699FE}" type="datetimeFigureOut">
              <a:rPr kumimoji="1" lang="ja-JP" altLang="en-US" smtClean="0"/>
              <a:t>2023/10/17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CD7D5-D402-4395-9CD8-90E4076F567C}" type="slidenum">
              <a:rPr kumimoji="1" lang="ja-JP" altLang="en-US" smtClean="0"/>
              <a:t>‹#›</a:t>
            </a:fld>
            <a:endParaRPr kumimoji="1" lang="ja-JP" altLang="en-US"/>
          </a:p>
        </p:txBody>
      </p:sp>
    </p:spTree>
    <p:extLst>
      <p:ext uri="{BB962C8B-B14F-4D97-AF65-F5344CB8AC3E}">
        <p14:creationId xmlns:p14="http://schemas.microsoft.com/office/powerpoint/2010/main" val="34997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表 29"/>
          <p:cNvGraphicFramePr>
            <a:graphicFrameLocks noGrp="1"/>
          </p:cNvGraphicFramePr>
          <p:nvPr>
            <p:extLst>
              <p:ext uri="{D42A27DB-BD31-4B8C-83A1-F6EECF244321}">
                <p14:modId xmlns:p14="http://schemas.microsoft.com/office/powerpoint/2010/main" val="3431767253"/>
              </p:ext>
            </p:extLst>
          </p:nvPr>
        </p:nvGraphicFramePr>
        <p:xfrm>
          <a:off x="4823658" y="3584170"/>
          <a:ext cx="4527076" cy="213360"/>
        </p:xfrm>
        <a:graphic>
          <a:graphicData uri="http://schemas.openxmlformats.org/drawingml/2006/table">
            <a:tbl>
              <a:tblPr firstRow="1" bandRow="1">
                <a:tableStyleId>{5C22544A-7EE6-4342-B048-85BDC9FD1C3A}</a:tableStyleId>
              </a:tblPr>
              <a:tblGrid>
                <a:gridCol w="4527076">
                  <a:extLst>
                    <a:ext uri="{9D8B030D-6E8A-4147-A177-3AD203B41FA5}">
                      <a16:colId xmlns:a16="http://schemas.microsoft.com/office/drawing/2014/main" val="3964401546"/>
                    </a:ext>
                  </a:extLst>
                </a:gridCol>
              </a:tblGrid>
              <a:tr h="2081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女性支援専門分科会（令和５年８月～）</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b">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extLst>
                  <a:ext uri="{0D108BD9-81ED-4DB2-BD59-A6C34878D82A}">
                    <a16:rowId xmlns:a16="http://schemas.microsoft.com/office/drawing/2014/main" val="4284178272"/>
                  </a:ext>
                </a:extLst>
              </a:tr>
            </a:tbl>
          </a:graphicData>
        </a:graphic>
      </p:graphicFrame>
      <p:sp>
        <p:nvSpPr>
          <p:cNvPr id="26" name="ホームベース 25"/>
          <p:cNvSpPr/>
          <p:nvPr/>
        </p:nvSpPr>
        <p:spPr>
          <a:xfrm>
            <a:off x="3727046" y="4387532"/>
            <a:ext cx="2296070" cy="1224000"/>
          </a:xfrm>
          <a:prstGeom prst="homePlate">
            <a:avLst>
              <a:gd name="adj" fmla="val 18280"/>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r>
              <a:rPr kumimoji="1" lang="ja-JP" altLang="en-US" sz="1000" b="1" dirty="0">
                <a:solidFill>
                  <a:schemeClr val="bg1"/>
                </a:solidFill>
                <a:latin typeface="Meiryo UI" panose="020B0604030504040204" pitchFamily="50" charset="-128"/>
                <a:ea typeface="Meiryo UI" panose="020B0604030504040204" pitchFamily="50" charset="-128"/>
              </a:rPr>
              <a:t>子ども家庭施策に関する</a:t>
            </a:r>
            <a:br>
              <a:rPr kumimoji="1" lang="en-US" altLang="ja-JP" sz="1000" b="1" dirty="0">
                <a:solidFill>
                  <a:schemeClr val="bg1"/>
                </a:solidFill>
                <a:latin typeface="Meiryo UI" panose="020B0604030504040204" pitchFamily="50" charset="-128"/>
                <a:ea typeface="Meiryo UI" panose="020B0604030504040204" pitchFamily="50" charset="-128"/>
              </a:rPr>
            </a:br>
            <a:r>
              <a:rPr kumimoji="1" lang="ja-JP" altLang="en-US" sz="1000" b="1" dirty="0">
                <a:solidFill>
                  <a:schemeClr val="bg1"/>
                </a:solidFill>
                <a:latin typeface="Meiryo UI" panose="020B0604030504040204" pitchFamily="50" charset="-128"/>
                <a:ea typeface="Meiryo UI" panose="020B0604030504040204" pitchFamily="50" charset="-128"/>
              </a:rPr>
              <a:t>調査審議を一体的・総合的に行うため、</a:t>
            </a:r>
            <a:endParaRPr kumimoji="1" lang="en-US" altLang="ja-JP" sz="1000" b="1" dirty="0">
              <a:solidFill>
                <a:schemeClr val="bg1"/>
              </a:solidFill>
              <a:latin typeface="Meiryo UI" panose="020B0604030504040204" pitchFamily="50" charset="-128"/>
              <a:ea typeface="Meiryo UI" panose="020B0604030504040204" pitchFamily="50" charset="-128"/>
            </a:endParaRPr>
          </a:p>
          <a:p>
            <a:r>
              <a:rPr kumimoji="1" lang="ja-JP" altLang="en-US" sz="1000" b="1" dirty="0">
                <a:solidFill>
                  <a:schemeClr val="bg1"/>
                </a:solidFill>
                <a:latin typeface="Meiryo UI" panose="020B0604030504040204" pitchFamily="50" charset="-128"/>
                <a:ea typeface="Meiryo UI" panose="020B0604030504040204" pitchFamily="50" charset="-128"/>
              </a:rPr>
              <a:t>子ども家庭審議会に統合</a:t>
            </a:r>
            <a:endParaRPr kumimoji="1" lang="en-US" altLang="ja-JP" sz="1000" b="1" dirty="0">
              <a:solidFill>
                <a:schemeClr val="bg1"/>
              </a:solidFill>
              <a:latin typeface="Meiryo UI" panose="020B0604030504040204" pitchFamily="50" charset="-128"/>
              <a:ea typeface="Meiryo UI" panose="020B0604030504040204" pitchFamily="50" charset="-128"/>
            </a:endParaRPr>
          </a:p>
          <a:p>
            <a:endParaRPr kumimoji="1" lang="en-US" altLang="ja-JP" sz="1000" b="1" dirty="0">
              <a:solidFill>
                <a:schemeClr val="bg1"/>
              </a:solidFill>
              <a:latin typeface="Meiryo UI" panose="020B0604030504040204" pitchFamily="50" charset="-128"/>
              <a:ea typeface="Meiryo UI" panose="020B0604030504040204" pitchFamily="50" charset="-128"/>
            </a:endParaRPr>
          </a:p>
          <a:p>
            <a:endParaRPr kumimoji="1" lang="ja-JP" altLang="en-US" sz="1000"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159484" y="0"/>
            <a:ext cx="9654271" cy="3211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子ども家庭施策審議体制の充実（大阪府子ども家庭審議会の設置）</a:t>
            </a:r>
          </a:p>
        </p:txBody>
      </p:sp>
      <p:sp>
        <p:nvSpPr>
          <p:cNvPr id="5" name="角丸四角形 4"/>
          <p:cNvSpPr/>
          <p:nvPr/>
        </p:nvSpPr>
        <p:spPr>
          <a:xfrm>
            <a:off x="222128" y="398355"/>
            <a:ext cx="936000" cy="18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１　趣　旨</a:t>
            </a:r>
          </a:p>
        </p:txBody>
      </p:sp>
      <p:sp>
        <p:nvSpPr>
          <p:cNvPr id="7" name="テキスト ボックス 6"/>
          <p:cNvSpPr txBox="1"/>
          <p:nvPr/>
        </p:nvSpPr>
        <p:spPr>
          <a:xfrm>
            <a:off x="159485" y="614911"/>
            <a:ext cx="4664173" cy="2446824"/>
          </a:xfrm>
          <a:prstGeom prst="rect">
            <a:avLst/>
          </a:prstGeom>
          <a:noFill/>
        </p:spPr>
        <p:txBody>
          <a:bodyPr wrap="square" rtlCol="0">
            <a:spAutoFit/>
          </a:bodyPr>
          <a:lstStyle/>
          <a:p>
            <a:pPr marL="171450" indent="-171450">
              <a:buFont typeface="Wingdings" panose="05000000000000000000" pitchFamily="2" charset="2"/>
              <a:buChar char="l"/>
            </a:pPr>
            <a:r>
              <a:rPr lang="ja-JP" altLang="en-US" sz="900" dirty="0">
                <a:latin typeface="Meiryo UI" panose="020B0604030504040204" pitchFamily="50" charset="-128"/>
                <a:ea typeface="Meiryo UI" panose="020B0604030504040204" pitchFamily="50" charset="-128"/>
              </a:rPr>
              <a:t>令和４年度当初、国のこども家庭庁設置（令和５年度当初）を見据え、福祉部に子ども家庭局を設置し、児童福祉法上の児童（</a:t>
            </a:r>
            <a:r>
              <a:rPr lang="en-US" altLang="ja-JP" sz="900" dirty="0">
                <a:latin typeface="Meiryo UI" panose="020B0604030504040204" pitchFamily="50" charset="-128"/>
                <a:ea typeface="Meiryo UI" panose="020B0604030504040204" pitchFamily="50" charset="-128"/>
              </a:rPr>
              <a:t>18</a:t>
            </a:r>
            <a:r>
              <a:rPr lang="ja-JP" altLang="en-US" sz="900" dirty="0">
                <a:latin typeface="Meiryo UI" panose="020B0604030504040204" pitchFamily="50" charset="-128"/>
                <a:ea typeface="Meiryo UI" panose="020B0604030504040204" pitchFamily="50" charset="-128"/>
              </a:rPr>
              <a:t>歳未満）に加え、</a:t>
            </a:r>
            <a:r>
              <a:rPr lang="en-US" altLang="ja-JP" sz="900" dirty="0">
                <a:latin typeface="Meiryo UI" panose="020B0604030504040204" pitchFamily="50" charset="-128"/>
                <a:ea typeface="Meiryo UI" panose="020B0604030504040204" pitchFamily="50" charset="-128"/>
              </a:rPr>
              <a:t>18</a:t>
            </a:r>
            <a:r>
              <a:rPr lang="ja-JP" altLang="en-US" sz="900" dirty="0">
                <a:latin typeface="Meiryo UI" panose="020B0604030504040204" pitchFamily="50" charset="-128"/>
                <a:ea typeface="Meiryo UI" panose="020B0604030504040204" pitchFamily="50" charset="-128"/>
              </a:rPr>
              <a:t>歳以上の青年期も含め対象を広げ、一体的な施策推進体制を確立。</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900" dirty="0">
                <a:latin typeface="Meiryo UI" panose="020B0604030504040204" pitchFamily="50" charset="-128"/>
                <a:ea typeface="Meiryo UI" panose="020B0604030504040204" pitchFamily="50" charset="-128"/>
              </a:rPr>
              <a:t>国においては、こども施策に関する基本的な方針である「こども大綱（令和５年中策定予定）」が、従来の「少子化社会対策大綱」、「子供・若者育成支援推進大綱」、「子供の貧困対策に関する大綱」を束ね一元化される予定。</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900" dirty="0">
                <a:latin typeface="Meiryo UI" panose="020B0604030504040204" pitchFamily="50" charset="-128"/>
                <a:ea typeface="Meiryo UI" panose="020B0604030504040204" pitchFamily="50" charset="-128"/>
              </a:rPr>
              <a:t>現在、子ども家庭局所管の審議会等は下表左側の</a:t>
            </a:r>
            <a:r>
              <a:rPr lang="en-US" altLang="ja-JP" sz="900" dirty="0">
                <a:latin typeface="Meiryo UI" panose="020B0604030504040204" pitchFamily="50" charset="-128"/>
                <a:ea typeface="Meiryo UI" panose="020B0604030504040204" pitchFamily="50" charset="-128"/>
              </a:rPr>
              <a:t>A</a:t>
            </a:r>
            <a:r>
              <a:rPr lang="ja-JP" altLang="en-US" sz="900" dirty="0">
                <a:latin typeface="Meiryo UI" panose="020B0604030504040204" pitchFamily="50" charset="-128"/>
                <a:ea typeface="Meiryo UI" panose="020B0604030504040204" pitchFamily="50" charset="-128"/>
              </a:rPr>
              <a:t>からＣの３つであるが、Ａでは部会による調査審議はされているが本審機能を有していない、ＡとＢで類似の部会を設置しており部会が多数となっているなど子ども家庭施策に関する調査審議を一体的・総合的に行うことができないといった課題がある。</a:t>
            </a:r>
            <a:endParaRPr lang="en-US" altLang="ja-JP" sz="900" dirty="0">
              <a:latin typeface="Meiryo UI" panose="020B0604030504040204" pitchFamily="50" charset="-128"/>
              <a:ea typeface="Meiryo UI" panose="020B0604030504040204" pitchFamily="50" charset="-128"/>
            </a:endParaRPr>
          </a:p>
          <a:p>
            <a:endParaRPr lang="en-US" altLang="ja-JP" sz="9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900" dirty="0">
                <a:latin typeface="Meiryo UI" panose="020B0604030504040204" pitchFamily="50" charset="-128"/>
                <a:ea typeface="Meiryo UI" panose="020B0604030504040204" pitchFamily="50" charset="-128"/>
              </a:rPr>
              <a:t>上記を踏まえ、</a:t>
            </a:r>
            <a:r>
              <a:rPr lang="ja-JP" altLang="en-US" sz="900" u="sng" dirty="0">
                <a:latin typeface="Meiryo UI" panose="020B0604030504040204" pitchFamily="50" charset="-128"/>
                <a:ea typeface="Meiryo UI" panose="020B0604030504040204" pitchFamily="50" charset="-128"/>
              </a:rPr>
              <a:t>ＡとＢ、Ｃの「</a:t>
            </a:r>
            <a:r>
              <a:rPr kumimoji="1" lang="en-US" altLang="ja-JP" sz="900" u="sng" dirty="0">
                <a:latin typeface="Meiryo UI" panose="020B0604030504040204" pitchFamily="50" charset="-128"/>
                <a:ea typeface="Meiryo UI" panose="020B0604030504040204" pitchFamily="50" charset="-128"/>
              </a:rPr>
              <a:t> (</a:t>
            </a:r>
            <a:r>
              <a:rPr kumimoji="1" lang="ja-JP" altLang="en-US" sz="900" u="sng" dirty="0">
                <a:latin typeface="Meiryo UI" panose="020B0604030504040204" pitchFamily="50" charset="-128"/>
                <a:ea typeface="Meiryo UI" panose="020B0604030504040204" pitchFamily="50" charset="-128"/>
              </a:rPr>
              <a:t>ア</a:t>
            </a:r>
            <a:r>
              <a:rPr kumimoji="1" lang="en-US" altLang="ja-JP" sz="900" u="sng" dirty="0">
                <a:latin typeface="Meiryo UI" panose="020B0604030504040204" pitchFamily="50" charset="-128"/>
                <a:ea typeface="Meiryo UI" panose="020B0604030504040204" pitchFamily="50" charset="-128"/>
              </a:rPr>
              <a:t>)</a:t>
            </a:r>
            <a:r>
              <a:rPr lang="ja-JP" altLang="en-US" sz="900" u="sng" dirty="0">
                <a:latin typeface="Meiryo UI" panose="020B0604030504040204" pitchFamily="50" charset="-128"/>
                <a:ea typeface="Meiryo UI" panose="020B0604030504040204" pitchFamily="50" charset="-128"/>
              </a:rPr>
              <a:t>青少年施策」部分を統合し、児童福祉法に規定する児童福祉審議会である「子ども家庭審議会」を設置</a:t>
            </a:r>
            <a:r>
              <a:rPr lang="ja-JP" altLang="en-US" sz="900" dirty="0">
                <a:latin typeface="Meiryo UI" panose="020B0604030504040204" pitchFamily="50" charset="-128"/>
                <a:ea typeface="Meiryo UI" panose="020B0604030504040204" pitchFamily="50" charset="-128"/>
              </a:rPr>
              <a:t>することで、令和７年度からの「大阪府子ども計画（仮称） 」策定に関する調査審議をはじめ、子ども家庭施策に関する調査審議を一体的・総合的に実施。</a:t>
            </a:r>
            <a:endParaRPr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960961" y="562725"/>
            <a:ext cx="4898511" cy="646331"/>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令和５年　９月：子ども家庭審議会設置関連条例議案の上程（９月定例会）</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令和６年　４月：「子ども家庭審議会」設置</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１２月：「大阪府子ども計画（仮称） 」のパブリックコメント実施</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令和７年　４月：「大阪府子ども計画（仮称） 」スタート</a:t>
            </a:r>
            <a:r>
              <a:rPr lang="ja-JP" altLang="en-US" sz="900" dirty="0">
                <a:latin typeface="メイリオ" panose="020B0604030504040204" pitchFamily="50" charset="-128"/>
                <a:ea typeface="メイリオ" panose="020B0604030504040204" pitchFamily="50" charset="-128"/>
              </a:rPr>
              <a:t>　　　　　　　</a:t>
            </a:r>
            <a:endParaRPr lang="en-US" altLang="ja-JP" sz="900" dirty="0">
              <a:latin typeface="メイリオ" panose="020B0604030504040204" pitchFamily="50" charset="-128"/>
              <a:ea typeface="メイリオ" panose="020B0604030504040204" pitchFamily="50" charset="-128"/>
            </a:endParaRPr>
          </a:p>
        </p:txBody>
      </p:sp>
      <p:sp>
        <p:nvSpPr>
          <p:cNvPr id="12" name="角丸四角形 11"/>
          <p:cNvSpPr/>
          <p:nvPr/>
        </p:nvSpPr>
        <p:spPr>
          <a:xfrm>
            <a:off x="5042872" y="403550"/>
            <a:ext cx="1296000" cy="18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２　主なスケジュール</a:t>
            </a:r>
          </a:p>
        </p:txBody>
      </p:sp>
      <p:sp>
        <p:nvSpPr>
          <p:cNvPr id="13" name="角丸四角形 12"/>
          <p:cNvSpPr/>
          <p:nvPr/>
        </p:nvSpPr>
        <p:spPr>
          <a:xfrm>
            <a:off x="5042872" y="1304333"/>
            <a:ext cx="3720613" cy="18000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latin typeface="Meiryo UI" panose="020B0604030504040204" pitchFamily="50" charset="-128"/>
                <a:ea typeface="Meiryo UI" panose="020B0604030504040204" pitchFamily="50" charset="-128"/>
              </a:rPr>
              <a:t>３　</a:t>
            </a:r>
            <a:r>
              <a:rPr kumimoji="1" lang="ja-JP" altLang="en-US" sz="1000" b="1" dirty="0">
                <a:solidFill>
                  <a:schemeClr val="bg1"/>
                </a:solidFill>
                <a:latin typeface="Meiryo UI" panose="020B0604030504040204" pitchFamily="50" charset="-128"/>
                <a:ea typeface="Meiryo UI" panose="020B0604030504040204" pitchFamily="50" charset="-128"/>
              </a:rPr>
              <a:t>子ども家庭審議会設置関連条例の</a:t>
            </a:r>
            <a:r>
              <a:rPr kumimoji="1" lang="ja-JP" altLang="en-US" sz="1000" b="1" dirty="0">
                <a:latin typeface="Meiryo UI" panose="020B0604030504040204" pitchFamily="50" charset="-128"/>
                <a:ea typeface="Meiryo UI" panose="020B0604030504040204" pitchFamily="50" charset="-128"/>
              </a:rPr>
              <a:t>制定・改正・廃止（概要）</a:t>
            </a:r>
          </a:p>
        </p:txBody>
      </p:sp>
      <p:sp>
        <p:nvSpPr>
          <p:cNvPr id="14" name="テキスト ボックス 13"/>
          <p:cNvSpPr txBox="1"/>
          <p:nvPr/>
        </p:nvSpPr>
        <p:spPr>
          <a:xfrm>
            <a:off x="4915451" y="1470532"/>
            <a:ext cx="4894687" cy="1692771"/>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　１）大阪府子ども家庭審議会条例（制定）</a:t>
            </a:r>
            <a:br>
              <a:rPr lang="en-US" altLang="ja-JP" sz="800" dirty="0">
                <a:latin typeface="Meiryo UI" panose="020B0604030504040204" pitchFamily="50" charset="-128"/>
                <a:ea typeface="Meiryo UI" panose="020B0604030504040204" pitchFamily="50" charset="-128"/>
              </a:rPr>
            </a:br>
            <a:r>
              <a:rPr lang="ja-JP" altLang="en-US" sz="800" dirty="0">
                <a:latin typeface="Meiryo UI" panose="020B0604030504040204" pitchFamily="50" charset="-128"/>
                <a:ea typeface="Meiryo UI" panose="020B0604030504040204" pitchFamily="50" charset="-128"/>
              </a:rPr>
              <a:t>　　　　　⇒児童福祉法及び認定こども園法（</a:t>
            </a:r>
            <a:r>
              <a:rPr lang="en-US" altLang="ja-JP" sz="800" dirty="0">
                <a:latin typeface="Meiryo UI" panose="020B0604030504040204" pitchFamily="50" charset="-128"/>
                <a:ea typeface="Meiryo UI" panose="020B0604030504040204" pitchFamily="50" charset="-128"/>
              </a:rPr>
              <a:t>※3</a:t>
            </a:r>
            <a:r>
              <a:rPr lang="ja-JP" altLang="en-US" sz="800" dirty="0">
                <a:latin typeface="Meiryo UI" panose="020B0604030504040204" pitchFamily="50" charset="-128"/>
                <a:ea typeface="Meiryo UI" panose="020B0604030504040204" pitchFamily="50" charset="-128"/>
              </a:rPr>
              <a:t>）に規定する調査審議事項に加え、</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子ども家庭施策全般にわたる調査審議を一体的・総合的に行うため新たに設置</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２）大阪府社会福祉審議会条例（改正）</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⇒児童福祉専門分科会の廃止</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３）大阪府附属機関条例（改正）</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⇒担任する事務の変更</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４）大阪府子ども施策審議会条例（廃止）</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⇒子ども家庭審議会に統合のため</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５）大阪府子ども条例（改正）</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⇒審議機関の変更</a:t>
            </a:r>
            <a:endParaRPr lang="en-US" altLang="ja-JP" sz="800" dirty="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６）</a:t>
            </a:r>
            <a:r>
              <a:rPr kumimoji="1" lang="ja-JP" altLang="en-US" sz="800" dirty="0">
                <a:latin typeface="Meiryo UI" panose="020B0604030504040204" pitchFamily="50" charset="-128"/>
                <a:ea typeface="Meiryo UI" panose="020B0604030504040204" pitchFamily="50" charset="-128"/>
              </a:rPr>
              <a:t>大阪府認定こども園の認定の要件並びに設備及び運営に関する基準を定める条例（改正）</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　　　　 ⇒審議機関の変更</a:t>
            </a:r>
            <a:endParaRPr kumimoji="1" lang="en-US" altLang="ja-JP" sz="8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7348056" y="3221831"/>
            <a:ext cx="950024" cy="246221"/>
          </a:xfrm>
          <a:prstGeom prst="rect">
            <a:avLst/>
          </a:prstGeom>
          <a:noFill/>
        </p:spPr>
        <p:txBody>
          <a:bodyPr wrap="square" rtlCol="0">
            <a:spAutoFit/>
          </a:bodyPr>
          <a:lstStyle/>
          <a:p>
            <a:pPr algn="ctr"/>
            <a:r>
              <a:rPr kumimoji="1" lang="ja-JP" altLang="en-US" sz="1000" b="1" dirty="0">
                <a:latin typeface="メイリオ" panose="020B0604030504040204" pitchFamily="50" charset="-128"/>
                <a:ea typeface="メイリオ" panose="020B0604030504040204" pitchFamily="50" charset="-128"/>
              </a:rPr>
              <a:t>＜Ｒ６＞</a:t>
            </a:r>
          </a:p>
        </p:txBody>
      </p:sp>
      <p:sp>
        <p:nvSpPr>
          <p:cNvPr id="28" name="正方形/長方形 27"/>
          <p:cNvSpPr/>
          <p:nvPr/>
        </p:nvSpPr>
        <p:spPr>
          <a:xfrm>
            <a:off x="159487" y="358892"/>
            <a:ext cx="9654269" cy="27946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159487" y="3218728"/>
            <a:ext cx="9654269" cy="36000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011313" y="6266675"/>
            <a:ext cx="4747839" cy="523220"/>
          </a:xfrm>
          <a:prstGeom prst="rect">
            <a:avLst/>
          </a:prstGeom>
          <a:solidFill>
            <a:schemeClr val="accent6">
              <a:lumMod val="40000"/>
              <a:lumOff val="60000"/>
            </a:schemeClr>
          </a:solid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青少年健全育成条例に基づく規制等に関する審議は、上位法令がない中、罰則を伴う規制を条例上規定するといった特殊な内容であり、専門部会だけではなく審議会（本審）による迅速な審議・議決を行うことが適当であるが、青少年健全育成に関する専門性を有する一定数の委員の参画による審議・議決が必要であり、これらの委員を子ども家庭審議会（本審）に含めると、規模が過大となる上に、迅速な招集・審議・議決が困難となることから、引き続き青少年健全育成審議会にて行う。</a:t>
            </a:r>
          </a:p>
        </p:txBody>
      </p:sp>
      <p:sp>
        <p:nvSpPr>
          <p:cNvPr id="36" name="テキスト ボックス 35"/>
          <p:cNvSpPr txBox="1"/>
          <p:nvPr/>
        </p:nvSpPr>
        <p:spPr>
          <a:xfrm>
            <a:off x="196948" y="6148371"/>
            <a:ext cx="4626710" cy="646331"/>
          </a:xfrm>
          <a:prstGeom prst="rect">
            <a:avLst/>
          </a:prstGeom>
          <a:noFill/>
          <a:ln>
            <a:solidFill>
              <a:srgbClr val="002060"/>
            </a:solidFill>
            <a:prstDash val="dash"/>
          </a:ln>
        </p:spPr>
        <p:txBody>
          <a:bodyPr wrap="square" rtlCol="0">
            <a:spAutoFit/>
          </a:bodyPr>
          <a:lstStyle/>
          <a:p>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１）　社会福祉法第十二条第一項</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　第七条第一項の規定にかかわらず、都道府県又は指定都市若しくは中核市は条例で定めるところにより、地方社会福祉審議会に児童福祉及び精神障害者福祉に関する事項を調査審議させることができる。</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２）　児童福祉法第八条第一項</a:t>
            </a:r>
            <a:endParaRPr kumimoji="1" lang="en-US" altLang="ja-JP" sz="600" dirty="0">
              <a:latin typeface="Meiryo UI" panose="020B0604030504040204" pitchFamily="50" charset="-128"/>
              <a:ea typeface="Meiryo UI" panose="020B0604030504040204" pitchFamily="50" charset="-128"/>
            </a:endParaRPr>
          </a:p>
          <a:p>
            <a:r>
              <a:rPr kumimoji="1" lang="ja-JP" altLang="en-US" sz="600" dirty="0">
                <a:latin typeface="Meiryo UI" panose="020B0604030504040204" pitchFamily="50" charset="-128"/>
                <a:ea typeface="Meiryo UI" panose="020B0604030504040204" pitchFamily="50" charset="-128"/>
              </a:rPr>
              <a:t>　第九項、第二十七条第六項、第三十三条の十五第三項、第三十五条第六項、第四十六条第四項及び第五十九条第五項の規定によりその権限に属させられた事項を調査審議するため、都道府県に児童福祉に関する審議会その他の合議制の機関を置くものとする。（後略）</a:t>
            </a:r>
          </a:p>
        </p:txBody>
      </p:sp>
      <p:sp>
        <p:nvSpPr>
          <p:cNvPr id="35" name="テキスト ボックス 34"/>
          <p:cNvSpPr txBox="1"/>
          <p:nvPr/>
        </p:nvSpPr>
        <p:spPr>
          <a:xfrm>
            <a:off x="3183229" y="3218728"/>
            <a:ext cx="950024" cy="246221"/>
          </a:xfrm>
          <a:prstGeom prst="rect">
            <a:avLst/>
          </a:prstGeom>
          <a:noFill/>
        </p:spPr>
        <p:txBody>
          <a:bodyPr wrap="square" rtlCol="0">
            <a:spAutoFit/>
          </a:bodyPr>
          <a:lstStyle/>
          <a:p>
            <a:pPr algn="ctr"/>
            <a:r>
              <a:rPr kumimoji="1" lang="ja-JP" altLang="en-US" sz="1000" b="1" dirty="0">
                <a:latin typeface="Meiryo UI" panose="020B0604030504040204" pitchFamily="50" charset="-128"/>
                <a:ea typeface="Meiryo UI" panose="020B0604030504040204" pitchFamily="50" charset="-128"/>
              </a:rPr>
              <a:t>＜Ｒ５＞</a:t>
            </a:r>
          </a:p>
        </p:txBody>
      </p:sp>
      <p:graphicFrame>
        <p:nvGraphicFramePr>
          <p:cNvPr id="9" name="表 8"/>
          <p:cNvGraphicFramePr>
            <a:graphicFrameLocks noGrp="1"/>
          </p:cNvGraphicFramePr>
          <p:nvPr>
            <p:extLst>
              <p:ext uri="{D42A27DB-BD31-4B8C-83A1-F6EECF244321}">
                <p14:modId xmlns:p14="http://schemas.microsoft.com/office/powerpoint/2010/main" val="3889327973"/>
              </p:ext>
            </p:extLst>
          </p:nvPr>
        </p:nvGraphicFramePr>
        <p:xfrm>
          <a:off x="533399" y="3569422"/>
          <a:ext cx="3063823" cy="1279830"/>
        </p:xfrm>
        <a:graphic>
          <a:graphicData uri="http://schemas.openxmlformats.org/drawingml/2006/table">
            <a:tbl>
              <a:tblPr firstRow="1" bandRow="1">
                <a:tableStyleId>{5940675A-B579-460E-94D1-54222C63F5DA}</a:tableStyleId>
              </a:tblPr>
              <a:tblGrid>
                <a:gridCol w="448483">
                  <a:extLst>
                    <a:ext uri="{9D8B030D-6E8A-4147-A177-3AD203B41FA5}">
                      <a16:colId xmlns:a16="http://schemas.microsoft.com/office/drawing/2014/main" val="1002155097"/>
                    </a:ext>
                  </a:extLst>
                </a:gridCol>
                <a:gridCol w="2615340">
                  <a:extLst>
                    <a:ext uri="{9D8B030D-6E8A-4147-A177-3AD203B41FA5}">
                      <a16:colId xmlns:a16="http://schemas.microsoft.com/office/drawing/2014/main" val="180335972"/>
                    </a:ext>
                  </a:extLst>
                </a:gridCol>
              </a:tblGrid>
              <a:tr h="1279830">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児童福祉専門分科会</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no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　　</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①里親審査部会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②児童措置審査部会</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③児童虐待事例等点検・検証専門部会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④被措置児童等援助専門部会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⑤教育・保育施設における重大事故の再発</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防止のための検証専門部会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⑥保育所認可等部会　</a:t>
                      </a:r>
                    </a:p>
                  </a:txBody>
                  <a:tcPr>
                    <a:lnL w="12700" cap="flat" cmpd="sng" algn="ctr">
                      <a:solidFill>
                        <a:srgbClr val="002060"/>
                      </a:solidFill>
                      <a:prstDash val="sysDash"/>
                      <a:round/>
                      <a:headEnd type="none" w="med" len="med"/>
                      <a:tailEnd type="none" w="med" len="med"/>
                    </a:lnL>
                    <a:lnR w="12700" cap="flat" cmpd="sng" algn="ctr">
                      <a:solidFill>
                        <a:srgbClr val="002060"/>
                      </a:solidFill>
                      <a:prstDash val="sysDash"/>
                      <a:round/>
                      <a:headEnd type="none" w="med" len="med"/>
                      <a:tailEnd type="none" w="med" len="med"/>
                    </a:lnR>
                    <a:lnT w="12700" cap="flat" cmpd="sng" algn="ctr">
                      <a:solidFill>
                        <a:srgbClr val="002060"/>
                      </a:solidFill>
                      <a:prstDash val="sysDash"/>
                      <a:round/>
                      <a:headEnd type="none" w="med" len="med"/>
                      <a:tailEnd type="none" w="med" len="med"/>
                    </a:lnT>
                    <a:lnB w="12700" cap="flat" cmpd="sng" algn="ctr">
                      <a:solidFill>
                        <a:srgbClr val="002060"/>
                      </a:solidFill>
                      <a:prstDash val="sysDash"/>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807421246"/>
              </p:ext>
            </p:extLst>
          </p:nvPr>
        </p:nvGraphicFramePr>
        <p:xfrm>
          <a:off x="362824" y="4902347"/>
          <a:ext cx="3234397" cy="626845"/>
        </p:xfrm>
        <a:graphic>
          <a:graphicData uri="http://schemas.openxmlformats.org/drawingml/2006/table">
            <a:tbl>
              <a:tblPr firstRow="1" bandRow="1">
                <a:tableStyleId>{5940675A-B579-460E-94D1-54222C63F5DA}</a:tableStyleId>
              </a:tblPr>
              <a:tblGrid>
                <a:gridCol w="632167">
                  <a:extLst>
                    <a:ext uri="{9D8B030D-6E8A-4147-A177-3AD203B41FA5}">
                      <a16:colId xmlns:a16="http://schemas.microsoft.com/office/drawing/2014/main" val="1002155097"/>
                    </a:ext>
                  </a:extLst>
                </a:gridCol>
                <a:gridCol w="2602230">
                  <a:extLst>
                    <a:ext uri="{9D8B030D-6E8A-4147-A177-3AD203B41FA5}">
                      <a16:colId xmlns:a16="http://schemas.microsoft.com/office/drawing/2014/main" val="180335972"/>
                    </a:ext>
                  </a:extLst>
                </a:gridCol>
              </a:tblGrid>
              <a:tr h="626845">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審議会</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子ども施策</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2">
                        <a:lumMod val="40000"/>
                        <a:lumOff val="60000"/>
                      </a:schemeClr>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　　⑦幼保連携型認定こども園認可部会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⑧社会的養育体制整備計画策定部会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⑨子どもの貧困対策部会（ひとり親含む）</a:t>
                      </a:r>
                      <a:endParaRPr kumimoji="1" lang="en-US" altLang="ja-JP" sz="800" u="sng"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⑩計画策定部会</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2819852245"/>
              </p:ext>
            </p:extLst>
          </p:nvPr>
        </p:nvGraphicFramePr>
        <p:xfrm>
          <a:off x="361283" y="5603450"/>
          <a:ext cx="3235938" cy="504000"/>
        </p:xfrm>
        <a:graphic>
          <a:graphicData uri="http://schemas.openxmlformats.org/drawingml/2006/table">
            <a:tbl>
              <a:tblPr firstRow="1" bandRow="1">
                <a:tableStyleId>{5940675A-B579-460E-94D1-54222C63F5DA}</a:tableStyleId>
              </a:tblPr>
              <a:tblGrid>
                <a:gridCol w="632468">
                  <a:extLst>
                    <a:ext uri="{9D8B030D-6E8A-4147-A177-3AD203B41FA5}">
                      <a16:colId xmlns:a16="http://schemas.microsoft.com/office/drawing/2014/main" val="1002155097"/>
                    </a:ext>
                  </a:extLst>
                </a:gridCol>
                <a:gridCol w="2603470">
                  <a:extLst>
                    <a:ext uri="{9D8B030D-6E8A-4147-A177-3AD203B41FA5}">
                      <a16:colId xmlns:a16="http://schemas.microsoft.com/office/drawing/2014/main" val="180335972"/>
                    </a:ext>
                  </a:extLst>
                </a:gridCol>
              </a:tblGrid>
              <a:tr h="504000">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審議会</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健全育成</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800" dirty="0">
                          <a:solidFill>
                            <a:schemeClr val="tx1"/>
                          </a:solidFill>
                          <a:latin typeface="Meiryo UI" panose="020B0604030504040204" pitchFamily="50" charset="-128"/>
                          <a:ea typeface="Meiryo UI" panose="020B0604030504040204" pitchFamily="50" charset="-128"/>
                        </a:rPr>
                        <a:t>　　</a:t>
                      </a:r>
                      <a:endParaRPr kumimoji="1" lang="en-US" altLang="ja-JP" sz="8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Meiryo UI" panose="020B0604030504040204" pitchFamily="50" charset="-128"/>
                          <a:ea typeface="Meiryo UI" panose="020B0604030504040204" pitchFamily="50" charset="-128"/>
                        </a:rPr>
                        <a:t>　　第１～第４部会</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49" name="角丸四角形 48"/>
          <p:cNvSpPr/>
          <p:nvPr/>
        </p:nvSpPr>
        <p:spPr>
          <a:xfrm>
            <a:off x="3725504" y="3432536"/>
            <a:ext cx="5292000" cy="180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社会福祉審議会</a:t>
            </a:r>
          </a:p>
        </p:txBody>
      </p:sp>
      <p:graphicFrame>
        <p:nvGraphicFramePr>
          <p:cNvPr id="50" name="表 49"/>
          <p:cNvGraphicFramePr>
            <a:graphicFrameLocks noGrp="1"/>
          </p:cNvGraphicFramePr>
          <p:nvPr>
            <p:extLst>
              <p:ext uri="{D42A27DB-BD31-4B8C-83A1-F6EECF244321}">
                <p14:modId xmlns:p14="http://schemas.microsoft.com/office/powerpoint/2010/main" val="4180522"/>
              </p:ext>
            </p:extLst>
          </p:nvPr>
        </p:nvGraphicFramePr>
        <p:xfrm>
          <a:off x="6093833" y="3858732"/>
          <a:ext cx="3582149" cy="1753122"/>
        </p:xfrm>
        <a:graphic>
          <a:graphicData uri="http://schemas.openxmlformats.org/drawingml/2006/table">
            <a:tbl>
              <a:tblPr firstRow="1" bandRow="1">
                <a:tableStyleId>{5940675A-B579-460E-94D1-54222C63F5DA}</a:tableStyleId>
              </a:tblPr>
              <a:tblGrid>
                <a:gridCol w="540000">
                  <a:extLst>
                    <a:ext uri="{9D8B030D-6E8A-4147-A177-3AD203B41FA5}">
                      <a16:colId xmlns:a16="http://schemas.microsoft.com/office/drawing/2014/main" val="1002155097"/>
                    </a:ext>
                  </a:extLst>
                </a:gridCol>
                <a:gridCol w="3042149">
                  <a:extLst>
                    <a:ext uri="{9D8B030D-6E8A-4147-A177-3AD203B41FA5}">
                      <a16:colId xmlns:a16="http://schemas.microsoft.com/office/drawing/2014/main" val="180335972"/>
                    </a:ext>
                  </a:extLst>
                </a:gridCol>
              </a:tblGrid>
              <a:tr h="1753122">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子ども家庭審議会</a:t>
                      </a:r>
                      <a:endParaRPr kumimoji="1" lang="en-US" altLang="ja-JP" sz="800" b="1" dirty="0">
                        <a:solidFill>
                          <a:schemeClr val="tx1"/>
                        </a:solidFill>
                        <a:latin typeface="Meiryo UI" panose="020B0604030504040204" pitchFamily="50" charset="-128"/>
                        <a:ea typeface="Meiryo UI" panose="020B0604030504040204" pitchFamily="50" charset="-128"/>
                      </a:endParaRPr>
                    </a:p>
                    <a:p>
                      <a:pPr algn="ctr"/>
                      <a:r>
                        <a:rPr kumimoji="1" lang="ja-JP" altLang="en-US" sz="800" b="1" dirty="0">
                          <a:solidFill>
                            <a:schemeClr val="tx1"/>
                          </a:solidFill>
                          <a:latin typeface="Meiryo UI" panose="020B0604030504040204" pitchFamily="50" charset="-128"/>
                          <a:ea typeface="Meiryo UI" panose="020B0604030504040204" pitchFamily="50" charset="-128"/>
                        </a:rPr>
                        <a:t>（児童福祉審議会）</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①里親審査専門部会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②児童措置審査専門部会</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③児童虐待事例等点検・検証専門部会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④被措置児童等援助専門部会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⑤教育・保育・</a:t>
                      </a:r>
                      <a:r>
                        <a:rPr kumimoji="1" lang="ja-JP" altLang="en-US" sz="800" u="none" dirty="0">
                          <a:solidFill>
                            <a:schemeClr val="tx1"/>
                          </a:solidFill>
                          <a:latin typeface="Meiryo UI" panose="020B0604030504040204" pitchFamily="50" charset="-128"/>
                          <a:ea typeface="Meiryo UI" panose="020B0604030504040204" pitchFamily="50" charset="-128"/>
                        </a:rPr>
                        <a:t>🈟児</a:t>
                      </a:r>
                      <a:r>
                        <a:rPr kumimoji="1" lang="ja-JP" altLang="en-US" sz="800" dirty="0">
                          <a:solidFill>
                            <a:schemeClr val="tx1"/>
                          </a:solidFill>
                          <a:latin typeface="Meiryo UI" panose="020B0604030504040204" pitchFamily="50" charset="-128"/>
                          <a:ea typeface="Meiryo UI" panose="020B0604030504040204" pitchFamily="50" charset="-128"/>
                        </a:rPr>
                        <a:t>童福祉施設等における重大事故の</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再発防止のための検証専門部会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🈟児童福祉施設等認可等専門部会</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⑥保育所、⑦幼保連携型認定こども園、</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🈟認可外保育施設、🈟保育士再登録含む</a:t>
                      </a:r>
                      <a:endParaRPr kumimoji="1" lang="en-US" altLang="ja-JP" sz="800" b="1"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⑩</a:t>
                      </a:r>
                      <a:r>
                        <a:rPr kumimoji="1" lang="en-US" altLang="ja-JP" sz="800" dirty="0">
                          <a:solidFill>
                            <a:schemeClr val="tx1"/>
                          </a:solidFill>
                          <a:latin typeface="Meiryo UI" panose="020B0604030504040204" pitchFamily="50" charset="-128"/>
                          <a:ea typeface="Meiryo UI" panose="020B0604030504040204" pitchFamily="50" charset="-128"/>
                        </a:rPr>
                        <a:t>(</a:t>
                      </a:r>
                      <a:r>
                        <a:rPr kumimoji="1" lang="ja-JP" altLang="en-US" sz="800" dirty="0">
                          <a:solidFill>
                            <a:schemeClr val="tx1"/>
                          </a:solidFill>
                          <a:latin typeface="Meiryo UI" panose="020B0604030504040204" pitchFamily="50" charset="-128"/>
                          <a:ea typeface="Meiryo UI" panose="020B0604030504040204" pitchFamily="50" charset="-128"/>
                        </a:rPr>
                        <a:t>仮称</a:t>
                      </a:r>
                      <a:r>
                        <a:rPr kumimoji="1" lang="en-US" altLang="ja-JP" sz="800" dirty="0">
                          <a:solidFill>
                            <a:schemeClr val="tx1"/>
                          </a:solidFill>
                          <a:latin typeface="Meiryo UI" panose="020B0604030504040204" pitchFamily="50" charset="-128"/>
                          <a:ea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rPr>
                        <a:t>大阪府子ども計画</a:t>
                      </a:r>
                      <a:r>
                        <a:rPr kumimoji="1" lang="ja-JP" altLang="en-US" sz="800" dirty="0">
                          <a:solidFill>
                            <a:schemeClr val="tx1"/>
                          </a:solidFill>
                          <a:latin typeface="Meiryo UI" panose="020B0604030504040204" pitchFamily="50" charset="-128"/>
                          <a:ea typeface="Meiryo UI" panose="020B0604030504040204" pitchFamily="50" charset="-128"/>
                        </a:rPr>
                        <a:t>策定専門部会</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⑧社会的養育体制整備、⑨子どもの貧困対策・</a:t>
                      </a:r>
                      <a:br>
                        <a:rPr kumimoji="1" lang="en-US" altLang="ja-JP" sz="800" dirty="0">
                          <a:solidFill>
                            <a:schemeClr val="tx1"/>
                          </a:solidFill>
                          <a:latin typeface="Meiryo UI" panose="020B0604030504040204" pitchFamily="50" charset="-128"/>
                          <a:ea typeface="Meiryo UI" panose="020B0604030504040204" pitchFamily="50" charset="-128"/>
                        </a:rPr>
                      </a:br>
                      <a:r>
                        <a:rPr kumimoji="1" lang="ja-JP" altLang="en-US" sz="800" dirty="0">
                          <a:solidFill>
                            <a:schemeClr val="tx1"/>
                          </a:solidFill>
                          <a:latin typeface="Meiryo UI" panose="020B0604030504040204" pitchFamily="50" charset="-128"/>
                          <a:ea typeface="Meiryo UI" panose="020B0604030504040204" pitchFamily="50" charset="-128"/>
                        </a:rPr>
                        <a:t>　　　ひとり親家庭等自立促進計画　等、</a:t>
                      </a:r>
                      <a:endParaRPr kumimoji="1" lang="en-US" altLang="ja-JP" sz="800" dirty="0">
                        <a:solidFill>
                          <a:schemeClr val="tx1"/>
                        </a:solidFill>
                        <a:latin typeface="Meiryo UI" panose="020B0604030504040204" pitchFamily="50" charset="-128"/>
                        <a:ea typeface="Meiryo UI" panose="020B0604030504040204" pitchFamily="50" charset="-128"/>
                      </a:endParaRPr>
                    </a:p>
                    <a:p>
                      <a:r>
                        <a:rPr kumimoji="1" lang="ja-JP" altLang="en-US" sz="800" dirty="0">
                          <a:solidFill>
                            <a:schemeClr val="tx1"/>
                          </a:solidFill>
                          <a:latin typeface="Meiryo UI" panose="020B0604030504040204" pitchFamily="50" charset="-128"/>
                          <a:ea typeface="Meiryo UI" panose="020B0604030504040204" pitchFamily="50" charset="-128"/>
                        </a:rPr>
                        <a:t>　　　各計画策定時に必要に応じ小委員会設置</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837663796"/>
              </p:ext>
            </p:extLst>
          </p:nvPr>
        </p:nvGraphicFramePr>
        <p:xfrm>
          <a:off x="6101784" y="5685956"/>
          <a:ext cx="3573444" cy="411454"/>
        </p:xfrm>
        <a:graphic>
          <a:graphicData uri="http://schemas.openxmlformats.org/drawingml/2006/table">
            <a:tbl>
              <a:tblPr firstRow="1" bandRow="1">
                <a:tableStyleId>{5940675A-B579-460E-94D1-54222C63F5DA}</a:tableStyleId>
              </a:tblPr>
              <a:tblGrid>
                <a:gridCol w="510492">
                  <a:extLst>
                    <a:ext uri="{9D8B030D-6E8A-4147-A177-3AD203B41FA5}">
                      <a16:colId xmlns:a16="http://schemas.microsoft.com/office/drawing/2014/main" val="1002155097"/>
                    </a:ext>
                  </a:extLst>
                </a:gridCol>
                <a:gridCol w="3062952">
                  <a:extLst>
                    <a:ext uri="{9D8B030D-6E8A-4147-A177-3AD203B41FA5}">
                      <a16:colId xmlns:a16="http://schemas.microsoft.com/office/drawing/2014/main" val="180335972"/>
                    </a:ext>
                  </a:extLst>
                </a:gridCol>
              </a:tblGrid>
              <a:tr h="411454">
                <a:tc>
                  <a:txBody>
                    <a:bodyPr/>
                    <a:lstStyle/>
                    <a:p>
                      <a:pPr algn="ctr"/>
                      <a:r>
                        <a:rPr kumimoji="1" lang="ja-JP" altLang="en-US" sz="600" b="1" dirty="0">
                          <a:solidFill>
                            <a:schemeClr val="tx1"/>
                          </a:solidFill>
                          <a:latin typeface="Meiryo UI" panose="020B0604030504040204" pitchFamily="50" charset="-128"/>
                          <a:ea typeface="Meiryo UI" panose="020B0604030504040204" pitchFamily="50" charset="-128"/>
                        </a:rPr>
                        <a:t>審議会</a:t>
                      </a:r>
                      <a:endParaRPr kumimoji="1" lang="en-US" altLang="ja-JP" sz="600" b="1" dirty="0">
                        <a:solidFill>
                          <a:schemeClr val="tx1"/>
                        </a:solidFill>
                        <a:latin typeface="Meiryo UI" panose="020B0604030504040204" pitchFamily="50" charset="-128"/>
                        <a:ea typeface="Meiryo UI" panose="020B0604030504040204" pitchFamily="50" charset="-128"/>
                      </a:endParaRPr>
                    </a:p>
                    <a:p>
                      <a:pPr algn="ctr"/>
                      <a:r>
                        <a:rPr kumimoji="1" lang="ja-JP" altLang="en-US" sz="600" b="1" dirty="0">
                          <a:solidFill>
                            <a:schemeClr val="tx1"/>
                          </a:solidFill>
                          <a:latin typeface="Meiryo UI" panose="020B0604030504040204" pitchFamily="50" charset="-128"/>
                          <a:ea typeface="Meiryo UI" panose="020B0604030504040204" pitchFamily="50" charset="-128"/>
                        </a:rPr>
                        <a:t>健全育成</a:t>
                      </a:r>
                      <a:endParaRPr kumimoji="1" lang="en-US" altLang="ja-JP" sz="600" b="1" dirty="0">
                        <a:solidFill>
                          <a:schemeClr val="tx1"/>
                        </a:solidFill>
                        <a:latin typeface="Meiryo UI" panose="020B0604030504040204" pitchFamily="50" charset="-128"/>
                        <a:ea typeface="Meiryo UI" panose="020B0604030504040204" pitchFamily="50" charset="-128"/>
                      </a:endParaRPr>
                    </a:p>
                    <a:p>
                      <a:pPr algn="ctr"/>
                      <a:r>
                        <a:rPr kumimoji="1" lang="ja-JP" altLang="en-US" sz="600" b="1" dirty="0">
                          <a:solidFill>
                            <a:schemeClr val="tx1"/>
                          </a:solidFill>
                          <a:latin typeface="Meiryo UI" panose="020B0604030504040204" pitchFamily="50" charset="-128"/>
                          <a:ea typeface="Meiryo UI" panose="020B0604030504040204" pitchFamily="50" charset="-128"/>
                        </a:rPr>
                        <a:t>青少年</a:t>
                      </a:r>
                    </a:p>
                  </a:txBody>
                  <a:tcPr vert="eaVert"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chemeClr val="accent1">
                        <a:lumMod val="20000"/>
                        <a:lumOff val="80000"/>
                      </a:schemeClr>
                    </a:solidFill>
                  </a:tcPr>
                </a:tc>
                <a:tc>
                  <a:txBody>
                    <a:bodyPr/>
                    <a:lstStyle/>
                    <a:p>
                      <a:r>
                        <a:rPr kumimoji="1" lang="ja-JP" altLang="en-US" sz="600" dirty="0">
                          <a:solidFill>
                            <a:schemeClr val="tx1"/>
                          </a:solidFill>
                          <a:latin typeface="メイリオ" panose="020B0604030504040204" pitchFamily="50" charset="-128"/>
                          <a:ea typeface="メイリオ" panose="020B0604030504040204" pitchFamily="50" charset="-128"/>
                        </a:rPr>
                        <a:t>　　</a:t>
                      </a:r>
                      <a:r>
                        <a:rPr kumimoji="1" lang="ja-JP" altLang="en-US" sz="800" dirty="0">
                          <a:solidFill>
                            <a:schemeClr val="tx1"/>
                          </a:solidFill>
                          <a:latin typeface="Meiryo UI" panose="020B0604030504040204" pitchFamily="50" charset="-128"/>
                          <a:ea typeface="Meiryo UI" panose="020B0604030504040204" pitchFamily="50" charset="-128"/>
                        </a:rPr>
                        <a:t>第１～第４部会</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057287348"/>
                  </a:ext>
                </a:extLst>
              </a:tr>
            </a:tbl>
          </a:graphicData>
        </a:graphic>
      </p:graphicFrame>
      <p:sp>
        <p:nvSpPr>
          <p:cNvPr id="8" name="テキスト ボックス 7"/>
          <p:cNvSpPr txBox="1"/>
          <p:nvPr/>
        </p:nvSpPr>
        <p:spPr>
          <a:xfrm>
            <a:off x="2947916" y="3557283"/>
            <a:ext cx="745296"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本審機能なし</a:t>
            </a:r>
          </a:p>
        </p:txBody>
      </p:sp>
      <p:sp>
        <p:nvSpPr>
          <p:cNvPr id="10" name="角丸四角形 9"/>
          <p:cNvSpPr/>
          <p:nvPr/>
        </p:nvSpPr>
        <p:spPr>
          <a:xfrm>
            <a:off x="361283" y="3429848"/>
            <a:ext cx="1332000" cy="180000"/>
          </a:xfrm>
          <a:prstGeom prst="roundRect">
            <a:avLst/>
          </a:prstGeom>
          <a:solidFill>
            <a:schemeClr val="bg2">
              <a:lumMod val="9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社会福祉審議会</a:t>
            </a:r>
          </a:p>
        </p:txBody>
      </p:sp>
      <p:sp>
        <p:nvSpPr>
          <p:cNvPr id="33" name="テキスト ボックス 32"/>
          <p:cNvSpPr txBox="1"/>
          <p:nvPr/>
        </p:nvSpPr>
        <p:spPr>
          <a:xfrm>
            <a:off x="8534341" y="3844021"/>
            <a:ext cx="1275797" cy="415498"/>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　　　　　　　　本審機能付与</a:t>
            </a:r>
            <a:endParaRPr kumimoji="1" lang="en-US" altLang="ja-JP" sz="700" dirty="0">
              <a:latin typeface="Meiryo UI" panose="020B0604030504040204" pitchFamily="50" charset="-128"/>
              <a:ea typeface="Meiryo UI" panose="020B0604030504040204" pitchFamily="50" charset="-128"/>
            </a:endParaRPr>
          </a:p>
          <a:p>
            <a:r>
              <a:rPr kumimoji="1" lang="ja-JP" altLang="en-US" sz="700" dirty="0">
                <a:latin typeface="Meiryo UI" panose="020B0604030504040204" pitchFamily="50" charset="-128"/>
                <a:ea typeface="Meiryo UI" panose="020B0604030504040204" pitchFamily="50" charset="-128"/>
              </a:rPr>
              <a:t>　</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ア</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青少年施策含む　　</a:t>
            </a:r>
            <a:endParaRPr kumimoji="1" lang="en-US" altLang="ja-JP" sz="700" dirty="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1889368" y="5621526"/>
            <a:ext cx="1836136" cy="461665"/>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ア</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青少年施策</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イ</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青少年健全育成条例に基づく規制</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ウ</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青少年問題協議会機能</a:t>
            </a:r>
          </a:p>
        </p:txBody>
      </p:sp>
      <p:sp>
        <p:nvSpPr>
          <p:cNvPr id="31" name="テキスト ボックス 30"/>
          <p:cNvSpPr txBox="1"/>
          <p:nvPr/>
        </p:nvSpPr>
        <p:spPr>
          <a:xfrm>
            <a:off x="7707400" y="5716168"/>
            <a:ext cx="1923994" cy="338554"/>
          </a:xfrm>
          <a:prstGeom prst="rect">
            <a:avLst/>
          </a:prstGeom>
          <a:noFill/>
        </p:spPr>
        <p:txBody>
          <a:bodyPr wrap="square" rtlCol="0">
            <a:spAutoFit/>
          </a:bodyPr>
          <a:lstStyle/>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イ</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青少年健全育成条例に基づく規制</a:t>
            </a:r>
            <a:endParaRPr kumimoji="1" lang="en-US" altLang="ja-JP" sz="800" dirty="0">
              <a:latin typeface="Meiryo UI" panose="020B0604030504040204" pitchFamily="50" charset="-128"/>
              <a:ea typeface="Meiryo UI" panose="020B0604030504040204" pitchFamily="50" charset="-128"/>
            </a:endParaRPr>
          </a:p>
          <a:p>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ウ</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青少年問題協議会機能</a:t>
            </a:r>
          </a:p>
        </p:txBody>
      </p:sp>
      <p:sp>
        <p:nvSpPr>
          <p:cNvPr id="23" name="テキスト ボックス 22"/>
          <p:cNvSpPr txBox="1"/>
          <p:nvPr/>
        </p:nvSpPr>
        <p:spPr>
          <a:xfrm>
            <a:off x="932600" y="4114287"/>
            <a:ext cx="249305" cy="246221"/>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Ａ</a:t>
            </a:r>
          </a:p>
        </p:txBody>
      </p:sp>
      <p:sp>
        <p:nvSpPr>
          <p:cNvPr id="38" name="テキスト ボックス 37"/>
          <p:cNvSpPr txBox="1"/>
          <p:nvPr/>
        </p:nvSpPr>
        <p:spPr>
          <a:xfrm>
            <a:off x="938022" y="5090414"/>
            <a:ext cx="263966" cy="246221"/>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Ｂ</a:t>
            </a:r>
          </a:p>
        </p:txBody>
      </p:sp>
      <p:sp>
        <p:nvSpPr>
          <p:cNvPr id="40" name="テキスト ボックス 39"/>
          <p:cNvSpPr txBox="1"/>
          <p:nvPr/>
        </p:nvSpPr>
        <p:spPr>
          <a:xfrm>
            <a:off x="945349" y="5740599"/>
            <a:ext cx="249305" cy="246221"/>
          </a:xfrm>
          <a:prstGeom prst="rect">
            <a:avLst/>
          </a:prstGeom>
          <a:noFill/>
        </p:spPr>
        <p:txBody>
          <a:bodyPr wrap="square" rtlCol="0">
            <a:spAutoFit/>
          </a:bodyPr>
          <a:lstStyle/>
          <a:p>
            <a:r>
              <a:rPr kumimoji="1" lang="ja-JP" altLang="en-US" sz="1000" b="1" dirty="0">
                <a:latin typeface="メイリオ" panose="020B0604030504040204" pitchFamily="50" charset="-128"/>
                <a:ea typeface="メイリオ" panose="020B0604030504040204" pitchFamily="50" charset="-128"/>
              </a:rPr>
              <a:t>Ｃ</a:t>
            </a:r>
          </a:p>
        </p:txBody>
      </p:sp>
      <p:sp>
        <p:nvSpPr>
          <p:cNvPr id="27" name="大かっこ 26"/>
          <p:cNvSpPr/>
          <p:nvPr/>
        </p:nvSpPr>
        <p:spPr>
          <a:xfrm>
            <a:off x="6827521" y="5191504"/>
            <a:ext cx="2116182" cy="376394"/>
          </a:xfrm>
          <a:prstGeom prst="bracketPair">
            <a:avLst>
              <a:gd name="adj" fmla="val 10330"/>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大かっこ 31"/>
          <p:cNvSpPr/>
          <p:nvPr/>
        </p:nvSpPr>
        <p:spPr>
          <a:xfrm>
            <a:off x="6827521" y="4810351"/>
            <a:ext cx="2116182" cy="231212"/>
          </a:xfrm>
          <a:prstGeom prst="bracketPair">
            <a:avLst/>
          </a:prstGeom>
          <a:ln>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p:cNvSpPr txBox="1"/>
          <p:nvPr/>
        </p:nvSpPr>
        <p:spPr>
          <a:xfrm>
            <a:off x="6931531" y="1485903"/>
            <a:ext cx="2928962" cy="184666"/>
          </a:xfrm>
          <a:prstGeom prst="rect">
            <a:avLst/>
          </a:prstGeom>
          <a:noFill/>
        </p:spPr>
        <p:txBody>
          <a:bodyPr wrap="square" rtlCol="0">
            <a:spAutoFit/>
          </a:bodyPr>
          <a:lstStyle/>
          <a:p>
            <a:r>
              <a:rPr kumimoji="1" lang="ja-JP" altLang="en-US" sz="600" dirty="0">
                <a:latin typeface="Meiryo UI" panose="020B0604030504040204" pitchFamily="50" charset="-128"/>
                <a:ea typeface="Meiryo UI" panose="020B0604030504040204" pitchFamily="50" charset="-128"/>
              </a:rPr>
              <a:t>　　（</a:t>
            </a:r>
            <a:r>
              <a:rPr kumimoji="1" lang="en-US" altLang="ja-JP" sz="600" dirty="0">
                <a:latin typeface="Meiryo UI" panose="020B0604030504040204" pitchFamily="50" charset="-128"/>
                <a:ea typeface="Meiryo UI" panose="020B0604030504040204" pitchFamily="50" charset="-128"/>
              </a:rPr>
              <a:t>※</a:t>
            </a:r>
            <a:r>
              <a:rPr kumimoji="1" lang="ja-JP" altLang="en-US" sz="600" dirty="0">
                <a:latin typeface="Meiryo UI" panose="020B0604030504040204" pitchFamily="50" charset="-128"/>
                <a:ea typeface="Meiryo UI" panose="020B0604030504040204" pitchFamily="50" charset="-128"/>
              </a:rPr>
              <a:t>３）</a:t>
            </a:r>
            <a:r>
              <a:rPr lang="ja-JP" altLang="en-US" sz="600" dirty="0">
                <a:latin typeface="Meiryo UI" panose="020B0604030504040204" pitchFamily="50" charset="-128"/>
                <a:ea typeface="Meiryo UI" panose="020B0604030504040204" pitchFamily="50" charset="-128"/>
              </a:rPr>
              <a:t>就学前の子どもに関する教育、保育等の総合的な提供の推進に関する法律</a:t>
            </a:r>
            <a:endParaRPr kumimoji="1" lang="ja-JP" altLang="en-US" sz="600" dirty="0">
              <a:latin typeface="Meiryo UI" panose="020B0604030504040204" pitchFamily="50" charset="-128"/>
              <a:ea typeface="Meiryo UI" panose="020B0604030504040204" pitchFamily="50" charset="-128"/>
            </a:endParaRPr>
          </a:p>
        </p:txBody>
      </p:sp>
      <p:sp>
        <p:nvSpPr>
          <p:cNvPr id="3" name="正方形/長方形 2"/>
          <p:cNvSpPr/>
          <p:nvPr/>
        </p:nvSpPr>
        <p:spPr>
          <a:xfrm>
            <a:off x="9105900" y="28771"/>
            <a:ext cx="653252" cy="2702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資料２</a:t>
            </a:r>
          </a:p>
        </p:txBody>
      </p:sp>
      <p:sp>
        <p:nvSpPr>
          <p:cNvPr id="37" name="テキスト ボックス 36"/>
          <p:cNvSpPr txBox="1"/>
          <p:nvPr/>
        </p:nvSpPr>
        <p:spPr>
          <a:xfrm>
            <a:off x="488402" y="4637579"/>
            <a:ext cx="538881"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１）</a:t>
            </a:r>
          </a:p>
        </p:txBody>
      </p:sp>
      <p:sp>
        <p:nvSpPr>
          <p:cNvPr id="41" name="テキスト ボックス 40"/>
          <p:cNvSpPr txBox="1"/>
          <p:nvPr/>
        </p:nvSpPr>
        <p:spPr>
          <a:xfrm>
            <a:off x="6093832" y="5191504"/>
            <a:ext cx="538881" cy="200055"/>
          </a:xfrm>
          <a:prstGeom prst="rect">
            <a:avLst/>
          </a:prstGeom>
          <a:noFill/>
        </p:spPr>
        <p:txBody>
          <a:bodyPr wrap="square" rtlCol="0">
            <a:spAutoFit/>
          </a:bodyPr>
          <a:lstStyle/>
          <a:p>
            <a:r>
              <a:rPr kumimoji="1" lang="ja-JP" altLang="en-US" sz="700" dirty="0">
                <a:latin typeface="Meiryo UI" panose="020B0604030504040204" pitchFamily="50" charset="-128"/>
                <a:ea typeface="Meiryo UI" panose="020B0604030504040204" pitchFamily="50" charset="-128"/>
              </a:rPr>
              <a:t>（</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２）</a:t>
            </a:r>
          </a:p>
        </p:txBody>
      </p:sp>
    </p:spTree>
    <p:extLst>
      <p:ext uri="{BB962C8B-B14F-4D97-AF65-F5344CB8AC3E}">
        <p14:creationId xmlns:p14="http://schemas.microsoft.com/office/powerpoint/2010/main" val="33601590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3945</TotalTime>
  <Words>1242</Words>
  <Application>Microsoft Office PowerPoint</Application>
  <PresentationFormat>A4 210 x 297 mm</PresentationFormat>
  <Paragraphs>87</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メイリオ</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前河　桜</dc:creator>
  <cp:lastModifiedBy>林　雅彦</cp:lastModifiedBy>
  <cp:revision>302</cp:revision>
  <cp:lastPrinted>2023-08-08T05:20:47Z</cp:lastPrinted>
  <dcterms:created xsi:type="dcterms:W3CDTF">2022-11-10T04:09:27Z</dcterms:created>
  <dcterms:modified xsi:type="dcterms:W3CDTF">2023-10-17T08:16:40Z</dcterms:modified>
</cp:coreProperties>
</file>