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268" r:id="rId2"/>
    <p:sldId id="281" r:id="rId3"/>
    <p:sldId id="279" r:id="rId4"/>
    <p:sldId id="280" r:id="rId5"/>
    <p:sldId id="270" r:id="rId6"/>
    <p:sldId id="272" r:id="rId7"/>
    <p:sldId id="269" r:id="rId8"/>
    <p:sldId id="275" r:id="rId9"/>
    <p:sldId id="263" r:id="rId10"/>
    <p:sldId id="261" r:id="rId11"/>
    <p:sldId id="267" r:id="rId12"/>
    <p:sldId id="277" r:id="rId13"/>
    <p:sldId id="262" r:id="rId14"/>
    <p:sldId id="265" r:id="rId15"/>
  </p:sldIdLst>
  <p:sldSz cx="9144000" cy="6858000" type="screen4x3"/>
  <p:notesSz cx="6807200" cy="9939338"/>
  <p:defaultTextStyle>
    <a:defPPr>
      <a:defRPr lang="ja-JP"/>
    </a:defPPr>
    <a:lvl1pPr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Calibri" panose="020F050202020403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Calibri" panose="020F050202020403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735" autoAdjust="0"/>
    <p:restoredTop sz="94660"/>
  </p:normalViewPr>
  <p:slideViewPr>
    <p:cSldViewPr>
      <p:cViewPr varScale="1">
        <p:scale>
          <a:sx n="94" d="100"/>
          <a:sy n="94" d="100"/>
        </p:scale>
        <p:origin x="1133" y="91"/>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eaLnBrk="1" fontAlgn="auto" hangingPunct="1">
              <a:spcBef>
                <a:spcPts val="0"/>
              </a:spcBef>
              <a:spcAft>
                <a:spcPts val="0"/>
              </a:spcAft>
              <a:defRPr sz="1200">
                <a:latin typeface="+mn-lt"/>
                <a:ea typeface="+mn-ea"/>
              </a:defRPr>
            </a:lvl1pPr>
          </a:lstStyle>
          <a:p>
            <a:pPr>
              <a:defRPr/>
            </a:pPr>
            <a:fld id="{2E786577-8272-4D3E-8A90-E67B974DECC6}" type="datetimeFigureOut">
              <a:rPr lang="ja-JP" altLang="en-US"/>
              <a:pPr>
                <a:defRPr/>
              </a:pPr>
              <a:t>2024/1/22</a:t>
            </a:fld>
            <a:endParaRPr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D9C0575F-A621-4CE5-8E6E-539CE56741A8}"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Calibri" panose="020F0502020204030204" pitchFamily="34" charset="0"/>
                <a:ea typeface="ＭＳ Ｐゴシック" panose="020B0600070205080204" pitchFamily="50" charset="-128"/>
              </a:defRPr>
            </a:lvl1pPr>
            <a:lvl2pPr marL="742950" indent="-285750">
              <a:defRPr kumimoji="1">
                <a:solidFill>
                  <a:schemeClr val="tx1"/>
                </a:solidFill>
                <a:latin typeface="Calibri" panose="020F0502020204030204" pitchFamily="34" charset="0"/>
                <a:ea typeface="ＭＳ Ｐゴシック" panose="020B0600070205080204" pitchFamily="50" charset="-128"/>
              </a:defRPr>
            </a:lvl2pPr>
            <a:lvl3pPr marL="1143000" indent="-228600">
              <a:defRPr kumimoji="1">
                <a:solidFill>
                  <a:schemeClr val="tx1"/>
                </a:solidFill>
                <a:latin typeface="Calibri" panose="020F0502020204030204" pitchFamily="34" charset="0"/>
                <a:ea typeface="ＭＳ Ｐゴシック" panose="020B0600070205080204" pitchFamily="50" charset="-128"/>
              </a:defRPr>
            </a:lvl3pPr>
            <a:lvl4pPr marL="1600200" indent="-228600">
              <a:defRPr kumimoji="1">
                <a:solidFill>
                  <a:schemeClr val="tx1"/>
                </a:solidFill>
                <a:latin typeface="Calibri" panose="020F0502020204030204" pitchFamily="34" charset="0"/>
                <a:ea typeface="ＭＳ Ｐゴシック" panose="020B0600070205080204" pitchFamily="50" charset="-128"/>
              </a:defRPr>
            </a:lvl4pPr>
            <a:lvl5pPr marL="2057400" indent="-228600">
              <a:defRPr kumimoji="1">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0"/>
              </a:spcBef>
              <a:spcAft>
                <a:spcPct val="0"/>
              </a:spcAft>
              <a:defRPr kumimoji="1">
                <a:solidFill>
                  <a:schemeClr val="tx1"/>
                </a:solidFill>
                <a:latin typeface="Calibri" panose="020F0502020204030204" pitchFamily="34" charset="0"/>
                <a:ea typeface="ＭＳ Ｐゴシック" panose="020B0600070205080204" pitchFamily="50" charset="-128"/>
              </a:defRPr>
            </a:lvl9pPr>
          </a:lstStyle>
          <a:p>
            <a:fld id="{A8E60E6E-70A4-4242-B9B7-E639C86BB134}" type="slidenum">
              <a:rPr lang="ja-JP" altLang="en-US" smtClean="0"/>
              <a:pPr/>
              <a:t>1</a:t>
            </a:fld>
            <a:endParaRPr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5530A6C6-E640-4795-ACE3-62916F237C63}" type="datetime1">
              <a:rPr lang="ja-JP" altLang="en-US" smtClean="0"/>
              <a:t>2024/1/22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6F1BF30-5FE0-4E8D-9FB3-B14BF1521712}" type="slidenum">
              <a:rPr lang="ja-JP" altLang="en-US"/>
              <a:pPr>
                <a:defRPr/>
              </a:pPr>
              <a:t>‹#›</a:t>
            </a:fld>
            <a:endParaRPr lang="ja-JP" altLang="en-US"/>
          </a:p>
        </p:txBody>
      </p:sp>
    </p:spTree>
    <p:extLst>
      <p:ext uri="{BB962C8B-B14F-4D97-AF65-F5344CB8AC3E}">
        <p14:creationId xmlns:p14="http://schemas.microsoft.com/office/powerpoint/2010/main" val="1285006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5B72257-FB76-45F1-9F5E-0AD15CDB3815}" type="datetime1">
              <a:rPr lang="ja-JP" altLang="en-US" smtClean="0"/>
              <a:t>2024/1/22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B705BE66-07E9-4CF3-9FB3-7BD8A0DCCAE0}" type="slidenum">
              <a:rPr lang="ja-JP" altLang="en-US"/>
              <a:pPr>
                <a:defRPr/>
              </a:pPr>
              <a:t>‹#›</a:t>
            </a:fld>
            <a:endParaRPr lang="ja-JP" altLang="en-US"/>
          </a:p>
        </p:txBody>
      </p:sp>
    </p:spTree>
    <p:extLst>
      <p:ext uri="{BB962C8B-B14F-4D97-AF65-F5344CB8AC3E}">
        <p14:creationId xmlns:p14="http://schemas.microsoft.com/office/powerpoint/2010/main" val="2325882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51209B99-134D-4230-8CD6-E4190144C204}" type="datetime1">
              <a:rPr lang="ja-JP" altLang="en-US" smtClean="0"/>
              <a:t>2024/1/22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FB4E4717-D2BB-4BA8-B5BC-CD653D5DC74E}" type="slidenum">
              <a:rPr lang="ja-JP" altLang="en-US"/>
              <a:pPr>
                <a:defRPr/>
              </a:pPr>
              <a:t>‹#›</a:t>
            </a:fld>
            <a:endParaRPr lang="ja-JP" altLang="en-US"/>
          </a:p>
        </p:txBody>
      </p:sp>
    </p:spTree>
    <p:extLst>
      <p:ext uri="{BB962C8B-B14F-4D97-AF65-F5344CB8AC3E}">
        <p14:creationId xmlns:p14="http://schemas.microsoft.com/office/powerpoint/2010/main" val="18456377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ABFCEC9D-CEB6-4ED6-B981-983942A46523}" type="datetime1">
              <a:rPr lang="ja-JP" altLang="en-US" smtClean="0"/>
              <a:t>2024/1/22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6172F92E-50AD-4D20-B597-4B06344B9520}" type="slidenum">
              <a:rPr lang="ja-JP" altLang="en-US"/>
              <a:pPr>
                <a:defRPr/>
              </a:pPr>
              <a:t>‹#›</a:t>
            </a:fld>
            <a:endParaRPr lang="ja-JP" altLang="en-US"/>
          </a:p>
        </p:txBody>
      </p:sp>
    </p:spTree>
    <p:extLst>
      <p:ext uri="{BB962C8B-B14F-4D97-AF65-F5344CB8AC3E}">
        <p14:creationId xmlns:p14="http://schemas.microsoft.com/office/powerpoint/2010/main" val="1430545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B7B077D7-9A86-4307-9303-2CD19634C42E}" type="datetime1">
              <a:rPr lang="ja-JP" altLang="en-US" smtClean="0"/>
              <a:t>2024/1/22</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95DA17E4-57D6-45EC-B0FF-3C068BCD5C65}" type="slidenum">
              <a:rPr lang="ja-JP" altLang="en-US"/>
              <a:pPr>
                <a:defRPr/>
              </a:pPr>
              <a:t>‹#›</a:t>
            </a:fld>
            <a:endParaRPr lang="ja-JP" altLang="en-US"/>
          </a:p>
        </p:txBody>
      </p:sp>
    </p:spTree>
    <p:extLst>
      <p:ext uri="{BB962C8B-B14F-4D97-AF65-F5344CB8AC3E}">
        <p14:creationId xmlns:p14="http://schemas.microsoft.com/office/powerpoint/2010/main" val="25283500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7E410FA1-D055-4DCD-A2F2-6DB7E9AE6524}" type="datetime1">
              <a:rPr lang="ja-JP" altLang="en-US" smtClean="0"/>
              <a:t>2024/1/22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5DEA7C1-AB66-4284-8CC2-F880C16EEA47}" type="slidenum">
              <a:rPr lang="ja-JP" altLang="en-US"/>
              <a:pPr>
                <a:defRPr/>
              </a:pPr>
              <a:t>‹#›</a:t>
            </a:fld>
            <a:endParaRPr lang="ja-JP" altLang="en-US"/>
          </a:p>
        </p:txBody>
      </p:sp>
    </p:spTree>
    <p:extLst>
      <p:ext uri="{BB962C8B-B14F-4D97-AF65-F5344CB8AC3E}">
        <p14:creationId xmlns:p14="http://schemas.microsoft.com/office/powerpoint/2010/main" val="3959426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00CD456E-0AF2-4FE9-B538-0E5ED57BD3A5}" type="datetime1">
              <a:rPr lang="ja-JP" altLang="en-US" smtClean="0"/>
              <a:t>2024/1/22</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E198785A-74B7-4C16-860F-D31AFD5AAB19}" type="slidenum">
              <a:rPr lang="ja-JP" altLang="en-US"/>
              <a:pPr>
                <a:defRPr/>
              </a:pPr>
              <a:t>‹#›</a:t>
            </a:fld>
            <a:endParaRPr lang="ja-JP" altLang="en-US"/>
          </a:p>
        </p:txBody>
      </p:sp>
    </p:spTree>
    <p:extLst>
      <p:ext uri="{BB962C8B-B14F-4D97-AF65-F5344CB8AC3E}">
        <p14:creationId xmlns:p14="http://schemas.microsoft.com/office/powerpoint/2010/main" val="2320456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0ABD9DEF-9FCF-4990-A263-0A7713DF9AD0}" type="datetime1">
              <a:rPr lang="ja-JP" altLang="en-US" smtClean="0"/>
              <a:t>2024/1/22</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809855F6-7F2F-4E8D-97B7-B8ABD1D71330}" type="slidenum">
              <a:rPr lang="ja-JP" altLang="en-US"/>
              <a:pPr>
                <a:defRPr/>
              </a:pPr>
              <a:t>‹#›</a:t>
            </a:fld>
            <a:endParaRPr lang="ja-JP" altLang="en-US"/>
          </a:p>
        </p:txBody>
      </p:sp>
    </p:spTree>
    <p:extLst>
      <p:ext uri="{BB962C8B-B14F-4D97-AF65-F5344CB8AC3E}">
        <p14:creationId xmlns:p14="http://schemas.microsoft.com/office/powerpoint/2010/main" val="471687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59ED105D-9615-4C5E-95B2-3777294D7A83}" type="datetime1">
              <a:rPr lang="ja-JP" altLang="en-US" smtClean="0"/>
              <a:t>2024/1/22</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CDD56A97-DBC7-4A49-966D-6FCD2AAE2817}" type="slidenum">
              <a:rPr lang="ja-JP" altLang="en-US"/>
              <a:pPr>
                <a:defRPr/>
              </a:pPr>
              <a:t>‹#›</a:t>
            </a:fld>
            <a:endParaRPr lang="ja-JP" altLang="en-US"/>
          </a:p>
        </p:txBody>
      </p:sp>
    </p:spTree>
    <p:extLst>
      <p:ext uri="{BB962C8B-B14F-4D97-AF65-F5344CB8AC3E}">
        <p14:creationId xmlns:p14="http://schemas.microsoft.com/office/powerpoint/2010/main" val="7747399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42F5DE4A-475C-4A4C-A2DE-BDB9CA9AF4D4}" type="datetime1">
              <a:rPr lang="ja-JP" altLang="en-US" smtClean="0"/>
              <a:t>2024/1/22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57645ADD-6076-4B6E-A6DF-4A8DCFAEAB7B}" type="slidenum">
              <a:rPr lang="ja-JP" altLang="en-US"/>
              <a:pPr>
                <a:defRPr/>
              </a:pPr>
              <a:t>‹#›</a:t>
            </a:fld>
            <a:endParaRPr lang="ja-JP" altLang="en-US"/>
          </a:p>
        </p:txBody>
      </p:sp>
    </p:spTree>
    <p:extLst>
      <p:ext uri="{BB962C8B-B14F-4D97-AF65-F5344CB8AC3E}">
        <p14:creationId xmlns:p14="http://schemas.microsoft.com/office/powerpoint/2010/main" val="469595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47322988-D641-4A3B-A3B3-94BFB7FE1C0F}" type="datetime1">
              <a:rPr lang="ja-JP" altLang="en-US" smtClean="0"/>
              <a:t>2024/1/22</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AB946CAC-3D58-4B6F-8D48-04FE3D7A3C06}" type="slidenum">
              <a:rPr lang="ja-JP" altLang="en-US"/>
              <a:pPr>
                <a:defRPr/>
              </a:pPr>
              <a:t>‹#›</a:t>
            </a:fld>
            <a:endParaRPr lang="ja-JP" altLang="en-US"/>
          </a:p>
        </p:txBody>
      </p:sp>
    </p:spTree>
    <p:extLst>
      <p:ext uri="{BB962C8B-B14F-4D97-AF65-F5344CB8AC3E}">
        <p14:creationId xmlns:p14="http://schemas.microsoft.com/office/powerpoint/2010/main" val="18072935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ea typeface="+mn-ea"/>
              </a:defRPr>
            </a:lvl1pPr>
          </a:lstStyle>
          <a:p>
            <a:pPr>
              <a:defRPr/>
            </a:pPr>
            <a:fld id="{59CA7D07-C24C-4850-9684-3333A27FC171}" type="datetime1">
              <a:rPr lang="ja-JP" altLang="en-US" smtClean="0"/>
              <a:t>2024/1/22</a:t>
            </a:fld>
            <a:endParaRPr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pPr>
              <a:defRPr/>
            </a:pPr>
            <a:fld id="{45D493F4-0456-4CEC-9A8D-66A3E618A7B6}"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2pPr>
      <a:lvl3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3pPr>
      <a:lvl4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4pPr>
      <a:lvl5pPr algn="ctr" rtl="0" eaLnBrk="0" fontAlgn="base" hangingPunct="0">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5pPr>
      <a:lvl6pPr marL="4572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6pPr>
      <a:lvl7pPr marL="9144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7pPr>
      <a:lvl8pPr marL="13716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8pPr>
      <a:lvl9pPr marL="1828800" algn="ctr" rtl="0" fontAlgn="base">
        <a:spcBef>
          <a:spcPct val="0"/>
        </a:spcBef>
        <a:spcAft>
          <a:spcPct val="0"/>
        </a:spcAft>
        <a:defRPr kumimoji="1" sz="4400">
          <a:solidFill>
            <a:schemeClr val="tx1"/>
          </a:solidFill>
          <a:latin typeface="Calibri" panose="020F0502020204030204" pitchFamily="34" charset="0"/>
          <a:ea typeface="ＭＳ Ｐゴシック" panose="020B0600070205080204" pitchFamily="50" charset="-128"/>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841" y="2780283"/>
            <a:ext cx="8856663" cy="720725"/>
          </a:xfrm>
        </p:spPr>
        <p:txBody>
          <a:bodyPr rtlCol="0">
            <a:normAutofit fontScale="90000"/>
          </a:bodyPr>
          <a:lstStyle/>
          <a:p>
            <a:pPr eaLnBrk="1" fontAlgn="auto" hangingPunct="1">
              <a:spcAft>
                <a:spcPts val="0"/>
              </a:spcAft>
              <a:defRPr/>
            </a:pPr>
            <a:r>
              <a:rPr lang="ja-JP" altLang="en-US" dirty="0"/>
              <a:t>関係法規等（抜粋）</a:t>
            </a:r>
          </a:p>
        </p:txBody>
      </p:sp>
      <p:sp>
        <p:nvSpPr>
          <p:cNvPr id="3" name="コンテンツ プレースホルダー 2"/>
          <p:cNvSpPr>
            <a:spLocks noGrp="1"/>
          </p:cNvSpPr>
          <p:nvPr>
            <p:ph idx="1"/>
          </p:nvPr>
        </p:nvSpPr>
        <p:spPr>
          <a:xfrm>
            <a:off x="518864" y="5373017"/>
            <a:ext cx="8229600" cy="576263"/>
          </a:xfrm>
        </p:spPr>
        <p:txBody>
          <a:bodyPr rtlCol="0">
            <a:normAutofit lnSpcReduction="10000"/>
          </a:bodyPr>
          <a:lstStyle/>
          <a:p>
            <a:pPr marL="0" indent="0" algn="ctr" eaLnBrk="1" fontAlgn="auto" hangingPunct="1">
              <a:spcAft>
                <a:spcPts val="0"/>
              </a:spcAft>
              <a:buFont typeface="Arial" panose="020B0604020202020204" pitchFamily="34" charset="0"/>
              <a:buNone/>
              <a:defRPr/>
            </a:pPr>
            <a:r>
              <a:rPr lang="ja-JP" altLang="en-US" dirty="0"/>
              <a:t>令和５年８月１日</a:t>
            </a:r>
          </a:p>
        </p:txBody>
      </p:sp>
      <p:sp>
        <p:nvSpPr>
          <p:cNvPr id="6" name="正方形/長方形 5"/>
          <p:cNvSpPr/>
          <p:nvPr/>
        </p:nvSpPr>
        <p:spPr>
          <a:xfrm>
            <a:off x="7524750" y="84138"/>
            <a:ext cx="1516063" cy="4318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ja-JP" altLang="en-US" b="1" dirty="0">
                <a:solidFill>
                  <a:schemeClr val="tx1"/>
                </a:solidFill>
              </a:rPr>
              <a:t>参考資料３</a:t>
            </a:r>
          </a:p>
        </p:txBody>
      </p:sp>
      <p:sp>
        <p:nvSpPr>
          <p:cNvPr id="4" name="スライド番号プレースホルダー 3"/>
          <p:cNvSpPr>
            <a:spLocks noGrp="1"/>
          </p:cNvSpPr>
          <p:nvPr>
            <p:ph type="sldNum" sz="quarter" idx="12"/>
          </p:nvPr>
        </p:nvSpPr>
        <p:spPr/>
        <p:txBody>
          <a:bodyPr/>
          <a:lstStyle/>
          <a:p>
            <a:pPr>
              <a:defRPr/>
            </a:pPr>
            <a:fld id="{6172F92E-50AD-4D20-B597-4B06344B9520}" type="slidenum">
              <a:rPr lang="ja-JP" altLang="en-US" smtClean="0"/>
              <a:pPr>
                <a:defRPr/>
              </a:pPr>
              <a:t>1</a:t>
            </a:fld>
            <a:endParaRPr lang="ja-JP"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250825" y="188640"/>
            <a:ext cx="8353623" cy="6480448"/>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endParaRPr lang="en-US" altLang="ja-JP" sz="12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400" b="1" dirty="0">
                <a:solidFill>
                  <a:schemeClr val="tx1"/>
                </a:solidFill>
                <a:latin typeface="+mj-ea"/>
                <a:ea typeface="+mj-ea"/>
              </a:rPr>
              <a:t>○子ども・子育て支援法（抜粋）</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（目的）</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第一条　この法律は、我が国における急速な少子化の進行並びに家庭及び地域を取り巻く環境の変化に鑑み、</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児童福祉法（昭和二十二年法律第百六十四号）その他の子どもに関する法律による施策と相まって、子</a:t>
            </a:r>
            <a:r>
              <a:rPr lang="ja-JP" altLang="en-US" sz="1300" dirty="0" err="1">
                <a:solidFill>
                  <a:schemeClr val="tx1"/>
                </a:solidFill>
                <a:latin typeface="HG丸ｺﾞｼｯｸM-PRO" pitchFamily="50" charset="-128"/>
                <a:ea typeface="HG丸ｺﾞｼｯｸM-PRO" pitchFamily="50" charset="-128"/>
              </a:rPr>
              <a:t>ど</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も・子育て支援給付その他の子ども及び子どもを養育している者に必要な支援を行い、もって一人一人の</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子どもが健やかに成長することができる社会の実現に寄与することを目的とする。</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（都道府県子ども・子育て支援事業支援計画）</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第六十二条　都道府県は、基本指針に即して、五年を一期とする教育・保育及び地域子ども・子育て支援事　</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業の提供体制の確保その他この法律に基づく業務の円滑な実施に関する計画（以下「都道府県子ども・子</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育て支援事業支援計画」という。）を定めるものとする。</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２　都道府県子ども・子育て支援事業支援計画においては、次に掲げる事項を定めるものとする。</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一　都道府県が当該都道府県内の市町村が定める教育・保育提供区域を勘案して定める区域ごとの当該区</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域における各年度の特定教育・保育施設に係る必要利用定員総数（第十九条第一項各号に掲げる小学校</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就学前子どもの区分ごとの必要利用定員総数とする。）その他の教育・保育の量の見込み並びに実施し</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ようとする教育・保育の提供体制の確保の内容及びその実施時期</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二　子ども・子育て支援給付に係る教育・保育の一体的提供及び当該教育・保育の推進に関する体制の確</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保の内容</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三　子育てのための施設等利用給付の円滑な実施の確保を図るために必要な市町村との連携に関する事項</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四　特定教育・保育及び特定地域型保育を行う者並びに地域子ども・子育て支援事業に従事する者の確保</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及び資質の向上のために講ずる措置に関する事項</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a:t>
            </a:r>
          </a:p>
        </p:txBody>
      </p:sp>
      <p:sp>
        <p:nvSpPr>
          <p:cNvPr id="2" name="スライド番号プレースホルダー 1"/>
          <p:cNvSpPr>
            <a:spLocks noGrp="1"/>
          </p:cNvSpPr>
          <p:nvPr>
            <p:ph type="sldNum" sz="quarter" idx="12"/>
          </p:nvPr>
        </p:nvSpPr>
        <p:spPr/>
        <p:txBody>
          <a:bodyPr/>
          <a:lstStyle/>
          <a:p>
            <a:pPr>
              <a:defRPr/>
            </a:pPr>
            <a:fld id="{6172F92E-50AD-4D20-B597-4B06344B9520}" type="slidenum">
              <a:rPr lang="ja-JP" altLang="en-US" smtClean="0"/>
              <a:pPr>
                <a:defRPr/>
              </a:pPr>
              <a:t>10</a:t>
            </a:fld>
            <a:endParaRPr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95288" y="549275"/>
            <a:ext cx="8208962" cy="6048375"/>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五　保護を要する子どもの養育環境の整備、児童福祉法第四条第二項に規定する障害児に対して行われる</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保護並びに日常生活上の指導及び知識技能の付与その他の子どもに関する専門的な知識及び技術を要す</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a:t>
            </a:r>
            <a:r>
              <a:rPr lang="ja-JP" altLang="en-US" sz="1300" dirty="0" err="1">
                <a:solidFill>
                  <a:schemeClr val="tx1"/>
                </a:solidFill>
                <a:latin typeface="HG丸ｺﾞｼｯｸM-PRO" pitchFamily="50" charset="-128"/>
                <a:ea typeface="HG丸ｺﾞｼｯｸM-PRO" pitchFamily="50" charset="-128"/>
              </a:rPr>
              <a:t>る</a:t>
            </a:r>
            <a:r>
              <a:rPr lang="ja-JP" altLang="en-US" sz="1300" dirty="0">
                <a:solidFill>
                  <a:schemeClr val="tx1"/>
                </a:solidFill>
                <a:latin typeface="HG丸ｺﾞｼｯｸM-PRO" pitchFamily="50" charset="-128"/>
                <a:ea typeface="HG丸ｺﾞｼｯｸM-PRO" pitchFamily="50" charset="-128"/>
              </a:rPr>
              <a:t>支援に関する施策の実施に関する事項</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六　前号の施策の円滑な実施を図るために必要な市町村との連携に関する事項</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３　都道府県子ども・子育て支援事業支援計画においては、前項各号に掲げる事項のほか、次に掲げる事項</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について定めるよう努めるものとする。</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一　市町村の区域を超えた広域的な見地から行う調整に関する事項</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二　教育・保育情報の公表に関する事項</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三　労働者の職業生活と家庭生活との両立が図られるようにするために必要な雇用環境の整備に関する施</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策との連携に関する事項</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４　都道府県子ども・子育て支援事業支援計画は、社会福祉法第百八条に規定する都道府県地域福祉支援計</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画、教育基本法第十七条第二項の規定により都道府県が定める教育振興基本計画その他の法律の規定に</a:t>
            </a:r>
            <a:r>
              <a:rPr lang="ja-JP" altLang="en-US" sz="1300" dirty="0" err="1">
                <a:solidFill>
                  <a:schemeClr val="tx1"/>
                </a:solidFill>
                <a:latin typeface="HG丸ｺﾞｼｯｸM-PRO" pitchFamily="50" charset="-128"/>
                <a:ea typeface="HG丸ｺﾞｼｯｸM-PRO" pitchFamily="50" charset="-128"/>
              </a:rPr>
              <a:t>よ</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a:t>
            </a:r>
            <a:r>
              <a:rPr lang="ja-JP" altLang="en-US" sz="1300" dirty="0" err="1">
                <a:solidFill>
                  <a:schemeClr val="tx1"/>
                </a:solidFill>
                <a:latin typeface="HG丸ｺﾞｼｯｸM-PRO" pitchFamily="50" charset="-128"/>
                <a:ea typeface="HG丸ｺﾞｼｯｸM-PRO" pitchFamily="50" charset="-128"/>
              </a:rPr>
              <a:t>る</a:t>
            </a:r>
            <a:r>
              <a:rPr lang="ja-JP" altLang="en-US" sz="1300" dirty="0">
                <a:solidFill>
                  <a:schemeClr val="tx1"/>
                </a:solidFill>
                <a:latin typeface="HG丸ｺﾞｼｯｸM-PRO" pitchFamily="50" charset="-128"/>
                <a:ea typeface="HG丸ｺﾞｼｯｸM-PRO" pitchFamily="50" charset="-128"/>
              </a:rPr>
              <a:t>計画であって子どもの福祉又は教育に関する事項を定めるものと調和が保たれたものでなければならな</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い。</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５　都道府県は、都道府県子ども・子育て支援事業支援計画を定め、又は変更しようとするときは、第七十</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二条第四項の審議会その他の合議制の機関を設置している場合にあってはその意見を、その他の場合に</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あっては子どもの保護者その他子ども・子育て支援に係る当事者の意見を聴かなければならない。</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６　都道府県は、都道府県子ども・子育て支援事業支援計画を定め、又は変更したときは、遅滞なく、これ</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を内閣総理大臣に提出しなければならない。</a:t>
            </a:r>
          </a:p>
          <a:p>
            <a:pPr eaLnBrk="1" fontAlgn="auto" hangingPunct="1">
              <a:lnSpc>
                <a:spcPct val="150000"/>
              </a:lnSpc>
              <a:spcBef>
                <a:spcPts val="0"/>
              </a:spcBef>
              <a:spcAft>
                <a:spcPts val="0"/>
              </a:spcAft>
              <a:defRPr/>
            </a:pPr>
            <a:endParaRPr lang="en-US" altLang="ja-JP" sz="1400" dirty="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pPr>
              <a:defRPr/>
            </a:pPr>
            <a:fld id="{6172F92E-50AD-4D20-B597-4B06344B9520}" type="slidenum">
              <a:rPr lang="ja-JP" altLang="en-US" smtClean="0"/>
              <a:pPr>
                <a:defRPr/>
              </a:pPr>
              <a:t>11</a:t>
            </a:fld>
            <a:endParaRPr lang="ja-JP"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95288" y="549275"/>
            <a:ext cx="8208962" cy="6120085"/>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（市町村等における合議制の機関）</a:t>
            </a: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第七十七条　市町村は、条例で定めるところにより、次に掲げる事務を処理するため、審議会その他</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の合議制の機関を置くよう努めるものとする。</a:t>
            </a: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一　特定教育・保育施設の利用定員の設定に関し、第三十一条第二項に規定する事項を処理する</a:t>
            </a:r>
            <a:r>
              <a:rPr lang="ja-JP" altLang="en-US" sz="1400" dirty="0" err="1">
                <a:solidFill>
                  <a:schemeClr val="tx1"/>
                </a:solidFill>
                <a:latin typeface="HG丸ｺﾞｼｯｸM-PRO" pitchFamily="50" charset="-128"/>
                <a:ea typeface="HG丸ｺﾞｼｯｸM-PRO" pitchFamily="50" charset="-128"/>
              </a:rPr>
              <a:t>こ</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と。</a:t>
            </a: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二　特定地域型保育事業の利用定員の設定に関し、第四十三条第二項に規定する事項を処理する</a:t>
            </a:r>
            <a:r>
              <a:rPr lang="ja-JP" altLang="en-US" sz="1400" dirty="0" err="1">
                <a:solidFill>
                  <a:schemeClr val="tx1"/>
                </a:solidFill>
                <a:latin typeface="HG丸ｺﾞｼｯｸM-PRO" pitchFamily="50" charset="-128"/>
                <a:ea typeface="HG丸ｺﾞｼｯｸM-PRO" pitchFamily="50" charset="-128"/>
              </a:rPr>
              <a:t>こ</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と。</a:t>
            </a: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三　市町村子ども・子育て支援事業計画に関し、第六十一条第七項に規定する事項を処理すること。</a:t>
            </a: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四　当該市町村における子ども・子育て支援に関する施策の総合的かつ計画的な推進に関し必要な</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事項及び当該施策の実施状況を調査審議すること。</a:t>
            </a: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２　前項の合議制の機関は、同項各号に掲げる事務を処理するに当たっては、地域の子ども及び子育</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a:t>
            </a:r>
            <a:r>
              <a:rPr lang="ja-JP" altLang="en-US" sz="1400" dirty="0" err="1">
                <a:solidFill>
                  <a:schemeClr val="tx1"/>
                </a:solidFill>
                <a:latin typeface="HG丸ｺﾞｼｯｸM-PRO" pitchFamily="50" charset="-128"/>
                <a:ea typeface="HG丸ｺﾞｼｯｸM-PRO" pitchFamily="50" charset="-128"/>
              </a:rPr>
              <a:t>て</a:t>
            </a:r>
            <a:r>
              <a:rPr lang="ja-JP" altLang="en-US" sz="1400" dirty="0">
                <a:solidFill>
                  <a:schemeClr val="tx1"/>
                </a:solidFill>
                <a:latin typeface="HG丸ｺﾞｼｯｸM-PRO" pitchFamily="50" charset="-128"/>
                <a:ea typeface="HG丸ｺﾞｼｯｸM-PRO" pitchFamily="50" charset="-128"/>
              </a:rPr>
              <a:t>家庭の実情を十分に踏まえなければならない。</a:t>
            </a: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３　前二項に定めるもののほか、第一項の合議制の機関の組織及び運営に関し必要な事項は、市町村</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の条例で定める。</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４　都道府県は、条例で定めるところにより、次に掲げる事務を処理するため、審議会その他の合議</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制の機関を置くよう努めるものとする。</a:t>
            </a: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一　都道府県子ども・子育て支援事業支援計画に関し、第六十二条第五項に規定する事項を処理</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すること。</a:t>
            </a: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二　当該都道府県における子ども・子育て支援に関する施策の総合的かつ計画的な推進に関し必要</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な事項及び当該施策の実施状況を調査審議すること。</a:t>
            </a: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５　第二項及び第三項の規定は、前項の規定により都道府県に合議制の機関が置かれた場合に</a:t>
            </a:r>
            <a:r>
              <a:rPr lang="ja-JP" altLang="en-US" sz="1400" dirty="0" err="1">
                <a:solidFill>
                  <a:schemeClr val="tx1"/>
                </a:solidFill>
                <a:latin typeface="HG丸ｺﾞｼｯｸM-PRO" pitchFamily="50" charset="-128"/>
                <a:ea typeface="HG丸ｺﾞｼｯｸM-PRO" pitchFamily="50" charset="-128"/>
              </a:rPr>
              <a:t>準用す</a:t>
            </a:r>
            <a:endParaRPr lang="en-US" altLang="ja-JP" sz="1400" dirty="0">
              <a:solidFill>
                <a:schemeClr val="tx1"/>
              </a:solidFill>
              <a:latin typeface="HG丸ｺﾞｼｯｸM-PRO" pitchFamily="50" charset="-128"/>
              <a:ea typeface="HG丸ｺﾞｼｯｸM-PRO" pitchFamily="50" charset="-128"/>
            </a:endParaRPr>
          </a:p>
          <a:p>
            <a:pPr eaLnBrk="1" fontAlgn="auto" hangingPunct="1">
              <a:lnSpc>
                <a:spcPts val="2200"/>
              </a:lnSpc>
              <a:spcBef>
                <a:spcPts val="0"/>
              </a:spcBef>
              <a:spcAft>
                <a:spcPts val="0"/>
              </a:spcAft>
              <a:defRPr/>
            </a:pPr>
            <a:r>
              <a:rPr lang="ja-JP" altLang="en-US" sz="1400" dirty="0">
                <a:solidFill>
                  <a:schemeClr val="tx1"/>
                </a:solidFill>
                <a:latin typeface="HG丸ｺﾞｼｯｸM-PRO" pitchFamily="50" charset="-128"/>
                <a:ea typeface="HG丸ｺﾞｼｯｸM-PRO" pitchFamily="50" charset="-128"/>
              </a:rPr>
              <a:t>　る。</a:t>
            </a:r>
            <a:endParaRPr lang="en-US" altLang="ja-JP" sz="1400" dirty="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pPr>
              <a:defRPr/>
            </a:pPr>
            <a:fld id="{6172F92E-50AD-4D20-B597-4B06344B9520}" type="slidenum">
              <a:rPr lang="ja-JP" altLang="en-US" smtClean="0"/>
              <a:pPr>
                <a:defRPr/>
              </a:pPr>
              <a:t>12</a:t>
            </a:fld>
            <a:endParaRPr lang="ja-JP"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313" y="549275"/>
            <a:ext cx="8207375" cy="6119813"/>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lnSpc>
                <a:spcPct val="150000"/>
              </a:lnSpc>
              <a:spcBef>
                <a:spcPts val="0"/>
              </a:spcBef>
              <a:spcAft>
                <a:spcPts val="0"/>
              </a:spcAft>
              <a:defRPr/>
            </a:pPr>
            <a:r>
              <a:rPr lang="ja-JP" altLang="en-US" sz="1400" b="1" dirty="0">
                <a:solidFill>
                  <a:schemeClr val="tx1"/>
                </a:solidFill>
                <a:latin typeface="+mj-ea"/>
                <a:ea typeface="+mj-ea"/>
              </a:rPr>
              <a:t>○子ども・若者育成支援推進法（抜粋）</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（目的） </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第一条 　この法律は、子ども・若者が次代の社会を担い、その健やかな成長が我が国社会の発展の</a:t>
            </a:r>
            <a:r>
              <a:rPr lang="ja-JP" altLang="en-US" sz="1300" dirty="0" err="1">
                <a:solidFill>
                  <a:schemeClr val="tx1"/>
                </a:solidFill>
                <a:latin typeface="HG丸ｺﾞｼｯｸM-PRO" pitchFamily="50" charset="-128"/>
                <a:ea typeface="HG丸ｺﾞｼｯｸM-PRO" pitchFamily="50" charset="-128"/>
              </a:rPr>
              <a:t>基礎をな</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a:t>
            </a:r>
            <a:r>
              <a:rPr lang="ja-JP" altLang="en-US" sz="1300" dirty="0" err="1">
                <a:solidFill>
                  <a:schemeClr val="tx1"/>
                </a:solidFill>
                <a:latin typeface="HG丸ｺﾞｼｯｸM-PRO" pitchFamily="50" charset="-128"/>
                <a:ea typeface="HG丸ｺﾞｼｯｸM-PRO" pitchFamily="50" charset="-128"/>
              </a:rPr>
              <a:t>す</a:t>
            </a:r>
            <a:r>
              <a:rPr lang="ja-JP" altLang="en-US" sz="1300" dirty="0">
                <a:solidFill>
                  <a:schemeClr val="tx1"/>
                </a:solidFill>
                <a:latin typeface="HG丸ｺﾞｼｯｸM-PRO" pitchFamily="50" charset="-128"/>
                <a:ea typeface="HG丸ｺﾞｼｯｸM-PRO" pitchFamily="50" charset="-128"/>
              </a:rPr>
              <a:t>ものであることにかんがみ、日本国憲法及び児童の権利に関する条約の理念にのっとり、子ども・若者</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をめぐる環境が悪化し、社会生活を円滑に営む上での困難を有する子ども・若者の問題が深刻な状況に</a:t>
            </a:r>
            <a:r>
              <a:rPr lang="ja-JP" altLang="en-US" sz="1300" dirty="0" err="1">
                <a:solidFill>
                  <a:schemeClr val="tx1"/>
                </a:solidFill>
                <a:latin typeface="HG丸ｺﾞｼｯｸM-PRO" pitchFamily="50" charset="-128"/>
                <a:ea typeface="HG丸ｺﾞｼｯｸM-PRO" pitchFamily="50" charset="-128"/>
              </a:rPr>
              <a:t>あ</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a:t>
            </a:r>
            <a:r>
              <a:rPr lang="ja-JP" altLang="en-US" sz="1300" dirty="0" err="1">
                <a:solidFill>
                  <a:schemeClr val="tx1"/>
                </a:solidFill>
                <a:latin typeface="HG丸ｺﾞｼｯｸM-PRO" pitchFamily="50" charset="-128"/>
                <a:ea typeface="HG丸ｺﾞｼｯｸM-PRO" pitchFamily="50" charset="-128"/>
              </a:rPr>
              <a:t>る</a:t>
            </a:r>
            <a:r>
              <a:rPr lang="ja-JP" altLang="en-US" sz="1300" dirty="0">
                <a:solidFill>
                  <a:schemeClr val="tx1"/>
                </a:solidFill>
                <a:latin typeface="HG丸ｺﾞｼｯｸM-PRO" pitchFamily="50" charset="-128"/>
                <a:ea typeface="HG丸ｺﾞｼｯｸM-PRO" pitchFamily="50" charset="-128"/>
              </a:rPr>
              <a:t>ことを踏まえ、子ども・若者の健やかな育成、子ども・若者が社会生活を円滑に営むことができるよう</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にするための支援その他の取組（以下「子ども・若者育成支援」という。）について、その基本理念、国</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及び地方公共団体の責務並びに施策の基本となる事項を定めるとともに、子ども・若者育成支援推進本部</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を設置すること等により、他の関係法律による施策と相まって、総合的な子ども・若者育成支援のための</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施策（以下「子ども・若者育成支援施策」という。）を推進することを目的とする。 </a:t>
            </a:r>
          </a:p>
          <a:p>
            <a:pPr eaLnBrk="1" fontAlgn="auto" hangingPunct="1">
              <a:lnSpc>
                <a:spcPct val="150000"/>
              </a:lnSpc>
              <a:spcBef>
                <a:spcPts val="0"/>
              </a:spcBef>
              <a:spcAft>
                <a:spcPts val="0"/>
              </a:spcAft>
              <a:defRPr/>
            </a:pP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（都道府県子ども・若者計画等） </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第九条 　都道府県は、子ども・若者育成支援推進大綱を勘案して、当該都道府県の区域内における子ども・</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若者育成支援についての計画（以下この条において「都道府県子ども・若者計画」という。）を定める</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よう努めるものとする。 </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２～３　（略） </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spcBef>
                <a:spcPts val="0"/>
              </a:spcBef>
              <a:spcAft>
                <a:spcPts val="0"/>
              </a:spcAft>
              <a:defRPr/>
            </a:pPr>
            <a:endParaRPr lang="en-US" altLang="zh-TW" sz="1600" dirty="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pPr>
              <a:defRPr/>
            </a:pPr>
            <a:fld id="{6172F92E-50AD-4D20-B597-4B06344B9520}" type="slidenum">
              <a:rPr lang="ja-JP" altLang="en-US" smtClean="0"/>
              <a:pPr>
                <a:defRPr/>
              </a:pPr>
              <a:t>13</a:t>
            </a:fld>
            <a:endParaRPr lang="ja-JP"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539552" y="404664"/>
            <a:ext cx="8208963" cy="6119813"/>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lnSpc>
                <a:spcPct val="150000"/>
              </a:lnSpc>
              <a:spcBef>
                <a:spcPts val="0"/>
              </a:spcBef>
              <a:spcAft>
                <a:spcPts val="0"/>
              </a:spcAft>
              <a:defRPr/>
            </a:pPr>
            <a:r>
              <a:rPr lang="ja-JP" altLang="en-US" sz="1400" b="1" dirty="0">
                <a:solidFill>
                  <a:prstClr val="black"/>
                </a:solidFill>
                <a:latin typeface="+mj-ea"/>
                <a:ea typeface="+mj-ea"/>
              </a:rPr>
              <a:t>○</a:t>
            </a:r>
            <a:r>
              <a:rPr lang="zh-TW" altLang="en-US" sz="1400" b="1" dirty="0">
                <a:solidFill>
                  <a:prstClr val="black"/>
                </a:solidFill>
                <a:latin typeface="+mj-ea"/>
                <a:ea typeface="+mj-ea"/>
              </a:rPr>
              <a:t>次世代育成支援対策推進法</a:t>
            </a:r>
            <a:r>
              <a:rPr lang="ja-JP" altLang="en-US" sz="1400" b="1" dirty="0">
                <a:solidFill>
                  <a:prstClr val="black"/>
                </a:solidFill>
                <a:latin typeface="+mj-ea"/>
                <a:ea typeface="+mj-ea"/>
              </a:rPr>
              <a:t>（抜粋）</a:t>
            </a:r>
            <a:endParaRPr lang="zh-TW" altLang="en-US" sz="1400" b="1" dirty="0">
              <a:solidFill>
                <a:prstClr val="black"/>
              </a:solidFill>
              <a:latin typeface="+mj-ea"/>
              <a:ea typeface="+mj-ea"/>
            </a:endParaRP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（目的） </a:t>
            </a: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第一条 　この法律は、我が国における急速な少子化の進行並びに家庭及び地域を取り巻く環境の変化にかん</a:t>
            </a:r>
            <a:endParaRPr lang="en-US" altLang="ja-JP" sz="1300" dirty="0">
              <a:solidFill>
                <a:prstClr val="black"/>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　がみ、次世代育成支援対策に関し、基本理念を定め、並びに国、地方公共団体、事業主及び国民の責務を</a:t>
            </a:r>
            <a:endParaRPr lang="en-US" altLang="ja-JP" sz="1300" dirty="0">
              <a:solidFill>
                <a:prstClr val="black"/>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　明らかにするとともに、行動計画策定指針並びに地方公共団体及び事業主の行動計画の策定その他の次世</a:t>
            </a:r>
            <a:endParaRPr lang="en-US" altLang="ja-JP" sz="1300" dirty="0">
              <a:solidFill>
                <a:prstClr val="black"/>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　代育成支援対策を推進するために必要な事項を定めることにより、次世代育成支援対策を迅速かつ重点的</a:t>
            </a:r>
            <a:endParaRPr lang="en-US" altLang="ja-JP" sz="1300" dirty="0">
              <a:solidFill>
                <a:prstClr val="black"/>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　に推進し、もって次代の社会を担う子どもが健やかに生まれ、かつ、育成される社会の形成に資すること</a:t>
            </a:r>
            <a:endParaRPr lang="en-US" altLang="ja-JP" sz="1300" dirty="0">
              <a:solidFill>
                <a:prstClr val="black"/>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　を目的とする。 </a:t>
            </a:r>
          </a:p>
          <a:p>
            <a:pPr eaLnBrk="1" fontAlgn="auto" hangingPunct="1">
              <a:lnSpc>
                <a:spcPct val="150000"/>
              </a:lnSpc>
              <a:spcBef>
                <a:spcPts val="0"/>
              </a:spcBef>
              <a:spcAft>
                <a:spcPts val="0"/>
              </a:spcAft>
              <a:defRPr/>
            </a:pPr>
            <a:endParaRPr lang="en-US" altLang="ja-JP" sz="1300" dirty="0">
              <a:solidFill>
                <a:prstClr val="black"/>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（都道府県行動計画） </a:t>
            </a: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第九条 　都道府県は、行動計画策定指針に即して、五年ごとに、当該都道府県の事務及び事業に関し、五年</a:t>
            </a:r>
            <a:endParaRPr lang="en-US" altLang="ja-JP" sz="1300" dirty="0">
              <a:solidFill>
                <a:prstClr val="black"/>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　を一期として、地域における子育ての支援、保護を要する子どもの養育環境の整備、母性並びに乳児及び</a:t>
            </a:r>
            <a:endParaRPr lang="en-US" altLang="ja-JP" sz="1300" dirty="0">
              <a:solidFill>
                <a:prstClr val="black"/>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　幼児の健康の確保及び増進、子どもの心身の健やかな成長に資する教育環境の整備、子どもを育成する家</a:t>
            </a:r>
            <a:endParaRPr lang="en-US" altLang="ja-JP" sz="1300" dirty="0">
              <a:solidFill>
                <a:prstClr val="black"/>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　庭に適した良質な住宅及び良好な居住環境の確保、職業生活と家庭生活との両立の推進その他の次世代育</a:t>
            </a:r>
            <a:endParaRPr lang="en-US" altLang="ja-JP" sz="1300" dirty="0">
              <a:solidFill>
                <a:prstClr val="black"/>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　成支援対策の実施に関する計画（以下「都道府県行動計画」という。）を策定することができる。 </a:t>
            </a: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２ 　都道府県行動計画においては、次に掲げる事項を定めるものとする。 </a:t>
            </a: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　一 　次世代育成支援対策の実施により達成しようとする目標 </a:t>
            </a: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　二 　実施しようとする次世代育成支援対策の内容及びその実施時期 </a:t>
            </a: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　三 　次世代育成支援対策を実施する市町村を支援するための措置の内容及びその実施時期 </a:t>
            </a:r>
          </a:p>
          <a:p>
            <a:pPr eaLnBrk="1" fontAlgn="auto" hangingPunct="1">
              <a:lnSpc>
                <a:spcPct val="150000"/>
              </a:lnSpc>
              <a:spcBef>
                <a:spcPts val="0"/>
              </a:spcBef>
              <a:spcAft>
                <a:spcPts val="0"/>
              </a:spcAft>
              <a:defRPr/>
            </a:pPr>
            <a:r>
              <a:rPr lang="ja-JP" altLang="en-US" sz="1300" dirty="0">
                <a:solidFill>
                  <a:prstClr val="black"/>
                </a:solidFill>
                <a:latin typeface="HG丸ｺﾞｼｯｸM-PRO" pitchFamily="50" charset="-128"/>
                <a:ea typeface="HG丸ｺﾞｼｯｸM-PRO" pitchFamily="50" charset="-128"/>
              </a:rPr>
              <a:t>３～８　（略）</a:t>
            </a:r>
            <a:endParaRPr lang="en-US" altLang="ja-JP" sz="1300" dirty="0">
              <a:solidFill>
                <a:prstClr val="black"/>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pPr>
              <a:defRPr/>
            </a:pPr>
            <a:fld id="{6172F92E-50AD-4D20-B597-4B06344B9520}" type="slidenum">
              <a:rPr lang="ja-JP" altLang="en-US" smtClean="0"/>
              <a:pPr>
                <a:defRPr/>
              </a:pPr>
              <a:t>14</a:t>
            </a:fld>
            <a:endParaRPr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313" y="188913"/>
            <a:ext cx="8136135" cy="6117059"/>
          </a:xfrm>
          <a:prstGeom prst="rect">
            <a:avLst/>
          </a:prstGeom>
        </p:spPr>
        <p:txBody>
          <a:bodyPr wrap="square">
            <a:spAutoFit/>
          </a:bodyPr>
          <a:lstStyle/>
          <a:p>
            <a:pPr eaLnBrk="1" fontAlgn="auto" hangingPunct="1">
              <a:lnSpc>
                <a:spcPct val="150000"/>
              </a:lnSpc>
              <a:spcBef>
                <a:spcPts val="0"/>
              </a:spcBef>
              <a:spcAft>
                <a:spcPts val="0"/>
              </a:spcAft>
              <a:defRPr/>
            </a:pPr>
            <a:r>
              <a:rPr lang="ja-JP" altLang="ja-JP" sz="1400" b="1" kern="100" dirty="0">
                <a:latin typeface="+mn-ea"/>
                <a:ea typeface="+mn-ea"/>
                <a:cs typeface="ＭＳ 明朝"/>
              </a:rPr>
              <a:t>○</a:t>
            </a:r>
            <a:r>
              <a:rPr lang="ja-JP" altLang="en-US" sz="1400" b="1" kern="100" dirty="0">
                <a:latin typeface="+mn-ea"/>
                <a:ea typeface="+mn-ea"/>
                <a:cs typeface="ＭＳ 明朝"/>
              </a:rPr>
              <a:t>こども基本法</a:t>
            </a:r>
            <a:endParaRPr lang="en-US" altLang="ja-JP" sz="1400" b="1" kern="100" dirty="0">
              <a:latin typeface="+mn-ea"/>
              <a:ea typeface="+mn-ea"/>
              <a:cs typeface="ＭＳ 明朝"/>
            </a:endParaRP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（地方公共団体の責務）</a:t>
            </a: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第五条　地方公共団体は、基本理念にのっとり、こども施策に関し、国及び他の地方公共団体との連携を図</a:t>
            </a:r>
            <a:endParaRPr lang="en-US" altLang="ja-JP" sz="1300" kern="100" dirty="0">
              <a:latin typeface="HG丸ｺﾞｼｯｸM-PRO" pitchFamily="50" charset="-128"/>
              <a:ea typeface="HG丸ｺﾞｼｯｸM-PRO" pitchFamily="50" charset="-128"/>
              <a:cs typeface="ＭＳ 明朝"/>
            </a:endParaRP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　りつつ、その区域内におけるこどもの状況に応じた施策を策定し、及び実施する責務を有する。</a:t>
            </a:r>
            <a:endParaRPr lang="en-US" altLang="ja-JP" sz="1300" kern="100" dirty="0">
              <a:latin typeface="HG丸ｺﾞｼｯｸM-PRO" pitchFamily="50" charset="-128"/>
              <a:ea typeface="HG丸ｺﾞｼｯｸM-PRO" pitchFamily="50" charset="-128"/>
              <a:cs typeface="ＭＳ 明朝"/>
            </a:endParaRPr>
          </a:p>
          <a:p>
            <a:pPr eaLnBrk="1" fontAlgn="auto" hangingPunct="1">
              <a:lnSpc>
                <a:spcPct val="150000"/>
              </a:lnSpc>
              <a:spcBef>
                <a:spcPts val="0"/>
              </a:spcBef>
              <a:spcAft>
                <a:spcPts val="0"/>
              </a:spcAft>
              <a:defRPr/>
            </a:pPr>
            <a:endParaRPr lang="en-US" altLang="ja-JP" sz="1300" kern="100" dirty="0">
              <a:latin typeface="HG丸ｺﾞｼｯｸM-PRO" pitchFamily="50" charset="-128"/>
              <a:ea typeface="HG丸ｺﾞｼｯｸM-PRO" pitchFamily="50" charset="-128"/>
              <a:cs typeface="ＭＳ 明朝"/>
            </a:endParaRP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（都道府県こども計画等）</a:t>
            </a: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第十条　都道府県は、こども大綱を勘案して、当該都道府県におけるこども施策についての計画（以下この</a:t>
            </a:r>
            <a:endParaRPr lang="en-US" altLang="ja-JP" sz="1300" kern="100" dirty="0">
              <a:latin typeface="HG丸ｺﾞｼｯｸM-PRO" pitchFamily="50" charset="-128"/>
              <a:ea typeface="HG丸ｺﾞｼｯｸM-PRO" pitchFamily="50" charset="-128"/>
              <a:cs typeface="ＭＳ 明朝"/>
            </a:endParaRP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　条において「都道府県こども計画」という。）を定めるよう努めるものとする。</a:t>
            </a: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２　市町村は、こども大綱（都道府県こども計画が定められているときは、こども大綱及び都道府県こども</a:t>
            </a:r>
            <a:endParaRPr lang="en-US" altLang="ja-JP" sz="1300" kern="100" dirty="0">
              <a:latin typeface="HG丸ｺﾞｼｯｸM-PRO" pitchFamily="50" charset="-128"/>
              <a:ea typeface="HG丸ｺﾞｼｯｸM-PRO" pitchFamily="50" charset="-128"/>
              <a:cs typeface="ＭＳ 明朝"/>
            </a:endParaRP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　計画）を勘案して、当該市町村におけるこども施策についての計画（以下この条において「市町村こども</a:t>
            </a:r>
            <a:endParaRPr lang="en-US" altLang="ja-JP" sz="1300" kern="100" dirty="0">
              <a:latin typeface="HG丸ｺﾞｼｯｸM-PRO" pitchFamily="50" charset="-128"/>
              <a:ea typeface="HG丸ｺﾞｼｯｸM-PRO" pitchFamily="50" charset="-128"/>
              <a:cs typeface="ＭＳ 明朝"/>
            </a:endParaRP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　計画」という。）を定めるよう努めるものとする。</a:t>
            </a: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３　都道府県又は市町村は、都道府県こども計画又は市町村こども計画を定め、又は変更したときは、遅滞</a:t>
            </a:r>
            <a:endParaRPr lang="en-US" altLang="ja-JP" sz="1300" kern="100" dirty="0">
              <a:latin typeface="HG丸ｺﾞｼｯｸM-PRO" pitchFamily="50" charset="-128"/>
              <a:ea typeface="HG丸ｺﾞｼｯｸM-PRO" pitchFamily="50" charset="-128"/>
              <a:cs typeface="ＭＳ 明朝"/>
            </a:endParaRP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　なく、これを公表しなければならない。</a:t>
            </a: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４　都道府県こども計画は、子ども・若者育成支援推進法第九条第一項に規定する都道府県子ども・若者計</a:t>
            </a:r>
            <a:endParaRPr lang="en-US" altLang="ja-JP" sz="1300" kern="100" dirty="0">
              <a:latin typeface="HG丸ｺﾞｼｯｸM-PRO" pitchFamily="50" charset="-128"/>
              <a:ea typeface="HG丸ｺﾞｼｯｸM-PRO" pitchFamily="50" charset="-128"/>
              <a:cs typeface="ＭＳ 明朝"/>
            </a:endParaRP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　画、子どもの貧困対策の推進に関する法律第九条第一項に規定する都道府県計画その他法令の規定により</a:t>
            </a:r>
            <a:endParaRPr lang="en-US" altLang="ja-JP" sz="1300" kern="100" dirty="0">
              <a:latin typeface="HG丸ｺﾞｼｯｸM-PRO" pitchFamily="50" charset="-128"/>
              <a:ea typeface="HG丸ｺﾞｼｯｸM-PRO" pitchFamily="50" charset="-128"/>
              <a:cs typeface="ＭＳ 明朝"/>
            </a:endParaRP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　都道府県が作成する計画であってこども施策に関する事項を定めるものと一体のものとして作成すること</a:t>
            </a:r>
            <a:endParaRPr lang="en-US" altLang="ja-JP" sz="1300" kern="100" dirty="0">
              <a:latin typeface="HG丸ｺﾞｼｯｸM-PRO" pitchFamily="50" charset="-128"/>
              <a:ea typeface="HG丸ｺﾞｼｯｸM-PRO" pitchFamily="50" charset="-128"/>
              <a:cs typeface="ＭＳ 明朝"/>
            </a:endParaRP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　ができる。</a:t>
            </a: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５　市町村こども計画は、子ども・若者育成支援推進法第九条第二項に規定する市町村子ども・若者計画、</a:t>
            </a:r>
            <a:endParaRPr lang="en-US" altLang="ja-JP" sz="1300" kern="100" dirty="0">
              <a:latin typeface="HG丸ｺﾞｼｯｸM-PRO" pitchFamily="50" charset="-128"/>
              <a:ea typeface="HG丸ｺﾞｼｯｸM-PRO" pitchFamily="50" charset="-128"/>
              <a:cs typeface="ＭＳ 明朝"/>
            </a:endParaRP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　子どもの貧困対策の推進に関する法律第九条第二項に規定する市町村計画その他法令の規定により市町村</a:t>
            </a:r>
            <a:endParaRPr lang="en-US" altLang="ja-JP" sz="1300" kern="100" dirty="0">
              <a:latin typeface="HG丸ｺﾞｼｯｸM-PRO" pitchFamily="50" charset="-128"/>
              <a:ea typeface="HG丸ｺﾞｼｯｸM-PRO" pitchFamily="50" charset="-128"/>
              <a:cs typeface="ＭＳ 明朝"/>
            </a:endParaRPr>
          </a:p>
          <a:p>
            <a:pPr eaLnBrk="1" fontAlgn="auto" hangingPunct="1">
              <a:lnSpc>
                <a:spcPct val="1500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　が作成する計画であってこども施策に関する事項を定めるものと一体のものとして作成することができる。</a:t>
            </a:r>
            <a:endParaRPr lang="en-US" altLang="ja-JP" sz="1300" kern="100" dirty="0">
              <a:latin typeface="HG丸ｺﾞｼｯｸM-PRO" pitchFamily="50" charset="-128"/>
              <a:ea typeface="HG丸ｺﾞｼｯｸM-PRO" pitchFamily="50" charset="-128"/>
              <a:cs typeface="ＭＳ 明朝"/>
            </a:endParaRPr>
          </a:p>
        </p:txBody>
      </p:sp>
      <p:sp>
        <p:nvSpPr>
          <p:cNvPr id="2" name="スライド番号プレースホルダー 1"/>
          <p:cNvSpPr>
            <a:spLocks noGrp="1"/>
          </p:cNvSpPr>
          <p:nvPr>
            <p:ph type="sldNum" sz="quarter" idx="12"/>
          </p:nvPr>
        </p:nvSpPr>
        <p:spPr/>
        <p:txBody>
          <a:bodyPr/>
          <a:lstStyle/>
          <a:p>
            <a:pPr>
              <a:defRPr/>
            </a:pPr>
            <a:fld id="{6172F92E-50AD-4D20-B597-4B06344B9520}" type="slidenum">
              <a:rPr lang="ja-JP" altLang="en-US" smtClean="0"/>
              <a:pPr>
                <a:defRPr/>
              </a:pPr>
              <a:t>2</a:t>
            </a:fld>
            <a:endParaRPr lang="ja-JP" altLang="en-US"/>
          </a:p>
        </p:txBody>
      </p:sp>
    </p:spTree>
    <p:extLst>
      <p:ext uri="{BB962C8B-B14F-4D97-AF65-F5344CB8AC3E}">
        <p14:creationId xmlns:p14="http://schemas.microsoft.com/office/powerpoint/2010/main" val="2680187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313" y="188913"/>
            <a:ext cx="8207375" cy="6378669"/>
          </a:xfrm>
          <a:prstGeom prst="rect">
            <a:avLst/>
          </a:prstGeom>
        </p:spPr>
        <p:txBody>
          <a:bodyPr>
            <a:spAutoFit/>
          </a:bodyPr>
          <a:lstStyle/>
          <a:p>
            <a:pPr eaLnBrk="1" fontAlgn="auto" hangingPunct="1">
              <a:lnSpc>
                <a:spcPct val="150000"/>
              </a:lnSpc>
              <a:spcBef>
                <a:spcPts val="0"/>
              </a:spcBef>
              <a:spcAft>
                <a:spcPts val="0"/>
              </a:spcAft>
              <a:defRPr/>
            </a:pPr>
            <a:r>
              <a:rPr lang="ja-JP" altLang="ja-JP" sz="1400" b="1" kern="100" dirty="0">
                <a:latin typeface="+mn-ea"/>
                <a:ea typeface="+mn-ea"/>
                <a:cs typeface="ＭＳ 明朝"/>
              </a:rPr>
              <a:t>○</a:t>
            </a:r>
            <a:r>
              <a:rPr lang="ja-JP" altLang="en-US" sz="1400" b="1" kern="100" dirty="0">
                <a:latin typeface="+mn-ea"/>
                <a:ea typeface="+mn-ea"/>
                <a:cs typeface="ＭＳ 明朝"/>
              </a:rPr>
              <a:t>大阪府子ども施策審議会条例</a:t>
            </a:r>
            <a:endParaRPr lang="ja-JP" altLang="ja-JP" sz="1400" b="1" kern="100" dirty="0">
              <a:latin typeface="+mn-ea"/>
              <a:ea typeface="+mn-ea"/>
              <a:cs typeface="ＭＳ 明朝"/>
            </a:endParaRPr>
          </a:p>
          <a:p>
            <a:pPr marL="127000" algn="just" eaLnBrk="1" fontAlgn="auto" hangingPunct="1">
              <a:lnSpc>
                <a:spcPts val="15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設置</a:t>
            </a:r>
            <a:r>
              <a:rPr lang="en-US" altLang="ja-JP" sz="1300" kern="100" dirty="0">
                <a:latin typeface="HG丸ｺﾞｼｯｸM-PRO" pitchFamily="50" charset="-128"/>
                <a:ea typeface="HG丸ｺﾞｼｯｸM-PRO" pitchFamily="50" charset="-128"/>
                <a:cs typeface="ＭＳ 明朝"/>
              </a:rPr>
              <a:t>)</a:t>
            </a:r>
          </a:p>
          <a:p>
            <a:pPr marL="127000" algn="just" eaLnBrk="1" fontAlgn="auto" hangingPunct="1">
              <a:lnSpc>
                <a:spcPts val="15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第一条　就学前の子どもに関する教育、保育等の総合的な提供の推進に関する法律</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平成十八年法律第七十七号。以下「法」という。</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第二十五条に規定する審議会その他の合議制の機関として、大阪府子ども施策審議会</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以下「審議会」という。</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を置く。</a:t>
            </a:r>
          </a:p>
          <a:p>
            <a:pPr marL="127000" algn="just" eaLnBrk="1" fontAlgn="auto" hangingPunct="1">
              <a:lnSpc>
                <a:spcPts val="1500"/>
              </a:lnSpc>
              <a:spcBef>
                <a:spcPts val="0"/>
              </a:spcBef>
              <a:spcAft>
                <a:spcPts val="0"/>
              </a:spcAft>
              <a:defRPr/>
            </a:pPr>
            <a:endParaRPr lang="ja-JP" altLang="en-US" sz="1300" kern="100" dirty="0">
              <a:latin typeface="HG丸ｺﾞｼｯｸM-PRO" pitchFamily="50" charset="-128"/>
              <a:ea typeface="HG丸ｺﾞｼｯｸM-PRO" pitchFamily="50" charset="-128"/>
              <a:cs typeface="ＭＳ 明朝"/>
            </a:endParaRPr>
          </a:p>
          <a:p>
            <a:pPr marL="127000" algn="just" eaLnBrk="1" fontAlgn="auto" hangingPunct="1">
              <a:lnSpc>
                <a:spcPts val="15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所掌事務</a:t>
            </a:r>
            <a:r>
              <a:rPr lang="en-US" altLang="ja-JP" sz="1300" kern="100" dirty="0">
                <a:latin typeface="HG丸ｺﾞｼｯｸM-PRO" pitchFamily="50" charset="-128"/>
                <a:ea typeface="HG丸ｺﾞｼｯｸM-PRO" pitchFamily="50" charset="-128"/>
                <a:cs typeface="ＭＳ 明朝"/>
              </a:rPr>
              <a:t>)</a:t>
            </a:r>
          </a:p>
          <a:p>
            <a:pPr marL="127000" algn="just" eaLnBrk="1" fontAlgn="auto" hangingPunct="1">
              <a:lnSpc>
                <a:spcPts val="15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第二条　審議会は、法第二十五条に規定する事項について調査審議するほか、次に掲げる事項について調査審議する。</a:t>
            </a:r>
          </a:p>
          <a:p>
            <a:pPr marL="127000" algn="just" eaLnBrk="1" fontAlgn="auto" hangingPunct="1">
              <a:lnSpc>
                <a:spcPts val="15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一　子ども・子育て支援法</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平成二十四年法律第六十五号</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第六十二条第五項に規定する事項並びに同法第七十二条第四項第二号に規定する子ども・子育て支援に関する施策の総合的かつ計画的な推進に関し必要な事項及び当該施策の実施状況</a:t>
            </a:r>
          </a:p>
          <a:p>
            <a:pPr marL="127000" algn="just" eaLnBrk="1" fontAlgn="auto" hangingPunct="1">
              <a:lnSpc>
                <a:spcPts val="15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二　大阪府子ども条例</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平成十九年大阪府条例第五号</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第十条第二項</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同条第四項において準用する場合を含む。</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に規定する事項及び同条例第一条に規定する子ども施策</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大阪府子どもを虐待から守る条例</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平成二十二年大阪府条例第百五号</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第四条第一項に規定する虐待防止施策を含む。</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の総合的かつ計画的な推進についての重要事項</a:t>
            </a:r>
          </a:p>
          <a:p>
            <a:pPr marL="127000" algn="just" eaLnBrk="1" fontAlgn="auto" hangingPunct="1">
              <a:lnSpc>
                <a:spcPts val="1500"/>
              </a:lnSpc>
              <a:spcBef>
                <a:spcPts val="0"/>
              </a:spcBef>
              <a:spcAft>
                <a:spcPts val="0"/>
              </a:spcAft>
              <a:defRPr/>
            </a:pPr>
            <a:endParaRPr lang="en-US" altLang="ja-JP" sz="1300" kern="100" dirty="0">
              <a:latin typeface="HG丸ｺﾞｼｯｸM-PRO" pitchFamily="50" charset="-128"/>
              <a:ea typeface="HG丸ｺﾞｼｯｸM-PRO" pitchFamily="50" charset="-128"/>
              <a:cs typeface="ＭＳ 明朝"/>
            </a:endParaRPr>
          </a:p>
          <a:p>
            <a:pPr marL="127000" algn="just" eaLnBrk="1" fontAlgn="auto" hangingPunct="1">
              <a:lnSpc>
                <a:spcPts val="15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組織</a:t>
            </a:r>
            <a:r>
              <a:rPr lang="en-US" altLang="ja-JP" sz="1300" kern="100" dirty="0">
                <a:latin typeface="HG丸ｺﾞｼｯｸM-PRO" pitchFamily="50" charset="-128"/>
                <a:ea typeface="HG丸ｺﾞｼｯｸM-PRO" pitchFamily="50" charset="-128"/>
                <a:cs typeface="ＭＳ 明朝"/>
              </a:rPr>
              <a:t>)</a:t>
            </a:r>
          </a:p>
          <a:p>
            <a:pPr marL="127000" algn="just" eaLnBrk="1" fontAlgn="auto" hangingPunct="1">
              <a:lnSpc>
                <a:spcPts val="15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第三条　審議会は、委員二十人以内で組織する。</a:t>
            </a:r>
          </a:p>
          <a:p>
            <a:pPr marL="127000" algn="just" eaLnBrk="1" fontAlgn="auto" hangingPunct="1">
              <a:lnSpc>
                <a:spcPts val="15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2</a:t>
            </a:r>
            <a:r>
              <a:rPr lang="ja-JP" altLang="en-US" sz="1300" kern="100" dirty="0">
                <a:latin typeface="HG丸ｺﾞｼｯｸM-PRO" pitchFamily="50" charset="-128"/>
                <a:ea typeface="HG丸ｺﾞｼｯｸM-PRO" pitchFamily="50" charset="-128"/>
                <a:cs typeface="ＭＳ 明朝"/>
              </a:rPr>
              <a:t>　委員は、学識経験のある者のうちから、知事が任命する。</a:t>
            </a:r>
          </a:p>
          <a:p>
            <a:pPr marL="127000" algn="just" eaLnBrk="1" fontAlgn="auto" hangingPunct="1">
              <a:lnSpc>
                <a:spcPts val="15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3</a:t>
            </a:r>
            <a:r>
              <a:rPr lang="ja-JP" altLang="en-US" sz="1300" kern="100" dirty="0">
                <a:latin typeface="HG丸ｺﾞｼｯｸM-PRO" pitchFamily="50" charset="-128"/>
                <a:ea typeface="HG丸ｺﾞｼｯｸM-PRO" pitchFamily="50" charset="-128"/>
                <a:cs typeface="ＭＳ 明朝"/>
              </a:rPr>
              <a:t>　委員の任期は、二年とする。ただし、補欠の委員の任期は、前任者の残任期間とする。</a:t>
            </a:r>
            <a:endParaRPr lang="en-US" altLang="ja-JP" sz="1300" kern="100" dirty="0">
              <a:latin typeface="HG丸ｺﾞｼｯｸM-PRO" pitchFamily="50" charset="-128"/>
              <a:ea typeface="HG丸ｺﾞｼｯｸM-PRO" pitchFamily="50" charset="-128"/>
              <a:cs typeface="ＭＳ 明朝"/>
            </a:endParaRPr>
          </a:p>
          <a:p>
            <a:pPr marL="127000" algn="just" eaLnBrk="1" fontAlgn="auto" hangingPunct="1">
              <a:lnSpc>
                <a:spcPts val="1500"/>
              </a:lnSpc>
              <a:spcBef>
                <a:spcPts val="0"/>
              </a:spcBef>
              <a:spcAft>
                <a:spcPts val="0"/>
              </a:spcAft>
              <a:defRPr/>
            </a:pPr>
            <a:endParaRPr lang="en-US" altLang="ja-JP" sz="1300" kern="100" dirty="0">
              <a:latin typeface="HG丸ｺﾞｼｯｸM-PRO" pitchFamily="50" charset="-128"/>
              <a:ea typeface="HG丸ｺﾞｼｯｸM-PRO" pitchFamily="50" charset="-128"/>
              <a:cs typeface="ＭＳ 明朝"/>
            </a:endParaRPr>
          </a:p>
          <a:p>
            <a:pPr marL="127000" algn="just" eaLnBrk="1" fontAlgn="auto" hangingPunct="1">
              <a:lnSpc>
                <a:spcPts val="15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専門委員</a:t>
            </a:r>
            <a:r>
              <a:rPr lang="en-US" altLang="ja-JP" sz="1300" kern="100" dirty="0">
                <a:latin typeface="HG丸ｺﾞｼｯｸM-PRO" pitchFamily="50" charset="-128"/>
                <a:ea typeface="HG丸ｺﾞｼｯｸM-PRO" pitchFamily="50" charset="-128"/>
                <a:cs typeface="ＭＳ 明朝"/>
              </a:rPr>
              <a:t>)</a:t>
            </a:r>
          </a:p>
          <a:p>
            <a:pPr marL="127000" algn="just" eaLnBrk="1" fontAlgn="auto" hangingPunct="1">
              <a:lnSpc>
                <a:spcPts val="15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第四条　審議会に、専門の事項を調査審議させるため必要があるときは、専門委員若干人を置くことができる。</a:t>
            </a:r>
          </a:p>
          <a:p>
            <a:pPr marL="127000" algn="just" eaLnBrk="1" fontAlgn="auto" hangingPunct="1">
              <a:lnSpc>
                <a:spcPts val="15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2</a:t>
            </a:r>
            <a:r>
              <a:rPr lang="ja-JP" altLang="en-US" sz="1300" kern="100" dirty="0">
                <a:latin typeface="HG丸ｺﾞｼｯｸM-PRO" pitchFamily="50" charset="-128"/>
                <a:ea typeface="HG丸ｺﾞｼｯｸM-PRO" pitchFamily="50" charset="-128"/>
                <a:cs typeface="ＭＳ 明朝"/>
              </a:rPr>
              <a:t>　専門委員は、知事が任命する。</a:t>
            </a:r>
          </a:p>
          <a:p>
            <a:pPr marL="127000" algn="just" eaLnBrk="1" fontAlgn="auto" hangingPunct="1">
              <a:lnSpc>
                <a:spcPts val="15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3</a:t>
            </a:r>
            <a:r>
              <a:rPr lang="ja-JP" altLang="en-US" sz="1300" kern="100" dirty="0">
                <a:latin typeface="HG丸ｺﾞｼｯｸM-PRO" pitchFamily="50" charset="-128"/>
                <a:ea typeface="HG丸ｺﾞｼｯｸM-PRO" pitchFamily="50" charset="-128"/>
                <a:cs typeface="ＭＳ 明朝"/>
              </a:rPr>
              <a:t>　専門委員は、当該専門の事項に関する調査審議が終了したときは、解任されるものとする。</a:t>
            </a:r>
            <a:endParaRPr lang="en-US" altLang="ja-JP" sz="1300" kern="100" dirty="0">
              <a:latin typeface="HG丸ｺﾞｼｯｸM-PRO" pitchFamily="50" charset="-128"/>
              <a:ea typeface="HG丸ｺﾞｼｯｸM-PRO" pitchFamily="50" charset="-128"/>
              <a:cs typeface="ＭＳ 明朝"/>
            </a:endParaRPr>
          </a:p>
          <a:p>
            <a:pPr marL="127000" algn="just" eaLnBrk="1" fontAlgn="auto" hangingPunct="1">
              <a:lnSpc>
                <a:spcPts val="1500"/>
              </a:lnSpc>
              <a:spcBef>
                <a:spcPts val="0"/>
              </a:spcBef>
              <a:spcAft>
                <a:spcPts val="0"/>
              </a:spcAft>
              <a:defRPr/>
            </a:pPr>
            <a:endParaRPr lang="en-US" altLang="ja-JP" sz="1300" kern="100" dirty="0">
              <a:latin typeface="HG丸ｺﾞｼｯｸM-PRO" pitchFamily="50" charset="-128"/>
              <a:ea typeface="HG丸ｺﾞｼｯｸM-PRO" pitchFamily="50" charset="-128"/>
              <a:cs typeface="ＭＳ 明朝"/>
            </a:endParaRPr>
          </a:p>
          <a:p>
            <a:pPr marL="127000" algn="just" eaLnBrk="1" fontAlgn="auto" hangingPunct="1">
              <a:lnSpc>
                <a:spcPts val="15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会長</a:t>
            </a:r>
            <a:r>
              <a:rPr lang="en-US" altLang="ja-JP" sz="1300" kern="100" dirty="0">
                <a:latin typeface="HG丸ｺﾞｼｯｸM-PRO" pitchFamily="50" charset="-128"/>
                <a:ea typeface="HG丸ｺﾞｼｯｸM-PRO" pitchFamily="50" charset="-128"/>
                <a:cs typeface="ＭＳ 明朝"/>
              </a:rPr>
              <a:t>)</a:t>
            </a:r>
          </a:p>
          <a:p>
            <a:pPr marL="127000" algn="just" eaLnBrk="1" fontAlgn="auto" hangingPunct="1">
              <a:lnSpc>
                <a:spcPts val="15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第五条　審議会に会長を置き、委員の互選によってこれを定める。</a:t>
            </a:r>
          </a:p>
          <a:p>
            <a:pPr marL="127000" algn="just" eaLnBrk="1" fontAlgn="auto" hangingPunct="1">
              <a:lnSpc>
                <a:spcPts val="15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2</a:t>
            </a:r>
            <a:r>
              <a:rPr lang="ja-JP" altLang="en-US" sz="1300" kern="100" dirty="0">
                <a:latin typeface="HG丸ｺﾞｼｯｸM-PRO" pitchFamily="50" charset="-128"/>
                <a:ea typeface="HG丸ｺﾞｼｯｸM-PRO" pitchFamily="50" charset="-128"/>
                <a:cs typeface="ＭＳ 明朝"/>
              </a:rPr>
              <a:t>　会長は、会務を総理する。</a:t>
            </a:r>
          </a:p>
          <a:p>
            <a:pPr marL="127000" algn="just" eaLnBrk="1" fontAlgn="auto" hangingPunct="1">
              <a:lnSpc>
                <a:spcPts val="15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3</a:t>
            </a:r>
            <a:r>
              <a:rPr lang="ja-JP" altLang="en-US" sz="1300" kern="100" dirty="0">
                <a:latin typeface="HG丸ｺﾞｼｯｸM-PRO" pitchFamily="50" charset="-128"/>
                <a:ea typeface="HG丸ｺﾞｼｯｸM-PRO" pitchFamily="50" charset="-128"/>
                <a:cs typeface="ＭＳ 明朝"/>
              </a:rPr>
              <a:t>　会長に事故があるときは、会長があらかじめ指名する委員が、その職務を代理する。</a:t>
            </a:r>
            <a:endParaRPr lang="en-US" altLang="ja-JP" sz="1300" kern="100" dirty="0">
              <a:latin typeface="HG丸ｺﾞｼｯｸM-PRO" pitchFamily="50" charset="-128"/>
              <a:ea typeface="HG丸ｺﾞｼｯｸM-PRO" pitchFamily="50" charset="-128"/>
              <a:cs typeface="ＭＳ 明朝"/>
            </a:endParaRPr>
          </a:p>
        </p:txBody>
      </p:sp>
      <p:sp>
        <p:nvSpPr>
          <p:cNvPr id="2" name="スライド番号プレースホルダー 1"/>
          <p:cNvSpPr>
            <a:spLocks noGrp="1"/>
          </p:cNvSpPr>
          <p:nvPr>
            <p:ph type="sldNum" sz="quarter" idx="12"/>
          </p:nvPr>
        </p:nvSpPr>
        <p:spPr/>
        <p:txBody>
          <a:bodyPr/>
          <a:lstStyle/>
          <a:p>
            <a:pPr>
              <a:defRPr/>
            </a:pPr>
            <a:fld id="{6172F92E-50AD-4D20-B597-4B06344B9520}" type="slidenum">
              <a:rPr lang="ja-JP" altLang="en-US" smtClean="0"/>
              <a:pPr>
                <a:defRPr/>
              </a:pPr>
              <a:t>3</a:t>
            </a:fld>
            <a:endParaRPr lang="ja-JP" altLang="en-US"/>
          </a:p>
        </p:txBody>
      </p:sp>
    </p:spTree>
    <p:extLst>
      <p:ext uri="{BB962C8B-B14F-4D97-AF65-F5344CB8AC3E}">
        <p14:creationId xmlns:p14="http://schemas.microsoft.com/office/powerpoint/2010/main" val="19575957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313" y="188913"/>
            <a:ext cx="8207375" cy="6250365"/>
          </a:xfrm>
          <a:prstGeom prst="rect">
            <a:avLst/>
          </a:prstGeom>
        </p:spPr>
        <p:txBody>
          <a:bodyPr>
            <a:spAutoFit/>
          </a:bodyPr>
          <a:lstStyle/>
          <a:p>
            <a:pPr marL="127000" algn="just" eaLnBrk="1" fontAlgn="auto" hangingPunct="1">
              <a:lnSpc>
                <a:spcPts val="1800"/>
              </a:lnSpc>
              <a:spcBef>
                <a:spcPts val="0"/>
              </a:spcBef>
              <a:spcAft>
                <a:spcPts val="0"/>
              </a:spcAft>
              <a:defRPr/>
            </a:pPr>
            <a:endParaRPr lang="en-US" altLang="ja-JP" sz="1300" kern="100" dirty="0">
              <a:latin typeface="HG丸ｺﾞｼｯｸM-PRO" pitchFamily="50" charset="-128"/>
              <a:ea typeface="HG丸ｺﾞｼｯｸM-PRO" pitchFamily="50" charset="-128"/>
              <a:cs typeface="ＭＳ 明朝"/>
            </a:endParaRPr>
          </a:p>
          <a:p>
            <a:pPr marL="127000" algn="just" eaLnBrk="1" fontAlgn="auto" hangingPunct="1">
              <a:lnSpc>
                <a:spcPts val="16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会議</a:t>
            </a:r>
            <a:r>
              <a:rPr lang="en-US" altLang="ja-JP" sz="1300" kern="100" dirty="0">
                <a:latin typeface="HG丸ｺﾞｼｯｸM-PRO" pitchFamily="50" charset="-128"/>
                <a:ea typeface="HG丸ｺﾞｼｯｸM-PRO" pitchFamily="50" charset="-128"/>
                <a:cs typeface="ＭＳ 明朝"/>
              </a:rPr>
              <a:t>)</a:t>
            </a:r>
          </a:p>
          <a:p>
            <a:pPr marL="127000" algn="just" eaLnBrk="1" fontAlgn="auto" hangingPunct="1">
              <a:lnSpc>
                <a:spcPts val="16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第六条　審議会の会議は、会長が招集し、会長がその議長となる。</a:t>
            </a:r>
          </a:p>
          <a:p>
            <a:pPr marL="127000" algn="just" eaLnBrk="1" fontAlgn="auto" hangingPunct="1">
              <a:lnSpc>
                <a:spcPts val="16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2</a:t>
            </a:r>
            <a:r>
              <a:rPr lang="ja-JP" altLang="en-US" sz="1300" kern="100" dirty="0">
                <a:latin typeface="HG丸ｺﾞｼｯｸM-PRO" pitchFamily="50" charset="-128"/>
                <a:ea typeface="HG丸ｺﾞｼｯｸM-PRO" pitchFamily="50" charset="-128"/>
                <a:cs typeface="ＭＳ 明朝"/>
              </a:rPr>
              <a:t>　審議会は、委員の過半数が出席しなければ会議を開くことができない。</a:t>
            </a:r>
          </a:p>
          <a:p>
            <a:pPr marL="127000" algn="just" eaLnBrk="1" fontAlgn="auto" hangingPunct="1">
              <a:lnSpc>
                <a:spcPts val="16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3</a:t>
            </a:r>
            <a:r>
              <a:rPr lang="ja-JP" altLang="en-US" sz="1300" kern="100" dirty="0">
                <a:latin typeface="HG丸ｺﾞｼｯｸM-PRO" pitchFamily="50" charset="-128"/>
                <a:ea typeface="HG丸ｺﾞｼｯｸM-PRO" pitchFamily="50" charset="-128"/>
                <a:cs typeface="ＭＳ 明朝"/>
              </a:rPr>
              <a:t>　審議会の議事は、出席委員の過半数で決し、可否同数のときは、議長の決するところによる。</a:t>
            </a:r>
          </a:p>
          <a:p>
            <a:pPr marL="127000" algn="just" eaLnBrk="1" fontAlgn="auto" hangingPunct="1">
              <a:lnSpc>
                <a:spcPts val="1600"/>
              </a:lnSpc>
              <a:spcBef>
                <a:spcPts val="0"/>
              </a:spcBef>
              <a:spcAft>
                <a:spcPts val="0"/>
              </a:spcAft>
              <a:defRPr/>
            </a:pPr>
            <a:endParaRPr lang="ja-JP" altLang="en-US" sz="1300" kern="100" dirty="0">
              <a:latin typeface="HG丸ｺﾞｼｯｸM-PRO" pitchFamily="50" charset="-128"/>
              <a:ea typeface="HG丸ｺﾞｼｯｸM-PRO" pitchFamily="50" charset="-128"/>
              <a:cs typeface="ＭＳ 明朝"/>
            </a:endParaRPr>
          </a:p>
          <a:p>
            <a:pPr marL="127000" algn="just" eaLnBrk="1" fontAlgn="auto" hangingPunct="1">
              <a:lnSpc>
                <a:spcPts val="16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部会</a:t>
            </a:r>
            <a:r>
              <a:rPr lang="en-US" altLang="ja-JP" sz="1300" kern="100" dirty="0">
                <a:latin typeface="HG丸ｺﾞｼｯｸM-PRO" pitchFamily="50" charset="-128"/>
                <a:ea typeface="HG丸ｺﾞｼｯｸM-PRO" pitchFamily="50" charset="-128"/>
                <a:cs typeface="ＭＳ 明朝"/>
              </a:rPr>
              <a:t>)</a:t>
            </a:r>
          </a:p>
          <a:p>
            <a:pPr marL="127000" algn="just" eaLnBrk="1" fontAlgn="auto" hangingPunct="1">
              <a:lnSpc>
                <a:spcPts val="16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第七条　審議会に、必要に応じて部会を置くことができる。</a:t>
            </a:r>
          </a:p>
          <a:p>
            <a:pPr marL="127000" algn="just" eaLnBrk="1" fontAlgn="auto" hangingPunct="1">
              <a:lnSpc>
                <a:spcPts val="16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2</a:t>
            </a:r>
            <a:r>
              <a:rPr lang="ja-JP" altLang="en-US" sz="1300" kern="100" dirty="0">
                <a:latin typeface="HG丸ｺﾞｼｯｸM-PRO" pitchFamily="50" charset="-128"/>
                <a:ea typeface="HG丸ｺﾞｼｯｸM-PRO" pitchFamily="50" charset="-128"/>
                <a:cs typeface="ＭＳ 明朝"/>
              </a:rPr>
              <a:t>　部会に属する委員及び専門委員は、会長が指名する。</a:t>
            </a:r>
          </a:p>
          <a:p>
            <a:pPr marL="127000" algn="just" eaLnBrk="1" fontAlgn="auto" hangingPunct="1">
              <a:lnSpc>
                <a:spcPts val="16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3</a:t>
            </a:r>
            <a:r>
              <a:rPr lang="ja-JP" altLang="en-US" sz="1300" kern="100" dirty="0">
                <a:latin typeface="HG丸ｺﾞｼｯｸM-PRO" pitchFamily="50" charset="-128"/>
                <a:ea typeface="HG丸ｺﾞｼｯｸM-PRO" pitchFamily="50" charset="-128"/>
                <a:cs typeface="ＭＳ 明朝"/>
              </a:rPr>
              <a:t>　部会に部会長を置き、会長が指名する委員又は専門委員がこれに当たる。</a:t>
            </a:r>
          </a:p>
          <a:p>
            <a:pPr marL="127000" algn="just" eaLnBrk="1" fontAlgn="auto" hangingPunct="1">
              <a:lnSpc>
                <a:spcPts val="16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4</a:t>
            </a:r>
            <a:r>
              <a:rPr lang="ja-JP" altLang="en-US" sz="1300" kern="100" dirty="0">
                <a:latin typeface="HG丸ｺﾞｼｯｸM-PRO" pitchFamily="50" charset="-128"/>
                <a:ea typeface="HG丸ｺﾞｼｯｸM-PRO" pitchFamily="50" charset="-128"/>
                <a:cs typeface="ＭＳ 明朝"/>
              </a:rPr>
              <a:t>　部会長は、部会の会務を掌理し、部会における審議の状況及び結果を審議会に報告する。</a:t>
            </a:r>
          </a:p>
          <a:p>
            <a:pPr marL="127000" algn="just" eaLnBrk="1" fontAlgn="auto" hangingPunct="1">
              <a:lnSpc>
                <a:spcPts val="1600"/>
              </a:lnSpc>
              <a:spcBef>
                <a:spcPts val="0"/>
              </a:spcBef>
              <a:spcAft>
                <a:spcPts val="0"/>
              </a:spcAft>
              <a:defRPr/>
            </a:pPr>
            <a:endParaRPr lang="ja-JP" altLang="en-US" sz="1300" kern="100" dirty="0">
              <a:latin typeface="HG丸ｺﾞｼｯｸM-PRO" pitchFamily="50" charset="-128"/>
              <a:ea typeface="HG丸ｺﾞｼｯｸM-PRO" pitchFamily="50" charset="-128"/>
              <a:cs typeface="ＭＳ 明朝"/>
            </a:endParaRPr>
          </a:p>
          <a:p>
            <a:pPr marL="127000" algn="just" eaLnBrk="1" fontAlgn="auto" hangingPunct="1">
              <a:lnSpc>
                <a:spcPts val="16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5</a:t>
            </a:r>
            <a:r>
              <a:rPr lang="ja-JP" altLang="en-US" sz="1300" kern="100" dirty="0">
                <a:latin typeface="HG丸ｺﾞｼｯｸM-PRO" pitchFamily="50" charset="-128"/>
                <a:ea typeface="HG丸ｺﾞｼｯｸM-PRO" pitchFamily="50" charset="-128"/>
                <a:cs typeface="ＭＳ 明朝"/>
              </a:rPr>
              <a:t>　前条の規定にかかわらず、審議会は、その定めるところにより、部会の決議をもって審議会の決議とすることができる。</a:t>
            </a:r>
          </a:p>
          <a:p>
            <a:pPr marL="127000" algn="just" eaLnBrk="1" fontAlgn="auto" hangingPunct="1">
              <a:lnSpc>
                <a:spcPts val="1600"/>
              </a:lnSpc>
              <a:spcBef>
                <a:spcPts val="0"/>
              </a:spcBef>
              <a:spcAft>
                <a:spcPts val="0"/>
              </a:spcAft>
              <a:defRPr/>
            </a:pPr>
            <a:endParaRPr lang="ja-JP" altLang="en-US" sz="1300" kern="100" dirty="0">
              <a:latin typeface="HG丸ｺﾞｼｯｸM-PRO" pitchFamily="50" charset="-128"/>
              <a:ea typeface="HG丸ｺﾞｼｯｸM-PRO" pitchFamily="50" charset="-128"/>
              <a:cs typeface="ＭＳ 明朝"/>
            </a:endParaRPr>
          </a:p>
          <a:p>
            <a:pPr marL="127000" algn="just" eaLnBrk="1" fontAlgn="auto" hangingPunct="1">
              <a:lnSpc>
                <a:spcPts val="16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報酬</a:t>
            </a:r>
            <a:r>
              <a:rPr lang="en-US" altLang="ja-JP" sz="1300" kern="100" dirty="0">
                <a:latin typeface="HG丸ｺﾞｼｯｸM-PRO" pitchFamily="50" charset="-128"/>
                <a:ea typeface="HG丸ｺﾞｼｯｸM-PRO" pitchFamily="50" charset="-128"/>
                <a:cs typeface="ＭＳ 明朝"/>
              </a:rPr>
              <a:t>)</a:t>
            </a:r>
          </a:p>
          <a:p>
            <a:pPr marL="127000" algn="just" eaLnBrk="1" fontAlgn="auto" hangingPunct="1">
              <a:lnSpc>
                <a:spcPts val="16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第八条　審議会の委員及び専門委員</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以下「委員等」という。</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の報酬の額は、日額九千八百円とする。</a:t>
            </a:r>
          </a:p>
          <a:p>
            <a:pPr marL="127000" algn="just" eaLnBrk="1" fontAlgn="auto" hangingPunct="1">
              <a:lnSpc>
                <a:spcPts val="16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2</a:t>
            </a:r>
            <a:r>
              <a:rPr lang="ja-JP" altLang="en-US" sz="1300" kern="100" dirty="0">
                <a:latin typeface="HG丸ｺﾞｼｯｸM-PRO" pitchFamily="50" charset="-128"/>
                <a:ea typeface="HG丸ｺﾞｼｯｸM-PRO" pitchFamily="50" charset="-128"/>
                <a:cs typeface="ＭＳ 明朝"/>
              </a:rPr>
              <a:t>　前項の報酬は、出席日数に応じて、その都度支給する。</a:t>
            </a:r>
          </a:p>
          <a:p>
            <a:pPr marL="127000" algn="just" eaLnBrk="1" fontAlgn="auto" hangingPunct="1">
              <a:lnSpc>
                <a:spcPts val="1600"/>
              </a:lnSpc>
              <a:spcBef>
                <a:spcPts val="0"/>
              </a:spcBef>
              <a:spcAft>
                <a:spcPts val="0"/>
              </a:spcAft>
              <a:defRPr/>
            </a:pPr>
            <a:endParaRPr lang="en-US" altLang="ja-JP" sz="1300" kern="100" dirty="0">
              <a:latin typeface="HG丸ｺﾞｼｯｸM-PRO" pitchFamily="50" charset="-128"/>
              <a:ea typeface="HG丸ｺﾞｼｯｸM-PRO" pitchFamily="50" charset="-128"/>
              <a:cs typeface="ＭＳ 明朝"/>
            </a:endParaRPr>
          </a:p>
          <a:p>
            <a:pPr marL="127000" algn="just" eaLnBrk="1" fontAlgn="auto" hangingPunct="1">
              <a:lnSpc>
                <a:spcPts val="16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費用弁償</a:t>
            </a:r>
            <a:r>
              <a:rPr lang="en-US" altLang="ja-JP" sz="1300" kern="100" dirty="0">
                <a:latin typeface="HG丸ｺﾞｼｯｸM-PRO" pitchFamily="50" charset="-128"/>
                <a:ea typeface="HG丸ｺﾞｼｯｸM-PRO" pitchFamily="50" charset="-128"/>
                <a:cs typeface="ＭＳ 明朝"/>
              </a:rPr>
              <a:t>)</a:t>
            </a:r>
          </a:p>
          <a:p>
            <a:pPr marL="127000" algn="just" eaLnBrk="1" fontAlgn="auto" hangingPunct="1">
              <a:lnSpc>
                <a:spcPts val="16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第九条　委員等の費用弁償の額は、職員の旅費に関する条例</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昭和四十年大阪府条例第三十七号</a:t>
            </a: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による指定職等の職務にある者以外の者の額相当額とする。</a:t>
            </a:r>
          </a:p>
          <a:p>
            <a:pPr marL="127000" algn="just" eaLnBrk="1" fontAlgn="auto" hangingPunct="1">
              <a:lnSpc>
                <a:spcPts val="16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2</a:t>
            </a:r>
            <a:r>
              <a:rPr lang="ja-JP" altLang="en-US" sz="1300" kern="100" dirty="0">
                <a:latin typeface="HG丸ｺﾞｼｯｸM-PRO" pitchFamily="50" charset="-128"/>
                <a:ea typeface="HG丸ｺﾞｼｯｸM-PRO" pitchFamily="50" charset="-128"/>
                <a:cs typeface="ＭＳ 明朝"/>
              </a:rPr>
              <a:t>　前項の費用弁償の支給についての路程は、住所地の市町村から起算する。</a:t>
            </a:r>
          </a:p>
          <a:p>
            <a:pPr marL="127000" algn="just" eaLnBrk="1" fontAlgn="auto" hangingPunct="1">
              <a:lnSpc>
                <a:spcPts val="1600"/>
              </a:lnSpc>
              <a:spcBef>
                <a:spcPts val="0"/>
              </a:spcBef>
              <a:spcAft>
                <a:spcPts val="0"/>
              </a:spcAft>
              <a:defRPr/>
            </a:pPr>
            <a:endParaRPr lang="ja-JP" altLang="en-US" sz="1300" kern="100" dirty="0">
              <a:latin typeface="HG丸ｺﾞｼｯｸM-PRO" pitchFamily="50" charset="-128"/>
              <a:ea typeface="HG丸ｺﾞｼｯｸM-PRO" pitchFamily="50" charset="-128"/>
              <a:cs typeface="ＭＳ 明朝"/>
            </a:endParaRPr>
          </a:p>
          <a:p>
            <a:pPr marL="127000" algn="just" eaLnBrk="1" fontAlgn="auto" hangingPunct="1">
              <a:lnSpc>
                <a:spcPts val="16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支給方法</a:t>
            </a:r>
            <a:r>
              <a:rPr lang="en-US" altLang="ja-JP" sz="1300" kern="100" dirty="0">
                <a:latin typeface="HG丸ｺﾞｼｯｸM-PRO" pitchFamily="50" charset="-128"/>
                <a:ea typeface="HG丸ｺﾞｼｯｸM-PRO" pitchFamily="50" charset="-128"/>
                <a:cs typeface="ＭＳ 明朝"/>
              </a:rPr>
              <a:t>)</a:t>
            </a:r>
          </a:p>
          <a:p>
            <a:pPr marL="127000" algn="just" eaLnBrk="1" fontAlgn="auto" hangingPunct="1">
              <a:lnSpc>
                <a:spcPts val="16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第十条　委員等の報酬及び費用弁償の支給方法に関し、この条例に定めがない事項については、常勤の職員の例による。</a:t>
            </a:r>
          </a:p>
          <a:p>
            <a:pPr marL="127000" algn="just" eaLnBrk="1" fontAlgn="auto" hangingPunct="1">
              <a:lnSpc>
                <a:spcPts val="1600"/>
              </a:lnSpc>
              <a:spcBef>
                <a:spcPts val="0"/>
              </a:spcBef>
              <a:spcAft>
                <a:spcPts val="0"/>
              </a:spcAft>
              <a:defRPr/>
            </a:pPr>
            <a:endParaRPr lang="ja-JP" altLang="en-US" sz="1300" kern="100" dirty="0">
              <a:latin typeface="HG丸ｺﾞｼｯｸM-PRO" pitchFamily="50" charset="-128"/>
              <a:ea typeface="HG丸ｺﾞｼｯｸM-PRO" pitchFamily="50" charset="-128"/>
              <a:cs typeface="ＭＳ 明朝"/>
            </a:endParaRPr>
          </a:p>
          <a:p>
            <a:pPr marL="127000" algn="just" eaLnBrk="1" fontAlgn="auto" hangingPunct="1">
              <a:lnSpc>
                <a:spcPts val="16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en-US" sz="1300" kern="100" dirty="0">
                <a:latin typeface="HG丸ｺﾞｼｯｸM-PRO" pitchFamily="50" charset="-128"/>
                <a:ea typeface="HG丸ｺﾞｼｯｸM-PRO" pitchFamily="50" charset="-128"/>
                <a:cs typeface="ＭＳ 明朝"/>
              </a:rPr>
              <a:t>委任</a:t>
            </a:r>
            <a:r>
              <a:rPr lang="en-US" altLang="ja-JP" sz="1300" kern="100" dirty="0">
                <a:latin typeface="HG丸ｺﾞｼｯｸM-PRO" pitchFamily="50" charset="-128"/>
                <a:ea typeface="HG丸ｺﾞｼｯｸM-PRO" pitchFamily="50" charset="-128"/>
                <a:cs typeface="ＭＳ 明朝"/>
              </a:rPr>
              <a:t>)</a:t>
            </a:r>
          </a:p>
          <a:p>
            <a:pPr marL="127000" algn="just" eaLnBrk="1" fontAlgn="auto" hangingPunct="1">
              <a:lnSpc>
                <a:spcPts val="1600"/>
              </a:lnSpc>
              <a:spcBef>
                <a:spcPts val="0"/>
              </a:spcBef>
              <a:spcAft>
                <a:spcPts val="0"/>
              </a:spcAft>
              <a:defRPr/>
            </a:pPr>
            <a:r>
              <a:rPr lang="ja-JP" altLang="en-US" sz="1300" kern="100" dirty="0">
                <a:latin typeface="HG丸ｺﾞｼｯｸM-PRO" pitchFamily="50" charset="-128"/>
                <a:ea typeface="HG丸ｺﾞｼｯｸM-PRO" pitchFamily="50" charset="-128"/>
                <a:cs typeface="ＭＳ 明朝"/>
              </a:rPr>
              <a:t>第十一条　この条例に定めるもののほか、審議会に関し必要な事項は、知事が定める。</a:t>
            </a:r>
            <a:endParaRPr lang="en-US" altLang="ja-JP" sz="1400" kern="100" dirty="0">
              <a:latin typeface="HG丸ｺﾞｼｯｸM-PRO" pitchFamily="50" charset="-128"/>
              <a:ea typeface="HG丸ｺﾞｼｯｸM-PRO" pitchFamily="50" charset="-128"/>
              <a:cs typeface="ＭＳ 明朝"/>
            </a:endParaRPr>
          </a:p>
        </p:txBody>
      </p:sp>
      <p:sp>
        <p:nvSpPr>
          <p:cNvPr id="2" name="スライド番号プレースホルダー 1"/>
          <p:cNvSpPr>
            <a:spLocks noGrp="1"/>
          </p:cNvSpPr>
          <p:nvPr>
            <p:ph type="sldNum" sz="quarter" idx="12"/>
          </p:nvPr>
        </p:nvSpPr>
        <p:spPr/>
        <p:txBody>
          <a:bodyPr/>
          <a:lstStyle/>
          <a:p>
            <a:pPr>
              <a:defRPr/>
            </a:pPr>
            <a:fld id="{6172F92E-50AD-4D20-B597-4B06344B9520}" type="slidenum">
              <a:rPr lang="ja-JP" altLang="en-US" smtClean="0"/>
              <a:pPr>
                <a:defRPr/>
              </a:pPr>
              <a:t>4</a:t>
            </a:fld>
            <a:endParaRPr lang="ja-JP" altLang="en-US"/>
          </a:p>
        </p:txBody>
      </p:sp>
    </p:spTree>
    <p:extLst>
      <p:ext uri="{BB962C8B-B14F-4D97-AF65-F5344CB8AC3E}">
        <p14:creationId xmlns:p14="http://schemas.microsoft.com/office/powerpoint/2010/main" val="17057288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313" y="188913"/>
            <a:ext cx="8207375" cy="6740307"/>
          </a:xfrm>
          <a:prstGeom prst="rect">
            <a:avLst/>
          </a:prstGeom>
        </p:spPr>
        <p:txBody>
          <a:bodyPr>
            <a:spAutoFit/>
          </a:bodyPr>
          <a:lstStyle/>
          <a:p>
            <a:pPr eaLnBrk="1" fontAlgn="auto" hangingPunct="1">
              <a:lnSpc>
                <a:spcPct val="150000"/>
              </a:lnSpc>
              <a:spcBef>
                <a:spcPts val="0"/>
              </a:spcBef>
              <a:spcAft>
                <a:spcPts val="0"/>
              </a:spcAft>
              <a:defRPr/>
            </a:pPr>
            <a:r>
              <a:rPr lang="ja-JP" altLang="ja-JP" sz="1400" b="1" kern="100" dirty="0">
                <a:latin typeface="+mj-ea"/>
                <a:ea typeface="+mj-ea"/>
                <a:cs typeface="ＭＳ 明朝"/>
              </a:rPr>
              <a:t>○大阪府子ども施策審議会規則</a:t>
            </a:r>
          </a:p>
          <a:p>
            <a:pPr marL="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趣旨</a:t>
            </a:r>
            <a:r>
              <a:rPr lang="en-US" altLang="ja-JP" sz="1300" kern="100" dirty="0">
                <a:latin typeface="HG丸ｺﾞｼｯｸM-PRO" pitchFamily="50" charset="-128"/>
                <a:ea typeface="HG丸ｺﾞｼｯｸM-PRO" pitchFamily="50" charset="-128"/>
                <a:cs typeface="ＭＳ 明朝"/>
              </a:rPr>
              <a:t>)</a:t>
            </a:r>
            <a:endParaRPr lang="ja-JP" altLang="ja-JP" sz="1300" kern="100" dirty="0">
              <a:latin typeface="HG丸ｺﾞｼｯｸM-PRO" pitchFamily="50" charset="-128"/>
              <a:ea typeface="HG丸ｺﾞｼｯｸM-PRO" pitchFamily="50" charset="-128"/>
              <a:cs typeface="ＭＳ 明朝"/>
            </a:endParaRPr>
          </a:p>
          <a:p>
            <a:pPr marL="127000" indent="-127000" algn="just" eaLnBrk="1" fontAlgn="auto" hangingPunct="1">
              <a:lnSpc>
                <a:spcPct val="150000"/>
              </a:lnSpc>
              <a:spcBef>
                <a:spcPts val="0"/>
              </a:spcBef>
              <a:spcAft>
                <a:spcPts val="0"/>
              </a:spcAft>
              <a:defRPr/>
            </a:pPr>
            <a:r>
              <a:rPr lang="ja-JP" altLang="ja-JP" sz="1300" kern="100" dirty="0">
                <a:latin typeface="HG丸ｺﾞｼｯｸM-PRO" pitchFamily="50" charset="-128"/>
                <a:ea typeface="HG丸ｺﾞｼｯｸM-PRO" pitchFamily="50" charset="-128"/>
                <a:cs typeface="ＭＳ 明朝"/>
              </a:rPr>
              <a:t>第一条　この規則は、大阪府附属機関条例</a:t>
            </a: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昭和二十七年大阪府条例第三十九号</a:t>
            </a: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第六条の規定に基づき、大阪府子ども施策審議会</a:t>
            </a: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以下「審議会」という。</a:t>
            </a: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の組織、委員及び専門委員</a:t>
            </a: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以下「委員等」という。</a:t>
            </a: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の報酬及び費用弁償の額その他審議会に関し必要な事項を定めるものとする。</a:t>
            </a:r>
          </a:p>
          <a:p>
            <a:pPr marL="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職務</a:t>
            </a:r>
            <a:r>
              <a:rPr lang="en-US" altLang="ja-JP" sz="1300" kern="100" dirty="0">
                <a:latin typeface="HG丸ｺﾞｼｯｸM-PRO" pitchFamily="50" charset="-128"/>
                <a:ea typeface="HG丸ｺﾞｼｯｸM-PRO" pitchFamily="50" charset="-128"/>
                <a:cs typeface="ＭＳ 明朝"/>
              </a:rPr>
              <a:t>)</a:t>
            </a:r>
            <a:endParaRPr lang="ja-JP" altLang="ja-JP" sz="1300" kern="100" dirty="0">
              <a:latin typeface="HG丸ｺﾞｼｯｸM-PRO" pitchFamily="50" charset="-128"/>
              <a:ea typeface="HG丸ｺﾞｼｯｸM-PRO" pitchFamily="50" charset="-128"/>
              <a:cs typeface="ＭＳ 明朝"/>
            </a:endParaRPr>
          </a:p>
          <a:p>
            <a:pPr marL="127000" indent="-127000" algn="just" eaLnBrk="1" fontAlgn="auto" hangingPunct="1">
              <a:lnSpc>
                <a:spcPct val="150000"/>
              </a:lnSpc>
              <a:spcBef>
                <a:spcPts val="0"/>
              </a:spcBef>
              <a:spcAft>
                <a:spcPts val="0"/>
              </a:spcAft>
              <a:defRPr/>
            </a:pPr>
            <a:r>
              <a:rPr lang="ja-JP" altLang="ja-JP" sz="1300" kern="100" dirty="0">
                <a:latin typeface="HG丸ｺﾞｼｯｸM-PRO" pitchFamily="50" charset="-128"/>
                <a:ea typeface="HG丸ｺﾞｼｯｸM-PRO" pitchFamily="50" charset="-128"/>
                <a:cs typeface="ＭＳ 明朝"/>
              </a:rPr>
              <a:t>第二条　審議会は、知事の諮問に応じて、大阪府附属機関条例別表第一第一号に掲げる当該担任事務について調査審議し、意見を述べるものとする。</a:t>
            </a:r>
          </a:p>
          <a:p>
            <a:pPr marL="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組織</a:t>
            </a:r>
            <a:r>
              <a:rPr lang="en-US" altLang="ja-JP" sz="1300" kern="100" dirty="0">
                <a:latin typeface="HG丸ｺﾞｼｯｸM-PRO" pitchFamily="50" charset="-128"/>
                <a:ea typeface="HG丸ｺﾞｼｯｸM-PRO" pitchFamily="50" charset="-128"/>
                <a:cs typeface="ＭＳ 明朝"/>
              </a:rPr>
              <a:t>)</a:t>
            </a:r>
            <a:endParaRPr lang="ja-JP" altLang="ja-JP" sz="1300" kern="100" dirty="0">
              <a:latin typeface="HG丸ｺﾞｼｯｸM-PRO" pitchFamily="50" charset="-128"/>
              <a:ea typeface="HG丸ｺﾞｼｯｸM-PRO" pitchFamily="50" charset="-128"/>
              <a:cs typeface="ＭＳ 明朝"/>
            </a:endParaRPr>
          </a:p>
          <a:p>
            <a:pPr marL="127000" indent="-127000" algn="just" eaLnBrk="1" fontAlgn="auto" hangingPunct="1">
              <a:lnSpc>
                <a:spcPct val="150000"/>
              </a:lnSpc>
              <a:spcBef>
                <a:spcPts val="0"/>
              </a:spcBef>
              <a:spcAft>
                <a:spcPts val="0"/>
              </a:spcAft>
              <a:defRPr/>
            </a:pPr>
            <a:r>
              <a:rPr lang="ja-JP" altLang="ja-JP" sz="1300" kern="100" dirty="0">
                <a:latin typeface="HG丸ｺﾞｼｯｸM-PRO" pitchFamily="50" charset="-128"/>
                <a:ea typeface="HG丸ｺﾞｼｯｸM-PRO" pitchFamily="50" charset="-128"/>
                <a:cs typeface="ＭＳ 明朝"/>
              </a:rPr>
              <a:t>第三条　審議会は、委員二十人以内で組織する。</a:t>
            </a:r>
          </a:p>
          <a:p>
            <a:pPr marL="127000" indent="-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2</a:t>
            </a:r>
            <a:r>
              <a:rPr lang="ja-JP" altLang="ja-JP" sz="1300" kern="100" dirty="0">
                <a:latin typeface="HG丸ｺﾞｼｯｸM-PRO" pitchFamily="50" charset="-128"/>
                <a:ea typeface="HG丸ｺﾞｼｯｸM-PRO" pitchFamily="50" charset="-128"/>
                <a:cs typeface="ＭＳ 明朝"/>
              </a:rPr>
              <a:t>　委員は、学識経験のある者のうちから、知事が任命する。</a:t>
            </a:r>
          </a:p>
          <a:p>
            <a:pPr marL="127000" indent="-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3</a:t>
            </a:r>
            <a:r>
              <a:rPr lang="ja-JP" altLang="ja-JP" sz="1300" kern="100" dirty="0">
                <a:latin typeface="HG丸ｺﾞｼｯｸM-PRO" pitchFamily="50" charset="-128"/>
                <a:ea typeface="HG丸ｺﾞｼｯｸM-PRO" pitchFamily="50" charset="-128"/>
                <a:cs typeface="ＭＳ 明朝"/>
              </a:rPr>
              <a:t>　委員の任期は、二年とする。ただし、補欠の委員の任期は、前任者の残任期間とする。</a:t>
            </a:r>
          </a:p>
          <a:p>
            <a:pPr marL="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専門委員</a:t>
            </a:r>
            <a:r>
              <a:rPr lang="en-US" altLang="ja-JP" sz="1300" kern="100" dirty="0">
                <a:latin typeface="HG丸ｺﾞｼｯｸM-PRO" pitchFamily="50" charset="-128"/>
                <a:ea typeface="HG丸ｺﾞｼｯｸM-PRO" pitchFamily="50" charset="-128"/>
                <a:cs typeface="ＭＳ 明朝"/>
              </a:rPr>
              <a:t>)</a:t>
            </a:r>
            <a:endParaRPr lang="ja-JP" altLang="ja-JP" sz="1300" kern="100" dirty="0">
              <a:latin typeface="HG丸ｺﾞｼｯｸM-PRO" pitchFamily="50" charset="-128"/>
              <a:ea typeface="HG丸ｺﾞｼｯｸM-PRO" pitchFamily="50" charset="-128"/>
              <a:cs typeface="ＭＳ 明朝"/>
            </a:endParaRPr>
          </a:p>
          <a:p>
            <a:pPr marL="127000" indent="-127000" algn="just" eaLnBrk="1" fontAlgn="auto" hangingPunct="1">
              <a:lnSpc>
                <a:spcPct val="150000"/>
              </a:lnSpc>
              <a:spcBef>
                <a:spcPts val="0"/>
              </a:spcBef>
              <a:spcAft>
                <a:spcPts val="0"/>
              </a:spcAft>
              <a:defRPr/>
            </a:pPr>
            <a:r>
              <a:rPr lang="ja-JP" altLang="ja-JP" sz="1300" kern="100" dirty="0">
                <a:latin typeface="HG丸ｺﾞｼｯｸM-PRO" pitchFamily="50" charset="-128"/>
                <a:ea typeface="HG丸ｺﾞｼｯｸM-PRO" pitchFamily="50" charset="-128"/>
                <a:cs typeface="ＭＳ 明朝"/>
              </a:rPr>
              <a:t>第四条　審議会に、専門の事項を調査審議させるため必要があるときは、専門委員若干人を置くことができる。</a:t>
            </a:r>
          </a:p>
          <a:p>
            <a:pPr marL="127000" indent="-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2</a:t>
            </a:r>
            <a:r>
              <a:rPr lang="ja-JP" altLang="ja-JP" sz="1300" kern="100" dirty="0">
                <a:latin typeface="HG丸ｺﾞｼｯｸM-PRO" pitchFamily="50" charset="-128"/>
                <a:ea typeface="HG丸ｺﾞｼｯｸM-PRO" pitchFamily="50" charset="-128"/>
                <a:cs typeface="ＭＳ 明朝"/>
              </a:rPr>
              <a:t>　専門委員は、知事が任命する。</a:t>
            </a:r>
          </a:p>
          <a:p>
            <a:pPr marL="127000" indent="-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3</a:t>
            </a:r>
            <a:r>
              <a:rPr lang="ja-JP" altLang="ja-JP" sz="1300" kern="100" dirty="0">
                <a:latin typeface="HG丸ｺﾞｼｯｸM-PRO" pitchFamily="50" charset="-128"/>
                <a:ea typeface="HG丸ｺﾞｼｯｸM-PRO" pitchFamily="50" charset="-128"/>
                <a:cs typeface="ＭＳ 明朝"/>
              </a:rPr>
              <a:t>　専門委員は、当該専門の事項に関する調査審議が終了したときは、解任されるものとする。</a:t>
            </a:r>
          </a:p>
          <a:p>
            <a:pPr marL="127000" indent="-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 (</a:t>
            </a:r>
            <a:r>
              <a:rPr lang="ja-JP" altLang="ja-JP" sz="1300" kern="100" dirty="0">
                <a:latin typeface="HG丸ｺﾞｼｯｸM-PRO" pitchFamily="50" charset="-128"/>
                <a:ea typeface="HG丸ｺﾞｼｯｸM-PRO" pitchFamily="50" charset="-128"/>
                <a:cs typeface="ＭＳ 明朝"/>
              </a:rPr>
              <a:t>会長</a:t>
            </a:r>
            <a:r>
              <a:rPr lang="en-US" altLang="ja-JP" sz="1300" kern="100" dirty="0">
                <a:latin typeface="HG丸ｺﾞｼｯｸM-PRO" pitchFamily="50" charset="-128"/>
                <a:ea typeface="HG丸ｺﾞｼｯｸM-PRO" pitchFamily="50" charset="-128"/>
                <a:cs typeface="ＭＳ 明朝"/>
              </a:rPr>
              <a:t>)</a:t>
            </a:r>
            <a:endParaRPr lang="ja-JP" altLang="ja-JP" sz="1300" kern="100" dirty="0">
              <a:latin typeface="HG丸ｺﾞｼｯｸM-PRO" pitchFamily="50" charset="-128"/>
              <a:ea typeface="HG丸ｺﾞｼｯｸM-PRO" pitchFamily="50" charset="-128"/>
              <a:cs typeface="ＭＳ 明朝"/>
            </a:endParaRPr>
          </a:p>
          <a:p>
            <a:pPr marL="127000" indent="-127000" algn="just" eaLnBrk="1" fontAlgn="auto" hangingPunct="1">
              <a:lnSpc>
                <a:spcPct val="150000"/>
              </a:lnSpc>
              <a:spcBef>
                <a:spcPts val="0"/>
              </a:spcBef>
              <a:spcAft>
                <a:spcPts val="0"/>
              </a:spcAft>
              <a:defRPr/>
            </a:pPr>
            <a:r>
              <a:rPr lang="ja-JP" altLang="ja-JP" sz="1300" kern="100" dirty="0">
                <a:latin typeface="HG丸ｺﾞｼｯｸM-PRO" pitchFamily="50" charset="-128"/>
                <a:ea typeface="HG丸ｺﾞｼｯｸM-PRO" pitchFamily="50" charset="-128"/>
                <a:cs typeface="ＭＳ 明朝"/>
              </a:rPr>
              <a:t>第五条　審議会に会長を置き、委員の互選によってこれを定める。</a:t>
            </a:r>
          </a:p>
          <a:p>
            <a:pPr marL="127000" indent="-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2</a:t>
            </a:r>
            <a:r>
              <a:rPr lang="ja-JP" altLang="ja-JP" sz="1300" kern="100" dirty="0">
                <a:latin typeface="HG丸ｺﾞｼｯｸM-PRO" pitchFamily="50" charset="-128"/>
                <a:ea typeface="HG丸ｺﾞｼｯｸM-PRO" pitchFamily="50" charset="-128"/>
                <a:cs typeface="ＭＳ 明朝"/>
              </a:rPr>
              <a:t>　会長は、会務を総理する。</a:t>
            </a:r>
          </a:p>
          <a:p>
            <a:pPr marL="127000" indent="-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3</a:t>
            </a:r>
            <a:r>
              <a:rPr lang="ja-JP" altLang="ja-JP" sz="1300" kern="100" dirty="0">
                <a:latin typeface="HG丸ｺﾞｼｯｸM-PRO" pitchFamily="50" charset="-128"/>
                <a:ea typeface="HG丸ｺﾞｼｯｸM-PRO" pitchFamily="50" charset="-128"/>
                <a:cs typeface="ＭＳ 明朝"/>
              </a:rPr>
              <a:t>　会長に事故があるときは、会長があらかじめ指名する委員がその職務を代理する。</a:t>
            </a:r>
            <a:endParaRPr lang="en-US" altLang="ja-JP" sz="1300" kern="100" dirty="0">
              <a:latin typeface="HG丸ｺﾞｼｯｸM-PRO" pitchFamily="50" charset="-128"/>
              <a:ea typeface="HG丸ｺﾞｼｯｸM-PRO" pitchFamily="50" charset="-128"/>
              <a:cs typeface="ＭＳ 明朝"/>
            </a:endParaRPr>
          </a:p>
          <a:p>
            <a:pPr marL="127000" indent="-127000" algn="just" eaLnBrk="1" fontAlgn="auto" hangingPunct="1">
              <a:lnSpc>
                <a:spcPct val="150000"/>
              </a:lnSpc>
              <a:spcBef>
                <a:spcPts val="0"/>
              </a:spcBef>
              <a:spcAft>
                <a:spcPts val="0"/>
              </a:spcAft>
              <a:defRPr/>
            </a:pPr>
            <a:endParaRPr lang="en-US" altLang="ja-JP" sz="1400" kern="100" dirty="0">
              <a:latin typeface="HG丸ｺﾞｼｯｸM-PRO" pitchFamily="50" charset="-128"/>
              <a:ea typeface="HG丸ｺﾞｼｯｸM-PRO" pitchFamily="50" charset="-128"/>
              <a:cs typeface="ＭＳ 明朝"/>
            </a:endParaRPr>
          </a:p>
        </p:txBody>
      </p:sp>
      <p:sp>
        <p:nvSpPr>
          <p:cNvPr id="2" name="スライド番号プレースホルダー 1"/>
          <p:cNvSpPr>
            <a:spLocks noGrp="1"/>
          </p:cNvSpPr>
          <p:nvPr>
            <p:ph type="sldNum" sz="quarter" idx="12"/>
          </p:nvPr>
        </p:nvSpPr>
        <p:spPr/>
        <p:txBody>
          <a:bodyPr/>
          <a:lstStyle/>
          <a:p>
            <a:pPr>
              <a:defRPr/>
            </a:pPr>
            <a:fld id="{6172F92E-50AD-4D20-B597-4B06344B9520}" type="slidenum">
              <a:rPr lang="ja-JP" altLang="en-US" smtClean="0"/>
              <a:pPr>
                <a:defRPr/>
              </a:pPr>
              <a:t>5</a:t>
            </a:fld>
            <a:endParaRPr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468313" y="406400"/>
            <a:ext cx="8207375" cy="6046788"/>
          </a:xfrm>
          <a:prstGeom prst="rect">
            <a:avLst/>
          </a:prstGeom>
        </p:spPr>
        <p:txBody>
          <a:bodyPr>
            <a:spAutoFit/>
          </a:bodyPr>
          <a:lstStyle/>
          <a:p>
            <a:pPr marL="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会議</a:t>
            </a:r>
            <a:r>
              <a:rPr lang="en-US" altLang="ja-JP" sz="1300" kern="100" dirty="0">
                <a:latin typeface="HG丸ｺﾞｼｯｸM-PRO" pitchFamily="50" charset="-128"/>
                <a:ea typeface="HG丸ｺﾞｼｯｸM-PRO" pitchFamily="50" charset="-128"/>
                <a:cs typeface="ＭＳ 明朝"/>
              </a:rPr>
              <a:t>)</a:t>
            </a:r>
            <a:endParaRPr lang="ja-JP" altLang="ja-JP" sz="1300" kern="100" dirty="0">
              <a:latin typeface="HG丸ｺﾞｼｯｸM-PRO" pitchFamily="50" charset="-128"/>
              <a:ea typeface="HG丸ｺﾞｼｯｸM-PRO" pitchFamily="50" charset="-128"/>
              <a:cs typeface="ＭＳ 明朝"/>
            </a:endParaRPr>
          </a:p>
          <a:p>
            <a:pPr marL="127000" indent="-127000" algn="just" eaLnBrk="1" fontAlgn="auto" hangingPunct="1">
              <a:lnSpc>
                <a:spcPct val="150000"/>
              </a:lnSpc>
              <a:spcBef>
                <a:spcPts val="0"/>
              </a:spcBef>
              <a:spcAft>
                <a:spcPts val="0"/>
              </a:spcAft>
              <a:defRPr/>
            </a:pPr>
            <a:r>
              <a:rPr lang="ja-JP" altLang="ja-JP" sz="1300" kern="100" dirty="0">
                <a:latin typeface="HG丸ｺﾞｼｯｸM-PRO" pitchFamily="50" charset="-128"/>
                <a:ea typeface="HG丸ｺﾞｼｯｸM-PRO" pitchFamily="50" charset="-128"/>
                <a:cs typeface="ＭＳ 明朝"/>
              </a:rPr>
              <a:t>第六条　審議会の会議は、会長が招集し、会長がその議長となる。</a:t>
            </a:r>
          </a:p>
          <a:p>
            <a:pPr marL="127000" indent="-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2</a:t>
            </a:r>
            <a:r>
              <a:rPr lang="ja-JP" altLang="ja-JP" sz="1300" kern="100" dirty="0">
                <a:latin typeface="HG丸ｺﾞｼｯｸM-PRO" pitchFamily="50" charset="-128"/>
                <a:ea typeface="HG丸ｺﾞｼｯｸM-PRO" pitchFamily="50" charset="-128"/>
                <a:cs typeface="ＭＳ 明朝"/>
              </a:rPr>
              <a:t>　審議会は、委員の過半数が出席しなければ会議を開くことができない。</a:t>
            </a:r>
          </a:p>
          <a:p>
            <a:pPr marL="127000" indent="-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3</a:t>
            </a:r>
            <a:r>
              <a:rPr lang="ja-JP" altLang="ja-JP" sz="1300" kern="100" dirty="0">
                <a:latin typeface="HG丸ｺﾞｼｯｸM-PRO" pitchFamily="50" charset="-128"/>
                <a:ea typeface="HG丸ｺﾞｼｯｸM-PRO" pitchFamily="50" charset="-128"/>
                <a:cs typeface="ＭＳ 明朝"/>
              </a:rPr>
              <a:t>　審議会の議事は、出席委員の過半数で決し、可否同数のときは、議長の決するところによる。</a:t>
            </a:r>
          </a:p>
          <a:p>
            <a:pPr marL="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部会</a:t>
            </a:r>
            <a:r>
              <a:rPr lang="en-US" altLang="ja-JP" sz="1300" kern="100" dirty="0">
                <a:latin typeface="HG丸ｺﾞｼｯｸM-PRO" pitchFamily="50" charset="-128"/>
                <a:ea typeface="HG丸ｺﾞｼｯｸM-PRO" pitchFamily="50" charset="-128"/>
                <a:cs typeface="ＭＳ 明朝"/>
              </a:rPr>
              <a:t>)</a:t>
            </a:r>
            <a:endParaRPr lang="ja-JP" altLang="ja-JP" sz="1300" kern="100" dirty="0">
              <a:latin typeface="HG丸ｺﾞｼｯｸM-PRO" pitchFamily="50" charset="-128"/>
              <a:ea typeface="HG丸ｺﾞｼｯｸM-PRO" pitchFamily="50" charset="-128"/>
              <a:cs typeface="ＭＳ 明朝"/>
            </a:endParaRPr>
          </a:p>
          <a:p>
            <a:pPr marL="127000" indent="-127000" algn="just" eaLnBrk="1" fontAlgn="auto" hangingPunct="1">
              <a:lnSpc>
                <a:spcPct val="150000"/>
              </a:lnSpc>
              <a:spcBef>
                <a:spcPts val="0"/>
              </a:spcBef>
              <a:spcAft>
                <a:spcPts val="0"/>
              </a:spcAft>
              <a:defRPr/>
            </a:pPr>
            <a:r>
              <a:rPr lang="ja-JP" altLang="ja-JP" sz="1300" kern="100" dirty="0">
                <a:latin typeface="HG丸ｺﾞｼｯｸM-PRO" pitchFamily="50" charset="-128"/>
                <a:ea typeface="HG丸ｺﾞｼｯｸM-PRO" pitchFamily="50" charset="-128"/>
                <a:cs typeface="ＭＳ 明朝"/>
              </a:rPr>
              <a:t>第七条　審議会に、必要に応じて部会を置くことができる。</a:t>
            </a:r>
          </a:p>
          <a:p>
            <a:pPr marL="127000" indent="-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2</a:t>
            </a:r>
            <a:r>
              <a:rPr lang="ja-JP" altLang="ja-JP" sz="1300" kern="100" dirty="0">
                <a:latin typeface="HG丸ｺﾞｼｯｸM-PRO" pitchFamily="50" charset="-128"/>
                <a:ea typeface="HG丸ｺﾞｼｯｸM-PRO" pitchFamily="50" charset="-128"/>
                <a:cs typeface="ＭＳ 明朝"/>
              </a:rPr>
              <a:t>　部会に属する委員等は、会長が指名する。</a:t>
            </a:r>
          </a:p>
          <a:p>
            <a:pPr marL="127000" indent="-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3</a:t>
            </a:r>
            <a:r>
              <a:rPr lang="ja-JP" altLang="ja-JP" sz="1300" kern="100" dirty="0">
                <a:latin typeface="HG丸ｺﾞｼｯｸM-PRO" pitchFamily="50" charset="-128"/>
                <a:ea typeface="HG丸ｺﾞｼｯｸM-PRO" pitchFamily="50" charset="-128"/>
                <a:cs typeface="ＭＳ 明朝"/>
              </a:rPr>
              <a:t>　部会に部会長を置き、会長が指名する委員がこれに当たる。</a:t>
            </a:r>
          </a:p>
          <a:p>
            <a:pPr marL="127000" indent="-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4</a:t>
            </a:r>
            <a:r>
              <a:rPr lang="ja-JP" altLang="ja-JP" sz="1300" kern="100" dirty="0">
                <a:latin typeface="HG丸ｺﾞｼｯｸM-PRO" pitchFamily="50" charset="-128"/>
                <a:ea typeface="HG丸ｺﾞｼｯｸM-PRO" pitchFamily="50" charset="-128"/>
                <a:cs typeface="ＭＳ 明朝"/>
              </a:rPr>
              <a:t>　部会長は、部会の会務を掌理し、部会における審議の状況及び結果を審議会に報告する。</a:t>
            </a:r>
          </a:p>
          <a:p>
            <a:pPr marL="127000" indent="-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5</a:t>
            </a:r>
            <a:r>
              <a:rPr lang="ja-JP" altLang="ja-JP" sz="1300" kern="100" dirty="0">
                <a:latin typeface="HG丸ｺﾞｼｯｸM-PRO" pitchFamily="50" charset="-128"/>
                <a:ea typeface="HG丸ｺﾞｼｯｸM-PRO" pitchFamily="50" charset="-128"/>
                <a:cs typeface="ＭＳ 明朝"/>
              </a:rPr>
              <a:t>　前条の規定にかかわらず、審議会は、その定めるところにより、部会の決議をもって審議会の決議とすることができる。</a:t>
            </a:r>
          </a:p>
          <a:p>
            <a:pPr marL="127000" indent="-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 (</a:t>
            </a:r>
            <a:r>
              <a:rPr lang="ja-JP" altLang="ja-JP" sz="1300" kern="100" dirty="0">
                <a:latin typeface="HG丸ｺﾞｼｯｸM-PRO" pitchFamily="50" charset="-128"/>
                <a:ea typeface="HG丸ｺﾞｼｯｸM-PRO" pitchFamily="50" charset="-128"/>
                <a:cs typeface="ＭＳ 明朝"/>
              </a:rPr>
              <a:t>報酬</a:t>
            </a:r>
            <a:r>
              <a:rPr lang="en-US" altLang="ja-JP" sz="1300" kern="100" dirty="0">
                <a:latin typeface="HG丸ｺﾞｼｯｸM-PRO" pitchFamily="50" charset="-128"/>
                <a:ea typeface="HG丸ｺﾞｼｯｸM-PRO" pitchFamily="50" charset="-128"/>
                <a:cs typeface="ＭＳ 明朝"/>
              </a:rPr>
              <a:t>)</a:t>
            </a:r>
            <a:endParaRPr lang="ja-JP" altLang="ja-JP" sz="1300" kern="100" dirty="0">
              <a:latin typeface="HG丸ｺﾞｼｯｸM-PRO" pitchFamily="50" charset="-128"/>
              <a:ea typeface="HG丸ｺﾞｼｯｸM-PRO" pitchFamily="50" charset="-128"/>
              <a:cs typeface="ＭＳ 明朝"/>
            </a:endParaRPr>
          </a:p>
          <a:p>
            <a:pPr marL="127000" indent="-127000" algn="just" eaLnBrk="1" fontAlgn="auto" hangingPunct="1">
              <a:lnSpc>
                <a:spcPct val="150000"/>
              </a:lnSpc>
              <a:spcBef>
                <a:spcPts val="0"/>
              </a:spcBef>
              <a:spcAft>
                <a:spcPts val="0"/>
              </a:spcAft>
              <a:defRPr/>
            </a:pPr>
            <a:r>
              <a:rPr lang="ja-JP" altLang="ja-JP" sz="1300" kern="100" dirty="0">
                <a:latin typeface="HG丸ｺﾞｼｯｸM-PRO" pitchFamily="50" charset="-128"/>
                <a:ea typeface="HG丸ｺﾞｼｯｸM-PRO" pitchFamily="50" charset="-128"/>
                <a:cs typeface="ＭＳ 明朝"/>
              </a:rPr>
              <a:t>第八条　委員等の報酬の額は、日額九千六百円とする。</a:t>
            </a:r>
          </a:p>
          <a:p>
            <a:pPr marL="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費用弁償</a:t>
            </a:r>
            <a:r>
              <a:rPr lang="en-US" altLang="ja-JP" sz="1300" kern="100" dirty="0">
                <a:latin typeface="HG丸ｺﾞｼｯｸM-PRO" pitchFamily="50" charset="-128"/>
                <a:ea typeface="HG丸ｺﾞｼｯｸM-PRO" pitchFamily="50" charset="-128"/>
                <a:cs typeface="ＭＳ 明朝"/>
              </a:rPr>
              <a:t>)</a:t>
            </a:r>
            <a:endParaRPr lang="ja-JP" altLang="ja-JP" sz="1300" kern="100" dirty="0">
              <a:latin typeface="HG丸ｺﾞｼｯｸM-PRO" pitchFamily="50" charset="-128"/>
              <a:ea typeface="HG丸ｺﾞｼｯｸM-PRO" pitchFamily="50" charset="-128"/>
              <a:cs typeface="ＭＳ 明朝"/>
            </a:endParaRPr>
          </a:p>
          <a:p>
            <a:pPr marL="127000" indent="-127000" algn="just" eaLnBrk="1" fontAlgn="auto" hangingPunct="1">
              <a:lnSpc>
                <a:spcPct val="150000"/>
              </a:lnSpc>
              <a:spcBef>
                <a:spcPts val="0"/>
              </a:spcBef>
              <a:spcAft>
                <a:spcPts val="0"/>
              </a:spcAft>
              <a:defRPr/>
            </a:pPr>
            <a:r>
              <a:rPr lang="ja-JP" altLang="ja-JP" sz="1300" kern="100" dirty="0">
                <a:latin typeface="HG丸ｺﾞｼｯｸM-PRO" pitchFamily="50" charset="-128"/>
                <a:ea typeface="HG丸ｺﾞｼｯｸM-PRO" pitchFamily="50" charset="-128"/>
                <a:cs typeface="ＭＳ 明朝"/>
              </a:rPr>
              <a:t>第九条　委員等の費用弁償の額は、職員の旅費に関する条例</a:t>
            </a: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昭和四十年大阪府条例第三十七号</a:t>
            </a: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による指定職等の職務にある者以外の者の額相当額とする。</a:t>
            </a:r>
          </a:p>
          <a:p>
            <a:pPr marL="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庶務</a:t>
            </a:r>
            <a:r>
              <a:rPr lang="en-US" altLang="ja-JP" sz="1300" kern="100" dirty="0">
                <a:latin typeface="HG丸ｺﾞｼｯｸM-PRO" pitchFamily="50" charset="-128"/>
                <a:ea typeface="HG丸ｺﾞｼｯｸM-PRO" pitchFamily="50" charset="-128"/>
                <a:cs typeface="ＭＳ 明朝"/>
              </a:rPr>
              <a:t>)</a:t>
            </a:r>
            <a:endParaRPr lang="ja-JP" altLang="ja-JP" sz="1300" kern="100" dirty="0">
              <a:latin typeface="HG丸ｺﾞｼｯｸM-PRO" pitchFamily="50" charset="-128"/>
              <a:ea typeface="HG丸ｺﾞｼｯｸM-PRO" pitchFamily="50" charset="-128"/>
              <a:cs typeface="ＭＳ 明朝"/>
            </a:endParaRPr>
          </a:p>
          <a:p>
            <a:pPr marL="127000" indent="-127000" algn="just" eaLnBrk="1" fontAlgn="auto" hangingPunct="1">
              <a:lnSpc>
                <a:spcPct val="150000"/>
              </a:lnSpc>
              <a:spcBef>
                <a:spcPts val="0"/>
              </a:spcBef>
              <a:spcAft>
                <a:spcPts val="0"/>
              </a:spcAft>
              <a:defRPr/>
            </a:pPr>
            <a:r>
              <a:rPr lang="ja-JP" altLang="ja-JP" sz="1300" kern="100" dirty="0">
                <a:latin typeface="HG丸ｺﾞｼｯｸM-PRO" pitchFamily="50" charset="-128"/>
                <a:ea typeface="HG丸ｺﾞｼｯｸM-PRO" pitchFamily="50" charset="-128"/>
                <a:cs typeface="ＭＳ 明朝"/>
              </a:rPr>
              <a:t>第十条　審議会の庶務は、福祉部において行う</a:t>
            </a:r>
            <a:r>
              <a:rPr lang="ja-JP" altLang="en-US" sz="1300" kern="100" dirty="0">
                <a:latin typeface="HG丸ｺﾞｼｯｸM-PRO" pitchFamily="50" charset="-128"/>
                <a:ea typeface="HG丸ｺﾞｼｯｸM-PRO" pitchFamily="50" charset="-128"/>
                <a:cs typeface="ＭＳ 明朝"/>
              </a:rPr>
              <a:t>。</a:t>
            </a:r>
            <a:endParaRPr lang="ja-JP" altLang="ja-JP" sz="1300" kern="100" dirty="0">
              <a:latin typeface="HG丸ｺﾞｼｯｸM-PRO" pitchFamily="50" charset="-128"/>
              <a:ea typeface="HG丸ｺﾞｼｯｸM-PRO" pitchFamily="50" charset="-128"/>
              <a:cs typeface="ＭＳ 明朝"/>
            </a:endParaRPr>
          </a:p>
          <a:p>
            <a:pPr marL="127000" algn="just" eaLnBrk="1" fontAlgn="auto" hangingPunct="1">
              <a:lnSpc>
                <a:spcPct val="150000"/>
              </a:lnSpc>
              <a:spcBef>
                <a:spcPts val="0"/>
              </a:spcBef>
              <a:spcAft>
                <a:spcPts val="0"/>
              </a:spcAft>
              <a:defRPr/>
            </a:pPr>
            <a:r>
              <a:rPr lang="en-US" altLang="ja-JP" sz="1300" kern="100" dirty="0">
                <a:latin typeface="HG丸ｺﾞｼｯｸM-PRO" pitchFamily="50" charset="-128"/>
                <a:ea typeface="HG丸ｺﾞｼｯｸM-PRO" pitchFamily="50" charset="-128"/>
                <a:cs typeface="ＭＳ 明朝"/>
              </a:rPr>
              <a:t>(</a:t>
            </a:r>
            <a:r>
              <a:rPr lang="ja-JP" altLang="ja-JP" sz="1300" kern="100" dirty="0">
                <a:latin typeface="HG丸ｺﾞｼｯｸM-PRO" pitchFamily="50" charset="-128"/>
                <a:ea typeface="HG丸ｺﾞｼｯｸM-PRO" pitchFamily="50" charset="-128"/>
                <a:cs typeface="ＭＳ 明朝"/>
              </a:rPr>
              <a:t>委任</a:t>
            </a:r>
            <a:r>
              <a:rPr lang="en-US" altLang="ja-JP" sz="1300" kern="100" dirty="0">
                <a:latin typeface="HG丸ｺﾞｼｯｸM-PRO" pitchFamily="50" charset="-128"/>
                <a:ea typeface="HG丸ｺﾞｼｯｸM-PRO" pitchFamily="50" charset="-128"/>
                <a:cs typeface="ＭＳ 明朝"/>
              </a:rPr>
              <a:t>)</a:t>
            </a:r>
            <a:endParaRPr lang="ja-JP" altLang="ja-JP" sz="1300" kern="100" dirty="0">
              <a:latin typeface="HG丸ｺﾞｼｯｸM-PRO" pitchFamily="50" charset="-128"/>
              <a:ea typeface="HG丸ｺﾞｼｯｸM-PRO" pitchFamily="50" charset="-128"/>
              <a:cs typeface="ＭＳ 明朝"/>
            </a:endParaRPr>
          </a:p>
          <a:p>
            <a:pPr marL="127000" indent="-127000" algn="just" eaLnBrk="1" fontAlgn="auto" hangingPunct="1">
              <a:lnSpc>
                <a:spcPct val="150000"/>
              </a:lnSpc>
              <a:spcBef>
                <a:spcPts val="0"/>
              </a:spcBef>
              <a:spcAft>
                <a:spcPts val="0"/>
              </a:spcAft>
              <a:defRPr/>
            </a:pPr>
            <a:r>
              <a:rPr lang="ja-JP" altLang="ja-JP" sz="1300" kern="100" dirty="0">
                <a:latin typeface="HG丸ｺﾞｼｯｸM-PRO" pitchFamily="50" charset="-128"/>
                <a:ea typeface="HG丸ｺﾞｼｯｸM-PRO" pitchFamily="50" charset="-128"/>
                <a:cs typeface="ＭＳ 明朝"/>
              </a:rPr>
              <a:t>第十一条　この規則に定めるもののほか、審議会の運営に関し必要な事項は、会長が定める。</a:t>
            </a:r>
          </a:p>
        </p:txBody>
      </p:sp>
      <p:sp>
        <p:nvSpPr>
          <p:cNvPr id="2" name="スライド番号プレースホルダー 1"/>
          <p:cNvSpPr>
            <a:spLocks noGrp="1"/>
          </p:cNvSpPr>
          <p:nvPr>
            <p:ph type="sldNum" sz="quarter" idx="12"/>
          </p:nvPr>
        </p:nvSpPr>
        <p:spPr/>
        <p:txBody>
          <a:bodyPr/>
          <a:lstStyle/>
          <a:p>
            <a:pPr>
              <a:defRPr/>
            </a:pPr>
            <a:fld id="{6172F92E-50AD-4D20-B597-4B06344B9520}" type="slidenum">
              <a:rPr lang="ja-JP" altLang="en-US" smtClean="0"/>
              <a:pPr>
                <a:defRPr/>
              </a:pPr>
              <a:t>6</a:t>
            </a:fld>
            <a:endParaRPr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a:xfrm>
            <a:off x="457200" y="476250"/>
            <a:ext cx="8291513" cy="5473700"/>
          </a:xfrm>
        </p:spPr>
        <p:txBody>
          <a:bodyPr rtlCol="0">
            <a:normAutofit/>
          </a:bodyPr>
          <a:lstStyle/>
          <a:p>
            <a:pPr marL="0" indent="0" eaLnBrk="1" fontAlgn="auto" hangingPunct="1">
              <a:lnSpc>
                <a:spcPct val="150000"/>
              </a:lnSpc>
              <a:spcBef>
                <a:spcPts val="0"/>
              </a:spcBef>
              <a:spcAft>
                <a:spcPts val="0"/>
              </a:spcAft>
              <a:buFont typeface="Arial" panose="020B0604020202020204" pitchFamily="34" charset="0"/>
              <a:buNone/>
              <a:defRPr/>
            </a:pPr>
            <a:r>
              <a:rPr lang="ja-JP" altLang="en-US" sz="1400" b="1" dirty="0">
                <a:latin typeface="+mj-ea"/>
                <a:ea typeface="+mj-ea"/>
              </a:rPr>
              <a:t>○大阪府子ども条例（抜粋）</a:t>
            </a:r>
            <a:endParaRPr lang="ja-JP" altLang="en-US" sz="1200" b="1" dirty="0">
              <a:latin typeface="+mj-ea"/>
              <a:ea typeface="+mj-ea"/>
            </a:endParaRPr>
          </a:p>
          <a:p>
            <a:pPr marL="0" indent="0" eaLnBrk="1" fontAlgn="auto" hangingPunct="1">
              <a:lnSpc>
                <a:spcPct val="150000"/>
              </a:lnSpc>
              <a:spcBef>
                <a:spcPts val="0"/>
              </a:spcBef>
              <a:spcAft>
                <a:spcPts val="0"/>
              </a:spcAft>
              <a:buFont typeface="Arial" panose="020B0604020202020204" pitchFamily="34" charset="0"/>
              <a:buNone/>
              <a:defRPr/>
            </a:pPr>
            <a:endParaRPr lang="en-US" altLang="ja-JP" sz="1300" dirty="0">
              <a:latin typeface="HG丸ｺﾞｼｯｸM-PRO" pitchFamily="50" charset="-128"/>
              <a:ea typeface="HG丸ｺﾞｼｯｸM-PRO" pitchFamily="50" charset="-128"/>
            </a:endParaRPr>
          </a:p>
          <a:p>
            <a:pPr marL="0" indent="0" eaLnBrk="1" fontAlgn="auto" hangingPunct="1">
              <a:lnSpc>
                <a:spcPct val="150000"/>
              </a:lnSpc>
              <a:spcBef>
                <a:spcPts val="0"/>
              </a:spcBef>
              <a:spcAft>
                <a:spcPts val="0"/>
              </a:spcAft>
              <a:buFont typeface="Arial" panose="020B0604020202020204" pitchFamily="34" charset="0"/>
              <a:buNone/>
              <a:defRPr/>
            </a:pPr>
            <a:r>
              <a:rPr lang="ja-JP" altLang="en-US" sz="1300" dirty="0">
                <a:latin typeface="HG丸ｺﾞｼｯｸM-PRO" pitchFamily="50" charset="-128"/>
                <a:ea typeface="HG丸ｺﾞｼｯｸM-PRO" pitchFamily="50" charset="-128"/>
              </a:rPr>
              <a:t>（目的）</a:t>
            </a:r>
          </a:p>
          <a:p>
            <a:pPr marL="0" indent="0" eaLnBrk="1" fontAlgn="auto" hangingPunct="1">
              <a:lnSpc>
                <a:spcPct val="150000"/>
              </a:lnSpc>
              <a:spcBef>
                <a:spcPts val="0"/>
              </a:spcBef>
              <a:spcAft>
                <a:spcPts val="0"/>
              </a:spcAft>
              <a:buFont typeface="Arial" panose="020B0604020202020204" pitchFamily="34" charset="0"/>
              <a:buNone/>
              <a:defRPr/>
            </a:pPr>
            <a:r>
              <a:rPr lang="ja-JP" altLang="en-US" sz="1300" dirty="0">
                <a:latin typeface="HG丸ｺﾞｼｯｸM-PRO" pitchFamily="50" charset="-128"/>
                <a:ea typeface="HG丸ｺﾞｼｯｸM-PRO" pitchFamily="50" charset="-128"/>
              </a:rPr>
              <a:t>第一条　この条例は、子どもの尊厳を守り、健やかな成長を支えることに関し、基本理念を定め、府、保護者、</a:t>
            </a:r>
            <a:endParaRPr lang="en-US" altLang="ja-JP" sz="1300" dirty="0">
              <a:latin typeface="HG丸ｺﾞｼｯｸM-PRO" pitchFamily="50" charset="-128"/>
              <a:ea typeface="HG丸ｺﾞｼｯｸM-PRO" pitchFamily="50" charset="-128"/>
            </a:endParaRPr>
          </a:p>
          <a:p>
            <a:pPr marL="0" indent="0" eaLnBrk="1" fontAlgn="auto" hangingPunct="1">
              <a:lnSpc>
                <a:spcPct val="150000"/>
              </a:lnSpc>
              <a:spcBef>
                <a:spcPts val="0"/>
              </a:spcBef>
              <a:spcAft>
                <a:spcPts val="0"/>
              </a:spcAft>
              <a:buFont typeface="Arial" panose="020B0604020202020204" pitchFamily="34" charset="0"/>
              <a:buNone/>
              <a:defRPr/>
            </a:pPr>
            <a:r>
              <a:rPr lang="ja-JP" altLang="en-US" sz="1300" dirty="0">
                <a:latin typeface="HG丸ｺﾞｼｯｸM-PRO" pitchFamily="50" charset="-128"/>
                <a:ea typeface="HG丸ｺﾞｼｯｸM-PRO" pitchFamily="50" charset="-128"/>
              </a:rPr>
              <a:t>　学校等、事業者及び府民の責務を明らかにするとともに、府の施策について必要な事項を定めることにより、</a:t>
            </a:r>
            <a:endParaRPr lang="en-US" altLang="ja-JP" sz="1300" dirty="0">
              <a:latin typeface="HG丸ｺﾞｼｯｸM-PRO" pitchFamily="50" charset="-128"/>
              <a:ea typeface="HG丸ｺﾞｼｯｸM-PRO" pitchFamily="50" charset="-128"/>
            </a:endParaRPr>
          </a:p>
          <a:p>
            <a:pPr marL="0" indent="0" eaLnBrk="1" fontAlgn="auto" hangingPunct="1">
              <a:lnSpc>
                <a:spcPct val="150000"/>
              </a:lnSpc>
              <a:spcBef>
                <a:spcPts val="0"/>
              </a:spcBef>
              <a:spcAft>
                <a:spcPts val="0"/>
              </a:spcAft>
              <a:buFont typeface="Arial" panose="020B0604020202020204" pitchFamily="34" charset="0"/>
              <a:buNone/>
              <a:defRPr/>
            </a:pPr>
            <a:r>
              <a:rPr lang="ja-JP" altLang="en-US" sz="1300" dirty="0">
                <a:latin typeface="HG丸ｺﾞｼｯｸM-PRO" pitchFamily="50" charset="-128"/>
                <a:ea typeface="HG丸ｺﾞｼｯｸM-PRO" pitchFamily="50" charset="-128"/>
              </a:rPr>
              <a:t>　子どもの尊厳を守り、健やかな成長を支えることに関する施策（以下「子ども施策」という。）を総合的か</a:t>
            </a:r>
            <a:endParaRPr lang="en-US" altLang="ja-JP" sz="1300" dirty="0">
              <a:latin typeface="HG丸ｺﾞｼｯｸM-PRO" pitchFamily="50" charset="-128"/>
              <a:ea typeface="HG丸ｺﾞｼｯｸM-PRO" pitchFamily="50" charset="-128"/>
            </a:endParaRPr>
          </a:p>
          <a:p>
            <a:pPr marL="0" indent="0" eaLnBrk="1" fontAlgn="auto" hangingPunct="1">
              <a:lnSpc>
                <a:spcPct val="150000"/>
              </a:lnSpc>
              <a:spcBef>
                <a:spcPts val="0"/>
              </a:spcBef>
              <a:spcAft>
                <a:spcPts val="0"/>
              </a:spcAft>
              <a:buFont typeface="Arial" panose="020B0604020202020204" pitchFamily="34" charset="0"/>
              <a:buNone/>
              <a:defRPr/>
            </a:pPr>
            <a:r>
              <a:rPr lang="ja-JP" altLang="en-US" sz="1300" dirty="0">
                <a:latin typeface="HG丸ｺﾞｼｯｸM-PRO" pitchFamily="50" charset="-128"/>
                <a:ea typeface="HG丸ｺﾞｼｯｸM-PRO" pitchFamily="50" charset="-128"/>
              </a:rPr>
              <a:t>　</a:t>
            </a:r>
            <a:r>
              <a:rPr lang="ja-JP" altLang="en-US" sz="1300" dirty="0" err="1">
                <a:latin typeface="HG丸ｺﾞｼｯｸM-PRO" pitchFamily="50" charset="-128"/>
                <a:ea typeface="HG丸ｺﾞｼｯｸM-PRO" pitchFamily="50" charset="-128"/>
              </a:rPr>
              <a:t>つ</a:t>
            </a:r>
            <a:r>
              <a:rPr lang="ja-JP" altLang="en-US" sz="1300" dirty="0">
                <a:latin typeface="HG丸ｺﾞｼｯｸM-PRO" pitchFamily="50" charset="-128"/>
                <a:ea typeface="HG丸ｺﾞｼｯｸM-PRO" pitchFamily="50" charset="-128"/>
              </a:rPr>
              <a:t>計画的に推進し、もってすべての子どもが社会全体で見守られながら、健やかに成長することができる社</a:t>
            </a:r>
            <a:endParaRPr lang="en-US" altLang="ja-JP" sz="1300" dirty="0">
              <a:latin typeface="HG丸ｺﾞｼｯｸM-PRO" pitchFamily="50" charset="-128"/>
              <a:ea typeface="HG丸ｺﾞｼｯｸM-PRO" pitchFamily="50" charset="-128"/>
            </a:endParaRPr>
          </a:p>
          <a:p>
            <a:pPr marL="0" indent="0" eaLnBrk="1" fontAlgn="auto" hangingPunct="1">
              <a:lnSpc>
                <a:spcPct val="150000"/>
              </a:lnSpc>
              <a:spcBef>
                <a:spcPts val="0"/>
              </a:spcBef>
              <a:spcAft>
                <a:spcPts val="0"/>
              </a:spcAft>
              <a:buFont typeface="Arial" panose="020B0604020202020204" pitchFamily="34" charset="0"/>
              <a:buNone/>
              <a:defRPr/>
            </a:pPr>
            <a:r>
              <a:rPr lang="ja-JP" altLang="en-US" sz="1300" dirty="0">
                <a:latin typeface="HG丸ｺﾞｼｯｸM-PRO" pitchFamily="50" charset="-128"/>
                <a:ea typeface="HG丸ｺﾞｼｯｸM-PRO" pitchFamily="50" charset="-128"/>
              </a:rPr>
              <a:t>　会の実現に資することを目的とする。</a:t>
            </a:r>
          </a:p>
          <a:p>
            <a:pPr marL="0" indent="0" eaLnBrk="1" fontAlgn="auto" hangingPunct="1">
              <a:lnSpc>
                <a:spcPct val="150000"/>
              </a:lnSpc>
              <a:spcBef>
                <a:spcPts val="0"/>
              </a:spcBef>
              <a:spcAft>
                <a:spcPts val="0"/>
              </a:spcAft>
              <a:buFont typeface="Arial" panose="020B0604020202020204" pitchFamily="34" charset="0"/>
              <a:buNone/>
              <a:defRPr/>
            </a:pPr>
            <a:endParaRPr lang="en-US" altLang="ja-JP" sz="1300" dirty="0">
              <a:latin typeface="HG丸ｺﾞｼｯｸM-PRO" pitchFamily="50" charset="-128"/>
              <a:ea typeface="HG丸ｺﾞｼｯｸM-PRO" pitchFamily="50" charset="-128"/>
            </a:endParaRPr>
          </a:p>
          <a:p>
            <a:pPr marL="0" indent="0" eaLnBrk="1" fontAlgn="auto" hangingPunct="1">
              <a:lnSpc>
                <a:spcPct val="150000"/>
              </a:lnSpc>
              <a:spcBef>
                <a:spcPts val="0"/>
              </a:spcBef>
              <a:spcAft>
                <a:spcPts val="0"/>
              </a:spcAft>
              <a:buFont typeface="Arial" panose="020B0604020202020204" pitchFamily="34" charset="0"/>
              <a:buNone/>
              <a:defRPr/>
            </a:pPr>
            <a:r>
              <a:rPr lang="ja-JP" altLang="en-US" sz="1300" dirty="0">
                <a:latin typeface="HG丸ｺﾞｼｯｸM-PRO" pitchFamily="50" charset="-128"/>
                <a:ea typeface="HG丸ｺﾞｼｯｸM-PRO" pitchFamily="50" charset="-128"/>
              </a:rPr>
              <a:t>（計画の策定等）</a:t>
            </a:r>
          </a:p>
          <a:p>
            <a:pPr marL="0" indent="0" eaLnBrk="1" fontAlgn="auto" hangingPunct="1">
              <a:lnSpc>
                <a:spcPct val="150000"/>
              </a:lnSpc>
              <a:spcBef>
                <a:spcPts val="0"/>
              </a:spcBef>
              <a:spcAft>
                <a:spcPts val="0"/>
              </a:spcAft>
              <a:buFont typeface="Arial" panose="020B0604020202020204" pitchFamily="34" charset="0"/>
              <a:buNone/>
              <a:defRPr/>
            </a:pPr>
            <a:r>
              <a:rPr lang="ja-JP" altLang="en-US" sz="1300" dirty="0">
                <a:latin typeface="HG丸ｺﾞｼｯｸM-PRO" pitchFamily="50" charset="-128"/>
                <a:ea typeface="HG丸ｺﾞｼｯｸM-PRO" pitchFamily="50" charset="-128"/>
              </a:rPr>
              <a:t>第十条　知事は、次に掲げる事項を定めた子ども施策を総合的かつ計画的に推進するための計画を策定するも</a:t>
            </a:r>
            <a:endParaRPr lang="en-US" altLang="ja-JP" sz="1300" dirty="0">
              <a:latin typeface="HG丸ｺﾞｼｯｸM-PRO" pitchFamily="50" charset="-128"/>
              <a:ea typeface="HG丸ｺﾞｼｯｸM-PRO" pitchFamily="50" charset="-128"/>
            </a:endParaRPr>
          </a:p>
          <a:p>
            <a:pPr marL="0" indent="0" eaLnBrk="1" fontAlgn="auto" hangingPunct="1">
              <a:lnSpc>
                <a:spcPct val="150000"/>
              </a:lnSpc>
              <a:spcBef>
                <a:spcPts val="0"/>
              </a:spcBef>
              <a:spcAft>
                <a:spcPts val="0"/>
              </a:spcAft>
              <a:buFont typeface="Arial" panose="020B0604020202020204" pitchFamily="34" charset="0"/>
              <a:buNone/>
              <a:defRPr/>
            </a:pPr>
            <a:r>
              <a:rPr lang="ja-JP" altLang="en-US" sz="1300" dirty="0">
                <a:latin typeface="HG丸ｺﾞｼｯｸM-PRO" pitchFamily="50" charset="-128"/>
                <a:ea typeface="HG丸ｺﾞｼｯｸM-PRO" pitchFamily="50" charset="-128"/>
              </a:rPr>
              <a:t>　のとする。</a:t>
            </a:r>
          </a:p>
          <a:p>
            <a:pPr marL="0" indent="0" eaLnBrk="1" fontAlgn="auto" hangingPunct="1">
              <a:lnSpc>
                <a:spcPct val="150000"/>
              </a:lnSpc>
              <a:spcBef>
                <a:spcPts val="0"/>
              </a:spcBef>
              <a:spcAft>
                <a:spcPts val="0"/>
              </a:spcAft>
              <a:buFont typeface="Arial" panose="020B0604020202020204" pitchFamily="34" charset="0"/>
              <a:buNone/>
              <a:defRPr/>
            </a:pPr>
            <a:r>
              <a:rPr lang="ja-JP" altLang="en-US" sz="1300" dirty="0">
                <a:latin typeface="HG丸ｺﾞｼｯｸM-PRO" pitchFamily="50" charset="-128"/>
                <a:ea typeface="HG丸ｺﾞｼｯｸM-PRO" pitchFamily="50" charset="-128"/>
              </a:rPr>
              <a:t>　一　総合的かつ長期的に講ずべき子ども施策の大綱</a:t>
            </a:r>
          </a:p>
          <a:p>
            <a:pPr marL="0" indent="0" eaLnBrk="1" fontAlgn="auto" hangingPunct="1">
              <a:lnSpc>
                <a:spcPct val="150000"/>
              </a:lnSpc>
              <a:spcBef>
                <a:spcPts val="0"/>
              </a:spcBef>
              <a:spcAft>
                <a:spcPts val="0"/>
              </a:spcAft>
              <a:buFont typeface="Arial" panose="020B0604020202020204" pitchFamily="34" charset="0"/>
              <a:buNone/>
              <a:defRPr/>
            </a:pPr>
            <a:r>
              <a:rPr lang="ja-JP" altLang="en-US" sz="1300" dirty="0">
                <a:latin typeface="HG丸ｺﾞｼｯｸM-PRO" pitchFamily="50" charset="-128"/>
                <a:ea typeface="HG丸ｺﾞｼｯｸM-PRO" pitchFamily="50" charset="-128"/>
              </a:rPr>
              <a:t>　二　前号に掲げるもののほか、子ども施策を総合的かつ計画的に推進するために必要な事項</a:t>
            </a:r>
          </a:p>
          <a:p>
            <a:pPr marL="0" indent="0" eaLnBrk="1" fontAlgn="auto" hangingPunct="1">
              <a:lnSpc>
                <a:spcPct val="150000"/>
              </a:lnSpc>
              <a:spcBef>
                <a:spcPts val="0"/>
              </a:spcBef>
              <a:spcAft>
                <a:spcPts val="0"/>
              </a:spcAft>
              <a:buFont typeface="Arial" panose="020B0604020202020204" pitchFamily="34" charset="0"/>
              <a:buNone/>
              <a:defRPr/>
            </a:pPr>
            <a:r>
              <a:rPr lang="ja-JP" altLang="en-US" sz="1300" dirty="0">
                <a:latin typeface="HG丸ｺﾞｼｯｸM-PRO" pitchFamily="50" charset="-128"/>
                <a:ea typeface="HG丸ｺﾞｼｯｸM-PRO" pitchFamily="50" charset="-128"/>
              </a:rPr>
              <a:t>２　知事は、前項の計画を策定するに当たっては、あらかじめ、大阪府子ども施策審議会の意見を</a:t>
            </a:r>
            <a:r>
              <a:rPr lang="ja-JP" altLang="en-US" sz="1300" dirty="0" err="1">
                <a:latin typeface="HG丸ｺﾞｼｯｸM-PRO" pitchFamily="50" charset="-128"/>
                <a:ea typeface="HG丸ｺﾞｼｯｸM-PRO" pitchFamily="50" charset="-128"/>
              </a:rPr>
              <a:t>聴くととも</a:t>
            </a:r>
            <a:endParaRPr lang="en-US" altLang="ja-JP" sz="1300" dirty="0">
              <a:latin typeface="HG丸ｺﾞｼｯｸM-PRO" pitchFamily="50" charset="-128"/>
              <a:ea typeface="HG丸ｺﾞｼｯｸM-PRO" pitchFamily="50" charset="-128"/>
            </a:endParaRPr>
          </a:p>
          <a:p>
            <a:pPr marL="0" indent="0" eaLnBrk="1" fontAlgn="auto" hangingPunct="1">
              <a:lnSpc>
                <a:spcPct val="150000"/>
              </a:lnSpc>
              <a:spcBef>
                <a:spcPts val="0"/>
              </a:spcBef>
              <a:spcAft>
                <a:spcPts val="0"/>
              </a:spcAft>
              <a:buFont typeface="Arial" panose="020B0604020202020204" pitchFamily="34" charset="0"/>
              <a:buNone/>
              <a:defRPr/>
            </a:pPr>
            <a:r>
              <a:rPr lang="ja-JP" altLang="en-US" sz="1300" dirty="0">
                <a:latin typeface="HG丸ｺﾞｼｯｸM-PRO" pitchFamily="50" charset="-128"/>
                <a:ea typeface="HG丸ｺﾞｼｯｸM-PRO" pitchFamily="50" charset="-128"/>
              </a:rPr>
              <a:t>　に、子どもを含めた府民の意見を反映させるための適切な措置を講ずるものとする。</a:t>
            </a:r>
            <a:endParaRPr lang="en-US" altLang="ja-JP" sz="1300" dirty="0">
              <a:latin typeface="HG丸ｺﾞｼｯｸM-PRO" pitchFamily="50" charset="-128"/>
              <a:ea typeface="HG丸ｺﾞｼｯｸM-PRO" pitchFamily="50" charset="-128"/>
            </a:endParaRPr>
          </a:p>
          <a:p>
            <a:pPr eaLnBrk="1" fontAlgn="auto" hangingPunct="1">
              <a:spcAft>
                <a:spcPts val="0"/>
              </a:spcAft>
              <a:defRPr/>
            </a:pPr>
            <a:endParaRPr lang="ja-JP" altLang="en-US" sz="1200" dirty="0">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pPr>
              <a:defRPr/>
            </a:pPr>
            <a:fld id="{6172F92E-50AD-4D20-B597-4B06344B9520}" type="slidenum">
              <a:rPr lang="ja-JP" altLang="en-US" smtClean="0"/>
              <a:pPr>
                <a:defRPr/>
              </a:pPr>
              <a:t>7</a:t>
            </a:fld>
            <a:endParaRPr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3850" y="549275"/>
            <a:ext cx="8208963" cy="6119813"/>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lnSpc>
                <a:spcPct val="150000"/>
              </a:lnSpc>
              <a:spcBef>
                <a:spcPts val="0"/>
              </a:spcBef>
              <a:spcAft>
                <a:spcPts val="0"/>
              </a:spcAft>
              <a:defRPr/>
            </a:pPr>
            <a:r>
              <a:rPr lang="ja-JP" altLang="en-US" sz="1400" b="1" dirty="0">
                <a:solidFill>
                  <a:schemeClr val="tx1"/>
                </a:solidFill>
                <a:latin typeface="+mj-ea"/>
                <a:ea typeface="+mj-ea"/>
              </a:rPr>
              <a:t>○大阪府子どもを虐待から守る条例（抜粋）</a:t>
            </a:r>
          </a:p>
          <a:p>
            <a:pPr eaLnBrk="1" fontAlgn="auto" hangingPunct="1">
              <a:lnSpc>
                <a:spcPct val="150000"/>
              </a:lnSpc>
              <a:spcBef>
                <a:spcPts val="0"/>
              </a:spcBef>
              <a:spcAft>
                <a:spcPts val="0"/>
              </a:spcAft>
              <a:defRPr/>
            </a:pP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（目的）</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第一条　この条例は、子どもを虐待から守ることについて、基本理念を定め、府の責務を明らかにすると</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ともに、子どもを虐　待から守ることに関する施策の基本となる事項を定めることにより、市町村や府民、</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保護者等とともに、当該施策を総合的かつ計画的に推進し、もって子どもの人権が尊重され、かつ、子</a:t>
            </a:r>
            <a:r>
              <a:rPr lang="ja-JP" altLang="en-US" sz="1300" dirty="0" err="1">
                <a:solidFill>
                  <a:schemeClr val="tx1"/>
                </a:solidFill>
                <a:latin typeface="HG丸ｺﾞｼｯｸM-PRO" pitchFamily="50" charset="-128"/>
                <a:ea typeface="HG丸ｺﾞｼｯｸM-PRO" pitchFamily="50" charset="-128"/>
              </a:rPr>
              <a:t>ど</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もが健やかに成長することができる社会の実現に寄与することを目的とする。</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（府の責務）</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第四条　府は、前条に定める基本理念</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以下「基本理念」という。</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にのっとり、子どもを虐待から守ること</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に関する施策</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以下「虐待防止施策」という。</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を策定し、これを実施しなければならない。</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（基本計画）</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第八条　知事は、虐待防止施策を総合的かつ計画的に推進するため、大阪府子ども条例</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平成十九年大阪府条</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例第五号</a:t>
            </a: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第十条第一項に基づき策定する計画に、次に掲げる事項を盛り込まなければならない。</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一　子どもを虐待から守ることに関する目標及び虐待防止施策についての基本的な方針</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二　前号に掲げるもののほか、虐待防止施策を総合的かつ計画的に推進するために必要な事項</a:t>
            </a:r>
          </a:p>
        </p:txBody>
      </p:sp>
      <p:sp>
        <p:nvSpPr>
          <p:cNvPr id="2" name="スライド番号プレースホルダー 1"/>
          <p:cNvSpPr>
            <a:spLocks noGrp="1"/>
          </p:cNvSpPr>
          <p:nvPr>
            <p:ph type="sldNum" sz="quarter" idx="12"/>
          </p:nvPr>
        </p:nvSpPr>
        <p:spPr/>
        <p:txBody>
          <a:bodyPr/>
          <a:lstStyle/>
          <a:p>
            <a:pPr>
              <a:defRPr/>
            </a:pPr>
            <a:fld id="{6172F92E-50AD-4D20-B597-4B06344B9520}" type="slidenum">
              <a:rPr lang="ja-JP" altLang="en-US" smtClean="0"/>
              <a:pPr>
                <a:defRPr/>
              </a:pPr>
              <a:t>8</a:t>
            </a:fld>
            <a:endParaRPr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323850" y="333375"/>
            <a:ext cx="8712200" cy="6551613"/>
          </a:xfrm>
          <a:prstGeom prst="rect">
            <a:avLst/>
          </a:prstGeom>
          <a:noFill/>
          <a:ln>
            <a:noFill/>
            <a:prstDash val="lgDash"/>
          </a:ln>
        </p:spPr>
        <p:style>
          <a:lnRef idx="2">
            <a:schemeClr val="accent1">
              <a:shade val="50000"/>
            </a:schemeClr>
          </a:lnRef>
          <a:fillRef idx="1">
            <a:schemeClr val="accent1"/>
          </a:fillRef>
          <a:effectRef idx="0">
            <a:schemeClr val="accent1"/>
          </a:effectRef>
          <a:fontRef idx="minor">
            <a:schemeClr val="lt1"/>
          </a:fontRef>
        </p:style>
        <p:txBody>
          <a:bodyPr/>
          <a:lstStyle/>
          <a:p>
            <a:pPr eaLnBrk="1" fontAlgn="auto" hangingPunct="1">
              <a:lnSpc>
                <a:spcPct val="150000"/>
              </a:lnSpc>
              <a:spcBef>
                <a:spcPts val="0"/>
              </a:spcBef>
              <a:spcAft>
                <a:spcPts val="0"/>
              </a:spcAft>
              <a:defRPr/>
            </a:pPr>
            <a:r>
              <a:rPr lang="zh-CN" altLang="en-US" sz="1400" b="1" dirty="0">
                <a:solidFill>
                  <a:schemeClr val="tx1"/>
                </a:solidFill>
                <a:latin typeface="ＭＳ Ｐゴシック" panose="020B0600070205080204" pitchFamily="50" charset="-128"/>
                <a:ea typeface="ＭＳ Ｐゴシック" panose="020B0600070205080204" pitchFamily="50" charset="-128"/>
              </a:rPr>
              <a:t>○大阪府青少年健全育成条例</a:t>
            </a:r>
            <a:r>
              <a:rPr lang="ja-JP" altLang="en-US" sz="1400" b="1" dirty="0">
                <a:solidFill>
                  <a:schemeClr val="tx1"/>
                </a:solidFill>
                <a:latin typeface="ＭＳ Ｐゴシック" panose="020B0600070205080204" pitchFamily="50" charset="-128"/>
                <a:ea typeface="ＭＳ Ｐゴシック" panose="020B0600070205080204" pitchFamily="50" charset="-128"/>
              </a:rPr>
              <a:t>（抜粋）</a:t>
            </a:r>
            <a:endParaRPr lang="en-US" altLang="zh-CN" sz="1400" b="1" dirty="0">
              <a:solidFill>
                <a:schemeClr val="tx1"/>
              </a:solidFill>
              <a:latin typeface="ＭＳ Ｐゴシック" panose="020B0600070205080204" pitchFamily="50" charset="-128"/>
              <a:ea typeface="ＭＳ Ｐゴシック" panose="020B0600070205080204"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（目的）</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第一条　この条例は、青少年の健全な育成に関する基本理念を明らかにするとともに、府の基本施策を定めてこれ</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を推進し、青少年を取り巻く社会環境を整備し、及び青少年をその健全な成長を阻害する行為から保護し、も</a:t>
            </a:r>
            <a:r>
              <a:rPr lang="ja-JP" altLang="en-US" sz="1300" dirty="0" err="1">
                <a:solidFill>
                  <a:schemeClr val="tx1"/>
                </a:solidFill>
                <a:latin typeface="HG丸ｺﾞｼｯｸM-PRO" pitchFamily="50" charset="-128"/>
                <a:ea typeface="HG丸ｺﾞｼｯｸM-PRO" pitchFamily="50" charset="-128"/>
              </a:rPr>
              <a:t>っ</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a:t>
            </a:r>
            <a:r>
              <a:rPr lang="ja-JP" altLang="en-US" sz="1300" dirty="0" err="1">
                <a:solidFill>
                  <a:schemeClr val="tx1"/>
                </a:solidFill>
                <a:latin typeface="HG丸ｺﾞｼｯｸM-PRO" pitchFamily="50" charset="-128"/>
                <a:ea typeface="HG丸ｺﾞｼｯｸM-PRO" pitchFamily="50" charset="-128"/>
              </a:rPr>
              <a:t>て</a:t>
            </a:r>
            <a:r>
              <a:rPr lang="ja-JP" altLang="en-US" sz="1300" dirty="0">
                <a:solidFill>
                  <a:schemeClr val="tx1"/>
                </a:solidFill>
                <a:latin typeface="HG丸ｺﾞｼｯｸM-PRO" pitchFamily="50" charset="-128"/>
                <a:ea typeface="HG丸ｺﾞｼｯｸM-PRO" pitchFamily="50" charset="-128"/>
              </a:rPr>
              <a:t>青少年の健全な育成を図ることを目的とする。</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（府の責務）</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第四条　府は、青少年の自主性を尊重し、及び市町村と連絡調整を緊密に行いつつ、青少年の健全な育成に関する</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総合的な施策を策定し、及びこれを実施するものとする。</a:t>
            </a:r>
          </a:p>
          <a:p>
            <a:pPr eaLnBrk="1" fontAlgn="auto" hangingPunct="1">
              <a:lnSpc>
                <a:spcPct val="150000"/>
              </a:lnSpc>
              <a:spcBef>
                <a:spcPts val="0"/>
              </a:spcBef>
              <a:spcAft>
                <a:spcPts val="0"/>
              </a:spcAft>
              <a:defRPr/>
            </a:pPr>
            <a:r>
              <a:rPr lang="en-US" altLang="ja-JP" sz="1300" dirty="0">
                <a:solidFill>
                  <a:schemeClr val="tx1"/>
                </a:solidFill>
                <a:latin typeface="HG丸ｺﾞｼｯｸM-PRO" pitchFamily="50" charset="-128"/>
                <a:ea typeface="HG丸ｺﾞｼｯｸM-PRO" pitchFamily="50" charset="-128"/>
              </a:rPr>
              <a:t>2</a:t>
            </a:r>
            <a:r>
              <a:rPr lang="ja-JP" altLang="en-US" sz="1300" dirty="0">
                <a:solidFill>
                  <a:schemeClr val="tx1"/>
                </a:solidFill>
                <a:latin typeface="HG丸ｺﾞｼｯｸM-PRO" pitchFamily="50" charset="-128"/>
                <a:ea typeface="HG丸ｺﾞｼｯｸM-PRO" pitchFamily="50" charset="-128"/>
              </a:rPr>
              <a:t>　（略）</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en-US" altLang="ja-JP" sz="1300" dirty="0">
                <a:solidFill>
                  <a:schemeClr val="tx1"/>
                </a:solidFill>
                <a:latin typeface="HG丸ｺﾞｼｯｸM-PRO" pitchFamily="50" charset="-128"/>
                <a:ea typeface="HG丸ｺﾞｼｯｸM-PRO" pitchFamily="50" charset="-128"/>
              </a:rPr>
              <a:t>(</a:t>
            </a:r>
            <a:r>
              <a:rPr lang="ja-JP" altLang="en-US" sz="1300" dirty="0">
                <a:solidFill>
                  <a:schemeClr val="tx1"/>
                </a:solidFill>
                <a:latin typeface="HG丸ｺﾞｼｯｸM-PRO" pitchFamily="50" charset="-128"/>
                <a:ea typeface="HG丸ｺﾞｼｯｸM-PRO" pitchFamily="50" charset="-128"/>
              </a:rPr>
              <a:t>府の基本施策等</a:t>
            </a:r>
            <a:r>
              <a:rPr lang="en-US" altLang="ja-JP" sz="1300" dirty="0">
                <a:solidFill>
                  <a:schemeClr val="tx1"/>
                </a:solidFill>
                <a:latin typeface="HG丸ｺﾞｼｯｸM-PRO" pitchFamily="50" charset="-128"/>
                <a:ea typeface="HG丸ｺﾞｼｯｸM-PRO" pitchFamily="50" charset="-128"/>
              </a:rPr>
              <a:t>)</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第八条　府は、第一条の目的を達成するため、次に掲げる事項に関する施策を実施するものとする。</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一　青少年が互いに友情や連帯を深めるようスポーツ、文化及び社会参加の活動を促すこと。　</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二　青少年が諸外国の青少年と友好を深め、その視野を広げるよう国際交流を盛んにすること。</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三　青少年が健やかに育つよう心の通った地域社会づくりを進めること。</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四　青少年が愛情をもってはぐくまれ、豊かな心を養うようあたたかな家庭づくりを助けること。</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五　青少年が自然と親しむ場や身近に集う場を整備し、その活用を図ること。</a:t>
            </a:r>
          </a:p>
          <a:p>
            <a:pPr algn="dist"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六　青少年が情報社会において自律性や自主性をもって対応できるようにするための取組を推し進める</a:t>
            </a:r>
            <a:r>
              <a:rPr lang="ja-JP" altLang="en-US" sz="1300" dirty="0" err="1">
                <a:solidFill>
                  <a:schemeClr val="tx1"/>
                </a:solidFill>
                <a:latin typeface="HG丸ｺﾞｼｯｸM-PRO" pitchFamily="50" charset="-128"/>
                <a:ea typeface="HG丸ｺﾞｼｯｸM-PRO" pitchFamily="50" charset="-128"/>
              </a:rPr>
              <a:t>こ</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と。</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七　青少年の健やかな成長にふさわしい環境をつくり、青少年の非行を未然に防ぐための活動を推し進めること。</a:t>
            </a:r>
          </a:p>
          <a:p>
            <a:pPr eaLnBrk="1" fontAlgn="auto" hangingPunct="1">
              <a:lnSpc>
                <a:spcPct val="150000"/>
              </a:lnSpc>
              <a:spcBef>
                <a:spcPts val="0"/>
              </a:spcBef>
              <a:spcAft>
                <a:spcPts val="0"/>
              </a:spcAft>
              <a:defRPr/>
            </a:pPr>
            <a:r>
              <a:rPr lang="ja-JP" altLang="en-US" sz="1300" dirty="0">
                <a:solidFill>
                  <a:schemeClr val="tx1"/>
                </a:solidFill>
                <a:latin typeface="HG丸ｺﾞｼｯｸM-PRO" pitchFamily="50" charset="-128"/>
                <a:ea typeface="HG丸ｺﾞｼｯｸM-PRO" pitchFamily="50" charset="-128"/>
              </a:rPr>
              <a:t>　八　青少年の規範意識を醸成するための取組を推し進めること。</a:t>
            </a:r>
          </a:p>
          <a:p>
            <a:pPr eaLnBrk="1" fontAlgn="auto" hangingPunct="1">
              <a:lnSpc>
                <a:spcPct val="150000"/>
              </a:lnSpc>
              <a:spcBef>
                <a:spcPts val="0"/>
              </a:spcBef>
              <a:spcAft>
                <a:spcPts val="0"/>
              </a:spcAft>
              <a:defRPr/>
            </a:pPr>
            <a:r>
              <a:rPr lang="en-US" altLang="ja-JP" sz="1300" dirty="0">
                <a:solidFill>
                  <a:schemeClr val="tx1"/>
                </a:solidFill>
                <a:latin typeface="HG丸ｺﾞｼｯｸM-PRO" pitchFamily="50" charset="-128"/>
                <a:ea typeface="HG丸ｺﾞｼｯｸM-PRO" pitchFamily="50" charset="-128"/>
              </a:rPr>
              <a:t>2</a:t>
            </a:r>
            <a:r>
              <a:rPr lang="ja-JP" altLang="en-US" sz="1300" dirty="0">
                <a:solidFill>
                  <a:schemeClr val="tx1"/>
                </a:solidFill>
                <a:latin typeface="HG丸ｺﾞｼｯｸM-PRO" pitchFamily="50" charset="-128"/>
                <a:ea typeface="HG丸ｺﾞｼｯｸM-PRO" pitchFamily="50" charset="-128"/>
              </a:rPr>
              <a:t>　知事は、前項の施策の実施についての総合的な計画を策定しなければならない。</a:t>
            </a: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endParaRPr lang="en-US" altLang="ja-JP" sz="1300" dirty="0">
              <a:solidFill>
                <a:schemeClr val="tx1"/>
              </a:solidFill>
              <a:latin typeface="HG丸ｺﾞｼｯｸM-PRO" pitchFamily="50" charset="-128"/>
              <a:ea typeface="HG丸ｺﾞｼｯｸM-PRO" pitchFamily="50" charset="-128"/>
            </a:endParaRPr>
          </a:p>
          <a:p>
            <a:pPr eaLnBrk="1" fontAlgn="auto" hangingPunct="1">
              <a:lnSpc>
                <a:spcPct val="150000"/>
              </a:lnSpc>
              <a:spcBef>
                <a:spcPts val="0"/>
              </a:spcBef>
              <a:spcAft>
                <a:spcPts val="0"/>
              </a:spcAft>
              <a:defRPr/>
            </a:pPr>
            <a:endParaRPr lang="en-US" altLang="ja-JP" sz="1300" dirty="0">
              <a:solidFill>
                <a:schemeClr val="tx1"/>
              </a:solidFill>
              <a:latin typeface="HG丸ｺﾞｼｯｸM-PRO" pitchFamily="50" charset="-128"/>
              <a:ea typeface="HG丸ｺﾞｼｯｸM-PRO" pitchFamily="50" charset="-128"/>
            </a:endParaRPr>
          </a:p>
        </p:txBody>
      </p:sp>
      <p:sp>
        <p:nvSpPr>
          <p:cNvPr id="2" name="スライド番号プレースホルダー 1"/>
          <p:cNvSpPr>
            <a:spLocks noGrp="1"/>
          </p:cNvSpPr>
          <p:nvPr>
            <p:ph type="sldNum" sz="quarter" idx="12"/>
          </p:nvPr>
        </p:nvSpPr>
        <p:spPr/>
        <p:txBody>
          <a:bodyPr/>
          <a:lstStyle/>
          <a:p>
            <a:pPr>
              <a:defRPr/>
            </a:pPr>
            <a:fld id="{6172F92E-50AD-4D20-B597-4B06344B9520}" type="slidenum">
              <a:rPr lang="ja-JP" altLang="en-US" smtClean="0"/>
              <a:pPr>
                <a:defRPr/>
              </a:pPr>
              <a:t>9</a:t>
            </a:fld>
            <a:endParaRPr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1533</TotalTime>
  <Words>4468</Words>
  <Application>Microsoft Office PowerPoint</Application>
  <PresentationFormat>画面に合わせる (4:3)</PresentationFormat>
  <Paragraphs>277</Paragraphs>
  <Slides>14</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14</vt:i4>
      </vt:variant>
    </vt:vector>
  </HeadingPairs>
  <TitlesOfParts>
    <vt:vector size="20" baseType="lpstr">
      <vt:lpstr>HG丸ｺﾞｼｯｸM-PRO</vt:lpstr>
      <vt:lpstr>ＭＳ Ｐゴシック</vt:lpstr>
      <vt:lpstr>新細明體</vt:lpstr>
      <vt:lpstr>Arial</vt:lpstr>
      <vt:lpstr>Calibri</vt:lpstr>
      <vt:lpstr>Office テーマ</vt:lpstr>
      <vt:lpstr>関係法規等（抜粋）</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玉田　明</dc:creator>
  <cp:lastModifiedBy>河村　祐希</cp:lastModifiedBy>
  <cp:revision>238</cp:revision>
  <cp:lastPrinted>2023-08-01T00:52:51Z</cp:lastPrinted>
  <dcterms:created xsi:type="dcterms:W3CDTF">2013-07-01T07:38:56Z</dcterms:created>
  <dcterms:modified xsi:type="dcterms:W3CDTF">2024-01-22T06:01:28Z</dcterms:modified>
</cp:coreProperties>
</file>