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DECF3C35-132D-4DBC-A6DF-FE4062962A0B}" type="datetimeFigureOut">
              <a:rPr lang="ja-JP" altLang="en-US"/>
              <a:pPr>
                <a:defRPr/>
              </a:pPr>
              <a:t>2023/7/31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F65F091-40EC-40E4-A449-CD089A5AEFF4}" type="slidenum">
              <a:rPr lang="ja-JP" altLang="en-US"/>
              <a:pPr>
                <a:defRPr/>
              </a:pPr>
              <a:t>‹#›</a:t>
            </a:fld>
            <a:endParaRPr lang="ja-JP" altLang="en-US"/>
          </a:p>
        </p:txBody>
      </p:sp>
    </p:spTree>
    <p:extLst>
      <p:ext uri="{BB962C8B-B14F-4D97-AF65-F5344CB8AC3E}">
        <p14:creationId xmlns:p14="http://schemas.microsoft.com/office/powerpoint/2010/main" val="2465442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423BA7C-3CC5-4BC6-BEA5-A6B44B3CF699}" type="datetimeFigureOut">
              <a:rPr lang="ja-JP" altLang="en-US"/>
              <a:pPr>
                <a:defRPr/>
              </a:pPr>
              <a:t>2023/7/31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772B73C-978A-49C5-92BB-D48094C6B035}" type="slidenum">
              <a:rPr lang="ja-JP" altLang="en-US"/>
              <a:pPr>
                <a:defRPr/>
              </a:pPr>
              <a:t>‹#›</a:t>
            </a:fld>
            <a:endParaRPr lang="ja-JP" altLang="en-US"/>
          </a:p>
        </p:txBody>
      </p:sp>
    </p:spTree>
    <p:extLst>
      <p:ext uri="{BB962C8B-B14F-4D97-AF65-F5344CB8AC3E}">
        <p14:creationId xmlns:p14="http://schemas.microsoft.com/office/powerpoint/2010/main" val="111251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F362E676-FAC4-4044-98B6-AC54B602A9BB}" type="datetimeFigureOut">
              <a:rPr lang="ja-JP" altLang="en-US"/>
              <a:pPr>
                <a:defRPr/>
              </a:pPr>
              <a:t>2023/7/31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80F5C32-BF0F-4A39-AC63-03DF8AA2BA57}" type="slidenum">
              <a:rPr lang="ja-JP" altLang="en-US"/>
              <a:pPr>
                <a:defRPr/>
              </a:pPr>
              <a:t>‹#›</a:t>
            </a:fld>
            <a:endParaRPr lang="ja-JP" altLang="en-US"/>
          </a:p>
        </p:txBody>
      </p:sp>
    </p:spTree>
    <p:extLst>
      <p:ext uri="{BB962C8B-B14F-4D97-AF65-F5344CB8AC3E}">
        <p14:creationId xmlns:p14="http://schemas.microsoft.com/office/powerpoint/2010/main" val="521925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A07EC94-8CB1-412A-A255-20A33E2337B9}" type="datetimeFigureOut">
              <a:rPr lang="ja-JP" altLang="en-US"/>
              <a:pPr>
                <a:defRPr/>
              </a:pPr>
              <a:t>2023/7/31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9CDFE54-4500-4681-B0A0-A5080621A481}" type="slidenum">
              <a:rPr lang="ja-JP" altLang="en-US"/>
              <a:pPr>
                <a:defRPr/>
              </a:pPr>
              <a:t>‹#›</a:t>
            </a:fld>
            <a:endParaRPr lang="ja-JP" altLang="en-US"/>
          </a:p>
        </p:txBody>
      </p:sp>
    </p:spTree>
    <p:extLst>
      <p:ext uri="{BB962C8B-B14F-4D97-AF65-F5344CB8AC3E}">
        <p14:creationId xmlns:p14="http://schemas.microsoft.com/office/powerpoint/2010/main" val="359161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7D8AD662-50ED-4EF5-8C2E-416731D12F50}" type="datetimeFigureOut">
              <a:rPr lang="ja-JP" altLang="en-US"/>
              <a:pPr>
                <a:defRPr/>
              </a:pPr>
              <a:t>2023/7/31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6696C1E-A47D-416C-933F-5CBC9FD80CDD}" type="slidenum">
              <a:rPr lang="ja-JP" altLang="en-US"/>
              <a:pPr>
                <a:defRPr/>
              </a:pPr>
              <a:t>‹#›</a:t>
            </a:fld>
            <a:endParaRPr lang="ja-JP" altLang="en-US"/>
          </a:p>
        </p:txBody>
      </p:sp>
    </p:spTree>
    <p:extLst>
      <p:ext uri="{BB962C8B-B14F-4D97-AF65-F5344CB8AC3E}">
        <p14:creationId xmlns:p14="http://schemas.microsoft.com/office/powerpoint/2010/main" val="2664525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7C11B6D9-7650-43F9-9467-DA9C011322A9}" type="datetimeFigureOut">
              <a:rPr lang="ja-JP" altLang="en-US"/>
              <a:pPr>
                <a:defRPr/>
              </a:pPr>
              <a:t>2023/7/31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EC8C010-64D2-40F5-A9A5-683C221A0C38}" type="slidenum">
              <a:rPr lang="ja-JP" altLang="en-US"/>
              <a:pPr>
                <a:defRPr/>
              </a:pPr>
              <a:t>‹#›</a:t>
            </a:fld>
            <a:endParaRPr lang="ja-JP" altLang="en-US"/>
          </a:p>
        </p:txBody>
      </p:sp>
    </p:spTree>
    <p:extLst>
      <p:ext uri="{BB962C8B-B14F-4D97-AF65-F5344CB8AC3E}">
        <p14:creationId xmlns:p14="http://schemas.microsoft.com/office/powerpoint/2010/main" val="2484490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D4386AA4-0E7C-4CAE-ADF6-EF05D5C49FF3}" type="datetimeFigureOut">
              <a:rPr lang="ja-JP" altLang="en-US"/>
              <a:pPr>
                <a:defRPr/>
              </a:pPr>
              <a:t>2023/7/31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89E4F769-16AF-4F0C-B847-3C52E703757B}" type="slidenum">
              <a:rPr lang="ja-JP" altLang="en-US"/>
              <a:pPr>
                <a:defRPr/>
              </a:pPr>
              <a:t>‹#›</a:t>
            </a:fld>
            <a:endParaRPr lang="ja-JP" altLang="en-US"/>
          </a:p>
        </p:txBody>
      </p:sp>
    </p:spTree>
    <p:extLst>
      <p:ext uri="{BB962C8B-B14F-4D97-AF65-F5344CB8AC3E}">
        <p14:creationId xmlns:p14="http://schemas.microsoft.com/office/powerpoint/2010/main" val="2564965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C3981902-21F0-4809-A6EC-E213345B235E}" type="datetimeFigureOut">
              <a:rPr lang="ja-JP" altLang="en-US"/>
              <a:pPr>
                <a:defRPr/>
              </a:pPr>
              <a:t>2023/7/31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68A8532-C832-455C-B0DC-C9315286BEAE}" type="slidenum">
              <a:rPr lang="ja-JP" altLang="en-US"/>
              <a:pPr>
                <a:defRPr/>
              </a:pPr>
              <a:t>‹#›</a:t>
            </a:fld>
            <a:endParaRPr lang="ja-JP" altLang="en-US"/>
          </a:p>
        </p:txBody>
      </p:sp>
    </p:spTree>
    <p:extLst>
      <p:ext uri="{BB962C8B-B14F-4D97-AF65-F5344CB8AC3E}">
        <p14:creationId xmlns:p14="http://schemas.microsoft.com/office/powerpoint/2010/main" val="2499586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9455335F-2281-4D61-9C44-BA6ACB087B71}" type="datetimeFigureOut">
              <a:rPr lang="ja-JP" altLang="en-US"/>
              <a:pPr>
                <a:defRPr/>
              </a:pPr>
              <a:t>2023/7/31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3AD939D-D9E4-4FD4-9D08-1A35E361F35C}" type="slidenum">
              <a:rPr lang="ja-JP" altLang="en-US"/>
              <a:pPr>
                <a:defRPr/>
              </a:pPr>
              <a:t>‹#›</a:t>
            </a:fld>
            <a:endParaRPr lang="ja-JP" altLang="en-US"/>
          </a:p>
        </p:txBody>
      </p:sp>
    </p:spTree>
    <p:extLst>
      <p:ext uri="{BB962C8B-B14F-4D97-AF65-F5344CB8AC3E}">
        <p14:creationId xmlns:p14="http://schemas.microsoft.com/office/powerpoint/2010/main" val="1025881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E83A55C-F8A1-4777-BFFA-971B4F2716E9}" type="datetimeFigureOut">
              <a:rPr lang="ja-JP" altLang="en-US"/>
              <a:pPr>
                <a:defRPr/>
              </a:pPr>
              <a:t>2023/7/31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DCF09F9-5070-48A9-9906-386B441B3859}" type="slidenum">
              <a:rPr lang="ja-JP" altLang="en-US"/>
              <a:pPr>
                <a:defRPr/>
              </a:pPr>
              <a:t>‹#›</a:t>
            </a:fld>
            <a:endParaRPr lang="ja-JP" altLang="en-US"/>
          </a:p>
        </p:txBody>
      </p:sp>
    </p:spTree>
    <p:extLst>
      <p:ext uri="{BB962C8B-B14F-4D97-AF65-F5344CB8AC3E}">
        <p14:creationId xmlns:p14="http://schemas.microsoft.com/office/powerpoint/2010/main" val="771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7D26D3D-73FC-47C2-B4C8-9BD0CD1C8250}" type="datetimeFigureOut">
              <a:rPr lang="ja-JP" altLang="en-US"/>
              <a:pPr>
                <a:defRPr/>
              </a:pPr>
              <a:t>2023/7/31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0D4B8960-5E81-4543-B774-C90FA7A62EFC}" type="slidenum">
              <a:rPr lang="ja-JP" altLang="en-US"/>
              <a:pPr>
                <a:defRPr/>
              </a:pPr>
              <a:t>‹#›</a:t>
            </a:fld>
            <a:endParaRPr lang="ja-JP" altLang="en-US"/>
          </a:p>
        </p:txBody>
      </p:sp>
    </p:spTree>
    <p:extLst>
      <p:ext uri="{BB962C8B-B14F-4D97-AF65-F5344CB8AC3E}">
        <p14:creationId xmlns:p14="http://schemas.microsoft.com/office/powerpoint/2010/main" val="2153045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1DFCAB93-AB73-4571-B6DD-C2F8C37E0901}" type="datetimeFigureOut">
              <a:rPr lang="ja-JP" altLang="en-US"/>
              <a:pPr>
                <a:defRPr/>
              </a:pPr>
              <a:t>2023/7/31</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90FE8CBD-E083-41DB-9291-4D07B22C2F9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990" y="1556793"/>
            <a:ext cx="8352482" cy="3384375"/>
          </a:xfrm>
        </p:spPr>
        <p:txBody>
          <a:bodyPr rtlCol="0">
            <a:normAutofit/>
          </a:bodyPr>
          <a:lstStyle/>
          <a:p>
            <a:pPr eaLnBrk="1" fontAlgn="auto" hangingPunct="1">
              <a:spcAft>
                <a:spcPts val="0"/>
              </a:spcAft>
              <a:defRPr/>
            </a:pPr>
            <a:r>
              <a:rPr lang="ja-JP" altLang="en-US" sz="3200" dirty="0" smtClean="0"/>
              <a:t>教育</a:t>
            </a:r>
            <a:r>
              <a:rPr lang="ja-JP" altLang="en-US" sz="3200" dirty="0"/>
              <a:t>・保育及び地域子ども・子育て支援事業の提供体制の整備並びに子ども・子育て支援給付及び地域子ども・子育て支援事業の円滑な実施を確保するための基本的な</a:t>
            </a:r>
            <a:r>
              <a:rPr lang="ja-JP" altLang="en-US" sz="3200" dirty="0" smtClean="0"/>
              <a:t>指針（</a:t>
            </a:r>
            <a:r>
              <a:rPr lang="ja-JP" altLang="en-US" sz="3200" dirty="0"/>
              <a:t>抜粋）</a:t>
            </a:r>
          </a:p>
        </p:txBody>
      </p:sp>
      <p:sp>
        <p:nvSpPr>
          <p:cNvPr id="3" name="コンテンツ プレースホルダー 2"/>
          <p:cNvSpPr>
            <a:spLocks noGrp="1"/>
          </p:cNvSpPr>
          <p:nvPr>
            <p:ph idx="1"/>
          </p:nvPr>
        </p:nvSpPr>
        <p:spPr>
          <a:xfrm>
            <a:off x="900361" y="5229001"/>
            <a:ext cx="7488063" cy="576263"/>
          </a:xfrm>
        </p:spPr>
        <p:txBody>
          <a:bodyPr rtlCol="0">
            <a:normAutofit lnSpcReduction="10000"/>
          </a:bodyPr>
          <a:lstStyle/>
          <a:p>
            <a:pPr marL="0" indent="0" algn="ctr" eaLnBrk="1" fontAlgn="auto" hangingPunct="1">
              <a:spcAft>
                <a:spcPts val="0"/>
              </a:spcAft>
              <a:buFont typeface="Arial" panose="020B0604020202020204" pitchFamily="34" charset="0"/>
              <a:buNone/>
              <a:defRPr/>
            </a:pPr>
            <a:r>
              <a:rPr lang="ja-JP" altLang="en-US" dirty="0" smtClean="0"/>
              <a:t>令和５年８月１日</a:t>
            </a:r>
            <a:endParaRPr lang="ja-JP" altLang="en-US" dirty="0"/>
          </a:p>
        </p:txBody>
      </p:sp>
      <p:sp>
        <p:nvSpPr>
          <p:cNvPr id="6" name="正方形/長方形 5"/>
          <p:cNvSpPr/>
          <p:nvPr/>
        </p:nvSpPr>
        <p:spPr>
          <a:xfrm>
            <a:off x="7380312" y="332904"/>
            <a:ext cx="1516063" cy="4318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b="1">
                <a:solidFill>
                  <a:schemeClr val="tx1"/>
                </a:solidFill>
              </a:rPr>
              <a:t>参考</a:t>
            </a:r>
            <a:r>
              <a:rPr lang="ja-JP" altLang="en-US" b="1" smtClean="0">
                <a:solidFill>
                  <a:schemeClr val="tx1"/>
                </a:solidFill>
              </a:rPr>
              <a:t>資料</a:t>
            </a:r>
            <a:r>
              <a:rPr lang="ja-JP" altLang="en-US" b="1">
                <a:solidFill>
                  <a:schemeClr val="tx1"/>
                </a:solidFill>
              </a:rPr>
              <a:t>１</a:t>
            </a:r>
            <a:endParaRPr lang="ja-JP" altLang="en-US"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435588412"/>
              </p:ext>
            </p:extLst>
          </p:nvPr>
        </p:nvGraphicFramePr>
        <p:xfrm>
          <a:off x="120650" y="476672"/>
          <a:ext cx="8902700" cy="6278880"/>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35280">
                <a:tc gridSpan="2">
                  <a:txBody>
                    <a:bodyPr/>
                    <a:lstStyle/>
                    <a:p>
                      <a:r>
                        <a:rPr kumimoji="1" lang="zh-TW" altLang="en-US" sz="1600" dirty="0" smtClean="0">
                          <a:solidFill>
                            <a:schemeClr val="tx1"/>
                          </a:solidFill>
                          <a:latin typeface="HG丸ｺﾞｼｯｸM-PRO" pitchFamily="50" charset="-128"/>
                          <a:ea typeface="HG丸ｺﾞｼｯｸM-PRO" pitchFamily="50" charset="-128"/>
                        </a:rPr>
                        <a:t>別表第五</a:t>
                      </a:r>
                      <a:r>
                        <a:rPr kumimoji="1" lang="ja-JP" altLang="en-US" sz="1600" dirty="0" smtClean="0">
                          <a:solidFill>
                            <a:schemeClr val="tx1"/>
                          </a:solidFill>
                          <a:latin typeface="HG丸ｺﾞｼｯｸM-PRO" pitchFamily="50" charset="-128"/>
                          <a:ea typeface="HG丸ｺﾞｼｯｸM-PRO" pitchFamily="50" charset="-128"/>
                        </a:rPr>
                        <a:t>　</a:t>
                      </a:r>
                      <a:r>
                        <a:rPr kumimoji="1" lang="zh-TW" altLang="en-US" sz="1600" dirty="0" smtClean="0">
                          <a:solidFill>
                            <a:schemeClr val="tx1"/>
                          </a:solidFill>
                          <a:latin typeface="HG丸ｺﾞｼｯｸM-PRO" pitchFamily="50" charset="-128"/>
                          <a:ea typeface="HG丸ｺﾞｼｯｸM-PRO" pitchFamily="50" charset="-128"/>
                        </a:rPr>
                        <a:t>都道府県計画必須記載事項</a:t>
                      </a:r>
                      <a:endParaRPr kumimoji="1" lang="ja-JP" altLang="en-US" sz="1600" dirty="0">
                        <a:solidFill>
                          <a:schemeClr val="tx1"/>
                        </a:solidFill>
                        <a:latin typeface="HG丸ｺﾞｼｯｸM-PRO" pitchFamily="50" charset="-128"/>
                        <a:ea typeface="HG丸ｺﾞｼｯｸM-PRO" pitchFamily="50" charset="-128"/>
                      </a:endParaRP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4320">
                <a:tc>
                  <a:txBody>
                    <a:bodyPr/>
                    <a:lstStyle/>
                    <a:p>
                      <a:pPr algn="ctr"/>
                      <a:r>
                        <a:rPr kumimoji="1" lang="ja-JP" altLang="en-US" sz="1200" dirty="0" smtClean="0">
                          <a:solidFill>
                            <a:schemeClr val="tx1"/>
                          </a:solidFill>
                          <a:latin typeface="HG丸ｺﾞｼｯｸM-PRO" pitchFamily="50" charset="-128"/>
                          <a:ea typeface="HG丸ｺﾞｼｯｸM-PRO" pitchFamily="50" charset="-128"/>
                        </a:rPr>
                        <a:t>事　　　項</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smtClean="0">
                          <a:solidFill>
                            <a:schemeClr val="tx1"/>
                          </a:solidFill>
                          <a:latin typeface="HG丸ｺﾞｼｯｸM-PRO" pitchFamily="50" charset="-128"/>
                          <a:ea typeface="HG丸ｺﾞｼｯｸM-PRO" pitchFamily="50" charset="-128"/>
                        </a:rPr>
                        <a:t>内　　　容</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248855">
                <a:tc>
                  <a:txBody>
                    <a:bodyPr/>
                    <a:lstStyle/>
                    <a:p>
                      <a:r>
                        <a:rPr kumimoji="1" lang="ja-JP" altLang="en-US" sz="1200" dirty="0" smtClean="0">
                          <a:solidFill>
                            <a:schemeClr val="tx1"/>
                          </a:solidFill>
                          <a:latin typeface="HG丸ｺﾞｼｯｸM-PRO" pitchFamily="50" charset="-128"/>
                          <a:ea typeface="HG丸ｺﾞｼｯｸM-PRO" pitchFamily="50" charset="-128"/>
                        </a:rPr>
                        <a:t>一　都道府県設定区域の設定</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都道府県設定区域の趣旨及び内容、各都道府県設定区域の状況等を定めること。</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512268">
                <a:tc>
                  <a:txBody>
                    <a:bodyPr/>
                    <a:lstStyle/>
                    <a:p>
                      <a:r>
                        <a:rPr kumimoji="1" lang="ja-JP" altLang="en-US" sz="1200" dirty="0" smtClean="0">
                          <a:solidFill>
                            <a:schemeClr val="tx1"/>
                          </a:solidFill>
                          <a:latin typeface="HG丸ｺﾞｼｯｸM-PRO" pitchFamily="50" charset="-128"/>
                          <a:ea typeface="HG丸ｺﾞｼｯｸM-PRO" pitchFamily="50" charset="-128"/>
                        </a:rPr>
                        <a:t>二　各年度における教育・保育の量の見込み並びに実施しようとする教育・保育の提供体制の確保の内容及びその実施時期</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一　各年度における教育・保育の量の見込み</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　別表第六の参酌標準を参考として、各年度における都道府県全域及び都道府県設定区域について、認定区分ごとの教育・保育の量の見込みを定め、その算定に当たっての考え方を示すこと。</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二　実施しようとする教育・保育の提供体制の確保の内容及びその実施時期</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　認定区分ごと及び特定教育・保育施設（ 特定教育・保育施設に該当しない幼稚園を含む。） 又は特定地域型保育事業の区分ごとの提供体制の確保の内容及びその実施時期を定めること。</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72060">
                <a:tc>
                  <a:txBody>
                    <a:bodyPr/>
                    <a:lstStyle/>
                    <a:p>
                      <a:r>
                        <a:rPr kumimoji="1" lang="ja-JP" altLang="en-US" sz="1200" dirty="0" smtClean="0">
                          <a:solidFill>
                            <a:schemeClr val="tx1"/>
                          </a:solidFill>
                          <a:latin typeface="HG丸ｺﾞｼｯｸM-PRO" pitchFamily="50" charset="-128"/>
                          <a:ea typeface="HG丸ｺﾞｼｯｸM-PRO" pitchFamily="50" charset="-128"/>
                        </a:rPr>
                        <a:t>三　子ども・子育て支援給付に係る教育・保育の一体的提供及び当該教育・保育の推進に関する体制の確保の内容に関する事項</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都道府県設定区域ごとの認定こども園の目標設置数及び設置時期、幼稚園及び保育所から認定こども園への移行に必要な支援その他認定こども園の普及に係る基本的考え方等を定めるほか、教育・保育及び地域子ども・子育て支援事業の役割、提供の必要性等に係る基本的考え方及びその推進方策、地域における教育・保育施設及び地域型保育事業を行う者の連携並びに認定こども園、幼稚園及び保育所と小学校等との連携の推進方策を定めること。</a:t>
                      </a:r>
                      <a:endParaRPr kumimoji="1" lang="en-US" altLang="ja-JP" sz="1200" dirty="0" smtClean="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03743">
                <a:tc>
                  <a:txBody>
                    <a:bodyPr/>
                    <a:lstStyle/>
                    <a:p>
                      <a:r>
                        <a:rPr kumimoji="1" lang="ja-JP" altLang="en-US" sz="1200" dirty="0" smtClean="0">
                          <a:solidFill>
                            <a:schemeClr val="tx1"/>
                          </a:solidFill>
                          <a:latin typeface="HG丸ｺﾞｼｯｸM-PRO" pitchFamily="50" charset="-128"/>
                          <a:ea typeface="HG丸ｺﾞｼｯｸM-PRO" pitchFamily="50" charset="-128"/>
                        </a:rPr>
                        <a:t>四　子育てのための施設等利用給付の円滑な実施の確保を図るために必要な市町村との連携に関する事項</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市町村による子育てのための施設等利用給付の円滑な実施が行われるよう、特定子ども・子育て支援施設等の確認や公示、指導等の法に基づく市町村の事務の執行や権限の行使に際し、施設等の所在、運営状況、監査状況等の情報共有、立入検査への同行、関係法令に基づく是鄭指導等を行うなど、都道府県におけるこれらの連携の推進方策等を定めること。</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7177764"/>
                  </a:ext>
                </a:extLst>
              </a:tr>
              <a:tr h="689991">
                <a:tc>
                  <a:txBody>
                    <a:bodyPr/>
                    <a:lstStyle/>
                    <a:p>
                      <a:r>
                        <a:rPr kumimoji="1" lang="ja-JP" altLang="en-US" sz="1200" dirty="0" smtClean="0">
                          <a:solidFill>
                            <a:schemeClr val="tx1"/>
                          </a:solidFill>
                          <a:latin typeface="HG丸ｺﾞｼｯｸM-PRO" pitchFamily="50" charset="-128"/>
                          <a:ea typeface="HG丸ｺﾞｼｯｸM-PRO" pitchFamily="50" charset="-128"/>
                        </a:rPr>
                        <a:t>五　特定教育・保育及び特定地域型保育を行う者並びに地域子ども・子育て支援事業に従事する者の確保及び資質の向上のために講ずる措置に関する事項</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特定教育・保育及び特定地域型保育を行う者並びに地域子ども・子育て支援事業に従事する者の確保又は質の向上のために講ずる措置に関する事項（ 特定教育・保育及び特定地域型保育を行う者の見込み数を含む。）等を定めること。</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756593">
                <a:tc>
                  <a:txBody>
                    <a:bodyPr/>
                    <a:lstStyle/>
                    <a:p>
                      <a:r>
                        <a:rPr kumimoji="1" lang="ja-JP" altLang="en-US" sz="1200" dirty="0" smtClean="0">
                          <a:solidFill>
                            <a:schemeClr val="tx1"/>
                          </a:solidFill>
                          <a:latin typeface="HG丸ｺﾞｼｯｸM-PRO" pitchFamily="50" charset="-128"/>
                          <a:ea typeface="HG丸ｺﾞｼｯｸM-PRO" pitchFamily="50" charset="-128"/>
                        </a:rPr>
                        <a:t>六　子どもに関する専門的な知識及び技術を要する支援に関する施策の実施に関する事項並びにその円滑な実施を図るために必要な市町村との連携に関する事項</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児童虐待防止対策の充実、社会的養護体制の充実、母子家庭及び父子家庭の自立支援の推進並びに障害児施策の充実等について、都道府県の実情に応じた施策及びその実施のために必要な市町村との連携に関する事項を定めること。</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3099" name="テキスト ボックス 7"/>
          <p:cNvSpPr txBox="1">
            <a:spLocks noChangeArrowheads="1"/>
          </p:cNvSpPr>
          <p:nvPr/>
        </p:nvSpPr>
        <p:spPr bwMode="auto">
          <a:xfrm>
            <a:off x="106363" y="168697"/>
            <a:ext cx="89328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t>※</a:t>
            </a:r>
            <a:r>
              <a:rPr lang="ja-JP" altLang="en-US" sz="1400" dirty="0"/>
              <a:t>国が示す基本</a:t>
            </a:r>
            <a:r>
              <a:rPr lang="ja-JP" altLang="en-US" sz="1400" dirty="0" smtClean="0"/>
              <a:t>指針から</a:t>
            </a:r>
            <a:r>
              <a:rPr lang="ja-JP" altLang="en-US" sz="1400" dirty="0"/>
              <a:t>都道府県子ども・子育て支援事業支援計画の記載事項に関わる項目を抜粋</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34475606"/>
              </p:ext>
            </p:extLst>
          </p:nvPr>
        </p:nvGraphicFramePr>
        <p:xfrm>
          <a:off x="107950" y="2060575"/>
          <a:ext cx="8902700" cy="4464048"/>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35270">
                <a:tc gridSpan="2">
                  <a:txBody>
                    <a:bodyPr/>
                    <a:lstStyle/>
                    <a:p>
                      <a:r>
                        <a:rPr kumimoji="1" lang="zh-TW" altLang="en-US" sz="1600" dirty="0" smtClean="0">
                          <a:solidFill>
                            <a:schemeClr val="tx1"/>
                          </a:solidFill>
                          <a:latin typeface="HG丸ｺﾞｼｯｸM-PRO" pitchFamily="50" charset="-128"/>
                          <a:ea typeface="HG丸ｺﾞｼｯｸM-PRO" pitchFamily="50" charset="-128"/>
                        </a:rPr>
                        <a:t>別表第</a:t>
                      </a:r>
                      <a:r>
                        <a:rPr kumimoji="1" lang="ja-JP" altLang="en-US" sz="1600" dirty="0" smtClean="0">
                          <a:solidFill>
                            <a:schemeClr val="tx1"/>
                          </a:solidFill>
                          <a:latin typeface="HG丸ｺﾞｼｯｸM-PRO" pitchFamily="50" charset="-128"/>
                          <a:ea typeface="HG丸ｺﾞｼｯｸM-PRO" pitchFamily="50" charset="-128"/>
                        </a:rPr>
                        <a:t>七　</a:t>
                      </a:r>
                      <a:r>
                        <a:rPr kumimoji="1" lang="zh-TW" altLang="en-US" sz="1600" dirty="0" smtClean="0">
                          <a:solidFill>
                            <a:schemeClr val="tx1"/>
                          </a:solidFill>
                          <a:latin typeface="HG丸ｺﾞｼｯｸM-PRO" pitchFamily="50" charset="-128"/>
                          <a:ea typeface="HG丸ｺﾞｼｯｸM-PRO" pitchFamily="50" charset="-128"/>
                        </a:rPr>
                        <a:t>都道府県計画任意記載事項</a:t>
                      </a:r>
                      <a:endParaRPr kumimoji="1" lang="ja-JP" altLang="en-US" sz="1600" dirty="0">
                        <a:solidFill>
                          <a:schemeClr val="tx1"/>
                        </a:solidFill>
                        <a:latin typeface="HG丸ｺﾞｼｯｸM-PRO" pitchFamily="50" charset="-128"/>
                        <a:ea typeface="HG丸ｺﾞｼｯｸM-PRO" pitchFamily="50" charset="-128"/>
                      </a:endParaRPr>
                    </a:p>
                  </a:txBody>
                  <a:tcPr marL="91429" marR="91429"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4310">
                <a:tc>
                  <a:txBody>
                    <a:bodyPr/>
                    <a:lstStyle/>
                    <a:p>
                      <a:pPr algn="ctr"/>
                      <a:r>
                        <a:rPr kumimoji="1" lang="ja-JP" altLang="en-US" sz="1200" dirty="0" smtClean="0">
                          <a:solidFill>
                            <a:schemeClr val="tx1"/>
                          </a:solidFill>
                          <a:latin typeface="HG丸ｺﾞｼｯｸM-PRO" pitchFamily="50" charset="-128"/>
                          <a:ea typeface="HG丸ｺﾞｼｯｸM-PRO" pitchFamily="50" charset="-128"/>
                        </a:rPr>
                        <a:t>事　　　項</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smtClean="0">
                          <a:solidFill>
                            <a:schemeClr val="tx1"/>
                          </a:solidFill>
                          <a:latin typeface="HG丸ｺﾞｼｯｸM-PRO" pitchFamily="50" charset="-128"/>
                          <a:ea typeface="HG丸ｺﾞｼｯｸM-PRO" pitchFamily="50" charset="-128"/>
                        </a:rPr>
                        <a:t>内　　　容</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470467">
                <a:tc>
                  <a:txBody>
                    <a:bodyPr/>
                    <a:lstStyle/>
                    <a:p>
                      <a:r>
                        <a:rPr kumimoji="1" lang="ja-JP" altLang="en-US" sz="1200" dirty="0" smtClean="0">
                          <a:solidFill>
                            <a:schemeClr val="tx1"/>
                          </a:solidFill>
                          <a:latin typeface="HG丸ｺﾞｼｯｸM-PRO" pitchFamily="50" charset="-128"/>
                          <a:ea typeface="HG丸ｺﾞｼｯｸM-PRO" pitchFamily="50" charset="-128"/>
                        </a:rPr>
                        <a:t>一　都道府県子ども・子育て支援事業支援計画の基本理念等</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都道府県子ども・子育て支援事業支援計画に係る法令の根拠、基本理念、目的及び特色等を記載すること。</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04000">
                <a:tc>
                  <a:txBody>
                    <a:bodyPr/>
                    <a:lstStyle/>
                    <a:p>
                      <a:r>
                        <a:rPr kumimoji="1" lang="ja-JP" altLang="en-US" sz="1200" dirty="0" smtClean="0">
                          <a:solidFill>
                            <a:schemeClr val="tx1"/>
                          </a:solidFill>
                          <a:latin typeface="HG丸ｺﾞｼｯｸM-PRO" pitchFamily="50" charset="-128"/>
                          <a:ea typeface="HG丸ｺﾞｼｯｸM-PRO" pitchFamily="50" charset="-128"/>
                        </a:rPr>
                        <a:t>二　市町村の区域を超えた広域的な見地から行う調整に関する事項</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市町村子ども・子育て支援事業計画の作成時及び特定教育・保育施設の利用定員の設定時における都道府県と市町村の協議及び調整等に係る事項を定めること。</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04000">
                <a:tc>
                  <a:txBody>
                    <a:bodyPr/>
                    <a:lstStyle/>
                    <a:p>
                      <a:r>
                        <a:rPr kumimoji="1" lang="ja-JP" altLang="en-US" sz="1200" dirty="0" smtClean="0">
                          <a:solidFill>
                            <a:schemeClr val="tx1"/>
                          </a:solidFill>
                          <a:latin typeface="HG丸ｺﾞｼｯｸM-PRO" pitchFamily="50" charset="-128"/>
                          <a:ea typeface="HG丸ｺﾞｼｯｸM-PRO" pitchFamily="50" charset="-128"/>
                        </a:rPr>
                        <a:t>三　教育・保育情報の公表に関する事項</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事業者が提供する教育・保育に係る教育・保育情報の公表に関する実施体制の整備を始めとする教育・保育情報の公表に関する事項を定めること。</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864001">
                <a:tc>
                  <a:txBody>
                    <a:bodyPr/>
                    <a:lstStyle/>
                    <a:p>
                      <a:r>
                        <a:rPr kumimoji="1" lang="ja-JP" altLang="en-US" sz="1200" dirty="0" smtClean="0">
                          <a:solidFill>
                            <a:schemeClr val="tx1"/>
                          </a:solidFill>
                          <a:latin typeface="HG丸ｺﾞｼｯｸM-PRO" pitchFamily="50" charset="-128"/>
                          <a:ea typeface="HG丸ｺﾞｼｯｸM-PRO" pitchFamily="50" charset="-128"/>
                        </a:rPr>
                        <a:t>四　労働者の職業生活と家庭生活との両立が図られるようにするために必要な雇用環境の整備に関する施策との連携に関する事項</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仕事と生活の調和の実現のための働き方の見直し及び仕事と子育ての両立のための基盤整備について、各都道府県の実情に応じた施策を定めること。</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04000">
                <a:tc>
                  <a:txBody>
                    <a:bodyPr/>
                    <a:lstStyle/>
                    <a:p>
                      <a:r>
                        <a:rPr kumimoji="1" lang="ja-JP" altLang="en-US" sz="1200" dirty="0" smtClean="0">
                          <a:solidFill>
                            <a:schemeClr val="tx1"/>
                          </a:solidFill>
                          <a:latin typeface="HG丸ｺﾞｼｯｸM-PRO" pitchFamily="50" charset="-128"/>
                          <a:ea typeface="HG丸ｺﾞｼｯｸM-PRO" pitchFamily="50" charset="-128"/>
                        </a:rPr>
                        <a:t>五　都道府県子ども・子育て支援事業支援計画の作成の時期</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都道府県子ども・子育て支援事業支援計画の作成の時期を定めること。</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504000">
                <a:tc>
                  <a:txBody>
                    <a:bodyPr/>
                    <a:lstStyle/>
                    <a:p>
                      <a:r>
                        <a:rPr kumimoji="1" lang="ja-JP" altLang="en-US" sz="1200" dirty="0" smtClean="0">
                          <a:solidFill>
                            <a:schemeClr val="tx1"/>
                          </a:solidFill>
                          <a:latin typeface="HG丸ｺﾞｼｯｸM-PRO" pitchFamily="50" charset="-128"/>
                          <a:ea typeface="HG丸ｺﾞｼｯｸM-PRO" pitchFamily="50" charset="-128"/>
                        </a:rPr>
                        <a:t>六　都道府県子ども・子育て支援事業支援計画の期間</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都道府県子ども・子育て支援事業支援計画の期間（ 五年間） を定めること。</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504000">
                <a:tc>
                  <a:txBody>
                    <a:bodyPr/>
                    <a:lstStyle/>
                    <a:p>
                      <a:r>
                        <a:rPr kumimoji="1" lang="ja-JP" altLang="en-US" sz="1200" dirty="0" smtClean="0">
                          <a:solidFill>
                            <a:schemeClr val="tx1"/>
                          </a:solidFill>
                          <a:latin typeface="HG丸ｺﾞｼｯｸM-PRO" pitchFamily="50" charset="-128"/>
                          <a:ea typeface="HG丸ｺﾞｼｯｸM-PRO" pitchFamily="50" charset="-128"/>
                        </a:rPr>
                        <a:t>七　都道府県子ども・子育て支援事業支援計画の達成状況の点検及び評価</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各年度における都道府県子ども・子育て支援事業支援計画の達成状況を点検及び評価する方法等を定めること。</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880212999"/>
              </p:ext>
            </p:extLst>
          </p:nvPr>
        </p:nvGraphicFramePr>
        <p:xfrm>
          <a:off x="107950" y="404813"/>
          <a:ext cx="8902700" cy="1295426"/>
        </p:xfrm>
        <a:graphic>
          <a:graphicData uri="http://schemas.openxmlformats.org/drawingml/2006/table">
            <a:tbl>
              <a:tblPr firstRow="1" bandRow="1">
                <a:tableStyleId>{5C22544A-7EE6-4342-B048-85BDC9FD1C3A}</a:tableStyleId>
              </a:tblPr>
              <a:tblGrid>
                <a:gridCol w="3095988">
                  <a:extLst>
                    <a:ext uri="{9D8B030D-6E8A-4147-A177-3AD203B41FA5}">
                      <a16:colId xmlns:a16="http://schemas.microsoft.com/office/drawing/2014/main" val="20000"/>
                    </a:ext>
                  </a:extLst>
                </a:gridCol>
                <a:gridCol w="5806712">
                  <a:extLst>
                    <a:ext uri="{9D8B030D-6E8A-4147-A177-3AD203B41FA5}">
                      <a16:colId xmlns:a16="http://schemas.microsoft.com/office/drawing/2014/main" val="20001"/>
                    </a:ext>
                  </a:extLst>
                </a:gridCol>
              </a:tblGrid>
              <a:tr h="335189">
                <a:tc gridSpan="2">
                  <a:txBody>
                    <a:bodyPr/>
                    <a:lstStyle/>
                    <a:p>
                      <a:r>
                        <a:rPr kumimoji="1" lang="zh-TW" altLang="en-US" sz="1600" dirty="0" smtClean="0">
                          <a:solidFill>
                            <a:schemeClr val="tx1"/>
                          </a:solidFill>
                          <a:latin typeface="HG丸ｺﾞｼｯｸM-PRO" pitchFamily="50" charset="-128"/>
                          <a:ea typeface="HG丸ｺﾞｼｯｸM-PRO" pitchFamily="50" charset="-128"/>
                        </a:rPr>
                        <a:t>別表第</a:t>
                      </a:r>
                      <a:r>
                        <a:rPr kumimoji="1" lang="ja-JP" altLang="en-US" sz="1600" dirty="0" smtClean="0">
                          <a:solidFill>
                            <a:schemeClr val="tx1"/>
                          </a:solidFill>
                          <a:latin typeface="HG丸ｺﾞｼｯｸM-PRO" pitchFamily="50" charset="-128"/>
                          <a:ea typeface="HG丸ｺﾞｼｯｸM-PRO" pitchFamily="50" charset="-128"/>
                        </a:rPr>
                        <a:t>六　教育・保育の参酌標準</a:t>
                      </a:r>
                      <a:endParaRPr kumimoji="1" lang="ja-JP" altLang="en-US" sz="1600" dirty="0">
                        <a:solidFill>
                          <a:schemeClr val="tx1"/>
                        </a:solidFill>
                        <a:latin typeface="HG丸ｺﾞｼｯｸM-PRO" pitchFamily="50" charset="-128"/>
                        <a:ea typeface="HG丸ｺﾞｼｯｸM-PRO" pitchFamily="50" charset="-128"/>
                      </a:endParaRPr>
                    </a:p>
                  </a:txBody>
                  <a:tcPr marL="91429" marR="91429" marT="45682" marB="456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4233">
                <a:tc>
                  <a:txBody>
                    <a:bodyPr/>
                    <a:lstStyle/>
                    <a:p>
                      <a:pPr algn="ctr"/>
                      <a:r>
                        <a:rPr kumimoji="1" lang="ja-JP" altLang="en-US" sz="1200" dirty="0" smtClean="0">
                          <a:solidFill>
                            <a:schemeClr val="tx1"/>
                          </a:solidFill>
                          <a:latin typeface="HG丸ｺﾞｼｯｸM-PRO" pitchFamily="50" charset="-128"/>
                          <a:ea typeface="HG丸ｺﾞｼｯｸM-PRO" pitchFamily="50" charset="-128"/>
                        </a:rPr>
                        <a:t>事　　　項</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682" marB="456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smtClean="0">
                          <a:solidFill>
                            <a:schemeClr val="tx1"/>
                          </a:solidFill>
                          <a:latin typeface="HG丸ｺﾞｼｯｸM-PRO" pitchFamily="50" charset="-128"/>
                          <a:ea typeface="HG丸ｺﾞｼｯｸM-PRO" pitchFamily="50" charset="-128"/>
                        </a:rPr>
                        <a:t>内　　　容</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682" marB="456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685978">
                <a:tc>
                  <a:txBody>
                    <a:bodyPr/>
                    <a:lstStyle/>
                    <a:p>
                      <a:r>
                        <a:rPr kumimoji="1" lang="zh-CN" altLang="en-US" sz="1200" dirty="0" smtClean="0">
                          <a:solidFill>
                            <a:schemeClr val="tx1"/>
                          </a:solidFill>
                          <a:latin typeface="HG丸ｺﾞｼｯｸM-PRO" pitchFamily="50" charset="-128"/>
                          <a:ea typeface="HG丸ｺﾞｼｯｸM-PRO" pitchFamily="50" charset="-128"/>
                        </a:rPr>
                        <a:t>法第十九条各号</a:t>
                      </a:r>
                      <a:r>
                        <a:rPr kumimoji="1" lang="ja-JP" altLang="en-US" sz="1200" dirty="0" smtClean="0">
                          <a:solidFill>
                            <a:schemeClr val="tx1"/>
                          </a:solidFill>
                          <a:latin typeface="HG丸ｺﾞｼｯｸM-PRO" pitchFamily="50" charset="-128"/>
                          <a:ea typeface="HG丸ｺﾞｼｯｸM-PRO" pitchFamily="50" charset="-128"/>
                        </a:rPr>
                        <a:t>に掲げる小学校就学前子どもに係る教育・保育</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市町村子ども・子育て支援事業計画における数値を都道府県設定区域ごとに集計したものを基本として、第三の五の１の規定を踏まえて都道府県設定区域ごとの広域調整を行ったものを定めること。</a:t>
                      </a:r>
                      <a:endParaRPr kumimoji="1" lang="ja-JP" altLang="en-US" sz="1200" dirty="0">
                        <a:solidFill>
                          <a:schemeClr val="tx1"/>
                        </a:solidFill>
                        <a:latin typeface="HG丸ｺﾞｼｯｸM-PRO" pitchFamily="50" charset="-128"/>
                        <a:ea typeface="HG丸ｺﾞｼｯｸM-PRO" pitchFamily="50" charset="-128"/>
                      </a:endParaRPr>
                    </a:p>
                  </a:txBody>
                  <a:tcPr marL="91429" marR="91429"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1168</Words>
  <Application>Microsoft Office PowerPoint</Application>
  <PresentationFormat>画面に合わせる (4:3)</PresentationFormat>
  <Paragraphs>44</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HG丸ｺﾞｼｯｸM-PRO</vt:lpstr>
      <vt:lpstr>ＭＳ Ｐゴシック</vt:lpstr>
      <vt:lpstr>Arial</vt:lpstr>
      <vt:lpstr>Calibri</vt:lpstr>
      <vt:lpstr>Office テーマ</vt:lpstr>
      <vt:lpstr>教育・保育及び地域子ども・子育て支援事業の提供体制の整備並びに子ども・子育て支援給付及び地域子ども・子育て支援事業の円滑な実施を確保するための基本的な指針（抜粋）</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基本指針のたたき台（抜粋）</dc:title>
  <dc:creator>玉田　明</dc:creator>
  <cp:lastModifiedBy>林　雅彦</cp:lastModifiedBy>
  <cp:revision>62</cp:revision>
  <cp:lastPrinted>2023-07-25T04:29:58Z</cp:lastPrinted>
  <dcterms:created xsi:type="dcterms:W3CDTF">2013-07-09T05:46:27Z</dcterms:created>
  <dcterms:modified xsi:type="dcterms:W3CDTF">2023-07-31T06:53:13Z</dcterms:modified>
</cp:coreProperties>
</file>