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9144000" cy="6858000" type="screen4x3"/>
  <p:notesSz cx="6858000" cy="9144000"/>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ABE25AC7-C323-4E6C-B6B1-8EAF5B861A01}" type="datetimeFigureOut">
              <a:rPr lang="ja-JP" altLang="en-US"/>
              <a:pPr>
                <a:defRPr/>
              </a:pPr>
              <a:t>2023/7/31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C013D64-1825-41AF-826A-F43D187ACF6D}" type="slidenum">
              <a:rPr lang="ja-JP" altLang="en-US"/>
              <a:pPr>
                <a:defRPr/>
              </a:pPr>
              <a:t>‹#›</a:t>
            </a:fld>
            <a:endParaRPr lang="ja-JP" altLang="en-US"/>
          </a:p>
        </p:txBody>
      </p:sp>
    </p:spTree>
    <p:extLst>
      <p:ext uri="{BB962C8B-B14F-4D97-AF65-F5344CB8AC3E}">
        <p14:creationId xmlns:p14="http://schemas.microsoft.com/office/powerpoint/2010/main" val="1521492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60ADFD6E-DCE5-4FE1-930D-7C5ECA130857}" type="datetimeFigureOut">
              <a:rPr lang="ja-JP" altLang="en-US"/>
              <a:pPr>
                <a:defRPr/>
              </a:pPr>
              <a:t>2023/7/31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CFA6119D-C4E3-4142-B9C2-B0D51E2D5E75}" type="slidenum">
              <a:rPr lang="ja-JP" altLang="en-US"/>
              <a:pPr>
                <a:defRPr/>
              </a:pPr>
              <a:t>‹#›</a:t>
            </a:fld>
            <a:endParaRPr lang="ja-JP" altLang="en-US"/>
          </a:p>
        </p:txBody>
      </p:sp>
    </p:spTree>
    <p:extLst>
      <p:ext uri="{BB962C8B-B14F-4D97-AF65-F5344CB8AC3E}">
        <p14:creationId xmlns:p14="http://schemas.microsoft.com/office/powerpoint/2010/main" val="3910282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22266F49-682C-4ABC-8897-BE8E7BDAC26B}" type="datetimeFigureOut">
              <a:rPr lang="ja-JP" altLang="en-US"/>
              <a:pPr>
                <a:defRPr/>
              </a:pPr>
              <a:t>2023/7/31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A1E9EC2-E441-49DB-8C52-5341EFDDCC97}" type="slidenum">
              <a:rPr lang="ja-JP" altLang="en-US"/>
              <a:pPr>
                <a:defRPr/>
              </a:pPr>
              <a:t>‹#›</a:t>
            </a:fld>
            <a:endParaRPr lang="ja-JP" altLang="en-US"/>
          </a:p>
        </p:txBody>
      </p:sp>
    </p:spTree>
    <p:extLst>
      <p:ext uri="{BB962C8B-B14F-4D97-AF65-F5344CB8AC3E}">
        <p14:creationId xmlns:p14="http://schemas.microsoft.com/office/powerpoint/2010/main" val="817994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0C4A4FB0-4588-4DFC-9D6B-A51CDA4C4001}" type="datetimeFigureOut">
              <a:rPr lang="ja-JP" altLang="en-US"/>
              <a:pPr>
                <a:defRPr/>
              </a:pPr>
              <a:t>2023/7/31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0ACB1CCF-D83B-44D2-A19B-2E817FE76BD7}" type="slidenum">
              <a:rPr lang="ja-JP" altLang="en-US"/>
              <a:pPr>
                <a:defRPr/>
              </a:pPr>
              <a:t>‹#›</a:t>
            </a:fld>
            <a:endParaRPr lang="ja-JP" altLang="en-US"/>
          </a:p>
        </p:txBody>
      </p:sp>
    </p:spTree>
    <p:extLst>
      <p:ext uri="{BB962C8B-B14F-4D97-AF65-F5344CB8AC3E}">
        <p14:creationId xmlns:p14="http://schemas.microsoft.com/office/powerpoint/2010/main" val="2629795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88F46B44-CF4E-465B-B4AB-77C7A752A510}" type="datetimeFigureOut">
              <a:rPr lang="ja-JP" altLang="en-US"/>
              <a:pPr>
                <a:defRPr/>
              </a:pPr>
              <a:t>2023/7/31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B224E783-E0AC-4B09-B469-EA67A2217715}" type="slidenum">
              <a:rPr lang="ja-JP" altLang="en-US"/>
              <a:pPr>
                <a:defRPr/>
              </a:pPr>
              <a:t>‹#›</a:t>
            </a:fld>
            <a:endParaRPr lang="ja-JP" altLang="en-US"/>
          </a:p>
        </p:txBody>
      </p:sp>
    </p:spTree>
    <p:extLst>
      <p:ext uri="{BB962C8B-B14F-4D97-AF65-F5344CB8AC3E}">
        <p14:creationId xmlns:p14="http://schemas.microsoft.com/office/powerpoint/2010/main" val="2887698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CA855FD8-08CA-4D01-965C-3FAE2364A682}" type="datetimeFigureOut">
              <a:rPr lang="ja-JP" altLang="en-US"/>
              <a:pPr>
                <a:defRPr/>
              </a:pPr>
              <a:t>2023/7/31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3980807A-54CC-4674-90C9-5442BA9FFC1A}" type="slidenum">
              <a:rPr lang="ja-JP" altLang="en-US"/>
              <a:pPr>
                <a:defRPr/>
              </a:pPr>
              <a:t>‹#›</a:t>
            </a:fld>
            <a:endParaRPr lang="ja-JP" altLang="en-US"/>
          </a:p>
        </p:txBody>
      </p:sp>
    </p:spTree>
    <p:extLst>
      <p:ext uri="{BB962C8B-B14F-4D97-AF65-F5344CB8AC3E}">
        <p14:creationId xmlns:p14="http://schemas.microsoft.com/office/powerpoint/2010/main" val="1051223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67CFA9C5-3A53-40D4-ADE8-CE40DC5CEC67}" type="datetimeFigureOut">
              <a:rPr lang="ja-JP" altLang="en-US"/>
              <a:pPr>
                <a:defRPr/>
              </a:pPr>
              <a:t>2023/7/31</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8E4F34C5-1559-4D0E-AAEB-56D2C31EC1DE}" type="slidenum">
              <a:rPr lang="ja-JP" altLang="en-US"/>
              <a:pPr>
                <a:defRPr/>
              </a:pPr>
              <a:t>‹#›</a:t>
            </a:fld>
            <a:endParaRPr lang="ja-JP" altLang="en-US"/>
          </a:p>
        </p:txBody>
      </p:sp>
    </p:spTree>
    <p:extLst>
      <p:ext uri="{BB962C8B-B14F-4D97-AF65-F5344CB8AC3E}">
        <p14:creationId xmlns:p14="http://schemas.microsoft.com/office/powerpoint/2010/main" val="2204731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A29DD8FB-BF8F-410A-B834-346A97C3B510}" type="datetimeFigureOut">
              <a:rPr lang="ja-JP" altLang="en-US"/>
              <a:pPr>
                <a:defRPr/>
              </a:pPr>
              <a:t>2023/7/31</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40752655-09EC-4977-BFC7-50547934FF69}" type="slidenum">
              <a:rPr lang="ja-JP" altLang="en-US"/>
              <a:pPr>
                <a:defRPr/>
              </a:pPr>
              <a:t>‹#›</a:t>
            </a:fld>
            <a:endParaRPr lang="ja-JP" altLang="en-US"/>
          </a:p>
        </p:txBody>
      </p:sp>
    </p:spTree>
    <p:extLst>
      <p:ext uri="{BB962C8B-B14F-4D97-AF65-F5344CB8AC3E}">
        <p14:creationId xmlns:p14="http://schemas.microsoft.com/office/powerpoint/2010/main" val="1872078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382CD115-0531-468E-A4F2-D9504B5BA385}" type="datetimeFigureOut">
              <a:rPr lang="ja-JP" altLang="en-US"/>
              <a:pPr>
                <a:defRPr/>
              </a:pPr>
              <a:t>2023/7/31</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9CFC9E6F-6B1A-49A1-B271-32C9A72C8F56}" type="slidenum">
              <a:rPr lang="ja-JP" altLang="en-US"/>
              <a:pPr>
                <a:defRPr/>
              </a:pPr>
              <a:t>‹#›</a:t>
            </a:fld>
            <a:endParaRPr lang="ja-JP" altLang="en-US"/>
          </a:p>
        </p:txBody>
      </p:sp>
    </p:spTree>
    <p:extLst>
      <p:ext uri="{BB962C8B-B14F-4D97-AF65-F5344CB8AC3E}">
        <p14:creationId xmlns:p14="http://schemas.microsoft.com/office/powerpoint/2010/main" val="1683298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2A0180F7-8058-4B0B-8D93-3B993F053A32}" type="datetimeFigureOut">
              <a:rPr lang="ja-JP" altLang="en-US"/>
              <a:pPr>
                <a:defRPr/>
              </a:pPr>
              <a:t>2023/7/31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27EA3EAB-6C00-4B4B-951B-D1EDCA58ED17}" type="slidenum">
              <a:rPr lang="ja-JP" altLang="en-US"/>
              <a:pPr>
                <a:defRPr/>
              </a:pPr>
              <a:t>‹#›</a:t>
            </a:fld>
            <a:endParaRPr lang="ja-JP" altLang="en-US"/>
          </a:p>
        </p:txBody>
      </p:sp>
    </p:spTree>
    <p:extLst>
      <p:ext uri="{BB962C8B-B14F-4D97-AF65-F5344CB8AC3E}">
        <p14:creationId xmlns:p14="http://schemas.microsoft.com/office/powerpoint/2010/main" val="2547972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A4637F25-95CE-43E3-9C06-E3C611F5E4EB}" type="datetimeFigureOut">
              <a:rPr lang="ja-JP" altLang="en-US"/>
              <a:pPr>
                <a:defRPr/>
              </a:pPr>
              <a:t>2023/7/31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55B44B40-E692-4006-AB27-61D7E37A7E4C}" type="slidenum">
              <a:rPr lang="ja-JP" altLang="en-US"/>
              <a:pPr>
                <a:defRPr/>
              </a:pPr>
              <a:t>‹#›</a:t>
            </a:fld>
            <a:endParaRPr lang="ja-JP" altLang="en-US"/>
          </a:p>
        </p:txBody>
      </p:sp>
    </p:spTree>
    <p:extLst>
      <p:ext uri="{BB962C8B-B14F-4D97-AF65-F5344CB8AC3E}">
        <p14:creationId xmlns:p14="http://schemas.microsoft.com/office/powerpoint/2010/main" val="1892454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8C0BCD0D-04ED-4BB8-B21F-988F874073DC}" type="datetimeFigureOut">
              <a:rPr lang="ja-JP" altLang="en-US"/>
              <a:pPr>
                <a:defRPr/>
              </a:pPr>
              <a:t>2023/7/31</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a:defRPr/>
            </a:pPr>
            <a:fld id="{C74264F7-CB12-4B08-87FC-6C81DD9EE85D}"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950" y="2708275"/>
            <a:ext cx="8856663" cy="720725"/>
          </a:xfrm>
        </p:spPr>
        <p:txBody>
          <a:bodyPr rtlCol="0">
            <a:normAutofit fontScale="90000"/>
          </a:bodyPr>
          <a:lstStyle/>
          <a:p>
            <a:pPr eaLnBrk="1" fontAlgn="auto" hangingPunct="1">
              <a:spcAft>
                <a:spcPts val="0"/>
              </a:spcAft>
              <a:defRPr/>
            </a:pPr>
            <a:r>
              <a:rPr lang="ja-JP" altLang="en-US" dirty="0" smtClean="0"/>
              <a:t>ニーズ調査について（案）</a:t>
            </a:r>
            <a:endParaRPr lang="ja-JP" altLang="en-US" dirty="0"/>
          </a:p>
        </p:txBody>
      </p:sp>
      <p:sp>
        <p:nvSpPr>
          <p:cNvPr id="3" name="コンテンツ プレースホルダー 2"/>
          <p:cNvSpPr>
            <a:spLocks noGrp="1"/>
          </p:cNvSpPr>
          <p:nvPr>
            <p:ph idx="1"/>
          </p:nvPr>
        </p:nvSpPr>
        <p:spPr>
          <a:xfrm>
            <a:off x="468313" y="5300663"/>
            <a:ext cx="8229600" cy="576262"/>
          </a:xfrm>
        </p:spPr>
        <p:txBody>
          <a:bodyPr rtlCol="0">
            <a:normAutofit lnSpcReduction="10000"/>
          </a:bodyPr>
          <a:lstStyle/>
          <a:p>
            <a:pPr marL="0" indent="0" algn="ctr" eaLnBrk="1" fontAlgn="auto" hangingPunct="1">
              <a:spcAft>
                <a:spcPts val="0"/>
              </a:spcAft>
              <a:buFont typeface="Arial" panose="020B0604020202020204" pitchFamily="34" charset="0"/>
              <a:buNone/>
              <a:defRPr/>
            </a:pPr>
            <a:r>
              <a:rPr lang="ja-JP" altLang="en-US" dirty="0" smtClean="0"/>
              <a:t>令和５年８月１日</a:t>
            </a:r>
            <a:endParaRPr lang="ja-JP" altLang="en-US" dirty="0"/>
          </a:p>
        </p:txBody>
      </p:sp>
      <p:sp>
        <p:nvSpPr>
          <p:cNvPr id="4" name="正方形/長方形 3"/>
          <p:cNvSpPr/>
          <p:nvPr/>
        </p:nvSpPr>
        <p:spPr>
          <a:xfrm>
            <a:off x="7959725" y="84138"/>
            <a:ext cx="1081088" cy="4318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b="1" smtClean="0">
                <a:solidFill>
                  <a:schemeClr val="tx1"/>
                </a:solidFill>
              </a:rPr>
              <a:t>資料５</a:t>
            </a:r>
            <a:endParaRPr lang="ja-JP" altLang="en-US" b="1"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33350" y="530795"/>
            <a:ext cx="8904288" cy="3969767"/>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a:lstStyle/>
          <a:p>
            <a:pPr eaLnBrk="1" fontAlgn="auto" hangingPunct="1">
              <a:spcBef>
                <a:spcPts val="0"/>
              </a:spcBef>
              <a:spcAft>
                <a:spcPts val="0"/>
              </a:spcAft>
              <a:defRPr/>
            </a:pPr>
            <a:endParaRPr lang="en-US" altLang="ja-JP" sz="600" dirty="0">
              <a:solidFill>
                <a:schemeClr val="tx1"/>
              </a:solidFill>
              <a:latin typeface="HGPｺﾞｼｯｸE" pitchFamily="50" charset="-128"/>
              <a:ea typeface="HGPｺﾞｼｯｸE" pitchFamily="50" charset="-128"/>
            </a:endParaRPr>
          </a:p>
          <a:p>
            <a:pPr eaLnBrk="1" fontAlgn="auto" hangingPunct="1">
              <a:spcBef>
                <a:spcPts val="0"/>
              </a:spcBef>
              <a:spcAft>
                <a:spcPts val="0"/>
              </a:spcAft>
              <a:defRPr/>
            </a:pPr>
            <a:r>
              <a:rPr lang="ja-JP" altLang="en-US" sz="1600" dirty="0">
                <a:solidFill>
                  <a:schemeClr val="tx1"/>
                </a:solidFill>
                <a:latin typeface="HGPｺﾞｼｯｸE" pitchFamily="50" charset="-128"/>
                <a:ea typeface="HGPｺﾞｼｯｸE" pitchFamily="50" charset="-128"/>
              </a:rPr>
              <a:t>① 就学前児童調査</a:t>
            </a:r>
            <a:endParaRPr lang="en-US" altLang="ja-JP" sz="1600" dirty="0">
              <a:solidFill>
                <a:schemeClr val="tx1"/>
              </a:solidFill>
              <a:latin typeface="HGPｺﾞｼｯｸE" pitchFamily="50" charset="-128"/>
              <a:ea typeface="HGPｺﾞｼｯｸE" pitchFamily="50" charset="-128"/>
            </a:endParaRPr>
          </a:p>
          <a:p>
            <a:pPr eaLnBrk="1" fontAlgn="auto" hangingPunct="1">
              <a:spcBef>
                <a:spcPts val="0"/>
              </a:spcBef>
              <a:spcAft>
                <a:spcPts val="0"/>
              </a:spcAft>
              <a:defRPr/>
            </a:pPr>
            <a:endParaRPr lang="en-US" altLang="ja-JP" sz="600" dirty="0">
              <a:solidFill>
                <a:schemeClr val="tx1"/>
              </a:solidFill>
              <a:latin typeface="HGPｺﾞｼｯｸE" pitchFamily="50" charset="-128"/>
              <a:ea typeface="HGPｺﾞｼｯｸE" pitchFamily="50" charset="-128"/>
            </a:endParaRPr>
          </a:p>
          <a:p>
            <a:pPr eaLnBrk="1" fontAlgn="auto" hangingPunct="1">
              <a:spcBef>
                <a:spcPts val="0"/>
              </a:spcBef>
              <a:spcAft>
                <a:spcPts val="0"/>
              </a:spcAft>
              <a:defRPr/>
            </a:pPr>
            <a:r>
              <a:rPr lang="ja-JP" altLang="en-US" sz="1400" dirty="0">
                <a:solidFill>
                  <a:schemeClr val="tx1"/>
                </a:solidFill>
                <a:latin typeface="HG丸ｺﾞｼｯｸM-PRO" pitchFamily="50" charset="-128"/>
                <a:ea typeface="HG丸ｺﾞｼｯｸM-PRO" pitchFamily="50" charset="-128"/>
              </a:rPr>
              <a:t>　　　子ども・子育て支援法に基づく市町村事業計画を策定するため、就学前児童を対象にニーズ調査を</a:t>
            </a:r>
            <a:endParaRPr lang="en-US" altLang="ja-JP" sz="14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400" dirty="0">
                <a:solidFill>
                  <a:schemeClr val="tx1"/>
                </a:solidFill>
                <a:latin typeface="HG丸ｺﾞｼｯｸM-PRO" pitchFamily="50" charset="-128"/>
                <a:ea typeface="HG丸ｺﾞｼｯｸM-PRO" pitchFamily="50" charset="-128"/>
              </a:rPr>
              <a:t>　　実施する。大阪府としては</a:t>
            </a:r>
            <a:r>
              <a:rPr lang="ja-JP" altLang="en-US" sz="1400" dirty="0" smtClean="0">
                <a:solidFill>
                  <a:schemeClr val="tx1"/>
                </a:solidFill>
                <a:latin typeface="HG丸ｺﾞｼｯｸM-PRO" pitchFamily="50" charset="-128"/>
                <a:ea typeface="HG丸ｺﾞｼｯｸM-PRO" pitchFamily="50" charset="-128"/>
              </a:rPr>
              <a:t>、国からは新たな調査票のイメージの提示はなく、また、過去の調査票を</a:t>
            </a:r>
            <a:endParaRPr lang="en-US" altLang="ja-JP" sz="1400" dirty="0" smtClean="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400" dirty="0">
                <a:solidFill>
                  <a:schemeClr val="tx1"/>
                </a:solidFill>
                <a:latin typeface="HG丸ｺﾞｼｯｸM-PRO" pitchFamily="50" charset="-128"/>
                <a:ea typeface="HG丸ｺﾞｼｯｸM-PRO" pitchFamily="50" charset="-128"/>
              </a:rPr>
              <a:t>　</a:t>
            </a:r>
            <a:r>
              <a:rPr lang="ja-JP" altLang="en-US" sz="1400" dirty="0" smtClean="0">
                <a:solidFill>
                  <a:schemeClr val="tx1"/>
                </a:solidFill>
                <a:latin typeface="HG丸ｺﾞｼｯｸM-PRO" pitchFamily="50" charset="-128"/>
                <a:ea typeface="HG丸ｺﾞｼｯｸM-PRO" pitchFamily="50" charset="-128"/>
              </a:rPr>
              <a:t>　活用するよう指示があったため、市町村に平成</a:t>
            </a:r>
            <a:r>
              <a:rPr lang="en-US" altLang="ja-JP" sz="1400" dirty="0" smtClean="0">
                <a:solidFill>
                  <a:schemeClr val="tx1"/>
                </a:solidFill>
                <a:latin typeface="HG丸ｺﾞｼｯｸM-PRO" pitchFamily="50" charset="-128"/>
                <a:ea typeface="HG丸ｺﾞｼｯｸM-PRO" pitchFamily="50" charset="-128"/>
              </a:rPr>
              <a:t>30</a:t>
            </a:r>
            <a:r>
              <a:rPr lang="ja-JP" altLang="en-US" sz="1400" dirty="0" smtClean="0">
                <a:solidFill>
                  <a:schemeClr val="tx1"/>
                </a:solidFill>
                <a:latin typeface="HG丸ｺﾞｼｯｸM-PRO" pitchFamily="50" charset="-128"/>
                <a:ea typeface="HG丸ｺﾞｼｯｸM-PRO" pitchFamily="50" charset="-128"/>
              </a:rPr>
              <a:t>年度の調査票のひな形を示す。</a:t>
            </a:r>
            <a:endParaRPr lang="en-US" altLang="ja-JP" sz="14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endParaRPr lang="en-US" altLang="ja-JP" sz="8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600" dirty="0" smtClean="0">
                <a:solidFill>
                  <a:schemeClr val="tx1"/>
                </a:solidFill>
                <a:latin typeface="HGPｺﾞｼｯｸE" pitchFamily="50" charset="-128"/>
                <a:ea typeface="HGPｺﾞｼｯｸE" pitchFamily="50" charset="-128"/>
              </a:rPr>
              <a:t>② </a:t>
            </a:r>
            <a:r>
              <a:rPr lang="ja-JP" altLang="en-US" sz="1600" dirty="0">
                <a:solidFill>
                  <a:schemeClr val="tx1"/>
                </a:solidFill>
                <a:latin typeface="HGPｺﾞｼｯｸE" pitchFamily="50" charset="-128"/>
                <a:ea typeface="HGPｺﾞｼｯｸE" pitchFamily="50" charset="-128"/>
              </a:rPr>
              <a:t>就学児童調査</a:t>
            </a:r>
            <a:endParaRPr lang="en-US" altLang="ja-JP" sz="1600" dirty="0">
              <a:solidFill>
                <a:schemeClr val="tx1"/>
              </a:solidFill>
              <a:latin typeface="HGPｺﾞｼｯｸE" pitchFamily="50" charset="-128"/>
              <a:ea typeface="HGPｺﾞｼｯｸE" pitchFamily="50" charset="-128"/>
            </a:endParaRPr>
          </a:p>
          <a:p>
            <a:pPr eaLnBrk="1" fontAlgn="auto" hangingPunct="1">
              <a:spcBef>
                <a:spcPts val="0"/>
              </a:spcBef>
              <a:spcAft>
                <a:spcPts val="0"/>
              </a:spcAft>
              <a:defRPr/>
            </a:pPr>
            <a:endParaRPr lang="en-US" altLang="ja-JP" sz="600" dirty="0">
              <a:solidFill>
                <a:schemeClr val="tx1"/>
              </a:solidFill>
              <a:latin typeface="HGPｺﾞｼｯｸE" pitchFamily="50" charset="-128"/>
              <a:ea typeface="HGPｺﾞｼｯｸE" pitchFamily="50" charset="-128"/>
            </a:endParaRPr>
          </a:p>
          <a:p>
            <a:pPr eaLnBrk="1" fontAlgn="auto" hangingPunct="1">
              <a:spcBef>
                <a:spcPts val="0"/>
              </a:spcBef>
              <a:spcAft>
                <a:spcPts val="0"/>
              </a:spcAft>
              <a:defRPr/>
            </a:pPr>
            <a:r>
              <a:rPr lang="ja-JP" altLang="en-US" sz="1400" dirty="0">
                <a:solidFill>
                  <a:schemeClr val="tx1"/>
                </a:solidFill>
                <a:latin typeface="HG丸ｺﾞｼｯｸM-PRO" pitchFamily="50" charset="-128"/>
                <a:ea typeface="HG丸ｺﾞｼｯｸM-PRO" pitchFamily="50" charset="-128"/>
              </a:rPr>
              <a:t>　　　就学児童のニーズ調査は子ども・子育て支援法の対象ではないが、</a:t>
            </a:r>
            <a:r>
              <a:rPr lang="zh-TW" altLang="en-US" sz="1400" dirty="0">
                <a:solidFill>
                  <a:schemeClr val="tx1"/>
                </a:solidFill>
                <a:latin typeface="HG丸ｺﾞｼｯｸM-PRO" pitchFamily="50" charset="-128"/>
                <a:ea typeface="HG丸ｺﾞｼｯｸM-PRO" pitchFamily="50" charset="-128"/>
              </a:rPr>
              <a:t>市町村次世代育成支援行動計画</a:t>
            </a:r>
            <a:r>
              <a:rPr lang="ja-JP" altLang="en-US" sz="1400" dirty="0">
                <a:solidFill>
                  <a:schemeClr val="tx1"/>
                </a:solidFill>
                <a:latin typeface="HG丸ｺﾞｼｯｸM-PRO" pitchFamily="50" charset="-128"/>
                <a:ea typeface="HG丸ｺﾞｼｯｸM-PRO" pitchFamily="50" charset="-128"/>
              </a:rPr>
              <a:t>と</a:t>
            </a:r>
            <a:endParaRPr lang="en-US" altLang="ja-JP" sz="14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400" dirty="0">
                <a:solidFill>
                  <a:schemeClr val="tx1"/>
                </a:solidFill>
                <a:latin typeface="HG丸ｺﾞｼｯｸM-PRO" pitchFamily="50" charset="-128"/>
                <a:ea typeface="HG丸ｺﾞｼｯｸM-PRO" pitchFamily="50" charset="-128"/>
              </a:rPr>
              <a:t>　　の継続性の観点から実施することが</a:t>
            </a:r>
            <a:r>
              <a:rPr lang="ja-JP" altLang="en-US" sz="1400" dirty="0" smtClean="0">
                <a:solidFill>
                  <a:schemeClr val="tx1"/>
                </a:solidFill>
                <a:latin typeface="HG丸ｺﾞｼｯｸM-PRO" pitchFamily="50" charset="-128"/>
                <a:ea typeface="HG丸ｺﾞｼｯｸM-PRO" pitchFamily="50" charset="-128"/>
              </a:rPr>
              <a:t>望ましいため、上記と同様、市町村に平成</a:t>
            </a:r>
            <a:r>
              <a:rPr lang="en-US" altLang="ja-JP" sz="1400" dirty="0" smtClean="0">
                <a:solidFill>
                  <a:schemeClr val="tx1"/>
                </a:solidFill>
                <a:latin typeface="HG丸ｺﾞｼｯｸM-PRO" pitchFamily="50" charset="-128"/>
                <a:ea typeface="HG丸ｺﾞｼｯｸM-PRO" pitchFamily="50" charset="-128"/>
              </a:rPr>
              <a:t>30</a:t>
            </a:r>
            <a:r>
              <a:rPr lang="ja-JP" altLang="en-US" sz="1400" dirty="0" smtClean="0">
                <a:solidFill>
                  <a:schemeClr val="tx1"/>
                </a:solidFill>
                <a:latin typeface="HG丸ｺﾞｼｯｸM-PRO" pitchFamily="50" charset="-128"/>
                <a:ea typeface="HG丸ｺﾞｼｯｸM-PRO" pitchFamily="50" charset="-128"/>
              </a:rPr>
              <a:t>年度の調査票</a:t>
            </a:r>
            <a:r>
              <a:rPr lang="ja-JP" altLang="en-US" sz="1400" dirty="0">
                <a:solidFill>
                  <a:schemeClr val="tx1"/>
                </a:solidFill>
                <a:latin typeface="HG丸ｺﾞｼｯｸM-PRO" pitchFamily="50" charset="-128"/>
                <a:ea typeface="HG丸ｺﾞｼｯｸM-PRO" pitchFamily="50" charset="-128"/>
              </a:rPr>
              <a:t>の</a:t>
            </a:r>
            <a:r>
              <a:rPr lang="ja-JP" altLang="en-US" sz="1400" dirty="0" smtClean="0">
                <a:solidFill>
                  <a:schemeClr val="tx1"/>
                </a:solidFill>
                <a:latin typeface="HG丸ｺﾞｼｯｸM-PRO" pitchFamily="50" charset="-128"/>
                <a:ea typeface="HG丸ｺﾞｼｯｸM-PRO" pitchFamily="50" charset="-128"/>
              </a:rPr>
              <a:t>ひな形</a:t>
            </a:r>
            <a:endParaRPr lang="en-US" altLang="ja-JP" sz="1400" dirty="0" smtClean="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400" dirty="0">
                <a:solidFill>
                  <a:schemeClr val="tx1"/>
                </a:solidFill>
                <a:latin typeface="HG丸ｺﾞｼｯｸM-PRO" pitchFamily="50" charset="-128"/>
                <a:ea typeface="HG丸ｺﾞｼｯｸM-PRO" pitchFamily="50" charset="-128"/>
              </a:rPr>
              <a:t>　</a:t>
            </a:r>
            <a:r>
              <a:rPr lang="ja-JP" altLang="en-US" sz="1400" dirty="0" smtClean="0">
                <a:solidFill>
                  <a:schemeClr val="tx1"/>
                </a:solidFill>
                <a:latin typeface="HG丸ｺﾞｼｯｸM-PRO" pitchFamily="50" charset="-128"/>
                <a:ea typeface="HG丸ｺﾞｼｯｸM-PRO" pitchFamily="50" charset="-128"/>
              </a:rPr>
              <a:t>　を</a:t>
            </a:r>
            <a:r>
              <a:rPr lang="ja-JP" altLang="en-US" sz="1400" dirty="0">
                <a:solidFill>
                  <a:schemeClr val="tx1"/>
                </a:solidFill>
                <a:latin typeface="HG丸ｺﾞｼｯｸM-PRO" pitchFamily="50" charset="-128"/>
                <a:ea typeface="HG丸ｺﾞｼｯｸM-PRO" pitchFamily="50" charset="-128"/>
              </a:rPr>
              <a:t>示す。</a:t>
            </a:r>
          </a:p>
          <a:p>
            <a:pPr eaLnBrk="1" fontAlgn="auto" hangingPunct="1">
              <a:spcBef>
                <a:spcPts val="0"/>
              </a:spcBef>
              <a:spcAft>
                <a:spcPts val="0"/>
              </a:spcAft>
              <a:defRPr/>
            </a:pPr>
            <a:endParaRPr lang="en-US" altLang="ja-JP" sz="16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endParaRPr lang="en-US" altLang="ja-JP" sz="16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endParaRPr lang="en-US" altLang="ja-JP" sz="14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endParaRPr lang="en-US" altLang="ja-JP" sz="14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endParaRPr lang="en-US" altLang="ja-JP" sz="14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endParaRPr lang="en-US" altLang="ja-JP" sz="14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endParaRPr lang="en-US" altLang="ja-JP" sz="14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endParaRPr lang="en-US" altLang="ja-JP" sz="1400" dirty="0">
              <a:solidFill>
                <a:schemeClr val="tx1"/>
              </a:solidFill>
              <a:latin typeface="HG丸ｺﾞｼｯｸM-PRO" pitchFamily="50" charset="-128"/>
              <a:ea typeface="HG丸ｺﾞｼｯｸM-PRO"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699502168"/>
              </p:ext>
            </p:extLst>
          </p:nvPr>
        </p:nvGraphicFramePr>
        <p:xfrm>
          <a:off x="369888" y="2825639"/>
          <a:ext cx="8424862" cy="1584325"/>
        </p:xfrm>
        <a:graphic>
          <a:graphicData uri="http://schemas.openxmlformats.org/drawingml/2006/table">
            <a:tbl>
              <a:tblPr firstRow="1" bandRow="1">
                <a:tableStyleId>{5C22544A-7EE6-4342-B048-85BDC9FD1C3A}</a:tableStyleId>
              </a:tblPr>
              <a:tblGrid>
                <a:gridCol w="1728177">
                  <a:extLst>
                    <a:ext uri="{9D8B030D-6E8A-4147-A177-3AD203B41FA5}">
                      <a16:colId xmlns:a16="http://schemas.microsoft.com/office/drawing/2014/main" val="20000"/>
                    </a:ext>
                  </a:extLst>
                </a:gridCol>
                <a:gridCol w="3168324">
                  <a:extLst>
                    <a:ext uri="{9D8B030D-6E8A-4147-A177-3AD203B41FA5}">
                      <a16:colId xmlns:a16="http://schemas.microsoft.com/office/drawing/2014/main" val="20001"/>
                    </a:ext>
                  </a:extLst>
                </a:gridCol>
                <a:gridCol w="1656169">
                  <a:extLst>
                    <a:ext uri="{9D8B030D-6E8A-4147-A177-3AD203B41FA5}">
                      <a16:colId xmlns:a16="http://schemas.microsoft.com/office/drawing/2014/main" val="20002"/>
                    </a:ext>
                  </a:extLst>
                </a:gridCol>
                <a:gridCol w="1872192">
                  <a:extLst>
                    <a:ext uri="{9D8B030D-6E8A-4147-A177-3AD203B41FA5}">
                      <a16:colId xmlns:a16="http://schemas.microsoft.com/office/drawing/2014/main" val="20003"/>
                    </a:ext>
                  </a:extLst>
                </a:gridCol>
              </a:tblGrid>
              <a:tr h="432089">
                <a:tc>
                  <a:txBody>
                    <a:bodyPr/>
                    <a:lstStyle/>
                    <a:p>
                      <a:pPr algn="ctr"/>
                      <a:r>
                        <a:rPr kumimoji="1" lang="ja-JP" altLang="en-US" sz="1400" b="1" dirty="0" smtClean="0">
                          <a:solidFill>
                            <a:schemeClr val="tx1"/>
                          </a:solidFill>
                          <a:latin typeface="HG丸ｺﾞｼｯｸM-PRO" pitchFamily="50" charset="-128"/>
                          <a:ea typeface="HG丸ｺﾞｼｯｸM-PRO" pitchFamily="50" charset="-128"/>
                        </a:rPr>
                        <a:t>種　別</a:t>
                      </a:r>
                      <a:endParaRPr kumimoji="1" lang="ja-JP" altLang="en-US" sz="1400" b="1" dirty="0">
                        <a:solidFill>
                          <a:schemeClr val="tx1"/>
                        </a:solidFill>
                        <a:latin typeface="HG丸ｺﾞｼｯｸM-PRO" pitchFamily="50" charset="-128"/>
                        <a:ea typeface="HG丸ｺﾞｼｯｸM-PRO" pitchFamily="50" charset="-128"/>
                      </a:endParaRPr>
                    </a:p>
                  </a:txBody>
                  <a:tcPr marL="91439" marR="91439" marT="45724" marB="457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kumimoji="1" lang="ja-JP" altLang="en-US" sz="1400" b="1" dirty="0" smtClean="0">
                          <a:solidFill>
                            <a:schemeClr val="tx1"/>
                          </a:solidFill>
                          <a:latin typeface="HG丸ｺﾞｼｯｸM-PRO" pitchFamily="50" charset="-128"/>
                          <a:ea typeface="HG丸ｺﾞｼｯｸM-PRO" pitchFamily="50" charset="-128"/>
                        </a:rPr>
                        <a:t>位置づけ</a:t>
                      </a:r>
                      <a:endParaRPr kumimoji="1" lang="ja-JP" altLang="en-US" sz="1400" b="1" dirty="0">
                        <a:solidFill>
                          <a:schemeClr val="tx1"/>
                        </a:solidFill>
                        <a:latin typeface="HG丸ｺﾞｼｯｸM-PRO" pitchFamily="50" charset="-128"/>
                        <a:ea typeface="HG丸ｺﾞｼｯｸM-PRO" pitchFamily="50" charset="-128"/>
                      </a:endParaRPr>
                    </a:p>
                  </a:txBody>
                  <a:tcPr marL="91439" marR="91439" marT="45724" marB="457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kumimoji="1" lang="ja-JP" altLang="en-US" sz="1400" b="1" dirty="0" smtClean="0">
                          <a:solidFill>
                            <a:schemeClr val="tx1"/>
                          </a:solidFill>
                          <a:latin typeface="HG丸ｺﾞｼｯｸM-PRO" pitchFamily="50" charset="-128"/>
                          <a:ea typeface="HG丸ｺﾞｼｯｸM-PRO" pitchFamily="50" charset="-128"/>
                        </a:rPr>
                        <a:t>対　象</a:t>
                      </a:r>
                      <a:endParaRPr kumimoji="1" lang="ja-JP" altLang="en-US" sz="1400" b="1" dirty="0">
                        <a:solidFill>
                          <a:schemeClr val="tx1"/>
                        </a:solidFill>
                        <a:latin typeface="HG丸ｺﾞｼｯｸM-PRO" pitchFamily="50" charset="-128"/>
                        <a:ea typeface="HG丸ｺﾞｼｯｸM-PRO" pitchFamily="50" charset="-128"/>
                      </a:endParaRPr>
                    </a:p>
                  </a:txBody>
                  <a:tcPr marL="91439" marR="91439" marT="45724" marB="457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kumimoji="1" lang="ja-JP" altLang="en-US" sz="1400" b="1" dirty="0" smtClean="0">
                          <a:solidFill>
                            <a:schemeClr val="tx1"/>
                          </a:solidFill>
                          <a:latin typeface="HG丸ｺﾞｼｯｸM-PRO" pitchFamily="50" charset="-128"/>
                          <a:ea typeface="HG丸ｺﾞｼｯｸM-PRO" pitchFamily="50" charset="-128"/>
                        </a:rPr>
                        <a:t>項目数</a:t>
                      </a:r>
                      <a:endParaRPr kumimoji="1" lang="ja-JP" altLang="en-US" sz="1400" b="1" dirty="0">
                        <a:solidFill>
                          <a:schemeClr val="tx1"/>
                        </a:solidFill>
                        <a:latin typeface="HG丸ｺﾞｼｯｸM-PRO" pitchFamily="50" charset="-128"/>
                        <a:ea typeface="HG丸ｺﾞｼｯｸM-PRO" pitchFamily="50" charset="-128"/>
                      </a:endParaRPr>
                    </a:p>
                  </a:txBody>
                  <a:tcPr marL="91439" marR="91439" marT="45724" marB="457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0"/>
                  </a:ext>
                </a:extLst>
              </a:tr>
              <a:tr h="576118">
                <a:tc>
                  <a:txBody>
                    <a:bodyPr/>
                    <a:lstStyle/>
                    <a:p>
                      <a:pPr algn="l"/>
                      <a:r>
                        <a:rPr kumimoji="1" lang="ja-JP" altLang="en-US" sz="1400" dirty="0" smtClean="0">
                          <a:solidFill>
                            <a:schemeClr val="tx1"/>
                          </a:solidFill>
                          <a:latin typeface="HG丸ｺﾞｼｯｸM-PRO" pitchFamily="50" charset="-128"/>
                          <a:ea typeface="HG丸ｺﾞｼｯｸM-PRO" pitchFamily="50" charset="-128"/>
                        </a:rPr>
                        <a:t>①</a:t>
                      </a:r>
                      <a:r>
                        <a:rPr kumimoji="1" lang="ja-JP" altLang="en-US" sz="1400" baseline="0" dirty="0" smtClean="0">
                          <a:solidFill>
                            <a:schemeClr val="tx1"/>
                          </a:solidFill>
                          <a:latin typeface="HG丸ｺﾞｼｯｸM-PRO" pitchFamily="50" charset="-128"/>
                          <a:ea typeface="HG丸ｺﾞｼｯｸM-PRO" pitchFamily="50" charset="-128"/>
                        </a:rPr>
                        <a:t> </a:t>
                      </a:r>
                      <a:r>
                        <a:rPr kumimoji="1" lang="ja-JP" altLang="en-US" sz="1400" dirty="0" smtClean="0">
                          <a:solidFill>
                            <a:schemeClr val="tx1"/>
                          </a:solidFill>
                          <a:latin typeface="HG丸ｺﾞｼｯｸM-PRO" pitchFamily="50" charset="-128"/>
                          <a:ea typeface="HG丸ｺﾞｼｯｸM-PRO" pitchFamily="50" charset="-128"/>
                        </a:rPr>
                        <a:t>就学前児童調査</a:t>
                      </a:r>
                      <a:endParaRPr kumimoji="1" lang="ja-JP" altLang="en-US" sz="1400" dirty="0">
                        <a:solidFill>
                          <a:schemeClr val="tx1"/>
                        </a:solidFill>
                        <a:latin typeface="HG丸ｺﾞｼｯｸM-PRO" pitchFamily="50" charset="-128"/>
                        <a:ea typeface="HG丸ｺﾞｼｯｸM-PRO" pitchFamily="50" charset="-128"/>
                      </a:endParaRPr>
                    </a:p>
                  </a:txBody>
                  <a:tcPr marL="91439" marR="91439" marT="45724" marB="457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400" dirty="0" smtClean="0">
                          <a:solidFill>
                            <a:schemeClr val="tx1"/>
                          </a:solidFill>
                          <a:latin typeface="HG丸ｺﾞｼｯｸM-PRO" pitchFamily="50" charset="-128"/>
                          <a:ea typeface="HG丸ｺﾞｼｯｸM-PRO" pitchFamily="50" charset="-128"/>
                        </a:rPr>
                        <a:t>法に基づく法定調査（国標準）</a:t>
                      </a:r>
                      <a:endParaRPr kumimoji="1" lang="en-US" altLang="ja-JP" sz="1400" dirty="0" smtClean="0">
                        <a:solidFill>
                          <a:schemeClr val="tx1"/>
                        </a:solidFill>
                        <a:latin typeface="HG丸ｺﾞｼｯｸM-PRO" pitchFamily="50" charset="-128"/>
                        <a:ea typeface="HG丸ｺﾞｼｯｸM-PRO" pitchFamily="50" charset="-128"/>
                      </a:endParaRPr>
                    </a:p>
                    <a:p>
                      <a:pPr algn="l"/>
                      <a:r>
                        <a:rPr kumimoji="1" lang="ja-JP" altLang="en-US" sz="1400" dirty="0" smtClean="0">
                          <a:solidFill>
                            <a:schemeClr val="tx1"/>
                          </a:solidFill>
                          <a:latin typeface="HG丸ｺﾞｼｯｸM-PRO" pitchFamily="50" charset="-128"/>
                          <a:ea typeface="HG丸ｺﾞｼｯｸM-PRO" pitchFamily="50" charset="-128"/>
                        </a:rPr>
                        <a:t>市町村による任意調査（府設定）</a:t>
                      </a:r>
                      <a:endParaRPr kumimoji="1" lang="ja-JP" altLang="en-US" sz="1400" dirty="0">
                        <a:solidFill>
                          <a:schemeClr val="tx1"/>
                        </a:solidFill>
                        <a:latin typeface="HG丸ｺﾞｼｯｸM-PRO" pitchFamily="50" charset="-128"/>
                        <a:ea typeface="HG丸ｺﾞｼｯｸM-PRO" pitchFamily="50" charset="-128"/>
                      </a:endParaRPr>
                    </a:p>
                  </a:txBody>
                  <a:tcPr marL="91439" marR="91439" marT="45724" marB="457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400" dirty="0" smtClean="0">
                          <a:solidFill>
                            <a:schemeClr val="tx1"/>
                          </a:solidFill>
                          <a:latin typeface="HG丸ｺﾞｼｯｸM-PRO" pitchFamily="50" charset="-128"/>
                          <a:ea typeface="HG丸ｺﾞｼｯｸM-PRO" pitchFamily="50" charset="-128"/>
                        </a:rPr>
                        <a:t>０歳～５歳の児童の保護者</a:t>
                      </a:r>
                      <a:endParaRPr kumimoji="1" lang="ja-JP" altLang="en-US" sz="1400" dirty="0">
                        <a:solidFill>
                          <a:schemeClr val="tx1"/>
                        </a:solidFill>
                        <a:latin typeface="HG丸ｺﾞｼｯｸM-PRO" pitchFamily="50" charset="-128"/>
                        <a:ea typeface="HG丸ｺﾞｼｯｸM-PRO" pitchFamily="50" charset="-128"/>
                      </a:endParaRPr>
                    </a:p>
                  </a:txBody>
                  <a:tcPr marL="91439" marR="91439" marT="45724" marB="457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400" dirty="0" smtClean="0">
                          <a:solidFill>
                            <a:schemeClr val="tx1"/>
                          </a:solidFill>
                          <a:latin typeface="HG丸ｺﾞｼｯｸM-PRO" pitchFamily="50" charset="-128"/>
                          <a:ea typeface="HG丸ｺﾞｼｯｸM-PRO" pitchFamily="50" charset="-128"/>
                        </a:rPr>
                        <a:t>国標準　６７項目</a:t>
                      </a:r>
                      <a:endParaRPr kumimoji="1" lang="en-US" altLang="ja-JP" sz="1400" dirty="0" smtClean="0">
                        <a:solidFill>
                          <a:schemeClr val="tx1"/>
                        </a:solidFill>
                        <a:latin typeface="HG丸ｺﾞｼｯｸM-PRO" pitchFamily="50" charset="-128"/>
                        <a:ea typeface="HG丸ｺﾞｼｯｸM-PRO" pitchFamily="50" charset="-128"/>
                      </a:endParaRPr>
                    </a:p>
                    <a:p>
                      <a:pPr algn="l"/>
                      <a:r>
                        <a:rPr kumimoji="1" lang="ja-JP" altLang="en-US" sz="1400" dirty="0" smtClean="0">
                          <a:solidFill>
                            <a:schemeClr val="tx1"/>
                          </a:solidFill>
                          <a:latin typeface="HG丸ｺﾞｼｯｸM-PRO" pitchFamily="50" charset="-128"/>
                          <a:ea typeface="HG丸ｺﾞｼｯｸM-PRO" pitchFamily="50" charset="-128"/>
                        </a:rPr>
                        <a:t>府設定　１９項目</a:t>
                      </a:r>
                      <a:endParaRPr kumimoji="1" lang="ja-JP" altLang="en-US" sz="1400" dirty="0">
                        <a:solidFill>
                          <a:schemeClr val="tx1"/>
                        </a:solidFill>
                        <a:latin typeface="HG丸ｺﾞｼｯｸM-PRO" pitchFamily="50" charset="-128"/>
                        <a:ea typeface="HG丸ｺﾞｼｯｸM-PRO" pitchFamily="50" charset="-128"/>
                      </a:endParaRPr>
                    </a:p>
                  </a:txBody>
                  <a:tcPr marL="91439" marR="91439" marT="45724" marB="457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576118">
                <a:tc>
                  <a:txBody>
                    <a:bodyPr/>
                    <a:lstStyle/>
                    <a:p>
                      <a:pPr algn="l"/>
                      <a:r>
                        <a:rPr kumimoji="1" lang="ja-JP" altLang="en-US" sz="1400" dirty="0" smtClean="0">
                          <a:solidFill>
                            <a:schemeClr val="tx1"/>
                          </a:solidFill>
                          <a:latin typeface="HG丸ｺﾞｼｯｸM-PRO" pitchFamily="50" charset="-128"/>
                          <a:ea typeface="HG丸ｺﾞｼｯｸM-PRO" pitchFamily="50" charset="-128"/>
                        </a:rPr>
                        <a:t>② 就学児童調査</a:t>
                      </a:r>
                      <a:endParaRPr kumimoji="1" lang="ja-JP" altLang="en-US" sz="1400" dirty="0">
                        <a:solidFill>
                          <a:schemeClr val="tx1"/>
                        </a:solidFill>
                        <a:latin typeface="HG丸ｺﾞｼｯｸM-PRO" pitchFamily="50" charset="-128"/>
                        <a:ea typeface="HG丸ｺﾞｼｯｸM-PRO" pitchFamily="50" charset="-128"/>
                      </a:endParaRPr>
                    </a:p>
                  </a:txBody>
                  <a:tcPr marL="91439" marR="91439" marT="45724" marB="457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400" dirty="0" smtClean="0">
                          <a:solidFill>
                            <a:schemeClr val="tx1"/>
                          </a:solidFill>
                          <a:latin typeface="HG丸ｺﾞｼｯｸM-PRO" pitchFamily="50" charset="-128"/>
                          <a:ea typeface="HG丸ｺﾞｼｯｸM-PRO" pitchFamily="50" charset="-128"/>
                        </a:rPr>
                        <a:t>市町村による任意調査（府設定）</a:t>
                      </a:r>
                      <a:endParaRPr kumimoji="1" lang="ja-JP" altLang="en-US" sz="1400" dirty="0">
                        <a:solidFill>
                          <a:schemeClr val="tx1"/>
                        </a:solidFill>
                        <a:latin typeface="HG丸ｺﾞｼｯｸM-PRO" pitchFamily="50" charset="-128"/>
                        <a:ea typeface="HG丸ｺﾞｼｯｸM-PRO" pitchFamily="50" charset="-128"/>
                      </a:endParaRPr>
                    </a:p>
                  </a:txBody>
                  <a:tcPr marL="91439" marR="91439" marT="45724" marB="457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400" dirty="0" smtClean="0">
                          <a:solidFill>
                            <a:schemeClr val="tx1"/>
                          </a:solidFill>
                          <a:latin typeface="HG丸ｺﾞｼｯｸM-PRO" pitchFamily="50" charset="-128"/>
                          <a:ea typeface="HG丸ｺﾞｼｯｸM-PRO" pitchFamily="50" charset="-128"/>
                        </a:rPr>
                        <a:t>６歳～８歳の児童の保護者</a:t>
                      </a:r>
                      <a:endParaRPr kumimoji="1" lang="ja-JP" altLang="en-US" sz="1400" dirty="0">
                        <a:solidFill>
                          <a:schemeClr val="tx1"/>
                        </a:solidFill>
                        <a:latin typeface="HG丸ｺﾞｼｯｸM-PRO" pitchFamily="50" charset="-128"/>
                        <a:ea typeface="HG丸ｺﾞｼｯｸM-PRO" pitchFamily="50" charset="-128"/>
                      </a:endParaRPr>
                    </a:p>
                  </a:txBody>
                  <a:tcPr marL="91439" marR="91439" marT="45724" marB="457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400" dirty="0" smtClean="0">
                          <a:solidFill>
                            <a:schemeClr val="tx1"/>
                          </a:solidFill>
                          <a:latin typeface="HG丸ｺﾞｼｯｸM-PRO" pitchFamily="50" charset="-128"/>
                          <a:ea typeface="HG丸ｺﾞｼｯｸM-PRO" pitchFamily="50" charset="-128"/>
                        </a:rPr>
                        <a:t>府設定　５３項目</a:t>
                      </a:r>
                      <a:endParaRPr kumimoji="1" lang="ja-JP" altLang="en-US" sz="1400" dirty="0">
                        <a:solidFill>
                          <a:schemeClr val="tx1"/>
                        </a:solidFill>
                        <a:latin typeface="HG丸ｺﾞｼｯｸM-PRO" pitchFamily="50" charset="-128"/>
                        <a:ea typeface="HG丸ｺﾞｼｯｸM-PRO" pitchFamily="50" charset="-128"/>
                      </a:endParaRPr>
                    </a:p>
                  </a:txBody>
                  <a:tcPr marL="91439" marR="91439" marT="45724" marB="457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3097" name="テキスト ボックス 6"/>
          <p:cNvSpPr txBox="1">
            <a:spLocks noChangeArrowheads="1"/>
          </p:cNvSpPr>
          <p:nvPr/>
        </p:nvSpPr>
        <p:spPr bwMode="auto">
          <a:xfrm>
            <a:off x="136525" y="90488"/>
            <a:ext cx="64119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latin typeface="HGP創英角ｺﾞｼｯｸUB" panose="020B0900000000000000" pitchFamily="50" charset="-128"/>
                <a:ea typeface="HGP創英角ｺﾞｼｯｸUB" panose="020B0900000000000000" pitchFamily="50" charset="-128"/>
              </a:rPr>
              <a:t>１．市町村ニーズ調査</a:t>
            </a:r>
            <a:endParaRPr lang="ja-JP" altLang="en-US" sz="1200">
              <a:latin typeface="HG丸ｺﾞｼｯｸM-PRO" panose="020F0600000000000000" pitchFamily="50" charset="-128"/>
              <a:ea typeface="HG丸ｺﾞｼｯｸM-PRO" panose="020F0600000000000000" pitchFamily="50" charset="-128"/>
            </a:endParaRPr>
          </a:p>
        </p:txBody>
      </p:sp>
      <p:sp>
        <p:nvSpPr>
          <p:cNvPr id="3098" name="テキスト ボックス 4"/>
          <p:cNvSpPr txBox="1">
            <a:spLocks noChangeArrowheads="1"/>
          </p:cNvSpPr>
          <p:nvPr/>
        </p:nvSpPr>
        <p:spPr bwMode="auto">
          <a:xfrm>
            <a:off x="136525" y="4500563"/>
            <a:ext cx="64119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latin typeface="HGP創英角ｺﾞｼｯｸUB" panose="020B0900000000000000" pitchFamily="50" charset="-128"/>
                <a:ea typeface="HGP創英角ｺﾞｼｯｸUB" panose="020B0900000000000000" pitchFamily="50" charset="-128"/>
              </a:rPr>
              <a:t>２．大阪府ニーズ調査</a:t>
            </a:r>
            <a:endParaRPr lang="ja-JP" altLang="en-US" sz="1200">
              <a:latin typeface="HG丸ｺﾞｼｯｸM-PRO" panose="020F0600000000000000" pitchFamily="50" charset="-128"/>
              <a:ea typeface="HG丸ｺﾞｼｯｸM-PRO" panose="020F0600000000000000" pitchFamily="50" charset="-128"/>
            </a:endParaRPr>
          </a:p>
        </p:txBody>
      </p:sp>
      <p:sp>
        <p:nvSpPr>
          <p:cNvPr id="6" name="正方形/長方形 5"/>
          <p:cNvSpPr/>
          <p:nvPr/>
        </p:nvSpPr>
        <p:spPr>
          <a:xfrm>
            <a:off x="130175" y="4868863"/>
            <a:ext cx="8904288" cy="187325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eaLnBrk="1" fontAlgn="auto" hangingPunct="1">
              <a:spcBef>
                <a:spcPts val="0"/>
              </a:spcBef>
              <a:spcAft>
                <a:spcPts val="0"/>
              </a:spcAft>
              <a:defRPr/>
            </a:pPr>
            <a:r>
              <a:rPr lang="ja-JP" altLang="en-US" sz="1400" dirty="0">
                <a:solidFill>
                  <a:schemeClr val="tx1"/>
                </a:solidFill>
                <a:latin typeface="HG丸ｺﾞｼｯｸM-PRO" pitchFamily="50" charset="-128"/>
                <a:ea typeface="HG丸ｺﾞｼｯｸM-PRO" pitchFamily="50" charset="-128"/>
              </a:rPr>
              <a:t>　（仮称）大阪府子ども計画の策定のため、大阪府独自の調査を実施する。</a:t>
            </a:r>
            <a:endParaRPr lang="en-US" altLang="ja-JP" sz="14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endParaRPr lang="en-US" altLang="ja-JP" sz="6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400" dirty="0">
                <a:solidFill>
                  <a:schemeClr val="tx1"/>
                </a:solidFill>
                <a:latin typeface="HG丸ｺﾞｼｯｸM-PRO" pitchFamily="50" charset="-128"/>
                <a:ea typeface="HG丸ｺﾞｼｯｸM-PRO" pitchFamily="50" charset="-128"/>
              </a:rPr>
              <a:t>　</a:t>
            </a:r>
            <a:r>
              <a:rPr lang="ja-JP" altLang="en-US" sz="1600" dirty="0">
                <a:solidFill>
                  <a:schemeClr val="tx1"/>
                </a:solidFill>
                <a:latin typeface="HGPｺﾞｼｯｸE" pitchFamily="50" charset="-128"/>
                <a:ea typeface="HGPｺﾞｼｯｸE" pitchFamily="50" charset="-128"/>
              </a:rPr>
              <a:t>① 大阪府内における乳幼児期を中心とした家庭の養育力・教育力についての実態調査</a:t>
            </a:r>
            <a:endParaRPr lang="en-US" altLang="ja-JP" sz="1600" dirty="0">
              <a:solidFill>
                <a:schemeClr val="tx1"/>
              </a:solidFill>
              <a:latin typeface="HGPｺﾞｼｯｸE" pitchFamily="50" charset="-128"/>
              <a:ea typeface="HGPｺﾞｼｯｸE" pitchFamily="50" charset="-128"/>
            </a:endParaRPr>
          </a:p>
          <a:p>
            <a:pPr eaLnBrk="1" fontAlgn="auto" hangingPunct="1">
              <a:spcBef>
                <a:spcPts val="0"/>
              </a:spcBef>
              <a:spcAft>
                <a:spcPts val="0"/>
              </a:spcAft>
              <a:defRPr/>
            </a:pPr>
            <a:r>
              <a:rPr lang="ja-JP" altLang="en-US" sz="1400" dirty="0">
                <a:solidFill>
                  <a:schemeClr val="tx1"/>
                </a:solidFill>
                <a:latin typeface="HG丸ｺﾞｼｯｸM-PRO" pitchFamily="50" charset="-128"/>
                <a:ea typeface="HG丸ｺﾞｼｯｸM-PRO" pitchFamily="50" charset="-128"/>
              </a:rPr>
              <a:t>　　　 （仮称）大阪府子ども計画の基本的視点に位置づける「家庭」の役割・機能に関する実態調査を行う。</a:t>
            </a:r>
            <a:endParaRPr lang="en-US" altLang="ja-JP" sz="14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endParaRPr lang="en-US" altLang="ja-JP" sz="8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400" dirty="0">
                <a:solidFill>
                  <a:schemeClr val="tx1"/>
                </a:solidFill>
                <a:latin typeface="HG丸ｺﾞｼｯｸM-PRO" pitchFamily="50" charset="-128"/>
                <a:ea typeface="HG丸ｺﾞｼｯｸM-PRO" pitchFamily="50" charset="-128"/>
              </a:rPr>
              <a:t>　</a:t>
            </a:r>
            <a:r>
              <a:rPr lang="ja-JP" altLang="en-US" sz="1600" dirty="0">
                <a:solidFill>
                  <a:schemeClr val="tx1"/>
                </a:solidFill>
                <a:latin typeface="HGPｺﾞｼｯｸE" pitchFamily="50" charset="-128"/>
                <a:ea typeface="HGPｺﾞｼｯｸE" pitchFamily="50" charset="-128"/>
              </a:rPr>
              <a:t>② 大阪府内の保育所における保育士等確保のための実態調査</a:t>
            </a:r>
            <a:endParaRPr lang="en-US" altLang="ja-JP" sz="1600" dirty="0">
              <a:solidFill>
                <a:schemeClr val="tx1"/>
              </a:solidFill>
              <a:latin typeface="HGPｺﾞｼｯｸE" pitchFamily="50" charset="-128"/>
              <a:ea typeface="HGPｺﾞｼｯｸE" pitchFamily="50" charset="-128"/>
            </a:endParaRPr>
          </a:p>
          <a:p>
            <a:pPr eaLnBrk="1" fontAlgn="auto" hangingPunct="1">
              <a:spcBef>
                <a:spcPts val="0"/>
              </a:spcBef>
              <a:spcAft>
                <a:spcPts val="0"/>
              </a:spcAft>
              <a:defRPr/>
            </a:pPr>
            <a:r>
              <a:rPr lang="ja-JP" altLang="en-US" sz="1400" dirty="0">
                <a:solidFill>
                  <a:schemeClr val="tx1"/>
                </a:solidFill>
                <a:latin typeface="HG丸ｺﾞｼｯｸM-PRO" pitchFamily="50" charset="-128"/>
                <a:ea typeface="HG丸ｺﾞｼｯｸM-PRO" pitchFamily="50" charset="-128"/>
              </a:rPr>
              <a:t>　　　 幼児教育・保育の質の向上や全ての子育て家庭を対象とした保育の拡充のため、保育所や認定こども</a:t>
            </a:r>
            <a:endParaRPr lang="en-US" altLang="ja-JP" sz="14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400" dirty="0">
                <a:solidFill>
                  <a:schemeClr val="tx1"/>
                </a:solidFill>
                <a:latin typeface="HG丸ｺﾞｼｯｸM-PRO" pitchFamily="50" charset="-128"/>
                <a:ea typeface="HG丸ｺﾞｼｯｸM-PRO" pitchFamily="50" charset="-128"/>
              </a:rPr>
              <a:t>　　 園に勤務する保育士や保育教諭等が不足するおそれがあり、広域行政である府の役割として、保育士等</a:t>
            </a:r>
            <a:endParaRPr lang="en-US" altLang="ja-JP" sz="14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en-US" altLang="ja-JP" sz="1400" dirty="0">
                <a:solidFill>
                  <a:schemeClr val="tx1"/>
                </a:solidFill>
                <a:latin typeface="HG丸ｺﾞｼｯｸM-PRO" pitchFamily="50" charset="-128"/>
                <a:ea typeface="HG丸ｺﾞｼｯｸM-PRO" pitchFamily="50" charset="-128"/>
              </a:rPr>
              <a:t>       </a:t>
            </a:r>
            <a:r>
              <a:rPr lang="ja-JP" altLang="en-US" sz="1400" dirty="0">
                <a:solidFill>
                  <a:schemeClr val="tx1"/>
                </a:solidFill>
                <a:latin typeface="HG丸ｺﾞｼｯｸM-PRO" pitchFamily="50" charset="-128"/>
                <a:ea typeface="HG丸ｺﾞｼｯｸM-PRO" pitchFamily="50" charset="-128"/>
              </a:rPr>
              <a:t>確保の施策を検討するにあたっての調査を行う。</a:t>
            </a:r>
            <a:endParaRPr lang="en-US" altLang="ja-JP" sz="1400" dirty="0">
              <a:solidFill>
                <a:schemeClr val="tx1"/>
              </a:solidFill>
              <a:latin typeface="HG丸ｺﾞｼｯｸM-PRO" pitchFamily="50" charset="-128"/>
              <a:ea typeface="HG丸ｺﾞｼｯｸM-PRO"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TotalTime>
  <Words>398</Words>
  <Application>Microsoft Office PowerPoint</Application>
  <PresentationFormat>画面に合わせる (4:3)</PresentationFormat>
  <Paragraphs>46</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HGPｺﾞｼｯｸE</vt:lpstr>
      <vt:lpstr>HGP創英角ｺﾞｼｯｸUB</vt:lpstr>
      <vt:lpstr>HG丸ｺﾞｼｯｸM-PRO</vt:lpstr>
      <vt:lpstr>ＭＳ Ｐゴシック</vt:lpstr>
      <vt:lpstr>Arial</vt:lpstr>
      <vt:lpstr>Calibri</vt:lpstr>
      <vt:lpstr>Office テーマ</vt:lpstr>
      <vt:lpstr>ニーズ調査について（案）</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ニーズ調査の概要について</dc:title>
  <dc:creator>玉田　明</dc:creator>
  <cp:lastModifiedBy>林　雅彦</cp:lastModifiedBy>
  <cp:revision>34</cp:revision>
  <dcterms:created xsi:type="dcterms:W3CDTF">2013-07-05T04:49:23Z</dcterms:created>
  <dcterms:modified xsi:type="dcterms:W3CDTF">2023-07-31T06:57:04Z</dcterms:modified>
</cp:coreProperties>
</file>