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61" r:id="rId3"/>
    <p:sldId id="257" r:id="rId4"/>
    <p:sldId id="256" r:id="rId5"/>
    <p:sldId id="259" r:id="rId6"/>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94" d="100"/>
          <a:sy n="94" d="100"/>
        </p:scale>
        <p:origin x="1133"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431A11F-0845-40D7-AE05-CAD84753DB13}" type="datetimeFigureOut">
              <a:rPr lang="ja-JP" altLang="en-US"/>
              <a:pPr>
                <a:defRPr/>
              </a:pPr>
              <a:t>2024/1/22</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11EB82-0287-42F8-B79D-A4418E2B91A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07D9E81-E6CD-45E8-843A-4FBC0A116FB3}" type="slidenum">
              <a:rPr lang="ja-JP" altLang="en-US"/>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2609959-F672-4F6C-804D-BCFBF6759F50}" type="slidenum">
              <a:rPr lang="ja-JP" altLang="en-US"/>
              <a:pPr/>
              <a:t>4</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1C5FF979-A173-443B-B920-20E252FEAD5E}" type="datetime1">
              <a:rPr lang="ja-JP" altLang="en-US"/>
              <a:pPr>
                <a:defRPr/>
              </a:pPr>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2E12882-3020-463C-BACD-F300EFE72336}" type="slidenum">
              <a:rPr lang="ja-JP" altLang="en-US"/>
              <a:pPr>
                <a:defRPr/>
              </a:pPr>
              <a:t>‹#›</a:t>
            </a:fld>
            <a:endParaRPr lang="ja-JP" altLang="en-US"/>
          </a:p>
        </p:txBody>
      </p:sp>
    </p:spTree>
    <p:extLst>
      <p:ext uri="{BB962C8B-B14F-4D97-AF65-F5344CB8AC3E}">
        <p14:creationId xmlns:p14="http://schemas.microsoft.com/office/powerpoint/2010/main" val="31101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6FB434D9-C3AC-4214-B2FD-8A6591BFB5E4}" type="datetime1">
              <a:rPr lang="ja-JP" altLang="en-US"/>
              <a:pPr>
                <a:defRPr/>
              </a:pPr>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2F02055-6237-436A-AF79-B6928915B8C2}" type="slidenum">
              <a:rPr lang="ja-JP" altLang="en-US"/>
              <a:pPr>
                <a:defRPr/>
              </a:pPr>
              <a:t>‹#›</a:t>
            </a:fld>
            <a:endParaRPr lang="ja-JP" altLang="en-US"/>
          </a:p>
        </p:txBody>
      </p:sp>
    </p:spTree>
    <p:extLst>
      <p:ext uri="{BB962C8B-B14F-4D97-AF65-F5344CB8AC3E}">
        <p14:creationId xmlns:p14="http://schemas.microsoft.com/office/powerpoint/2010/main" val="1434656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794A534-07B8-43EE-86FD-0F1346330BE4}" type="datetime1">
              <a:rPr lang="ja-JP" altLang="en-US"/>
              <a:pPr>
                <a:defRPr/>
              </a:pPr>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3281D97-BC50-484F-944B-CF5C8EF0AE91}" type="slidenum">
              <a:rPr lang="ja-JP" altLang="en-US"/>
              <a:pPr>
                <a:defRPr/>
              </a:pPr>
              <a:t>‹#›</a:t>
            </a:fld>
            <a:endParaRPr lang="ja-JP" altLang="en-US"/>
          </a:p>
        </p:txBody>
      </p:sp>
    </p:spTree>
    <p:extLst>
      <p:ext uri="{BB962C8B-B14F-4D97-AF65-F5344CB8AC3E}">
        <p14:creationId xmlns:p14="http://schemas.microsoft.com/office/powerpoint/2010/main" val="4090865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0248FD5E-FAFC-4905-A2F9-D3D8DF0DA34D}" type="datetime1">
              <a:rPr lang="ja-JP" altLang="en-US"/>
              <a:pPr>
                <a:defRPr/>
              </a:pPr>
              <a:t>2024/1/22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3114B99-D329-48BD-921E-CDB74DE78304}" type="slidenum">
              <a:rPr lang="ja-JP" altLang="en-US"/>
              <a:pPr>
                <a:defRPr/>
              </a:pPr>
              <a:t>‹#›</a:t>
            </a:fld>
            <a:endParaRPr lang="ja-JP" altLang="en-US"/>
          </a:p>
        </p:txBody>
      </p:sp>
    </p:spTree>
    <p:extLst>
      <p:ext uri="{BB962C8B-B14F-4D97-AF65-F5344CB8AC3E}">
        <p14:creationId xmlns:p14="http://schemas.microsoft.com/office/powerpoint/2010/main" val="2571034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E8401E2-C0FF-48D2-9DEB-D26E67C1E7F6}" type="datetime1">
              <a:rPr lang="ja-JP" altLang="en-US"/>
              <a:pPr>
                <a:defRPr/>
              </a:pPr>
              <a:t>2024/1/22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FAF079-910E-4DF5-A296-0B07D709C623}" type="slidenum">
              <a:rPr lang="ja-JP" altLang="en-US"/>
              <a:pPr>
                <a:defRPr/>
              </a:pPr>
              <a:t>‹#›</a:t>
            </a:fld>
            <a:endParaRPr lang="ja-JP" altLang="en-US"/>
          </a:p>
        </p:txBody>
      </p:sp>
    </p:spTree>
    <p:extLst>
      <p:ext uri="{BB962C8B-B14F-4D97-AF65-F5344CB8AC3E}">
        <p14:creationId xmlns:p14="http://schemas.microsoft.com/office/powerpoint/2010/main" val="3258946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433F39D0-9D61-4CB3-ACEE-A10AFA837C08}" type="datetime1">
              <a:rPr lang="ja-JP" altLang="en-US"/>
              <a:pPr>
                <a:defRPr/>
              </a:pPr>
              <a:t>2024/1/22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ED14390-44D4-41D3-9041-08AE032D6295}" type="slidenum">
              <a:rPr lang="ja-JP" altLang="en-US"/>
              <a:pPr>
                <a:defRPr/>
              </a:pPr>
              <a:t>‹#›</a:t>
            </a:fld>
            <a:endParaRPr lang="ja-JP" altLang="en-US"/>
          </a:p>
        </p:txBody>
      </p:sp>
    </p:spTree>
    <p:extLst>
      <p:ext uri="{BB962C8B-B14F-4D97-AF65-F5344CB8AC3E}">
        <p14:creationId xmlns:p14="http://schemas.microsoft.com/office/powerpoint/2010/main" val="1770195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E7FD0EE0-534E-4185-9FFA-833C7A94F520}" type="datetime1">
              <a:rPr lang="ja-JP" altLang="en-US"/>
              <a:pPr>
                <a:defRPr/>
              </a:pPr>
              <a:t>2024/1/22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85C1F53-8B13-4632-AB67-9F9CB1CC26EA}" type="slidenum">
              <a:rPr lang="ja-JP" altLang="en-US"/>
              <a:pPr>
                <a:defRPr/>
              </a:pPr>
              <a:t>‹#›</a:t>
            </a:fld>
            <a:endParaRPr lang="ja-JP" altLang="en-US"/>
          </a:p>
        </p:txBody>
      </p:sp>
    </p:spTree>
    <p:extLst>
      <p:ext uri="{BB962C8B-B14F-4D97-AF65-F5344CB8AC3E}">
        <p14:creationId xmlns:p14="http://schemas.microsoft.com/office/powerpoint/2010/main" val="27607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899F2F59-3005-4C0F-B16C-4767DB05216A}" type="datetime1">
              <a:rPr lang="ja-JP" altLang="en-US"/>
              <a:pPr>
                <a:defRPr/>
              </a:pPr>
              <a:t>2024/1/22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A57AD4C-77E6-4A90-95F0-7752CA765416}" type="slidenum">
              <a:rPr lang="ja-JP" altLang="en-US"/>
              <a:pPr>
                <a:defRPr/>
              </a:pPr>
              <a:t>‹#›</a:t>
            </a:fld>
            <a:endParaRPr lang="ja-JP" altLang="en-US"/>
          </a:p>
        </p:txBody>
      </p:sp>
    </p:spTree>
    <p:extLst>
      <p:ext uri="{BB962C8B-B14F-4D97-AF65-F5344CB8AC3E}">
        <p14:creationId xmlns:p14="http://schemas.microsoft.com/office/powerpoint/2010/main" val="213561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9ABA2E2-7481-416C-81A0-0417CCA87FB4}" type="datetime1">
              <a:rPr lang="ja-JP" altLang="en-US"/>
              <a:pPr>
                <a:defRPr/>
              </a:pPr>
              <a:t>2024/1/22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26B7F5-035E-472C-A730-87DCE91326A1}" type="slidenum">
              <a:rPr lang="ja-JP" altLang="en-US"/>
              <a:pPr>
                <a:defRPr/>
              </a:pPr>
              <a:t>‹#›</a:t>
            </a:fld>
            <a:endParaRPr lang="ja-JP" altLang="en-US"/>
          </a:p>
        </p:txBody>
      </p:sp>
    </p:spTree>
    <p:extLst>
      <p:ext uri="{BB962C8B-B14F-4D97-AF65-F5344CB8AC3E}">
        <p14:creationId xmlns:p14="http://schemas.microsoft.com/office/powerpoint/2010/main" val="996765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67C7A93-463E-4DD5-994E-8D3CB895B598}" type="datetime1">
              <a:rPr lang="ja-JP" altLang="en-US"/>
              <a:pPr>
                <a:defRPr/>
              </a:pPr>
              <a:t>2024/1/22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162F15C9-2708-4D2C-A746-5772AE3F3ED4}" type="slidenum">
              <a:rPr lang="ja-JP" altLang="en-US"/>
              <a:pPr>
                <a:defRPr/>
              </a:pPr>
              <a:t>‹#›</a:t>
            </a:fld>
            <a:endParaRPr lang="ja-JP" altLang="en-US"/>
          </a:p>
        </p:txBody>
      </p:sp>
    </p:spTree>
    <p:extLst>
      <p:ext uri="{BB962C8B-B14F-4D97-AF65-F5344CB8AC3E}">
        <p14:creationId xmlns:p14="http://schemas.microsoft.com/office/powerpoint/2010/main" val="32430620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F1BCFB1-F66D-4414-A783-28F864B0E95C}" type="datetime1">
              <a:rPr lang="ja-JP" altLang="en-US"/>
              <a:pPr>
                <a:defRPr/>
              </a:pPr>
              <a:t>2024/1/22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04B9289-C955-4FCC-A314-EDFE65267FEE}" type="slidenum">
              <a:rPr lang="ja-JP" altLang="en-US"/>
              <a:pPr>
                <a:defRPr/>
              </a:pPr>
              <a:t>‹#›</a:t>
            </a:fld>
            <a:endParaRPr lang="ja-JP" altLang="en-US"/>
          </a:p>
        </p:txBody>
      </p:sp>
    </p:spTree>
    <p:extLst>
      <p:ext uri="{BB962C8B-B14F-4D97-AF65-F5344CB8AC3E}">
        <p14:creationId xmlns:p14="http://schemas.microsoft.com/office/powerpoint/2010/main" val="21288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0A664A3E-FFFA-425F-8C66-797AAC18F5F4}" type="datetime1">
              <a:rPr lang="ja-JP" altLang="en-US"/>
              <a:pPr>
                <a:defRPr/>
              </a:pPr>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BC2FCD1-A865-4DE7-A1AB-559992F9EEE7}" type="slidenum">
              <a:rPr lang="ja-JP" altLang="en-US"/>
              <a:pPr>
                <a:defRPr/>
              </a:pPr>
              <a:t>‹#›</a:t>
            </a:fld>
            <a:endParaRPr lang="ja-JP" altLang="en-US"/>
          </a:p>
        </p:txBody>
      </p:sp>
    </p:spTree>
    <p:extLst>
      <p:ext uri="{BB962C8B-B14F-4D97-AF65-F5344CB8AC3E}">
        <p14:creationId xmlns:p14="http://schemas.microsoft.com/office/powerpoint/2010/main" val="36409703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98EB944-776F-4C7D-A074-CAE16F64627C}" type="datetime1">
              <a:rPr lang="ja-JP" altLang="en-US"/>
              <a:pPr>
                <a:defRPr/>
              </a:pPr>
              <a:t>2024/1/22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B8B65CA-C881-43D4-A5F5-AC886AEDE114}" type="slidenum">
              <a:rPr lang="ja-JP" altLang="en-US"/>
              <a:pPr>
                <a:defRPr/>
              </a:pPr>
              <a:t>‹#›</a:t>
            </a:fld>
            <a:endParaRPr lang="ja-JP" altLang="en-US"/>
          </a:p>
        </p:txBody>
      </p:sp>
    </p:spTree>
    <p:extLst>
      <p:ext uri="{BB962C8B-B14F-4D97-AF65-F5344CB8AC3E}">
        <p14:creationId xmlns:p14="http://schemas.microsoft.com/office/powerpoint/2010/main" val="2791172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9953A30-3999-43B9-9C74-5F74B2C7A98C}" type="datetime1">
              <a:rPr lang="ja-JP" altLang="en-US"/>
              <a:pPr>
                <a:defRPr/>
              </a:pPr>
              <a:t>2024/1/22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B55F4F8-03C6-4964-B605-A3F5171BFACD}" type="slidenum">
              <a:rPr lang="ja-JP" altLang="en-US"/>
              <a:pPr>
                <a:defRPr/>
              </a:pPr>
              <a:t>‹#›</a:t>
            </a:fld>
            <a:endParaRPr lang="ja-JP" altLang="en-US"/>
          </a:p>
        </p:txBody>
      </p:sp>
    </p:spTree>
    <p:extLst>
      <p:ext uri="{BB962C8B-B14F-4D97-AF65-F5344CB8AC3E}">
        <p14:creationId xmlns:p14="http://schemas.microsoft.com/office/powerpoint/2010/main" val="10178670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9B5A5CD-9E71-45AC-8190-CA48E2E5FBA4}" type="datetime1">
              <a:rPr lang="ja-JP" altLang="en-US"/>
              <a:pPr>
                <a:defRPr/>
              </a:pPr>
              <a:t>2024/1/22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823B0E9-27DE-425F-9837-50E3FF2FB579}" type="slidenum">
              <a:rPr lang="ja-JP" altLang="en-US"/>
              <a:pPr>
                <a:defRPr/>
              </a:pPr>
              <a:t>‹#›</a:t>
            </a:fld>
            <a:endParaRPr lang="ja-JP" altLang="en-US"/>
          </a:p>
        </p:txBody>
      </p:sp>
    </p:spTree>
    <p:extLst>
      <p:ext uri="{BB962C8B-B14F-4D97-AF65-F5344CB8AC3E}">
        <p14:creationId xmlns:p14="http://schemas.microsoft.com/office/powerpoint/2010/main" val="1161108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728C9A49-7B1F-4171-921F-EEF68B4CB7A8}" type="datetime1">
              <a:rPr lang="ja-JP" altLang="en-US"/>
              <a:pPr>
                <a:defRPr/>
              </a:pPr>
              <a:t>2024/1/22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408590B9-93B7-44C0-B258-1B46710C8D2F}" type="slidenum">
              <a:rPr lang="ja-JP" altLang="en-US"/>
              <a:pPr>
                <a:defRPr/>
              </a:pPr>
              <a:t>‹#›</a:t>
            </a:fld>
            <a:endParaRPr lang="ja-JP" altLang="en-US"/>
          </a:p>
        </p:txBody>
      </p:sp>
    </p:spTree>
    <p:extLst>
      <p:ext uri="{BB962C8B-B14F-4D97-AF65-F5344CB8AC3E}">
        <p14:creationId xmlns:p14="http://schemas.microsoft.com/office/powerpoint/2010/main" val="69195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1D341908-8170-4777-AFDD-60C56C4F9781}" type="datetime1">
              <a:rPr lang="ja-JP" altLang="en-US"/>
              <a:pPr>
                <a:defRPr/>
              </a:pPr>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1E5A4B7-5F29-4326-8225-555476CBB7B2}" type="slidenum">
              <a:rPr lang="ja-JP" altLang="en-US"/>
              <a:pPr>
                <a:defRPr/>
              </a:pPr>
              <a:t>‹#›</a:t>
            </a:fld>
            <a:endParaRPr lang="ja-JP" altLang="en-US"/>
          </a:p>
        </p:txBody>
      </p:sp>
    </p:spTree>
    <p:extLst>
      <p:ext uri="{BB962C8B-B14F-4D97-AF65-F5344CB8AC3E}">
        <p14:creationId xmlns:p14="http://schemas.microsoft.com/office/powerpoint/2010/main" val="251948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BDCAE506-1926-4833-9FD2-1964B61F6793}" type="datetime1">
              <a:rPr lang="ja-JP" altLang="en-US"/>
              <a:pPr>
                <a:defRPr/>
              </a:pPr>
              <a:t>2024/1/22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69B8A7-CB83-4C7C-85A7-535B3A8EC0EF}" type="slidenum">
              <a:rPr lang="ja-JP" altLang="en-US"/>
              <a:pPr>
                <a:defRPr/>
              </a:pPr>
              <a:t>‹#›</a:t>
            </a:fld>
            <a:endParaRPr lang="ja-JP" altLang="en-US"/>
          </a:p>
        </p:txBody>
      </p:sp>
    </p:spTree>
    <p:extLst>
      <p:ext uri="{BB962C8B-B14F-4D97-AF65-F5344CB8AC3E}">
        <p14:creationId xmlns:p14="http://schemas.microsoft.com/office/powerpoint/2010/main" val="231940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C9C01C96-3CFF-4EE2-B0B4-EB494AEC0806}" type="datetime1">
              <a:rPr lang="ja-JP" altLang="en-US"/>
              <a:pPr>
                <a:defRPr/>
              </a:pPr>
              <a:t>2024/1/22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73DD3CD5-93B2-4E55-9646-D33BA16173B8}" type="slidenum">
              <a:rPr lang="ja-JP" altLang="en-US"/>
              <a:pPr>
                <a:defRPr/>
              </a:pPr>
              <a:t>‹#›</a:t>
            </a:fld>
            <a:endParaRPr lang="ja-JP" altLang="en-US"/>
          </a:p>
        </p:txBody>
      </p:sp>
    </p:spTree>
    <p:extLst>
      <p:ext uri="{BB962C8B-B14F-4D97-AF65-F5344CB8AC3E}">
        <p14:creationId xmlns:p14="http://schemas.microsoft.com/office/powerpoint/2010/main" val="565867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76BEC552-492B-4156-909B-3FF029129AA8}" type="datetime1">
              <a:rPr lang="ja-JP" altLang="en-US"/>
              <a:pPr>
                <a:defRPr/>
              </a:pPr>
              <a:t>2024/1/22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73691351-7C14-47A9-8E5D-87CA8EB3BA86}" type="slidenum">
              <a:rPr lang="ja-JP" altLang="en-US"/>
              <a:pPr>
                <a:defRPr/>
              </a:pPr>
              <a:t>‹#›</a:t>
            </a:fld>
            <a:endParaRPr lang="ja-JP" altLang="en-US"/>
          </a:p>
        </p:txBody>
      </p:sp>
    </p:spTree>
    <p:extLst>
      <p:ext uri="{BB962C8B-B14F-4D97-AF65-F5344CB8AC3E}">
        <p14:creationId xmlns:p14="http://schemas.microsoft.com/office/powerpoint/2010/main" val="55952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7C45C2E-4275-40F9-9E30-E6095137C92B}" type="datetime1">
              <a:rPr lang="ja-JP" altLang="en-US"/>
              <a:pPr>
                <a:defRPr/>
              </a:pPr>
              <a:t>2024/1/22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37B09A2-9DBF-47C8-B403-B20101CED64A}" type="slidenum">
              <a:rPr lang="ja-JP" altLang="en-US"/>
              <a:pPr>
                <a:defRPr/>
              </a:pPr>
              <a:t>‹#›</a:t>
            </a:fld>
            <a:endParaRPr lang="ja-JP" altLang="en-US"/>
          </a:p>
        </p:txBody>
      </p:sp>
    </p:spTree>
    <p:extLst>
      <p:ext uri="{BB962C8B-B14F-4D97-AF65-F5344CB8AC3E}">
        <p14:creationId xmlns:p14="http://schemas.microsoft.com/office/powerpoint/2010/main" val="179465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75D28F-0EF9-4EE8-987F-6837CF63801A}" type="datetime1">
              <a:rPr lang="ja-JP" altLang="en-US"/>
              <a:pPr>
                <a:defRPr/>
              </a:pPr>
              <a:t>2024/1/22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1270CD5-BDBF-4F70-8AB5-7BA38A2F03EE}" type="slidenum">
              <a:rPr lang="ja-JP" altLang="en-US"/>
              <a:pPr>
                <a:defRPr/>
              </a:pPr>
              <a:t>‹#›</a:t>
            </a:fld>
            <a:endParaRPr lang="ja-JP" altLang="en-US"/>
          </a:p>
        </p:txBody>
      </p:sp>
    </p:spTree>
    <p:extLst>
      <p:ext uri="{BB962C8B-B14F-4D97-AF65-F5344CB8AC3E}">
        <p14:creationId xmlns:p14="http://schemas.microsoft.com/office/powerpoint/2010/main" val="370237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45774F6-25B5-4F3A-B3B6-DDE94A6DEF84}" type="datetime1">
              <a:rPr lang="ja-JP" altLang="en-US"/>
              <a:pPr>
                <a:defRPr/>
              </a:pPr>
              <a:t>2024/1/22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ED7FC3-656A-497A-8826-BD3C849568BD}" type="slidenum">
              <a:rPr lang="ja-JP" altLang="en-US"/>
              <a:pPr>
                <a:defRPr/>
              </a:pPr>
              <a:t>‹#›</a:t>
            </a:fld>
            <a:endParaRPr lang="ja-JP" altLang="en-US"/>
          </a:p>
        </p:txBody>
      </p:sp>
    </p:spTree>
    <p:extLst>
      <p:ext uri="{BB962C8B-B14F-4D97-AF65-F5344CB8AC3E}">
        <p14:creationId xmlns:p14="http://schemas.microsoft.com/office/powerpoint/2010/main" val="3832314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E5AED2B2-A0D0-4B03-839B-4E1D56858317}" type="datetime1">
              <a:rPr lang="ja-JP" altLang="en-US"/>
              <a:pPr>
                <a:defRPr/>
              </a:pPr>
              <a:t>2024/1/22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A4F5C93A-253C-4627-B9B3-EE7805AF493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BEE086F5-7641-4C1E-98DE-A6800FF24B2A}" type="datetime1">
              <a:rPr lang="ja-JP" altLang="en-US"/>
              <a:pPr>
                <a:defRPr/>
              </a:pPr>
              <a:t>2024/1/22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1EB505CA-82FE-4F47-97B1-956D7F5591F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950" y="2708275"/>
            <a:ext cx="8856663" cy="720725"/>
          </a:xfrm>
        </p:spPr>
        <p:txBody>
          <a:bodyPr rtlCol="0">
            <a:normAutofit fontScale="90000"/>
          </a:bodyPr>
          <a:lstStyle/>
          <a:p>
            <a:pPr eaLnBrk="1" fontAlgn="auto" hangingPunct="1">
              <a:spcAft>
                <a:spcPts val="0"/>
              </a:spcAft>
              <a:defRPr/>
            </a:pPr>
            <a:r>
              <a:rPr lang="ja-JP" altLang="en-US" dirty="0"/>
              <a:t>（仮称）大阪府子ども計画について</a:t>
            </a:r>
          </a:p>
        </p:txBody>
      </p:sp>
      <p:sp>
        <p:nvSpPr>
          <p:cNvPr id="3" name="コンテンツ プレースホルダー 2"/>
          <p:cNvSpPr>
            <a:spLocks noGrp="1"/>
          </p:cNvSpPr>
          <p:nvPr>
            <p:ph idx="1"/>
          </p:nvPr>
        </p:nvSpPr>
        <p:spPr>
          <a:xfrm>
            <a:off x="468313" y="4797425"/>
            <a:ext cx="8229600" cy="576263"/>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a:t>令和５年８月１日</a:t>
            </a:r>
          </a:p>
        </p:txBody>
      </p:sp>
      <p:sp>
        <p:nvSpPr>
          <p:cNvPr id="4" name="正方形/長方形 3"/>
          <p:cNvSpPr/>
          <p:nvPr/>
        </p:nvSpPr>
        <p:spPr>
          <a:xfrm>
            <a:off x="7959725" y="84138"/>
            <a:ext cx="1081088"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a:solidFill>
                  <a:schemeClr val="tx1"/>
                </a:solidFill>
              </a:rPr>
              <a:t>資料３</a:t>
            </a:r>
            <a:endParaRPr lang="ja-JP" altLang="en-US" b="1" dirty="0">
              <a:solidFill>
                <a:schemeClr val="tx1"/>
              </a:solidFill>
            </a:endParaRPr>
          </a:p>
        </p:txBody>
      </p:sp>
      <p:sp>
        <p:nvSpPr>
          <p:cNvPr id="6" name="スライド番号プレースホルダー 5"/>
          <p:cNvSpPr>
            <a:spLocks noGrp="1"/>
          </p:cNvSpPr>
          <p:nvPr>
            <p:ph type="sldNum" sz="quarter" idx="12"/>
          </p:nvPr>
        </p:nvSpPr>
        <p:spPr/>
        <p:txBody>
          <a:bodyPr rtlCol="0"/>
          <a:lstStyle/>
          <a:p>
            <a:pPr fontAlgn="auto">
              <a:spcBef>
                <a:spcPts val="0"/>
              </a:spcBef>
              <a:spcAft>
                <a:spcPts val="0"/>
              </a:spcAft>
              <a:defRPr/>
            </a:pPr>
            <a:endParaRPr lang="ja-JP" altLang="en-US" dirty="0">
              <a:solidFill>
                <a:schemeClr val="tx1">
                  <a:tint val="75000"/>
                </a:schemeClr>
              </a:solidFill>
              <a:latin typeface="+mn-lt"/>
              <a:ea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49388" y="3465605"/>
            <a:ext cx="8880475" cy="3337504"/>
          </a:xfrm>
          <a:prstGeom prst="rect">
            <a:avLst/>
          </a:prstGeom>
          <a:solidFill>
            <a:schemeClr val="tx2">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a:lstStyle/>
          <a:p>
            <a:pPr eaLnBrk="1" fontAlgn="auto" hangingPunct="1">
              <a:spcBef>
                <a:spcPts val="0"/>
              </a:spcBef>
              <a:spcAft>
                <a:spcPts val="0"/>
              </a:spcAft>
              <a:defRPr/>
            </a:pPr>
            <a:endParaRPr lang="en-US" altLang="ja-JP" sz="600" dirty="0">
              <a:latin typeface="HGS創英角ﾎﾟｯﾌﾟ体" pitchFamily="50" charset="-128"/>
              <a:ea typeface="HGS創英角ﾎﾟｯﾌﾟ体" pitchFamily="50" charset="-128"/>
            </a:endParaRPr>
          </a:p>
          <a:p>
            <a:pPr eaLnBrk="1" fontAlgn="auto" hangingPunct="1">
              <a:spcBef>
                <a:spcPts val="0"/>
              </a:spcBef>
              <a:spcAft>
                <a:spcPts val="0"/>
              </a:spcAft>
              <a:defRPr/>
            </a:pPr>
            <a:r>
              <a:rPr lang="ja-JP" altLang="en-US" b="1" dirty="0">
                <a:latin typeface="+mj-ea"/>
                <a:ea typeface="+mj-ea"/>
              </a:rPr>
              <a:t>（仮称）大阪府子ども計画</a:t>
            </a:r>
            <a:endParaRPr lang="en-US" altLang="ja-JP" b="1" dirty="0">
              <a:latin typeface="+mj-ea"/>
              <a:ea typeface="+mj-ea"/>
            </a:endParaRPr>
          </a:p>
          <a:p>
            <a:pPr eaLnBrk="1" fontAlgn="auto" hangingPunct="1">
              <a:spcBef>
                <a:spcPts val="0"/>
              </a:spcBef>
              <a:spcAft>
                <a:spcPts val="0"/>
              </a:spcAft>
              <a:defRPr/>
            </a:pPr>
            <a:endParaRPr lang="ja-JP" altLang="en-US" sz="1200" dirty="0"/>
          </a:p>
        </p:txBody>
      </p:sp>
      <p:sp>
        <p:nvSpPr>
          <p:cNvPr id="27" name="正方形/長方形 26"/>
          <p:cNvSpPr/>
          <p:nvPr/>
        </p:nvSpPr>
        <p:spPr>
          <a:xfrm>
            <a:off x="5652120" y="4415371"/>
            <a:ext cx="3241055" cy="1019291"/>
          </a:xfrm>
          <a:prstGeom prst="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PｺﾞｼｯｸE" pitchFamily="50" charset="-128"/>
                <a:ea typeface="HGPｺﾞｼｯｸE" pitchFamily="50" charset="-128"/>
              </a:rPr>
              <a:t>教育振興基本計画</a:t>
            </a:r>
            <a:endParaRPr lang="en-US" altLang="ja-JP" sz="12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　教育基本法および大阪府教育行政基本条例に基づく学校教育等についての基本計画</a:t>
            </a:r>
            <a:endParaRPr lang="en-US" altLang="ja-JP" sz="11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（令和５年度から</a:t>
            </a:r>
            <a:r>
              <a:rPr lang="en-US" altLang="ja-JP" sz="1100" dirty="0">
                <a:solidFill>
                  <a:schemeClr val="tx1"/>
                </a:solidFill>
                <a:latin typeface="HG丸ｺﾞｼｯｸM-PRO" pitchFamily="50" charset="-128"/>
                <a:ea typeface="HG丸ｺﾞｼｯｸM-PRO" pitchFamily="50" charset="-128"/>
              </a:rPr>
              <a:t>14</a:t>
            </a:r>
            <a:r>
              <a:rPr lang="ja-JP" altLang="en-US" sz="1100" dirty="0">
                <a:solidFill>
                  <a:schemeClr val="tx1"/>
                </a:solidFill>
                <a:latin typeface="HG丸ｺﾞｼｯｸM-PRO" pitchFamily="50" charset="-128"/>
                <a:ea typeface="HG丸ｺﾞｼｯｸM-PRO" pitchFamily="50" charset="-128"/>
              </a:rPr>
              <a:t>年度までの</a:t>
            </a:r>
            <a:r>
              <a:rPr lang="en-US" altLang="ja-JP" sz="1100" dirty="0">
                <a:solidFill>
                  <a:schemeClr val="tx1"/>
                </a:solidFill>
                <a:latin typeface="HG丸ｺﾞｼｯｸM-PRO" pitchFamily="50" charset="-128"/>
                <a:ea typeface="HG丸ｺﾞｼｯｸM-PRO" pitchFamily="50" charset="-128"/>
              </a:rPr>
              <a:t>10</a:t>
            </a:r>
            <a:r>
              <a:rPr lang="ja-JP" altLang="en-US" sz="1100" dirty="0">
                <a:solidFill>
                  <a:schemeClr val="tx1"/>
                </a:solidFill>
                <a:latin typeface="HG丸ｺﾞｼｯｸM-PRO" pitchFamily="50" charset="-128"/>
                <a:ea typeface="HG丸ｺﾞｼｯｸM-PRO" pitchFamily="50" charset="-128"/>
              </a:rPr>
              <a:t>年計画）</a:t>
            </a:r>
            <a:endParaRPr lang="en-US" altLang="ja-JP" sz="1100" dirty="0">
              <a:solidFill>
                <a:schemeClr val="tx1"/>
              </a:solidFill>
              <a:latin typeface="HG丸ｺﾞｼｯｸM-PRO" pitchFamily="50" charset="-128"/>
              <a:ea typeface="HG丸ｺﾞｼｯｸM-PRO" pitchFamily="50" charset="-128"/>
            </a:endParaRPr>
          </a:p>
        </p:txBody>
      </p:sp>
      <p:sp>
        <p:nvSpPr>
          <p:cNvPr id="5142" name="テキスト ボックス 52"/>
          <p:cNvSpPr txBox="1">
            <a:spLocks noChangeArrowheads="1"/>
          </p:cNvSpPr>
          <p:nvPr/>
        </p:nvSpPr>
        <p:spPr bwMode="auto">
          <a:xfrm>
            <a:off x="5567809" y="4082912"/>
            <a:ext cx="34686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u="sng" dirty="0">
                <a:latin typeface="+mj-ea"/>
                <a:ea typeface="+mj-ea"/>
              </a:rPr>
              <a:t>特に関連性が高い計画</a:t>
            </a:r>
          </a:p>
        </p:txBody>
      </p:sp>
      <p:sp>
        <p:nvSpPr>
          <p:cNvPr id="5143" name="タイトル 1"/>
          <p:cNvSpPr>
            <a:spLocks noGrp="1"/>
          </p:cNvSpPr>
          <p:nvPr>
            <p:ph type="ctrTitle"/>
          </p:nvPr>
        </p:nvSpPr>
        <p:spPr>
          <a:xfrm>
            <a:off x="138113" y="0"/>
            <a:ext cx="8905875" cy="398463"/>
          </a:xfrm>
        </p:spPr>
        <p:txBody>
          <a:bodyPr/>
          <a:lstStyle/>
          <a:p>
            <a:pPr algn="l" eaLnBrk="1" hangingPunct="1"/>
            <a:r>
              <a:rPr lang="ja-JP" altLang="en-US" sz="2000" b="1" dirty="0">
                <a:latin typeface="+mj-ea"/>
              </a:rPr>
              <a:t>１．（仮称）大阪府子ども計画について</a:t>
            </a:r>
          </a:p>
        </p:txBody>
      </p:sp>
      <p:sp>
        <p:nvSpPr>
          <p:cNvPr id="5144" name="スライド番号プレースホルダー 2"/>
          <p:cNvSpPr>
            <a:spLocks noGrp="1"/>
          </p:cNvSpPr>
          <p:nvPr>
            <p:ph type="sldNum" sz="quarter" idx="12"/>
          </p:nvPr>
        </p:nvSpPr>
        <p:spPr bwMode="auto">
          <a:xfrm>
            <a:off x="6831013" y="6592888"/>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19D1C964-EBB0-44B8-9ABC-F82CED5F8C09}" type="slidenum">
              <a:rPr lang="ja-JP" altLang="en-US" sz="1600">
                <a:solidFill>
                  <a:srgbClr val="898989"/>
                </a:solidFill>
              </a:rPr>
              <a:pPr>
                <a:spcBef>
                  <a:spcPct val="0"/>
                </a:spcBef>
                <a:buFontTx/>
                <a:buNone/>
              </a:pPr>
              <a:t>2</a:t>
            </a:fld>
            <a:endParaRPr lang="ja-JP" altLang="en-US" sz="1200">
              <a:solidFill>
                <a:srgbClr val="898989"/>
              </a:solidFill>
            </a:endParaRPr>
          </a:p>
        </p:txBody>
      </p:sp>
      <p:sp>
        <p:nvSpPr>
          <p:cNvPr id="26" name="正方形/長方形 25"/>
          <p:cNvSpPr/>
          <p:nvPr/>
        </p:nvSpPr>
        <p:spPr>
          <a:xfrm>
            <a:off x="315912" y="3916712"/>
            <a:ext cx="5185395" cy="28182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ja-JP" altLang="en-US" sz="1200" dirty="0">
              <a:solidFill>
                <a:schemeClr val="tx1"/>
              </a:solidFill>
            </a:endParaRPr>
          </a:p>
        </p:txBody>
      </p:sp>
      <p:graphicFrame>
        <p:nvGraphicFramePr>
          <p:cNvPr id="30" name="表 29"/>
          <p:cNvGraphicFramePr>
            <a:graphicFrameLocks noGrp="1"/>
          </p:cNvGraphicFramePr>
          <p:nvPr>
            <p:extLst>
              <p:ext uri="{D42A27DB-BD31-4B8C-83A1-F6EECF244321}">
                <p14:modId xmlns:p14="http://schemas.microsoft.com/office/powerpoint/2010/main" val="212766144"/>
              </p:ext>
            </p:extLst>
          </p:nvPr>
        </p:nvGraphicFramePr>
        <p:xfrm>
          <a:off x="423029" y="4021820"/>
          <a:ext cx="4956176" cy="2607989"/>
        </p:xfrm>
        <a:graphic>
          <a:graphicData uri="http://schemas.openxmlformats.org/drawingml/2006/table">
            <a:tbl>
              <a:tblPr firstRow="1" bandRow="1">
                <a:tableStyleId>{5C22544A-7EE6-4342-B048-85BDC9FD1C3A}</a:tableStyleId>
              </a:tblPr>
              <a:tblGrid>
                <a:gridCol w="762489">
                  <a:extLst>
                    <a:ext uri="{9D8B030D-6E8A-4147-A177-3AD203B41FA5}">
                      <a16:colId xmlns:a16="http://schemas.microsoft.com/office/drawing/2014/main" val="20000"/>
                    </a:ext>
                  </a:extLst>
                </a:gridCol>
                <a:gridCol w="4193687">
                  <a:extLst>
                    <a:ext uri="{9D8B030D-6E8A-4147-A177-3AD203B41FA5}">
                      <a16:colId xmlns:a16="http://schemas.microsoft.com/office/drawing/2014/main" val="20001"/>
                    </a:ext>
                  </a:extLst>
                </a:gridCol>
              </a:tblGrid>
              <a:tr h="2080890">
                <a:tc>
                  <a:txBody>
                    <a:bodyPr/>
                    <a:lstStyle/>
                    <a:p>
                      <a:pPr algn="ctr"/>
                      <a:r>
                        <a:rPr kumimoji="1" lang="ja-JP" altLang="en-US" sz="1300" b="0" dirty="0">
                          <a:solidFill>
                            <a:schemeClr val="tx1"/>
                          </a:solidFill>
                          <a:latin typeface="HGPｺﾞｼｯｸE" pitchFamily="50" charset="-128"/>
                          <a:ea typeface="HGPｺﾞｼｯｸE" pitchFamily="50" charset="-128"/>
                        </a:rPr>
                        <a:t>計画の性格</a:t>
                      </a: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1" u="sng" dirty="0">
                          <a:solidFill>
                            <a:schemeClr val="tx1"/>
                          </a:solidFill>
                          <a:latin typeface="HG丸ｺﾞｼｯｸM-PRO" pitchFamily="50" charset="-128"/>
                          <a:ea typeface="HG丸ｺﾞｼｯｸM-PRO" pitchFamily="50" charset="-128"/>
                        </a:rPr>
                        <a:t>こども基本法に基づく都道府県こども計画</a:t>
                      </a:r>
                      <a:endParaRPr kumimoji="1" lang="en-US" altLang="ja-JP" sz="12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HG丸ｺﾞｼｯｸM-PRO" pitchFamily="50" charset="-128"/>
                          <a:ea typeface="HG丸ｺﾞｼｯｸM-PRO" pitchFamily="50" charset="-128"/>
                        </a:rPr>
                        <a:t>　・子ども・若者育成支援推進法に基づく計画</a:t>
                      </a:r>
                      <a:endParaRPr kumimoji="1" lang="en-US" altLang="ja-JP" sz="12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HG丸ｺﾞｼｯｸM-PRO" pitchFamily="50" charset="-128"/>
                          <a:ea typeface="HG丸ｺﾞｼｯｸM-PRO" pitchFamily="50" charset="-128"/>
                        </a:rPr>
                        <a:t>　・次世代育成支援対策推進法に基づく都道府県計画</a:t>
                      </a:r>
                      <a:endParaRPr kumimoji="1" lang="en-US" altLang="ja-JP" sz="12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HG丸ｺﾞｼｯｸM-PRO" pitchFamily="50" charset="-128"/>
                          <a:ea typeface="HG丸ｺﾞｼｯｸM-PRO" pitchFamily="50" charset="-128"/>
                        </a:rPr>
                        <a:t>　・子どもの貧困対策の推進に関する法律に基づく子ども　　</a:t>
                      </a:r>
                      <a:endParaRPr kumimoji="1" lang="en-US" altLang="ja-JP" sz="12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HG丸ｺﾞｼｯｸM-PRO" pitchFamily="50" charset="-128"/>
                          <a:ea typeface="HG丸ｺﾞｼｯｸM-PRO" pitchFamily="50" charset="-128"/>
                        </a:rPr>
                        <a:t>　　の貧困対策のための計画</a:t>
                      </a:r>
                      <a:endParaRPr kumimoji="1" lang="en-US" altLang="ja-JP" sz="12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HG丸ｺﾞｼｯｸM-PRO" pitchFamily="50" charset="-128"/>
                          <a:ea typeface="HG丸ｺﾞｼｯｸM-PRO" pitchFamily="50" charset="-128"/>
                        </a:rPr>
                        <a:t>　・大阪府子ども条例に基づく子ども施策の総合的な計画</a:t>
                      </a:r>
                      <a:endParaRPr kumimoji="1" lang="en-US" altLang="ja-JP" sz="1200" b="0" dirty="0">
                        <a:solidFill>
                          <a:schemeClr val="tx1"/>
                        </a:solidFill>
                        <a:latin typeface="HG丸ｺﾞｼｯｸM-PRO" pitchFamily="50" charset="-128"/>
                        <a:ea typeface="HG丸ｺﾞｼｯｸM-PRO" pitchFamily="50" charset="-128"/>
                      </a:endParaRPr>
                    </a:p>
                    <a:p>
                      <a:pPr marL="285750" indent="-285750">
                        <a:buFont typeface="Wingdings" panose="05000000000000000000" pitchFamily="2" charset="2"/>
                        <a:buChar char="l"/>
                      </a:pPr>
                      <a:r>
                        <a:rPr kumimoji="1" lang="ja-JP" altLang="en-US" sz="1200" b="0" dirty="0">
                          <a:solidFill>
                            <a:schemeClr val="tx1"/>
                          </a:solidFill>
                          <a:latin typeface="HG丸ｺﾞｼｯｸM-PRO" pitchFamily="50" charset="-128"/>
                          <a:ea typeface="HG丸ｺﾞｼｯｸM-PRO" pitchFamily="50" charset="-128"/>
                        </a:rPr>
                        <a:t>子ども・子育て支援法に基づく都道府県計画</a:t>
                      </a:r>
                      <a:endParaRPr kumimoji="1" lang="en-US" altLang="ja-JP" sz="1200" b="0" dirty="0">
                        <a:solidFill>
                          <a:schemeClr val="tx1"/>
                        </a:solidFill>
                        <a:latin typeface="HG丸ｺﾞｼｯｸM-PRO" pitchFamily="50" charset="-128"/>
                        <a:ea typeface="HG丸ｺﾞｼｯｸM-PRO"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u="sng" dirty="0">
                          <a:solidFill>
                            <a:schemeClr val="tx1"/>
                          </a:solidFill>
                          <a:latin typeface="HG丸ｺﾞｼｯｸM-PRO" panose="020F0600000000000000" pitchFamily="50" charset="-128"/>
                          <a:ea typeface="HG丸ｺﾞｼｯｸM-PRO" panose="020F0600000000000000" pitchFamily="50" charset="-128"/>
                        </a:rPr>
                        <a:t>都道府県</a:t>
                      </a:r>
                      <a:r>
                        <a:rPr lang="zh-TW" altLang="en-US" sz="1200" u="sng" dirty="0">
                          <a:solidFill>
                            <a:schemeClr val="tx1"/>
                          </a:solidFill>
                          <a:latin typeface="HG丸ｺﾞｼｯｸM-PRO" panose="020F0600000000000000" pitchFamily="50" charset="-128"/>
                          <a:ea typeface="HG丸ｺﾞｼｯｸM-PRO" panose="020F0600000000000000" pitchFamily="50" charset="-128"/>
                        </a:rPr>
                        <a:t>社会的養</a:t>
                      </a:r>
                      <a:r>
                        <a:rPr lang="ja-JP" altLang="en-US" sz="1200" u="sng" dirty="0">
                          <a:solidFill>
                            <a:schemeClr val="tx1"/>
                          </a:solidFill>
                          <a:latin typeface="HG丸ｺﾞｼｯｸM-PRO" panose="020F0600000000000000" pitchFamily="50" charset="-128"/>
                          <a:ea typeface="HG丸ｺﾞｼｯｸM-PRO" panose="020F0600000000000000" pitchFamily="50" charset="-128"/>
                        </a:rPr>
                        <a:t>育推進</a:t>
                      </a:r>
                      <a:r>
                        <a:rPr lang="zh-TW" altLang="en-US" sz="1200" u="sng" dirty="0">
                          <a:solidFill>
                            <a:schemeClr val="tx1"/>
                          </a:solidFill>
                          <a:latin typeface="HG丸ｺﾞｼｯｸM-PRO" panose="020F0600000000000000" pitchFamily="50" charset="-128"/>
                          <a:ea typeface="HG丸ｺﾞｼｯｸM-PRO" panose="020F0600000000000000" pitchFamily="50" charset="-128"/>
                        </a:rPr>
                        <a:t>計画</a:t>
                      </a:r>
                      <a:endParaRPr kumimoji="1" lang="en-US" altLang="ja-JP" sz="1200" b="1" u="sng" dirty="0">
                        <a:solidFill>
                          <a:schemeClr val="tx1"/>
                        </a:solidFill>
                        <a:latin typeface="HG丸ｺﾞｼｯｸM-PRO" pitchFamily="50" charset="-128"/>
                        <a:ea typeface="HG丸ｺﾞｼｯｸM-PRO"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1" u="sng" dirty="0">
                          <a:solidFill>
                            <a:schemeClr val="tx1"/>
                          </a:solidFill>
                          <a:latin typeface="HG丸ｺﾞｼｯｸM-PRO" pitchFamily="50" charset="-128"/>
                          <a:ea typeface="HG丸ｺﾞｼｯｸM-PRO" pitchFamily="50" charset="-128"/>
                        </a:rPr>
                        <a:t>ひとり親家庭等自立促進計画</a:t>
                      </a:r>
                      <a:endParaRPr kumimoji="1" lang="en-US" altLang="ja-JP" sz="1200" b="1" u="sng" dirty="0">
                        <a:solidFill>
                          <a:schemeClr val="tx1"/>
                        </a:solidFill>
                        <a:latin typeface="HG丸ｺﾞｼｯｸM-PRO" pitchFamily="50" charset="-128"/>
                        <a:ea typeface="HG丸ｺﾞｼｯｸM-PRO" pitchFamily="50" charset="-128"/>
                      </a:endParaRPr>
                    </a:p>
                    <a:p>
                      <a:pPr marL="285750" indent="-285750">
                        <a:buFont typeface="Wingdings" panose="05000000000000000000" pitchFamily="2" charset="2"/>
                        <a:buChar char="l"/>
                      </a:pPr>
                      <a:r>
                        <a:rPr kumimoji="1" lang="ja-JP" altLang="en-US" sz="1200" b="0" dirty="0">
                          <a:solidFill>
                            <a:schemeClr val="tx1"/>
                          </a:solidFill>
                          <a:latin typeface="HG丸ｺﾞｼｯｸM-PRO" pitchFamily="50" charset="-128"/>
                          <a:ea typeface="HG丸ｺﾞｼｯｸM-PRO" pitchFamily="50" charset="-128"/>
                        </a:rPr>
                        <a:t>大阪府青少年健全育成条例に基づく青少年施策の総合的な計画</a:t>
                      </a:r>
                      <a:endParaRPr kumimoji="1" lang="en-US" altLang="ja-JP" sz="1200" b="0" dirty="0">
                        <a:solidFill>
                          <a:schemeClr val="tx1"/>
                        </a:solidFill>
                        <a:latin typeface="HG丸ｺﾞｼｯｸM-PRO" pitchFamily="50" charset="-128"/>
                        <a:ea typeface="HG丸ｺﾞｼｯｸM-PRO" pitchFamily="50" charset="-128"/>
                      </a:endParaRP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04893">
                <a:tc>
                  <a:txBody>
                    <a:bodyPr/>
                    <a:lstStyle/>
                    <a:p>
                      <a:pPr algn="ctr"/>
                      <a:r>
                        <a:rPr kumimoji="1" lang="ja-JP" altLang="en-US" sz="1300" b="0" dirty="0">
                          <a:latin typeface="HGPｺﾞｼｯｸE" pitchFamily="50" charset="-128"/>
                          <a:ea typeface="HGPｺﾞｼｯｸE" pitchFamily="50" charset="-128"/>
                        </a:rPr>
                        <a:t>計画</a:t>
                      </a:r>
                      <a:endParaRPr kumimoji="1" lang="en-US" altLang="ja-JP" sz="1300" b="0" dirty="0">
                        <a:latin typeface="HGPｺﾞｼｯｸE" pitchFamily="50" charset="-128"/>
                        <a:ea typeface="HGPｺﾞｼｯｸE" pitchFamily="50" charset="-128"/>
                      </a:endParaRPr>
                    </a:p>
                    <a:p>
                      <a:pPr algn="ctr"/>
                      <a:r>
                        <a:rPr kumimoji="1" lang="ja-JP" altLang="en-US" sz="1300" b="0" dirty="0">
                          <a:latin typeface="HGPｺﾞｼｯｸE" pitchFamily="50" charset="-128"/>
                          <a:ea typeface="HGPｺﾞｼｯｸE" pitchFamily="50" charset="-128"/>
                        </a:rPr>
                        <a:t>期間</a:t>
                      </a: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dirty="0">
                          <a:latin typeface="HG丸ｺﾞｼｯｸM-PRO" pitchFamily="50" charset="-128"/>
                          <a:ea typeface="HG丸ｺﾞｼｯｸM-PRO" pitchFamily="50" charset="-128"/>
                        </a:rPr>
                        <a:t>令和７年度から１６年度までの１０年計画</a:t>
                      </a:r>
                      <a:endParaRPr kumimoji="1" lang="en-US" altLang="ja-JP" sz="1300" b="0" dirty="0">
                        <a:latin typeface="HG丸ｺﾞｼｯｸM-PRO" pitchFamily="50" charset="-128"/>
                        <a:ea typeface="HG丸ｺﾞｼｯｸM-PRO" pitchFamily="50" charset="-128"/>
                      </a:endParaRPr>
                    </a:p>
                    <a:p>
                      <a:r>
                        <a:rPr kumimoji="1" lang="ja-JP" altLang="en-US" sz="1300" b="0" dirty="0">
                          <a:latin typeface="HG丸ｺﾞｼｯｸM-PRO" pitchFamily="50" charset="-128"/>
                          <a:ea typeface="HG丸ｺﾞｼｯｸM-PRO" pitchFamily="50" charset="-128"/>
                        </a:rPr>
                        <a:t>（あわせて５年単位の事業計画も策定）</a:t>
                      </a: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156021" y="404664"/>
            <a:ext cx="8880475" cy="2761992"/>
          </a:xfrm>
          <a:prstGeom prst="rect">
            <a:avLst/>
          </a:prstGeom>
          <a:solidFill>
            <a:schemeClr val="bg1"/>
          </a:solidFill>
          <a:ln w="9525" cmpd="sng">
            <a:solidFill>
              <a:schemeClr val="tx2"/>
            </a:solidFill>
          </a:ln>
        </p:spPr>
        <p:style>
          <a:lnRef idx="2">
            <a:schemeClr val="accent6"/>
          </a:lnRef>
          <a:fillRef idx="1">
            <a:schemeClr val="lt1"/>
          </a:fillRef>
          <a:effectRef idx="0">
            <a:schemeClr val="accent6"/>
          </a:effectRef>
          <a:fontRef idx="minor">
            <a:schemeClr val="dk1"/>
          </a:fontRef>
        </p:style>
        <p:txBody>
          <a:bodyPr/>
          <a:lstStyle/>
          <a:p>
            <a:pPr eaLnBrk="1" fontAlgn="auto" hangingPunct="1">
              <a:spcBef>
                <a:spcPts val="0"/>
              </a:spcBef>
              <a:spcAft>
                <a:spcPts val="0"/>
              </a:spcAft>
              <a:defRPr/>
            </a:pPr>
            <a:endParaRPr lang="en-US" altLang="ja-JP" sz="600" dirty="0">
              <a:latin typeface="HGS創英角ﾎﾟｯﾌﾟ体" pitchFamily="50" charset="-128"/>
              <a:ea typeface="HGS創英角ﾎﾟｯﾌﾟ体" pitchFamily="50" charset="-128"/>
            </a:endParaRPr>
          </a:p>
          <a:p>
            <a:pPr eaLnBrk="1" fontAlgn="auto" hangingPunct="1">
              <a:spcBef>
                <a:spcPts val="0"/>
              </a:spcBef>
              <a:spcAft>
                <a:spcPts val="0"/>
              </a:spcAft>
              <a:defRPr/>
            </a:pPr>
            <a:r>
              <a:rPr lang="ja-JP" altLang="en-US" sz="1600" b="1" dirty="0">
                <a:latin typeface="+mj-ea"/>
                <a:ea typeface="+mj-ea"/>
              </a:rPr>
              <a:t>大阪府子ども総合計画</a:t>
            </a:r>
            <a:endParaRPr lang="en-US" altLang="ja-JP" sz="1600" b="1" dirty="0">
              <a:latin typeface="+mj-ea"/>
              <a:ea typeface="+mj-ea"/>
            </a:endParaRPr>
          </a:p>
          <a:p>
            <a:pPr eaLnBrk="1" fontAlgn="auto" hangingPunct="1">
              <a:spcBef>
                <a:spcPts val="0"/>
              </a:spcBef>
              <a:spcAft>
                <a:spcPts val="0"/>
              </a:spcAft>
              <a:defRPr/>
            </a:pPr>
            <a:endParaRPr lang="ja-JP" altLang="en-US" sz="1200" dirty="0"/>
          </a:p>
        </p:txBody>
      </p:sp>
      <p:sp>
        <p:nvSpPr>
          <p:cNvPr id="10" name="正方形/長方形 9"/>
          <p:cNvSpPr/>
          <p:nvPr/>
        </p:nvSpPr>
        <p:spPr>
          <a:xfrm>
            <a:off x="5644628" y="1241180"/>
            <a:ext cx="3241055" cy="747660"/>
          </a:xfrm>
          <a:prstGeom prst="rect">
            <a:avLst/>
          </a:prstGeom>
          <a:solidFill>
            <a:schemeClr val="bg1"/>
          </a:solid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PｺﾞｼｯｸE" pitchFamily="50" charset="-128"/>
                <a:ea typeface="HGPｺﾞｼｯｸE" pitchFamily="50" charset="-128"/>
              </a:rPr>
              <a:t>都道府県</a:t>
            </a:r>
            <a:r>
              <a:rPr lang="zh-TW" altLang="en-US" sz="1200" dirty="0">
                <a:solidFill>
                  <a:schemeClr val="tx1"/>
                </a:solidFill>
                <a:latin typeface="HGPｺﾞｼｯｸE" pitchFamily="50" charset="-128"/>
                <a:ea typeface="HGPｺﾞｼｯｸE" pitchFamily="50" charset="-128"/>
              </a:rPr>
              <a:t>社会的養</a:t>
            </a:r>
            <a:r>
              <a:rPr lang="ja-JP" altLang="en-US" sz="1200" dirty="0">
                <a:solidFill>
                  <a:schemeClr val="tx1"/>
                </a:solidFill>
                <a:latin typeface="HGPｺﾞｼｯｸE" pitchFamily="50" charset="-128"/>
                <a:ea typeface="HGPｺﾞｼｯｸE" pitchFamily="50" charset="-128"/>
              </a:rPr>
              <a:t>育推進</a:t>
            </a:r>
            <a:r>
              <a:rPr lang="zh-TW" altLang="en-US" sz="1200" dirty="0">
                <a:solidFill>
                  <a:schemeClr val="tx1"/>
                </a:solidFill>
                <a:latin typeface="HGPｺﾞｼｯｸE" pitchFamily="50" charset="-128"/>
                <a:ea typeface="HGPｺﾞｼｯｸE" pitchFamily="50" charset="-128"/>
              </a:rPr>
              <a:t>計画</a:t>
            </a:r>
            <a:endParaRPr lang="en-US" altLang="zh-TW" sz="1200" dirty="0">
              <a:solidFill>
                <a:schemeClr val="tx1"/>
              </a:solidFill>
              <a:latin typeface="HGPｺﾞｼｯｸE" pitchFamily="50" charset="-128"/>
              <a:ea typeface="HGPｺﾞｼｯｸE" pitchFamily="50" charset="-128"/>
            </a:endParaRPr>
          </a:p>
          <a:p>
            <a:pPr marL="285750" indent="-2857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PｺﾞｼｯｸE" pitchFamily="50" charset="-128"/>
                <a:ea typeface="HGPｺﾞｼｯｸE" pitchFamily="50" charset="-128"/>
              </a:rPr>
              <a:t>ひとり親家庭等自立促進計画</a:t>
            </a:r>
            <a:endParaRPr lang="en-US" altLang="ja-JP" sz="1200" dirty="0">
              <a:solidFill>
                <a:schemeClr val="tx1"/>
              </a:solidFill>
              <a:latin typeface="HG丸ｺﾞｼｯｸM-PRO" pitchFamily="50" charset="-128"/>
              <a:ea typeface="HG丸ｺﾞｼｯｸM-PRO" pitchFamily="50" charset="-128"/>
            </a:endParaRPr>
          </a:p>
          <a:p>
            <a:pPr marL="285750" indent="-2857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PｺﾞｼｯｸE" pitchFamily="50" charset="-128"/>
                <a:ea typeface="HGPｺﾞｼｯｸE" pitchFamily="50" charset="-128"/>
              </a:rPr>
              <a:t>教育振興基本計画</a:t>
            </a:r>
            <a:endParaRPr lang="en-US" altLang="ja-JP" sz="1200" dirty="0">
              <a:solidFill>
                <a:schemeClr val="tx1"/>
              </a:solidFill>
              <a:latin typeface="HGPｺﾞｼｯｸE" pitchFamily="50" charset="-128"/>
              <a:ea typeface="HGPｺﾞｼｯｸE" pitchFamily="50" charset="-128"/>
            </a:endParaRPr>
          </a:p>
        </p:txBody>
      </p:sp>
      <p:sp>
        <p:nvSpPr>
          <p:cNvPr id="11" name="テキスト ボックス 52"/>
          <p:cNvSpPr txBox="1">
            <a:spLocks noChangeArrowheads="1"/>
          </p:cNvSpPr>
          <p:nvPr/>
        </p:nvSpPr>
        <p:spPr bwMode="auto">
          <a:xfrm>
            <a:off x="5567809" y="903043"/>
            <a:ext cx="3468687"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300" b="1" u="sng" dirty="0">
                <a:latin typeface="+mj-ea"/>
                <a:ea typeface="+mj-ea"/>
              </a:rPr>
              <a:t>特に関連性が高い計画</a:t>
            </a:r>
          </a:p>
        </p:txBody>
      </p:sp>
      <p:sp>
        <p:nvSpPr>
          <p:cNvPr id="12" name="正方形/長方形 11"/>
          <p:cNvSpPr/>
          <p:nvPr/>
        </p:nvSpPr>
        <p:spPr>
          <a:xfrm>
            <a:off x="308420" y="908721"/>
            <a:ext cx="5185395" cy="220424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ja-JP" altLang="en-US" sz="1200" dirty="0">
              <a:solidFill>
                <a:schemeClr val="tx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57469323"/>
              </p:ext>
            </p:extLst>
          </p:nvPr>
        </p:nvGraphicFramePr>
        <p:xfrm>
          <a:off x="423029" y="1009148"/>
          <a:ext cx="4956176" cy="2042112"/>
        </p:xfrm>
        <a:graphic>
          <a:graphicData uri="http://schemas.openxmlformats.org/drawingml/2006/table">
            <a:tbl>
              <a:tblPr firstRow="1" bandRow="1">
                <a:tableStyleId>{5C22544A-7EE6-4342-B048-85BDC9FD1C3A}</a:tableStyleId>
              </a:tblPr>
              <a:tblGrid>
                <a:gridCol w="762489">
                  <a:extLst>
                    <a:ext uri="{9D8B030D-6E8A-4147-A177-3AD203B41FA5}">
                      <a16:colId xmlns:a16="http://schemas.microsoft.com/office/drawing/2014/main" val="20000"/>
                    </a:ext>
                  </a:extLst>
                </a:gridCol>
                <a:gridCol w="4193687">
                  <a:extLst>
                    <a:ext uri="{9D8B030D-6E8A-4147-A177-3AD203B41FA5}">
                      <a16:colId xmlns:a16="http://schemas.microsoft.com/office/drawing/2014/main" val="20001"/>
                    </a:ext>
                  </a:extLst>
                </a:gridCol>
              </a:tblGrid>
              <a:tr h="1510290">
                <a:tc>
                  <a:txBody>
                    <a:bodyPr/>
                    <a:lstStyle/>
                    <a:p>
                      <a:pPr algn="ctr"/>
                      <a:r>
                        <a:rPr kumimoji="1" lang="ja-JP" altLang="en-US" sz="1300" b="0" dirty="0">
                          <a:solidFill>
                            <a:schemeClr val="tx1"/>
                          </a:solidFill>
                          <a:latin typeface="HGPｺﾞｼｯｸE" pitchFamily="50" charset="-128"/>
                          <a:ea typeface="HGPｺﾞｼｯｸE" pitchFamily="50" charset="-128"/>
                        </a:rPr>
                        <a:t>計画の性格</a:t>
                      </a: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a:solidFill>
                            <a:schemeClr val="tx1"/>
                          </a:solidFill>
                          <a:latin typeface="HG丸ｺﾞｼｯｸM-PRO" pitchFamily="50" charset="-128"/>
                          <a:ea typeface="HG丸ｺﾞｼｯｸM-PRO" pitchFamily="50" charset="-128"/>
                        </a:rPr>
                        <a:t>子ども・若者育成支援推進法に基づく計画</a:t>
                      </a:r>
                      <a:endParaRPr kumimoji="1" lang="en-US" altLang="ja-JP" sz="1200" b="0" dirty="0">
                        <a:solidFill>
                          <a:schemeClr val="tx1"/>
                        </a:solidFill>
                        <a:latin typeface="HG丸ｺﾞｼｯｸM-PRO" pitchFamily="50" charset="-128"/>
                        <a:ea typeface="HG丸ｺﾞｼｯｸM-PRO"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a:solidFill>
                            <a:schemeClr val="tx1"/>
                          </a:solidFill>
                          <a:latin typeface="HG丸ｺﾞｼｯｸM-PRO" pitchFamily="50" charset="-128"/>
                          <a:ea typeface="HG丸ｺﾞｼｯｸM-PRO" pitchFamily="50" charset="-128"/>
                        </a:rPr>
                        <a:t>次世代育成支援対策推進法に基づく都道府県計画</a:t>
                      </a:r>
                      <a:endParaRPr kumimoji="1" lang="en-US" altLang="ja-JP" sz="1200" b="0" dirty="0">
                        <a:solidFill>
                          <a:schemeClr val="tx1"/>
                        </a:solidFill>
                        <a:latin typeface="HG丸ｺﾞｼｯｸM-PRO" pitchFamily="50" charset="-128"/>
                        <a:ea typeface="HG丸ｺﾞｼｯｸM-PRO"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a:solidFill>
                            <a:schemeClr val="tx1"/>
                          </a:solidFill>
                          <a:latin typeface="HG丸ｺﾞｼｯｸM-PRO" pitchFamily="50" charset="-128"/>
                          <a:ea typeface="HG丸ｺﾞｼｯｸM-PRO" pitchFamily="50" charset="-128"/>
                        </a:rPr>
                        <a:t>子どもの貧困対策の推進に関する法律に基づく子どもの貧困対策のための計画</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a:solidFill>
                            <a:schemeClr val="tx1"/>
                          </a:solidFill>
                          <a:latin typeface="HG丸ｺﾞｼｯｸM-PRO" pitchFamily="50" charset="-128"/>
                          <a:ea typeface="HG丸ｺﾞｼｯｸM-PRO" pitchFamily="50" charset="-128"/>
                        </a:rPr>
                        <a:t>子ども・子育て支援法に基づく都道府県計画</a:t>
                      </a:r>
                      <a:endParaRPr kumimoji="1" lang="en-US" altLang="ja-JP" sz="1200" b="0" dirty="0">
                        <a:solidFill>
                          <a:schemeClr val="tx1"/>
                        </a:solidFill>
                        <a:latin typeface="HG丸ｺﾞｼｯｸM-PRO" pitchFamily="50" charset="-128"/>
                        <a:ea typeface="HG丸ｺﾞｼｯｸM-PRO" pitchFamily="50" charset="-128"/>
                      </a:endParaRPr>
                    </a:p>
                    <a:p>
                      <a:pPr marL="285750" indent="-285750">
                        <a:buFont typeface="Wingdings" panose="05000000000000000000" pitchFamily="2" charset="2"/>
                        <a:buChar char="l"/>
                      </a:pPr>
                      <a:r>
                        <a:rPr kumimoji="1" lang="ja-JP" altLang="en-US" sz="1200" b="0" dirty="0">
                          <a:solidFill>
                            <a:schemeClr val="tx1"/>
                          </a:solidFill>
                          <a:latin typeface="HG丸ｺﾞｼｯｸM-PRO" pitchFamily="50" charset="-128"/>
                          <a:ea typeface="HG丸ｺﾞｼｯｸM-PRO" pitchFamily="50" charset="-128"/>
                        </a:rPr>
                        <a:t>大阪府子ども条例に基づく子ども施策の総合的な計画</a:t>
                      </a:r>
                      <a:endParaRPr kumimoji="1" lang="en-US" altLang="ja-JP" sz="1200" b="0" dirty="0">
                        <a:solidFill>
                          <a:schemeClr val="tx1"/>
                        </a:solidFill>
                        <a:latin typeface="HG丸ｺﾞｼｯｸM-PRO" pitchFamily="50" charset="-128"/>
                        <a:ea typeface="HG丸ｺﾞｼｯｸM-PRO" pitchFamily="50" charset="-128"/>
                      </a:endParaRPr>
                    </a:p>
                    <a:p>
                      <a:pPr marL="285750" indent="-285750">
                        <a:buFont typeface="Wingdings" panose="05000000000000000000" pitchFamily="2" charset="2"/>
                        <a:buChar char="l"/>
                      </a:pPr>
                      <a:r>
                        <a:rPr kumimoji="1" lang="ja-JP" altLang="en-US" sz="1200" b="0" dirty="0">
                          <a:solidFill>
                            <a:schemeClr val="tx1"/>
                          </a:solidFill>
                          <a:latin typeface="HG丸ｺﾞｼｯｸM-PRO" pitchFamily="50" charset="-128"/>
                          <a:ea typeface="HG丸ｺﾞｼｯｸM-PRO" pitchFamily="50" charset="-128"/>
                        </a:rPr>
                        <a:t>大阪府青少年健全育成条例に基づく青少年施策の総合的な計画</a:t>
                      </a:r>
                      <a:endParaRPr kumimoji="1" lang="en-US" altLang="ja-JP" sz="1200" b="0" dirty="0">
                        <a:solidFill>
                          <a:schemeClr val="tx1"/>
                        </a:solidFill>
                        <a:latin typeface="HG丸ｺﾞｼｯｸM-PRO" pitchFamily="50" charset="-128"/>
                        <a:ea typeface="HG丸ｺﾞｼｯｸM-PRO" pitchFamily="50" charset="-128"/>
                      </a:endParaRP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46809">
                <a:tc>
                  <a:txBody>
                    <a:bodyPr/>
                    <a:lstStyle/>
                    <a:p>
                      <a:pPr algn="ctr"/>
                      <a:r>
                        <a:rPr kumimoji="1" lang="ja-JP" altLang="en-US" sz="1300" b="0" dirty="0">
                          <a:latin typeface="HGPｺﾞｼｯｸE" pitchFamily="50" charset="-128"/>
                          <a:ea typeface="HGPｺﾞｼｯｸE" pitchFamily="50" charset="-128"/>
                        </a:rPr>
                        <a:t>計画</a:t>
                      </a:r>
                      <a:endParaRPr kumimoji="1" lang="en-US" altLang="ja-JP" sz="1300" b="0" dirty="0">
                        <a:latin typeface="HGPｺﾞｼｯｸE" pitchFamily="50" charset="-128"/>
                        <a:ea typeface="HGPｺﾞｼｯｸE" pitchFamily="50" charset="-128"/>
                      </a:endParaRPr>
                    </a:p>
                    <a:p>
                      <a:pPr algn="ctr"/>
                      <a:r>
                        <a:rPr kumimoji="1" lang="ja-JP" altLang="en-US" sz="1300" b="0" dirty="0">
                          <a:latin typeface="HGPｺﾞｼｯｸE" pitchFamily="50" charset="-128"/>
                          <a:ea typeface="HGPｺﾞｼｯｸE" pitchFamily="50" charset="-128"/>
                        </a:rPr>
                        <a:t>期間</a:t>
                      </a: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latin typeface="HG丸ｺﾞｼｯｸM-PRO" pitchFamily="50" charset="-128"/>
                          <a:ea typeface="HG丸ｺﾞｼｯｸM-PRO" pitchFamily="50" charset="-128"/>
                        </a:rPr>
                        <a:t>平成２７年度から令和６年度までの１０年計画</a:t>
                      </a:r>
                      <a:endParaRPr kumimoji="1" lang="en-US" altLang="ja-JP" sz="1200" b="0" dirty="0">
                        <a:latin typeface="HG丸ｺﾞｼｯｸM-PRO" pitchFamily="50" charset="-128"/>
                        <a:ea typeface="HG丸ｺﾞｼｯｸM-PRO" pitchFamily="50" charset="-128"/>
                      </a:endParaRPr>
                    </a:p>
                    <a:p>
                      <a:r>
                        <a:rPr kumimoji="1" lang="ja-JP" altLang="en-US" sz="1200" b="0" dirty="0">
                          <a:latin typeface="HG丸ｺﾞｼｯｸM-PRO" pitchFamily="50" charset="-128"/>
                          <a:ea typeface="HG丸ｺﾞｼｯｸM-PRO" pitchFamily="50" charset="-128"/>
                        </a:rPr>
                        <a:t>（あわせて５年単位の事業計画も策定）</a:t>
                      </a:r>
                    </a:p>
                  </a:txBody>
                  <a:tcPr marL="91429" marR="91429"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 name="下矢印 1"/>
          <p:cNvSpPr/>
          <p:nvPr/>
        </p:nvSpPr>
        <p:spPr>
          <a:xfrm>
            <a:off x="3504183" y="3212976"/>
            <a:ext cx="2363961" cy="126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36525" y="541914"/>
            <a:ext cx="4570413" cy="4975318"/>
          </a:xfrm>
          <a:prstGeom prst="round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US" altLang="ja-JP" sz="1200" b="1"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u="sng" dirty="0">
                <a:solidFill>
                  <a:schemeClr val="tx1"/>
                </a:solidFill>
                <a:latin typeface="HG丸ｺﾞｼｯｸM-PRO" pitchFamily="50" charset="-128"/>
                <a:ea typeface="HG丸ｺﾞｼｯｸM-PRO" pitchFamily="50" charset="-128"/>
              </a:rPr>
              <a:t>担任する事務</a:t>
            </a:r>
            <a:endParaRPr lang="en-US" altLang="ja-JP" sz="1200"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600"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◇就学前の子どもに関する教育、保育等の総合的な提</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供の推進に関する法律に規定する事項について調査</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審議</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◇子ども・子育て支援法に規定する子ども・子育て支</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援に関する施策の総合的かつ計画的な推進に関し必　　</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要な事項及び当該施策の実施状況の調査審議</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◇大阪府子ども条例に規定する子ども施策（大阪府子</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どもを虐待から守る条例に規定する虐待防止施策を</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含む。）の総合的かつ計画的な推進についての重要　　</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事項の調査審議</a:t>
            </a:r>
            <a:endParaRPr lang="en-US" altLang="ja-JP" sz="1200" dirty="0">
              <a:solidFill>
                <a:schemeClr val="tx1"/>
              </a:solidFill>
              <a:latin typeface="HG丸ｺﾞｼｯｸM-PRO" pitchFamily="50" charset="-128"/>
              <a:ea typeface="HG丸ｺﾞｼｯｸM-PRO" pitchFamily="50" charset="-128"/>
            </a:endParaRPr>
          </a:p>
        </p:txBody>
      </p:sp>
      <p:sp>
        <p:nvSpPr>
          <p:cNvPr id="7171" name="テキスト ボックス 3"/>
          <p:cNvSpPr txBox="1">
            <a:spLocks noChangeArrowheads="1"/>
          </p:cNvSpPr>
          <p:nvPr/>
        </p:nvSpPr>
        <p:spPr bwMode="auto">
          <a:xfrm>
            <a:off x="163512" y="33338"/>
            <a:ext cx="76488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mj-ea"/>
                <a:ea typeface="+mj-ea"/>
              </a:rPr>
              <a:t>２．（仮称）大阪府子ども計画策定のための推進体制について</a:t>
            </a:r>
          </a:p>
        </p:txBody>
      </p:sp>
      <p:sp>
        <p:nvSpPr>
          <p:cNvPr id="12" name="正方形/長方形 11"/>
          <p:cNvSpPr/>
          <p:nvPr/>
        </p:nvSpPr>
        <p:spPr>
          <a:xfrm>
            <a:off x="658813" y="3916424"/>
            <a:ext cx="3525837" cy="4319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u="sng" dirty="0">
                <a:solidFill>
                  <a:schemeClr val="tx1"/>
                </a:solidFill>
                <a:latin typeface="HGPｺﾞｼｯｸE" panose="020B0900000000000000" pitchFamily="50" charset="-128"/>
                <a:ea typeface="HGPｺﾞｼｯｸE" panose="020B0900000000000000" pitchFamily="50" charset="-128"/>
              </a:rPr>
              <a:t>子ども施策審議会（本審）</a:t>
            </a:r>
            <a:endParaRPr lang="en-US" altLang="ja-JP" sz="800" dirty="0">
              <a:solidFill>
                <a:schemeClr val="tx1"/>
              </a:solidFill>
              <a:latin typeface="HGPｺﾞｼｯｸE" panose="020B0900000000000000" pitchFamily="50" charset="-128"/>
              <a:ea typeface="HGPｺﾞｼｯｸE" panose="020B0900000000000000" pitchFamily="50" charset="-128"/>
            </a:endParaRPr>
          </a:p>
        </p:txBody>
      </p:sp>
      <p:sp>
        <p:nvSpPr>
          <p:cNvPr id="13" name="正方形/長方形 12"/>
          <p:cNvSpPr/>
          <p:nvPr/>
        </p:nvSpPr>
        <p:spPr>
          <a:xfrm>
            <a:off x="658813" y="4990579"/>
            <a:ext cx="3525837" cy="4192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u="sng" dirty="0">
                <a:solidFill>
                  <a:schemeClr val="tx1"/>
                </a:solidFill>
                <a:latin typeface="HGPｺﾞｼｯｸE" panose="020B0900000000000000" pitchFamily="50" charset="-128"/>
                <a:ea typeface="HGPｺﾞｼｯｸE" panose="020B0900000000000000" pitchFamily="50" charset="-128"/>
              </a:rPr>
              <a:t>計画策定部会</a:t>
            </a:r>
            <a:endParaRPr lang="en-US" altLang="ja-JP" dirty="0">
              <a:solidFill>
                <a:schemeClr val="tx1"/>
              </a:solidFill>
              <a:latin typeface="HGPｺﾞｼｯｸE" panose="020B0900000000000000" pitchFamily="50" charset="-128"/>
              <a:ea typeface="HGPｺﾞｼｯｸE" panose="020B0900000000000000" pitchFamily="50" charset="-128"/>
            </a:endParaRPr>
          </a:p>
        </p:txBody>
      </p:sp>
      <p:sp>
        <p:nvSpPr>
          <p:cNvPr id="7174" name="テキスト ボックス 16"/>
          <p:cNvSpPr txBox="1">
            <a:spLocks noChangeArrowheads="1"/>
          </p:cNvSpPr>
          <p:nvPr/>
        </p:nvSpPr>
        <p:spPr bwMode="auto">
          <a:xfrm>
            <a:off x="765175" y="692696"/>
            <a:ext cx="33131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000" b="1" dirty="0">
                <a:latin typeface="+mj-ea"/>
                <a:ea typeface="+mj-ea"/>
              </a:rPr>
              <a:t>子ども施策審議会</a:t>
            </a:r>
            <a:endParaRPr lang="en-US" altLang="ja-JP" sz="2000" b="1" dirty="0">
              <a:latin typeface="+mj-ea"/>
              <a:ea typeface="+mj-ea"/>
            </a:endParaRPr>
          </a:p>
          <a:p>
            <a:pPr algn="ctr" eaLnBrk="1" hangingPunct="1">
              <a:spcBef>
                <a:spcPct val="0"/>
              </a:spcBef>
              <a:buFontTx/>
              <a:buNone/>
            </a:pPr>
            <a:r>
              <a:rPr lang="ja-JP" altLang="en-US" sz="1200" dirty="0">
                <a:latin typeface="+mj-ea"/>
                <a:ea typeface="+mj-ea"/>
              </a:rPr>
              <a:t>（令和６年度からは子ども家庭審議会に移行）</a:t>
            </a:r>
          </a:p>
        </p:txBody>
      </p:sp>
      <p:sp>
        <p:nvSpPr>
          <p:cNvPr id="24" name="角丸四角形 23"/>
          <p:cNvSpPr/>
          <p:nvPr/>
        </p:nvSpPr>
        <p:spPr>
          <a:xfrm>
            <a:off x="5724524" y="541914"/>
            <a:ext cx="3311971" cy="425434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US" altLang="ja-JP" sz="1600" b="1"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u="sng" dirty="0">
                <a:solidFill>
                  <a:schemeClr val="tx1"/>
                </a:solidFill>
                <a:latin typeface="HG丸ｺﾞｼｯｸM-PRO" pitchFamily="50" charset="-128"/>
                <a:ea typeface="HG丸ｺﾞｼｯｸM-PRO" pitchFamily="50" charset="-128"/>
              </a:rPr>
              <a:t>担任する事務</a:t>
            </a:r>
            <a:endParaRPr lang="en-US" altLang="ja-JP" sz="1200" u="sng"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◇大阪府青少年健全育成条例に規定</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する有害図書、有害ながん具刃物</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類の指定、子どもの性的虐待の記</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録等についての調査審議</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◇地方青少年問題協議会法の規定に</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よる、青少年の指導、育成、保護　</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及び矯正に関する総合的施策の樹　</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立についての調査審議及びその施</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策を実施するために必要な関係行</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政機関相互の連絡調整</a:t>
            </a:r>
          </a:p>
        </p:txBody>
      </p:sp>
      <p:sp>
        <p:nvSpPr>
          <p:cNvPr id="7176" name="テキスト ボックス 24"/>
          <p:cNvSpPr txBox="1">
            <a:spLocks noChangeArrowheads="1"/>
          </p:cNvSpPr>
          <p:nvPr/>
        </p:nvSpPr>
        <p:spPr bwMode="auto">
          <a:xfrm>
            <a:off x="5948363" y="654472"/>
            <a:ext cx="2752725" cy="400050"/>
          </a:xfrm>
          <a:prstGeom prst="rect">
            <a:avLst/>
          </a:prstGeom>
          <a:no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000" b="1" dirty="0">
                <a:latin typeface="+mj-ea"/>
                <a:ea typeface="+mj-ea"/>
              </a:rPr>
              <a:t>青少年健全育成審議会</a:t>
            </a:r>
          </a:p>
        </p:txBody>
      </p:sp>
      <p:sp>
        <p:nvSpPr>
          <p:cNvPr id="7177" name="テキスト ボックス 25"/>
          <p:cNvSpPr txBox="1">
            <a:spLocks noChangeArrowheads="1"/>
          </p:cNvSpPr>
          <p:nvPr/>
        </p:nvSpPr>
        <p:spPr bwMode="auto">
          <a:xfrm>
            <a:off x="4787900" y="2204864"/>
            <a:ext cx="8255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dirty="0">
                <a:latin typeface="HGPｺﾞｼｯｸE" panose="020B0900000000000000" pitchFamily="50" charset="-128"/>
                <a:ea typeface="HGPｺﾞｼｯｸE" panose="020B0900000000000000" pitchFamily="50" charset="-128"/>
              </a:rPr>
              <a:t>情報提供</a:t>
            </a:r>
          </a:p>
        </p:txBody>
      </p:sp>
      <p:cxnSp>
        <p:nvCxnSpPr>
          <p:cNvPr id="5" name="直線矢印コネクタ 4"/>
          <p:cNvCxnSpPr/>
          <p:nvPr/>
        </p:nvCxnSpPr>
        <p:spPr>
          <a:xfrm>
            <a:off x="2036763" y="4396232"/>
            <a:ext cx="0" cy="576000"/>
          </a:xfrm>
          <a:prstGeom prst="straightConnector1">
            <a:avLst/>
          </a:prstGeom>
          <a:ln w="88900">
            <a:tailEnd type="arrow" w="lg" len="sm"/>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2806700" y="4380706"/>
            <a:ext cx="0" cy="540000"/>
          </a:xfrm>
          <a:prstGeom prst="straightConnector1">
            <a:avLst/>
          </a:prstGeom>
          <a:ln w="88900">
            <a:tailEnd type="arrow" w="lg" len="sm"/>
          </a:ln>
        </p:spPr>
        <p:style>
          <a:lnRef idx="1">
            <a:schemeClr val="accent1"/>
          </a:lnRef>
          <a:fillRef idx="0">
            <a:schemeClr val="accent1"/>
          </a:fillRef>
          <a:effectRef idx="0">
            <a:schemeClr val="accent1"/>
          </a:effectRef>
          <a:fontRef idx="minor">
            <a:schemeClr val="tx1"/>
          </a:fontRef>
        </p:style>
      </p:cxnSp>
      <p:sp>
        <p:nvSpPr>
          <p:cNvPr id="7184" name="テキスト ボックス 21"/>
          <p:cNvSpPr txBox="1">
            <a:spLocks noChangeArrowheads="1"/>
          </p:cNvSpPr>
          <p:nvPr/>
        </p:nvSpPr>
        <p:spPr bwMode="auto">
          <a:xfrm>
            <a:off x="3132138" y="4496403"/>
            <a:ext cx="7921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HGPｺﾞｼｯｸE" panose="020B0900000000000000" pitchFamily="50" charset="-128"/>
                <a:ea typeface="HGPｺﾞｼｯｸE" panose="020B0900000000000000" pitchFamily="50" charset="-128"/>
              </a:rPr>
              <a:t>報告</a:t>
            </a:r>
          </a:p>
        </p:txBody>
      </p:sp>
      <p:sp>
        <p:nvSpPr>
          <p:cNvPr id="7185" name="テキスト ボックス 22"/>
          <p:cNvSpPr txBox="1">
            <a:spLocks noChangeArrowheads="1"/>
          </p:cNvSpPr>
          <p:nvPr/>
        </p:nvSpPr>
        <p:spPr bwMode="auto">
          <a:xfrm>
            <a:off x="395288" y="4495455"/>
            <a:ext cx="1352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HGPｺﾞｼｯｸE" panose="020B0900000000000000" pitchFamily="50" charset="-128"/>
                <a:ea typeface="HGPｺﾞｼｯｸE" panose="020B0900000000000000" pitchFamily="50" charset="-128"/>
              </a:rPr>
              <a:t>委任・指示</a:t>
            </a:r>
          </a:p>
        </p:txBody>
      </p:sp>
      <p:cxnSp>
        <p:nvCxnSpPr>
          <p:cNvPr id="6" name="直線矢印コネクタ 5"/>
          <p:cNvCxnSpPr/>
          <p:nvPr/>
        </p:nvCxnSpPr>
        <p:spPr>
          <a:xfrm flipH="1">
            <a:off x="4811713" y="2692797"/>
            <a:ext cx="792162" cy="0"/>
          </a:xfrm>
          <a:prstGeom prst="straightConnector1">
            <a:avLst/>
          </a:prstGeom>
          <a:ln w="76200">
            <a:headEnd type="arrow"/>
            <a:tailEnd type="non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4787900" y="3197746"/>
            <a:ext cx="792163" cy="0"/>
          </a:xfrm>
          <a:prstGeom prst="straightConnector1">
            <a:avLst/>
          </a:prstGeom>
          <a:ln w="76200">
            <a:headEnd type="none"/>
            <a:tailEnd type="arrow"/>
          </a:ln>
        </p:spPr>
        <p:style>
          <a:lnRef idx="1">
            <a:schemeClr val="accent1"/>
          </a:lnRef>
          <a:fillRef idx="0">
            <a:schemeClr val="accent1"/>
          </a:fillRef>
          <a:effectRef idx="0">
            <a:schemeClr val="accent1"/>
          </a:effectRef>
          <a:fontRef idx="minor">
            <a:schemeClr val="tx1"/>
          </a:fontRef>
        </p:style>
      </p:cxnSp>
      <p:sp>
        <p:nvSpPr>
          <p:cNvPr id="7188" name="テキスト ボックス 27"/>
          <p:cNvSpPr txBox="1">
            <a:spLocks noChangeArrowheads="1"/>
          </p:cNvSpPr>
          <p:nvPr/>
        </p:nvSpPr>
        <p:spPr bwMode="auto">
          <a:xfrm>
            <a:off x="4740275" y="3456682"/>
            <a:ext cx="9842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dirty="0">
                <a:latin typeface="HGPｺﾞｼｯｸE" panose="020B0900000000000000" pitchFamily="50" charset="-128"/>
                <a:ea typeface="HGPｺﾞｼｯｸE" panose="020B0900000000000000" pitchFamily="50" charset="-128"/>
              </a:rPr>
              <a:t>意見を反映</a:t>
            </a:r>
          </a:p>
        </p:txBody>
      </p:sp>
      <p:sp>
        <p:nvSpPr>
          <p:cNvPr id="7189" name="スライド番号プレースホルダー 2"/>
          <p:cNvSpPr>
            <a:spLocks noGrp="1"/>
          </p:cNvSpPr>
          <p:nvPr>
            <p:ph type="sldNum" sz="quarter" idx="12"/>
          </p:nvPr>
        </p:nvSpPr>
        <p:spPr bwMode="auto">
          <a:xfrm>
            <a:off x="7019925"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2622F4A-1BFB-45EC-AA8F-2DACCC95139A}" type="slidenum">
              <a:rPr lang="ja-JP" altLang="en-US" sz="1600">
                <a:solidFill>
                  <a:srgbClr val="898989"/>
                </a:solidFill>
              </a:rPr>
              <a:pPr>
                <a:spcBef>
                  <a:spcPct val="0"/>
                </a:spcBef>
                <a:buFontTx/>
                <a:buNone/>
              </a:pPr>
              <a:t>3</a:t>
            </a:fld>
            <a:endParaRPr lang="ja-JP" altLang="en-US" sz="1200">
              <a:solidFill>
                <a:srgbClr val="898989"/>
              </a:solidFill>
            </a:endParaRPr>
          </a:p>
        </p:txBody>
      </p:sp>
      <p:sp>
        <p:nvSpPr>
          <p:cNvPr id="18" name="正方形/長方形 17"/>
          <p:cNvSpPr/>
          <p:nvPr/>
        </p:nvSpPr>
        <p:spPr>
          <a:xfrm>
            <a:off x="179388" y="5949281"/>
            <a:ext cx="8745537" cy="864442"/>
          </a:xfrm>
          <a:prstGeom prst="rect">
            <a:avLst/>
          </a:prstGeom>
          <a:solidFill>
            <a:schemeClr val="tx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r>
              <a:rPr lang="ja-JP" altLang="en-US" sz="1200" b="1" dirty="0">
                <a:solidFill>
                  <a:schemeClr val="tx1"/>
                </a:solidFill>
                <a:latin typeface="HG丸ｺﾞｼｯｸM-PRO" pitchFamily="50" charset="-128"/>
                <a:ea typeface="HG丸ｺﾞｼｯｸM-PRO" pitchFamily="50" charset="-128"/>
              </a:rPr>
              <a:t>　　　　　　　　</a:t>
            </a:r>
            <a:r>
              <a:rPr lang="ja-JP" altLang="en-US" sz="1200" dirty="0">
                <a:solidFill>
                  <a:schemeClr val="tx1"/>
                </a:solidFill>
                <a:latin typeface="HG丸ｺﾞｼｯｸM-PRO" pitchFamily="50" charset="-128"/>
                <a:ea typeface="HG丸ｺﾞｼｯｸM-PRO" pitchFamily="50" charset="-128"/>
              </a:rPr>
              <a:t>府からの情報共有、府との意見交換を実施</a:t>
            </a:r>
          </a:p>
          <a:p>
            <a:pPr fontAlgn="auto">
              <a:lnSpc>
                <a:spcPts val="1200"/>
              </a:lnSpc>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　　　　　　　　・　市町村子ども・子育て支援事業計画策定　等</a:t>
            </a:r>
            <a:endParaRPr lang="en-US" altLang="ja-JP" sz="1200" dirty="0">
              <a:solidFill>
                <a:schemeClr val="tx1"/>
              </a:solidFill>
              <a:latin typeface="HG丸ｺﾞｼｯｸM-PRO" pitchFamily="50" charset="-128"/>
              <a:ea typeface="HG丸ｺﾞｼｯｸM-PRO" pitchFamily="50" charset="-128"/>
            </a:endParaRPr>
          </a:p>
        </p:txBody>
      </p:sp>
      <p:sp>
        <p:nvSpPr>
          <p:cNvPr id="19" name="テキスト ボックス 28"/>
          <p:cNvSpPr txBox="1">
            <a:spLocks noChangeArrowheads="1"/>
          </p:cNvSpPr>
          <p:nvPr/>
        </p:nvSpPr>
        <p:spPr bwMode="auto">
          <a:xfrm>
            <a:off x="3132138" y="5563816"/>
            <a:ext cx="3684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i="1" u="sng" dirty="0">
                <a:latin typeface="HGPｺﾞｼｯｸE" panose="020B0900000000000000" pitchFamily="50" charset="-128"/>
                <a:ea typeface="HGPｺﾞｼｯｸE" panose="020B0900000000000000" pitchFamily="50" charset="-128"/>
              </a:rPr>
              <a:t>教育・保育の需要量などを反映</a:t>
            </a:r>
          </a:p>
        </p:txBody>
      </p:sp>
      <p:sp>
        <p:nvSpPr>
          <p:cNvPr id="20" name="上矢印 19"/>
          <p:cNvSpPr/>
          <p:nvPr/>
        </p:nvSpPr>
        <p:spPr>
          <a:xfrm>
            <a:off x="1747839" y="5588643"/>
            <a:ext cx="1084262" cy="266795"/>
          </a:xfrm>
          <a:prstGeom prst="upArrow">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 name="角丸四角形 1"/>
          <p:cNvSpPr/>
          <p:nvPr/>
        </p:nvSpPr>
        <p:spPr>
          <a:xfrm>
            <a:off x="5220072" y="5999874"/>
            <a:ext cx="3601220" cy="741494"/>
          </a:xfrm>
          <a:prstGeom prst="roundRect">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1200"/>
              </a:lnSpc>
              <a:spcBef>
                <a:spcPts val="0"/>
              </a:spcBef>
              <a:spcAft>
                <a:spcPts val="0"/>
              </a:spcAft>
              <a:defRPr/>
            </a:pPr>
            <a:r>
              <a:rPr lang="ja-JP" altLang="en-US" sz="1100" b="1" dirty="0">
                <a:solidFill>
                  <a:schemeClr val="tx1"/>
                </a:solidFill>
                <a:latin typeface="HG丸ｺﾞｼｯｸM-PRO" pitchFamily="50" charset="-128"/>
                <a:ea typeface="HG丸ｺﾞｼｯｸM-PRO" pitchFamily="50" charset="-128"/>
              </a:rPr>
              <a:t>　　　　　　　　　</a:t>
            </a:r>
            <a:r>
              <a:rPr lang="ja-JP" altLang="en-US" sz="1100" b="1" u="sng" dirty="0">
                <a:solidFill>
                  <a:schemeClr val="tx1"/>
                </a:solidFill>
                <a:latin typeface="HG丸ｺﾞｼｯｸM-PRO" pitchFamily="50" charset="-128"/>
                <a:ea typeface="HG丸ｺﾞｼｯｸM-PRO" pitchFamily="50" charset="-128"/>
              </a:rPr>
              <a:t>必要に応じて</a:t>
            </a:r>
            <a:r>
              <a:rPr lang="ja-JP" altLang="en-US" sz="1100" b="1" dirty="0">
                <a:solidFill>
                  <a:schemeClr val="tx1"/>
                </a:solidFill>
                <a:latin typeface="HG丸ｺﾞｼｯｸM-PRO" pitchFamily="50" charset="-128"/>
                <a:ea typeface="HG丸ｺﾞｼｯｸM-PRO" pitchFamily="50" charset="-128"/>
              </a:rPr>
              <a:t>、</a:t>
            </a:r>
            <a:endParaRPr lang="en-US" altLang="ja-JP" sz="1100" b="1" dirty="0">
              <a:solidFill>
                <a:schemeClr val="tx1"/>
              </a:solidFill>
              <a:latin typeface="HG丸ｺﾞｼｯｸM-PRO" pitchFamily="50" charset="-128"/>
              <a:ea typeface="HG丸ｺﾞｼｯｸM-PRO" pitchFamily="50" charset="-128"/>
            </a:endParaRPr>
          </a:p>
          <a:p>
            <a:pPr fontAlgn="auto">
              <a:lnSpc>
                <a:spcPts val="1200"/>
              </a:lnSpc>
              <a:spcBef>
                <a:spcPts val="0"/>
              </a:spcBef>
              <a:spcAft>
                <a:spcPts val="0"/>
              </a:spcAft>
              <a:defRPr/>
            </a:pPr>
            <a:r>
              <a:rPr lang="ja-JP" altLang="en-US" sz="1100" b="1" dirty="0">
                <a:solidFill>
                  <a:schemeClr val="tx1"/>
                </a:solidFill>
                <a:latin typeface="HG丸ｺﾞｼｯｸM-PRO" pitchFamily="50" charset="-128"/>
                <a:ea typeface="HG丸ｺﾞｼｯｸM-PRO" pitchFamily="50" charset="-128"/>
              </a:rPr>
              <a:t>　　　　　　　　　</a:t>
            </a:r>
            <a:r>
              <a:rPr lang="ja-JP" altLang="en-US" sz="1100" dirty="0">
                <a:solidFill>
                  <a:schemeClr val="tx1"/>
                </a:solidFill>
                <a:latin typeface="HG丸ｺﾞｼｯｸM-PRO" pitchFamily="50" charset="-128"/>
                <a:ea typeface="HG丸ｺﾞｼｯｸM-PRO" pitchFamily="50" charset="-128"/>
              </a:rPr>
              <a:t>府との意見交換、圏域内での</a:t>
            </a:r>
            <a:endParaRPr lang="en-US" altLang="ja-JP" sz="1100" dirty="0">
              <a:solidFill>
                <a:schemeClr val="tx1"/>
              </a:solidFill>
              <a:latin typeface="HG丸ｺﾞｼｯｸM-PRO" pitchFamily="50" charset="-128"/>
              <a:ea typeface="HG丸ｺﾞｼｯｸM-PRO" pitchFamily="50" charset="-128"/>
            </a:endParaRPr>
          </a:p>
          <a:p>
            <a:pPr fontAlgn="auto">
              <a:lnSpc>
                <a:spcPts val="1200"/>
              </a:lnSpc>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　　　　　　　　　情報交換等を実施</a:t>
            </a:r>
          </a:p>
        </p:txBody>
      </p:sp>
      <p:sp>
        <p:nvSpPr>
          <p:cNvPr id="22" name="テキスト ボックス 15"/>
          <p:cNvSpPr txBox="1">
            <a:spLocks noChangeArrowheads="1"/>
          </p:cNvSpPr>
          <p:nvPr/>
        </p:nvSpPr>
        <p:spPr bwMode="auto">
          <a:xfrm>
            <a:off x="5414912" y="6125529"/>
            <a:ext cx="10720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400" dirty="0">
                <a:latin typeface="HGSｺﾞｼｯｸE" panose="020B0900000000000000" pitchFamily="50" charset="-128"/>
                <a:ea typeface="HGSｺﾞｼｯｸE" panose="020B0900000000000000" pitchFamily="50" charset="-128"/>
              </a:rPr>
              <a:t>市町村</a:t>
            </a:r>
            <a:endParaRPr lang="en-US" altLang="ja-JP" sz="1400" dirty="0">
              <a:latin typeface="HGSｺﾞｼｯｸE" panose="020B0900000000000000" pitchFamily="50" charset="-128"/>
              <a:ea typeface="HGSｺﾞｼｯｸE" panose="020B0900000000000000" pitchFamily="50" charset="-128"/>
            </a:endParaRPr>
          </a:p>
          <a:p>
            <a:r>
              <a:rPr lang="ja-JP" altLang="en-US" sz="1400" dirty="0">
                <a:latin typeface="HGSｺﾞｼｯｸE" panose="020B0900000000000000" pitchFamily="50" charset="-128"/>
                <a:ea typeface="HGSｺﾞｼｯｸE" panose="020B0900000000000000" pitchFamily="50" charset="-128"/>
              </a:rPr>
              <a:t>圏域会議</a:t>
            </a:r>
          </a:p>
        </p:txBody>
      </p:sp>
      <p:sp>
        <p:nvSpPr>
          <p:cNvPr id="23" name="テキスト ボックス 15"/>
          <p:cNvSpPr txBox="1">
            <a:spLocks noChangeArrowheads="1"/>
          </p:cNvSpPr>
          <p:nvPr/>
        </p:nvSpPr>
        <p:spPr bwMode="auto">
          <a:xfrm>
            <a:off x="227888" y="6070635"/>
            <a:ext cx="124776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lang="ja-JP" altLang="en-US" sz="1600" dirty="0">
                <a:latin typeface="HGSｺﾞｼｯｸE" panose="020B0900000000000000" pitchFamily="50" charset="-128"/>
                <a:ea typeface="HGSｺﾞｼｯｸE" panose="020B0900000000000000" pitchFamily="50" charset="-128"/>
              </a:rPr>
              <a:t>府・市町村</a:t>
            </a:r>
            <a:endParaRPr lang="en-US" altLang="ja-JP" sz="1600" dirty="0">
              <a:latin typeface="HGSｺﾞｼｯｸE" panose="020B0900000000000000" pitchFamily="50" charset="-128"/>
              <a:ea typeface="HGSｺﾞｼｯｸE" panose="020B0900000000000000" pitchFamily="50" charset="-128"/>
            </a:endParaRPr>
          </a:p>
          <a:p>
            <a:pPr algn="ctr"/>
            <a:r>
              <a:rPr lang="ja-JP" altLang="en-US" sz="1600" dirty="0">
                <a:latin typeface="HGSｺﾞｼｯｸE" panose="020B0900000000000000" pitchFamily="50" charset="-128"/>
                <a:ea typeface="HGSｺﾞｼｯｸE" panose="020B0900000000000000" pitchFamily="50" charset="-128"/>
              </a:rPr>
              <a:t>連携会議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ボックス 1"/>
          <p:cNvSpPr txBox="1">
            <a:spLocks noChangeArrowheads="1"/>
          </p:cNvSpPr>
          <p:nvPr/>
        </p:nvSpPr>
        <p:spPr bwMode="auto">
          <a:xfrm>
            <a:off x="176212" y="26988"/>
            <a:ext cx="70600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mj-ea"/>
                <a:ea typeface="+mj-ea"/>
              </a:rPr>
              <a:t>３．（仮称）大阪府子ども計画策定スケジュール（案）について</a:t>
            </a:r>
          </a:p>
        </p:txBody>
      </p:sp>
      <p:graphicFrame>
        <p:nvGraphicFramePr>
          <p:cNvPr id="3" name="表 2"/>
          <p:cNvGraphicFramePr>
            <a:graphicFrameLocks noGrp="1"/>
          </p:cNvGraphicFramePr>
          <p:nvPr>
            <p:extLst>
              <p:ext uri="{D42A27DB-BD31-4B8C-83A1-F6EECF244321}">
                <p14:modId xmlns:p14="http://schemas.microsoft.com/office/powerpoint/2010/main" val="2127571857"/>
              </p:ext>
            </p:extLst>
          </p:nvPr>
        </p:nvGraphicFramePr>
        <p:xfrm>
          <a:off x="175592" y="582304"/>
          <a:ext cx="8789021" cy="615906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98466">
                  <a:extLst>
                    <a:ext uri="{9D8B030D-6E8A-4147-A177-3AD203B41FA5}">
                      <a16:colId xmlns:a16="http://schemas.microsoft.com/office/drawing/2014/main" val="20000"/>
                    </a:ext>
                  </a:extLst>
                </a:gridCol>
                <a:gridCol w="3005980">
                  <a:extLst>
                    <a:ext uri="{9D8B030D-6E8A-4147-A177-3AD203B41FA5}">
                      <a16:colId xmlns:a16="http://schemas.microsoft.com/office/drawing/2014/main" val="20001"/>
                    </a:ext>
                  </a:extLst>
                </a:gridCol>
                <a:gridCol w="2952328">
                  <a:extLst>
                    <a:ext uri="{9D8B030D-6E8A-4147-A177-3AD203B41FA5}">
                      <a16:colId xmlns:a16="http://schemas.microsoft.com/office/drawing/2014/main" val="20002"/>
                    </a:ext>
                  </a:extLst>
                </a:gridCol>
                <a:gridCol w="2232247">
                  <a:extLst>
                    <a:ext uri="{9D8B030D-6E8A-4147-A177-3AD203B41FA5}">
                      <a16:colId xmlns:a16="http://schemas.microsoft.com/office/drawing/2014/main" val="20004"/>
                    </a:ext>
                  </a:extLst>
                </a:gridCol>
              </a:tblGrid>
              <a:tr h="340507">
                <a:tc>
                  <a:txBody>
                    <a:bodyPr/>
                    <a:lstStyle/>
                    <a:p>
                      <a:pPr algn="ctr"/>
                      <a:endParaRPr kumimoji="1" lang="ja-JP" altLang="en-US" sz="120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dirty="0">
                          <a:solidFill>
                            <a:schemeClr val="tx1"/>
                          </a:solidFill>
                          <a:latin typeface="HG丸ｺﾞｼｯｸM-PRO" pitchFamily="50" charset="-128"/>
                          <a:ea typeface="HG丸ｺﾞｼｯｸM-PRO" pitchFamily="50" charset="-128"/>
                        </a:rPr>
                        <a:t>子ども施策審議会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dirty="0">
                          <a:solidFill>
                            <a:schemeClr val="tx1"/>
                          </a:solidFill>
                          <a:latin typeface="HG丸ｺﾞｼｯｸM-PRO" pitchFamily="50" charset="-128"/>
                          <a:ea typeface="HG丸ｺﾞｼｯｸM-PRO" pitchFamily="50" charset="-128"/>
                        </a:rPr>
                        <a:t>計画策定部会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aseline="0" dirty="0">
                          <a:solidFill>
                            <a:schemeClr val="tx1"/>
                          </a:solidFill>
                          <a:latin typeface="HG丸ｺﾞｼｯｸM-PRO" pitchFamily="50" charset="-128"/>
                          <a:ea typeface="HG丸ｺﾞｼｯｸM-PRO" pitchFamily="50" charset="-128"/>
                        </a:rPr>
                        <a:t>その他</a:t>
                      </a:r>
                      <a:endParaRPr kumimoji="1" lang="en-US" altLang="ja-JP" sz="1400" baseline="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361173">
                <a:tc>
                  <a:txBody>
                    <a:bodyPr/>
                    <a:lstStyle/>
                    <a:p>
                      <a:pPr algn="r"/>
                      <a:r>
                        <a:rPr kumimoji="1" lang="en-US" altLang="ja-JP" sz="1200" dirty="0">
                          <a:solidFill>
                            <a:schemeClr val="tx1"/>
                          </a:solidFill>
                          <a:latin typeface="HG丸ｺﾞｼｯｸM-PRO" pitchFamily="50" charset="-128"/>
                          <a:ea typeface="HG丸ｺﾞｼｯｸM-PRO" pitchFamily="50" charset="-128"/>
                        </a:rPr>
                        <a:t>R</a:t>
                      </a:r>
                      <a:r>
                        <a:rPr kumimoji="1" lang="ja-JP" altLang="en-US" sz="1200" dirty="0">
                          <a:solidFill>
                            <a:schemeClr val="tx1"/>
                          </a:solidFill>
                          <a:latin typeface="HG丸ｺﾞｼｯｸM-PRO" pitchFamily="50" charset="-128"/>
                          <a:ea typeface="HG丸ｺﾞｼｯｸM-PRO" pitchFamily="50" charset="-128"/>
                        </a:rPr>
                        <a:t>５</a:t>
                      </a:r>
                      <a:r>
                        <a:rPr kumimoji="1" lang="en-US" altLang="ja-JP" sz="1200" dirty="0">
                          <a:solidFill>
                            <a:schemeClr val="tx1"/>
                          </a:solidFill>
                          <a:latin typeface="HG丸ｺﾞｼｯｸM-PRO" pitchFamily="50" charset="-128"/>
                          <a:ea typeface="HG丸ｺﾞｼｯｸM-PRO" pitchFamily="50" charset="-128"/>
                        </a:rPr>
                        <a:t>.</a:t>
                      </a:r>
                    </a:p>
                    <a:p>
                      <a:pPr algn="r"/>
                      <a:r>
                        <a:rPr kumimoji="1" lang="en-US" altLang="ja-JP" sz="1200" dirty="0">
                          <a:solidFill>
                            <a:schemeClr val="tx1"/>
                          </a:solidFill>
                          <a:latin typeface="HG丸ｺﾞｼｯｸM-PRO" pitchFamily="50" charset="-128"/>
                          <a:ea typeface="HG丸ｺﾞｼｯｸM-PRO" pitchFamily="50" charset="-128"/>
                        </a:rPr>
                        <a:t>.8</a:t>
                      </a:r>
                      <a:r>
                        <a:rPr kumimoji="1" lang="ja-JP" altLang="en-US" sz="1200" dirty="0">
                          <a:solidFill>
                            <a:schemeClr val="tx1"/>
                          </a:solidFill>
                          <a:latin typeface="HG丸ｺﾞｼｯｸM-PRO" pitchFamily="50" charset="-128"/>
                          <a:ea typeface="HG丸ｺﾞｼｯｸM-PRO" pitchFamily="50" charset="-128"/>
                        </a:rPr>
                        <a:t>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en-US" altLang="ja-JP" sz="1200" dirty="0">
                          <a:solidFill>
                            <a:schemeClr val="tx1"/>
                          </a:solidFill>
                          <a:latin typeface="HG丸ｺﾞｼｯｸM-PRO" pitchFamily="50" charset="-128"/>
                          <a:ea typeface="HG丸ｺﾞｼｯｸM-PRO" pitchFamily="50" charset="-128"/>
                        </a:rPr>
                        <a:t>11</a:t>
                      </a:r>
                      <a:r>
                        <a:rPr kumimoji="1" lang="ja-JP" altLang="en-US" sz="1200" dirty="0">
                          <a:solidFill>
                            <a:schemeClr val="tx1"/>
                          </a:solidFill>
                          <a:latin typeface="HG丸ｺﾞｼｯｸM-PRO" pitchFamily="50" charset="-128"/>
                          <a:ea typeface="HG丸ｺﾞｼｯｸM-PRO" pitchFamily="50" charset="-128"/>
                        </a:rPr>
                        <a:t>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solidFill>
                            <a:schemeClr val="tx1"/>
                          </a:solidFill>
                          <a:latin typeface="HG丸ｺﾞｼｯｸM-PRO" pitchFamily="50" charset="-128"/>
                          <a:ea typeface="HG丸ｺﾞｼｯｸM-PRO" pitchFamily="50" charset="-128"/>
                        </a:rPr>
                        <a:t>①審議会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・子ども家庭施策審議体制の充実</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・（仮称）子ども計画</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・ニーズ調査　等</a:t>
                      </a:r>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②審議会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・後期計画の実施状況の報告</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・新計画の方向性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①部会</a:t>
                      </a:r>
                      <a:endParaRPr kumimoji="1" lang="en-US" altLang="ja-JP" sz="1100" dirty="0">
                        <a:solidFill>
                          <a:schemeClr val="tx1"/>
                        </a:solidFill>
                        <a:latin typeface="HG丸ｺﾞｼｯｸM-PRO" pitchFamily="50" charset="-128"/>
                        <a:ea typeface="HG丸ｺﾞｼｯｸM-PRO" pitchFamily="50" charset="-128"/>
                      </a:endParaRPr>
                    </a:p>
                    <a:p>
                      <a:pPr marL="0" indent="0">
                        <a:buFont typeface="Arial" panose="020B0604020202020204" pitchFamily="34" charset="0"/>
                        <a:buNone/>
                      </a:pPr>
                      <a:r>
                        <a:rPr kumimoji="1" lang="ja-JP" altLang="en-US" sz="1100" dirty="0">
                          <a:solidFill>
                            <a:schemeClr val="tx1"/>
                          </a:solidFill>
                          <a:latin typeface="HG丸ｺﾞｼｯｸM-PRO" pitchFamily="50" charset="-128"/>
                          <a:ea typeface="HG丸ｺﾞｼｯｸM-PRO" pitchFamily="50" charset="-128"/>
                        </a:rPr>
                        <a:t>・ニーズ調査</a:t>
                      </a:r>
                      <a:endParaRPr kumimoji="1" lang="en-US" altLang="ja-JP" sz="1100" dirty="0">
                        <a:solidFill>
                          <a:schemeClr val="tx1"/>
                        </a:solidFill>
                        <a:latin typeface="HG丸ｺﾞｼｯｸM-PRO" pitchFamily="50" charset="-128"/>
                        <a:ea typeface="HG丸ｺﾞｼｯｸM-PRO" pitchFamily="50" charset="-128"/>
                      </a:endParaRPr>
                    </a:p>
                    <a:p>
                      <a:pPr marL="0" indent="0">
                        <a:buFont typeface="Arial" panose="020B0604020202020204" pitchFamily="34" charset="0"/>
                        <a:buNone/>
                      </a:pPr>
                      <a:r>
                        <a:rPr kumimoji="1" lang="ja-JP" altLang="en-US" sz="1100" dirty="0">
                          <a:solidFill>
                            <a:schemeClr val="tx1"/>
                          </a:solidFill>
                          <a:latin typeface="HG丸ｺﾞｼｯｸM-PRO" pitchFamily="50" charset="-128"/>
                          <a:ea typeface="HG丸ｺﾞｼｯｸM-PRO" pitchFamily="50" charset="-128"/>
                        </a:rPr>
                        <a:t>・後期計画の検証評価</a:t>
                      </a:r>
                      <a:endParaRPr kumimoji="1" lang="en-US" altLang="ja-JP"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solidFill>
                            <a:schemeClr val="tx1"/>
                          </a:solidFill>
                          <a:latin typeface="HG丸ｺﾞｼｯｸM-PRO" pitchFamily="50" charset="-128"/>
                          <a:ea typeface="HG丸ｺﾞｼｯｸM-PRO" pitchFamily="50" charset="-128"/>
                        </a:rPr>
                        <a:t>（国）</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骨太の方針</a:t>
                      </a:r>
                      <a:r>
                        <a:rPr kumimoji="1" lang="en-US" altLang="ja-JP" sz="1100" dirty="0">
                          <a:solidFill>
                            <a:schemeClr val="tx1"/>
                          </a:solidFill>
                          <a:latin typeface="HG丸ｺﾞｼｯｸM-PRO" pitchFamily="50" charset="-128"/>
                          <a:ea typeface="HG丸ｺﾞｼｯｸM-PRO" pitchFamily="50" charset="-128"/>
                        </a:rPr>
                        <a:t>[</a:t>
                      </a:r>
                      <a:r>
                        <a:rPr kumimoji="1" lang="ja-JP" altLang="en-US" sz="1100" dirty="0">
                          <a:solidFill>
                            <a:schemeClr val="tx1"/>
                          </a:solidFill>
                          <a:latin typeface="HG丸ｺﾞｼｯｸM-PRO" pitchFamily="50" charset="-128"/>
                          <a:ea typeface="HG丸ｺﾞｼｯｸM-PRO" pitchFamily="50" charset="-128"/>
                        </a:rPr>
                        <a:t>閣議決定</a:t>
                      </a:r>
                      <a:r>
                        <a:rPr kumimoji="1" lang="en-US" altLang="ja-JP" sz="1100" dirty="0">
                          <a:solidFill>
                            <a:schemeClr val="tx1"/>
                          </a:solidFill>
                          <a:latin typeface="HG丸ｺﾞｼｯｸM-PRO" pitchFamily="50" charset="-128"/>
                          <a:ea typeface="HG丸ｺﾞｼｯｸM-PRO" pitchFamily="50" charset="-128"/>
                        </a:rPr>
                        <a:t>]</a:t>
                      </a: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（市町村）</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市町村ニーズ調査に着手</a:t>
                      </a:r>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（国）</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こども大綱</a:t>
                      </a:r>
                      <a:r>
                        <a:rPr kumimoji="1" lang="en-US" altLang="ja-JP" sz="1100" dirty="0">
                          <a:solidFill>
                            <a:schemeClr val="tx1"/>
                          </a:solidFill>
                          <a:latin typeface="HG丸ｺﾞｼｯｸM-PRO" pitchFamily="50" charset="-128"/>
                          <a:ea typeface="HG丸ｺﾞｼｯｸM-PRO" pitchFamily="50" charset="-128"/>
                        </a:rPr>
                        <a:t>[</a:t>
                      </a:r>
                      <a:r>
                        <a:rPr kumimoji="1" lang="ja-JP" altLang="en-US" sz="1100" dirty="0">
                          <a:solidFill>
                            <a:schemeClr val="tx1"/>
                          </a:solidFill>
                          <a:latin typeface="HG丸ｺﾞｼｯｸM-PRO" pitchFamily="50" charset="-128"/>
                          <a:ea typeface="HG丸ｺﾞｼｯｸM-PRO" pitchFamily="50" charset="-128"/>
                        </a:rPr>
                        <a:t>閣議決定予定</a:t>
                      </a:r>
                      <a:r>
                        <a:rPr kumimoji="1" lang="en-US" altLang="ja-JP" sz="1100" dirty="0">
                          <a:solidFill>
                            <a:schemeClr val="tx1"/>
                          </a:solidFill>
                          <a:latin typeface="HG丸ｺﾞｼｯｸM-PRO" pitchFamily="50" charset="-128"/>
                          <a:ea typeface="HG丸ｺﾞｼｯｸM-PRO"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52960">
                <a:tc>
                  <a:txBody>
                    <a:bodyPr/>
                    <a:lstStyle/>
                    <a:p>
                      <a:pPr algn="r"/>
                      <a:r>
                        <a:rPr kumimoji="1" lang="en-US" altLang="ja-JP" sz="1200" dirty="0">
                          <a:solidFill>
                            <a:schemeClr val="tx1"/>
                          </a:solidFill>
                          <a:latin typeface="HG丸ｺﾞｼｯｸM-PRO" pitchFamily="50" charset="-128"/>
                          <a:ea typeface="HG丸ｺﾞｼｯｸM-PRO" pitchFamily="50" charset="-128"/>
                        </a:rPr>
                        <a:t>R6.</a:t>
                      </a:r>
                    </a:p>
                    <a:p>
                      <a:pPr algn="r"/>
                      <a:r>
                        <a:rPr kumimoji="1" lang="ja-JP" altLang="en-US" sz="1200" dirty="0">
                          <a:solidFill>
                            <a:schemeClr val="tx1"/>
                          </a:solidFill>
                          <a:latin typeface="HG丸ｺﾞｼｯｸM-PRO" pitchFamily="50" charset="-128"/>
                          <a:ea typeface="HG丸ｺﾞｼｯｸM-PRO" pitchFamily="50" charset="-128"/>
                        </a:rPr>
                        <a:t>１月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ja-JP" altLang="en-US" sz="1200" dirty="0">
                          <a:solidFill>
                            <a:schemeClr val="tx1"/>
                          </a:solidFill>
                          <a:latin typeface="HG丸ｺﾞｼｯｸM-PRO" pitchFamily="50" charset="-128"/>
                          <a:ea typeface="HG丸ｺﾞｼｯｸM-PRO" pitchFamily="50" charset="-128"/>
                        </a:rPr>
                        <a:t>２月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en-US" altLang="ja-JP" sz="1200" dirty="0">
                          <a:solidFill>
                            <a:schemeClr val="tx1"/>
                          </a:solidFill>
                          <a:latin typeface="HG丸ｺﾞｼｯｸM-PRO" pitchFamily="50" charset="-128"/>
                          <a:ea typeface="HG丸ｺﾞｼｯｸM-PRO" pitchFamily="50" charset="-128"/>
                        </a:rPr>
                        <a:t>3</a:t>
                      </a:r>
                      <a:r>
                        <a:rPr kumimoji="1" lang="ja-JP" altLang="en-US" sz="1200" dirty="0">
                          <a:solidFill>
                            <a:schemeClr val="tx1"/>
                          </a:solidFill>
                          <a:latin typeface="HG丸ｺﾞｼｯｸM-PRO" pitchFamily="50" charset="-128"/>
                          <a:ea typeface="HG丸ｺﾞｼｯｸM-PRO"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③審議会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・ニーズ調査結果概要</a:t>
                      </a:r>
                      <a:r>
                        <a:rPr kumimoji="1" lang="en-US" altLang="ja-JP" sz="1100" dirty="0">
                          <a:solidFill>
                            <a:schemeClr val="tx1"/>
                          </a:solidFill>
                          <a:latin typeface="HG丸ｺﾞｼｯｸM-PRO" pitchFamily="50" charset="-128"/>
                          <a:ea typeface="HG丸ｺﾞｼｯｸM-PRO" pitchFamily="50" charset="-128"/>
                        </a:rPr>
                        <a:t>(</a:t>
                      </a:r>
                      <a:r>
                        <a:rPr kumimoji="1" lang="ja-JP" altLang="en-US" sz="1100" dirty="0">
                          <a:solidFill>
                            <a:schemeClr val="tx1"/>
                          </a:solidFill>
                          <a:latin typeface="HG丸ｺﾞｼｯｸM-PRO" pitchFamily="50" charset="-128"/>
                          <a:ea typeface="HG丸ｺﾞｼｯｸM-PRO" pitchFamily="50" charset="-128"/>
                        </a:rPr>
                        <a:t>府・市</a:t>
                      </a:r>
                      <a:r>
                        <a:rPr kumimoji="1" lang="en-US" altLang="ja-JP" sz="1100" dirty="0">
                          <a:solidFill>
                            <a:schemeClr val="tx1"/>
                          </a:solidFill>
                          <a:latin typeface="HG丸ｺﾞｼｯｸM-PRO" pitchFamily="50" charset="-128"/>
                          <a:ea typeface="HG丸ｺﾞｼｯｸM-PRO" pitchFamily="50" charset="-128"/>
                        </a:rPr>
                        <a:t>)</a:t>
                      </a:r>
                    </a:p>
                    <a:p>
                      <a:r>
                        <a:rPr kumimoji="1" lang="ja-JP" altLang="en-US" sz="1100" dirty="0">
                          <a:solidFill>
                            <a:schemeClr val="tx1"/>
                          </a:solidFill>
                          <a:latin typeface="HG丸ｺﾞｼｯｸM-PRO" pitchFamily="50" charset="-128"/>
                          <a:ea typeface="HG丸ｺﾞｼｯｸM-PRO" pitchFamily="50" charset="-128"/>
                        </a:rPr>
                        <a:t>・（仮称）子ども計画骨子案　等</a:t>
                      </a:r>
                      <a:endParaRPr kumimoji="1" lang="en-US" altLang="ja-JP"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②部会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・（仮称）子ども計画骨子案</a:t>
                      </a:r>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③部会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・ニーズ調査結果概要</a:t>
                      </a:r>
                      <a:r>
                        <a:rPr kumimoji="1" lang="en-US" altLang="ja-JP" sz="1100" dirty="0">
                          <a:solidFill>
                            <a:schemeClr val="tx1"/>
                          </a:solidFill>
                          <a:latin typeface="HG丸ｺﾞｼｯｸM-PRO" pitchFamily="50" charset="-128"/>
                          <a:ea typeface="HG丸ｺﾞｼｯｸM-PRO" pitchFamily="50" charset="-128"/>
                        </a:rPr>
                        <a:t>(</a:t>
                      </a:r>
                      <a:r>
                        <a:rPr kumimoji="1" lang="ja-JP" altLang="en-US" sz="1100" dirty="0">
                          <a:solidFill>
                            <a:schemeClr val="tx1"/>
                          </a:solidFill>
                          <a:latin typeface="HG丸ｺﾞｼｯｸM-PRO" pitchFamily="50" charset="-128"/>
                          <a:ea typeface="HG丸ｺﾞｼｯｸM-PRO" pitchFamily="50" charset="-128"/>
                        </a:rPr>
                        <a:t>府・市</a:t>
                      </a:r>
                      <a:r>
                        <a:rPr kumimoji="1" lang="en-US" altLang="ja-JP" sz="1100" dirty="0">
                          <a:solidFill>
                            <a:schemeClr val="tx1"/>
                          </a:solidFill>
                          <a:latin typeface="HG丸ｺﾞｼｯｸM-PRO" pitchFamily="50" charset="-128"/>
                          <a:ea typeface="HG丸ｺﾞｼｯｸM-PRO" pitchFamily="50" charset="-128"/>
                        </a:rPr>
                        <a:t>)</a:t>
                      </a:r>
                    </a:p>
                    <a:p>
                      <a:r>
                        <a:rPr kumimoji="1" lang="ja-JP" altLang="en-US" sz="1100" dirty="0">
                          <a:solidFill>
                            <a:schemeClr val="tx1"/>
                          </a:solidFill>
                          <a:latin typeface="HG丸ｺﾞｼｯｸM-PRO" pitchFamily="50" charset="-128"/>
                          <a:ea typeface="HG丸ｺﾞｼｯｸM-PRO" pitchFamily="50" charset="-128"/>
                        </a:rPr>
                        <a:t>・（仮称）子ども計画骨子案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solidFill>
                            <a:schemeClr val="tx1"/>
                          </a:solidFill>
                          <a:latin typeface="HG丸ｺﾞｼｯｸM-PRO" pitchFamily="50" charset="-128"/>
                          <a:ea typeface="HG丸ｺﾞｼｯｸM-PRO" pitchFamily="50" charset="-128"/>
                        </a:rPr>
                        <a:t>（市町村）</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市町村ニーズ調査とりまとめ</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（国）</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量の見込み算出のための「作</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業の手引き」を提示</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（市町村）</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「量の見込み」を府に報告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88517">
                <a:tc>
                  <a:txBody>
                    <a:bodyPr/>
                    <a:lstStyle/>
                    <a:p>
                      <a:pPr algn="r"/>
                      <a:r>
                        <a:rPr kumimoji="1" lang="en-US" altLang="ja-JP" sz="1200" dirty="0">
                          <a:solidFill>
                            <a:schemeClr val="tx1"/>
                          </a:solidFill>
                          <a:latin typeface="HG丸ｺﾞｼｯｸM-PRO" pitchFamily="50" charset="-128"/>
                          <a:ea typeface="HG丸ｺﾞｼｯｸM-PRO" pitchFamily="50" charset="-128"/>
                        </a:rPr>
                        <a:t>R6.</a:t>
                      </a:r>
                    </a:p>
                    <a:p>
                      <a:pPr algn="r"/>
                      <a:r>
                        <a:rPr kumimoji="1" lang="ja-JP" altLang="en-US" sz="1200" dirty="0">
                          <a:solidFill>
                            <a:schemeClr val="tx1"/>
                          </a:solidFill>
                          <a:latin typeface="HG丸ｺﾞｼｯｸM-PRO" pitchFamily="50" charset="-128"/>
                          <a:ea typeface="HG丸ｺﾞｼｯｸM-PRO" pitchFamily="50" charset="-128"/>
                        </a:rPr>
                        <a:t>８月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en-US" altLang="ja-JP" sz="1200" dirty="0">
                          <a:solidFill>
                            <a:schemeClr val="tx1"/>
                          </a:solidFill>
                          <a:latin typeface="HG丸ｺﾞｼｯｸM-PRO" pitchFamily="50" charset="-128"/>
                          <a:ea typeface="HG丸ｺﾞｼｯｸM-PRO" pitchFamily="50" charset="-128"/>
                        </a:rPr>
                        <a:t>9</a:t>
                      </a:r>
                      <a:r>
                        <a:rPr kumimoji="1" lang="ja-JP" altLang="en-US" sz="1200" dirty="0">
                          <a:solidFill>
                            <a:schemeClr val="tx1"/>
                          </a:solidFill>
                          <a:latin typeface="HG丸ｺﾞｼｯｸM-PRO" pitchFamily="50" charset="-128"/>
                          <a:ea typeface="HG丸ｺﾞｼｯｸM-PRO" pitchFamily="50" charset="-128"/>
                        </a:rPr>
                        <a:t>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en-US" altLang="ja-JP" sz="1200" dirty="0">
                          <a:solidFill>
                            <a:schemeClr val="tx1"/>
                          </a:solidFill>
                          <a:latin typeface="HG丸ｺﾞｼｯｸM-PRO" pitchFamily="50" charset="-128"/>
                          <a:ea typeface="HG丸ｺﾞｼｯｸM-PRO" pitchFamily="50" charset="-128"/>
                        </a:rPr>
                        <a:t>11</a:t>
                      </a:r>
                      <a:r>
                        <a:rPr kumimoji="1" lang="ja-JP" altLang="en-US" sz="1200" dirty="0">
                          <a:solidFill>
                            <a:schemeClr val="tx1"/>
                          </a:solidFill>
                          <a:latin typeface="HG丸ｺﾞｼｯｸM-PRO" pitchFamily="50" charset="-128"/>
                          <a:ea typeface="HG丸ｺﾞｼｯｸM-PRO" pitchFamily="50" charset="-128"/>
                        </a:rPr>
                        <a:t>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en-US" altLang="ja-JP" sz="1200" dirty="0">
                          <a:solidFill>
                            <a:schemeClr val="tx1"/>
                          </a:solidFill>
                          <a:latin typeface="HG丸ｺﾞｼｯｸM-PRO" pitchFamily="50" charset="-128"/>
                          <a:ea typeface="HG丸ｺﾞｼｯｸM-PRO" pitchFamily="50" charset="-128"/>
                        </a:rPr>
                        <a:t>12</a:t>
                      </a:r>
                      <a:r>
                        <a:rPr kumimoji="1" lang="ja-JP" altLang="en-US" sz="1200" dirty="0">
                          <a:solidFill>
                            <a:schemeClr val="tx1"/>
                          </a:solidFill>
                          <a:latin typeface="HG丸ｺﾞｼｯｸM-PRO" pitchFamily="50" charset="-128"/>
                          <a:ea typeface="HG丸ｺﾞｼｯｸM-PRO" pitchFamily="50" charset="-128"/>
                        </a:rPr>
                        <a:t>月</a:t>
                      </a:r>
                      <a:endParaRPr kumimoji="1" lang="en-US" altLang="ja-JP" sz="12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①審議会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・（仮称）子ども計画素案</a:t>
                      </a:r>
                      <a:r>
                        <a:rPr kumimoji="1" lang="en-US" altLang="ja-JP" sz="1100" dirty="0">
                          <a:solidFill>
                            <a:schemeClr val="tx1"/>
                          </a:solidFill>
                          <a:latin typeface="HG丸ｺﾞｼｯｸM-PRO" pitchFamily="50" charset="-128"/>
                          <a:ea typeface="HG丸ｺﾞｼｯｸM-PRO" pitchFamily="50" charset="-128"/>
                        </a:rPr>
                        <a:t>(</a:t>
                      </a:r>
                      <a:r>
                        <a:rPr kumimoji="1" lang="ja-JP" altLang="en-US" sz="1100" dirty="0">
                          <a:solidFill>
                            <a:schemeClr val="tx1"/>
                          </a:solidFill>
                          <a:latin typeface="HG丸ｺﾞｼｯｸM-PRO" pitchFamily="50" charset="-128"/>
                          <a:ea typeface="HG丸ｺﾞｼｯｸM-PRO" pitchFamily="50" charset="-128"/>
                        </a:rPr>
                        <a:t>本体・事業計画</a:t>
                      </a:r>
                      <a:r>
                        <a:rPr kumimoji="1" lang="en-US" altLang="ja-JP" sz="1100" dirty="0">
                          <a:solidFill>
                            <a:schemeClr val="tx1"/>
                          </a:solidFill>
                          <a:latin typeface="HG丸ｺﾞｼｯｸM-PRO" pitchFamily="50" charset="-128"/>
                          <a:ea typeface="HG丸ｺﾞｼｯｸM-PRO" pitchFamily="50" charset="-128"/>
                        </a:rPr>
                        <a:t>)</a:t>
                      </a:r>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a:solidFill>
                            <a:schemeClr val="tx1"/>
                          </a:solidFill>
                          <a:latin typeface="HG丸ｺﾞｼｯｸM-PRO" pitchFamily="50" charset="-128"/>
                          <a:ea typeface="HG丸ｺﾞｼｯｸM-PRO" pitchFamily="50" charset="-128"/>
                        </a:rPr>
                        <a:t>①部会　</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・（仮称）子ども計画素案</a:t>
                      </a:r>
                      <a:r>
                        <a:rPr kumimoji="1" lang="en-US" altLang="ja-JP" sz="1100" dirty="0">
                          <a:solidFill>
                            <a:schemeClr val="tx1"/>
                          </a:solidFill>
                          <a:latin typeface="HG丸ｺﾞｼｯｸM-PRO" pitchFamily="50" charset="-128"/>
                          <a:ea typeface="HG丸ｺﾞｼｯｸM-PRO" pitchFamily="50" charset="-128"/>
                        </a:rPr>
                        <a:t>(</a:t>
                      </a:r>
                      <a:r>
                        <a:rPr kumimoji="1" lang="ja-JP" altLang="en-US" sz="1100" dirty="0">
                          <a:solidFill>
                            <a:schemeClr val="tx1"/>
                          </a:solidFill>
                          <a:latin typeface="HG丸ｺﾞｼｯｸM-PRO" pitchFamily="50" charset="-128"/>
                          <a:ea typeface="HG丸ｺﾞｼｯｸM-PRO" pitchFamily="50" charset="-128"/>
                        </a:rPr>
                        <a:t>本体・事業計画</a:t>
                      </a:r>
                      <a:r>
                        <a:rPr kumimoji="1" lang="en-US" altLang="ja-JP" sz="1100" dirty="0">
                          <a:solidFill>
                            <a:schemeClr val="tx1"/>
                          </a:solidFill>
                          <a:latin typeface="HG丸ｺﾞｼｯｸM-PRO" pitchFamily="50" charset="-128"/>
                          <a:ea typeface="HG丸ｺﾞｼｯｸM-PRO" pitchFamily="50" charset="-128"/>
                        </a:rPr>
                        <a:t>)</a:t>
                      </a:r>
                    </a:p>
                    <a:p>
                      <a:r>
                        <a:rPr kumimoji="1" lang="ja-JP" altLang="en-US" sz="1100" dirty="0">
                          <a:solidFill>
                            <a:schemeClr val="tx1"/>
                          </a:solidFill>
                          <a:latin typeface="HG丸ｺﾞｼｯｸM-PRO" pitchFamily="50" charset="-128"/>
                          <a:ea typeface="HG丸ｺﾞｼｯｸM-PRO" pitchFamily="50" charset="-128"/>
                        </a:rPr>
                        <a:t>②部会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・（仮称）子ども計画素案</a:t>
                      </a:r>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a:solidFill>
                            <a:schemeClr val="tx1"/>
                          </a:solidFill>
                          <a:latin typeface="HG丸ｺﾞｼｯｸM-PRO" pitchFamily="50" charset="-128"/>
                          <a:ea typeface="HG丸ｺﾞｼｯｸM-PRO" pitchFamily="50" charset="-128"/>
                        </a:rPr>
                        <a:t>（市町村）</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「確保方策」を府に報告</a:t>
                      </a:r>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（国）</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「事業量・確保方策」決定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a:t>
                      </a:r>
                      <a:endParaRPr kumimoji="1" lang="en-US" altLang="ja-JP"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648072">
                <a:tc>
                  <a:txBody>
                    <a:bodyPr/>
                    <a:lstStyle/>
                    <a:p>
                      <a:pPr algn="r"/>
                      <a:r>
                        <a:rPr kumimoji="1" lang="en-US" altLang="ja-JP" sz="1200" dirty="0">
                          <a:solidFill>
                            <a:schemeClr val="tx1"/>
                          </a:solidFill>
                          <a:latin typeface="HG丸ｺﾞｼｯｸM-PRO" pitchFamily="50" charset="-128"/>
                          <a:ea typeface="HG丸ｺﾞｼｯｸM-PRO" pitchFamily="50" charset="-128"/>
                        </a:rPr>
                        <a:t>R7.</a:t>
                      </a:r>
                    </a:p>
                    <a:p>
                      <a:pPr algn="r"/>
                      <a:r>
                        <a:rPr kumimoji="1" lang="ja-JP" altLang="en-US" sz="1200" dirty="0">
                          <a:solidFill>
                            <a:schemeClr val="tx1"/>
                          </a:solidFill>
                          <a:latin typeface="HG丸ｺﾞｼｯｸM-PRO" pitchFamily="50" charset="-128"/>
                          <a:ea typeface="HG丸ｺﾞｼｯｸM-PRO" pitchFamily="50" charset="-128"/>
                        </a:rPr>
                        <a:t>１月</a:t>
                      </a:r>
                      <a:endParaRPr kumimoji="1" lang="en-US" altLang="ja-JP" sz="1200" dirty="0">
                        <a:solidFill>
                          <a:schemeClr val="tx1"/>
                        </a:solidFill>
                        <a:latin typeface="HG丸ｺﾞｼｯｸM-PRO" pitchFamily="50" charset="-128"/>
                        <a:ea typeface="HG丸ｺﾞｼｯｸM-PRO" pitchFamily="50" charset="-128"/>
                      </a:endParaRPr>
                    </a:p>
                    <a:p>
                      <a:pPr algn="r"/>
                      <a:r>
                        <a:rPr kumimoji="1" lang="ja-JP" altLang="en-US" sz="1200" dirty="0">
                          <a:solidFill>
                            <a:schemeClr val="tx1"/>
                          </a:solidFill>
                          <a:latin typeface="HG丸ｺﾞｼｯｸM-PRO" pitchFamily="50" charset="-128"/>
                          <a:ea typeface="HG丸ｺﾞｼｯｸM-PRO" pitchFamily="50" charset="-128"/>
                        </a:rPr>
                        <a:t>２月</a:t>
                      </a:r>
                      <a:endParaRPr kumimoji="1" lang="en-US" altLang="ja-JP" sz="1200" dirty="0">
                        <a:solidFill>
                          <a:schemeClr val="tx1"/>
                        </a:solidFill>
                        <a:latin typeface="HG丸ｺﾞｼｯｸM-PRO" pitchFamily="50" charset="-128"/>
                        <a:ea typeface="HG丸ｺﾞｼｯｸM-PRO" pitchFamily="50" charset="-128"/>
                      </a:endParaRPr>
                    </a:p>
                    <a:p>
                      <a:pPr algn="r"/>
                      <a:endParaRPr kumimoji="1" lang="en-US" altLang="ja-JP" sz="1200" dirty="0">
                        <a:solidFill>
                          <a:schemeClr val="tx1"/>
                        </a:solidFill>
                        <a:latin typeface="HG丸ｺﾞｼｯｸM-PRO" pitchFamily="50" charset="-128"/>
                        <a:ea typeface="HG丸ｺﾞｼｯｸM-PRO" pitchFamily="50" charset="-128"/>
                      </a:endParaRPr>
                    </a:p>
                    <a:p>
                      <a:pPr algn="r"/>
                      <a:r>
                        <a:rPr kumimoji="1" lang="ja-JP" altLang="en-US" sz="1200" dirty="0">
                          <a:solidFill>
                            <a:schemeClr val="tx1"/>
                          </a:solidFill>
                          <a:latin typeface="HG丸ｺﾞｼｯｸM-PRO" pitchFamily="50" charset="-128"/>
                          <a:ea typeface="HG丸ｺﾞｼｯｸM-PRO" pitchFamily="50" charset="-128"/>
                        </a:rPr>
                        <a:t>３月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②審議会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・パブコメ意見整理、最終案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a:solidFill>
                            <a:schemeClr val="tx1"/>
                          </a:solidFill>
                          <a:latin typeface="HG丸ｺﾞｼｯｸM-PRO" pitchFamily="50" charset="-128"/>
                          <a:ea typeface="HG丸ｺﾞｼｯｸM-PRO" pitchFamily="50" charset="-128"/>
                        </a:rPr>
                        <a:t>③部会</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・パブコメ意見整理、最終案</a:t>
                      </a:r>
                      <a:endParaRPr kumimoji="1" lang="en-US" altLang="ja-JP" sz="1100" dirty="0">
                        <a:solidFill>
                          <a:schemeClr val="tx1"/>
                        </a:solidFill>
                        <a:latin typeface="HG丸ｺﾞｼｯｸM-PRO" pitchFamily="50" charset="-128"/>
                        <a:ea typeface="HG丸ｺﾞｼｯｸM-PRO" pitchFamily="50" charset="-128"/>
                      </a:endParaRPr>
                    </a:p>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（市町村）</a:t>
                      </a:r>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1100" dirty="0">
                          <a:solidFill>
                            <a:schemeClr val="tx1"/>
                          </a:solidFill>
                          <a:latin typeface="HG丸ｺﾞｼｯｸM-PRO" pitchFamily="50" charset="-128"/>
                          <a:ea typeface="HG丸ｺﾞｼｯｸM-PRO" pitchFamily="50" charset="-128"/>
                        </a:rPr>
                        <a:t>　事業計画を策定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bl>
          </a:graphicData>
        </a:graphic>
      </p:graphicFrame>
      <p:sp>
        <p:nvSpPr>
          <p:cNvPr id="4" name="正方形/長方形 3"/>
          <p:cNvSpPr/>
          <p:nvPr/>
        </p:nvSpPr>
        <p:spPr>
          <a:xfrm>
            <a:off x="4211960" y="1867813"/>
            <a:ext cx="1727200" cy="179387"/>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府ニーズ調査に着手</a:t>
            </a:r>
          </a:p>
        </p:txBody>
      </p:sp>
      <p:sp>
        <p:nvSpPr>
          <p:cNvPr id="7" name="正方形/長方形 6"/>
          <p:cNvSpPr/>
          <p:nvPr/>
        </p:nvSpPr>
        <p:spPr>
          <a:xfrm>
            <a:off x="4212952" y="2450796"/>
            <a:ext cx="1727200" cy="179388"/>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府ニーズ調査とりまとめ</a:t>
            </a:r>
          </a:p>
        </p:txBody>
      </p:sp>
      <p:sp>
        <p:nvSpPr>
          <p:cNvPr id="9" name="正方形/長方形 8"/>
          <p:cNvSpPr/>
          <p:nvPr/>
        </p:nvSpPr>
        <p:spPr>
          <a:xfrm>
            <a:off x="1187450" y="5396204"/>
            <a:ext cx="4926013" cy="179388"/>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パブリックコメント</a:t>
            </a:r>
          </a:p>
        </p:txBody>
      </p:sp>
      <p:sp>
        <p:nvSpPr>
          <p:cNvPr id="10" name="正方形/長方形 9"/>
          <p:cNvSpPr/>
          <p:nvPr/>
        </p:nvSpPr>
        <p:spPr>
          <a:xfrm>
            <a:off x="1216025" y="6480631"/>
            <a:ext cx="4897438" cy="193123"/>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（仮称）大阪府子ども計画の策定</a:t>
            </a:r>
          </a:p>
        </p:txBody>
      </p:sp>
      <p:sp>
        <p:nvSpPr>
          <p:cNvPr id="8203" name="スライド番号プレースホルダー 4"/>
          <p:cNvSpPr>
            <a:spLocks noGrp="1"/>
          </p:cNvSpPr>
          <p:nvPr>
            <p:ph type="sldNum" sz="quarter" idx="12"/>
          </p:nvPr>
        </p:nvSpPr>
        <p:spPr bwMode="auto">
          <a:xfrm>
            <a:off x="6831013" y="651986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8897C5AE-FEE0-4865-B897-647C1C9105B5}" type="slidenum">
              <a:rPr lang="ja-JP" altLang="en-US" sz="1600">
                <a:solidFill>
                  <a:srgbClr val="898989"/>
                </a:solidFill>
              </a:rPr>
              <a:pPr>
                <a:spcBef>
                  <a:spcPct val="0"/>
                </a:spcBef>
                <a:buFontTx/>
                <a:buNone/>
              </a:pPr>
              <a:t>4</a:t>
            </a:fld>
            <a:endParaRPr lang="ja-JP" altLang="en-US" sz="1600">
              <a:solidFill>
                <a:srgbClr val="898989"/>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1656</TotalTime>
  <Words>1037</Words>
  <Application>Microsoft Office PowerPoint</Application>
  <PresentationFormat>画面に合わせる (4:3)</PresentationFormat>
  <Paragraphs>211</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HGPｺﾞｼｯｸE</vt:lpstr>
      <vt:lpstr>HGSｺﾞｼｯｸE</vt:lpstr>
      <vt:lpstr>HGS創英角ﾎﾟｯﾌﾟ体</vt:lpstr>
      <vt:lpstr>HG丸ｺﾞｼｯｸM-PRO</vt:lpstr>
      <vt:lpstr>ＭＳ Ｐゴシック</vt:lpstr>
      <vt:lpstr>Arial</vt:lpstr>
      <vt:lpstr>Calibri</vt:lpstr>
      <vt:lpstr>Wingdings</vt:lpstr>
      <vt:lpstr>Office テーマ</vt:lpstr>
      <vt:lpstr>デザインの設定</vt:lpstr>
      <vt:lpstr>（仮称）大阪府子ども計画について</vt:lpstr>
      <vt:lpstr>１．（仮称）大阪府子ども計画について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河村　祐希</cp:lastModifiedBy>
  <cp:revision>286</cp:revision>
  <cp:lastPrinted>2023-07-26T06:17:23Z</cp:lastPrinted>
  <dcterms:created xsi:type="dcterms:W3CDTF">2013-07-01T07:38:56Z</dcterms:created>
  <dcterms:modified xsi:type="dcterms:W3CDTF">2024-01-22T05:58:14Z</dcterms:modified>
</cp:coreProperties>
</file>