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55" autoAdjust="0"/>
  </p:normalViewPr>
  <p:slideViewPr>
    <p:cSldViewPr snapToGrid="0">
      <p:cViewPr varScale="1">
        <p:scale>
          <a:sx n="70" d="100"/>
          <a:sy n="70" d="100"/>
        </p:scale>
        <p:origin x="12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EE5C361-EC8B-4DB7-B9CA-A3668B0699FE}" type="datetimeFigureOut">
              <a:rPr kumimoji="1" lang="ja-JP" altLang="en-US" smtClean="0"/>
              <a:t>2023/7/21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014402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EE5C361-EC8B-4DB7-B9CA-A3668B0699FE}" type="datetimeFigureOut">
              <a:rPr kumimoji="1" lang="ja-JP" altLang="en-US" smtClean="0"/>
              <a:t>2023/7/21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4127128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EE5C361-EC8B-4DB7-B9CA-A3668B0699FE}" type="datetimeFigureOut">
              <a:rPr kumimoji="1" lang="ja-JP" altLang="en-US" smtClean="0"/>
              <a:t>2023/7/21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517909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EE5C361-EC8B-4DB7-B9CA-A3668B0699FE}" type="datetimeFigureOut">
              <a:rPr kumimoji="1" lang="ja-JP" altLang="en-US" smtClean="0"/>
              <a:t>2023/7/21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916784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EE5C361-EC8B-4DB7-B9CA-A3668B0699FE}" type="datetimeFigureOut">
              <a:rPr kumimoji="1" lang="ja-JP" altLang="en-US" smtClean="0"/>
              <a:t>2023/7/21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214168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EE5C361-EC8B-4DB7-B9CA-A3668B0699FE}" type="datetimeFigureOut">
              <a:rPr kumimoji="1" lang="ja-JP" altLang="en-US" smtClean="0"/>
              <a:t>2023/7/21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1199782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EE5C361-EC8B-4DB7-B9CA-A3668B0699FE}" type="datetimeFigureOut">
              <a:rPr kumimoji="1" lang="ja-JP" altLang="en-US" smtClean="0"/>
              <a:t>2023/7/21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761587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EE5C361-EC8B-4DB7-B9CA-A3668B0699FE}" type="datetimeFigureOut">
              <a:rPr kumimoji="1" lang="ja-JP" altLang="en-US" smtClean="0"/>
              <a:t>2023/7/21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530045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E5C361-EC8B-4DB7-B9CA-A3668B0699FE}" type="datetimeFigureOut">
              <a:rPr kumimoji="1" lang="ja-JP" altLang="en-US" smtClean="0"/>
              <a:t>2023/7/21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715924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EE5C361-EC8B-4DB7-B9CA-A3668B0699FE}" type="datetimeFigureOut">
              <a:rPr kumimoji="1" lang="ja-JP" altLang="en-US" smtClean="0"/>
              <a:t>2023/7/21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1508595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EE5C361-EC8B-4DB7-B9CA-A3668B0699FE}" type="datetimeFigureOut">
              <a:rPr kumimoji="1" lang="ja-JP" altLang="en-US" smtClean="0"/>
              <a:t>2023/7/21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341812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E5C361-EC8B-4DB7-B9CA-A3668B0699FE}" type="datetimeFigureOut">
              <a:rPr kumimoji="1" lang="ja-JP" altLang="en-US" smtClean="0"/>
              <a:t>2023/7/21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4997628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 name="表 29"/>
          <p:cNvGraphicFramePr>
            <a:graphicFrameLocks noGrp="1"/>
          </p:cNvGraphicFramePr>
          <p:nvPr>
            <p:extLst>
              <p:ext uri="{D42A27DB-BD31-4B8C-83A1-F6EECF244321}">
                <p14:modId xmlns:p14="http://schemas.microsoft.com/office/powerpoint/2010/main" val="3977323939"/>
              </p:ext>
            </p:extLst>
          </p:nvPr>
        </p:nvGraphicFramePr>
        <p:xfrm>
          <a:off x="5017793" y="3275553"/>
          <a:ext cx="1800000" cy="252000"/>
        </p:xfrm>
        <a:graphic>
          <a:graphicData uri="http://schemas.openxmlformats.org/drawingml/2006/table">
            <a:tbl>
              <a:tblPr firstRow="1" bandRow="1">
                <a:tableStyleId>{5C22544A-7EE6-4342-B048-85BDC9FD1C3A}</a:tableStyleId>
              </a:tblPr>
              <a:tblGrid>
                <a:gridCol w="1800000">
                  <a:extLst>
                    <a:ext uri="{9D8B030D-6E8A-4147-A177-3AD203B41FA5}">
                      <a16:colId xmlns:a16="http://schemas.microsoft.com/office/drawing/2014/main" val="3964401546"/>
                    </a:ext>
                  </a:extLst>
                </a:gridCol>
              </a:tblGrid>
              <a:tr h="252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rgbClr val="002060"/>
                          </a:solidFill>
                          <a:latin typeface="メイリオ" panose="020B0604030504040204" pitchFamily="50" charset="-128"/>
                          <a:ea typeface="メイリオ" panose="020B0604030504040204" pitchFamily="50" charset="-128"/>
                        </a:rPr>
                        <a:t>女性支援専門分科会</a:t>
                      </a:r>
                      <a:endParaRPr kumimoji="1" lang="en-US" altLang="ja-JP" sz="800" dirty="0" smtClean="0">
                        <a:solidFill>
                          <a:srgbClr val="002060"/>
                        </a:solidFill>
                        <a:latin typeface="メイリオ" panose="020B0604030504040204" pitchFamily="50" charset="-128"/>
                        <a:ea typeface="メイリオ" panose="020B0604030504040204" pitchFamily="50" charset="-128"/>
                      </a:endParaRPr>
                    </a:p>
                  </a:txBody>
                  <a:tcPr anchor="ctr">
                    <a:lnL w="12700" cap="flat" cmpd="sng" algn="ctr">
                      <a:solidFill>
                        <a:srgbClr val="002060"/>
                      </a:solidFill>
                      <a:prstDash val="sysDash"/>
                      <a:round/>
                      <a:headEnd type="none" w="med" len="med"/>
                      <a:tailEnd type="none" w="med" len="med"/>
                    </a:lnL>
                    <a:lnR w="12700" cap="flat" cmpd="sng" algn="ctr">
                      <a:solidFill>
                        <a:srgbClr val="002060"/>
                      </a:solidFill>
                      <a:prstDash val="sysDash"/>
                      <a:round/>
                      <a:headEnd type="none" w="med" len="med"/>
                      <a:tailEnd type="none" w="med" len="med"/>
                    </a:lnR>
                    <a:lnT w="12700" cap="flat" cmpd="sng" algn="ctr">
                      <a:solidFill>
                        <a:srgbClr val="002060"/>
                      </a:solidFill>
                      <a:prstDash val="sysDash"/>
                      <a:round/>
                      <a:headEnd type="none" w="med" len="med"/>
                      <a:tailEnd type="none" w="med" len="med"/>
                    </a:lnT>
                    <a:lnB w="12700" cap="flat" cmpd="sng" algn="ctr">
                      <a:solidFill>
                        <a:srgbClr val="002060"/>
                      </a:solidFill>
                      <a:prstDash val="sysDash"/>
                      <a:round/>
                      <a:headEnd type="none" w="med" len="med"/>
                      <a:tailEnd type="none" w="med" len="med"/>
                    </a:lnB>
                    <a:noFill/>
                  </a:tcPr>
                </a:tc>
                <a:extLst>
                  <a:ext uri="{0D108BD9-81ED-4DB2-BD59-A6C34878D82A}">
                    <a16:rowId xmlns:a16="http://schemas.microsoft.com/office/drawing/2014/main" val="4284178272"/>
                  </a:ext>
                </a:extLst>
              </a:tr>
            </a:tbl>
          </a:graphicData>
        </a:graphic>
      </p:graphicFrame>
      <p:sp>
        <p:nvSpPr>
          <p:cNvPr id="26" name="ホームベース 25"/>
          <p:cNvSpPr/>
          <p:nvPr/>
        </p:nvSpPr>
        <p:spPr>
          <a:xfrm>
            <a:off x="3727046" y="4268267"/>
            <a:ext cx="1908000" cy="1224000"/>
          </a:xfrm>
          <a:prstGeom prst="homePlate">
            <a:avLst>
              <a:gd name="adj" fmla="val 1828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endParaRPr kumimoji="1" lang="en-US" altLang="ja-JP" sz="1000" b="1" dirty="0" smtClean="0">
              <a:solidFill>
                <a:schemeClr val="bg1"/>
              </a:solidFill>
              <a:latin typeface="メイリオ" panose="020B0604030504040204" pitchFamily="50" charset="-128"/>
              <a:ea typeface="メイリオ" panose="020B0604030504040204" pitchFamily="50" charset="-128"/>
            </a:endParaRPr>
          </a:p>
          <a:p>
            <a:endParaRPr kumimoji="1" lang="en-US" altLang="ja-JP" sz="1000" b="1" dirty="0">
              <a:solidFill>
                <a:schemeClr val="bg1"/>
              </a:solidFill>
              <a:latin typeface="メイリオ" panose="020B0604030504040204" pitchFamily="50" charset="-128"/>
              <a:ea typeface="メイリオ" panose="020B0604030504040204" pitchFamily="50" charset="-128"/>
            </a:endParaRPr>
          </a:p>
          <a:p>
            <a:r>
              <a:rPr kumimoji="1" lang="ja-JP" altLang="en-US" sz="1000" b="1" dirty="0" smtClean="0">
                <a:solidFill>
                  <a:schemeClr val="bg1"/>
                </a:solidFill>
                <a:latin typeface="メイリオ" panose="020B0604030504040204" pitchFamily="50" charset="-128"/>
                <a:ea typeface="メイリオ" panose="020B0604030504040204" pitchFamily="50" charset="-128"/>
              </a:rPr>
              <a:t>子ども家庭施策に関する</a:t>
            </a:r>
            <a:r>
              <a:rPr kumimoji="1" lang="en-US" altLang="ja-JP" sz="1000" b="1" dirty="0" smtClean="0">
                <a:solidFill>
                  <a:schemeClr val="bg1"/>
                </a:solidFill>
                <a:latin typeface="メイリオ" panose="020B0604030504040204" pitchFamily="50" charset="-128"/>
                <a:ea typeface="メイリオ" panose="020B0604030504040204" pitchFamily="50" charset="-128"/>
              </a:rPr>
              <a:t/>
            </a:r>
            <a:br>
              <a:rPr kumimoji="1" lang="en-US" altLang="ja-JP" sz="1000" b="1" dirty="0" smtClean="0">
                <a:solidFill>
                  <a:schemeClr val="bg1"/>
                </a:solidFill>
                <a:latin typeface="メイリオ" panose="020B0604030504040204" pitchFamily="50" charset="-128"/>
                <a:ea typeface="メイリオ" panose="020B0604030504040204" pitchFamily="50" charset="-128"/>
              </a:rPr>
            </a:br>
            <a:r>
              <a:rPr kumimoji="1" lang="ja-JP" altLang="en-US" sz="1000" b="1" dirty="0" smtClean="0">
                <a:solidFill>
                  <a:schemeClr val="bg1"/>
                </a:solidFill>
                <a:latin typeface="メイリオ" panose="020B0604030504040204" pitchFamily="50" charset="-128"/>
                <a:ea typeface="メイリオ" panose="020B0604030504040204" pitchFamily="50" charset="-128"/>
              </a:rPr>
              <a:t>調査審議を一体的・総合的</a:t>
            </a:r>
            <a:r>
              <a:rPr kumimoji="1" lang="ja-JP" altLang="en-US" sz="1000" b="1" dirty="0">
                <a:solidFill>
                  <a:schemeClr val="bg1"/>
                </a:solidFill>
                <a:latin typeface="メイリオ" panose="020B0604030504040204" pitchFamily="50" charset="-128"/>
                <a:ea typeface="メイリオ" panose="020B0604030504040204" pitchFamily="50" charset="-128"/>
              </a:rPr>
              <a:t>に</a:t>
            </a:r>
            <a:r>
              <a:rPr kumimoji="1" lang="ja-JP" altLang="en-US" sz="1000" b="1" dirty="0" smtClean="0">
                <a:solidFill>
                  <a:schemeClr val="bg1"/>
                </a:solidFill>
                <a:latin typeface="メイリオ" panose="020B0604030504040204" pitchFamily="50" charset="-128"/>
                <a:ea typeface="メイリオ" panose="020B0604030504040204" pitchFamily="50" charset="-128"/>
              </a:rPr>
              <a:t>行うため、</a:t>
            </a:r>
            <a:endParaRPr kumimoji="1" lang="en-US" altLang="ja-JP" sz="1000" b="1" dirty="0" smtClean="0">
              <a:solidFill>
                <a:schemeClr val="bg1"/>
              </a:solidFill>
              <a:latin typeface="メイリオ" panose="020B0604030504040204" pitchFamily="50" charset="-128"/>
              <a:ea typeface="メイリオ" panose="020B0604030504040204" pitchFamily="50" charset="-128"/>
            </a:endParaRPr>
          </a:p>
          <a:p>
            <a:r>
              <a:rPr kumimoji="1" lang="ja-JP" altLang="en-US" sz="1000" b="1" dirty="0" smtClean="0">
                <a:solidFill>
                  <a:schemeClr val="bg1"/>
                </a:solidFill>
                <a:latin typeface="メイリオ" panose="020B0604030504040204" pitchFamily="50" charset="-128"/>
                <a:ea typeface="メイリオ" panose="020B0604030504040204" pitchFamily="50" charset="-128"/>
              </a:rPr>
              <a:t>子ども</a:t>
            </a:r>
            <a:r>
              <a:rPr kumimoji="1" lang="ja-JP" altLang="en-US" sz="1000" b="1" dirty="0">
                <a:solidFill>
                  <a:schemeClr val="bg1"/>
                </a:solidFill>
                <a:latin typeface="メイリオ" panose="020B0604030504040204" pitchFamily="50" charset="-128"/>
                <a:ea typeface="メイリオ" panose="020B0604030504040204" pitchFamily="50" charset="-128"/>
              </a:rPr>
              <a:t>家庭</a:t>
            </a:r>
            <a:r>
              <a:rPr kumimoji="1" lang="ja-JP" altLang="en-US" sz="1000" b="1" dirty="0" smtClean="0">
                <a:solidFill>
                  <a:schemeClr val="bg1"/>
                </a:solidFill>
                <a:latin typeface="メイリオ" panose="020B0604030504040204" pitchFamily="50" charset="-128"/>
                <a:ea typeface="メイリオ" panose="020B0604030504040204" pitchFamily="50" charset="-128"/>
              </a:rPr>
              <a:t>審議会に統合</a:t>
            </a:r>
            <a:endParaRPr kumimoji="1" lang="en-US" altLang="ja-JP" sz="1000" b="1" dirty="0" smtClean="0">
              <a:solidFill>
                <a:schemeClr val="bg1"/>
              </a:solidFill>
              <a:latin typeface="メイリオ" panose="020B0604030504040204" pitchFamily="50" charset="-128"/>
              <a:ea typeface="メイリオ" panose="020B0604030504040204" pitchFamily="50" charset="-128"/>
            </a:endParaRPr>
          </a:p>
          <a:p>
            <a:endParaRPr kumimoji="1" lang="en-US" altLang="ja-JP" sz="1000" b="1" dirty="0" smtClean="0">
              <a:solidFill>
                <a:schemeClr val="bg1"/>
              </a:solidFill>
              <a:latin typeface="メイリオ" panose="020B0604030504040204" pitchFamily="50" charset="-128"/>
              <a:ea typeface="メイリオ" panose="020B0604030504040204" pitchFamily="50" charset="-128"/>
            </a:endParaRPr>
          </a:p>
          <a:p>
            <a:endParaRPr kumimoji="1" lang="ja-JP" altLang="en-US" sz="1000" b="1" dirty="0">
              <a:solidFill>
                <a:schemeClr val="bg1"/>
              </a:solidFill>
              <a:latin typeface="メイリオ" panose="020B0604030504040204" pitchFamily="50" charset="-128"/>
              <a:ea typeface="メイリオ" panose="020B0604030504040204" pitchFamily="50" charset="-128"/>
            </a:endParaRPr>
          </a:p>
        </p:txBody>
      </p:sp>
      <p:sp>
        <p:nvSpPr>
          <p:cNvPr id="2" name="正方形/長方形 1"/>
          <p:cNvSpPr/>
          <p:nvPr/>
        </p:nvSpPr>
        <p:spPr>
          <a:xfrm>
            <a:off x="-23078" y="0"/>
            <a:ext cx="9936000" cy="36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400" b="1" dirty="0" smtClean="0">
                <a:solidFill>
                  <a:schemeClr val="bg1"/>
                </a:solidFill>
                <a:latin typeface="メイリオ" panose="020B0604030504040204" pitchFamily="50" charset="-128"/>
                <a:ea typeface="メイリオ" panose="020B0604030504040204" pitchFamily="50" charset="-128"/>
              </a:rPr>
              <a:t>子ども家庭施策審議体制の充実（大阪府子ども家庭審議会</a:t>
            </a:r>
            <a:r>
              <a:rPr kumimoji="1" lang="ja-JP" altLang="en-US" sz="1400" b="1" dirty="0">
                <a:solidFill>
                  <a:schemeClr val="bg1"/>
                </a:solidFill>
                <a:latin typeface="メイリオ" panose="020B0604030504040204" pitchFamily="50" charset="-128"/>
                <a:ea typeface="メイリオ" panose="020B0604030504040204" pitchFamily="50" charset="-128"/>
              </a:rPr>
              <a:t>の設置）</a:t>
            </a:r>
          </a:p>
        </p:txBody>
      </p:sp>
      <p:sp>
        <p:nvSpPr>
          <p:cNvPr id="5" name="角丸四角形 4"/>
          <p:cNvSpPr/>
          <p:nvPr/>
        </p:nvSpPr>
        <p:spPr>
          <a:xfrm>
            <a:off x="261884" y="454012"/>
            <a:ext cx="1080000" cy="252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smtClean="0">
                <a:latin typeface="メイリオ" panose="020B0604030504040204" pitchFamily="50" charset="-128"/>
                <a:ea typeface="メイリオ" panose="020B0604030504040204" pitchFamily="50" charset="-128"/>
              </a:rPr>
              <a:t>趣　旨</a:t>
            </a:r>
            <a:endParaRPr kumimoji="1" lang="ja-JP" altLang="en-US" sz="1000" b="1"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290584" y="712440"/>
            <a:ext cx="4618354" cy="2185214"/>
          </a:xfrm>
          <a:prstGeom prst="rect">
            <a:avLst/>
          </a:prstGeom>
          <a:noFill/>
        </p:spPr>
        <p:txBody>
          <a:bodyPr wrap="square" rtlCol="0">
            <a:spAutoFit/>
          </a:bodyPr>
          <a:lstStyle/>
          <a:p>
            <a:pPr marL="171450" indent="-171450">
              <a:buFont typeface="Wingdings" panose="05000000000000000000" pitchFamily="2" charset="2"/>
              <a:buChar char="l"/>
            </a:pPr>
            <a:r>
              <a:rPr lang="ja-JP" altLang="en-US" sz="800" dirty="0">
                <a:solidFill>
                  <a:srgbClr val="002060"/>
                </a:solidFill>
                <a:latin typeface="メイリオ" panose="020B0604030504040204" pitchFamily="50" charset="-128"/>
                <a:ea typeface="メイリオ" panose="020B0604030504040204" pitchFamily="50" charset="-128"/>
              </a:rPr>
              <a:t>令和４年度当初</a:t>
            </a:r>
            <a:r>
              <a:rPr lang="ja-JP" altLang="en-US" sz="800" dirty="0" smtClean="0">
                <a:solidFill>
                  <a:srgbClr val="002060"/>
                </a:solidFill>
                <a:latin typeface="メイリオ" panose="020B0604030504040204" pitchFamily="50" charset="-128"/>
                <a:ea typeface="メイリオ" panose="020B0604030504040204" pitchFamily="50" charset="-128"/>
              </a:rPr>
              <a:t>、国のこども家庭庁設置（令和５年度当初）を見据え、福祉部に子ども</a:t>
            </a:r>
            <a:r>
              <a:rPr lang="en-US" altLang="ja-JP" sz="800" dirty="0" smtClean="0">
                <a:solidFill>
                  <a:srgbClr val="002060"/>
                </a:solidFill>
                <a:latin typeface="メイリオ" panose="020B0604030504040204" pitchFamily="50" charset="-128"/>
                <a:ea typeface="メイリオ" panose="020B0604030504040204" pitchFamily="50" charset="-128"/>
              </a:rPr>
              <a:t/>
            </a:r>
            <a:br>
              <a:rPr lang="en-US" altLang="ja-JP" sz="800" dirty="0" smtClean="0">
                <a:solidFill>
                  <a:srgbClr val="002060"/>
                </a:solidFill>
                <a:latin typeface="メイリオ" panose="020B0604030504040204" pitchFamily="50" charset="-128"/>
                <a:ea typeface="メイリオ" panose="020B0604030504040204" pitchFamily="50" charset="-128"/>
              </a:rPr>
            </a:br>
            <a:r>
              <a:rPr lang="ja-JP" altLang="en-US" sz="800" dirty="0" smtClean="0">
                <a:solidFill>
                  <a:srgbClr val="002060"/>
                </a:solidFill>
                <a:latin typeface="メイリオ" panose="020B0604030504040204" pitchFamily="50" charset="-128"/>
                <a:ea typeface="メイリオ" panose="020B0604030504040204" pitchFamily="50" charset="-128"/>
              </a:rPr>
              <a:t>家庭局</a:t>
            </a:r>
            <a:r>
              <a:rPr lang="ja-JP" altLang="en-US" sz="800" dirty="0">
                <a:solidFill>
                  <a:srgbClr val="002060"/>
                </a:solidFill>
                <a:latin typeface="メイリオ" panose="020B0604030504040204" pitchFamily="50" charset="-128"/>
                <a:ea typeface="メイリオ" panose="020B0604030504040204" pitchFamily="50" charset="-128"/>
              </a:rPr>
              <a:t>を設置し、児童福祉法上の児童（</a:t>
            </a:r>
            <a:r>
              <a:rPr lang="en-US" altLang="ja-JP" sz="800" dirty="0">
                <a:solidFill>
                  <a:srgbClr val="002060"/>
                </a:solidFill>
                <a:latin typeface="メイリオ" panose="020B0604030504040204" pitchFamily="50" charset="-128"/>
                <a:ea typeface="メイリオ" panose="020B0604030504040204" pitchFamily="50" charset="-128"/>
              </a:rPr>
              <a:t>18</a:t>
            </a:r>
            <a:r>
              <a:rPr lang="ja-JP" altLang="en-US" sz="800" dirty="0">
                <a:solidFill>
                  <a:srgbClr val="002060"/>
                </a:solidFill>
                <a:latin typeface="メイリオ" panose="020B0604030504040204" pitchFamily="50" charset="-128"/>
                <a:ea typeface="メイリオ" panose="020B0604030504040204" pitchFamily="50" charset="-128"/>
              </a:rPr>
              <a:t>歳未満）に加え</a:t>
            </a:r>
            <a:r>
              <a:rPr lang="ja-JP" altLang="en-US" sz="800" dirty="0" smtClean="0">
                <a:solidFill>
                  <a:srgbClr val="002060"/>
                </a:solidFill>
                <a:latin typeface="メイリオ" panose="020B0604030504040204" pitchFamily="50" charset="-128"/>
                <a:ea typeface="メイリオ" panose="020B0604030504040204" pitchFamily="50" charset="-128"/>
              </a:rPr>
              <a:t>、</a:t>
            </a:r>
            <a:r>
              <a:rPr lang="en-US" altLang="ja-JP" sz="800" dirty="0" smtClean="0">
                <a:solidFill>
                  <a:srgbClr val="002060"/>
                </a:solidFill>
                <a:latin typeface="メイリオ" panose="020B0604030504040204" pitchFamily="50" charset="-128"/>
                <a:ea typeface="メイリオ" panose="020B0604030504040204" pitchFamily="50" charset="-128"/>
              </a:rPr>
              <a:t>18</a:t>
            </a:r>
            <a:r>
              <a:rPr lang="ja-JP" altLang="en-US" sz="800" dirty="0">
                <a:solidFill>
                  <a:srgbClr val="002060"/>
                </a:solidFill>
                <a:latin typeface="メイリオ" panose="020B0604030504040204" pitchFamily="50" charset="-128"/>
                <a:ea typeface="メイリオ" panose="020B0604030504040204" pitchFamily="50" charset="-128"/>
              </a:rPr>
              <a:t>歳以上の青年期も</a:t>
            </a:r>
            <a:r>
              <a:rPr lang="ja-JP" altLang="en-US" sz="800" dirty="0" smtClean="0">
                <a:solidFill>
                  <a:srgbClr val="002060"/>
                </a:solidFill>
                <a:latin typeface="メイリオ" panose="020B0604030504040204" pitchFamily="50" charset="-128"/>
                <a:ea typeface="メイリオ" panose="020B0604030504040204" pitchFamily="50" charset="-128"/>
              </a:rPr>
              <a:t>含め</a:t>
            </a:r>
            <a:r>
              <a:rPr lang="en-US" altLang="ja-JP" sz="800" dirty="0" smtClean="0">
                <a:solidFill>
                  <a:srgbClr val="002060"/>
                </a:solidFill>
                <a:latin typeface="メイリオ" panose="020B0604030504040204" pitchFamily="50" charset="-128"/>
                <a:ea typeface="メイリオ" panose="020B0604030504040204" pitchFamily="50" charset="-128"/>
              </a:rPr>
              <a:t/>
            </a:r>
            <a:br>
              <a:rPr lang="en-US" altLang="ja-JP" sz="800" dirty="0" smtClean="0">
                <a:solidFill>
                  <a:srgbClr val="002060"/>
                </a:solidFill>
                <a:latin typeface="メイリオ" panose="020B0604030504040204" pitchFamily="50" charset="-128"/>
                <a:ea typeface="メイリオ" panose="020B0604030504040204" pitchFamily="50" charset="-128"/>
              </a:rPr>
            </a:br>
            <a:r>
              <a:rPr lang="ja-JP" altLang="en-US" sz="800" dirty="0" smtClean="0">
                <a:solidFill>
                  <a:srgbClr val="002060"/>
                </a:solidFill>
                <a:latin typeface="メイリオ" panose="020B0604030504040204" pitchFamily="50" charset="-128"/>
                <a:ea typeface="メイリオ" panose="020B0604030504040204" pitchFamily="50" charset="-128"/>
              </a:rPr>
              <a:t>対象</a:t>
            </a:r>
            <a:r>
              <a:rPr lang="ja-JP" altLang="en-US" sz="800" dirty="0">
                <a:solidFill>
                  <a:srgbClr val="002060"/>
                </a:solidFill>
                <a:latin typeface="メイリオ" panose="020B0604030504040204" pitchFamily="50" charset="-128"/>
                <a:ea typeface="メイリオ" panose="020B0604030504040204" pitchFamily="50" charset="-128"/>
              </a:rPr>
              <a:t>を広げ、一体的な施策推進体制を</a:t>
            </a:r>
            <a:r>
              <a:rPr lang="ja-JP" altLang="en-US" sz="800" dirty="0" smtClean="0">
                <a:solidFill>
                  <a:srgbClr val="002060"/>
                </a:solidFill>
                <a:latin typeface="メイリオ" panose="020B0604030504040204" pitchFamily="50" charset="-128"/>
                <a:ea typeface="メイリオ" panose="020B0604030504040204" pitchFamily="50" charset="-128"/>
              </a:rPr>
              <a:t>確立した。</a:t>
            </a:r>
            <a:endParaRPr lang="en-US" altLang="ja-JP" sz="800" dirty="0" smtClean="0">
              <a:solidFill>
                <a:srgbClr val="002060"/>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pPr>
            <a:r>
              <a:rPr lang="ja-JP" altLang="en-US" sz="800" dirty="0">
                <a:solidFill>
                  <a:srgbClr val="002060"/>
                </a:solidFill>
                <a:latin typeface="メイリオ" panose="020B0604030504040204" pitchFamily="50" charset="-128"/>
                <a:ea typeface="メイリオ" panose="020B0604030504040204" pitchFamily="50" charset="-128"/>
              </a:rPr>
              <a:t>一方</a:t>
            </a:r>
            <a:r>
              <a:rPr lang="ja-JP" altLang="en-US" sz="800" dirty="0" smtClean="0">
                <a:solidFill>
                  <a:srgbClr val="002060"/>
                </a:solidFill>
                <a:latin typeface="メイリオ" panose="020B0604030504040204" pitchFamily="50" charset="-128"/>
                <a:ea typeface="メイリオ" panose="020B0604030504040204" pitchFamily="50" charset="-128"/>
              </a:rPr>
              <a:t>、 国</a:t>
            </a:r>
            <a:r>
              <a:rPr lang="ja-JP" altLang="en-US" sz="800" dirty="0">
                <a:solidFill>
                  <a:srgbClr val="002060"/>
                </a:solidFill>
                <a:latin typeface="メイリオ" panose="020B0604030504040204" pitchFamily="50" charset="-128"/>
                <a:ea typeface="メイリオ" panose="020B0604030504040204" pitchFamily="50" charset="-128"/>
              </a:rPr>
              <a:t>のこども施策に関する基本的な方針である「こども大綱</a:t>
            </a:r>
            <a:r>
              <a:rPr lang="ja-JP" altLang="en-US" sz="800" dirty="0" smtClean="0">
                <a:solidFill>
                  <a:srgbClr val="002060"/>
                </a:solidFill>
                <a:latin typeface="メイリオ" panose="020B0604030504040204" pitchFamily="50" charset="-128"/>
                <a:ea typeface="メイリオ" panose="020B0604030504040204" pitchFamily="50" charset="-128"/>
              </a:rPr>
              <a:t>」が、従来の「少子化</a:t>
            </a:r>
            <a:r>
              <a:rPr lang="en-US" altLang="ja-JP" sz="800" dirty="0" smtClean="0">
                <a:solidFill>
                  <a:srgbClr val="002060"/>
                </a:solidFill>
                <a:latin typeface="メイリオ" panose="020B0604030504040204" pitchFamily="50" charset="-128"/>
                <a:ea typeface="メイリオ" panose="020B0604030504040204" pitchFamily="50" charset="-128"/>
              </a:rPr>
              <a:t/>
            </a:r>
            <a:br>
              <a:rPr lang="en-US" altLang="ja-JP" sz="800" dirty="0" smtClean="0">
                <a:solidFill>
                  <a:srgbClr val="002060"/>
                </a:solidFill>
                <a:latin typeface="メイリオ" panose="020B0604030504040204" pitchFamily="50" charset="-128"/>
                <a:ea typeface="メイリオ" panose="020B0604030504040204" pitchFamily="50" charset="-128"/>
              </a:rPr>
            </a:br>
            <a:r>
              <a:rPr lang="ja-JP" altLang="en-US" sz="800" dirty="0" smtClean="0">
                <a:solidFill>
                  <a:srgbClr val="002060"/>
                </a:solidFill>
                <a:latin typeface="メイリオ" panose="020B0604030504040204" pitchFamily="50" charset="-128"/>
                <a:ea typeface="メイリオ" panose="020B0604030504040204" pitchFamily="50" charset="-128"/>
              </a:rPr>
              <a:t>社会対策大綱」</a:t>
            </a:r>
            <a:r>
              <a:rPr lang="en-US" altLang="ja-JP" sz="800" dirty="0" smtClean="0">
                <a:solidFill>
                  <a:srgbClr val="002060"/>
                </a:solidFill>
                <a:latin typeface="メイリオ" panose="020B0604030504040204" pitchFamily="50" charset="-128"/>
                <a:ea typeface="メイリオ" panose="020B0604030504040204" pitchFamily="50" charset="-128"/>
              </a:rPr>
              <a:t>,</a:t>
            </a:r>
            <a:r>
              <a:rPr lang="ja-JP" altLang="en-US" sz="800" dirty="0" smtClean="0">
                <a:solidFill>
                  <a:srgbClr val="002060"/>
                </a:solidFill>
                <a:latin typeface="メイリオ" panose="020B0604030504040204" pitchFamily="50" charset="-128"/>
                <a:ea typeface="メイリオ" panose="020B0604030504040204" pitchFamily="50" charset="-128"/>
              </a:rPr>
              <a:t>「子供・若者育成支援推進大綱」</a:t>
            </a:r>
            <a:r>
              <a:rPr lang="en-US" altLang="ja-JP" sz="800" dirty="0" smtClean="0">
                <a:solidFill>
                  <a:srgbClr val="002060"/>
                </a:solidFill>
                <a:latin typeface="メイリオ" panose="020B0604030504040204" pitchFamily="50" charset="-128"/>
                <a:ea typeface="メイリオ" panose="020B0604030504040204" pitchFamily="50" charset="-128"/>
              </a:rPr>
              <a:t>,</a:t>
            </a:r>
            <a:r>
              <a:rPr lang="ja-JP" altLang="en-US" sz="800" dirty="0" smtClean="0">
                <a:solidFill>
                  <a:srgbClr val="002060"/>
                </a:solidFill>
                <a:latin typeface="メイリオ" panose="020B0604030504040204" pitchFamily="50" charset="-128"/>
                <a:ea typeface="メイリオ" panose="020B0604030504040204" pitchFamily="50" charset="-128"/>
              </a:rPr>
              <a:t>「子供の貧困対策に関する大綱」を</a:t>
            </a:r>
            <a:r>
              <a:rPr lang="en-US" altLang="ja-JP" sz="800" dirty="0" smtClean="0">
                <a:solidFill>
                  <a:srgbClr val="002060"/>
                </a:solidFill>
                <a:latin typeface="メイリオ" panose="020B0604030504040204" pitchFamily="50" charset="-128"/>
                <a:ea typeface="メイリオ" panose="020B0604030504040204" pitchFamily="50" charset="-128"/>
              </a:rPr>
              <a:t/>
            </a:r>
            <a:br>
              <a:rPr lang="en-US" altLang="ja-JP" sz="800" dirty="0" smtClean="0">
                <a:solidFill>
                  <a:srgbClr val="002060"/>
                </a:solidFill>
                <a:latin typeface="メイリオ" panose="020B0604030504040204" pitchFamily="50" charset="-128"/>
                <a:ea typeface="メイリオ" panose="020B0604030504040204" pitchFamily="50" charset="-128"/>
              </a:rPr>
            </a:br>
            <a:r>
              <a:rPr lang="ja-JP" altLang="en-US" sz="800" dirty="0" smtClean="0">
                <a:solidFill>
                  <a:srgbClr val="002060"/>
                </a:solidFill>
                <a:latin typeface="メイリオ" panose="020B0604030504040204" pitchFamily="50" charset="-128"/>
                <a:ea typeface="メイリオ" panose="020B0604030504040204" pitchFamily="50" charset="-128"/>
              </a:rPr>
              <a:t>束ね一元化されることとなっている（令和５年</a:t>
            </a:r>
            <a:r>
              <a:rPr lang="ja-JP" altLang="en-US" sz="800" dirty="0">
                <a:solidFill>
                  <a:srgbClr val="002060"/>
                </a:solidFill>
                <a:latin typeface="メイリオ" panose="020B0604030504040204" pitchFamily="50" charset="-128"/>
                <a:ea typeface="メイリオ" panose="020B0604030504040204" pitchFamily="50" charset="-128"/>
              </a:rPr>
              <a:t>中</a:t>
            </a:r>
            <a:r>
              <a:rPr lang="ja-JP" altLang="en-US" sz="800" dirty="0" smtClean="0">
                <a:solidFill>
                  <a:srgbClr val="002060"/>
                </a:solidFill>
                <a:latin typeface="メイリオ" panose="020B0604030504040204" pitchFamily="50" charset="-128"/>
                <a:ea typeface="メイリオ" panose="020B0604030504040204" pitchFamily="50" charset="-128"/>
              </a:rPr>
              <a:t>を目途に策定）。</a:t>
            </a:r>
            <a:endParaRPr lang="en-US" altLang="ja-JP" sz="800" dirty="0" smtClean="0">
              <a:solidFill>
                <a:srgbClr val="002060"/>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pPr>
            <a:r>
              <a:rPr lang="ja-JP" altLang="en-US" sz="800" dirty="0" smtClean="0">
                <a:solidFill>
                  <a:srgbClr val="002060"/>
                </a:solidFill>
                <a:latin typeface="メイリオ" panose="020B0604030504040204" pitchFamily="50" charset="-128"/>
                <a:ea typeface="メイリオ" panose="020B0604030504040204" pitchFamily="50" charset="-128"/>
              </a:rPr>
              <a:t>現在、子ども家庭局の審議会は３つとなっており（Ａ</a:t>
            </a:r>
            <a:r>
              <a:rPr lang="en-US" altLang="ja-JP" sz="800" dirty="0" smtClean="0">
                <a:solidFill>
                  <a:srgbClr val="002060"/>
                </a:solidFill>
                <a:latin typeface="メイリオ" panose="020B0604030504040204" pitchFamily="50" charset="-128"/>
                <a:ea typeface="メイリオ" panose="020B0604030504040204" pitchFamily="50" charset="-128"/>
              </a:rPr>
              <a:t>:</a:t>
            </a:r>
            <a:r>
              <a:rPr lang="ja-JP" altLang="en-US" sz="800" dirty="0" smtClean="0">
                <a:solidFill>
                  <a:srgbClr val="002060"/>
                </a:solidFill>
                <a:latin typeface="メイリオ" panose="020B0604030504040204" pitchFamily="50" charset="-128"/>
                <a:ea typeface="メイリオ" panose="020B0604030504040204" pitchFamily="50" charset="-128"/>
              </a:rPr>
              <a:t>社会</a:t>
            </a:r>
            <a:r>
              <a:rPr lang="ja-JP" altLang="en-US" sz="800" dirty="0">
                <a:solidFill>
                  <a:srgbClr val="002060"/>
                </a:solidFill>
                <a:latin typeface="メイリオ" panose="020B0604030504040204" pitchFamily="50" charset="-128"/>
                <a:ea typeface="メイリオ" panose="020B0604030504040204" pitchFamily="50" charset="-128"/>
              </a:rPr>
              <a:t>福祉審議会</a:t>
            </a:r>
            <a:r>
              <a:rPr lang="ja-JP" altLang="en-US" sz="800" dirty="0" smtClean="0">
                <a:solidFill>
                  <a:srgbClr val="002060"/>
                </a:solidFill>
                <a:latin typeface="メイリオ" panose="020B0604030504040204" pitchFamily="50" charset="-128"/>
                <a:ea typeface="メイリオ" panose="020B0604030504040204" pitchFamily="50" charset="-128"/>
              </a:rPr>
              <a:t>児童福祉専門分科会、Ｂ</a:t>
            </a:r>
            <a:r>
              <a:rPr lang="en-US" altLang="ja-JP" sz="800" dirty="0" smtClean="0">
                <a:solidFill>
                  <a:srgbClr val="002060"/>
                </a:solidFill>
                <a:latin typeface="メイリオ" panose="020B0604030504040204" pitchFamily="50" charset="-128"/>
                <a:ea typeface="メイリオ" panose="020B0604030504040204" pitchFamily="50" charset="-128"/>
              </a:rPr>
              <a:t>:</a:t>
            </a:r>
            <a:r>
              <a:rPr lang="ja-JP" altLang="en-US" sz="800" dirty="0" smtClean="0">
                <a:solidFill>
                  <a:srgbClr val="002060"/>
                </a:solidFill>
                <a:latin typeface="メイリオ" panose="020B0604030504040204" pitchFamily="50" charset="-128"/>
                <a:ea typeface="メイリオ" panose="020B0604030504040204" pitchFamily="50" charset="-128"/>
              </a:rPr>
              <a:t>子ども</a:t>
            </a:r>
            <a:r>
              <a:rPr lang="ja-JP" altLang="en-US" sz="800" dirty="0">
                <a:solidFill>
                  <a:srgbClr val="002060"/>
                </a:solidFill>
                <a:latin typeface="メイリオ" panose="020B0604030504040204" pitchFamily="50" charset="-128"/>
                <a:ea typeface="メイリオ" panose="020B0604030504040204" pitchFamily="50" charset="-128"/>
              </a:rPr>
              <a:t>施策審議会</a:t>
            </a:r>
            <a:r>
              <a:rPr lang="ja-JP" altLang="en-US" sz="800" dirty="0" smtClean="0">
                <a:solidFill>
                  <a:srgbClr val="002060"/>
                </a:solidFill>
                <a:latin typeface="メイリオ" panose="020B0604030504040204" pitchFamily="50" charset="-128"/>
                <a:ea typeface="メイリオ" panose="020B0604030504040204" pitchFamily="50" charset="-128"/>
              </a:rPr>
              <a:t>、Ｃ</a:t>
            </a:r>
            <a:r>
              <a:rPr lang="en-US" altLang="ja-JP" sz="800" dirty="0" smtClean="0">
                <a:solidFill>
                  <a:srgbClr val="002060"/>
                </a:solidFill>
                <a:latin typeface="メイリオ" panose="020B0604030504040204" pitchFamily="50" charset="-128"/>
                <a:ea typeface="メイリオ" panose="020B0604030504040204" pitchFamily="50" charset="-128"/>
              </a:rPr>
              <a:t>:</a:t>
            </a:r>
            <a:r>
              <a:rPr lang="ja-JP" altLang="en-US" sz="800" dirty="0" smtClean="0">
                <a:solidFill>
                  <a:srgbClr val="002060"/>
                </a:solidFill>
                <a:latin typeface="メイリオ" panose="020B0604030504040204" pitchFamily="50" charset="-128"/>
                <a:ea typeface="メイリオ" panose="020B0604030504040204" pitchFamily="50" charset="-128"/>
              </a:rPr>
              <a:t>青少年</a:t>
            </a:r>
            <a:r>
              <a:rPr lang="ja-JP" altLang="en-US" sz="800" dirty="0">
                <a:solidFill>
                  <a:srgbClr val="002060"/>
                </a:solidFill>
                <a:latin typeface="メイリオ" panose="020B0604030504040204" pitchFamily="50" charset="-128"/>
                <a:ea typeface="メイリオ" panose="020B0604030504040204" pitchFamily="50" charset="-128"/>
              </a:rPr>
              <a:t>健全育成審議会</a:t>
            </a:r>
            <a:r>
              <a:rPr lang="ja-JP" altLang="en-US" sz="800" dirty="0" smtClean="0">
                <a:solidFill>
                  <a:srgbClr val="002060"/>
                </a:solidFill>
                <a:latin typeface="メイリオ" panose="020B0604030504040204" pitchFamily="50" charset="-128"/>
                <a:ea typeface="メイリオ" panose="020B0604030504040204" pitchFamily="50" charset="-128"/>
              </a:rPr>
              <a:t>）、Ａでは部会による調査審議はされて</a:t>
            </a:r>
            <a:r>
              <a:rPr lang="en-US" altLang="ja-JP" sz="800" dirty="0" smtClean="0">
                <a:solidFill>
                  <a:srgbClr val="002060"/>
                </a:solidFill>
                <a:latin typeface="メイリオ" panose="020B0604030504040204" pitchFamily="50" charset="-128"/>
                <a:ea typeface="メイリオ" panose="020B0604030504040204" pitchFamily="50" charset="-128"/>
              </a:rPr>
              <a:t/>
            </a:r>
            <a:br>
              <a:rPr lang="en-US" altLang="ja-JP" sz="800" dirty="0" smtClean="0">
                <a:solidFill>
                  <a:srgbClr val="002060"/>
                </a:solidFill>
                <a:latin typeface="メイリオ" panose="020B0604030504040204" pitchFamily="50" charset="-128"/>
                <a:ea typeface="メイリオ" panose="020B0604030504040204" pitchFamily="50" charset="-128"/>
              </a:rPr>
            </a:br>
            <a:r>
              <a:rPr lang="ja-JP" altLang="en-US" sz="800" dirty="0" smtClean="0">
                <a:solidFill>
                  <a:srgbClr val="002060"/>
                </a:solidFill>
                <a:latin typeface="メイリオ" panose="020B0604030504040204" pitchFamily="50" charset="-128"/>
                <a:ea typeface="メイリオ" panose="020B0604030504040204" pitchFamily="50" charset="-128"/>
              </a:rPr>
              <a:t>いるが本審機能を有していない、Ａと</a:t>
            </a:r>
            <a:r>
              <a:rPr lang="ja-JP" altLang="en-US" sz="800" dirty="0">
                <a:solidFill>
                  <a:srgbClr val="002060"/>
                </a:solidFill>
                <a:latin typeface="メイリオ" panose="020B0604030504040204" pitchFamily="50" charset="-128"/>
                <a:ea typeface="メイリオ" panose="020B0604030504040204" pitchFamily="50" charset="-128"/>
              </a:rPr>
              <a:t>Ｂ</a:t>
            </a:r>
            <a:r>
              <a:rPr lang="ja-JP" altLang="en-US" sz="800" dirty="0" smtClean="0">
                <a:solidFill>
                  <a:srgbClr val="002060"/>
                </a:solidFill>
                <a:latin typeface="メイリオ" panose="020B0604030504040204" pitchFamily="50" charset="-128"/>
                <a:ea typeface="メイリオ" panose="020B0604030504040204" pitchFamily="50" charset="-128"/>
              </a:rPr>
              <a:t>で類似の部会を設置しており部会が多数となって</a:t>
            </a:r>
            <a:r>
              <a:rPr lang="en-US" altLang="ja-JP" sz="800" dirty="0" smtClean="0">
                <a:solidFill>
                  <a:srgbClr val="002060"/>
                </a:solidFill>
                <a:latin typeface="メイリオ" panose="020B0604030504040204" pitchFamily="50" charset="-128"/>
                <a:ea typeface="メイリオ" panose="020B0604030504040204" pitchFamily="50" charset="-128"/>
              </a:rPr>
              <a:t/>
            </a:r>
            <a:br>
              <a:rPr lang="en-US" altLang="ja-JP" sz="800" dirty="0" smtClean="0">
                <a:solidFill>
                  <a:srgbClr val="002060"/>
                </a:solidFill>
                <a:latin typeface="メイリオ" panose="020B0604030504040204" pitchFamily="50" charset="-128"/>
                <a:ea typeface="メイリオ" panose="020B0604030504040204" pitchFamily="50" charset="-128"/>
              </a:rPr>
            </a:br>
            <a:r>
              <a:rPr lang="ja-JP" altLang="en-US" sz="800" dirty="0" smtClean="0">
                <a:solidFill>
                  <a:srgbClr val="002060"/>
                </a:solidFill>
                <a:latin typeface="メイリオ" panose="020B0604030504040204" pitchFamily="50" charset="-128"/>
                <a:ea typeface="メイリオ" panose="020B0604030504040204" pitchFamily="50" charset="-128"/>
              </a:rPr>
              <a:t>いる、子ども家庭施策に関する調査審議を一体的・総合的に行うことができない、といった課題がある（Ａ、Ｂ、Ｃ）。</a:t>
            </a:r>
            <a:endParaRPr lang="en-US" altLang="ja-JP" sz="800" dirty="0" smtClean="0">
              <a:solidFill>
                <a:srgbClr val="002060"/>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pPr>
            <a:r>
              <a:rPr lang="ja-JP" altLang="en-US" sz="800" dirty="0">
                <a:solidFill>
                  <a:srgbClr val="002060"/>
                </a:solidFill>
                <a:latin typeface="メイリオ" panose="020B0604030504040204" pitchFamily="50" charset="-128"/>
                <a:ea typeface="メイリオ" panose="020B0604030504040204" pitchFamily="50" charset="-128"/>
              </a:rPr>
              <a:t>上記</a:t>
            </a:r>
            <a:r>
              <a:rPr lang="ja-JP" altLang="en-US" sz="800" dirty="0" smtClean="0">
                <a:solidFill>
                  <a:srgbClr val="002060"/>
                </a:solidFill>
                <a:latin typeface="メイリオ" panose="020B0604030504040204" pitchFamily="50" charset="-128"/>
                <a:ea typeface="メイリオ" panose="020B0604030504040204" pitchFamily="50" charset="-128"/>
              </a:rPr>
              <a:t>により、令和６年度、</a:t>
            </a:r>
            <a:r>
              <a:rPr lang="ja-JP" altLang="en-US" sz="800" dirty="0">
                <a:solidFill>
                  <a:srgbClr val="002060"/>
                </a:solidFill>
                <a:latin typeface="メイリオ" panose="020B0604030504040204" pitchFamily="50" charset="-128"/>
                <a:ea typeface="メイリオ" panose="020B0604030504040204" pitchFamily="50" charset="-128"/>
              </a:rPr>
              <a:t>Ａ</a:t>
            </a:r>
            <a:r>
              <a:rPr lang="ja-JP" altLang="en-US" sz="800" dirty="0" smtClean="0">
                <a:solidFill>
                  <a:srgbClr val="002060"/>
                </a:solidFill>
                <a:latin typeface="メイリオ" panose="020B0604030504040204" pitchFamily="50" charset="-128"/>
                <a:ea typeface="メイリオ" panose="020B0604030504040204" pitchFamily="50" charset="-128"/>
              </a:rPr>
              <a:t>と</a:t>
            </a:r>
            <a:r>
              <a:rPr lang="ja-JP" altLang="en-US" sz="800" dirty="0">
                <a:solidFill>
                  <a:srgbClr val="002060"/>
                </a:solidFill>
                <a:latin typeface="メイリオ" panose="020B0604030504040204" pitchFamily="50" charset="-128"/>
                <a:ea typeface="メイリオ" panose="020B0604030504040204" pitchFamily="50" charset="-128"/>
              </a:rPr>
              <a:t>Ｂ</a:t>
            </a:r>
            <a:r>
              <a:rPr lang="ja-JP" altLang="en-US" sz="800" dirty="0" smtClean="0">
                <a:solidFill>
                  <a:srgbClr val="002060"/>
                </a:solidFill>
                <a:latin typeface="メイリオ" panose="020B0604030504040204" pitchFamily="50" charset="-128"/>
                <a:ea typeface="メイリオ" panose="020B0604030504040204" pitchFamily="50" charset="-128"/>
              </a:rPr>
              <a:t>、</a:t>
            </a:r>
            <a:r>
              <a:rPr lang="ja-JP" altLang="en-US" sz="800" dirty="0">
                <a:solidFill>
                  <a:srgbClr val="002060"/>
                </a:solidFill>
                <a:latin typeface="メイリオ" panose="020B0604030504040204" pitchFamily="50" charset="-128"/>
                <a:ea typeface="メイリオ" panose="020B0604030504040204" pitchFamily="50" charset="-128"/>
              </a:rPr>
              <a:t>Ｃ</a:t>
            </a:r>
            <a:r>
              <a:rPr lang="ja-JP" altLang="en-US" sz="800" dirty="0" smtClean="0">
                <a:solidFill>
                  <a:srgbClr val="002060"/>
                </a:solidFill>
                <a:latin typeface="メイリオ" panose="020B0604030504040204" pitchFamily="50" charset="-128"/>
                <a:ea typeface="メイリオ" panose="020B0604030504040204" pitchFamily="50" charset="-128"/>
              </a:rPr>
              <a:t>の青少年施策部分を統合</a:t>
            </a:r>
            <a:r>
              <a:rPr lang="ja-JP" altLang="en-US" sz="800" dirty="0">
                <a:solidFill>
                  <a:srgbClr val="002060"/>
                </a:solidFill>
                <a:latin typeface="メイリオ" panose="020B0604030504040204" pitchFamily="50" charset="-128"/>
                <a:ea typeface="メイリオ" panose="020B0604030504040204" pitchFamily="50" charset="-128"/>
              </a:rPr>
              <a:t>し（一部委員の併任） </a:t>
            </a:r>
            <a:r>
              <a:rPr lang="ja-JP" altLang="en-US" sz="800" dirty="0" smtClean="0">
                <a:solidFill>
                  <a:srgbClr val="002060"/>
                </a:solidFill>
                <a:latin typeface="メイリオ" panose="020B0604030504040204" pitchFamily="50" charset="-128"/>
                <a:ea typeface="メイリオ" panose="020B0604030504040204" pitchFamily="50" charset="-128"/>
              </a:rPr>
              <a:t>、</a:t>
            </a:r>
            <a:r>
              <a:rPr lang="en-US" altLang="ja-JP" sz="800" dirty="0" smtClean="0">
                <a:solidFill>
                  <a:srgbClr val="002060"/>
                </a:solidFill>
                <a:latin typeface="メイリオ" panose="020B0604030504040204" pitchFamily="50" charset="-128"/>
                <a:ea typeface="メイリオ" panose="020B0604030504040204" pitchFamily="50" charset="-128"/>
              </a:rPr>
              <a:t/>
            </a:r>
            <a:br>
              <a:rPr lang="en-US" altLang="ja-JP" sz="800" dirty="0" smtClean="0">
                <a:solidFill>
                  <a:srgbClr val="002060"/>
                </a:solidFill>
                <a:latin typeface="メイリオ" panose="020B0604030504040204" pitchFamily="50" charset="-128"/>
                <a:ea typeface="メイリオ" panose="020B0604030504040204" pitchFamily="50" charset="-128"/>
              </a:rPr>
            </a:br>
            <a:r>
              <a:rPr lang="ja-JP" altLang="en-US" sz="800" dirty="0" smtClean="0">
                <a:solidFill>
                  <a:srgbClr val="002060"/>
                </a:solidFill>
                <a:latin typeface="メイリオ" panose="020B0604030504040204" pitchFamily="50" charset="-128"/>
                <a:ea typeface="メイリオ" panose="020B0604030504040204" pitchFamily="50" charset="-128"/>
              </a:rPr>
              <a:t>社会福祉審議会から独立した児童福祉審議会である「子ども</a:t>
            </a:r>
            <a:r>
              <a:rPr lang="ja-JP" altLang="en-US" sz="800" dirty="0">
                <a:solidFill>
                  <a:srgbClr val="002060"/>
                </a:solidFill>
                <a:latin typeface="メイリオ" panose="020B0604030504040204" pitchFamily="50" charset="-128"/>
                <a:ea typeface="メイリオ" panose="020B0604030504040204" pitchFamily="50" charset="-128"/>
              </a:rPr>
              <a:t>家庭</a:t>
            </a:r>
            <a:r>
              <a:rPr lang="ja-JP" altLang="en-US" sz="800" dirty="0" smtClean="0">
                <a:solidFill>
                  <a:srgbClr val="002060"/>
                </a:solidFill>
                <a:latin typeface="メイリオ" panose="020B0604030504040204" pitchFamily="50" charset="-128"/>
                <a:ea typeface="メイリオ" panose="020B0604030504040204" pitchFamily="50" charset="-128"/>
              </a:rPr>
              <a:t>審議会」を設置し、</a:t>
            </a:r>
            <a:r>
              <a:rPr lang="en-US" altLang="ja-JP" sz="800" dirty="0" smtClean="0">
                <a:solidFill>
                  <a:srgbClr val="002060"/>
                </a:solidFill>
                <a:latin typeface="メイリオ" panose="020B0604030504040204" pitchFamily="50" charset="-128"/>
                <a:ea typeface="メイリオ" panose="020B0604030504040204" pitchFamily="50" charset="-128"/>
              </a:rPr>
              <a:t/>
            </a:r>
            <a:br>
              <a:rPr lang="en-US" altLang="ja-JP" sz="800" dirty="0" smtClean="0">
                <a:solidFill>
                  <a:srgbClr val="002060"/>
                </a:solidFill>
                <a:latin typeface="メイリオ" panose="020B0604030504040204" pitchFamily="50" charset="-128"/>
                <a:ea typeface="メイリオ" panose="020B0604030504040204" pitchFamily="50" charset="-128"/>
              </a:rPr>
            </a:br>
            <a:r>
              <a:rPr lang="ja-JP" altLang="en-US" sz="800" dirty="0" smtClean="0">
                <a:solidFill>
                  <a:srgbClr val="002060"/>
                </a:solidFill>
                <a:latin typeface="メイリオ" panose="020B0604030504040204" pitchFamily="50" charset="-128"/>
                <a:ea typeface="メイリオ" panose="020B0604030504040204" pitchFamily="50" charset="-128"/>
              </a:rPr>
              <a:t>令和７年度から</a:t>
            </a:r>
            <a:r>
              <a:rPr lang="ja-JP" altLang="en-US" sz="800" dirty="0">
                <a:solidFill>
                  <a:srgbClr val="002060"/>
                </a:solidFill>
                <a:latin typeface="メイリオ" panose="020B0604030504040204" pitchFamily="50" charset="-128"/>
                <a:ea typeface="メイリオ" panose="020B0604030504040204" pitchFamily="50" charset="-128"/>
              </a:rPr>
              <a:t>の</a:t>
            </a:r>
            <a:r>
              <a:rPr lang="ja-JP" altLang="en-US" sz="800" dirty="0" smtClean="0">
                <a:solidFill>
                  <a:srgbClr val="002060"/>
                </a:solidFill>
                <a:latin typeface="メイリオ" panose="020B0604030504040204" pitchFamily="50" charset="-128"/>
                <a:ea typeface="メイリオ" panose="020B0604030504040204" pitchFamily="50" charset="-128"/>
              </a:rPr>
              <a:t>「（仮称）大阪府</a:t>
            </a:r>
            <a:r>
              <a:rPr lang="ja-JP" altLang="en-US" sz="800" dirty="0">
                <a:solidFill>
                  <a:srgbClr val="002060"/>
                </a:solidFill>
                <a:latin typeface="メイリオ" panose="020B0604030504040204" pitchFamily="50" charset="-128"/>
                <a:ea typeface="メイリオ" panose="020B0604030504040204" pitchFamily="50" charset="-128"/>
              </a:rPr>
              <a:t>子ども</a:t>
            </a:r>
            <a:r>
              <a:rPr lang="ja-JP" altLang="en-US" sz="800" dirty="0" smtClean="0">
                <a:solidFill>
                  <a:srgbClr val="002060"/>
                </a:solidFill>
                <a:latin typeface="メイリオ" panose="020B0604030504040204" pitchFamily="50" charset="-128"/>
                <a:ea typeface="メイリオ" panose="020B0604030504040204" pitchFamily="50" charset="-128"/>
              </a:rPr>
              <a:t>計画」</a:t>
            </a:r>
            <a:r>
              <a:rPr lang="ja-JP" altLang="en-US" sz="800" dirty="0">
                <a:solidFill>
                  <a:srgbClr val="002060"/>
                </a:solidFill>
                <a:latin typeface="メイリオ" panose="020B0604030504040204" pitchFamily="50" charset="-128"/>
                <a:ea typeface="メイリオ" panose="020B0604030504040204" pitchFamily="50" charset="-128"/>
              </a:rPr>
              <a:t>策定</a:t>
            </a:r>
            <a:r>
              <a:rPr lang="ja-JP" altLang="en-US" sz="800" dirty="0" smtClean="0">
                <a:solidFill>
                  <a:srgbClr val="002060"/>
                </a:solidFill>
                <a:latin typeface="メイリオ" panose="020B0604030504040204" pitchFamily="50" charset="-128"/>
                <a:ea typeface="メイリオ" panose="020B0604030504040204" pitchFamily="50" charset="-128"/>
              </a:rPr>
              <a:t>に関する調査審議をはじめ、</a:t>
            </a:r>
            <a:r>
              <a:rPr lang="en-US" altLang="ja-JP" sz="800" dirty="0" smtClean="0">
                <a:solidFill>
                  <a:srgbClr val="002060"/>
                </a:solidFill>
                <a:latin typeface="メイリオ" panose="020B0604030504040204" pitchFamily="50" charset="-128"/>
                <a:ea typeface="メイリオ" panose="020B0604030504040204" pitchFamily="50" charset="-128"/>
              </a:rPr>
              <a:t/>
            </a:r>
            <a:br>
              <a:rPr lang="en-US" altLang="ja-JP" sz="800" dirty="0" smtClean="0">
                <a:solidFill>
                  <a:srgbClr val="002060"/>
                </a:solidFill>
                <a:latin typeface="メイリオ" panose="020B0604030504040204" pitchFamily="50" charset="-128"/>
                <a:ea typeface="メイリオ" panose="020B0604030504040204" pitchFamily="50" charset="-128"/>
              </a:rPr>
            </a:br>
            <a:r>
              <a:rPr lang="ja-JP" altLang="en-US" sz="800" dirty="0" smtClean="0">
                <a:solidFill>
                  <a:srgbClr val="002060"/>
                </a:solidFill>
                <a:latin typeface="メイリオ" panose="020B0604030504040204" pitchFamily="50" charset="-128"/>
                <a:ea typeface="メイリオ" panose="020B0604030504040204" pitchFamily="50" charset="-128"/>
              </a:rPr>
              <a:t>子ども家庭施策に関する調査審議を一体的・総合的に行うため審議体制の充実を図る。</a:t>
            </a:r>
            <a:endParaRPr lang="en-US" altLang="ja-JP" sz="800" dirty="0" smtClean="0">
              <a:solidFill>
                <a:srgbClr val="002060"/>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p"/>
            </a:pPr>
            <a:r>
              <a:rPr kumimoji="1" lang="ja-JP" altLang="en-US" sz="800" dirty="0" smtClean="0">
                <a:solidFill>
                  <a:srgbClr val="002060"/>
                </a:solidFill>
                <a:latin typeface="メイリオ" panose="020B0604030504040204" pitchFamily="50" charset="-128"/>
                <a:ea typeface="メイリオ" panose="020B0604030504040204" pitchFamily="50" charset="-128"/>
              </a:rPr>
              <a:t>青少年施策以外の青少年健全育成条例に基づく規制等に関する審議は、引き続き青少年健全育成審議会にて行う（＊２）。</a:t>
            </a:r>
            <a:endParaRPr kumimoji="1" lang="ja-JP" altLang="en-US" sz="800" dirty="0">
              <a:solidFill>
                <a:srgbClr val="002060"/>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4919069" y="709420"/>
            <a:ext cx="4894687" cy="707886"/>
          </a:xfrm>
          <a:prstGeom prst="rect">
            <a:avLst/>
          </a:prstGeom>
          <a:noFill/>
        </p:spPr>
        <p:txBody>
          <a:bodyPr wrap="square" rtlCol="0">
            <a:spAutoFit/>
          </a:bodyPr>
          <a:lstStyle/>
          <a:p>
            <a:pPr marL="171450" indent="-171450">
              <a:buFont typeface="Wingdings" panose="05000000000000000000" pitchFamily="2" charset="2"/>
              <a:buChar char="l"/>
            </a:pPr>
            <a:r>
              <a:rPr lang="ja-JP" altLang="en-US" sz="800" dirty="0" smtClean="0">
                <a:solidFill>
                  <a:srgbClr val="002060"/>
                </a:solidFill>
                <a:latin typeface="メイリオ" panose="020B0604030504040204" pitchFamily="50" charset="-128"/>
                <a:ea typeface="メイリオ" panose="020B0604030504040204" pitchFamily="50" charset="-128"/>
              </a:rPr>
              <a:t>令和５年度</a:t>
            </a:r>
            <a:r>
              <a:rPr lang="ja-JP" altLang="en-US" sz="800" dirty="0">
                <a:solidFill>
                  <a:srgbClr val="002060"/>
                </a:solidFill>
                <a:latin typeface="メイリオ" panose="020B0604030504040204" pitchFamily="50" charset="-128"/>
                <a:ea typeface="メイリオ" panose="020B0604030504040204" pitchFamily="50" charset="-128"/>
              </a:rPr>
              <a:t>　</a:t>
            </a:r>
            <a:r>
              <a:rPr lang="ja-JP" altLang="en-US" sz="800" dirty="0" smtClean="0">
                <a:solidFill>
                  <a:srgbClr val="002060"/>
                </a:solidFill>
                <a:latin typeface="メイリオ" panose="020B0604030504040204" pitchFamily="50" charset="-128"/>
                <a:ea typeface="メイリオ" panose="020B0604030504040204" pitchFamily="50" charset="-128"/>
              </a:rPr>
              <a:t>局内３つの審議会に</a:t>
            </a:r>
            <a:r>
              <a:rPr lang="ja-JP" altLang="en-US" sz="800" dirty="0">
                <a:solidFill>
                  <a:srgbClr val="002060"/>
                </a:solidFill>
                <a:latin typeface="メイリオ" panose="020B0604030504040204" pitchFamily="50" charset="-128"/>
                <a:ea typeface="メイリオ" panose="020B0604030504040204" pitchFamily="50" charset="-128"/>
              </a:rPr>
              <a:t>「</a:t>
            </a:r>
            <a:r>
              <a:rPr lang="ja-JP" altLang="en-US" sz="800" dirty="0" smtClean="0">
                <a:solidFill>
                  <a:srgbClr val="002060"/>
                </a:solidFill>
                <a:latin typeface="メイリオ" panose="020B0604030504040204" pitchFamily="50" charset="-128"/>
                <a:ea typeface="メイリオ" panose="020B0604030504040204" pitchFamily="50" charset="-128"/>
              </a:rPr>
              <a:t>子ども家庭審議会」設置について説明（６月～）</a:t>
            </a:r>
            <a:r>
              <a:rPr lang="en-US" altLang="ja-JP" sz="800" dirty="0">
                <a:solidFill>
                  <a:srgbClr val="002060"/>
                </a:solidFill>
                <a:latin typeface="メイリオ" panose="020B0604030504040204" pitchFamily="50" charset="-128"/>
                <a:ea typeface="メイリオ" panose="020B0604030504040204" pitchFamily="50" charset="-128"/>
              </a:rPr>
              <a:t/>
            </a:r>
            <a:br>
              <a:rPr lang="en-US" altLang="ja-JP" sz="800" dirty="0">
                <a:solidFill>
                  <a:srgbClr val="002060"/>
                </a:solidFill>
                <a:latin typeface="メイリオ" panose="020B0604030504040204" pitchFamily="50" charset="-128"/>
                <a:ea typeface="メイリオ" panose="020B0604030504040204" pitchFamily="50" charset="-128"/>
              </a:rPr>
            </a:br>
            <a:r>
              <a:rPr lang="ja-JP" altLang="en-US" sz="800" dirty="0" smtClean="0">
                <a:solidFill>
                  <a:srgbClr val="002060"/>
                </a:solidFill>
                <a:latin typeface="メイリオ" panose="020B0604030504040204" pitchFamily="50" charset="-128"/>
                <a:ea typeface="メイリオ" panose="020B0604030504040204" pitchFamily="50" charset="-128"/>
              </a:rPr>
              <a:t>　　　　　　関連条例の制定・改正・廃止について、議会上程（９月）</a:t>
            </a:r>
            <a:endParaRPr lang="en-US" altLang="ja-JP" sz="800" dirty="0" smtClean="0">
              <a:solidFill>
                <a:srgbClr val="002060"/>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pPr>
            <a:r>
              <a:rPr lang="ja-JP" altLang="en-US" sz="800" dirty="0" smtClean="0">
                <a:solidFill>
                  <a:srgbClr val="002060"/>
                </a:solidFill>
                <a:latin typeface="メイリオ" panose="020B0604030504040204" pitchFamily="50" charset="-128"/>
                <a:ea typeface="メイリオ" panose="020B0604030504040204" pitchFamily="50" charset="-128"/>
              </a:rPr>
              <a:t>令和６年度　「子ども</a:t>
            </a:r>
            <a:r>
              <a:rPr lang="ja-JP" altLang="en-US" sz="800" dirty="0">
                <a:solidFill>
                  <a:srgbClr val="002060"/>
                </a:solidFill>
                <a:latin typeface="メイリオ" panose="020B0604030504040204" pitchFamily="50" charset="-128"/>
                <a:ea typeface="メイリオ" panose="020B0604030504040204" pitchFamily="50" charset="-128"/>
              </a:rPr>
              <a:t>家庭</a:t>
            </a:r>
            <a:r>
              <a:rPr lang="ja-JP" altLang="en-US" sz="800" dirty="0" smtClean="0">
                <a:solidFill>
                  <a:srgbClr val="002060"/>
                </a:solidFill>
                <a:latin typeface="メイリオ" panose="020B0604030504040204" pitchFamily="50" charset="-128"/>
                <a:ea typeface="メイリオ" panose="020B0604030504040204" pitchFamily="50" charset="-128"/>
              </a:rPr>
              <a:t>審議会」を設置</a:t>
            </a:r>
            <a:r>
              <a:rPr lang="ja-JP" altLang="en-US" sz="800" dirty="0">
                <a:solidFill>
                  <a:srgbClr val="002060"/>
                </a:solidFill>
                <a:latin typeface="メイリオ" panose="020B0604030504040204" pitchFamily="50" charset="-128"/>
                <a:ea typeface="メイリオ" panose="020B0604030504040204" pitchFamily="50" charset="-128"/>
              </a:rPr>
              <a:t>し、 「こども大綱」を勘案</a:t>
            </a:r>
            <a:r>
              <a:rPr lang="ja-JP" altLang="en-US" sz="800" dirty="0" smtClean="0">
                <a:solidFill>
                  <a:srgbClr val="002060"/>
                </a:solidFill>
                <a:latin typeface="メイリオ" panose="020B0604030504040204" pitchFamily="50" charset="-128"/>
                <a:ea typeface="メイリオ" panose="020B0604030504040204" pitchFamily="50" charset="-128"/>
              </a:rPr>
              <a:t>した「（仮称）大阪府子ども</a:t>
            </a:r>
            <a:r>
              <a:rPr lang="en-US" altLang="ja-JP" sz="800" dirty="0" smtClean="0">
                <a:solidFill>
                  <a:srgbClr val="002060"/>
                </a:solidFill>
                <a:latin typeface="メイリオ" panose="020B0604030504040204" pitchFamily="50" charset="-128"/>
                <a:ea typeface="メイリオ" panose="020B0604030504040204" pitchFamily="50" charset="-128"/>
              </a:rPr>
              <a:t/>
            </a:r>
            <a:br>
              <a:rPr lang="en-US" altLang="ja-JP" sz="800" dirty="0" smtClean="0">
                <a:solidFill>
                  <a:srgbClr val="002060"/>
                </a:solidFill>
                <a:latin typeface="メイリオ" panose="020B0604030504040204" pitchFamily="50" charset="-128"/>
                <a:ea typeface="メイリオ" panose="020B0604030504040204" pitchFamily="50" charset="-128"/>
              </a:rPr>
            </a:br>
            <a:r>
              <a:rPr lang="ja-JP" altLang="en-US" sz="800" dirty="0" smtClean="0">
                <a:solidFill>
                  <a:srgbClr val="002060"/>
                </a:solidFill>
                <a:latin typeface="メイリオ" panose="020B0604030504040204" pitchFamily="50" charset="-128"/>
                <a:ea typeface="メイリオ" panose="020B0604030504040204" pitchFamily="50" charset="-128"/>
              </a:rPr>
              <a:t>　　　　　　計画」に関する調査審議</a:t>
            </a:r>
            <a:endParaRPr lang="en-US" altLang="ja-JP" sz="800" dirty="0" smtClean="0">
              <a:solidFill>
                <a:srgbClr val="002060"/>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pPr>
            <a:r>
              <a:rPr lang="ja-JP" altLang="en-US" sz="800" dirty="0" smtClean="0">
                <a:solidFill>
                  <a:srgbClr val="002060"/>
                </a:solidFill>
                <a:latin typeface="メイリオ" panose="020B0604030504040204" pitchFamily="50" charset="-128"/>
                <a:ea typeface="メイリオ" panose="020B0604030504040204" pitchFamily="50" charset="-128"/>
              </a:rPr>
              <a:t>令和７年度　「（仮称）大阪府子ども計画）」スタート</a:t>
            </a:r>
            <a:endParaRPr lang="en-US" altLang="ja-JP" sz="800" dirty="0" smtClean="0">
              <a:solidFill>
                <a:srgbClr val="002060"/>
              </a:solidFill>
              <a:latin typeface="メイリオ" panose="020B0604030504040204" pitchFamily="50" charset="-128"/>
              <a:ea typeface="メイリオ" panose="020B0604030504040204" pitchFamily="50" charset="-128"/>
            </a:endParaRPr>
          </a:p>
        </p:txBody>
      </p:sp>
      <p:sp>
        <p:nvSpPr>
          <p:cNvPr id="12" name="角丸四角形 11"/>
          <p:cNvSpPr/>
          <p:nvPr/>
        </p:nvSpPr>
        <p:spPr>
          <a:xfrm>
            <a:off x="4908939" y="459207"/>
            <a:ext cx="1080000" cy="252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latin typeface="メイリオ" panose="020B0604030504040204" pitchFamily="50" charset="-128"/>
                <a:ea typeface="メイリオ" panose="020B0604030504040204" pitchFamily="50" charset="-128"/>
              </a:rPr>
              <a:t>スケジュール</a:t>
            </a:r>
          </a:p>
        </p:txBody>
      </p:sp>
      <p:sp>
        <p:nvSpPr>
          <p:cNvPr id="13" name="角丸四角形 12"/>
          <p:cNvSpPr/>
          <p:nvPr/>
        </p:nvSpPr>
        <p:spPr>
          <a:xfrm>
            <a:off x="4909545" y="1459203"/>
            <a:ext cx="2520000" cy="252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smtClean="0">
                <a:latin typeface="メイリオ" panose="020B0604030504040204" pitchFamily="50" charset="-128"/>
                <a:ea typeface="メイリオ" panose="020B0604030504040204" pitchFamily="50" charset="-128"/>
              </a:rPr>
              <a:t>関連条例の制定・改正・廃止（概要）</a:t>
            </a:r>
            <a:endParaRPr kumimoji="1" lang="ja-JP" altLang="en-US" sz="1000" b="1"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4919068" y="1708397"/>
            <a:ext cx="4894687" cy="1077218"/>
          </a:xfrm>
          <a:prstGeom prst="rect">
            <a:avLst/>
          </a:prstGeom>
          <a:noFill/>
        </p:spPr>
        <p:txBody>
          <a:bodyPr wrap="square" rtlCol="0">
            <a:spAutoFit/>
          </a:bodyPr>
          <a:lstStyle/>
          <a:p>
            <a:pPr marL="171450" indent="-171450">
              <a:buFont typeface="Wingdings" panose="05000000000000000000" pitchFamily="2" charset="2"/>
              <a:buChar char="l"/>
            </a:pPr>
            <a:r>
              <a:rPr lang="ja-JP" altLang="en-US" sz="800" dirty="0" smtClean="0">
                <a:solidFill>
                  <a:srgbClr val="002060"/>
                </a:solidFill>
                <a:latin typeface="メイリオ" panose="020B0604030504040204" pitchFamily="50" charset="-128"/>
                <a:ea typeface="メイリオ" panose="020B0604030504040204" pitchFamily="50" charset="-128"/>
              </a:rPr>
              <a:t>大阪府子ども</a:t>
            </a:r>
            <a:r>
              <a:rPr lang="ja-JP" altLang="en-US" sz="800" dirty="0">
                <a:solidFill>
                  <a:srgbClr val="002060"/>
                </a:solidFill>
                <a:latin typeface="メイリオ" panose="020B0604030504040204" pitchFamily="50" charset="-128"/>
                <a:ea typeface="メイリオ" panose="020B0604030504040204" pitchFamily="50" charset="-128"/>
              </a:rPr>
              <a:t>家庭</a:t>
            </a:r>
            <a:r>
              <a:rPr lang="ja-JP" altLang="en-US" sz="800" dirty="0" smtClean="0">
                <a:solidFill>
                  <a:srgbClr val="002060"/>
                </a:solidFill>
                <a:latin typeface="メイリオ" panose="020B0604030504040204" pitchFamily="50" charset="-128"/>
                <a:ea typeface="メイリオ" panose="020B0604030504040204" pitchFamily="50" charset="-128"/>
              </a:rPr>
              <a:t>審議会条例（制定）</a:t>
            </a:r>
            <a:r>
              <a:rPr lang="en-US" altLang="ja-JP" sz="800" dirty="0">
                <a:solidFill>
                  <a:srgbClr val="002060"/>
                </a:solidFill>
                <a:latin typeface="メイリオ" panose="020B0604030504040204" pitchFamily="50" charset="-128"/>
                <a:ea typeface="メイリオ" panose="020B0604030504040204" pitchFamily="50" charset="-128"/>
              </a:rPr>
              <a:t/>
            </a:r>
            <a:br>
              <a:rPr lang="en-US" altLang="ja-JP" sz="800" dirty="0">
                <a:solidFill>
                  <a:srgbClr val="002060"/>
                </a:solidFill>
                <a:latin typeface="メイリオ" panose="020B0604030504040204" pitchFamily="50" charset="-128"/>
                <a:ea typeface="メイリオ" panose="020B0604030504040204" pitchFamily="50" charset="-128"/>
              </a:rPr>
            </a:br>
            <a:r>
              <a:rPr lang="ja-JP" altLang="en-US" sz="800" dirty="0" smtClean="0">
                <a:solidFill>
                  <a:srgbClr val="002060"/>
                </a:solidFill>
                <a:latin typeface="メイリオ" panose="020B0604030504040204" pitchFamily="50" charset="-128"/>
                <a:ea typeface="メイリオ" panose="020B0604030504040204" pitchFamily="50" charset="-128"/>
              </a:rPr>
              <a:t>→　</a:t>
            </a:r>
            <a:r>
              <a:rPr lang="ja-JP" altLang="en-US" sz="800" dirty="0">
                <a:solidFill>
                  <a:srgbClr val="002060"/>
                </a:solidFill>
                <a:latin typeface="メイリオ" panose="020B0604030504040204" pitchFamily="50" charset="-128"/>
                <a:ea typeface="メイリオ" panose="020B0604030504040204" pitchFamily="50" charset="-128"/>
              </a:rPr>
              <a:t>児童</a:t>
            </a:r>
            <a:r>
              <a:rPr lang="ja-JP" altLang="en-US" sz="800" dirty="0" smtClean="0">
                <a:solidFill>
                  <a:srgbClr val="002060"/>
                </a:solidFill>
                <a:latin typeface="メイリオ" panose="020B0604030504040204" pitchFamily="50" charset="-128"/>
                <a:ea typeface="メイリオ" panose="020B0604030504040204" pitchFamily="50" charset="-128"/>
              </a:rPr>
              <a:t>福祉審議会及び幼保連携型認定こども園に関する調査</a:t>
            </a:r>
            <a:r>
              <a:rPr lang="ja-JP" altLang="en-US" sz="800" dirty="0">
                <a:solidFill>
                  <a:srgbClr val="002060"/>
                </a:solidFill>
                <a:latin typeface="メイリオ" panose="020B0604030504040204" pitchFamily="50" charset="-128"/>
                <a:ea typeface="メイリオ" panose="020B0604030504040204" pitchFamily="50" charset="-128"/>
              </a:rPr>
              <a:t>審議事項に</a:t>
            </a:r>
            <a:r>
              <a:rPr lang="ja-JP" altLang="en-US" sz="800" dirty="0" smtClean="0">
                <a:solidFill>
                  <a:srgbClr val="002060"/>
                </a:solidFill>
                <a:latin typeface="メイリオ" panose="020B0604030504040204" pitchFamily="50" charset="-128"/>
                <a:ea typeface="メイリオ" panose="020B0604030504040204" pitchFamily="50" charset="-128"/>
              </a:rPr>
              <a:t>加え、子ども家庭施策</a:t>
            </a:r>
            <a:endParaRPr lang="en-US" altLang="ja-JP" sz="800" dirty="0" smtClean="0">
              <a:solidFill>
                <a:srgbClr val="002060"/>
              </a:solidFill>
              <a:latin typeface="メイリオ" panose="020B0604030504040204" pitchFamily="50" charset="-128"/>
              <a:ea typeface="メイリオ" panose="020B0604030504040204" pitchFamily="50" charset="-128"/>
            </a:endParaRPr>
          </a:p>
          <a:p>
            <a:r>
              <a:rPr lang="ja-JP" altLang="en-US" sz="800" dirty="0">
                <a:solidFill>
                  <a:srgbClr val="002060"/>
                </a:solidFill>
                <a:latin typeface="メイリオ" panose="020B0604030504040204" pitchFamily="50" charset="-128"/>
                <a:ea typeface="メイリオ" panose="020B0604030504040204" pitchFamily="50" charset="-128"/>
              </a:rPr>
              <a:t>　</a:t>
            </a:r>
            <a:r>
              <a:rPr lang="ja-JP" altLang="en-US" sz="800" dirty="0" smtClean="0">
                <a:solidFill>
                  <a:srgbClr val="002060"/>
                </a:solidFill>
                <a:latin typeface="メイリオ" panose="020B0604030504040204" pitchFamily="50" charset="-128"/>
                <a:ea typeface="メイリオ" panose="020B0604030504040204" pitchFamily="50" charset="-128"/>
              </a:rPr>
              <a:t>　　全般にわたる調査審議を一体的・総合的に行うため、条例による設置とする。</a:t>
            </a:r>
            <a:endParaRPr lang="en-US" altLang="ja-JP" sz="800" dirty="0" smtClean="0">
              <a:solidFill>
                <a:srgbClr val="002060"/>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pPr>
            <a:r>
              <a:rPr lang="ja-JP" altLang="en-US" sz="800" dirty="0" smtClean="0">
                <a:solidFill>
                  <a:srgbClr val="002060"/>
                </a:solidFill>
                <a:latin typeface="メイリオ" panose="020B0604030504040204" pitchFamily="50" charset="-128"/>
                <a:ea typeface="メイリオ" panose="020B0604030504040204" pitchFamily="50" charset="-128"/>
              </a:rPr>
              <a:t>大阪府社会福祉審議会条例（改正：児童福祉専門分科会の廃止）</a:t>
            </a:r>
            <a:endParaRPr lang="en-US" altLang="ja-JP" sz="800" dirty="0" smtClean="0">
              <a:solidFill>
                <a:srgbClr val="002060"/>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pPr>
            <a:r>
              <a:rPr lang="ja-JP" altLang="en-US" sz="800" dirty="0" smtClean="0">
                <a:solidFill>
                  <a:srgbClr val="002060"/>
                </a:solidFill>
                <a:latin typeface="メイリオ" panose="020B0604030504040204" pitchFamily="50" charset="-128"/>
                <a:ea typeface="メイリオ" panose="020B0604030504040204" pitchFamily="50" charset="-128"/>
              </a:rPr>
              <a:t>大阪府子ども施策審議会条例（廃止：子ども</a:t>
            </a:r>
            <a:r>
              <a:rPr lang="ja-JP" altLang="en-US" sz="800" dirty="0">
                <a:solidFill>
                  <a:srgbClr val="002060"/>
                </a:solidFill>
                <a:latin typeface="メイリオ" panose="020B0604030504040204" pitchFamily="50" charset="-128"/>
                <a:ea typeface="メイリオ" panose="020B0604030504040204" pitchFamily="50" charset="-128"/>
              </a:rPr>
              <a:t>家庭</a:t>
            </a:r>
            <a:r>
              <a:rPr lang="ja-JP" altLang="en-US" sz="800" dirty="0" smtClean="0">
                <a:solidFill>
                  <a:srgbClr val="002060"/>
                </a:solidFill>
                <a:latin typeface="メイリオ" panose="020B0604030504040204" pitchFamily="50" charset="-128"/>
                <a:ea typeface="メイリオ" panose="020B0604030504040204" pitchFamily="50" charset="-128"/>
              </a:rPr>
              <a:t>審議会に統合のため）</a:t>
            </a:r>
            <a:endParaRPr lang="en-US" altLang="ja-JP" sz="800" dirty="0" smtClean="0">
              <a:solidFill>
                <a:srgbClr val="002060"/>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pPr>
            <a:r>
              <a:rPr lang="ja-JP" altLang="en-US" sz="800" dirty="0" smtClean="0">
                <a:solidFill>
                  <a:srgbClr val="002060"/>
                </a:solidFill>
                <a:latin typeface="メイリオ" panose="020B0604030504040204" pitchFamily="50" charset="-128"/>
                <a:ea typeface="メイリオ" panose="020B0604030504040204" pitchFamily="50" charset="-128"/>
              </a:rPr>
              <a:t>大阪府子ども条例（改正：＊１）</a:t>
            </a:r>
            <a:endParaRPr lang="en-US" altLang="ja-JP" sz="800" dirty="0" smtClean="0">
              <a:solidFill>
                <a:srgbClr val="002060"/>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pPr>
            <a:r>
              <a:rPr kumimoji="1" lang="ja-JP" altLang="en-US" sz="800" smtClean="0">
                <a:solidFill>
                  <a:srgbClr val="002060"/>
                </a:solidFill>
                <a:latin typeface="メイリオ" panose="020B0604030504040204" pitchFamily="50" charset="-128"/>
                <a:ea typeface="メイリオ" panose="020B0604030504040204" pitchFamily="50" charset="-128"/>
              </a:rPr>
              <a:t>大阪府認定</a:t>
            </a:r>
            <a:r>
              <a:rPr kumimoji="1" lang="ja-JP" altLang="en-US" sz="800" dirty="0">
                <a:solidFill>
                  <a:srgbClr val="002060"/>
                </a:solidFill>
                <a:latin typeface="メイリオ" panose="020B0604030504040204" pitchFamily="50" charset="-128"/>
                <a:ea typeface="メイリオ" panose="020B0604030504040204" pitchFamily="50" charset="-128"/>
              </a:rPr>
              <a:t>こども園の認定</a:t>
            </a:r>
            <a:r>
              <a:rPr kumimoji="1" lang="ja-JP" altLang="en-US" sz="800" dirty="0" smtClean="0">
                <a:solidFill>
                  <a:srgbClr val="002060"/>
                </a:solidFill>
                <a:latin typeface="メイリオ" panose="020B0604030504040204" pitchFamily="50" charset="-128"/>
                <a:ea typeface="メイリオ" panose="020B0604030504040204" pitchFamily="50" charset="-128"/>
              </a:rPr>
              <a:t>の要件</a:t>
            </a:r>
            <a:r>
              <a:rPr kumimoji="1" lang="ja-JP" altLang="en-US" sz="800" dirty="0">
                <a:solidFill>
                  <a:srgbClr val="002060"/>
                </a:solidFill>
                <a:latin typeface="メイリオ" panose="020B0604030504040204" pitchFamily="50" charset="-128"/>
                <a:ea typeface="メイリオ" panose="020B0604030504040204" pitchFamily="50" charset="-128"/>
              </a:rPr>
              <a:t>並び</a:t>
            </a:r>
            <a:r>
              <a:rPr kumimoji="1" lang="ja-JP" altLang="en-US" sz="800" dirty="0" smtClean="0">
                <a:solidFill>
                  <a:srgbClr val="002060"/>
                </a:solidFill>
                <a:latin typeface="メイリオ" panose="020B0604030504040204" pitchFamily="50" charset="-128"/>
                <a:ea typeface="メイリオ" panose="020B0604030504040204" pitchFamily="50" charset="-128"/>
              </a:rPr>
              <a:t>に</a:t>
            </a:r>
            <a:r>
              <a:rPr kumimoji="1" lang="ja-JP" altLang="en-US" sz="800" dirty="0">
                <a:solidFill>
                  <a:srgbClr val="002060"/>
                </a:solidFill>
                <a:latin typeface="メイリオ" panose="020B0604030504040204" pitchFamily="50" charset="-128"/>
                <a:ea typeface="メイリオ" panose="020B0604030504040204" pitchFamily="50" charset="-128"/>
              </a:rPr>
              <a:t>設備</a:t>
            </a:r>
            <a:r>
              <a:rPr kumimoji="1" lang="ja-JP" altLang="en-US" sz="800" dirty="0" smtClean="0">
                <a:solidFill>
                  <a:srgbClr val="002060"/>
                </a:solidFill>
                <a:latin typeface="メイリオ" panose="020B0604030504040204" pitchFamily="50" charset="-128"/>
                <a:ea typeface="メイリオ" panose="020B0604030504040204" pitchFamily="50" charset="-128"/>
              </a:rPr>
              <a:t>及び</a:t>
            </a:r>
            <a:r>
              <a:rPr kumimoji="1" lang="ja-JP" altLang="en-US" sz="800" dirty="0">
                <a:solidFill>
                  <a:srgbClr val="002060"/>
                </a:solidFill>
                <a:latin typeface="メイリオ" panose="020B0604030504040204" pitchFamily="50" charset="-128"/>
                <a:ea typeface="メイリオ" panose="020B0604030504040204" pitchFamily="50" charset="-128"/>
              </a:rPr>
              <a:t>運営に関する基準を定める</a:t>
            </a:r>
            <a:r>
              <a:rPr kumimoji="1" lang="ja-JP" altLang="en-US" sz="800" dirty="0" smtClean="0">
                <a:solidFill>
                  <a:srgbClr val="002060"/>
                </a:solidFill>
                <a:latin typeface="メイリオ" panose="020B0604030504040204" pitchFamily="50" charset="-128"/>
                <a:ea typeface="メイリオ" panose="020B0604030504040204" pitchFamily="50" charset="-128"/>
              </a:rPr>
              <a:t>条例（改正：＊１）</a:t>
            </a:r>
            <a:endParaRPr kumimoji="1" lang="en-US" altLang="ja-JP" sz="800" dirty="0" smtClean="0">
              <a:solidFill>
                <a:srgbClr val="002060"/>
              </a:solidFill>
              <a:latin typeface="メイリオ" panose="020B0604030504040204" pitchFamily="50" charset="-128"/>
              <a:ea typeface="メイリオ" panose="020B0604030504040204" pitchFamily="50" charset="-128"/>
            </a:endParaRPr>
          </a:p>
          <a:p>
            <a:r>
              <a:rPr kumimoji="1" lang="ja-JP" altLang="en-US" sz="800" dirty="0" smtClean="0">
                <a:solidFill>
                  <a:srgbClr val="002060"/>
                </a:solidFill>
                <a:latin typeface="メイリオ" panose="020B0604030504040204" pitchFamily="50" charset="-128"/>
                <a:ea typeface="メイリオ" panose="020B0604030504040204" pitchFamily="50" charset="-128"/>
              </a:rPr>
              <a:t>　　</a:t>
            </a:r>
            <a:endParaRPr lang="en-US" altLang="ja-JP" sz="800" dirty="0" smtClean="0">
              <a:solidFill>
                <a:srgbClr val="002060"/>
              </a:solidFill>
              <a:latin typeface="メイリオ" panose="020B0604030504040204" pitchFamily="50" charset="-128"/>
              <a:ea typeface="メイリオ" panose="020B0604030504040204" pitchFamily="50" charset="-128"/>
            </a:endParaRPr>
          </a:p>
        </p:txBody>
      </p:sp>
      <p:sp>
        <p:nvSpPr>
          <p:cNvPr id="25" name="テキスト ボックス 24"/>
          <p:cNvSpPr txBox="1"/>
          <p:nvPr/>
        </p:nvSpPr>
        <p:spPr>
          <a:xfrm>
            <a:off x="6597615" y="2963356"/>
            <a:ext cx="950024" cy="246221"/>
          </a:xfrm>
          <a:prstGeom prst="rect">
            <a:avLst/>
          </a:prstGeom>
          <a:noFill/>
        </p:spPr>
        <p:txBody>
          <a:bodyPr wrap="square" rtlCol="0">
            <a:spAutoFit/>
          </a:bodyPr>
          <a:lstStyle/>
          <a:p>
            <a:pPr algn="ctr"/>
            <a:r>
              <a:rPr kumimoji="1" lang="ja-JP" altLang="en-US" sz="1000" b="1" dirty="0">
                <a:solidFill>
                  <a:srgbClr val="002060"/>
                </a:solidFill>
                <a:latin typeface="メイリオ" panose="020B0604030504040204" pitchFamily="50" charset="-128"/>
                <a:ea typeface="メイリオ" panose="020B0604030504040204" pitchFamily="50" charset="-128"/>
              </a:rPr>
              <a:t>＜</a:t>
            </a:r>
            <a:r>
              <a:rPr kumimoji="1" lang="ja-JP" altLang="en-US" sz="1000" b="1" dirty="0" smtClean="0">
                <a:solidFill>
                  <a:srgbClr val="002060"/>
                </a:solidFill>
                <a:latin typeface="メイリオ" panose="020B0604030504040204" pitchFamily="50" charset="-128"/>
                <a:ea typeface="メイリオ" panose="020B0604030504040204" pitchFamily="50" charset="-128"/>
              </a:rPr>
              <a:t>Ｒ６＞</a:t>
            </a:r>
            <a:endParaRPr kumimoji="1" lang="ja-JP" altLang="en-US" sz="1000" b="1" dirty="0">
              <a:solidFill>
                <a:srgbClr val="002060"/>
              </a:solidFill>
              <a:latin typeface="メイリオ" panose="020B0604030504040204" pitchFamily="50" charset="-128"/>
              <a:ea typeface="メイリオ" panose="020B0604030504040204" pitchFamily="50" charset="-128"/>
            </a:endParaRPr>
          </a:p>
        </p:txBody>
      </p:sp>
      <p:sp>
        <p:nvSpPr>
          <p:cNvPr id="28" name="正方形/長方形 27"/>
          <p:cNvSpPr/>
          <p:nvPr/>
        </p:nvSpPr>
        <p:spPr>
          <a:xfrm>
            <a:off x="159487" y="414550"/>
            <a:ext cx="9654269" cy="244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159487" y="2914077"/>
            <a:ext cx="9654269" cy="385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7366411" y="2581270"/>
            <a:ext cx="2161765" cy="215444"/>
          </a:xfrm>
          <a:prstGeom prst="rect">
            <a:avLst/>
          </a:prstGeom>
          <a:noFill/>
        </p:spPr>
        <p:txBody>
          <a:bodyPr wrap="square" rtlCol="0">
            <a:spAutoFit/>
          </a:bodyPr>
          <a:lstStyle/>
          <a:p>
            <a:pPr algn="r"/>
            <a:r>
              <a:rPr kumimoji="1" lang="ja-JP" altLang="en-US" sz="800" dirty="0" smtClean="0">
                <a:solidFill>
                  <a:srgbClr val="002060"/>
                </a:solidFill>
                <a:latin typeface="メイリオ" panose="020B0604030504040204" pitchFamily="50" charset="-128"/>
                <a:ea typeface="メイリオ" panose="020B0604030504040204" pitchFamily="50" charset="-128"/>
              </a:rPr>
              <a:t>（＊１）改正内容：審議機関の変更</a:t>
            </a:r>
            <a:endParaRPr kumimoji="1" lang="ja-JP" altLang="en-US" sz="800" dirty="0">
              <a:solidFill>
                <a:srgbClr val="002060"/>
              </a:solidFill>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4066715" y="6175495"/>
            <a:ext cx="5692437" cy="523220"/>
          </a:xfrm>
          <a:prstGeom prst="rect">
            <a:avLst/>
          </a:prstGeom>
          <a:solidFill>
            <a:schemeClr val="accent6">
              <a:lumMod val="40000"/>
              <a:lumOff val="60000"/>
            </a:schemeClr>
          </a:solidFill>
        </p:spPr>
        <p:txBody>
          <a:bodyPr wrap="square" rtlCol="0">
            <a:spAutoFit/>
          </a:bodyPr>
          <a:lstStyle/>
          <a:p>
            <a:r>
              <a:rPr kumimoji="1" lang="ja-JP" altLang="en-US" sz="700" dirty="0" smtClean="0">
                <a:solidFill>
                  <a:srgbClr val="002060"/>
                </a:solidFill>
                <a:latin typeface="メイリオ" panose="020B0604030504040204" pitchFamily="50" charset="-128"/>
                <a:ea typeface="メイリオ" panose="020B0604030504040204" pitchFamily="50" charset="-128"/>
              </a:rPr>
              <a:t>（＊２）青少年</a:t>
            </a:r>
            <a:r>
              <a:rPr kumimoji="1" lang="ja-JP" altLang="en-US" sz="700" dirty="0">
                <a:solidFill>
                  <a:srgbClr val="002060"/>
                </a:solidFill>
                <a:latin typeface="メイリオ" panose="020B0604030504040204" pitchFamily="50" charset="-128"/>
                <a:ea typeface="メイリオ" panose="020B0604030504040204" pitchFamily="50" charset="-128"/>
              </a:rPr>
              <a:t>健全育成条例に基づく規制等に関する審議は、上位法令がない中、罰則を伴う規制を条例上規定するといった特殊な内容であり、専門部会だけではなく子ども家庭審議会（本審）による迅速な審議・議決を行うことが適当であるが、青少年健全育成に関する専門性を有する一定数の委員の参画による審議・議決が必要であり、これらの委員を含めると、子ども家庭審議会（本審）の規模が過大となる上に、迅速な招集・審議・議決が困難となることから、引き続き青少年健全育成審議会にて行う</a:t>
            </a:r>
            <a:r>
              <a:rPr kumimoji="1" lang="ja-JP" altLang="en-US" sz="700" dirty="0" smtClean="0">
                <a:solidFill>
                  <a:srgbClr val="002060"/>
                </a:solidFill>
                <a:latin typeface="メイリオ" panose="020B0604030504040204" pitchFamily="50" charset="-128"/>
                <a:ea typeface="メイリオ" panose="020B0604030504040204" pitchFamily="50" charset="-128"/>
              </a:rPr>
              <a:t>。</a:t>
            </a:r>
            <a:endParaRPr kumimoji="1" lang="ja-JP" altLang="en-US" sz="700" dirty="0">
              <a:solidFill>
                <a:srgbClr val="002060"/>
              </a:solidFill>
              <a:latin typeface="メイリオ" panose="020B0604030504040204" pitchFamily="50" charset="-128"/>
              <a:ea typeface="メイリオ" panose="020B0604030504040204" pitchFamily="50" charset="-128"/>
            </a:endParaRPr>
          </a:p>
        </p:txBody>
      </p:sp>
      <p:sp>
        <p:nvSpPr>
          <p:cNvPr id="36" name="テキスト ボックス 35"/>
          <p:cNvSpPr txBox="1"/>
          <p:nvPr/>
        </p:nvSpPr>
        <p:spPr>
          <a:xfrm>
            <a:off x="196948" y="6000020"/>
            <a:ext cx="3779668" cy="738664"/>
          </a:xfrm>
          <a:prstGeom prst="rect">
            <a:avLst/>
          </a:prstGeom>
          <a:noFill/>
          <a:ln>
            <a:solidFill>
              <a:srgbClr val="002060"/>
            </a:solidFill>
            <a:prstDash val="dash"/>
          </a:ln>
        </p:spPr>
        <p:txBody>
          <a:bodyPr wrap="square" rtlCol="0">
            <a:spAutoFit/>
          </a:bodyPr>
          <a:lstStyle/>
          <a:p>
            <a:r>
              <a:rPr kumimoji="1" lang="ja-JP" altLang="en-US" sz="600" dirty="0">
                <a:solidFill>
                  <a:srgbClr val="002060"/>
                </a:solidFill>
                <a:latin typeface="メイリオ" panose="020B0604030504040204" pitchFamily="50" charset="-128"/>
                <a:ea typeface="メイリオ" panose="020B0604030504040204" pitchFamily="50" charset="-128"/>
              </a:rPr>
              <a:t>（</a:t>
            </a:r>
            <a:r>
              <a:rPr kumimoji="1" lang="en-US" altLang="ja-JP" sz="600" dirty="0">
                <a:solidFill>
                  <a:srgbClr val="002060"/>
                </a:solidFill>
                <a:latin typeface="メイリオ" panose="020B0604030504040204" pitchFamily="50" charset="-128"/>
                <a:ea typeface="メイリオ" panose="020B0604030504040204" pitchFamily="50" charset="-128"/>
              </a:rPr>
              <a:t>※</a:t>
            </a:r>
            <a:r>
              <a:rPr kumimoji="1" lang="ja-JP" altLang="en-US" sz="600" dirty="0">
                <a:solidFill>
                  <a:srgbClr val="002060"/>
                </a:solidFill>
                <a:latin typeface="メイリオ" panose="020B0604030504040204" pitchFamily="50" charset="-128"/>
                <a:ea typeface="メイリオ" panose="020B0604030504040204" pitchFamily="50" charset="-128"/>
              </a:rPr>
              <a:t>１）　社会</a:t>
            </a:r>
            <a:r>
              <a:rPr kumimoji="1" lang="ja-JP" altLang="en-US" sz="600" dirty="0" smtClean="0">
                <a:solidFill>
                  <a:srgbClr val="002060"/>
                </a:solidFill>
                <a:latin typeface="メイリオ" panose="020B0604030504040204" pitchFamily="50" charset="-128"/>
                <a:ea typeface="メイリオ" panose="020B0604030504040204" pitchFamily="50" charset="-128"/>
              </a:rPr>
              <a:t>福祉法第十二条第一項</a:t>
            </a:r>
            <a:endParaRPr kumimoji="1" lang="en-US" altLang="ja-JP" sz="600" dirty="0" smtClean="0">
              <a:solidFill>
                <a:srgbClr val="002060"/>
              </a:solidFill>
              <a:latin typeface="メイリオ" panose="020B0604030504040204" pitchFamily="50" charset="-128"/>
              <a:ea typeface="メイリオ" panose="020B0604030504040204" pitchFamily="50" charset="-128"/>
            </a:endParaRPr>
          </a:p>
          <a:p>
            <a:r>
              <a:rPr kumimoji="1" lang="ja-JP" altLang="en-US" sz="600" dirty="0" smtClean="0">
                <a:solidFill>
                  <a:srgbClr val="002060"/>
                </a:solidFill>
                <a:latin typeface="メイリオ" panose="020B0604030504040204" pitchFamily="50" charset="-128"/>
                <a:ea typeface="メイリオ" panose="020B0604030504040204" pitchFamily="50" charset="-128"/>
              </a:rPr>
              <a:t>　第七条</a:t>
            </a:r>
            <a:r>
              <a:rPr kumimoji="1" lang="ja-JP" altLang="en-US" sz="600" dirty="0">
                <a:solidFill>
                  <a:srgbClr val="002060"/>
                </a:solidFill>
                <a:latin typeface="メイリオ" panose="020B0604030504040204" pitchFamily="50" charset="-128"/>
                <a:ea typeface="メイリオ" panose="020B0604030504040204" pitchFamily="50" charset="-128"/>
              </a:rPr>
              <a:t>第一項の規定にかかわらず、都道府県又は指定都市若しく</a:t>
            </a:r>
            <a:r>
              <a:rPr kumimoji="1" lang="ja-JP" altLang="en-US" sz="600" dirty="0" smtClean="0">
                <a:solidFill>
                  <a:srgbClr val="002060"/>
                </a:solidFill>
                <a:latin typeface="メイリオ" panose="020B0604030504040204" pitchFamily="50" charset="-128"/>
                <a:ea typeface="メイリオ" panose="020B0604030504040204" pitchFamily="50" charset="-128"/>
              </a:rPr>
              <a:t>は中核</a:t>
            </a:r>
            <a:r>
              <a:rPr kumimoji="1" lang="ja-JP" altLang="en-US" sz="600" dirty="0">
                <a:solidFill>
                  <a:srgbClr val="002060"/>
                </a:solidFill>
                <a:latin typeface="メイリオ" panose="020B0604030504040204" pitchFamily="50" charset="-128"/>
                <a:ea typeface="メイリオ" panose="020B0604030504040204" pitchFamily="50" charset="-128"/>
              </a:rPr>
              <a:t>市</a:t>
            </a:r>
            <a:r>
              <a:rPr kumimoji="1" lang="ja-JP" altLang="en-US" sz="600" dirty="0" smtClean="0">
                <a:solidFill>
                  <a:srgbClr val="002060"/>
                </a:solidFill>
                <a:latin typeface="メイリオ" panose="020B0604030504040204" pitchFamily="50" charset="-128"/>
                <a:ea typeface="メイリオ" panose="020B0604030504040204" pitchFamily="50" charset="-128"/>
              </a:rPr>
              <a:t>は条例で定める</a:t>
            </a:r>
            <a:r>
              <a:rPr kumimoji="1" lang="ja-JP" altLang="en-US" sz="600" dirty="0">
                <a:solidFill>
                  <a:srgbClr val="002060"/>
                </a:solidFill>
                <a:latin typeface="メイリオ" panose="020B0604030504040204" pitchFamily="50" charset="-128"/>
                <a:ea typeface="メイリオ" panose="020B0604030504040204" pitchFamily="50" charset="-128"/>
              </a:rPr>
              <a:t>ところにより、地方社会福祉審議会に児童</a:t>
            </a:r>
            <a:r>
              <a:rPr kumimoji="1" lang="ja-JP" altLang="en-US" sz="600" dirty="0" smtClean="0">
                <a:solidFill>
                  <a:srgbClr val="002060"/>
                </a:solidFill>
                <a:latin typeface="メイリオ" panose="020B0604030504040204" pitchFamily="50" charset="-128"/>
                <a:ea typeface="メイリオ" panose="020B0604030504040204" pitchFamily="50" charset="-128"/>
              </a:rPr>
              <a:t>福祉及び精神</a:t>
            </a:r>
            <a:r>
              <a:rPr kumimoji="1" lang="ja-JP" altLang="en-US" sz="600" dirty="0">
                <a:solidFill>
                  <a:srgbClr val="002060"/>
                </a:solidFill>
                <a:latin typeface="メイリオ" panose="020B0604030504040204" pitchFamily="50" charset="-128"/>
                <a:ea typeface="メイリオ" panose="020B0604030504040204" pitchFamily="50" charset="-128"/>
              </a:rPr>
              <a:t>障害者福祉</a:t>
            </a:r>
            <a:r>
              <a:rPr kumimoji="1" lang="ja-JP" altLang="en-US" sz="600" dirty="0" smtClean="0">
                <a:solidFill>
                  <a:srgbClr val="002060"/>
                </a:solidFill>
                <a:latin typeface="メイリオ" panose="020B0604030504040204" pitchFamily="50" charset="-128"/>
                <a:ea typeface="メイリオ" panose="020B0604030504040204" pitchFamily="50" charset="-128"/>
              </a:rPr>
              <a:t>に関する事項を</a:t>
            </a:r>
            <a:r>
              <a:rPr kumimoji="1" lang="ja-JP" altLang="en-US" sz="600" dirty="0">
                <a:solidFill>
                  <a:srgbClr val="002060"/>
                </a:solidFill>
                <a:latin typeface="メイリオ" panose="020B0604030504040204" pitchFamily="50" charset="-128"/>
                <a:ea typeface="メイリオ" panose="020B0604030504040204" pitchFamily="50" charset="-128"/>
              </a:rPr>
              <a:t>調査審議させることができる</a:t>
            </a:r>
            <a:r>
              <a:rPr kumimoji="1" lang="ja-JP" altLang="en-US" sz="600" dirty="0" smtClean="0">
                <a:solidFill>
                  <a:srgbClr val="002060"/>
                </a:solidFill>
                <a:latin typeface="メイリオ" panose="020B0604030504040204" pitchFamily="50" charset="-128"/>
                <a:ea typeface="メイリオ" panose="020B0604030504040204" pitchFamily="50" charset="-128"/>
              </a:rPr>
              <a:t>。</a:t>
            </a:r>
            <a:endParaRPr kumimoji="1" lang="en-US" altLang="ja-JP" sz="600" dirty="0" smtClean="0">
              <a:solidFill>
                <a:srgbClr val="002060"/>
              </a:solidFill>
              <a:latin typeface="メイリオ" panose="020B0604030504040204" pitchFamily="50" charset="-128"/>
              <a:ea typeface="メイリオ" panose="020B0604030504040204" pitchFamily="50" charset="-128"/>
            </a:endParaRPr>
          </a:p>
          <a:p>
            <a:r>
              <a:rPr kumimoji="1" lang="ja-JP" altLang="en-US" sz="600" dirty="0">
                <a:solidFill>
                  <a:srgbClr val="002060"/>
                </a:solidFill>
                <a:latin typeface="メイリオ" panose="020B0604030504040204" pitchFamily="50" charset="-128"/>
                <a:ea typeface="メイリオ" panose="020B0604030504040204" pitchFamily="50" charset="-128"/>
              </a:rPr>
              <a:t>（</a:t>
            </a:r>
            <a:r>
              <a:rPr kumimoji="1" lang="en-US" altLang="ja-JP" sz="600" dirty="0">
                <a:solidFill>
                  <a:srgbClr val="002060"/>
                </a:solidFill>
                <a:latin typeface="メイリオ" panose="020B0604030504040204" pitchFamily="50" charset="-128"/>
                <a:ea typeface="メイリオ" panose="020B0604030504040204" pitchFamily="50" charset="-128"/>
              </a:rPr>
              <a:t>※</a:t>
            </a:r>
            <a:r>
              <a:rPr kumimoji="1" lang="ja-JP" altLang="en-US" sz="600" dirty="0">
                <a:solidFill>
                  <a:srgbClr val="002060"/>
                </a:solidFill>
                <a:latin typeface="メイリオ" panose="020B0604030504040204" pitchFamily="50" charset="-128"/>
                <a:ea typeface="メイリオ" panose="020B0604030504040204" pitchFamily="50" charset="-128"/>
              </a:rPr>
              <a:t>２）　児童福祉法第八条第一項</a:t>
            </a:r>
            <a:endParaRPr kumimoji="1" lang="en-US" altLang="ja-JP" sz="600" dirty="0">
              <a:solidFill>
                <a:srgbClr val="002060"/>
              </a:solidFill>
              <a:latin typeface="メイリオ" panose="020B0604030504040204" pitchFamily="50" charset="-128"/>
              <a:ea typeface="メイリオ" panose="020B0604030504040204" pitchFamily="50" charset="-128"/>
            </a:endParaRPr>
          </a:p>
          <a:p>
            <a:r>
              <a:rPr kumimoji="1" lang="ja-JP" altLang="en-US" sz="600" dirty="0">
                <a:solidFill>
                  <a:srgbClr val="002060"/>
                </a:solidFill>
                <a:latin typeface="メイリオ" panose="020B0604030504040204" pitchFamily="50" charset="-128"/>
                <a:ea typeface="メイリオ" panose="020B0604030504040204" pitchFamily="50" charset="-128"/>
              </a:rPr>
              <a:t>　第九項、第二十七条第六項、第三十三条の十五第三項、第三十五条第六項、</a:t>
            </a:r>
            <a:r>
              <a:rPr kumimoji="1" lang="ja-JP" altLang="en-US" sz="600" dirty="0" smtClean="0">
                <a:solidFill>
                  <a:srgbClr val="002060"/>
                </a:solidFill>
                <a:latin typeface="メイリオ" panose="020B0604030504040204" pitchFamily="50" charset="-128"/>
                <a:ea typeface="メイリオ" panose="020B0604030504040204" pitchFamily="50" charset="-128"/>
              </a:rPr>
              <a:t>第四十六条第四項</a:t>
            </a:r>
            <a:r>
              <a:rPr kumimoji="1" lang="ja-JP" altLang="en-US" sz="600" dirty="0">
                <a:solidFill>
                  <a:srgbClr val="002060"/>
                </a:solidFill>
                <a:latin typeface="メイリオ" panose="020B0604030504040204" pitchFamily="50" charset="-128"/>
                <a:ea typeface="メイリオ" panose="020B0604030504040204" pitchFamily="50" charset="-128"/>
              </a:rPr>
              <a:t>及び第五十九条第五項の規定によりその権限に属させられた事項を調査審議するため</a:t>
            </a:r>
            <a:r>
              <a:rPr kumimoji="1" lang="ja-JP" altLang="en-US" sz="600" dirty="0" smtClean="0">
                <a:solidFill>
                  <a:srgbClr val="002060"/>
                </a:solidFill>
                <a:latin typeface="メイリオ" panose="020B0604030504040204" pitchFamily="50" charset="-128"/>
                <a:ea typeface="メイリオ" panose="020B0604030504040204" pitchFamily="50" charset="-128"/>
              </a:rPr>
              <a:t>、都道府県</a:t>
            </a:r>
            <a:r>
              <a:rPr kumimoji="1" lang="ja-JP" altLang="en-US" sz="600" dirty="0">
                <a:solidFill>
                  <a:srgbClr val="002060"/>
                </a:solidFill>
                <a:latin typeface="メイリオ" panose="020B0604030504040204" pitchFamily="50" charset="-128"/>
                <a:ea typeface="メイリオ" panose="020B0604030504040204" pitchFamily="50" charset="-128"/>
              </a:rPr>
              <a:t>に児童福祉に関する審議会その他の合議制の機関を置くものとする。（後略</a:t>
            </a:r>
            <a:r>
              <a:rPr kumimoji="1" lang="ja-JP" altLang="en-US" sz="600" dirty="0" smtClean="0">
                <a:solidFill>
                  <a:srgbClr val="002060"/>
                </a:solidFill>
                <a:latin typeface="メイリオ" panose="020B0604030504040204" pitchFamily="50" charset="-128"/>
                <a:ea typeface="メイリオ" panose="020B0604030504040204" pitchFamily="50" charset="-128"/>
              </a:rPr>
              <a:t>）</a:t>
            </a:r>
            <a:endParaRPr kumimoji="1" lang="ja-JP" altLang="en-US" sz="600" dirty="0">
              <a:solidFill>
                <a:srgbClr val="002060"/>
              </a:solidFill>
              <a:latin typeface="メイリオ" panose="020B0604030504040204" pitchFamily="50" charset="-128"/>
              <a:ea typeface="メイリオ" panose="020B0604030504040204" pitchFamily="50" charset="-128"/>
            </a:endParaRPr>
          </a:p>
        </p:txBody>
      </p:sp>
      <p:sp>
        <p:nvSpPr>
          <p:cNvPr id="35" name="テキスト ボックス 34"/>
          <p:cNvSpPr txBox="1"/>
          <p:nvPr/>
        </p:nvSpPr>
        <p:spPr>
          <a:xfrm>
            <a:off x="4511280" y="2963356"/>
            <a:ext cx="950024" cy="246221"/>
          </a:xfrm>
          <a:prstGeom prst="rect">
            <a:avLst/>
          </a:prstGeom>
          <a:noFill/>
        </p:spPr>
        <p:txBody>
          <a:bodyPr wrap="square" rtlCol="0">
            <a:spAutoFit/>
          </a:bodyPr>
          <a:lstStyle/>
          <a:p>
            <a:pPr algn="ctr"/>
            <a:r>
              <a:rPr kumimoji="1" lang="ja-JP" altLang="en-US" sz="1000" b="1" dirty="0">
                <a:solidFill>
                  <a:srgbClr val="002060"/>
                </a:solidFill>
                <a:latin typeface="メイリオ" panose="020B0604030504040204" pitchFamily="50" charset="-128"/>
                <a:ea typeface="メイリオ" panose="020B0604030504040204" pitchFamily="50" charset="-128"/>
              </a:rPr>
              <a:t>＜</a:t>
            </a:r>
            <a:r>
              <a:rPr kumimoji="1" lang="ja-JP" altLang="en-US" sz="1000" b="1" dirty="0" smtClean="0">
                <a:solidFill>
                  <a:srgbClr val="002060"/>
                </a:solidFill>
                <a:latin typeface="メイリオ" panose="020B0604030504040204" pitchFamily="50" charset="-128"/>
                <a:ea typeface="メイリオ" panose="020B0604030504040204" pitchFamily="50" charset="-128"/>
              </a:rPr>
              <a:t>Ｒ５＞</a:t>
            </a:r>
            <a:endParaRPr kumimoji="1" lang="ja-JP" altLang="en-US" sz="1000" b="1" dirty="0">
              <a:solidFill>
                <a:srgbClr val="002060"/>
              </a:solidFill>
              <a:latin typeface="メイリオ" panose="020B0604030504040204" pitchFamily="50" charset="-128"/>
              <a:ea typeface="メイリオ"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387088391"/>
              </p:ext>
            </p:extLst>
          </p:nvPr>
        </p:nvGraphicFramePr>
        <p:xfrm>
          <a:off x="707575" y="3417067"/>
          <a:ext cx="2951216" cy="1152000"/>
        </p:xfrm>
        <a:graphic>
          <a:graphicData uri="http://schemas.openxmlformats.org/drawingml/2006/table">
            <a:tbl>
              <a:tblPr firstRow="1" bandRow="1">
                <a:tableStyleId>{5940675A-B579-460E-94D1-54222C63F5DA}</a:tableStyleId>
              </a:tblPr>
              <a:tblGrid>
                <a:gridCol w="432000">
                  <a:extLst>
                    <a:ext uri="{9D8B030D-6E8A-4147-A177-3AD203B41FA5}">
                      <a16:colId xmlns:a16="http://schemas.microsoft.com/office/drawing/2014/main" val="1002155097"/>
                    </a:ext>
                  </a:extLst>
                </a:gridCol>
                <a:gridCol w="2519216">
                  <a:extLst>
                    <a:ext uri="{9D8B030D-6E8A-4147-A177-3AD203B41FA5}">
                      <a16:colId xmlns:a16="http://schemas.microsoft.com/office/drawing/2014/main" val="180335972"/>
                    </a:ext>
                  </a:extLst>
                </a:gridCol>
              </a:tblGrid>
              <a:tr h="1152000">
                <a:tc>
                  <a:txBody>
                    <a:bodyPr/>
                    <a:lstStyle/>
                    <a:p>
                      <a:pPr algn="ctr"/>
                      <a:r>
                        <a:rPr kumimoji="1" lang="ja-JP" altLang="en-US" sz="800" b="1" dirty="0" smtClean="0">
                          <a:solidFill>
                            <a:srgbClr val="002060"/>
                          </a:solidFill>
                          <a:latin typeface="メイリオ" panose="020B0604030504040204" pitchFamily="50" charset="-128"/>
                          <a:ea typeface="メイリオ" panose="020B0604030504040204" pitchFamily="50" charset="-128"/>
                        </a:rPr>
                        <a:t>児童福祉専門分科会</a:t>
                      </a:r>
                      <a:endParaRPr kumimoji="1" lang="ja-JP" altLang="en-US" sz="800" dirty="0">
                        <a:latin typeface="メイリオ" panose="020B0604030504040204" pitchFamily="50" charset="-128"/>
                        <a:ea typeface="メイリオ" panose="020B0604030504040204" pitchFamily="50" charset="-128"/>
                      </a:endParaRPr>
                    </a:p>
                  </a:txBody>
                  <a:tcPr vert="eaVert" anchor="ctr">
                    <a:lnL w="12700" cap="flat" cmpd="sng" algn="ctr">
                      <a:solidFill>
                        <a:srgbClr val="002060"/>
                      </a:solidFill>
                      <a:prstDash val="sysDash"/>
                      <a:round/>
                      <a:headEnd type="none" w="med" len="med"/>
                      <a:tailEnd type="none" w="med" len="med"/>
                    </a:lnL>
                    <a:lnR w="12700" cap="flat" cmpd="sng" algn="ctr">
                      <a:solidFill>
                        <a:srgbClr val="002060"/>
                      </a:solidFill>
                      <a:prstDash val="sysDash"/>
                      <a:round/>
                      <a:headEnd type="none" w="med" len="med"/>
                      <a:tailEnd type="none" w="med" len="med"/>
                    </a:lnR>
                    <a:lnT w="12700" cap="flat" cmpd="sng" algn="ctr">
                      <a:solidFill>
                        <a:srgbClr val="002060"/>
                      </a:solidFill>
                      <a:prstDash val="sysDash"/>
                      <a:round/>
                      <a:headEnd type="none" w="med" len="med"/>
                      <a:tailEnd type="none" w="med" len="med"/>
                    </a:lnT>
                    <a:lnB w="12700" cap="flat" cmpd="sng" algn="ctr">
                      <a:solidFill>
                        <a:srgbClr val="002060"/>
                      </a:solidFill>
                      <a:prstDash val="sysDash"/>
                      <a:round/>
                      <a:headEnd type="none" w="med" len="med"/>
                      <a:tailEnd type="none" w="med" len="med"/>
                    </a:lnB>
                    <a:noFill/>
                  </a:tcPr>
                </a:tc>
                <a:tc>
                  <a:txBody>
                    <a:bodyPr/>
                    <a:lstStyle/>
                    <a:p>
                      <a:r>
                        <a:rPr kumimoji="1" lang="ja-JP" altLang="en-US" sz="800" dirty="0" smtClean="0">
                          <a:solidFill>
                            <a:srgbClr val="002060"/>
                          </a:solidFill>
                          <a:latin typeface="メイリオ" panose="020B0604030504040204" pitchFamily="50" charset="-128"/>
                          <a:ea typeface="メイリオ" panose="020B0604030504040204" pitchFamily="50" charset="-128"/>
                        </a:rPr>
                        <a:t>　　</a:t>
                      </a:r>
                      <a:endParaRPr kumimoji="1" lang="en-US" altLang="ja-JP" sz="800" dirty="0" smtClean="0">
                        <a:solidFill>
                          <a:srgbClr val="002060"/>
                        </a:solidFill>
                        <a:latin typeface="メイリオ" panose="020B0604030504040204" pitchFamily="50" charset="-128"/>
                        <a:ea typeface="メイリオ" panose="020B0604030504040204" pitchFamily="50" charset="-128"/>
                      </a:endParaRPr>
                    </a:p>
                    <a:p>
                      <a:r>
                        <a:rPr kumimoji="1" lang="ja-JP" altLang="en-US" sz="800" dirty="0" smtClean="0">
                          <a:solidFill>
                            <a:srgbClr val="002060"/>
                          </a:solidFill>
                          <a:latin typeface="メイリオ" panose="020B0604030504040204" pitchFamily="50" charset="-128"/>
                          <a:ea typeface="メイリオ" panose="020B0604030504040204" pitchFamily="50" charset="-128"/>
                        </a:rPr>
                        <a:t>　　①里親審査部会</a:t>
                      </a:r>
                      <a:endParaRPr kumimoji="1" lang="en-US" altLang="ja-JP" sz="800" dirty="0" smtClean="0">
                        <a:solidFill>
                          <a:srgbClr val="002060"/>
                        </a:solidFill>
                        <a:latin typeface="メイリオ" panose="020B0604030504040204" pitchFamily="50" charset="-128"/>
                        <a:ea typeface="メイリオ" panose="020B0604030504040204" pitchFamily="50" charset="-128"/>
                      </a:endParaRPr>
                    </a:p>
                    <a:p>
                      <a:r>
                        <a:rPr kumimoji="1" lang="ja-JP" altLang="en-US" sz="800" dirty="0" smtClean="0">
                          <a:solidFill>
                            <a:srgbClr val="002060"/>
                          </a:solidFill>
                          <a:latin typeface="メイリオ" panose="020B0604030504040204" pitchFamily="50" charset="-128"/>
                          <a:ea typeface="メイリオ" panose="020B0604030504040204" pitchFamily="50" charset="-128"/>
                        </a:rPr>
                        <a:t>　　②児童措置審査部会</a:t>
                      </a:r>
                      <a:r>
                        <a:rPr kumimoji="1" lang="en-US" altLang="ja-JP" sz="800" dirty="0" smtClean="0">
                          <a:solidFill>
                            <a:srgbClr val="002060"/>
                          </a:solidFill>
                          <a:latin typeface="メイリオ" panose="020B0604030504040204" pitchFamily="50" charset="-128"/>
                          <a:ea typeface="メイリオ" panose="020B0604030504040204" pitchFamily="50" charset="-128"/>
                        </a:rPr>
                        <a:t/>
                      </a:r>
                      <a:br>
                        <a:rPr kumimoji="1" lang="en-US" altLang="ja-JP" sz="800" dirty="0" smtClean="0">
                          <a:solidFill>
                            <a:srgbClr val="002060"/>
                          </a:solidFill>
                          <a:latin typeface="メイリオ" panose="020B0604030504040204" pitchFamily="50" charset="-128"/>
                          <a:ea typeface="メイリオ" panose="020B0604030504040204" pitchFamily="50" charset="-128"/>
                        </a:rPr>
                      </a:br>
                      <a:r>
                        <a:rPr kumimoji="1" lang="ja-JP" altLang="en-US" sz="800" dirty="0" smtClean="0">
                          <a:solidFill>
                            <a:srgbClr val="002060"/>
                          </a:solidFill>
                          <a:latin typeface="メイリオ" panose="020B0604030504040204" pitchFamily="50" charset="-128"/>
                          <a:ea typeface="メイリオ" panose="020B0604030504040204" pitchFamily="50" charset="-128"/>
                        </a:rPr>
                        <a:t>　　③児童虐待事例等点検・検証専門部会</a:t>
                      </a:r>
                      <a:endParaRPr kumimoji="1" lang="en-US" altLang="ja-JP" sz="800" dirty="0" smtClean="0">
                        <a:solidFill>
                          <a:srgbClr val="002060"/>
                        </a:solidFill>
                        <a:latin typeface="メイリオ" panose="020B0604030504040204" pitchFamily="50" charset="-128"/>
                        <a:ea typeface="メイリオ" panose="020B0604030504040204" pitchFamily="50" charset="-128"/>
                      </a:endParaRPr>
                    </a:p>
                    <a:p>
                      <a:r>
                        <a:rPr kumimoji="1" lang="ja-JP" altLang="en-US" sz="800" dirty="0" smtClean="0">
                          <a:solidFill>
                            <a:srgbClr val="002060"/>
                          </a:solidFill>
                          <a:latin typeface="メイリオ" panose="020B0604030504040204" pitchFamily="50" charset="-128"/>
                          <a:ea typeface="メイリオ" panose="020B0604030504040204" pitchFamily="50" charset="-128"/>
                        </a:rPr>
                        <a:t>　　④被措置児童等援助専門部会</a:t>
                      </a:r>
                      <a:endParaRPr kumimoji="1" lang="en-US" altLang="ja-JP" sz="800" dirty="0" smtClean="0">
                        <a:solidFill>
                          <a:srgbClr val="002060"/>
                        </a:solidFill>
                        <a:latin typeface="メイリオ" panose="020B0604030504040204" pitchFamily="50" charset="-128"/>
                        <a:ea typeface="メイリオ" panose="020B0604030504040204" pitchFamily="50" charset="-128"/>
                      </a:endParaRPr>
                    </a:p>
                    <a:p>
                      <a:r>
                        <a:rPr kumimoji="1" lang="ja-JP" altLang="en-US" sz="800" dirty="0" smtClean="0">
                          <a:solidFill>
                            <a:srgbClr val="002060"/>
                          </a:solidFill>
                          <a:latin typeface="メイリオ" panose="020B0604030504040204" pitchFamily="50" charset="-128"/>
                          <a:ea typeface="メイリオ" panose="020B0604030504040204" pitchFamily="50" charset="-128"/>
                        </a:rPr>
                        <a:t>　　⑤教育・保育施設における重大事故の再発</a:t>
                      </a:r>
                      <a:r>
                        <a:rPr kumimoji="1" lang="en-US" altLang="ja-JP" sz="800" dirty="0" smtClean="0">
                          <a:solidFill>
                            <a:srgbClr val="002060"/>
                          </a:solidFill>
                          <a:latin typeface="メイリオ" panose="020B0604030504040204" pitchFamily="50" charset="-128"/>
                          <a:ea typeface="メイリオ" panose="020B0604030504040204" pitchFamily="50" charset="-128"/>
                        </a:rPr>
                        <a:t/>
                      </a:r>
                      <a:br>
                        <a:rPr kumimoji="1" lang="en-US" altLang="ja-JP" sz="800" dirty="0" smtClean="0">
                          <a:solidFill>
                            <a:srgbClr val="002060"/>
                          </a:solidFill>
                          <a:latin typeface="メイリオ" panose="020B0604030504040204" pitchFamily="50" charset="-128"/>
                          <a:ea typeface="メイリオ" panose="020B0604030504040204" pitchFamily="50" charset="-128"/>
                        </a:rPr>
                      </a:br>
                      <a:r>
                        <a:rPr kumimoji="1" lang="ja-JP" altLang="en-US" sz="800" dirty="0" smtClean="0">
                          <a:solidFill>
                            <a:srgbClr val="002060"/>
                          </a:solidFill>
                          <a:latin typeface="メイリオ" panose="020B0604030504040204" pitchFamily="50" charset="-128"/>
                          <a:ea typeface="メイリオ" panose="020B0604030504040204" pitchFamily="50" charset="-128"/>
                        </a:rPr>
                        <a:t>　　　防止のための検証専門部会</a:t>
                      </a:r>
                      <a:endParaRPr kumimoji="1" lang="en-US" altLang="ja-JP" sz="800" dirty="0" smtClean="0">
                        <a:solidFill>
                          <a:srgbClr val="002060"/>
                        </a:solidFill>
                        <a:latin typeface="メイリオ" panose="020B0604030504040204" pitchFamily="50" charset="-128"/>
                        <a:ea typeface="メイリオ" panose="020B0604030504040204" pitchFamily="50" charset="-128"/>
                      </a:endParaRPr>
                    </a:p>
                    <a:p>
                      <a:r>
                        <a:rPr kumimoji="1" lang="ja-JP" altLang="en-US" sz="800" dirty="0" smtClean="0">
                          <a:solidFill>
                            <a:srgbClr val="002060"/>
                          </a:solidFill>
                          <a:latin typeface="メイリオ" panose="020B0604030504040204" pitchFamily="50" charset="-128"/>
                          <a:ea typeface="メイリオ" panose="020B0604030504040204" pitchFamily="50" charset="-128"/>
                        </a:rPr>
                        <a:t>　　⑥保育所認可等部会　</a:t>
                      </a:r>
                      <a:endParaRPr kumimoji="1" lang="ja-JP" altLang="en-US" sz="800" dirty="0">
                        <a:latin typeface="メイリオ" panose="020B0604030504040204" pitchFamily="50" charset="-128"/>
                        <a:ea typeface="メイリオ" panose="020B0604030504040204" pitchFamily="50" charset="-128"/>
                      </a:endParaRPr>
                    </a:p>
                  </a:txBody>
                  <a:tcPr>
                    <a:lnL w="12700" cap="flat" cmpd="sng" algn="ctr">
                      <a:solidFill>
                        <a:srgbClr val="002060"/>
                      </a:solidFill>
                      <a:prstDash val="sysDash"/>
                      <a:round/>
                      <a:headEnd type="none" w="med" len="med"/>
                      <a:tailEnd type="none" w="med" len="med"/>
                    </a:lnL>
                    <a:lnR w="12700" cap="flat" cmpd="sng" algn="ctr">
                      <a:solidFill>
                        <a:srgbClr val="002060"/>
                      </a:solidFill>
                      <a:prstDash val="sysDash"/>
                      <a:round/>
                      <a:headEnd type="none" w="med" len="med"/>
                      <a:tailEnd type="none" w="med" len="med"/>
                    </a:lnR>
                    <a:lnT w="12700" cap="flat" cmpd="sng" algn="ctr">
                      <a:solidFill>
                        <a:srgbClr val="002060"/>
                      </a:solidFill>
                      <a:prstDash val="sysDash"/>
                      <a:round/>
                      <a:headEnd type="none" w="med" len="med"/>
                      <a:tailEnd type="none" w="med" len="med"/>
                    </a:lnT>
                    <a:lnB w="12700" cap="flat" cmpd="sng" algn="ctr">
                      <a:solidFill>
                        <a:srgbClr val="002060"/>
                      </a:solidFill>
                      <a:prstDash val="sysDash"/>
                      <a:round/>
                      <a:headEnd type="none" w="med" len="med"/>
                      <a:tailEnd type="none" w="med" len="med"/>
                    </a:lnB>
                  </a:tcPr>
                </a:tc>
                <a:extLst>
                  <a:ext uri="{0D108BD9-81ED-4DB2-BD59-A6C34878D82A}">
                    <a16:rowId xmlns:a16="http://schemas.microsoft.com/office/drawing/2014/main" val="2057287348"/>
                  </a:ext>
                </a:extLst>
              </a:tr>
            </a:tbl>
          </a:graphicData>
        </a:graphic>
      </p:graphicFrame>
      <p:graphicFrame>
        <p:nvGraphicFramePr>
          <p:cNvPr id="45" name="表 44"/>
          <p:cNvGraphicFramePr>
            <a:graphicFrameLocks noGrp="1"/>
          </p:cNvGraphicFramePr>
          <p:nvPr>
            <p:extLst>
              <p:ext uri="{D42A27DB-BD31-4B8C-83A1-F6EECF244321}">
                <p14:modId xmlns:p14="http://schemas.microsoft.com/office/powerpoint/2010/main" val="1378051444"/>
              </p:ext>
            </p:extLst>
          </p:nvPr>
        </p:nvGraphicFramePr>
        <p:xfrm>
          <a:off x="536243" y="4649062"/>
          <a:ext cx="3131216" cy="684000"/>
        </p:xfrm>
        <a:graphic>
          <a:graphicData uri="http://schemas.openxmlformats.org/drawingml/2006/table">
            <a:tbl>
              <a:tblPr firstRow="1" bandRow="1">
                <a:tableStyleId>{5940675A-B579-460E-94D1-54222C63F5DA}</a:tableStyleId>
              </a:tblPr>
              <a:tblGrid>
                <a:gridCol w="612000">
                  <a:extLst>
                    <a:ext uri="{9D8B030D-6E8A-4147-A177-3AD203B41FA5}">
                      <a16:colId xmlns:a16="http://schemas.microsoft.com/office/drawing/2014/main" val="1002155097"/>
                    </a:ext>
                  </a:extLst>
                </a:gridCol>
                <a:gridCol w="2519216">
                  <a:extLst>
                    <a:ext uri="{9D8B030D-6E8A-4147-A177-3AD203B41FA5}">
                      <a16:colId xmlns:a16="http://schemas.microsoft.com/office/drawing/2014/main" val="180335972"/>
                    </a:ext>
                  </a:extLst>
                </a:gridCol>
              </a:tblGrid>
              <a:tr h="684000">
                <a:tc>
                  <a:txBody>
                    <a:bodyPr/>
                    <a:lstStyle/>
                    <a:p>
                      <a:pPr algn="ctr"/>
                      <a:r>
                        <a:rPr kumimoji="1" lang="ja-JP" altLang="en-US" sz="800" b="1" dirty="0" smtClean="0">
                          <a:solidFill>
                            <a:srgbClr val="002060"/>
                          </a:solidFill>
                          <a:latin typeface="メイリオ" panose="020B0604030504040204" pitchFamily="50" charset="-128"/>
                          <a:ea typeface="メイリオ" panose="020B0604030504040204" pitchFamily="50" charset="-128"/>
                        </a:rPr>
                        <a:t>審議会</a:t>
                      </a:r>
                      <a:endParaRPr kumimoji="1" lang="en-US" altLang="ja-JP" sz="800" b="1" dirty="0" smtClean="0">
                        <a:solidFill>
                          <a:srgbClr val="002060"/>
                        </a:solidFill>
                        <a:latin typeface="メイリオ" panose="020B0604030504040204" pitchFamily="50" charset="-128"/>
                        <a:ea typeface="メイリオ" panose="020B0604030504040204" pitchFamily="50" charset="-128"/>
                      </a:endParaRPr>
                    </a:p>
                    <a:p>
                      <a:pPr algn="ctr"/>
                      <a:r>
                        <a:rPr kumimoji="1" lang="ja-JP" altLang="en-US" sz="800" b="1" dirty="0" smtClean="0">
                          <a:solidFill>
                            <a:srgbClr val="002060"/>
                          </a:solidFill>
                          <a:latin typeface="メイリオ" panose="020B0604030504040204" pitchFamily="50" charset="-128"/>
                          <a:ea typeface="メイリオ" panose="020B0604030504040204" pitchFamily="50" charset="-128"/>
                        </a:rPr>
                        <a:t>子ども施策</a:t>
                      </a:r>
                      <a:endParaRPr kumimoji="1" lang="ja-JP" altLang="en-US" sz="800" b="1" dirty="0">
                        <a:solidFill>
                          <a:srgbClr val="002060"/>
                        </a:solidFill>
                        <a:latin typeface="メイリオ" panose="020B0604030504040204" pitchFamily="50" charset="-128"/>
                        <a:ea typeface="メイリオ" panose="020B0604030504040204" pitchFamily="50" charset="-128"/>
                      </a:endParaRPr>
                    </a:p>
                  </a:txBody>
                  <a:tcPr vert="eaVert"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2">
                        <a:lumMod val="40000"/>
                        <a:lumOff val="60000"/>
                      </a:schemeClr>
                    </a:solidFill>
                  </a:tcPr>
                </a:tc>
                <a:tc>
                  <a:txBody>
                    <a:bodyPr/>
                    <a:lstStyle/>
                    <a:p>
                      <a:r>
                        <a:rPr kumimoji="1" lang="ja-JP" altLang="en-US" sz="800" dirty="0" smtClean="0">
                          <a:solidFill>
                            <a:srgbClr val="002060"/>
                          </a:solidFill>
                          <a:latin typeface="メイリオ" panose="020B0604030504040204" pitchFamily="50" charset="-128"/>
                          <a:ea typeface="メイリオ" panose="020B0604030504040204" pitchFamily="50" charset="-128"/>
                        </a:rPr>
                        <a:t>　　⑦幼保連携型認定こども園認可部会</a:t>
                      </a:r>
                      <a:endParaRPr kumimoji="1" lang="en-US" altLang="ja-JP" sz="800" dirty="0" smtClean="0">
                        <a:solidFill>
                          <a:srgbClr val="002060"/>
                        </a:solidFill>
                        <a:latin typeface="メイリオ" panose="020B0604030504040204" pitchFamily="50" charset="-128"/>
                        <a:ea typeface="メイリオ" panose="020B0604030504040204" pitchFamily="50" charset="-128"/>
                      </a:endParaRPr>
                    </a:p>
                    <a:p>
                      <a:r>
                        <a:rPr kumimoji="1" lang="ja-JP" altLang="en-US" sz="800" dirty="0" smtClean="0">
                          <a:solidFill>
                            <a:srgbClr val="002060"/>
                          </a:solidFill>
                          <a:latin typeface="メイリオ" panose="020B0604030504040204" pitchFamily="50" charset="-128"/>
                          <a:ea typeface="メイリオ" panose="020B0604030504040204" pitchFamily="50" charset="-128"/>
                        </a:rPr>
                        <a:t>　　⑧社会的養育体制整備計画策定部会</a:t>
                      </a:r>
                      <a:endParaRPr kumimoji="1" lang="en-US" altLang="ja-JP" sz="800" dirty="0" smtClean="0">
                        <a:solidFill>
                          <a:srgbClr val="002060"/>
                        </a:solidFill>
                        <a:latin typeface="メイリオ" panose="020B0604030504040204" pitchFamily="50" charset="-128"/>
                        <a:ea typeface="メイリオ" panose="020B0604030504040204" pitchFamily="50" charset="-128"/>
                      </a:endParaRPr>
                    </a:p>
                    <a:p>
                      <a:r>
                        <a:rPr kumimoji="1" lang="ja-JP" altLang="en-US" sz="800" dirty="0" smtClean="0">
                          <a:solidFill>
                            <a:srgbClr val="002060"/>
                          </a:solidFill>
                          <a:latin typeface="メイリオ" panose="020B0604030504040204" pitchFamily="50" charset="-128"/>
                          <a:ea typeface="メイリオ" panose="020B0604030504040204" pitchFamily="50" charset="-128"/>
                        </a:rPr>
                        <a:t>　　⑨子どもの貧困対策部会（ひとり親含む）</a:t>
                      </a:r>
                      <a:endParaRPr kumimoji="1" lang="en-US" altLang="ja-JP" sz="800" u="sng" dirty="0" smtClean="0">
                        <a:solidFill>
                          <a:srgbClr val="002060"/>
                        </a:solidFill>
                        <a:latin typeface="メイリオ" panose="020B0604030504040204" pitchFamily="50" charset="-128"/>
                        <a:ea typeface="メイリオ" panose="020B0604030504040204" pitchFamily="50" charset="-128"/>
                      </a:endParaRPr>
                    </a:p>
                    <a:p>
                      <a:r>
                        <a:rPr kumimoji="1" lang="ja-JP" altLang="en-US" sz="800" dirty="0" smtClean="0">
                          <a:solidFill>
                            <a:srgbClr val="002060"/>
                          </a:solidFill>
                          <a:latin typeface="メイリオ" panose="020B0604030504040204" pitchFamily="50" charset="-128"/>
                          <a:ea typeface="メイリオ" panose="020B0604030504040204" pitchFamily="50" charset="-128"/>
                        </a:rPr>
                        <a:t>　　⑩計画策定部会</a:t>
                      </a:r>
                      <a:endParaRPr kumimoji="1" lang="en-US" altLang="ja-JP" sz="800" dirty="0" smtClean="0">
                        <a:solidFill>
                          <a:srgbClr val="002060"/>
                        </a:solidFill>
                        <a:latin typeface="メイリオ" panose="020B0604030504040204" pitchFamily="50" charset="-128"/>
                        <a:ea typeface="メイリオ" panose="020B0604030504040204"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057287348"/>
                  </a:ext>
                </a:extLst>
              </a:tr>
            </a:tbl>
          </a:graphicData>
        </a:graphic>
      </p:graphicFrame>
      <p:graphicFrame>
        <p:nvGraphicFramePr>
          <p:cNvPr id="46" name="表 45"/>
          <p:cNvGraphicFramePr>
            <a:graphicFrameLocks noGrp="1"/>
          </p:cNvGraphicFramePr>
          <p:nvPr>
            <p:extLst>
              <p:ext uri="{D42A27DB-BD31-4B8C-83A1-F6EECF244321}">
                <p14:modId xmlns:p14="http://schemas.microsoft.com/office/powerpoint/2010/main" val="1324988411"/>
              </p:ext>
            </p:extLst>
          </p:nvPr>
        </p:nvGraphicFramePr>
        <p:xfrm>
          <a:off x="526750" y="5411813"/>
          <a:ext cx="3131216" cy="504000"/>
        </p:xfrm>
        <a:graphic>
          <a:graphicData uri="http://schemas.openxmlformats.org/drawingml/2006/table">
            <a:tbl>
              <a:tblPr firstRow="1" bandRow="1">
                <a:tableStyleId>{5940675A-B579-460E-94D1-54222C63F5DA}</a:tableStyleId>
              </a:tblPr>
              <a:tblGrid>
                <a:gridCol w="612000">
                  <a:extLst>
                    <a:ext uri="{9D8B030D-6E8A-4147-A177-3AD203B41FA5}">
                      <a16:colId xmlns:a16="http://schemas.microsoft.com/office/drawing/2014/main" val="1002155097"/>
                    </a:ext>
                  </a:extLst>
                </a:gridCol>
                <a:gridCol w="2519216">
                  <a:extLst>
                    <a:ext uri="{9D8B030D-6E8A-4147-A177-3AD203B41FA5}">
                      <a16:colId xmlns:a16="http://schemas.microsoft.com/office/drawing/2014/main" val="180335972"/>
                    </a:ext>
                  </a:extLst>
                </a:gridCol>
              </a:tblGrid>
              <a:tr h="504000">
                <a:tc>
                  <a:txBody>
                    <a:bodyPr/>
                    <a:lstStyle/>
                    <a:p>
                      <a:pPr algn="ctr"/>
                      <a:r>
                        <a:rPr kumimoji="1" lang="ja-JP" altLang="en-US" sz="800" b="1" dirty="0" smtClean="0">
                          <a:solidFill>
                            <a:srgbClr val="002060"/>
                          </a:solidFill>
                          <a:latin typeface="メイリオ" panose="020B0604030504040204" pitchFamily="50" charset="-128"/>
                          <a:ea typeface="メイリオ" panose="020B0604030504040204" pitchFamily="50" charset="-128"/>
                        </a:rPr>
                        <a:t>審議会</a:t>
                      </a:r>
                      <a:endParaRPr kumimoji="1" lang="en-US" altLang="ja-JP" sz="800" b="1" dirty="0" smtClean="0">
                        <a:solidFill>
                          <a:srgbClr val="002060"/>
                        </a:solidFill>
                        <a:latin typeface="メイリオ" panose="020B0604030504040204" pitchFamily="50" charset="-128"/>
                        <a:ea typeface="メイリオ" panose="020B0604030504040204" pitchFamily="50" charset="-128"/>
                      </a:endParaRPr>
                    </a:p>
                    <a:p>
                      <a:pPr algn="ctr"/>
                      <a:r>
                        <a:rPr kumimoji="1" lang="ja-JP" altLang="en-US" sz="800" b="1" dirty="0" smtClean="0">
                          <a:solidFill>
                            <a:srgbClr val="002060"/>
                          </a:solidFill>
                          <a:latin typeface="メイリオ" panose="020B0604030504040204" pitchFamily="50" charset="-128"/>
                          <a:ea typeface="メイリオ" panose="020B0604030504040204" pitchFamily="50" charset="-128"/>
                        </a:rPr>
                        <a:t>健全育成</a:t>
                      </a:r>
                      <a:endParaRPr kumimoji="1" lang="en-US" altLang="ja-JP" sz="800" b="1" dirty="0" smtClean="0">
                        <a:solidFill>
                          <a:srgbClr val="002060"/>
                        </a:solidFill>
                        <a:latin typeface="メイリオ" panose="020B0604030504040204" pitchFamily="50" charset="-128"/>
                        <a:ea typeface="メイリオ" panose="020B0604030504040204" pitchFamily="50" charset="-128"/>
                      </a:endParaRPr>
                    </a:p>
                    <a:p>
                      <a:pPr algn="ctr"/>
                      <a:r>
                        <a:rPr kumimoji="1" lang="ja-JP" altLang="en-US" sz="800" b="1" dirty="0" smtClean="0">
                          <a:solidFill>
                            <a:srgbClr val="002060"/>
                          </a:solidFill>
                          <a:latin typeface="メイリオ" panose="020B0604030504040204" pitchFamily="50" charset="-128"/>
                          <a:ea typeface="メイリオ" panose="020B0604030504040204" pitchFamily="50" charset="-128"/>
                        </a:rPr>
                        <a:t>青少年</a:t>
                      </a:r>
                      <a:endParaRPr kumimoji="1" lang="ja-JP" altLang="en-US" sz="800" b="1" dirty="0">
                        <a:solidFill>
                          <a:srgbClr val="002060"/>
                        </a:solidFill>
                        <a:latin typeface="メイリオ" panose="020B0604030504040204" pitchFamily="50" charset="-128"/>
                        <a:ea typeface="メイリオ" panose="020B0604030504040204" pitchFamily="50" charset="-128"/>
                      </a:endParaRPr>
                    </a:p>
                  </a:txBody>
                  <a:tcPr vert="eaVert"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r>
                        <a:rPr kumimoji="1" lang="ja-JP" altLang="en-US" sz="800" dirty="0" smtClean="0">
                          <a:solidFill>
                            <a:srgbClr val="002060"/>
                          </a:solidFill>
                          <a:latin typeface="メイリオ" panose="020B0604030504040204" pitchFamily="50" charset="-128"/>
                          <a:ea typeface="メイリオ" panose="020B0604030504040204" pitchFamily="50" charset="-128"/>
                        </a:rPr>
                        <a:t>　　</a:t>
                      </a:r>
                      <a:endParaRPr kumimoji="1" lang="en-US" altLang="ja-JP" sz="800" dirty="0" smtClean="0">
                        <a:solidFill>
                          <a:srgbClr val="002060"/>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rgbClr val="002060"/>
                          </a:solidFill>
                          <a:latin typeface="メイリオ" panose="020B0604030504040204" pitchFamily="50" charset="-128"/>
                          <a:ea typeface="メイリオ" panose="020B0604030504040204" pitchFamily="50" charset="-128"/>
                        </a:rPr>
                        <a:t>　　第１～第４部会</a:t>
                      </a:r>
                      <a:endParaRPr kumimoji="1" lang="en-US" altLang="ja-JP" sz="800" dirty="0" smtClean="0">
                        <a:solidFill>
                          <a:srgbClr val="002060"/>
                        </a:solidFill>
                        <a:latin typeface="メイリオ" panose="020B0604030504040204" pitchFamily="50" charset="-128"/>
                        <a:ea typeface="メイリオ" panose="020B0604030504040204"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057287348"/>
                  </a:ext>
                </a:extLst>
              </a:tr>
            </a:tbl>
          </a:graphicData>
        </a:graphic>
      </p:graphicFrame>
      <p:sp>
        <p:nvSpPr>
          <p:cNvPr id="49" name="角丸四角形 48"/>
          <p:cNvSpPr/>
          <p:nvPr/>
        </p:nvSpPr>
        <p:spPr>
          <a:xfrm>
            <a:off x="4320292" y="3165464"/>
            <a:ext cx="1332000" cy="288000"/>
          </a:xfrm>
          <a:prstGeom prst="roundRect">
            <a:avLst/>
          </a:prstGeom>
          <a:solidFill>
            <a:schemeClr val="bg2">
              <a:lumMod val="90000"/>
            </a:schemeClr>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smtClean="0">
                <a:solidFill>
                  <a:srgbClr val="002060"/>
                </a:solidFill>
                <a:latin typeface="メイリオ" panose="020B0604030504040204" pitchFamily="50" charset="-128"/>
                <a:ea typeface="メイリオ" panose="020B0604030504040204" pitchFamily="50" charset="-128"/>
              </a:rPr>
              <a:t>社会福祉審議会</a:t>
            </a:r>
            <a:endParaRPr kumimoji="1" lang="ja-JP" altLang="en-US" sz="1000" b="1" dirty="0">
              <a:solidFill>
                <a:srgbClr val="002060"/>
              </a:solidFill>
              <a:latin typeface="メイリオ" panose="020B0604030504040204" pitchFamily="50" charset="-128"/>
              <a:ea typeface="メイリオ" panose="020B0604030504040204" pitchFamily="50" charset="-128"/>
            </a:endParaRPr>
          </a:p>
        </p:txBody>
      </p:sp>
      <p:graphicFrame>
        <p:nvGraphicFramePr>
          <p:cNvPr id="50" name="表 49"/>
          <p:cNvGraphicFramePr>
            <a:graphicFrameLocks noGrp="1"/>
          </p:cNvGraphicFramePr>
          <p:nvPr>
            <p:extLst>
              <p:ext uri="{D42A27DB-BD31-4B8C-83A1-F6EECF244321}">
                <p14:modId xmlns:p14="http://schemas.microsoft.com/office/powerpoint/2010/main" val="4229157229"/>
              </p:ext>
            </p:extLst>
          </p:nvPr>
        </p:nvGraphicFramePr>
        <p:xfrm>
          <a:off x="5657639" y="3588968"/>
          <a:ext cx="3780000" cy="1944000"/>
        </p:xfrm>
        <a:graphic>
          <a:graphicData uri="http://schemas.openxmlformats.org/drawingml/2006/table">
            <a:tbl>
              <a:tblPr firstRow="1" bandRow="1">
                <a:tableStyleId>{5940675A-B579-460E-94D1-54222C63F5DA}</a:tableStyleId>
              </a:tblPr>
              <a:tblGrid>
                <a:gridCol w="540000">
                  <a:extLst>
                    <a:ext uri="{9D8B030D-6E8A-4147-A177-3AD203B41FA5}">
                      <a16:colId xmlns:a16="http://schemas.microsoft.com/office/drawing/2014/main" val="1002155097"/>
                    </a:ext>
                  </a:extLst>
                </a:gridCol>
                <a:gridCol w="3240000">
                  <a:extLst>
                    <a:ext uri="{9D8B030D-6E8A-4147-A177-3AD203B41FA5}">
                      <a16:colId xmlns:a16="http://schemas.microsoft.com/office/drawing/2014/main" val="180335972"/>
                    </a:ext>
                  </a:extLst>
                </a:gridCol>
              </a:tblGrid>
              <a:tr h="1944000">
                <a:tc>
                  <a:txBody>
                    <a:bodyPr/>
                    <a:lstStyle/>
                    <a:p>
                      <a:pPr algn="ctr"/>
                      <a:r>
                        <a:rPr kumimoji="1" lang="ja-JP" altLang="en-US" sz="900" b="1" dirty="0" smtClean="0">
                          <a:solidFill>
                            <a:srgbClr val="002060"/>
                          </a:solidFill>
                          <a:latin typeface="メイリオ" panose="020B0604030504040204" pitchFamily="50" charset="-128"/>
                          <a:ea typeface="メイリオ" panose="020B0604030504040204" pitchFamily="50" charset="-128"/>
                        </a:rPr>
                        <a:t>子ども家庭審議会</a:t>
                      </a:r>
                      <a:r>
                        <a:rPr kumimoji="1" lang="ja-JP" altLang="en-US" sz="800" b="1" dirty="0" smtClean="0">
                          <a:solidFill>
                            <a:srgbClr val="002060"/>
                          </a:solidFill>
                          <a:latin typeface="メイリオ" panose="020B0604030504040204" pitchFamily="50" charset="-128"/>
                          <a:ea typeface="メイリオ" panose="020B0604030504040204" pitchFamily="50" charset="-128"/>
                        </a:rPr>
                        <a:t>（児童福祉審議会）</a:t>
                      </a:r>
                      <a:endParaRPr kumimoji="1" lang="ja-JP" altLang="en-US" sz="800" dirty="0">
                        <a:latin typeface="メイリオ" panose="020B0604030504040204" pitchFamily="50" charset="-128"/>
                        <a:ea typeface="メイリオ" panose="020B0604030504040204" pitchFamily="50" charset="-128"/>
                      </a:endParaRPr>
                    </a:p>
                  </a:txBody>
                  <a:tcPr vert="eaVert"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FF00"/>
                    </a:solidFill>
                  </a:tcPr>
                </a:tc>
                <a:tc>
                  <a:txBody>
                    <a:bodyPr/>
                    <a:lstStyle/>
                    <a:p>
                      <a:r>
                        <a:rPr kumimoji="1" lang="ja-JP" altLang="en-US" sz="900" dirty="0" smtClean="0">
                          <a:solidFill>
                            <a:srgbClr val="002060"/>
                          </a:solidFill>
                          <a:latin typeface="メイリオ" panose="020B0604030504040204" pitchFamily="50" charset="-128"/>
                          <a:ea typeface="メイリオ" panose="020B0604030504040204" pitchFamily="50" charset="-128"/>
                        </a:rPr>
                        <a:t>　①里親審査専門部会</a:t>
                      </a:r>
                      <a:endParaRPr kumimoji="1" lang="en-US" altLang="ja-JP" sz="900" dirty="0" smtClean="0">
                        <a:solidFill>
                          <a:srgbClr val="002060"/>
                        </a:solidFill>
                        <a:latin typeface="メイリオ" panose="020B0604030504040204" pitchFamily="50" charset="-128"/>
                        <a:ea typeface="メイリオ" panose="020B0604030504040204" pitchFamily="50" charset="-128"/>
                      </a:endParaRPr>
                    </a:p>
                    <a:p>
                      <a:r>
                        <a:rPr kumimoji="1" lang="ja-JP" altLang="en-US" sz="900" dirty="0" smtClean="0">
                          <a:solidFill>
                            <a:srgbClr val="002060"/>
                          </a:solidFill>
                          <a:latin typeface="メイリオ" panose="020B0604030504040204" pitchFamily="50" charset="-128"/>
                          <a:ea typeface="メイリオ" panose="020B0604030504040204" pitchFamily="50" charset="-128"/>
                        </a:rPr>
                        <a:t>　②児童措置審査専門部会</a:t>
                      </a:r>
                      <a:r>
                        <a:rPr kumimoji="1" lang="en-US" altLang="ja-JP" sz="900" dirty="0" smtClean="0">
                          <a:solidFill>
                            <a:srgbClr val="002060"/>
                          </a:solidFill>
                          <a:latin typeface="メイリオ" panose="020B0604030504040204" pitchFamily="50" charset="-128"/>
                          <a:ea typeface="メイリオ" panose="020B0604030504040204" pitchFamily="50" charset="-128"/>
                        </a:rPr>
                        <a:t/>
                      </a:r>
                      <a:br>
                        <a:rPr kumimoji="1" lang="en-US" altLang="ja-JP" sz="900" dirty="0" smtClean="0">
                          <a:solidFill>
                            <a:srgbClr val="002060"/>
                          </a:solidFill>
                          <a:latin typeface="メイリオ" panose="020B0604030504040204" pitchFamily="50" charset="-128"/>
                          <a:ea typeface="メイリオ" panose="020B0604030504040204" pitchFamily="50" charset="-128"/>
                        </a:rPr>
                      </a:br>
                      <a:r>
                        <a:rPr kumimoji="1" lang="ja-JP" altLang="en-US" sz="900" dirty="0" smtClean="0">
                          <a:solidFill>
                            <a:srgbClr val="002060"/>
                          </a:solidFill>
                          <a:latin typeface="メイリオ" panose="020B0604030504040204" pitchFamily="50" charset="-128"/>
                          <a:ea typeface="メイリオ" panose="020B0604030504040204" pitchFamily="50" charset="-128"/>
                        </a:rPr>
                        <a:t>　③児童虐待事例等点検・検証専門部会</a:t>
                      </a:r>
                      <a:endParaRPr kumimoji="1" lang="en-US" altLang="ja-JP" sz="900" dirty="0" smtClean="0">
                        <a:solidFill>
                          <a:srgbClr val="002060"/>
                        </a:solidFill>
                        <a:latin typeface="メイリオ" panose="020B0604030504040204" pitchFamily="50" charset="-128"/>
                        <a:ea typeface="メイリオ" panose="020B0604030504040204" pitchFamily="50" charset="-128"/>
                      </a:endParaRPr>
                    </a:p>
                    <a:p>
                      <a:r>
                        <a:rPr kumimoji="1" lang="ja-JP" altLang="en-US" sz="900" dirty="0" smtClean="0">
                          <a:solidFill>
                            <a:srgbClr val="002060"/>
                          </a:solidFill>
                          <a:latin typeface="メイリオ" panose="020B0604030504040204" pitchFamily="50" charset="-128"/>
                          <a:ea typeface="メイリオ" panose="020B0604030504040204" pitchFamily="50" charset="-128"/>
                        </a:rPr>
                        <a:t>　④被措置児童等援助専門部会</a:t>
                      </a:r>
                      <a:endParaRPr kumimoji="1" lang="en-US" altLang="ja-JP" sz="900" dirty="0" smtClean="0">
                        <a:solidFill>
                          <a:srgbClr val="002060"/>
                        </a:solidFill>
                        <a:latin typeface="メイリオ" panose="020B0604030504040204" pitchFamily="50" charset="-128"/>
                        <a:ea typeface="メイリオ" panose="020B0604030504040204" pitchFamily="50" charset="-128"/>
                      </a:endParaRPr>
                    </a:p>
                    <a:p>
                      <a:r>
                        <a:rPr kumimoji="1" lang="ja-JP" altLang="en-US" sz="900" dirty="0" smtClean="0">
                          <a:solidFill>
                            <a:srgbClr val="002060"/>
                          </a:solidFill>
                          <a:latin typeface="メイリオ" panose="020B0604030504040204" pitchFamily="50" charset="-128"/>
                          <a:ea typeface="メイリオ" panose="020B0604030504040204" pitchFamily="50" charset="-128"/>
                        </a:rPr>
                        <a:t>　⑤教育・保育・</a:t>
                      </a:r>
                      <a:r>
                        <a:rPr kumimoji="1" lang="ja-JP" altLang="en-US" sz="900" u="none" dirty="0" smtClean="0">
                          <a:solidFill>
                            <a:srgbClr val="002060"/>
                          </a:solidFill>
                          <a:latin typeface="メイリオ" panose="020B0604030504040204" pitchFamily="50" charset="-128"/>
                          <a:ea typeface="メイリオ" panose="020B0604030504040204" pitchFamily="50" charset="-128"/>
                        </a:rPr>
                        <a:t>🈟児</a:t>
                      </a:r>
                      <a:r>
                        <a:rPr kumimoji="1" lang="ja-JP" altLang="en-US" sz="900" dirty="0" smtClean="0">
                          <a:solidFill>
                            <a:srgbClr val="002060"/>
                          </a:solidFill>
                          <a:latin typeface="メイリオ" panose="020B0604030504040204" pitchFamily="50" charset="-128"/>
                          <a:ea typeface="メイリオ" panose="020B0604030504040204" pitchFamily="50" charset="-128"/>
                        </a:rPr>
                        <a:t>童福祉施設等における重大事故の</a:t>
                      </a:r>
                      <a:r>
                        <a:rPr kumimoji="1" lang="en-US" altLang="ja-JP" sz="900" dirty="0" smtClean="0">
                          <a:solidFill>
                            <a:srgbClr val="002060"/>
                          </a:solidFill>
                          <a:latin typeface="メイリオ" panose="020B0604030504040204" pitchFamily="50" charset="-128"/>
                          <a:ea typeface="メイリオ" panose="020B0604030504040204" pitchFamily="50" charset="-128"/>
                        </a:rPr>
                        <a:t/>
                      </a:r>
                      <a:br>
                        <a:rPr kumimoji="1" lang="en-US" altLang="ja-JP" sz="900" dirty="0" smtClean="0">
                          <a:solidFill>
                            <a:srgbClr val="002060"/>
                          </a:solidFill>
                          <a:latin typeface="メイリオ" panose="020B0604030504040204" pitchFamily="50" charset="-128"/>
                          <a:ea typeface="メイリオ" panose="020B0604030504040204" pitchFamily="50" charset="-128"/>
                        </a:rPr>
                      </a:br>
                      <a:r>
                        <a:rPr kumimoji="1" lang="ja-JP" altLang="en-US" sz="900" dirty="0" smtClean="0">
                          <a:solidFill>
                            <a:srgbClr val="002060"/>
                          </a:solidFill>
                          <a:latin typeface="メイリオ" panose="020B0604030504040204" pitchFamily="50" charset="-128"/>
                          <a:ea typeface="メイリオ" panose="020B0604030504040204" pitchFamily="50" charset="-128"/>
                        </a:rPr>
                        <a:t>　　再発防止のための検証専門部会</a:t>
                      </a:r>
                      <a:endParaRPr kumimoji="1" lang="en-US" altLang="ja-JP" sz="900" dirty="0" smtClean="0">
                        <a:solidFill>
                          <a:srgbClr val="002060"/>
                        </a:solidFill>
                        <a:latin typeface="メイリオ" panose="020B0604030504040204" pitchFamily="50" charset="-128"/>
                        <a:ea typeface="メイリオ" panose="020B0604030504040204" pitchFamily="50" charset="-128"/>
                      </a:endParaRPr>
                    </a:p>
                    <a:p>
                      <a:r>
                        <a:rPr kumimoji="1" lang="ja-JP" altLang="en-US" sz="900" dirty="0" smtClean="0">
                          <a:solidFill>
                            <a:srgbClr val="002060"/>
                          </a:solidFill>
                          <a:latin typeface="メイリオ" panose="020B0604030504040204" pitchFamily="50" charset="-128"/>
                          <a:ea typeface="メイリオ" panose="020B0604030504040204" pitchFamily="50" charset="-128"/>
                        </a:rPr>
                        <a:t>　🈟児童福祉施設・⑥保育所・⑦認定こども園等認可等</a:t>
                      </a:r>
                      <a:r>
                        <a:rPr kumimoji="1" lang="en-US" altLang="ja-JP" sz="900" dirty="0" smtClean="0">
                          <a:solidFill>
                            <a:srgbClr val="002060"/>
                          </a:solidFill>
                          <a:latin typeface="メイリオ" panose="020B0604030504040204" pitchFamily="50" charset="-128"/>
                          <a:ea typeface="メイリオ" panose="020B0604030504040204" pitchFamily="50" charset="-128"/>
                        </a:rPr>
                        <a:t/>
                      </a:r>
                      <a:br>
                        <a:rPr kumimoji="1" lang="en-US" altLang="ja-JP" sz="900" dirty="0" smtClean="0">
                          <a:solidFill>
                            <a:srgbClr val="002060"/>
                          </a:solidFill>
                          <a:latin typeface="メイリオ" panose="020B0604030504040204" pitchFamily="50" charset="-128"/>
                          <a:ea typeface="メイリオ" panose="020B0604030504040204" pitchFamily="50" charset="-128"/>
                        </a:rPr>
                      </a:br>
                      <a:r>
                        <a:rPr kumimoji="1" lang="ja-JP" altLang="en-US" sz="900" dirty="0" smtClean="0">
                          <a:solidFill>
                            <a:srgbClr val="002060"/>
                          </a:solidFill>
                          <a:latin typeface="メイリオ" panose="020B0604030504040204" pitchFamily="50" charset="-128"/>
                          <a:ea typeface="メイリオ" panose="020B0604030504040204" pitchFamily="50" charset="-128"/>
                        </a:rPr>
                        <a:t>　　専門部会（🈟保育士再登録含む）</a:t>
                      </a:r>
                      <a:endParaRPr kumimoji="1" lang="en-US" altLang="ja-JP" sz="900" b="1" dirty="0" smtClean="0">
                        <a:solidFill>
                          <a:srgbClr val="002060"/>
                        </a:solidFill>
                        <a:latin typeface="メイリオ" panose="020B0604030504040204" pitchFamily="50" charset="-128"/>
                        <a:ea typeface="メイリオ" panose="020B0604030504040204" pitchFamily="50" charset="-128"/>
                      </a:endParaRPr>
                    </a:p>
                    <a:p>
                      <a:r>
                        <a:rPr kumimoji="1" lang="ja-JP" altLang="en-US" sz="900" dirty="0" smtClean="0">
                          <a:solidFill>
                            <a:srgbClr val="002060"/>
                          </a:solidFill>
                          <a:latin typeface="メイリオ" panose="020B0604030504040204" pitchFamily="50" charset="-128"/>
                          <a:ea typeface="メイリオ" panose="020B0604030504040204" pitchFamily="50" charset="-128"/>
                        </a:rPr>
                        <a:t>　⑩</a:t>
                      </a:r>
                      <a:r>
                        <a:rPr kumimoji="1" lang="en-US" altLang="ja-JP" sz="900" dirty="0" smtClean="0">
                          <a:solidFill>
                            <a:srgbClr val="002060"/>
                          </a:solidFill>
                          <a:latin typeface="メイリオ" panose="020B0604030504040204" pitchFamily="50" charset="-128"/>
                          <a:ea typeface="メイリオ" panose="020B0604030504040204" pitchFamily="50" charset="-128"/>
                        </a:rPr>
                        <a:t>(</a:t>
                      </a:r>
                      <a:r>
                        <a:rPr kumimoji="1" lang="ja-JP" altLang="en-US" sz="900" dirty="0" smtClean="0">
                          <a:solidFill>
                            <a:srgbClr val="002060"/>
                          </a:solidFill>
                          <a:latin typeface="メイリオ" panose="020B0604030504040204" pitchFamily="50" charset="-128"/>
                          <a:ea typeface="メイリオ" panose="020B0604030504040204" pitchFamily="50" charset="-128"/>
                        </a:rPr>
                        <a:t>仮称</a:t>
                      </a:r>
                      <a:r>
                        <a:rPr kumimoji="1" lang="en-US" altLang="ja-JP" sz="900" dirty="0" smtClean="0">
                          <a:solidFill>
                            <a:srgbClr val="002060"/>
                          </a:solidFill>
                          <a:latin typeface="メイリオ" panose="020B0604030504040204" pitchFamily="50" charset="-128"/>
                          <a:ea typeface="メイリオ" panose="020B0604030504040204" pitchFamily="50" charset="-128"/>
                        </a:rPr>
                        <a:t>)</a:t>
                      </a:r>
                      <a:r>
                        <a:rPr lang="ja-JP" altLang="en-US" sz="900" dirty="0" smtClean="0">
                          <a:solidFill>
                            <a:srgbClr val="002060"/>
                          </a:solidFill>
                          <a:latin typeface="メイリオ" panose="020B0604030504040204" pitchFamily="50" charset="-128"/>
                          <a:ea typeface="メイリオ" panose="020B0604030504040204" pitchFamily="50" charset="-128"/>
                        </a:rPr>
                        <a:t>大阪府子ども計画</a:t>
                      </a:r>
                      <a:r>
                        <a:rPr kumimoji="1" lang="ja-JP" altLang="en-US" sz="900" dirty="0" smtClean="0">
                          <a:solidFill>
                            <a:srgbClr val="002060"/>
                          </a:solidFill>
                          <a:latin typeface="メイリオ" panose="020B0604030504040204" pitchFamily="50" charset="-128"/>
                          <a:ea typeface="メイリオ" panose="020B0604030504040204" pitchFamily="50" charset="-128"/>
                        </a:rPr>
                        <a:t>策定専門部会</a:t>
                      </a:r>
                      <a:endParaRPr kumimoji="1" lang="en-US" altLang="ja-JP" sz="900" dirty="0" smtClean="0">
                        <a:solidFill>
                          <a:srgbClr val="002060"/>
                        </a:solidFill>
                        <a:latin typeface="メイリオ" panose="020B0604030504040204" pitchFamily="50" charset="-128"/>
                        <a:ea typeface="メイリオ" panose="020B0604030504040204" pitchFamily="50" charset="-128"/>
                      </a:endParaRPr>
                    </a:p>
                    <a:p>
                      <a:r>
                        <a:rPr kumimoji="1" lang="ja-JP" altLang="en-US" sz="900" dirty="0" smtClean="0">
                          <a:solidFill>
                            <a:srgbClr val="002060"/>
                          </a:solidFill>
                          <a:latin typeface="メイリオ" panose="020B0604030504040204" pitchFamily="50" charset="-128"/>
                          <a:ea typeface="メイリオ" panose="020B0604030504040204" pitchFamily="50" charset="-128"/>
                        </a:rPr>
                        <a:t>　　⑧社会的養育体制整備、⑨子どもの貧困対策・</a:t>
                      </a:r>
                      <a:r>
                        <a:rPr kumimoji="1" lang="en-US" altLang="ja-JP" sz="900" dirty="0" smtClean="0">
                          <a:solidFill>
                            <a:srgbClr val="002060"/>
                          </a:solidFill>
                          <a:latin typeface="メイリオ" panose="020B0604030504040204" pitchFamily="50" charset="-128"/>
                          <a:ea typeface="メイリオ" panose="020B0604030504040204" pitchFamily="50" charset="-128"/>
                        </a:rPr>
                        <a:t/>
                      </a:r>
                      <a:br>
                        <a:rPr kumimoji="1" lang="en-US" altLang="ja-JP" sz="900" dirty="0" smtClean="0">
                          <a:solidFill>
                            <a:srgbClr val="002060"/>
                          </a:solidFill>
                          <a:latin typeface="メイリオ" panose="020B0604030504040204" pitchFamily="50" charset="-128"/>
                          <a:ea typeface="メイリオ" panose="020B0604030504040204" pitchFamily="50" charset="-128"/>
                        </a:rPr>
                      </a:br>
                      <a:r>
                        <a:rPr kumimoji="1" lang="ja-JP" altLang="en-US" sz="900" dirty="0" smtClean="0">
                          <a:solidFill>
                            <a:srgbClr val="FF0000"/>
                          </a:solidFill>
                          <a:latin typeface="メイリオ" panose="020B0604030504040204" pitchFamily="50" charset="-128"/>
                          <a:ea typeface="メイリオ" panose="020B0604030504040204" pitchFamily="50" charset="-128"/>
                        </a:rPr>
                        <a:t>　　　</a:t>
                      </a:r>
                      <a:r>
                        <a:rPr kumimoji="1" lang="ja-JP" altLang="en-US" sz="900" dirty="0" smtClean="0">
                          <a:solidFill>
                            <a:srgbClr val="002060"/>
                          </a:solidFill>
                          <a:latin typeface="メイリオ" panose="020B0604030504040204" pitchFamily="50" charset="-128"/>
                          <a:ea typeface="メイリオ" panose="020B0604030504040204" pitchFamily="50" charset="-128"/>
                        </a:rPr>
                        <a:t>ひとり親家庭等自立促進計画　等、</a:t>
                      </a:r>
                      <a:endParaRPr kumimoji="1" lang="en-US" altLang="ja-JP" sz="900" dirty="0" smtClean="0">
                        <a:solidFill>
                          <a:srgbClr val="002060"/>
                        </a:solidFill>
                        <a:latin typeface="メイリオ" panose="020B0604030504040204" pitchFamily="50" charset="-128"/>
                        <a:ea typeface="メイリオ" panose="020B0604030504040204" pitchFamily="50" charset="-128"/>
                      </a:endParaRPr>
                    </a:p>
                    <a:p>
                      <a:r>
                        <a:rPr kumimoji="1" lang="ja-JP" altLang="en-US" sz="900" dirty="0" smtClean="0">
                          <a:solidFill>
                            <a:srgbClr val="002060"/>
                          </a:solidFill>
                          <a:latin typeface="メイリオ" panose="020B0604030504040204" pitchFamily="50" charset="-128"/>
                          <a:ea typeface="メイリオ" panose="020B0604030504040204" pitchFamily="50" charset="-128"/>
                        </a:rPr>
                        <a:t>　　　各計画策定時に必要に応じ小委員会設置</a:t>
                      </a:r>
                      <a:endParaRPr kumimoji="1" lang="ja-JP" altLang="en-US" sz="900" dirty="0">
                        <a:latin typeface="メイリオ" panose="020B0604030504040204" pitchFamily="50" charset="-128"/>
                        <a:ea typeface="メイリオ" panose="020B0604030504040204"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057287348"/>
                  </a:ext>
                </a:extLst>
              </a:tr>
            </a:tbl>
          </a:graphicData>
        </a:graphic>
      </p:graphicFrame>
      <p:graphicFrame>
        <p:nvGraphicFramePr>
          <p:cNvPr id="51" name="表 50"/>
          <p:cNvGraphicFramePr>
            <a:graphicFrameLocks noGrp="1"/>
          </p:cNvGraphicFramePr>
          <p:nvPr>
            <p:extLst>
              <p:ext uri="{D42A27DB-BD31-4B8C-83A1-F6EECF244321}">
                <p14:modId xmlns:p14="http://schemas.microsoft.com/office/powerpoint/2010/main" val="3488668900"/>
              </p:ext>
            </p:extLst>
          </p:nvPr>
        </p:nvGraphicFramePr>
        <p:xfrm>
          <a:off x="5657639" y="5601717"/>
          <a:ext cx="3780000" cy="504000"/>
        </p:xfrm>
        <a:graphic>
          <a:graphicData uri="http://schemas.openxmlformats.org/drawingml/2006/table">
            <a:tbl>
              <a:tblPr firstRow="1" bandRow="1">
                <a:tableStyleId>{5940675A-B579-460E-94D1-54222C63F5DA}</a:tableStyleId>
              </a:tblPr>
              <a:tblGrid>
                <a:gridCol w="540000">
                  <a:extLst>
                    <a:ext uri="{9D8B030D-6E8A-4147-A177-3AD203B41FA5}">
                      <a16:colId xmlns:a16="http://schemas.microsoft.com/office/drawing/2014/main" val="1002155097"/>
                    </a:ext>
                  </a:extLst>
                </a:gridCol>
                <a:gridCol w="3240000">
                  <a:extLst>
                    <a:ext uri="{9D8B030D-6E8A-4147-A177-3AD203B41FA5}">
                      <a16:colId xmlns:a16="http://schemas.microsoft.com/office/drawing/2014/main" val="180335972"/>
                    </a:ext>
                  </a:extLst>
                </a:gridCol>
              </a:tblGrid>
              <a:tr h="504000">
                <a:tc>
                  <a:txBody>
                    <a:bodyPr/>
                    <a:lstStyle/>
                    <a:p>
                      <a:pPr algn="ctr"/>
                      <a:r>
                        <a:rPr kumimoji="1" lang="ja-JP" altLang="en-US" sz="800" b="1" dirty="0" smtClean="0">
                          <a:solidFill>
                            <a:srgbClr val="002060"/>
                          </a:solidFill>
                          <a:latin typeface="メイリオ" panose="020B0604030504040204" pitchFamily="50" charset="-128"/>
                          <a:ea typeface="メイリオ" panose="020B0604030504040204" pitchFamily="50" charset="-128"/>
                        </a:rPr>
                        <a:t>審議</a:t>
                      </a:r>
                      <a:r>
                        <a:rPr kumimoji="1" lang="ja-JP" altLang="en-US" sz="800" b="1" dirty="0" smtClean="0">
                          <a:latin typeface="メイリオ" panose="020B0604030504040204" pitchFamily="50" charset="-128"/>
                          <a:ea typeface="メイリオ" panose="020B0604030504040204" pitchFamily="50" charset="-128"/>
                        </a:rPr>
                        <a:t>会</a:t>
                      </a:r>
                      <a:endParaRPr kumimoji="1" lang="en-US" altLang="ja-JP" sz="800" b="1" dirty="0" smtClean="0">
                        <a:latin typeface="メイリオ" panose="020B0604030504040204" pitchFamily="50" charset="-128"/>
                        <a:ea typeface="メイリオ" panose="020B0604030504040204" pitchFamily="50" charset="-128"/>
                      </a:endParaRPr>
                    </a:p>
                    <a:p>
                      <a:pPr algn="ctr"/>
                      <a:r>
                        <a:rPr kumimoji="1" lang="ja-JP" altLang="en-US" sz="800" b="1" dirty="0" smtClean="0">
                          <a:solidFill>
                            <a:srgbClr val="002060"/>
                          </a:solidFill>
                          <a:latin typeface="メイリオ" panose="020B0604030504040204" pitchFamily="50" charset="-128"/>
                          <a:ea typeface="メイリオ" panose="020B0604030504040204" pitchFamily="50" charset="-128"/>
                        </a:rPr>
                        <a:t>健全育成</a:t>
                      </a:r>
                      <a:endParaRPr kumimoji="1" lang="en-US" altLang="ja-JP" sz="800" b="1" dirty="0" smtClean="0">
                        <a:solidFill>
                          <a:srgbClr val="002060"/>
                        </a:solidFill>
                        <a:latin typeface="メイリオ" panose="020B0604030504040204" pitchFamily="50" charset="-128"/>
                        <a:ea typeface="メイリオ" panose="020B0604030504040204" pitchFamily="50" charset="-128"/>
                      </a:endParaRPr>
                    </a:p>
                    <a:p>
                      <a:pPr algn="ctr"/>
                      <a:r>
                        <a:rPr kumimoji="1" lang="ja-JP" altLang="en-US" sz="800" b="1" dirty="0" smtClean="0">
                          <a:solidFill>
                            <a:srgbClr val="002060"/>
                          </a:solidFill>
                          <a:latin typeface="メイリオ" panose="020B0604030504040204" pitchFamily="50" charset="-128"/>
                          <a:ea typeface="メイリオ" panose="020B0604030504040204" pitchFamily="50" charset="-128"/>
                        </a:rPr>
                        <a:t>青少年</a:t>
                      </a:r>
                      <a:endParaRPr kumimoji="1" lang="ja-JP" altLang="en-US" sz="800" b="1" dirty="0">
                        <a:solidFill>
                          <a:srgbClr val="002060"/>
                        </a:solidFill>
                        <a:latin typeface="メイリオ" panose="020B0604030504040204" pitchFamily="50" charset="-128"/>
                        <a:ea typeface="メイリオ" panose="020B0604030504040204" pitchFamily="50" charset="-128"/>
                      </a:endParaRPr>
                    </a:p>
                  </a:txBody>
                  <a:tcPr vert="eaVert"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r>
                        <a:rPr kumimoji="1" lang="ja-JP" altLang="en-US" sz="800" dirty="0" smtClean="0">
                          <a:solidFill>
                            <a:srgbClr val="002060"/>
                          </a:solidFill>
                          <a:latin typeface="メイリオ" panose="020B0604030504040204" pitchFamily="50" charset="-128"/>
                          <a:ea typeface="メイリオ" panose="020B0604030504040204" pitchFamily="50" charset="-128"/>
                        </a:rPr>
                        <a:t>　　</a:t>
                      </a:r>
                      <a:endParaRPr kumimoji="1" lang="en-US" altLang="ja-JP" sz="800" dirty="0" smtClean="0">
                        <a:solidFill>
                          <a:srgbClr val="002060"/>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rgbClr val="002060"/>
                          </a:solidFill>
                          <a:latin typeface="メイリオ" panose="020B0604030504040204" pitchFamily="50" charset="-128"/>
                          <a:ea typeface="メイリオ" panose="020B0604030504040204" pitchFamily="50" charset="-128"/>
                        </a:rPr>
                        <a:t>　第１～第４部会</a:t>
                      </a:r>
                      <a:endParaRPr kumimoji="1" lang="en-US" altLang="ja-JP" sz="900" dirty="0" smtClean="0">
                        <a:solidFill>
                          <a:srgbClr val="002060"/>
                        </a:solidFill>
                        <a:latin typeface="メイリオ" panose="020B0604030504040204" pitchFamily="50" charset="-128"/>
                        <a:ea typeface="メイリオ" panose="020B0604030504040204"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057287348"/>
                  </a:ext>
                </a:extLst>
              </a:tr>
            </a:tbl>
          </a:graphicData>
        </a:graphic>
      </p:graphicFrame>
      <p:sp>
        <p:nvSpPr>
          <p:cNvPr id="8" name="テキスト ボックス 7"/>
          <p:cNvSpPr txBox="1"/>
          <p:nvPr/>
        </p:nvSpPr>
        <p:spPr>
          <a:xfrm>
            <a:off x="2370087" y="3459108"/>
            <a:ext cx="1422726" cy="215444"/>
          </a:xfrm>
          <a:prstGeom prst="rect">
            <a:avLst/>
          </a:prstGeom>
          <a:noFill/>
        </p:spPr>
        <p:txBody>
          <a:bodyPr wrap="square" rtlCol="0">
            <a:spAutoFit/>
          </a:bodyPr>
          <a:lstStyle/>
          <a:p>
            <a:r>
              <a:rPr kumimoji="1" lang="ja-JP" altLang="en-US" sz="800" dirty="0" smtClean="0">
                <a:solidFill>
                  <a:srgbClr val="002060"/>
                </a:solidFill>
                <a:latin typeface="メイリオ" panose="020B0604030504040204" pitchFamily="50" charset="-128"/>
                <a:ea typeface="メイリオ" panose="020B0604030504040204" pitchFamily="50" charset="-128"/>
              </a:rPr>
              <a:t>（</a:t>
            </a:r>
            <a:r>
              <a:rPr kumimoji="1" lang="en-US" altLang="ja-JP" sz="800" dirty="0" smtClean="0">
                <a:solidFill>
                  <a:srgbClr val="002060"/>
                </a:solidFill>
                <a:latin typeface="メイリオ" panose="020B0604030504040204" pitchFamily="50" charset="-128"/>
                <a:ea typeface="メイリオ" panose="020B0604030504040204" pitchFamily="50" charset="-128"/>
              </a:rPr>
              <a:t>※</a:t>
            </a:r>
            <a:r>
              <a:rPr kumimoji="1" lang="ja-JP" altLang="en-US" sz="800" dirty="0" smtClean="0">
                <a:solidFill>
                  <a:srgbClr val="002060"/>
                </a:solidFill>
                <a:latin typeface="メイリオ" panose="020B0604030504040204" pitchFamily="50" charset="-128"/>
                <a:ea typeface="メイリオ" panose="020B0604030504040204" pitchFamily="50" charset="-128"/>
              </a:rPr>
              <a:t>１）～本審</a:t>
            </a:r>
            <a:r>
              <a:rPr kumimoji="1" lang="ja-JP" altLang="en-US" sz="800" dirty="0">
                <a:solidFill>
                  <a:srgbClr val="002060"/>
                </a:solidFill>
                <a:latin typeface="メイリオ" panose="020B0604030504040204" pitchFamily="50" charset="-128"/>
                <a:ea typeface="メイリオ" panose="020B0604030504040204" pitchFamily="50" charset="-128"/>
              </a:rPr>
              <a:t>機能</a:t>
            </a:r>
            <a:r>
              <a:rPr kumimoji="1" lang="ja-JP" altLang="en-US" sz="800" dirty="0" smtClean="0">
                <a:solidFill>
                  <a:srgbClr val="002060"/>
                </a:solidFill>
                <a:latin typeface="メイリオ" panose="020B0604030504040204" pitchFamily="50" charset="-128"/>
                <a:ea typeface="メイリオ" panose="020B0604030504040204" pitchFamily="50" charset="-128"/>
              </a:rPr>
              <a:t>なし</a:t>
            </a:r>
            <a:endParaRPr kumimoji="1" lang="ja-JP" altLang="en-US" sz="800" dirty="0">
              <a:latin typeface="メイリオ" panose="020B0604030504040204" pitchFamily="50" charset="-128"/>
              <a:ea typeface="メイリオ" panose="020B0604030504040204" pitchFamily="50" charset="-128"/>
            </a:endParaRPr>
          </a:p>
        </p:txBody>
      </p:sp>
      <p:sp>
        <p:nvSpPr>
          <p:cNvPr id="10" name="角丸四角形 9"/>
          <p:cNvSpPr/>
          <p:nvPr/>
        </p:nvSpPr>
        <p:spPr>
          <a:xfrm>
            <a:off x="541089" y="3165464"/>
            <a:ext cx="1332000" cy="288000"/>
          </a:xfrm>
          <a:prstGeom prst="roundRect">
            <a:avLst/>
          </a:prstGeom>
          <a:solidFill>
            <a:schemeClr val="bg2">
              <a:lumMod val="90000"/>
            </a:schemeClr>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smtClean="0">
                <a:solidFill>
                  <a:srgbClr val="002060"/>
                </a:solidFill>
                <a:latin typeface="メイリオ" panose="020B0604030504040204" pitchFamily="50" charset="-128"/>
                <a:ea typeface="メイリオ" panose="020B0604030504040204" pitchFamily="50" charset="-128"/>
              </a:rPr>
              <a:t>社会福祉審議会</a:t>
            </a:r>
            <a:endParaRPr kumimoji="1" lang="ja-JP" altLang="en-US" sz="1000" b="1" dirty="0">
              <a:solidFill>
                <a:srgbClr val="002060"/>
              </a:solidFill>
              <a:latin typeface="メイリオ" panose="020B0604030504040204" pitchFamily="50" charset="-128"/>
              <a:ea typeface="メイリオ" panose="020B0604030504040204" pitchFamily="50" charset="-128"/>
            </a:endParaRPr>
          </a:p>
        </p:txBody>
      </p:sp>
      <p:sp>
        <p:nvSpPr>
          <p:cNvPr id="33" name="テキスト ボックス 32"/>
          <p:cNvSpPr txBox="1"/>
          <p:nvPr/>
        </p:nvSpPr>
        <p:spPr>
          <a:xfrm>
            <a:off x="7962712" y="3621418"/>
            <a:ext cx="1565464" cy="584775"/>
          </a:xfrm>
          <a:prstGeom prst="rect">
            <a:avLst/>
          </a:prstGeom>
          <a:noFill/>
        </p:spPr>
        <p:txBody>
          <a:bodyPr wrap="square" rtlCol="0">
            <a:spAutoFit/>
          </a:bodyPr>
          <a:lstStyle/>
          <a:p>
            <a:r>
              <a:rPr kumimoji="1" lang="ja-JP" altLang="en-US" sz="800" dirty="0" smtClean="0">
                <a:solidFill>
                  <a:srgbClr val="002060"/>
                </a:solidFill>
                <a:latin typeface="メイリオ" panose="020B0604030504040204" pitchFamily="50" charset="-128"/>
                <a:ea typeface="メイリオ" panose="020B0604030504040204" pitchFamily="50" charset="-128"/>
              </a:rPr>
              <a:t>（</a:t>
            </a:r>
            <a:r>
              <a:rPr kumimoji="1" lang="en-US" altLang="ja-JP" sz="800" dirty="0" smtClean="0">
                <a:solidFill>
                  <a:srgbClr val="002060"/>
                </a:solidFill>
                <a:latin typeface="メイリオ" panose="020B0604030504040204" pitchFamily="50" charset="-128"/>
                <a:ea typeface="メイリオ" panose="020B0604030504040204" pitchFamily="50" charset="-128"/>
              </a:rPr>
              <a:t>※</a:t>
            </a:r>
            <a:r>
              <a:rPr kumimoji="1" lang="ja-JP" altLang="en-US" sz="800" dirty="0" smtClean="0">
                <a:solidFill>
                  <a:srgbClr val="002060"/>
                </a:solidFill>
                <a:latin typeface="メイリオ" panose="020B0604030504040204" pitchFamily="50" charset="-128"/>
                <a:ea typeface="メイリオ" panose="020B0604030504040204" pitchFamily="50" charset="-128"/>
              </a:rPr>
              <a:t>２）～本審機能付与</a:t>
            </a:r>
            <a:endParaRPr kumimoji="1" lang="en-US" altLang="ja-JP" sz="800" dirty="0" smtClean="0">
              <a:solidFill>
                <a:srgbClr val="002060"/>
              </a:solidFill>
              <a:latin typeface="メイリオ" panose="020B0604030504040204" pitchFamily="50" charset="-128"/>
              <a:ea typeface="メイリオ" panose="020B0604030504040204" pitchFamily="50" charset="-128"/>
            </a:endParaRPr>
          </a:p>
          <a:p>
            <a:r>
              <a:rPr kumimoji="1" lang="ja-JP" altLang="en-US" sz="800" dirty="0">
                <a:solidFill>
                  <a:srgbClr val="002060"/>
                </a:solidFill>
                <a:latin typeface="メイリオ" panose="020B0604030504040204" pitchFamily="50" charset="-128"/>
                <a:ea typeface="メイリオ" panose="020B0604030504040204" pitchFamily="50" charset="-128"/>
              </a:rPr>
              <a:t>　</a:t>
            </a:r>
            <a:r>
              <a:rPr kumimoji="1" lang="ja-JP" altLang="en-US" sz="800" dirty="0" smtClean="0">
                <a:solidFill>
                  <a:srgbClr val="002060"/>
                </a:solidFill>
                <a:latin typeface="メイリオ" panose="020B0604030504040204" pitchFamily="50" charset="-128"/>
                <a:ea typeface="メイリオ" panose="020B0604030504040204" pitchFamily="50" charset="-128"/>
              </a:rPr>
              <a:t>◇青少年施策含む</a:t>
            </a:r>
            <a:r>
              <a:rPr kumimoji="1" lang="en-US" altLang="ja-JP" sz="800" dirty="0" smtClean="0">
                <a:solidFill>
                  <a:srgbClr val="002060"/>
                </a:solidFill>
                <a:latin typeface="メイリオ" panose="020B0604030504040204" pitchFamily="50" charset="-128"/>
                <a:ea typeface="メイリオ" panose="020B0604030504040204" pitchFamily="50" charset="-128"/>
              </a:rPr>
              <a:t/>
            </a:r>
            <a:br>
              <a:rPr kumimoji="1" lang="en-US" altLang="ja-JP" sz="800" dirty="0" smtClean="0">
                <a:solidFill>
                  <a:srgbClr val="002060"/>
                </a:solidFill>
                <a:latin typeface="メイリオ" panose="020B0604030504040204" pitchFamily="50" charset="-128"/>
                <a:ea typeface="メイリオ" panose="020B0604030504040204" pitchFamily="50" charset="-128"/>
              </a:rPr>
            </a:br>
            <a:r>
              <a:rPr kumimoji="1" lang="ja-JP" altLang="en-US" sz="800" dirty="0" smtClean="0">
                <a:solidFill>
                  <a:srgbClr val="002060"/>
                </a:solidFill>
                <a:latin typeface="メイリオ" panose="020B0604030504040204" pitchFamily="50" charset="-128"/>
                <a:ea typeface="メイリオ" panose="020B0604030504040204" pitchFamily="50" charset="-128"/>
              </a:rPr>
              <a:t>　　</a:t>
            </a:r>
            <a:endParaRPr kumimoji="1" lang="en-US" altLang="ja-JP" sz="700" dirty="0">
              <a:solidFill>
                <a:srgbClr val="002060"/>
              </a:solidFill>
              <a:latin typeface="メイリオ" panose="020B0604030504040204" pitchFamily="50" charset="-128"/>
              <a:ea typeface="メイリオ" panose="020B0604030504040204" pitchFamily="50" charset="-128"/>
            </a:endParaRPr>
          </a:p>
          <a:p>
            <a:endParaRPr kumimoji="1" lang="ja-JP" altLang="en-US" sz="800" dirty="0">
              <a:latin typeface="メイリオ" panose="020B0604030504040204" pitchFamily="50" charset="-128"/>
              <a:ea typeface="メイリオ" panose="020B0604030504040204" pitchFamily="50" charset="-128"/>
            </a:endParaRPr>
          </a:p>
        </p:txBody>
      </p:sp>
      <p:sp>
        <p:nvSpPr>
          <p:cNvPr id="34" name="テキスト ボックス 33"/>
          <p:cNvSpPr txBox="1"/>
          <p:nvPr/>
        </p:nvSpPr>
        <p:spPr>
          <a:xfrm>
            <a:off x="2072252" y="5456357"/>
            <a:ext cx="1711607" cy="415498"/>
          </a:xfrm>
          <a:prstGeom prst="rect">
            <a:avLst/>
          </a:prstGeom>
          <a:noFill/>
        </p:spPr>
        <p:txBody>
          <a:bodyPr wrap="square" rtlCol="0">
            <a:spAutoFit/>
          </a:bodyPr>
          <a:lstStyle/>
          <a:p>
            <a:r>
              <a:rPr kumimoji="1" lang="ja-JP" altLang="en-US" sz="700" dirty="0" smtClean="0">
                <a:solidFill>
                  <a:srgbClr val="002060"/>
                </a:solidFill>
                <a:latin typeface="メイリオ" panose="020B0604030504040204" pitchFamily="50" charset="-128"/>
                <a:ea typeface="メイリオ" panose="020B0604030504040204" pitchFamily="50" charset="-128"/>
              </a:rPr>
              <a:t>◇青少年施策</a:t>
            </a:r>
            <a:endParaRPr kumimoji="1" lang="en-US" altLang="ja-JP" sz="600" dirty="0" smtClean="0">
              <a:solidFill>
                <a:srgbClr val="002060"/>
              </a:solidFill>
              <a:latin typeface="メイリオ" panose="020B0604030504040204" pitchFamily="50" charset="-128"/>
              <a:ea typeface="メイリオ" panose="020B0604030504040204" pitchFamily="50" charset="-128"/>
            </a:endParaRPr>
          </a:p>
          <a:p>
            <a:r>
              <a:rPr kumimoji="1" lang="ja-JP" altLang="en-US" sz="700" dirty="0">
                <a:solidFill>
                  <a:srgbClr val="002060"/>
                </a:solidFill>
                <a:latin typeface="メイリオ" panose="020B0604030504040204" pitchFamily="50" charset="-128"/>
                <a:ea typeface="メイリオ" panose="020B0604030504040204" pitchFamily="50" charset="-128"/>
              </a:rPr>
              <a:t>◆</a:t>
            </a:r>
            <a:r>
              <a:rPr kumimoji="1" lang="ja-JP" altLang="en-US" sz="700" dirty="0" smtClean="0">
                <a:solidFill>
                  <a:srgbClr val="002060"/>
                </a:solidFill>
                <a:latin typeface="メイリオ" panose="020B0604030504040204" pitchFamily="50" charset="-128"/>
                <a:ea typeface="メイリオ" panose="020B0604030504040204" pitchFamily="50" charset="-128"/>
              </a:rPr>
              <a:t>青少年健全育成条例に基づく規制</a:t>
            </a:r>
            <a:endParaRPr kumimoji="1" lang="en-US" altLang="ja-JP" sz="700" dirty="0" smtClean="0">
              <a:solidFill>
                <a:srgbClr val="002060"/>
              </a:solidFill>
              <a:latin typeface="メイリオ" panose="020B0604030504040204" pitchFamily="50" charset="-128"/>
              <a:ea typeface="メイリオ" panose="020B0604030504040204" pitchFamily="50" charset="-128"/>
            </a:endParaRPr>
          </a:p>
          <a:p>
            <a:r>
              <a:rPr kumimoji="1" lang="ja-JP" altLang="en-US" sz="700" dirty="0" smtClean="0">
                <a:solidFill>
                  <a:srgbClr val="002060"/>
                </a:solidFill>
                <a:latin typeface="メイリオ" panose="020B0604030504040204" pitchFamily="50" charset="-128"/>
                <a:ea typeface="メイリオ" panose="020B0604030504040204" pitchFamily="50" charset="-128"/>
              </a:rPr>
              <a:t>◆青少年問題協議会機能</a:t>
            </a:r>
            <a:endParaRPr kumimoji="1" lang="ja-JP" altLang="en-US" sz="700" dirty="0">
              <a:solidFill>
                <a:srgbClr val="002060"/>
              </a:solidFill>
              <a:latin typeface="メイリオ" panose="020B0604030504040204" pitchFamily="50" charset="-128"/>
              <a:ea typeface="メイリオ" panose="020B0604030504040204" pitchFamily="50" charset="-128"/>
            </a:endParaRPr>
          </a:p>
        </p:txBody>
      </p:sp>
      <p:sp>
        <p:nvSpPr>
          <p:cNvPr id="31" name="テキスト ボックス 30"/>
          <p:cNvSpPr txBox="1"/>
          <p:nvPr/>
        </p:nvSpPr>
        <p:spPr>
          <a:xfrm>
            <a:off x="7271972" y="5675806"/>
            <a:ext cx="1923994" cy="338554"/>
          </a:xfrm>
          <a:prstGeom prst="rect">
            <a:avLst/>
          </a:prstGeom>
          <a:noFill/>
        </p:spPr>
        <p:txBody>
          <a:bodyPr wrap="square" rtlCol="0">
            <a:spAutoFit/>
          </a:bodyPr>
          <a:lstStyle/>
          <a:p>
            <a:r>
              <a:rPr kumimoji="1" lang="ja-JP" altLang="en-US" sz="800" dirty="0" smtClean="0">
                <a:solidFill>
                  <a:srgbClr val="002060"/>
                </a:solidFill>
                <a:latin typeface="メイリオ" panose="020B0604030504040204" pitchFamily="50" charset="-128"/>
                <a:ea typeface="メイリオ" panose="020B0604030504040204" pitchFamily="50" charset="-128"/>
              </a:rPr>
              <a:t>◆青少年健全育成条例に基づく規制</a:t>
            </a:r>
            <a:endParaRPr kumimoji="1" lang="en-US" altLang="ja-JP" sz="800" dirty="0" smtClean="0">
              <a:solidFill>
                <a:srgbClr val="002060"/>
              </a:solidFill>
              <a:latin typeface="メイリオ" panose="020B0604030504040204" pitchFamily="50" charset="-128"/>
              <a:ea typeface="メイリオ" panose="020B0604030504040204" pitchFamily="50" charset="-128"/>
            </a:endParaRPr>
          </a:p>
          <a:p>
            <a:r>
              <a:rPr kumimoji="1" lang="ja-JP" altLang="en-US" sz="800" dirty="0" smtClean="0">
                <a:solidFill>
                  <a:srgbClr val="002060"/>
                </a:solidFill>
                <a:latin typeface="メイリオ" panose="020B0604030504040204" pitchFamily="50" charset="-128"/>
                <a:ea typeface="メイリオ" panose="020B0604030504040204" pitchFamily="50" charset="-128"/>
              </a:rPr>
              <a:t>◆青少年問題協議会機能</a:t>
            </a:r>
            <a:endParaRPr kumimoji="1" lang="ja-JP" altLang="en-US" sz="800" dirty="0">
              <a:solidFill>
                <a:srgbClr val="002060"/>
              </a:solidFill>
              <a:latin typeface="メイリオ" panose="020B0604030504040204" pitchFamily="50" charset="-128"/>
              <a:ea typeface="メイリオ" panose="020B0604030504040204" pitchFamily="50" charset="-128"/>
            </a:endParaRPr>
          </a:p>
        </p:txBody>
      </p:sp>
      <p:sp>
        <p:nvSpPr>
          <p:cNvPr id="23" name="テキスト ボックス 22"/>
          <p:cNvSpPr txBox="1"/>
          <p:nvPr/>
        </p:nvSpPr>
        <p:spPr>
          <a:xfrm>
            <a:off x="1105960" y="3883864"/>
            <a:ext cx="249305" cy="246221"/>
          </a:xfrm>
          <a:prstGeom prst="rect">
            <a:avLst/>
          </a:prstGeom>
          <a:noFill/>
        </p:spPr>
        <p:txBody>
          <a:bodyPr wrap="square" rtlCol="0">
            <a:spAutoFit/>
          </a:bodyPr>
          <a:lstStyle/>
          <a:p>
            <a:r>
              <a:rPr kumimoji="1" lang="ja-JP" altLang="en-US" sz="1000" b="1" dirty="0" smtClean="0">
                <a:solidFill>
                  <a:srgbClr val="002060"/>
                </a:solidFill>
                <a:latin typeface="メイリオ" panose="020B0604030504040204" pitchFamily="50" charset="-128"/>
                <a:ea typeface="メイリオ" panose="020B0604030504040204" pitchFamily="50" charset="-128"/>
              </a:rPr>
              <a:t>Ａ</a:t>
            </a:r>
            <a:endParaRPr kumimoji="1" lang="ja-JP" altLang="en-US" sz="1000" b="1" dirty="0">
              <a:solidFill>
                <a:srgbClr val="002060"/>
              </a:solidFill>
              <a:latin typeface="メイリオ" panose="020B0604030504040204" pitchFamily="50" charset="-128"/>
              <a:ea typeface="メイリオ" panose="020B0604030504040204" pitchFamily="50" charset="-128"/>
            </a:endParaRPr>
          </a:p>
        </p:txBody>
      </p:sp>
      <p:sp>
        <p:nvSpPr>
          <p:cNvPr id="38" name="テキスト ボックス 37"/>
          <p:cNvSpPr txBox="1"/>
          <p:nvPr/>
        </p:nvSpPr>
        <p:spPr>
          <a:xfrm>
            <a:off x="1128796" y="4880267"/>
            <a:ext cx="263966" cy="246221"/>
          </a:xfrm>
          <a:prstGeom prst="rect">
            <a:avLst/>
          </a:prstGeom>
          <a:noFill/>
        </p:spPr>
        <p:txBody>
          <a:bodyPr wrap="square" rtlCol="0">
            <a:spAutoFit/>
          </a:bodyPr>
          <a:lstStyle/>
          <a:p>
            <a:r>
              <a:rPr kumimoji="1" lang="ja-JP" altLang="en-US" sz="1000" b="1" dirty="0" smtClean="0">
                <a:solidFill>
                  <a:srgbClr val="002060"/>
                </a:solidFill>
                <a:latin typeface="メイリオ" panose="020B0604030504040204" pitchFamily="50" charset="-128"/>
                <a:ea typeface="メイリオ" panose="020B0604030504040204" pitchFamily="50" charset="-128"/>
              </a:rPr>
              <a:t>Ｂ</a:t>
            </a:r>
            <a:endParaRPr kumimoji="1" lang="ja-JP" altLang="en-US" sz="1000" b="1" dirty="0">
              <a:solidFill>
                <a:srgbClr val="002060"/>
              </a:solidFill>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1136126" y="5533480"/>
            <a:ext cx="249305" cy="246221"/>
          </a:xfrm>
          <a:prstGeom prst="rect">
            <a:avLst/>
          </a:prstGeom>
          <a:noFill/>
        </p:spPr>
        <p:txBody>
          <a:bodyPr wrap="square" rtlCol="0">
            <a:spAutoFit/>
          </a:bodyPr>
          <a:lstStyle/>
          <a:p>
            <a:r>
              <a:rPr kumimoji="1" lang="ja-JP" altLang="en-US" sz="1000" b="1" dirty="0">
                <a:solidFill>
                  <a:srgbClr val="002060"/>
                </a:solidFill>
                <a:latin typeface="メイリオ" panose="020B0604030504040204" pitchFamily="50" charset="-128"/>
                <a:ea typeface="メイリオ" panose="020B0604030504040204" pitchFamily="50" charset="-128"/>
              </a:rPr>
              <a:t>Ｃ</a:t>
            </a:r>
          </a:p>
        </p:txBody>
      </p:sp>
      <p:sp>
        <p:nvSpPr>
          <p:cNvPr id="27" name="大かっこ 26"/>
          <p:cNvSpPr/>
          <p:nvPr/>
        </p:nvSpPr>
        <p:spPr>
          <a:xfrm>
            <a:off x="6500869" y="4928727"/>
            <a:ext cx="2484000" cy="471469"/>
          </a:xfrm>
          <a:prstGeom prst="bracketPair">
            <a:avLst/>
          </a:prstGeom>
          <a:ln>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7" name="正方形/長方形 36"/>
          <p:cNvSpPr/>
          <p:nvPr/>
        </p:nvSpPr>
        <p:spPr>
          <a:xfrm>
            <a:off x="8800036" y="25405"/>
            <a:ext cx="1081088" cy="311036"/>
          </a:xfrm>
          <a:prstGeom prst="rect">
            <a:avLst/>
          </a:prstGeom>
          <a:solidFill>
            <a:schemeClr val="tx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b="1" smtClean="0">
                <a:solidFill>
                  <a:schemeClr val="bg1"/>
                </a:solidFill>
              </a:rPr>
              <a:t>資料２</a:t>
            </a:r>
            <a:endParaRPr lang="ja-JP" altLang="en-US" b="1" dirty="0">
              <a:solidFill>
                <a:schemeClr val="bg1"/>
              </a:solidFill>
            </a:endParaRPr>
          </a:p>
        </p:txBody>
      </p:sp>
    </p:spTree>
    <p:extLst>
      <p:ext uri="{BB962C8B-B14F-4D97-AF65-F5344CB8AC3E}">
        <p14:creationId xmlns:p14="http://schemas.microsoft.com/office/powerpoint/2010/main" val="33601590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3041</TotalTime>
  <Words>1246</Words>
  <Application>Microsoft Office PowerPoint</Application>
  <PresentationFormat>A4 210 x 297 mm</PresentationFormat>
  <Paragraphs>78</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メイリオ</vt:lpstr>
      <vt:lpstr>游ゴシック</vt:lpstr>
      <vt:lpstr>游ゴシック Light</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前河　桜</dc:creator>
  <cp:lastModifiedBy>林　雅彦</cp:lastModifiedBy>
  <cp:revision>205</cp:revision>
  <cp:lastPrinted>2023-07-03T02:21:30Z</cp:lastPrinted>
  <dcterms:created xsi:type="dcterms:W3CDTF">2022-11-10T04:09:27Z</dcterms:created>
  <dcterms:modified xsi:type="dcterms:W3CDTF">2023-07-21T04:49:09Z</dcterms:modified>
</cp:coreProperties>
</file>