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sldIdLst>
    <p:sldId id="256" r:id="rId2"/>
    <p:sldId id="257" r:id="rId3"/>
    <p:sldId id="259" r:id="rId4"/>
    <p:sldId id="260" r:id="rId5"/>
    <p:sldId id="261" r:id="rId6"/>
    <p:sldId id="262" r:id="rId7"/>
    <p:sldId id="263" r:id="rId8"/>
    <p:sldId id="268" r:id="rId9"/>
    <p:sldId id="264" r:id="rId10"/>
    <p:sldId id="265" r:id="rId11"/>
    <p:sldId id="266" r:id="rId12"/>
    <p:sldId id="267" r:id="rId13"/>
    <p:sldId id="269" r:id="rId1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7B61E8B-FA9F-46EE-99B9-2172833F0D9B}">
          <p14:sldIdLst>
            <p14:sldId id="256"/>
          </p14:sldIdLst>
        </p14:section>
        <p14:section name="タイトルなしのセクション" id="{D9167A0F-621C-4CBC-A769-878A8D57F9B8}">
          <p14:sldIdLst>
            <p14:sldId id="257"/>
            <p14:sldId id="259"/>
            <p14:sldId id="260"/>
            <p14:sldId id="261"/>
            <p14:sldId id="262"/>
            <p14:sldId id="263"/>
            <p14:sldId id="268"/>
            <p14:sldId id="264"/>
            <p14:sldId id="265"/>
            <p14:sldId id="266"/>
            <p14:sldId id="267"/>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917"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B2AB18-92D6-42D6-AC2C-2A6049AA5B5F}"/>
              </a:ext>
            </a:extLst>
          </p:cNvPr>
          <p:cNvSpPr>
            <a:spLocks noGrp="1"/>
          </p:cNvSpPr>
          <p:nvPr>
            <p:ph type="ctrTitle"/>
          </p:nvPr>
        </p:nvSpPr>
        <p:spPr>
          <a:xfrm>
            <a:off x="1238250" y="1122363"/>
            <a:ext cx="7429500" cy="2387600"/>
          </a:xfrm>
        </p:spPr>
        <p:txBody>
          <a:bodyPr anchor="b"/>
          <a:lstStyle>
            <a:lvl1pPr algn="ctr">
              <a:defRPr sz="4875"/>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422579B-8024-4E05-A120-85684146C425}"/>
              </a:ext>
            </a:extLst>
          </p:cNvPr>
          <p:cNvSpPr>
            <a:spLocks noGrp="1"/>
          </p:cNvSpPr>
          <p:nvPr>
            <p:ph type="subTitle" idx="1"/>
          </p:nvPr>
        </p:nvSpPr>
        <p:spPr>
          <a:xfrm>
            <a:off x="1238250" y="3602038"/>
            <a:ext cx="7429500" cy="1655762"/>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EE052C9-0E98-414D-895B-EBCC7EC1B639}"/>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5" name="フッター プレースホルダー 4">
            <a:extLst>
              <a:ext uri="{FF2B5EF4-FFF2-40B4-BE49-F238E27FC236}">
                <a16:creationId xmlns:a16="http://schemas.microsoft.com/office/drawing/2014/main" id="{4B49DB25-742E-47A3-8EDA-A591ABA711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E4D2C28-AFE2-408F-B5C1-54ABCDF41DF6}"/>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3224366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F38CD9-75B6-49D9-998B-5E3CDD74E09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8E9402A-5278-4AE5-A645-9F5F5373F92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AB545EF-853C-40DC-971A-52599716E315}"/>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5" name="フッター プレースホルダー 4">
            <a:extLst>
              <a:ext uri="{FF2B5EF4-FFF2-40B4-BE49-F238E27FC236}">
                <a16:creationId xmlns:a16="http://schemas.microsoft.com/office/drawing/2014/main" id="{F92F5F9D-DD8F-4BEC-A1BA-A0C9A722A34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B04232F-82D5-4001-AA47-6BC0F423B3B3}"/>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2591322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0F969E0-A5E9-4B89-841C-753C9FED195C}"/>
              </a:ext>
            </a:extLst>
          </p:cNvPr>
          <p:cNvSpPr>
            <a:spLocks noGrp="1"/>
          </p:cNvSpPr>
          <p:nvPr>
            <p:ph type="title" orient="vert"/>
          </p:nvPr>
        </p:nvSpPr>
        <p:spPr>
          <a:xfrm>
            <a:off x="7088981" y="365125"/>
            <a:ext cx="2135981"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C08D8F9-8294-4505-85A2-2FA69968EE12}"/>
              </a:ext>
            </a:extLst>
          </p:cNvPr>
          <p:cNvSpPr>
            <a:spLocks noGrp="1"/>
          </p:cNvSpPr>
          <p:nvPr>
            <p:ph type="body" orient="vert" idx="1"/>
          </p:nvPr>
        </p:nvSpPr>
        <p:spPr>
          <a:xfrm>
            <a:off x="681037" y="365125"/>
            <a:ext cx="6284119"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3DDA17-2623-491A-96DE-37036C013133}"/>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5" name="フッター プレースホルダー 4">
            <a:extLst>
              <a:ext uri="{FF2B5EF4-FFF2-40B4-BE49-F238E27FC236}">
                <a16:creationId xmlns:a16="http://schemas.microsoft.com/office/drawing/2014/main" id="{0B6FED96-77E8-4E08-9493-D4FD5EAC99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4A1CD1C-28D3-47ED-8550-99A50881DE23}"/>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4149522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540757-587D-4ACE-8815-BD2796FA5DAC}"/>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745A1E7-EBCE-4D34-AFFA-803219AF69B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04FF1B-9E71-4CDB-BEA2-2C566EF764CE}"/>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5" name="フッター プレースホルダー 4">
            <a:extLst>
              <a:ext uri="{FF2B5EF4-FFF2-40B4-BE49-F238E27FC236}">
                <a16:creationId xmlns:a16="http://schemas.microsoft.com/office/drawing/2014/main" id="{2CDD48FF-6F6C-4E8E-8375-72ABFCDF95D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06DC2EC-1DC5-4EB7-9273-C5CB7B91A20C}"/>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501678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0FF3B9-3F96-4D65-ACD2-80014E729B36}"/>
              </a:ext>
            </a:extLst>
          </p:cNvPr>
          <p:cNvSpPr>
            <a:spLocks noGrp="1"/>
          </p:cNvSpPr>
          <p:nvPr>
            <p:ph type="title"/>
          </p:nvPr>
        </p:nvSpPr>
        <p:spPr>
          <a:xfrm>
            <a:off x="675878" y="1709739"/>
            <a:ext cx="8543925" cy="2852737"/>
          </a:xfrm>
        </p:spPr>
        <p:txBody>
          <a:bodyPr anchor="b"/>
          <a:lstStyle>
            <a:lvl1pPr>
              <a:defRPr sz="4875"/>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100CC4B-2D15-4ADB-9FDA-CBE3A88C37B9}"/>
              </a:ext>
            </a:extLst>
          </p:cNvPr>
          <p:cNvSpPr>
            <a:spLocks noGrp="1"/>
          </p:cNvSpPr>
          <p:nvPr>
            <p:ph type="body" idx="1"/>
          </p:nvPr>
        </p:nvSpPr>
        <p:spPr>
          <a:xfrm>
            <a:off x="675878" y="4589464"/>
            <a:ext cx="8543925" cy="1500187"/>
          </a:xfrm>
        </p:spPr>
        <p:txBody>
          <a:bodyPr/>
          <a:lstStyle>
            <a:lvl1pPr marL="0" indent="0">
              <a:buNone/>
              <a:defRPr sz="1950">
                <a:solidFill>
                  <a:schemeClr val="tx1">
                    <a:tint val="75000"/>
                  </a:schemeClr>
                </a:solidFill>
              </a:defRPr>
            </a:lvl1pPr>
            <a:lvl2pPr marL="371475" indent="0">
              <a:buNone/>
              <a:defRPr sz="1625">
                <a:solidFill>
                  <a:schemeClr val="tx1">
                    <a:tint val="75000"/>
                  </a:schemeClr>
                </a:solidFill>
              </a:defRPr>
            </a:lvl2pPr>
            <a:lvl3pPr marL="742950" indent="0">
              <a:buNone/>
              <a:defRPr sz="1463">
                <a:solidFill>
                  <a:schemeClr val="tx1">
                    <a:tint val="75000"/>
                  </a:schemeClr>
                </a:solidFill>
              </a:defRPr>
            </a:lvl3pPr>
            <a:lvl4pPr marL="1114425" indent="0">
              <a:buNone/>
              <a:defRPr sz="1300">
                <a:solidFill>
                  <a:schemeClr val="tx1">
                    <a:tint val="75000"/>
                  </a:schemeClr>
                </a:solidFill>
              </a:defRPr>
            </a:lvl4pPr>
            <a:lvl5pPr marL="1485900" indent="0">
              <a:buNone/>
              <a:defRPr sz="1300">
                <a:solidFill>
                  <a:schemeClr val="tx1">
                    <a:tint val="75000"/>
                  </a:schemeClr>
                </a:solidFill>
              </a:defRPr>
            </a:lvl5pPr>
            <a:lvl6pPr marL="1857375" indent="0">
              <a:buNone/>
              <a:defRPr sz="1300">
                <a:solidFill>
                  <a:schemeClr val="tx1">
                    <a:tint val="75000"/>
                  </a:schemeClr>
                </a:solidFill>
              </a:defRPr>
            </a:lvl6pPr>
            <a:lvl7pPr marL="2228850" indent="0">
              <a:buNone/>
              <a:defRPr sz="1300">
                <a:solidFill>
                  <a:schemeClr val="tx1">
                    <a:tint val="75000"/>
                  </a:schemeClr>
                </a:solidFill>
              </a:defRPr>
            </a:lvl7pPr>
            <a:lvl8pPr marL="2600325" indent="0">
              <a:buNone/>
              <a:defRPr sz="1300">
                <a:solidFill>
                  <a:schemeClr val="tx1">
                    <a:tint val="75000"/>
                  </a:schemeClr>
                </a:solidFill>
              </a:defRPr>
            </a:lvl8pPr>
            <a:lvl9pPr marL="2971800" indent="0">
              <a:buNone/>
              <a:defRPr sz="13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3DE0920-E855-448F-9CF7-2C0C78B57DA0}"/>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5" name="フッター プレースホルダー 4">
            <a:extLst>
              <a:ext uri="{FF2B5EF4-FFF2-40B4-BE49-F238E27FC236}">
                <a16:creationId xmlns:a16="http://schemas.microsoft.com/office/drawing/2014/main" id="{66503D43-FA2D-436E-8BFF-64167230802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9CE794D-DC78-48E1-9C86-4EBF49B8CA05}"/>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3231880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B184DA-9F91-49E0-ABF7-A703D8730A5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4AE903-CE61-4760-A081-3DB1EBAF3B2A}"/>
              </a:ext>
            </a:extLst>
          </p:cNvPr>
          <p:cNvSpPr>
            <a:spLocks noGrp="1"/>
          </p:cNvSpPr>
          <p:nvPr>
            <p:ph sz="half" idx="1"/>
          </p:nvPr>
        </p:nvSpPr>
        <p:spPr>
          <a:xfrm>
            <a:off x="681038"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C329E1E-26D7-485A-9F3D-70456893D12A}"/>
              </a:ext>
            </a:extLst>
          </p:cNvPr>
          <p:cNvSpPr>
            <a:spLocks noGrp="1"/>
          </p:cNvSpPr>
          <p:nvPr>
            <p:ph sz="half" idx="2"/>
          </p:nvPr>
        </p:nvSpPr>
        <p:spPr>
          <a:xfrm>
            <a:off x="5014913" y="1825625"/>
            <a:ext cx="42100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F1091E60-CB4E-4C08-BB05-0D68B494203D}"/>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6" name="フッター プレースホルダー 5">
            <a:extLst>
              <a:ext uri="{FF2B5EF4-FFF2-40B4-BE49-F238E27FC236}">
                <a16:creationId xmlns:a16="http://schemas.microsoft.com/office/drawing/2014/main" id="{4427282D-0CA2-4AEB-B262-9B72EBB6E04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0A4155-302A-48B8-B156-8FFD575FE40C}"/>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1827036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C0CA16-F880-403E-AC53-341E57F53276}"/>
              </a:ext>
            </a:extLst>
          </p:cNvPr>
          <p:cNvSpPr>
            <a:spLocks noGrp="1"/>
          </p:cNvSpPr>
          <p:nvPr>
            <p:ph type="title"/>
          </p:nvPr>
        </p:nvSpPr>
        <p:spPr>
          <a:xfrm>
            <a:off x="682328" y="365126"/>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D21136F-24EA-4D1B-A908-879E13B6DEB9}"/>
              </a:ext>
            </a:extLst>
          </p:cNvPr>
          <p:cNvSpPr>
            <a:spLocks noGrp="1"/>
          </p:cNvSpPr>
          <p:nvPr>
            <p:ph type="body" idx="1"/>
          </p:nvPr>
        </p:nvSpPr>
        <p:spPr>
          <a:xfrm>
            <a:off x="682328" y="1681163"/>
            <a:ext cx="4190702"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8D85808E-923A-4BAF-9EDB-D2A42A1CF0CE}"/>
              </a:ext>
            </a:extLst>
          </p:cNvPr>
          <p:cNvSpPr>
            <a:spLocks noGrp="1"/>
          </p:cNvSpPr>
          <p:nvPr>
            <p:ph sz="half" idx="2"/>
          </p:nvPr>
        </p:nvSpPr>
        <p:spPr>
          <a:xfrm>
            <a:off x="682328" y="2505075"/>
            <a:ext cx="4190702"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68047F01-A948-4260-B23B-27C7E2846E9E}"/>
              </a:ext>
            </a:extLst>
          </p:cNvPr>
          <p:cNvSpPr>
            <a:spLocks noGrp="1"/>
          </p:cNvSpPr>
          <p:nvPr>
            <p:ph type="body" sz="quarter" idx="3"/>
          </p:nvPr>
        </p:nvSpPr>
        <p:spPr>
          <a:xfrm>
            <a:off x="5014913" y="1681163"/>
            <a:ext cx="4211340" cy="823912"/>
          </a:xfrm>
        </p:spPr>
        <p:txBody>
          <a:bodyPr anchor="b"/>
          <a:lstStyle>
            <a:lvl1pPr marL="0" indent="0">
              <a:buNone/>
              <a:defRPr sz="1950" b="1"/>
            </a:lvl1pPr>
            <a:lvl2pPr marL="371475" indent="0">
              <a:buNone/>
              <a:defRPr sz="1625" b="1"/>
            </a:lvl2pPr>
            <a:lvl3pPr marL="742950" indent="0">
              <a:buNone/>
              <a:defRPr sz="1463" b="1"/>
            </a:lvl3pPr>
            <a:lvl4pPr marL="1114425" indent="0">
              <a:buNone/>
              <a:defRPr sz="1300" b="1"/>
            </a:lvl4pPr>
            <a:lvl5pPr marL="1485900" indent="0">
              <a:buNone/>
              <a:defRPr sz="1300" b="1"/>
            </a:lvl5pPr>
            <a:lvl6pPr marL="1857375" indent="0">
              <a:buNone/>
              <a:defRPr sz="1300" b="1"/>
            </a:lvl6pPr>
            <a:lvl7pPr marL="2228850" indent="0">
              <a:buNone/>
              <a:defRPr sz="1300" b="1"/>
            </a:lvl7pPr>
            <a:lvl8pPr marL="2600325" indent="0">
              <a:buNone/>
              <a:defRPr sz="1300" b="1"/>
            </a:lvl8pPr>
            <a:lvl9pPr marL="2971800" indent="0">
              <a:buNone/>
              <a:defRPr sz="13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738A517-73D3-404C-B402-E6BD32161D08}"/>
              </a:ext>
            </a:extLst>
          </p:cNvPr>
          <p:cNvSpPr>
            <a:spLocks noGrp="1"/>
          </p:cNvSpPr>
          <p:nvPr>
            <p:ph sz="quarter" idx="4"/>
          </p:nvPr>
        </p:nvSpPr>
        <p:spPr>
          <a:xfrm>
            <a:off x="5014913" y="2505075"/>
            <a:ext cx="4211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9589B9F-2AD3-4DE5-B15C-9ECCAF4874ED}"/>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8" name="フッター プレースホルダー 7">
            <a:extLst>
              <a:ext uri="{FF2B5EF4-FFF2-40B4-BE49-F238E27FC236}">
                <a16:creationId xmlns:a16="http://schemas.microsoft.com/office/drawing/2014/main" id="{8E8DD1DE-2711-4EE4-BC59-62A22FDFB71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78DCA9D-F6C0-427C-BAA2-935417775774}"/>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375305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20F95A-CAFC-48AB-8327-DED564C9E5B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F108418-E8B4-4CBD-ABEB-71847C108AF1}"/>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4" name="フッター プレースホルダー 3">
            <a:extLst>
              <a:ext uri="{FF2B5EF4-FFF2-40B4-BE49-F238E27FC236}">
                <a16:creationId xmlns:a16="http://schemas.microsoft.com/office/drawing/2014/main" id="{812B08C7-44D6-4E75-A669-043E852921E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DD6CA0C-302F-4157-BD5A-7B666A54BCFE}"/>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2986683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0BC014F-8975-492F-BAE9-0F039805C963}"/>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3" name="フッター プレースホルダー 2">
            <a:extLst>
              <a:ext uri="{FF2B5EF4-FFF2-40B4-BE49-F238E27FC236}">
                <a16:creationId xmlns:a16="http://schemas.microsoft.com/office/drawing/2014/main" id="{5CB38855-0098-4F6C-81BB-D51CF202B58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7001DC8-6610-40AE-B790-3FA0ACA14733}"/>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2069343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D54189-3C95-4241-8F1F-F07F1B97FB38}"/>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9EB0A6-FFBA-4E0A-8B28-A9D50BD4C0A8}"/>
              </a:ext>
            </a:extLst>
          </p:cNvPr>
          <p:cNvSpPr>
            <a:spLocks noGrp="1"/>
          </p:cNvSpPr>
          <p:nvPr>
            <p:ph idx="1"/>
          </p:nvPr>
        </p:nvSpPr>
        <p:spPr>
          <a:xfrm>
            <a:off x="4211340" y="987426"/>
            <a:ext cx="5014913"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C242144-C8A1-43B7-973B-4A1D149610D2}"/>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902796B-6079-49B2-A420-F35076F245BC}"/>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6" name="フッター プレースホルダー 5">
            <a:extLst>
              <a:ext uri="{FF2B5EF4-FFF2-40B4-BE49-F238E27FC236}">
                <a16:creationId xmlns:a16="http://schemas.microsoft.com/office/drawing/2014/main" id="{854AFA0A-9AB5-4215-82C4-391C791C833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C76F777-E84E-421D-8BD6-85AF708A6C0D}"/>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3396413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8CE8D7B-56B3-4E36-8AA8-0A256FDEF84C}"/>
              </a:ext>
            </a:extLst>
          </p:cNvPr>
          <p:cNvSpPr>
            <a:spLocks noGrp="1"/>
          </p:cNvSpPr>
          <p:nvPr>
            <p:ph type="title"/>
          </p:nvPr>
        </p:nvSpPr>
        <p:spPr>
          <a:xfrm>
            <a:off x="682328" y="457200"/>
            <a:ext cx="3194943" cy="1600200"/>
          </a:xfrm>
        </p:spPr>
        <p:txBody>
          <a:bodyPr anchor="b"/>
          <a:lstStyle>
            <a:lvl1pPr>
              <a:defRPr sz="26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58F6F5E-9470-4EA0-8A0E-77B2B4BAC2E6}"/>
              </a:ext>
            </a:extLst>
          </p:cNvPr>
          <p:cNvSpPr>
            <a:spLocks noGrp="1"/>
          </p:cNvSpPr>
          <p:nvPr>
            <p:ph type="pic" idx="1"/>
          </p:nvPr>
        </p:nvSpPr>
        <p:spPr>
          <a:xfrm>
            <a:off x="4211340" y="987426"/>
            <a:ext cx="5014913" cy="4873625"/>
          </a:xfrm>
        </p:spPr>
        <p:txBody>
          <a:bodyPr/>
          <a:lstStyle>
            <a:lvl1pPr marL="0" indent="0">
              <a:buNone/>
              <a:defRPr sz="2600"/>
            </a:lvl1pPr>
            <a:lvl2pPr marL="371475" indent="0">
              <a:buNone/>
              <a:defRPr sz="2275"/>
            </a:lvl2pPr>
            <a:lvl3pPr marL="742950" indent="0">
              <a:buNone/>
              <a:defRPr sz="1950"/>
            </a:lvl3pPr>
            <a:lvl4pPr marL="1114425" indent="0">
              <a:buNone/>
              <a:defRPr sz="1625"/>
            </a:lvl4pPr>
            <a:lvl5pPr marL="1485900" indent="0">
              <a:buNone/>
              <a:defRPr sz="1625"/>
            </a:lvl5pPr>
            <a:lvl6pPr marL="1857375" indent="0">
              <a:buNone/>
              <a:defRPr sz="1625"/>
            </a:lvl6pPr>
            <a:lvl7pPr marL="2228850" indent="0">
              <a:buNone/>
              <a:defRPr sz="1625"/>
            </a:lvl7pPr>
            <a:lvl8pPr marL="2600325" indent="0">
              <a:buNone/>
              <a:defRPr sz="1625"/>
            </a:lvl8pPr>
            <a:lvl9pPr marL="2971800" indent="0">
              <a:buNone/>
              <a:defRPr sz="1625"/>
            </a:lvl9pPr>
          </a:lstStyle>
          <a:p>
            <a:endParaRPr kumimoji="1" lang="ja-JP" altLang="en-US"/>
          </a:p>
        </p:txBody>
      </p:sp>
      <p:sp>
        <p:nvSpPr>
          <p:cNvPr id="4" name="テキスト プレースホルダー 3">
            <a:extLst>
              <a:ext uri="{FF2B5EF4-FFF2-40B4-BE49-F238E27FC236}">
                <a16:creationId xmlns:a16="http://schemas.microsoft.com/office/drawing/2014/main" id="{CE4FBA62-9238-41E4-87FC-F4CBC5C66453}"/>
              </a:ext>
            </a:extLst>
          </p:cNvPr>
          <p:cNvSpPr>
            <a:spLocks noGrp="1"/>
          </p:cNvSpPr>
          <p:nvPr>
            <p:ph type="body" sz="half" idx="2"/>
          </p:nvPr>
        </p:nvSpPr>
        <p:spPr>
          <a:xfrm>
            <a:off x="682328" y="2057400"/>
            <a:ext cx="3194943" cy="3811588"/>
          </a:xfrm>
        </p:spPr>
        <p:txBody>
          <a:bodyPr/>
          <a:lstStyle>
            <a:lvl1pPr marL="0" indent="0">
              <a:buNone/>
              <a:defRPr sz="1300"/>
            </a:lvl1pPr>
            <a:lvl2pPr marL="371475" indent="0">
              <a:buNone/>
              <a:defRPr sz="1138"/>
            </a:lvl2pPr>
            <a:lvl3pPr marL="742950" indent="0">
              <a:buNone/>
              <a:defRPr sz="975"/>
            </a:lvl3pPr>
            <a:lvl4pPr marL="1114425" indent="0">
              <a:buNone/>
              <a:defRPr sz="813"/>
            </a:lvl4pPr>
            <a:lvl5pPr marL="1485900" indent="0">
              <a:buNone/>
              <a:defRPr sz="813"/>
            </a:lvl5pPr>
            <a:lvl6pPr marL="1857375" indent="0">
              <a:buNone/>
              <a:defRPr sz="813"/>
            </a:lvl6pPr>
            <a:lvl7pPr marL="2228850" indent="0">
              <a:buNone/>
              <a:defRPr sz="813"/>
            </a:lvl7pPr>
            <a:lvl8pPr marL="2600325" indent="0">
              <a:buNone/>
              <a:defRPr sz="813"/>
            </a:lvl8pPr>
            <a:lvl9pPr marL="2971800" indent="0">
              <a:buNone/>
              <a:defRPr sz="813"/>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1C9B43A-20B4-45A7-BF74-E82955DEE8C0}"/>
              </a:ext>
            </a:extLst>
          </p:cNvPr>
          <p:cNvSpPr>
            <a:spLocks noGrp="1"/>
          </p:cNvSpPr>
          <p:nvPr>
            <p:ph type="dt" sz="half" idx="10"/>
          </p:nvPr>
        </p:nvSpPr>
        <p:spPr/>
        <p:txBody>
          <a:bodyPr/>
          <a:lstStyle/>
          <a:p>
            <a:fld id="{95DFD1F7-159E-4765-B235-A37A823F58FB}" type="datetimeFigureOut">
              <a:rPr kumimoji="1" lang="ja-JP" altLang="en-US" smtClean="0"/>
              <a:t>2024/3/18</a:t>
            </a:fld>
            <a:endParaRPr kumimoji="1" lang="ja-JP" altLang="en-US"/>
          </a:p>
        </p:txBody>
      </p:sp>
      <p:sp>
        <p:nvSpPr>
          <p:cNvPr id="6" name="フッター プレースホルダー 5">
            <a:extLst>
              <a:ext uri="{FF2B5EF4-FFF2-40B4-BE49-F238E27FC236}">
                <a16:creationId xmlns:a16="http://schemas.microsoft.com/office/drawing/2014/main" id="{75833CBE-8903-4EF6-8827-2ED9A72F63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50668C3-33BE-40AE-832F-E6643D84B8FC}"/>
              </a:ext>
            </a:extLst>
          </p:cNvPr>
          <p:cNvSpPr>
            <a:spLocks noGrp="1"/>
          </p:cNvSpPr>
          <p:nvPr>
            <p:ph type="sldNum" sz="quarter" idx="12"/>
          </p:nvPr>
        </p:nvSpPr>
        <p:spPr/>
        <p:txBody>
          <a:body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3913321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CD6F584-5EA6-48A5-A9AB-B1543FDFBF18}"/>
              </a:ext>
            </a:extLst>
          </p:cNvPr>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E03160D-CD05-4C2B-A88A-62F43B911AAF}"/>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6AE358-5AE5-4DE6-9C00-EAB184CFD6E4}"/>
              </a:ext>
            </a:extLst>
          </p:cNvPr>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95DFD1F7-159E-4765-B235-A37A823F58FB}" type="datetimeFigureOut">
              <a:rPr kumimoji="1" lang="ja-JP" altLang="en-US" smtClean="0"/>
              <a:t>2024/3/18</a:t>
            </a:fld>
            <a:endParaRPr kumimoji="1" lang="ja-JP" altLang="en-US"/>
          </a:p>
        </p:txBody>
      </p:sp>
      <p:sp>
        <p:nvSpPr>
          <p:cNvPr id="5" name="フッター プレースホルダー 4">
            <a:extLst>
              <a:ext uri="{FF2B5EF4-FFF2-40B4-BE49-F238E27FC236}">
                <a16:creationId xmlns:a16="http://schemas.microsoft.com/office/drawing/2014/main" id="{E6CA82D6-EB39-42F1-A729-F43775965679}"/>
              </a:ext>
            </a:extLst>
          </p:cNvPr>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C219D48-5702-4412-8A3D-0C922106E9DC}"/>
              </a:ext>
            </a:extLst>
          </p:cNvPr>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5FF718EC-2360-4B83-9FE1-B2664364C0CA}" type="slidenum">
              <a:rPr kumimoji="1" lang="ja-JP" altLang="en-US" smtClean="0"/>
              <a:t>‹#›</a:t>
            </a:fld>
            <a:endParaRPr kumimoji="1" lang="ja-JP" altLang="en-US"/>
          </a:p>
        </p:txBody>
      </p:sp>
    </p:spTree>
    <p:extLst>
      <p:ext uri="{BB962C8B-B14F-4D97-AF65-F5344CB8AC3E}">
        <p14:creationId xmlns:p14="http://schemas.microsoft.com/office/powerpoint/2010/main" val="1985565173"/>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Lst>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ja-JP"/>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04DBE3-1B84-493B-BCC8-8DC6F14B2BF9}"/>
              </a:ext>
            </a:extLst>
          </p:cNvPr>
          <p:cNvSpPr>
            <a:spLocks noGrp="1"/>
          </p:cNvSpPr>
          <p:nvPr>
            <p:ph type="ctrTitle"/>
          </p:nvPr>
        </p:nvSpPr>
        <p:spPr>
          <a:xfrm>
            <a:off x="0" y="1963024"/>
            <a:ext cx="9906000" cy="897622"/>
          </a:xfrm>
          <a:solidFill>
            <a:schemeClr val="accent1">
              <a:lumMod val="40000"/>
              <a:lumOff val="60000"/>
            </a:schemeClr>
          </a:solidFill>
        </p:spPr>
        <p:txBody>
          <a:bodyPr>
            <a:normAutofit/>
          </a:bodyPr>
          <a:lstStyle/>
          <a:p>
            <a:pPr algn="l"/>
            <a:r>
              <a:rPr lang="ja-JP" altLang="en-US" dirty="0"/>
              <a:t>報告事項</a:t>
            </a:r>
            <a:endParaRPr kumimoji="1" lang="ja-JP" altLang="en-US" dirty="0"/>
          </a:p>
        </p:txBody>
      </p:sp>
      <p:sp>
        <p:nvSpPr>
          <p:cNvPr id="5" name="テキスト ボックス 4">
            <a:extLst>
              <a:ext uri="{FF2B5EF4-FFF2-40B4-BE49-F238E27FC236}">
                <a16:creationId xmlns:a16="http://schemas.microsoft.com/office/drawing/2014/main" id="{597A154E-3D7C-471A-98DF-66939BD19905}"/>
              </a:ext>
            </a:extLst>
          </p:cNvPr>
          <p:cNvSpPr txBox="1"/>
          <p:nvPr/>
        </p:nvSpPr>
        <p:spPr>
          <a:xfrm>
            <a:off x="0" y="2860646"/>
            <a:ext cx="9906000" cy="1620000"/>
          </a:xfrm>
          <a:prstGeom prst="rect">
            <a:avLst/>
          </a:prstGeom>
          <a:solidFill>
            <a:schemeClr val="accent1">
              <a:lumMod val="75000"/>
            </a:schemeClr>
          </a:solidFill>
        </p:spPr>
        <p:txBody>
          <a:bodyPr wrap="square" anchor="ctr">
            <a:spAutoFit/>
          </a:bodyPr>
          <a:lstStyle/>
          <a:p>
            <a:r>
              <a:rPr lang="ja-JP" altLang="en-US" sz="5400" b="1" dirty="0">
                <a:solidFill>
                  <a:schemeClr val="bg1"/>
                </a:solidFill>
              </a:rPr>
              <a:t>　分科会の審議・審査状況</a:t>
            </a:r>
          </a:p>
        </p:txBody>
      </p:sp>
      <p:sp>
        <p:nvSpPr>
          <p:cNvPr id="7" name="テキスト ボックス 6">
            <a:extLst>
              <a:ext uri="{FF2B5EF4-FFF2-40B4-BE49-F238E27FC236}">
                <a16:creationId xmlns:a16="http://schemas.microsoft.com/office/drawing/2014/main" id="{F5FDF590-D529-4788-8266-95A1DC8D9BE4}"/>
              </a:ext>
            </a:extLst>
          </p:cNvPr>
          <p:cNvSpPr txBox="1"/>
          <p:nvPr/>
        </p:nvSpPr>
        <p:spPr>
          <a:xfrm>
            <a:off x="8637814" y="204524"/>
            <a:ext cx="1045029" cy="276999"/>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a:latin typeface="Meiryo UI" panose="020B0604030504040204" pitchFamily="50" charset="-128"/>
                <a:ea typeface="Meiryo UI" panose="020B0604030504040204" pitchFamily="50" charset="-128"/>
              </a:rPr>
              <a:t>資料</a:t>
            </a:r>
            <a:r>
              <a:rPr lang="ja-JP" altLang="en-US" sz="1200" b="1" dirty="0">
                <a:latin typeface="Meiryo UI" panose="020B0604030504040204" pitchFamily="50" charset="-128"/>
                <a:ea typeface="Meiryo UI" panose="020B0604030504040204" pitchFamily="50" charset="-128"/>
              </a:rPr>
              <a:t>８</a:t>
            </a:r>
            <a:endParaRPr kumimoji="1" lang="ja-JP" altLang="en-US"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9380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3306610070"/>
              </p:ext>
            </p:extLst>
          </p:nvPr>
        </p:nvGraphicFramePr>
        <p:xfrm>
          <a:off x="330665" y="3591895"/>
          <a:ext cx="9394644" cy="17023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28</a:t>
                      </a:r>
                      <a:r>
                        <a:rPr kumimoji="1" lang="ja-JP" altLang="en-US" sz="1000" dirty="0">
                          <a:latin typeface="Meiryo UI" panose="020B0604030504040204" pitchFamily="50" charset="-128"/>
                          <a:ea typeface="Meiryo UI" panose="020B0604030504040204" pitchFamily="50" charset="-128"/>
                        </a:rPr>
                        <a:t>日（木）　午前９時</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分から正午　</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大阪赤十字会館　</a:t>
                      </a:r>
                      <a:r>
                        <a:rPr kumimoji="1" lang="en-US" altLang="ja-JP" sz="1000" dirty="0">
                          <a:latin typeface="Meiryo UI" panose="020B0604030504040204" pitchFamily="50" charset="-128"/>
                          <a:ea typeface="Meiryo UI" panose="020B0604030504040204" pitchFamily="50" charset="-128"/>
                        </a:rPr>
                        <a:t>402</a:t>
                      </a:r>
                      <a:r>
                        <a:rPr kumimoji="1" lang="ja-JP" altLang="en-US" sz="1000" dirty="0">
                          <a:latin typeface="Meiryo UI" panose="020B0604030504040204" pitchFamily="50" charset="-128"/>
                          <a:ea typeface="Meiryo UI" panose="020B0604030504040204" pitchFamily="50" charset="-128"/>
                        </a:rPr>
                        <a:t>会議室</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年度大阪府福祉基金地域福祉振興助成金交付申請の審査について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審議（予定）</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49</a:t>
                      </a:r>
                      <a:r>
                        <a:rPr kumimoji="1" lang="ja-JP" altLang="en-US" sz="1000" dirty="0">
                          <a:latin typeface="Meiryo UI" panose="020B0604030504040204" pitchFamily="50" charset="-128"/>
                          <a:ea typeface="Meiryo UI" panose="020B0604030504040204" pitchFamily="50" charset="-128"/>
                        </a:rPr>
                        <a:t>件について、交付決定の審議を行う。</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交付申請件数・・・</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活動費助成</a:t>
                      </a:r>
                      <a:r>
                        <a:rPr kumimoji="1" lang="en-US" altLang="ja-JP" sz="1000" dirty="0">
                          <a:latin typeface="Meiryo UI" panose="020B0604030504040204" pitchFamily="50" charset="-128"/>
                          <a:ea typeface="Meiryo UI" panose="020B0604030504040204" pitchFamily="50" charset="-128"/>
                        </a:rPr>
                        <a:t>】23</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民間団体提案型事業</a:t>
                      </a:r>
                      <a:r>
                        <a:rPr kumimoji="1" lang="en-US" altLang="ja-JP" sz="1000" dirty="0">
                          <a:latin typeface="Meiryo UI" panose="020B0604030504040204" pitchFamily="50" charset="-128"/>
                          <a:ea typeface="Meiryo UI" panose="020B0604030504040204" pitchFamily="50" charset="-128"/>
                        </a:rPr>
                        <a:t>】13</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施策推進公募型事業</a:t>
                      </a:r>
                      <a:r>
                        <a:rPr kumimoji="1" lang="en-US" altLang="ja-JP" sz="1000" dirty="0">
                          <a:latin typeface="Meiryo UI" panose="020B0604030504040204" pitchFamily="50" charset="-128"/>
                          <a:ea typeface="Meiryo UI" panose="020B0604030504040204" pitchFamily="50" charset="-128"/>
                        </a:rPr>
                        <a:t>】13</a:t>
                      </a:r>
                      <a:r>
                        <a:rPr kumimoji="1" lang="ja-JP" altLang="en-US" sz="1000" dirty="0">
                          <a:latin typeface="Meiryo UI" panose="020B0604030504040204" pitchFamily="50" charset="-128"/>
                          <a:ea typeface="Meiryo UI" panose="020B0604030504040204" pitchFamily="50" charset="-128"/>
                        </a:rPr>
                        <a:t>団体</a:t>
                      </a: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令和５年度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graphicFrame>
        <p:nvGraphicFramePr>
          <p:cNvPr id="8" name="表 3">
            <a:extLst>
              <a:ext uri="{FF2B5EF4-FFF2-40B4-BE49-F238E27FC236}">
                <a16:creationId xmlns:a16="http://schemas.microsoft.com/office/drawing/2014/main" id="{A302B731-87A2-4153-972B-0DB32DC687F6}"/>
              </a:ext>
            </a:extLst>
          </p:cNvPr>
          <p:cNvGraphicFramePr>
            <a:graphicFrameLocks noGrp="1"/>
          </p:cNvGraphicFramePr>
          <p:nvPr>
            <p:extLst>
              <p:ext uri="{D42A27DB-BD31-4B8C-83A1-F6EECF244321}">
                <p14:modId xmlns:p14="http://schemas.microsoft.com/office/powerpoint/2010/main" val="2277590012"/>
              </p:ext>
            </p:extLst>
          </p:nvPr>
        </p:nvGraphicFramePr>
        <p:xfrm>
          <a:off x="330665" y="1178848"/>
          <a:ext cx="9394644" cy="20071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20</a:t>
                      </a:r>
                      <a:r>
                        <a:rPr kumimoji="1" lang="ja-JP" altLang="en-US" sz="1000" dirty="0">
                          <a:latin typeface="Meiryo UI" panose="020B0604030504040204" pitchFamily="50" charset="-128"/>
                          <a:ea typeface="Meiryo UI" panose="020B0604030504040204" pitchFamily="50" charset="-128"/>
                        </a:rPr>
                        <a:t>日（月）　午前</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時から正午</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大阪赤十字会館　</a:t>
                      </a:r>
                      <a:r>
                        <a:rPr kumimoji="1" lang="en-US" altLang="ja-JP" sz="1000" dirty="0">
                          <a:latin typeface="Meiryo UI" panose="020B0604030504040204" pitchFamily="50" charset="-128"/>
                          <a:ea typeface="Meiryo UI" panose="020B0604030504040204" pitchFamily="50" charset="-128"/>
                        </a:rPr>
                        <a:t>402</a:t>
                      </a:r>
                      <a:r>
                        <a:rPr kumimoji="1" lang="ja-JP" altLang="en-US" sz="1000" dirty="0">
                          <a:latin typeface="Meiryo UI" panose="020B0604030504040204" pitchFamily="50" charset="-128"/>
                          <a:ea typeface="Meiryo UI" panose="020B0604030504040204" pitchFamily="50" charset="-128"/>
                        </a:rPr>
                        <a:t>会議室</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年度大阪府福祉基金の決算および事業実績について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年度大阪府福祉基金地域福祉振興助成金の募集について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年度大阪府福祉基金地域福祉振興助成金地域福祉推進助成「事業評価」について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件について、審議の結果、事業評価について次のとおり承認された。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事業評価結果・・・</a:t>
                      </a:r>
                      <a:r>
                        <a:rPr kumimoji="1" lang="en-US" altLang="ja-JP" sz="1000" dirty="0">
                          <a:latin typeface="Meiryo UI" panose="020B0604030504040204" pitchFamily="50" charset="-128"/>
                          <a:ea typeface="Meiryo UI" panose="020B0604030504040204" pitchFamily="50" charset="-128"/>
                        </a:rPr>
                        <a:t>【S】13</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【A】16</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【C】1</a:t>
                      </a:r>
                      <a:r>
                        <a:rPr kumimoji="1" lang="ja-JP" altLang="en-US" sz="1000" dirty="0">
                          <a:latin typeface="Meiryo UI" panose="020B0604030504040204" pitchFamily="50" charset="-128"/>
                          <a:ea typeface="Meiryo UI" panose="020B0604030504040204" pitchFamily="50" charset="-128"/>
                        </a:rPr>
                        <a:t>団体</a:t>
                      </a:r>
                    </a:p>
                  </a:txBody>
                  <a:tcPr/>
                </a:tc>
                <a:extLst>
                  <a:ext uri="{0D108BD9-81ED-4DB2-BD59-A6C34878D82A}">
                    <a16:rowId xmlns:a16="http://schemas.microsoft.com/office/drawing/2014/main" val="3699699560"/>
                  </a:ext>
                </a:extLst>
              </a:tr>
            </a:tbl>
          </a:graphicData>
        </a:graphic>
      </p:graphicFrame>
      <p:sp>
        <p:nvSpPr>
          <p:cNvPr id="13" name="タイトル 1">
            <a:extLst>
              <a:ext uri="{FF2B5EF4-FFF2-40B4-BE49-F238E27FC236}">
                <a16:creationId xmlns:a16="http://schemas.microsoft.com/office/drawing/2014/main" id="{F92D3965-AF42-486B-9687-9321C34666C0}"/>
              </a:ext>
            </a:extLst>
          </p:cNvPr>
          <p:cNvSpPr txBox="1">
            <a:spLocks/>
          </p:cNvSpPr>
          <p:nvPr/>
        </p:nvSpPr>
        <p:spPr>
          <a:xfrm>
            <a:off x="255678" y="855930"/>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第１回福祉基金運営分科会</a:t>
            </a:r>
          </a:p>
        </p:txBody>
      </p:sp>
      <p:sp>
        <p:nvSpPr>
          <p:cNvPr id="14" name="タイトル 1">
            <a:extLst>
              <a:ext uri="{FF2B5EF4-FFF2-40B4-BE49-F238E27FC236}">
                <a16:creationId xmlns:a16="http://schemas.microsoft.com/office/drawing/2014/main" id="{18EEF0DF-4E1A-4099-978D-D0CCBF75B112}"/>
              </a:ext>
            </a:extLst>
          </p:cNvPr>
          <p:cNvSpPr txBox="1">
            <a:spLocks/>
          </p:cNvSpPr>
          <p:nvPr/>
        </p:nvSpPr>
        <p:spPr>
          <a:xfrm>
            <a:off x="255678" y="327673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第２回福祉基金運営分科会　（予定）</a:t>
            </a:r>
          </a:p>
        </p:txBody>
      </p:sp>
    </p:spTree>
    <p:extLst>
      <p:ext uri="{BB962C8B-B14F-4D97-AF65-F5344CB8AC3E}">
        <p14:creationId xmlns:p14="http://schemas.microsoft.com/office/powerpoint/2010/main" val="2419251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
            <a:extLst>
              <a:ext uri="{FF2B5EF4-FFF2-40B4-BE49-F238E27FC236}">
                <a16:creationId xmlns:a16="http://schemas.microsoft.com/office/drawing/2014/main" id="{F92D3965-AF42-486B-9687-9321C34666C0}"/>
              </a:ext>
            </a:extLst>
          </p:cNvPr>
          <p:cNvSpPr txBox="1">
            <a:spLocks/>
          </p:cNvSpPr>
          <p:nvPr/>
        </p:nvSpPr>
        <p:spPr>
          <a:xfrm>
            <a:off x="272456" y="268302"/>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福祉基金地域福祉振興助成金交付決定状況</a:t>
            </a:r>
          </a:p>
        </p:txBody>
      </p:sp>
      <p:graphicFrame>
        <p:nvGraphicFramePr>
          <p:cNvPr id="7" name="表 8">
            <a:extLst>
              <a:ext uri="{FF2B5EF4-FFF2-40B4-BE49-F238E27FC236}">
                <a16:creationId xmlns:a16="http://schemas.microsoft.com/office/drawing/2014/main" id="{7B8EA67B-A7FC-4947-9D37-AFEAD9461E74}"/>
              </a:ext>
            </a:extLst>
          </p:cNvPr>
          <p:cNvGraphicFramePr>
            <a:graphicFrameLocks noGrp="1"/>
          </p:cNvGraphicFramePr>
          <p:nvPr>
            <p:extLst>
              <p:ext uri="{D42A27DB-BD31-4B8C-83A1-F6EECF244321}">
                <p14:modId xmlns:p14="http://schemas.microsoft.com/office/powerpoint/2010/main" val="2062603021"/>
              </p:ext>
            </p:extLst>
          </p:nvPr>
        </p:nvGraphicFramePr>
        <p:xfrm>
          <a:off x="459763" y="931548"/>
          <a:ext cx="8806997" cy="585680"/>
        </p:xfrm>
        <a:graphic>
          <a:graphicData uri="http://schemas.openxmlformats.org/drawingml/2006/table">
            <a:tbl>
              <a:tblPr firstRow="1" bandRow="1">
                <a:tableStyleId>{5940675A-B579-460E-94D1-54222C63F5DA}</a:tableStyleId>
              </a:tblPr>
              <a:tblGrid>
                <a:gridCol w="3513991">
                  <a:extLst>
                    <a:ext uri="{9D8B030D-6E8A-4147-A177-3AD203B41FA5}">
                      <a16:colId xmlns:a16="http://schemas.microsoft.com/office/drawing/2014/main" val="3976892913"/>
                    </a:ext>
                  </a:extLst>
                </a:gridCol>
                <a:gridCol w="2628382">
                  <a:extLst>
                    <a:ext uri="{9D8B030D-6E8A-4147-A177-3AD203B41FA5}">
                      <a16:colId xmlns:a16="http://schemas.microsoft.com/office/drawing/2014/main" val="3830738697"/>
                    </a:ext>
                  </a:extLst>
                </a:gridCol>
                <a:gridCol w="2664624">
                  <a:extLst>
                    <a:ext uri="{9D8B030D-6E8A-4147-A177-3AD203B41FA5}">
                      <a16:colId xmlns:a16="http://schemas.microsoft.com/office/drawing/2014/main" val="638940820"/>
                    </a:ext>
                  </a:extLst>
                </a:gridCol>
              </a:tblGrid>
              <a:tr h="298530">
                <a:tc rowSpan="2">
                  <a:txBody>
                    <a:bodyPr/>
                    <a:lstStyle/>
                    <a:p>
                      <a:pPr algn="l"/>
                      <a:r>
                        <a:rPr kumimoji="1" lang="ja-JP" altLang="en-US" sz="1000"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１）当初予算額（円）</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a:t>
                      </a:r>
                    </a:p>
                  </a:txBody>
                  <a:tcPr anchor="ctr">
                    <a:solidFill>
                      <a:schemeClr val="accent6">
                        <a:lumMod val="20000"/>
                        <a:lumOff val="80000"/>
                      </a:schemeClr>
                    </a:solidFill>
                  </a:tcPr>
                </a:tc>
                <a:tc>
                  <a:txBody>
                    <a:bodyPr/>
                    <a:lstStyle/>
                    <a:p>
                      <a:pPr algn="ctr"/>
                      <a:r>
                        <a:rPr kumimoji="1" lang="ja-JP" altLang="en-US" sz="1000" dirty="0">
                          <a:latin typeface="Meiryo UI" panose="020B0604030504040204" pitchFamily="50" charset="-128"/>
                          <a:ea typeface="Meiryo UI" panose="020B0604030504040204" pitchFamily="50" charset="-128"/>
                        </a:rPr>
                        <a:t>令和５年度</a:t>
                      </a:r>
                    </a:p>
                  </a:txBody>
                  <a:tcPr anchor="ctr">
                    <a:solidFill>
                      <a:schemeClr val="accent6">
                        <a:lumMod val="20000"/>
                        <a:lumOff val="80000"/>
                      </a:schemeClr>
                    </a:solidFill>
                  </a:tcPr>
                </a:tc>
                <a:extLst>
                  <a:ext uri="{0D108BD9-81ED-4DB2-BD59-A6C34878D82A}">
                    <a16:rowId xmlns:a16="http://schemas.microsoft.com/office/drawing/2014/main" val="3924334151"/>
                  </a:ext>
                </a:extLst>
              </a:tr>
              <a:tr h="287150">
                <a:tc vMerge="1">
                  <a:txBody>
                    <a:bodyPr/>
                    <a:lstStyle/>
                    <a:p>
                      <a:pPr algn="ctr"/>
                      <a:endParaRPr kumimoji="1" lang="ja-JP" altLang="en-US" sz="1000" dirty="0"/>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95,000,000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000" dirty="0">
                          <a:latin typeface="Meiryo UI" panose="020B0604030504040204" pitchFamily="50" charset="-128"/>
                          <a:ea typeface="Meiryo UI" panose="020B0604030504040204" pitchFamily="50" charset="-128"/>
                        </a:rPr>
                        <a:t>140,000,000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75178980"/>
                  </a:ext>
                </a:extLst>
              </a:tr>
            </a:tbl>
          </a:graphicData>
        </a:graphic>
      </p:graphicFrame>
      <p:graphicFrame>
        <p:nvGraphicFramePr>
          <p:cNvPr id="9" name="表 9">
            <a:extLst>
              <a:ext uri="{FF2B5EF4-FFF2-40B4-BE49-F238E27FC236}">
                <a16:creationId xmlns:a16="http://schemas.microsoft.com/office/drawing/2014/main" id="{9DE3F4C5-9DC2-4644-A6F0-F75911E7B3DF}"/>
              </a:ext>
            </a:extLst>
          </p:cNvPr>
          <p:cNvGraphicFramePr>
            <a:graphicFrameLocks noGrp="1"/>
          </p:cNvGraphicFramePr>
          <p:nvPr>
            <p:extLst>
              <p:ext uri="{D42A27DB-BD31-4B8C-83A1-F6EECF244321}">
                <p14:modId xmlns:p14="http://schemas.microsoft.com/office/powerpoint/2010/main" val="37293279"/>
              </p:ext>
            </p:extLst>
          </p:nvPr>
        </p:nvGraphicFramePr>
        <p:xfrm>
          <a:off x="459763" y="1603356"/>
          <a:ext cx="8806997" cy="4970937"/>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3909723659"/>
                    </a:ext>
                  </a:extLst>
                </a:gridCol>
                <a:gridCol w="2108067">
                  <a:extLst>
                    <a:ext uri="{9D8B030D-6E8A-4147-A177-3AD203B41FA5}">
                      <a16:colId xmlns:a16="http://schemas.microsoft.com/office/drawing/2014/main" val="3361266956"/>
                    </a:ext>
                  </a:extLst>
                </a:gridCol>
                <a:gridCol w="1298130">
                  <a:extLst>
                    <a:ext uri="{9D8B030D-6E8A-4147-A177-3AD203B41FA5}">
                      <a16:colId xmlns:a16="http://schemas.microsoft.com/office/drawing/2014/main" val="1034582715"/>
                    </a:ext>
                  </a:extLst>
                </a:gridCol>
                <a:gridCol w="737964">
                  <a:extLst>
                    <a:ext uri="{9D8B030D-6E8A-4147-A177-3AD203B41FA5}">
                      <a16:colId xmlns:a16="http://schemas.microsoft.com/office/drawing/2014/main" val="3656646981"/>
                    </a:ext>
                  </a:extLst>
                </a:gridCol>
                <a:gridCol w="1858296">
                  <a:extLst>
                    <a:ext uri="{9D8B030D-6E8A-4147-A177-3AD203B41FA5}">
                      <a16:colId xmlns:a16="http://schemas.microsoft.com/office/drawing/2014/main" val="1809934284"/>
                    </a:ext>
                  </a:extLst>
                </a:gridCol>
                <a:gridCol w="624846">
                  <a:extLst>
                    <a:ext uri="{9D8B030D-6E8A-4147-A177-3AD203B41FA5}">
                      <a16:colId xmlns:a16="http://schemas.microsoft.com/office/drawing/2014/main" val="396521381"/>
                    </a:ext>
                  </a:extLst>
                </a:gridCol>
                <a:gridCol w="1971414">
                  <a:extLst>
                    <a:ext uri="{9D8B030D-6E8A-4147-A177-3AD203B41FA5}">
                      <a16:colId xmlns:a16="http://schemas.microsoft.com/office/drawing/2014/main" val="3745616059"/>
                    </a:ext>
                  </a:extLst>
                </a:gridCol>
              </a:tblGrid>
              <a:tr h="361258">
                <a:tc rowSpan="2" gridSpan="3">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anchor="ctr">
                    <a:solidFill>
                      <a:schemeClr val="accent6">
                        <a:lumMod val="20000"/>
                        <a:lumOff val="80000"/>
                      </a:schemeClr>
                    </a:solidFill>
                  </a:tcP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a:t>
                      </a:r>
                    </a:p>
                  </a:txBody>
                  <a:tcPr anchor="ctr">
                    <a:solidFill>
                      <a:schemeClr val="accent6">
                        <a:lumMod val="20000"/>
                        <a:lumOff val="80000"/>
                      </a:schemeClr>
                    </a:solidFill>
                  </a:tcPr>
                </a:tc>
                <a:tc hMerge="1">
                  <a:txBody>
                    <a:bodyPr/>
                    <a:lstStyle/>
                    <a:p>
                      <a:endParaRPr kumimoji="1" lang="ja-JP" altLang="en-US" dirty="0"/>
                    </a:p>
                  </a:txBody>
                  <a:tcPr/>
                </a:tc>
                <a:tc gridSpan="2">
                  <a:txBody>
                    <a:body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令和５年度</a:t>
                      </a:r>
                    </a:p>
                  </a:txBody>
                  <a:tcPr anchor="ctr">
                    <a:solidFill>
                      <a:schemeClr val="accent6">
                        <a:lumMod val="20000"/>
                        <a:lumOff val="80000"/>
                      </a:schemeClr>
                    </a:solidFill>
                  </a:tcPr>
                </a:tc>
                <a:tc hMerge="1">
                  <a:txBody>
                    <a:bodyPr/>
                    <a:lstStyle/>
                    <a:p>
                      <a:endParaRPr kumimoji="1" lang="ja-JP" altLang="en-US" dirty="0"/>
                    </a:p>
                  </a:txBody>
                  <a:tcPr/>
                </a:tc>
                <a:extLst>
                  <a:ext uri="{0D108BD9-81ED-4DB2-BD59-A6C34878D82A}">
                    <a16:rowId xmlns:a16="http://schemas.microsoft.com/office/drawing/2014/main" val="3545931381"/>
                  </a:ext>
                </a:extLst>
              </a:tr>
              <a:tr h="361258">
                <a:tc gridSpan="3" vMerge="1">
                  <a:txBody>
                    <a:bodyPr/>
                    <a:lstStyle/>
                    <a:p>
                      <a:pPr algn="l"/>
                      <a:endParaRPr kumimoji="1" lang="ja-JP" altLang="en-US" sz="1000" dirty="0"/>
                    </a:p>
                  </a:txBody>
                  <a:tcPr anchor="ct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000"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金額（円）</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金額（円）</a:t>
                      </a:r>
                    </a:p>
                  </a:txBody>
                  <a:tcPr anchor="ctr"/>
                </a:tc>
                <a:extLst>
                  <a:ext uri="{0D108BD9-81ED-4DB2-BD59-A6C34878D82A}">
                    <a16:rowId xmlns:a16="http://schemas.microsoft.com/office/drawing/2014/main" val="2444000173"/>
                  </a:ext>
                </a:extLst>
              </a:tr>
              <a:tr h="349258">
                <a:tc gridSpan="3">
                  <a:txBody>
                    <a:bodyPr/>
                    <a:lstStyle/>
                    <a:p>
                      <a:pPr algn="l"/>
                      <a:r>
                        <a:rPr kumimoji="1" lang="ja-JP" altLang="en-US" sz="1000"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２）申請件数・金額</a:t>
                      </a:r>
                    </a:p>
                  </a:txBody>
                  <a:tcPr anchor="ctr"/>
                </a:tc>
                <a:tc hMerge="1">
                  <a:txBody>
                    <a:bodyPr/>
                    <a:lstStyle/>
                    <a:p>
                      <a:endParaRPr kumimoji="1" lang="ja-JP" altLang="en-US" dirty="0"/>
                    </a:p>
                  </a:txBody>
                  <a:tcPr/>
                </a:tc>
                <a:tc hMerge="1">
                  <a:txBody>
                    <a:bodyPr/>
                    <a:lstStyle/>
                    <a:p>
                      <a:endParaRPr kumimoji="1" lang="ja-JP" altLang="en-US" dirty="0"/>
                    </a:p>
                  </a:txBody>
                  <a:tcPr/>
                </a:tc>
                <a:tc>
                  <a:txBody>
                    <a:bodyPr/>
                    <a:lstStyle/>
                    <a:p>
                      <a:pPr algn="r"/>
                      <a:r>
                        <a:rPr kumimoji="1" lang="en-US" altLang="ja-JP" sz="1000" dirty="0">
                          <a:latin typeface="Meiryo UI" panose="020B0604030504040204" pitchFamily="50" charset="-128"/>
                          <a:ea typeface="Meiryo UI" panose="020B0604030504040204" pitchFamily="50" charset="-128"/>
                        </a:rPr>
                        <a:t>62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73,516,000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53</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100,524,000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610231611"/>
                  </a:ext>
                </a:extLst>
              </a:tr>
              <a:tr h="361258">
                <a:tc gridSpan="3">
                  <a:txBody>
                    <a:bodyPr/>
                    <a:lstStyle/>
                    <a:p>
                      <a:pPr algn="l"/>
                      <a:r>
                        <a:rPr kumimoji="1" lang="en-US" altLang="ja-JP" sz="1000" dirty="0">
                          <a:solidFill>
                            <a:schemeClr val="bg1"/>
                          </a:solidFill>
                          <a:latin typeface="Meiryo UI" panose="020B0604030504040204" pitchFamily="50" charset="-128"/>
                          <a:ea typeface="Meiryo UI" panose="020B0604030504040204" pitchFamily="50" charset="-128"/>
                        </a:rPr>
                        <a:t>  (</a:t>
                      </a:r>
                      <a:r>
                        <a:rPr kumimoji="1" lang="ja-JP" altLang="en-US" sz="1000" b="1" dirty="0">
                          <a:solidFill>
                            <a:schemeClr val="bg1"/>
                          </a:solidFill>
                          <a:latin typeface="Meiryo UI" panose="020B0604030504040204" pitchFamily="50" charset="-128"/>
                          <a:ea typeface="Meiryo UI" panose="020B0604030504040204" pitchFamily="50" charset="-128"/>
                        </a:rPr>
                        <a:t>３）交付決定件数・金額</a:t>
                      </a:r>
                    </a:p>
                  </a:txBody>
                  <a:tcPr anchor="ctr">
                    <a:solidFill>
                      <a:schemeClr val="tx1"/>
                    </a:solidFill>
                  </a:tcPr>
                </a:tc>
                <a:tc hMerge="1">
                  <a:txBody>
                    <a:bodyPr/>
                    <a:lstStyle/>
                    <a:p>
                      <a:endParaRPr kumimoji="1" lang="ja-JP" altLang="en-US"/>
                    </a:p>
                  </a:txBody>
                  <a:tcPr/>
                </a:tc>
                <a:tc hMerge="1">
                  <a:txBody>
                    <a:bodyPr/>
                    <a:lstStyle/>
                    <a:p>
                      <a:endParaRPr kumimoji="1" lang="ja-JP" altLang="en-US"/>
                    </a:p>
                  </a:txBody>
                  <a:tcPr/>
                </a:tc>
                <a:tc>
                  <a:txBody>
                    <a:bodyPr/>
                    <a:lstStyle/>
                    <a:p>
                      <a:pPr algn="r"/>
                      <a:r>
                        <a:rPr kumimoji="1" lang="en-US" altLang="ja-JP" sz="1000" dirty="0">
                          <a:latin typeface="Meiryo UI" panose="020B0604030504040204" pitchFamily="50" charset="-128"/>
                          <a:ea typeface="Meiryo UI" panose="020B0604030504040204" pitchFamily="50" charset="-128"/>
                        </a:rPr>
                        <a:t>62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73,516,000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98,864,000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274510258"/>
                  </a:ext>
                </a:extLst>
              </a:tr>
              <a:tr h="361258">
                <a:tc rowSpan="8">
                  <a:txBody>
                    <a:bodyPr/>
                    <a:lstStyle/>
                    <a:p>
                      <a:endParaRPr kumimoji="1" lang="ja-JP" altLang="en-US" sz="1000" dirty="0"/>
                    </a:p>
                  </a:txBody>
                  <a:tcPr anchor="ctr">
                    <a:solidFill>
                      <a:schemeClr val="tx1"/>
                    </a:solidFill>
                  </a:tcPr>
                </a:tc>
                <a:tc rowSpan="2">
                  <a:txBody>
                    <a:bodyPr/>
                    <a:lstStyle/>
                    <a:p>
                      <a:r>
                        <a:rPr kumimoji="1" lang="ja-JP" altLang="en-US" sz="1000" dirty="0">
                          <a:latin typeface="Meiryo UI" panose="020B0604030504040204" pitchFamily="50" charset="-128"/>
                          <a:ea typeface="Meiryo UI" panose="020B0604030504040204" pitchFamily="50" charset="-128"/>
                        </a:rPr>
                        <a:t>①　活動費助成</a:t>
                      </a:r>
                    </a:p>
                  </a:txBody>
                  <a:tcPr anchor="ctr"/>
                </a:tc>
                <a:tc>
                  <a:txBody>
                    <a:bodyPr/>
                    <a:lstStyle/>
                    <a:p>
                      <a:pPr algn="ctr"/>
                      <a:r>
                        <a:rPr kumimoji="1" lang="ja-JP" altLang="en-US" sz="1000" dirty="0">
                          <a:latin typeface="Meiryo UI" panose="020B0604030504040204" pitchFamily="50" charset="-128"/>
                          <a:ea typeface="Meiryo UI" panose="020B0604030504040204" pitchFamily="50" charset="-128"/>
                        </a:rPr>
                        <a:t>申請額</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5,886,000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5,062,000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413716811"/>
                  </a:ext>
                </a:extLst>
              </a:tr>
              <a:tr h="361258">
                <a:tc vMerge="1">
                  <a:txBody>
                    <a:bodyPr/>
                    <a:lstStyle/>
                    <a:p>
                      <a:endParaRPr kumimoji="1" lang="ja-JP" altLang="en-US" sz="1000" dirty="0"/>
                    </a:p>
                  </a:txBody>
                  <a:tcPr anchor="ctr"/>
                </a:tc>
                <a:tc vMerge="1">
                  <a:txBody>
                    <a:bodyPr/>
                    <a:lstStyle/>
                    <a:p>
                      <a:endParaRPr kumimoji="1" lang="ja-JP" altLang="en-US" dirty="0"/>
                    </a:p>
                  </a:txBody>
                  <a:tcPr/>
                </a:tc>
                <a:tc>
                  <a:txBody>
                    <a:bodyPr/>
                    <a:lstStyle/>
                    <a:p>
                      <a:pPr algn="ctr"/>
                      <a:r>
                        <a:rPr kumimoji="1" lang="ja-JP" altLang="en-US" sz="1000" dirty="0">
                          <a:latin typeface="Meiryo UI" panose="020B0604030504040204" pitchFamily="50" charset="-128"/>
                          <a:ea typeface="Meiryo UI" panose="020B0604030504040204" pitchFamily="50" charset="-128"/>
                        </a:rPr>
                        <a:t>決定額</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5,886,000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30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5,062,000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599423762"/>
                  </a:ext>
                </a:extLst>
              </a:tr>
              <a:tr h="361258">
                <a:tc vMerge="1">
                  <a:txBody>
                    <a:bodyPr/>
                    <a:lstStyle/>
                    <a:p>
                      <a:endParaRPr kumimoji="1" lang="ja-JP" altLang="en-US" sz="1000" dirty="0"/>
                    </a:p>
                  </a:txBody>
                  <a:tcPr anchor="ctr"/>
                </a:tc>
                <a:tc rowSpan="2">
                  <a:txBody>
                    <a:bodyPr/>
                    <a:lstStyle/>
                    <a:p>
                      <a:r>
                        <a:rPr kumimoji="1" lang="ja-JP" altLang="en-US" sz="1000" dirty="0">
                          <a:latin typeface="Meiryo UI" panose="020B0604030504040204" pitchFamily="50" charset="-128"/>
                          <a:ea typeface="Meiryo UI" panose="020B0604030504040204" pitchFamily="50" charset="-128"/>
                        </a:rPr>
                        <a:t>②　地域福祉推進助成</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「民間団体提案型」</a:t>
                      </a:r>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申請額</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9,360,000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46,882,000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00052461"/>
                  </a:ext>
                </a:extLst>
              </a:tr>
              <a:tr h="361258">
                <a:tc vMerge="1">
                  <a:txBody>
                    <a:bodyPr/>
                    <a:lstStyle/>
                    <a:p>
                      <a:endParaRPr kumimoji="1" lang="ja-JP" altLang="en-US" sz="1000" dirty="0"/>
                    </a:p>
                  </a:txBody>
                  <a:tcPr anchor="ctr"/>
                </a:tc>
                <a:tc vMerge="1">
                  <a:txBody>
                    <a:bodyPr/>
                    <a:lstStyle/>
                    <a:p>
                      <a:endParaRPr kumimoji="1" lang="ja-JP" altLang="en-US" dirty="0"/>
                    </a:p>
                  </a:txBody>
                  <a:tcPr/>
                </a:tc>
                <a:tc>
                  <a:txBody>
                    <a:bodyPr/>
                    <a:lstStyle/>
                    <a:p>
                      <a:pPr algn="ctr"/>
                      <a:r>
                        <a:rPr kumimoji="1" lang="ja-JP" altLang="en-US" sz="1000" dirty="0">
                          <a:latin typeface="Meiryo UI" panose="020B0604030504040204" pitchFamily="50" charset="-128"/>
                          <a:ea typeface="Meiryo UI" panose="020B0604030504040204" pitchFamily="50" charset="-128"/>
                        </a:rPr>
                        <a:t>決定額</a:t>
                      </a: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9,360,000</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11</a:t>
                      </a: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en-US" altLang="ja-JP" sz="1000" dirty="0">
                          <a:latin typeface="Meiryo UI" panose="020B0604030504040204" pitchFamily="50" charset="-128"/>
                          <a:ea typeface="Meiryo UI" panose="020B0604030504040204" pitchFamily="50" charset="-128"/>
                        </a:rPr>
                        <a:t>45,222,000</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41995213"/>
                  </a:ext>
                </a:extLst>
              </a:tr>
              <a:tr h="361258">
                <a:tc vMerge="1">
                  <a:txBody>
                    <a:bodyPr/>
                    <a:lstStyle/>
                    <a:p>
                      <a:endParaRPr kumimoji="1" lang="ja-JP" altLang="en-US" sz="1000" dirty="0"/>
                    </a:p>
                  </a:txBody>
                  <a:tcPr anchor="ctr"/>
                </a:tc>
                <a:tc rowSpan="2">
                  <a:txBody>
                    <a:bodyPr/>
                    <a:lstStyle/>
                    <a:p>
                      <a:r>
                        <a:rPr kumimoji="1" lang="ja-JP" altLang="en-US" sz="1000" dirty="0">
                          <a:latin typeface="Meiryo UI" panose="020B0604030504040204" pitchFamily="50" charset="-128"/>
                          <a:ea typeface="Meiryo UI" panose="020B0604030504040204" pitchFamily="50" charset="-128"/>
                        </a:rPr>
                        <a:t>③　地域福祉推進助成</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「施策推進公募型」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申請額</a:t>
                      </a: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25,898,000</a:t>
                      </a:r>
                      <a:endParaRPr kumimoji="1" lang="ja-JP" altLang="en-US" sz="10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11</a:t>
                      </a:r>
                      <a:endParaRPr kumimoji="1" lang="ja-JP" altLang="en-US" sz="10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48,580,000</a:t>
                      </a:r>
                      <a:endParaRPr kumimoji="1" lang="ja-JP" altLang="en-US" sz="10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3552942"/>
                  </a:ext>
                </a:extLst>
              </a:tr>
              <a:tr h="308059">
                <a:tc vMerge="1">
                  <a:txBody>
                    <a:bodyPr/>
                    <a:lstStyle/>
                    <a:p>
                      <a:endParaRPr kumimoji="1" lang="ja-JP" altLang="en-US" sz="1000" dirty="0"/>
                    </a:p>
                  </a:txBody>
                  <a:tcPr anchor="ctr"/>
                </a:tc>
                <a:tc vMerge="1">
                  <a:txBody>
                    <a:bodyPr/>
                    <a:lstStyle/>
                    <a:p>
                      <a:endParaRPr kumimoji="1" lang="en-US" altLang="ja-JP" sz="1000" dirty="0"/>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③　地域福祉推進助成</a:t>
                      </a:r>
                      <a:endParaRPr kumimoji="1" lang="en-US" altLang="ja-JP" sz="10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n-lt"/>
                          <a:ea typeface="+mn-ea"/>
                          <a:cs typeface="+mn-cs"/>
                        </a:rPr>
                        <a:t>　　「施策推進公募型」</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Meiryo UI" panose="020B0604030504040204" pitchFamily="50" charset="-128"/>
                          <a:ea typeface="Meiryo UI" panose="020B0604030504040204" pitchFamily="50" charset="-128"/>
                        </a:rPr>
                        <a:t>決定額</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25,898,000</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11</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48,580,000</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3945373"/>
                  </a:ext>
                </a:extLst>
              </a:tr>
              <a:tr h="350520">
                <a:tc vMerge="1">
                  <a:txBody>
                    <a:bodyPr/>
                    <a:lstStyle/>
                    <a:p>
                      <a:endParaRPr kumimoji="1" lang="ja-JP" altLang="en-US"/>
                    </a:p>
                  </a:txBody>
                  <a:tcPr/>
                </a:tc>
                <a:tc rowSpan="2">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④　地域福祉推進助成</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「その他事業」</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00" dirty="0">
                          <a:latin typeface="Meiryo UI" panose="020B0604030504040204" pitchFamily="50" charset="-128"/>
                          <a:ea typeface="Meiryo UI" panose="020B0604030504040204" pitchFamily="50" charset="-128"/>
                        </a:rPr>
                        <a:t>申請額</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22</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1000" dirty="0">
                          <a:latin typeface="Meiryo UI" panose="020B0604030504040204" pitchFamily="50" charset="-128"/>
                          <a:ea typeface="Meiryo UI" panose="020B0604030504040204" pitchFamily="50" charset="-128"/>
                        </a:rPr>
                        <a:t>32,392,000</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9071417"/>
                  </a:ext>
                </a:extLst>
              </a:tr>
              <a:tr h="350520">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000" dirty="0">
                          <a:latin typeface="Meiryo UI" panose="020B0604030504040204" pitchFamily="50" charset="-128"/>
                          <a:ea typeface="Meiryo UI" panose="020B0604030504040204" pitchFamily="50" charset="-128"/>
                        </a:rPr>
                        <a:t>決定額</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00" dirty="0">
                          <a:latin typeface="Meiryo UI" panose="020B0604030504040204" pitchFamily="50" charset="-128"/>
                          <a:ea typeface="Meiryo UI" panose="020B0604030504040204" pitchFamily="50" charset="-128"/>
                        </a:rPr>
                        <a:t>22</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00" dirty="0">
                          <a:latin typeface="Meiryo UI" panose="020B0604030504040204" pitchFamily="50" charset="-128"/>
                          <a:ea typeface="Meiryo UI" panose="020B0604030504040204" pitchFamily="50" charset="-128"/>
                        </a:rPr>
                        <a:t>32,392,000</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T w="12700" cap="flat" cmpd="sng" algn="ctr">
                      <a:solidFill>
                        <a:schemeClr val="tx1"/>
                      </a:solidFill>
                      <a:prstDash val="solid"/>
                      <a:round/>
                      <a:headEnd type="none" w="med" len="med"/>
                      <a:tailEnd type="none" w="med" len="med"/>
                    </a:lnT>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85252126"/>
                  </a:ext>
                </a:extLst>
              </a:tr>
              <a:tr h="361258">
                <a:tc gridSpan="3">
                  <a:txBody>
                    <a:bodyPr/>
                    <a:lstStyle/>
                    <a:p>
                      <a:r>
                        <a:rPr kumimoji="1" lang="ja-JP" altLang="en-US" sz="1000" b="1" dirty="0">
                          <a:latin typeface="Meiryo UI" panose="020B0604030504040204" pitchFamily="50" charset="-128"/>
                          <a:ea typeface="Meiryo UI" panose="020B0604030504040204" pitchFamily="50" charset="-128"/>
                        </a:rPr>
                        <a:t>（４）一部減額</a:t>
                      </a: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sz="1000" dirty="0"/>
                    </a:p>
                  </a:txBody>
                  <a:tcPr anchor="ctr"/>
                </a:tc>
                <a:tc hMerge="1">
                  <a:txBody>
                    <a:bodyPr/>
                    <a:lstStyle/>
                    <a:p>
                      <a:endParaRPr kumimoji="1" lang="ja-JP" altLang="en-US" sz="1000" dirty="0"/>
                    </a:p>
                  </a:txBody>
                  <a:tcPr anchor="ct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B w="12700" cap="flat" cmpd="sng" algn="ctr">
                      <a:solidFill>
                        <a:schemeClr val="tx1"/>
                      </a:solidFill>
                      <a:prstDash val="solid"/>
                      <a:round/>
                      <a:headEnd type="none" w="med" len="med"/>
                      <a:tailEnd type="none" w="med" len="med"/>
                    </a:lnB>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B w="12700" cap="flat" cmpd="sng" algn="ctr">
                      <a:solidFill>
                        <a:schemeClr val="tx1"/>
                      </a:solidFill>
                      <a:prstDash val="solid"/>
                      <a:round/>
                      <a:headEnd type="none" w="med" len="med"/>
                      <a:tailEnd type="none" w="med" len="med"/>
                    </a:lnB>
                  </a:tcPr>
                </a:tc>
                <a:tc>
                  <a:txBody>
                    <a:bodyPr/>
                    <a:lstStyle/>
                    <a:p>
                      <a:pPr algn="r"/>
                      <a:r>
                        <a:rPr kumimoji="1" lang="ja-JP" altLang="en-US" sz="1000" dirty="0">
                          <a:latin typeface="Meiryo UI" panose="020B0604030504040204" pitchFamily="50" charset="-128"/>
                          <a:ea typeface="Meiryo UI" panose="020B0604030504040204" pitchFamily="50" charset="-128"/>
                        </a:rPr>
                        <a:t>ー</a:t>
                      </a:r>
                      <a:endParaRPr kumimoji="1" lang="en-US" altLang="ja-JP" sz="10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101663"/>
                  </a:ext>
                </a:extLst>
              </a:tr>
              <a:tr h="361258">
                <a:tc gridSpan="3">
                  <a:txBody>
                    <a:bodyPr/>
                    <a:lstStyle/>
                    <a:p>
                      <a:r>
                        <a:rPr kumimoji="1" lang="ja-JP" altLang="en-US" sz="1000" b="1" dirty="0">
                          <a:latin typeface="Meiryo UI" panose="020B0604030504040204" pitchFamily="50" charset="-128"/>
                          <a:ea typeface="Meiryo UI" panose="020B0604030504040204" pitchFamily="50" charset="-128"/>
                        </a:rPr>
                        <a:t>（５）不交付</a:t>
                      </a: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sz="1000" dirty="0"/>
                    </a:p>
                  </a:txBody>
                  <a:tcPr anchor="ctr"/>
                </a:tc>
                <a:tc hMerge="1">
                  <a:txBody>
                    <a:bodyPr/>
                    <a:lstStyle/>
                    <a:p>
                      <a:endParaRPr kumimoji="1" lang="ja-JP" altLang="en-US" sz="1000" dirty="0"/>
                    </a:p>
                  </a:txBody>
                  <a:tcPr anchor="ct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T w="12700" cap="flat" cmpd="sng" algn="ctr">
                      <a:solidFill>
                        <a:schemeClr val="tx1"/>
                      </a:solidFill>
                      <a:prstDash val="solid"/>
                      <a:round/>
                      <a:headEnd type="none" w="med" len="med"/>
                      <a:tailEnd type="none" w="med" len="med"/>
                    </a:lnT>
                  </a:tcPr>
                </a:tc>
                <a:tc>
                  <a:txBody>
                    <a:bodyPr/>
                    <a:lstStyle/>
                    <a:p>
                      <a:pPr algn="r"/>
                      <a:r>
                        <a:rPr kumimoji="1" lang="ja-JP" altLang="en-US" sz="1000" dirty="0">
                          <a:latin typeface="Meiryo UI" panose="020B0604030504040204" pitchFamily="50" charset="-128"/>
                          <a:ea typeface="Meiryo UI" panose="020B0604030504040204" pitchFamily="50" charset="-128"/>
                        </a:rPr>
                        <a:t>ー</a:t>
                      </a: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00" dirty="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a:txBody>
                    <a:bodyPr/>
                    <a:lstStyle/>
                    <a:p>
                      <a:pPr algn="r"/>
                      <a:r>
                        <a:rPr kumimoji="1" lang="en-US" altLang="ja-JP" sz="1000" dirty="0">
                          <a:latin typeface="Meiryo UI" panose="020B0604030504040204" pitchFamily="50" charset="-128"/>
                          <a:ea typeface="Meiryo UI" panose="020B0604030504040204" pitchFamily="50" charset="-128"/>
                        </a:rPr>
                        <a:t>1,660,000</a:t>
                      </a:r>
                      <a:endParaRPr kumimoji="1" lang="ja-JP" altLang="en-US" sz="10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1354729"/>
                  </a:ext>
                </a:extLst>
              </a:tr>
            </a:tbl>
          </a:graphicData>
        </a:graphic>
      </p:graphicFrame>
    </p:spTree>
    <p:extLst>
      <p:ext uri="{BB962C8B-B14F-4D97-AF65-F5344CB8AC3E}">
        <p14:creationId xmlns:p14="http://schemas.microsoft.com/office/powerpoint/2010/main" val="3253410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3051-C43D-47A0-AAF2-80FC3F73C9EE}"/>
              </a:ext>
            </a:extLst>
          </p:cNvPr>
          <p:cNvSpPr>
            <a:spLocks noGrp="1"/>
          </p:cNvSpPr>
          <p:nvPr>
            <p:ph type="title"/>
          </p:nvPr>
        </p:nvSpPr>
        <p:spPr>
          <a:xfrm>
            <a:off x="180690" y="186889"/>
            <a:ext cx="8501915" cy="542131"/>
          </a:xfrm>
        </p:spPr>
        <p:txBody>
          <a:bodyPr>
            <a:normAutofit/>
          </a:bodyPr>
          <a:lstStyle/>
          <a:p>
            <a:r>
              <a:rPr lang="ja-JP" altLang="en-US" sz="2000" dirty="0">
                <a:latin typeface="Meiryo UI" panose="020B0604030504040204" pitchFamily="50" charset="-128"/>
                <a:ea typeface="Meiryo UI" panose="020B0604030504040204" pitchFamily="50" charset="-128"/>
              </a:rPr>
              <a:t>４　社会福祉法人設立認可及び施設整備審査分科会の実績</a:t>
            </a:r>
          </a:p>
        </p:txBody>
      </p:sp>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2941529852"/>
              </p:ext>
            </p:extLst>
          </p:nvPr>
        </p:nvGraphicFramePr>
        <p:xfrm>
          <a:off x="255678" y="952186"/>
          <a:ext cx="9394644" cy="18547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令和３年８月</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日（火）　午前</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時から午前</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時</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5">
                        <a:lumMod val="20000"/>
                        <a:lumOff val="80000"/>
                      </a:schemeClr>
                    </a:solidFill>
                  </a:tcPr>
                </a:tc>
                <a:tc>
                  <a:txBody>
                    <a:bodyPr/>
                    <a:lstStyle/>
                    <a:p>
                      <a:r>
                        <a:rPr kumimoji="1" lang="zh-TW" altLang="en-US" sz="1000" dirty="0">
                          <a:latin typeface="Meiryo UI" panose="020B0604030504040204" pitchFamily="50" charset="-128"/>
                          <a:ea typeface="Meiryo UI" panose="020B0604030504040204" pitchFamily="50" charset="-128"/>
                        </a:rPr>
                        <a:t>大阪府庁別館６階　福祉総務課会議室</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委員５名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5">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施設整備補助に係る要件審査</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・社会福祉法人晋栄福祉会：特別養護老人ホームの改築・建替</a:t>
                      </a:r>
                    </a:p>
                    <a:p>
                      <a:r>
                        <a:rPr kumimoji="1" lang="ja-JP" altLang="en-US" sz="1000" dirty="0">
                          <a:latin typeface="Meiryo UI" panose="020B0604030504040204" pitchFamily="50" charset="-128"/>
                          <a:ea typeface="Meiryo UI" panose="020B0604030504040204" pitchFamily="50" charset="-128"/>
                        </a:rPr>
                        <a:t>・社会福祉法人大阪西本願寺常照園：児童養護施設の改築・建替</a:t>
                      </a: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審査結果</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２件について原案承認した。</a:t>
                      </a:r>
                      <a:endParaRPr kumimoji="1" lang="en-US" altLang="ja-JP"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令和３年度</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　第１回</a:t>
            </a:r>
          </a:p>
        </p:txBody>
      </p:sp>
      <p:sp>
        <p:nvSpPr>
          <p:cNvPr id="9" name="タイトル 1">
            <a:extLst>
              <a:ext uri="{FF2B5EF4-FFF2-40B4-BE49-F238E27FC236}">
                <a16:creationId xmlns:a16="http://schemas.microsoft.com/office/drawing/2014/main" id="{85A42DCE-7C8D-4DCA-9EF0-A322CF23A885}"/>
              </a:ext>
            </a:extLst>
          </p:cNvPr>
          <p:cNvSpPr txBox="1">
            <a:spLocks/>
          </p:cNvSpPr>
          <p:nvPr/>
        </p:nvSpPr>
        <p:spPr>
          <a:xfrm>
            <a:off x="200963" y="329277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令和３年度</a:t>
            </a:r>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　第２回</a:t>
            </a:r>
          </a:p>
        </p:txBody>
      </p:sp>
      <p:graphicFrame>
        <p:nvGraphicFramePr>
          <p:cNvPr id="13" name="表 3">
            <a:extLst>
              <a:ext uri="{FF2B5EF4-FFF2-40B4-BE49-F238E27FC236}">
                <a16:creationId xmlns:a16="http://schemas.microsoft.com/office/drawing/2014/main" id="{10236C33-1949-4641-A2BA-21B47D66BA40}"/>
              </a:ext>
            </a:extLst>
          </p:cNvPr>
          <p:cNvGraphicFramePr>
            <a:graphicFrameLocks noGrp="1"/>
          </p:cNvGraphicFramePr>
          <p:nvPr>
            <p:extLst>
              <p:ext uri="{D42A27DB-BD31-4B8C-83A1-F6EECF244321}">
                <p14:modId xmlns:p14="http://schemas.microsoft.com/office/powerpoint/2010/main" val="691764236"/>
              </p:ext>
            </p:extLst>
          </p:nvPr>
        </p:nvGraphicFramePr>
        <p:xfrm>
          <a:off x="255678" y="3789866"/>
          <a:ext cx="9394644" cy="1737407"/>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令和４年３月７日（月）　午前</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時から午前</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時</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5">
                        <a:lumMod val="20000"/>
                        <a:lumOff val="80000"/>
                      </a:schemeClr>
                    </a:solidFill>
                  </a:tcPr>
                </a:tc>
                <a:tc>
                  <a:txBody>
                    <a:bodyPr/>
                    <a:lstStyle/>
                    <a:p>
                      <a:r>
                        <a:rPr kumimoji="1" lang="zh-TW" altLang="en-US" sz="1000" dirty="0">
                          <a:latin typeface="Meiryo UI" panose="020B0604030504040204" pitchFamily="50" charset="-128"/>
                          <a:ea typeface="Meiryo UI" panose="020B0604030504040204" pitchFamily="50" charset="-128"/>
                        </a:rPr>
                        <a:t>大阪府庁別館６階　福祉総務課会議室</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5609940"/>
                  </a:ext>
                </a:extLst>
              </a:tr>
              <a:tr h="307649">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委員４名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5">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施設整備補助に係る要件審査</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仮称</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社会福祉法人やすらぎ会：特別養護老人ホームの新築</a:t>
                      </a: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審査結果</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１件について原案承認した。</a:t>
                      </a:r>
                      <a:endParaRPr kumimoji="1" lang="en-US" altLang="ja-JP"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9699560"/>
                  </a:ext>
                </a:extLst>
              </a:tr>
            </a:tbl>
          </a:graphicData>
        </a:graphic>
      </p:graphicFrame>
    </p:spTree>
    <p:extLst>
      <p:ext uri="{BB962C8B-B14F-4D97-AF65-F5344CB8AC3E}">
        <p14:creationId xmlns:p14="http://schemas.microsoft.com/office/powerpoint/2010/main" val="2596437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3051-C43D-47A0-AAF2-80FC3F73C9EE}"/>
              </a:ext>
            </a:extLst>
          </p:cNvPr>
          <p:cNvSpPr>
            <a:spLocks noGrp="1"/>
          </p:cNvSpPr>
          <p:nvPr>
            <p:ph type="title"/>
          </p:nvPr>
        </p:nvSpPr>
        <p:spPr>
          <a:xfrm>
            <a:off x="180690" y="186889"/>
            <a:ext cx="8501915" cy="542131"/>
          </a:xfrm>
        </p:spPr>
        <p:txBody>
          <a:bodyPr>
            <a:normAutofit/>
          </a:bodyPr>
          <a:lstStyle/>
          <a:p>
            <a:r>
              <a:rPr lang="ja-JP" altLang="en-US" sz="2000" dirty="0">
                <a:latin typeface="Meiryo UI" panose="020B0604030504040204" pitchFamily="50" charset="-128"/>
                <a:ea typeface="Meiryo UI" panose="020B0604030504040204" pitchFamily="50" charset="-128"/>
              </a:rPr>
              <a:t>４　社会福祉法人設立認可及び施設整備審査分科会の実績</a:t>
            </a:r>
          </a:p>
        </p:txBody>
      </p:sp>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1530758771"/>
              </p:ext>
            </p:extLst>
          </p:nvPr>
        </p:nvGraphicFramePr>
        <p:xfrm>
          <a:off x="255678" y="952186"/>
          <a:ext cx="9394644" cy="18547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令和５年３月</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日（金）　午後３時から午後４時</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ドーンセンター　中会議室</a:t>
                      </a:r>
                      <a:r>
                        <a:rPr kumimoji="1" lang="en-US" altLang="ja-JP" sz="1000" dirty="0">
                          <a:latin typeface="Meiryo UI" panose="020B0604030504040204" pitchFamily="50" charset="-128"/>
                          <a:ea typeface="Meiryo UI" panose="020B0604030504040204" pitchFamily="50" charset="-128"/>
                        </a:rPr>
                        <a:t>1</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5">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委員５名</a:t>
                      </a:r>
                    </a:p>
                  </a:txBody>
                  <a:tcPr anchor="ctr"/>
                </a:tc>
                <a:extLst>
                  <a:ext uri="{0D108BD9-81ED-4DB2-BD59-A6C34878D82A}">
                    <a16:rowId xmlns:a16="http://schemas.microsoft.com/office/drawing/2014/main" val="999899060"/>
                  </a:ext>
                </a:extLst>
              </a:tr>
              <a:tr h="556318">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5">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施設整備補助に係る要件審査</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・社会福祉法人慈生会：特別養護老人ホームの新築</a:t>
                      </a:r>
                    </a:p>
                    <a:p>
                      <a:r>
                        <a:rPr kumimoji="1" lang="ja-JP" altLang="en-US" sz="1000" dirty="0">
                          <a:latin typeface="Meiryo UI" panose="020B0604030504040204" pitchFamily="50" charset="-128"/>
                          <a:ea typeface="Meiryo UI" panose="020B0604030504040204" pitchFamily="50" charset="-128"/>
                        </a:rPr>
                        <a:t>・社会福祉法人ラポール会：特別養護老人ホームの新築</a:t>
                      </a: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審査結果</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２件について原案承認した。</a:t>
                      </a:r>
                      <a:endParaRPr kumimoji="1" lang="en-US" altLang="ja-JP"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令和４年度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18910D43-FC79-4CED-88A0-FC133F4C4A71}"/>
              </a:ext>
            </a:extLst>
          </p:cNvPr>
          <p:cNvSpPr txBox="1">
            <a:spLocks/>
          </p:cNvSpPr>
          <p:nvPr/>
        </p:nvSpPr>
        <p:spPr>
          <a:xfrm>
            <a:off x="255678" y="3334579"/>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開催なし</a:t>
            </a:r>
          </a:p>
        </p:txBody>
      </p:sp>
      <p:sp>
        <p:nvSpPr>
          <p:cNvPr id="14" name="タイトル 1">
            <a:extLst>
              <a:ext uri="{FF2B5EF4-FFF2-40B4-BE49-F238E27FC236}">
                <a16:creationId xmlns:a16="http://schemas.microsoft.com/office/drawing/2014/main" id="{FE1A461F-9D5B-44F2-918F-177C8FCBB521}"/>
              </a:ext>
            </a:extLst>
          </p:cNvPr>
          <p:cNvSpPr txBox="1">
            <a:spLocks/>
          </p:cNvSpPr>
          <p:nvPr/>
        </p:nvSpPr>
        <p:spPr>
          <a:xfrm>
            <a:off x="255678" y="3030053"/>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令和５年度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87389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3051-C43D-47A0-AAF2-80FC3F73C9EE}"/>
              </a:ext>
            </a:extLst>
          </p:cNvPr>
          <p:cNvSpPr>
            <a:spLocks noGrp="1"/>
          </p:cNvSpPr>
          <p:nvPr>
            <p:ph type="title"/>
          </p:nvPr>
        </p:nvSpPr>
        <p:spPr>
          <a:xfrm>
            <a:off x="180691" y="186889"/>
            <a:ext cx="6402988" cy="648666"/>
          </a:xfrm>
        </p:spPr>
        <p:txBody>
          <a:bodyPr>
            <a:normAutofit/>
          </a:bodyPr>
          <a:lstStyle/>
          <a:p>
            <a:r>
              <a:rPr lang="ja-JP" altLang="en-US" sz="2000" dirty="0">
                <a:latin typeface="Meiryo UI" panose="020B0604030504040204" pitchFamily="50" charset="-128"/>
                <a:ea typeface="Meiryo UI" panose="020B0604030504040204" pitchFamily="50" charset="-128"/>
              </a:rPr>
              <a:t>大阪府域福祉推進審議会の各分科会の開催状況</a:t>
            </a:r>
          </a:p>
        </p:txBody>
      </p:sp>
      <p:graphicFrame>
        <p:nvGraphicFramePr>
          <p:cNvPr id="4" name="表 4">
            <a:extLst>
              <a:ext uri="{FF2B5EF4-FFF2-40B4-BE49-F238E27FC236}">
                <a16:creationId xmlns:a16="http://schemas.microsoft.com/office/drawing/2014/main" id="{77EC9967-0733-4506-A191-A7F63DEFB7DA}"/>
              </a:ext>
            </a:extLst>
          </p:cNvPr>
          <p:cNvGraphicFramePr>
            <a:graphicFrameLocks noGrp="1"/>
          </p:cNvGraphicFramePr>
          <p:nvPr>
            <p:ph idx="1"/>
            <p:extLst>
              <p:ext uri="{D42A27DB-BD31-4B8C-83A1-F6EECF244321}">
                <p14:modId xmlns:p14="http://schemas.microsoft.com/office/powerpoint/2010/main" val="1185813551"/>
              </p:ext>
            </p:extLst>
          </p:nvPr>
        </p:nvGraphicFramePr>
        <p:xfrm>
          <a:off x="180692" y="835555"/>
          <a:ext cx="9608520" cy="5886955"/>
        </p:xfrm>
        <a:graphic>
          <a:graphicData uri="http://schemas.openxmlformats.org/drawingml/2006/table">
            <a:tbl>
              <a:tblPr firstRow="1" bandRow="1">
                <a:tableStyleId>{69CF1AB2-1976-4502-BF36-3FF5EA218861}</a:tableStyleId>
              </a:tblPr>
              <a:tblGrid>
                <a:gridCol w="255536">
                  <a:extLst>
                    <a:ext uri="{9D8B030D-6E8A-4147-A177-3AD203B41FA5}">
                      <a16:colId xmlns:a16="http://schemas.microsoft.com/office/drawing/2014/main" val="2564051016"/>
                    </a:ext>
                  </a:extLst>
                </a:gridCol>
                <a:gridCol w="1388401">
                  <a:extLst>
                    <a:ext uri="{9D8B030D-6E8A-4147-A177-3AD203B41FA5}">
                      <a16:colId xmlns:a16="http://schemas.microsoft.com/office/drawing/2014/main" val="689604807"/>
                    </a:ext>
                  </a:extLst>
                </a:gridCol>
                <a:gridCol w="3554005">
                  <a:extLst>
                    <a:ext uri="{9D8B030D-6E8A-4147-A177-3AD203B41FA5}">
                      <a16:colId xmlns:a16="http://schemas.microsoft.com/office/drawing/2014/main" val="2411046673"/>
                    </a:ext>
                  </a:extLst>
                </a:gridCol>
                <a:gridCol w="242149">
                  <a:extLst>
                    <a:ext uri="{9D8B030D-6E8A-4147-A177-3AD203B41FA5}">
                      <a16:colId xmlns:a16="http://schemas.microsoft.com/office/drawing/2014/main" val="2569833696"/>
                    </a:ext>
                  </a:extLst>
                </a:gridCol>
                <a:gridCol w="268094">
                  <a:extLst>
                    <a:ext uri="{9D8B030D-6E8A-4147-A177-3AD203B41FA5}">
                      <a16:colId xmlns:a16="http://schemas.microsoft.com/office/drawing/2014/main" val="3877213934"/>
                    </a:ext>
                  </a:extLst>
                </a:gridCol>
                <a:gridCol w="250798">
                  <a:extLst>
                    <a:ext uri="{9D8B030D-6E8A-4147-A177-3AD203B41FA5}">
                      <a16:colId xmlns:a16="http://schemas.microsoft.com/office/drawing/2014/main" val="2653086397"/>
                    </a:ext>
                  </a:extLst>
                </a:gridCol>
                <a:gridCol w="3649537">
                  <a:extLst>
                    <a:ext uri="{9D8B030D-6E8A-4147-A177-3AD203B41FA5}">
                      <a16:colId xmlns:a16="http://schemas.microsoft.com/office/drawing/2014/main" val="1240864465"/>
                    </a:ext>
                  </a:extLst>
                </a:gridCol>
              </a:tblGrid>
              <a:tr h="268427">
                <a:tc rowSpan="2">
                  <a:txBody>
                    <a:bodyPr/>
                    <a:lstStyle/>
                    <a:p>
                      <a:pPr algn="ctr"/>
                      <a:endParaRPr kumimoji="1" lang="ja-JP" altLang="en-US" sz="1000" b="1" dirty="0">
                        <a:latin typeface="Meiryo UI" panose="020B0604030504040204" pitchFamily="50" charset="-128"/>
                        <a:ea typeface="Meiryo UI" panose="020B0604030504040204" pitchFamily="50" charset="-128"/>
                      </a:endParaRPr>
                    </a:p>
                  </a:txBody>
                  <a:tcPr anchor="ctr">
                    <a:solidFill>
                      <a:schemeClr val="tx2">
                        <a:lumMod val="20000"/>
                        <a:lumOff val="80000"/>
                      </a:schemeClr>
                    </a:solidFill>
                  </a:tcPr>
                </a:tc>
                <a:tc rowSpan="2">
                  <a:txBody>
                    <a:bodyPr/>
                    <a:lstStyle/>
                    <a:p>
                      <a:pPr algn="ctr"/>
                      <a:r>
                        <a:rPr kumimoji="1" lang="ja-JP" altLang="en-US" sz="1000" b="1" dirty="0">
                          <a:latin typeface="Meiryo UI" panose="020B0604030504040204" pitchFamily="50" charset="-128"/>
                          <a:ea typeface="Meiryo UI" panose="020B0604030504040204" pitchFamily="50" charset="-128"/>
                        </a:rPr>
                        <a:t>分科会名</a:t>
                      </a:r>
                    </a:p>
                  </a:txBody>
                  <a:tcPr anchor="ctr">
                    <a:solidFill>
                      <a:schemeClr val="tx2">
                        <a:lumMod val="20000"/>
                        <a:lumOff val="80000"/>
                      </a:schemeClr>
                    </a:solidFill>
                  </a:tcPr>
                </a:tc>
                <a:tc rowSpan="2">
                  <a:txBody>
                    <a:bodyPr/>
                    <a:lstStyle/>
                    <a:p>
                      <a:pPr algn="ctr"/>
                      <a:r>
                        <a:rPr kumimoji="1" lang="ja-JP" altLang="en-US" sz="1000" b="1" dirty="0">
                          <a:latin typeface="Meiryo UI" panose="020B0604030504040204" pitchFamily="50" charset="-128"/>
                          <a:ea typeface="Meiryo UI" panose="020B0604030504040204" pitchFamily="50" charset="-128"/>
                        </a:rPr>
                        <a:t>担任する事項</a:t>
                      </a:r>
                    </a:p>
                  </a:txBody>
                  <a:tcPr anchor="ctr">
                    <a:solidFill>
                      <a:schemeClr val="tx2">
                        <a:lumMod val="20000"/>
                        <a:lumOff val="80000"/>
                      </a:schemeClr>
                    </a:solidFill>
                  </a:tcPr>
                </a:tc>
                <a:tc gridSpan="3">
                  <a:txBody>
                    <a:bodyPr/>
                    <a:lstStyle/>
                    <a:p>
                      <a:pPr algn="ctr"/>
                      <a:r>
                        <a:rPr kumimoji="1" lang="ja-JP" altLang="en-US" sz="1000" b="1" dirty="0"/>
                        <a:t>開催回数</a:t>
                      </a:r>
                    </a:p>
                  </a:txBody>
                  <a:tcPr anchor="ctr">
                    <a:solidFill>
                      <a:schemeClr val="tx2">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000" b="1" dirty="0">
                          <a:latin typeface="Meiryo UI" panose="020B0604030504040204" pitchFamily="50" charset="-128"/>
                          <a:ea typeface="Meiryo UI" panose="020B0604030504040204" pitchFamily="50" charset="-128"/>
                        </a:rPr>
                        <a:t>審議・審査の概要</a:t>
                      </a:r>
                    </a:p>
                  </a:txBody>
                  <a:tcPr anchor="ctr">
                    <a:solidFill>
                      <a:schemeClr val="tx2">
                        <a:lumMod val="20000"/>
                        <a:lumOff val="80000"/>
                      </a:schemeClr>
                    </a:solidFill>
                  </a:tcPr>
                </a:tc>
                <a:extLst>
                  <a:ext uri="{0D108BD9-81ED-4DB2-BD59-A6C34878D82A}">
                    <a16:rowId xmlns:a16="http://schemas.microsoft.com/office/drawing/2014/main" val="356924637"/>
                  </a:ext>
                </a:extLst>
              </a:tr>
              <a:tr h="939496">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sz="1000" b="1" dirty="0">
                          <a:latin typeface="Meiryo UI" panose="020B0604030504040204" pitchFamily="50" charset="-128"/>
                          <a:ea typeface="Meiryo UI" panose="020B0604030504040204" pitchFamily="50" charset="-128"/>
                        </a:rPr>
                        <a:t>令和３年度</a:t>
                      </a:r>
                    </a:p>
                  </a:txBody>
                  <a:tcPr anchor="ctr">
                    <a:solidFill>
                      <a:schemeClr val="tx2">
                        <a:lumMod val="20000"/>
                        <a:lumOff val="8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令和４年度</a:t>
                      </a:r>
                    </a:p>
                  </a:txBody>
                  <a:tcPr anchor="ctr">
                    <a:solidFill>
                      <a:schemeClr val="tx2">
                        <a:lumMod val="20000"/>
                        <a:lumOff val="80000"/>
                      </a:schemeClr>
                    </a:solidFill>
                  </a:tcPr>
                </a:tc>
                <a:tc>
                  <a:txBody>
                    <a:bodyPr/>
                    <a:lstStyle/>
                    <a:p>
                      <a:pPr algn="ctr"/>
                      <a:r>
                        <a:rPr kumimoji="1" lang="ja-JP" altLang="en-US" sz="1000" b="1" dirty="0">
                          <a:latin typeface="Meiryo UI" panose="020B0604030504040204" pitchFamily="50" charset="-128"/>
                          <a:ea typeface="Meiryo UI" panose="020B0604030504040204" pitchFamily="50" charset="-128"/>
                        </a:rPr>
                        <a:t>令和５年度</a:t>
                      </a:r>
                    </a:p>
                  </a:txBody>
                  <a:tcPr anchor="ctr">
                    <a:solidFill>
                      <a:schemeClr val="tx2">
                        <a:lumMod val="20000"/>
                        <a:lumOff val="80000"/>
                      </a:schemeClr>
                    </a:solidFill>
                  </a:tcPr>
                </a:tc>
                <a:tc vMerge="1">
                  <a:txBody>
                    <a:bodyPr/>
                    <a:lstStyle/>
                    <a:p>
                      <a:endParaRPr kumimoji="1" lang="ja-JP" altLang="en-US" dirty="0"/>
                    </a:p>
                  </a:txBody>
                  <a:tcPr/>
                </a:tc>
                <a:extLst>
                  <a:ext uri="{0D108BD9-81ED-4DB2-BD59-A6C34878D82A}">
                    <a16:rowId xmlns:a16="http://schemas.microsoft.com/office/drawing/2014/main" val="2803151798"/>
                  </a:ext>
                </a:extLst>
              </a:tr>
              <a:tr h="771729">
                <a:tc>
                  <a:txBody>
                    <a:bodyPr/>
                    <a:lstStyle/>
                    <a:p>
                      <a:r>
                        <a:rPr kumimoji="1" lang="ja-JP" altLang="en-US" sz="1000" dirty="0">
                          <a:latin typeface="Meiryo UI" panose="020B0604030504040204" pitchFamily="50" charset="-128"/>
                          <a:ea typeface="Meiryo UI" panose="020B0604030504040204" pitchFamily="50" charset="-128"/>
                        </a:rPr>
                        <a:t>１</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地域福祉支援計画推進分科会</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・大阪府地域福祉支援計画の策定に関すること</a:t>
                      </a:r>
                    </a:p>
                    <a:p>
                      <a:r>
                        <a:rPr kumimoji="1" lang="ja-JP" altLang="en-US" sz="1000" dirty="0">
                          <a:latin typeface="Meiryo UI" panose="020B0604030504040204" pitchFamily="50" charset="-128"/>
                          <a:ea typeface="Meiryo UI" panose="020B0604030504040204" pitchFamily="50" charset="-128"/>
                        </a:rPr>
                        <a:t>・大阪府地域福祉支援計画の進行・管理・評価に関すること　</a:t>
                      </a:r>
                    </a:p>
                    <a:p>
                      <a:r>
                        <a:rPr kumimoji="1" lang="ja-JP" altLang="en-US" sz="1000" dirty="0">
                          <a:latin typeface="Meiryo UI" panose="020B0604030504040204" pitchFamily="50" charset="-128"/>
                          <a:ea typeface="Meiryo UI" panose="020B0604030504040204" pitchFamily="50" charset="-128"/>
                        </a:rPr>
                        <a:t>・市町村の地域福祉活動に係る評価、助言に関すること</a:t>
                      </a:r>
                    </a:p>
                    <a:p>
                      <a:r>
                        <a:rPr kumimoji="1" lang="ja-JP" altLang="en-US" sz="1000" dirty="0">
                          <a:latin typeface="Meiryo UI" panose="020B0604030504040204" pitchFamily="50" charset="-128"/>
                          <a:ea typeface="Meiryo UI" panose="020B0604030504040204" pitchFamily="50" charset="-128"/>
                        </a:rPr>
                        <a:t>・その他地域福祉の推進に関すること</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２</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１</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２</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令和３年度：第</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期大阪府地域福祉支援計画の中間見直し</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令和４年度：第</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期大阪府地域福祉支援計画の進捗管理</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第</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期大阪府地域福祉支援計画の構成</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令和５年度：第</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期大阪府地域福祉支援計画の策定</a:t>
                      </a:r>
                    </a:p>
                  </a:txBody>
                  <a:tcPr anchor="ctr">
                    <a:solidFill>
                      <a:schemeClr val="bg1"/>
                    </a:solidFill>
                  </a:tcPr>
                </a:tc>
                <a:extLst>
                  <a:ext uri="{0D108BD9-81ED-4DB2-BD59-A6C34878D82A}">
                    <a16:rowId xmlns:a16="http://schemas.microsoft.com/office/drawing/2014/main" val="4253524775"/>
                  </a:ext>
                </a:extLst>
              </a:tr>
              <a:tr h="1275030">
                <a:tc rowSpan="3">
                  <a:txBody>
                    <a:bodyPr/>
                    <a:lstStyle/>
                    <a:p>
                      <a:r>
                        <a:rPr kumimoji="1" lang="ja-JP" altLang="en-US" sz="1000" dirty="0">
                          <a:latin typeface="Meiryo UI" panose="020B0604030504040204" pitchFamily="50" charset="-128"/>
                          <a:ea typeface="Meiryo UI" panose="020B0604030504040204" pitchFamily="50" charset="-128"/>
                        </a:rPr>
                        <a:t>２</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福祉サービス第三者評価事業推進分科会</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・評価機関の認証に関すること</a:t>
                      </a:r>
                    </a:p>
                    <a:p>
                      <a:r>
                        <a:rPr kumimoji="1" lang="ja-JP" altLang="en-US" sz="1000" dirty="0">
                          <a:latin typeface="Meiryo UI" panose="020B0604030504040204" pitchFamily="50" charset="-128"/>
                          <a:ea typeface="Meiryo UI" panose="020B0604030504040204" pitchFamily="50" charset="-128"/>
                        </a:rPr>
                        <a:t>・評価基準及び評価の手法に関すること</a:t>
                      </a:r>
                    </a:p>
                    <a:p>
                      <a:r>
                        <a:rPr kumimoji="1" lang="ja-JP" altLang="en-US" sz="1000" dirty="0">
                          <a:latin typeface="Meiryo UI" panose="020B0604030504040204" pitchFamily="50" charset="-128"/>
                          <a:ea typeface="Meiryo UI" panose="020B0604030504040204" pitchFamily="50" charset="-128"/>
                        </a:rPr>
                        <a:t>・評価結果の取扱いに関すること</a:t>
                      </a:r>
                    </a:p>
                    <a:p>
                      <a:r>
                        <a:rPr kumimoji="1" lang="ja-JP" altLang="en-US" sz="1000" dirty="0">
                          <a:latin typeface="Meiryo UI" panose="020B0604030504040204" pitchFamily="50" charset="-128"/>
                          <a:ea typeface="Meiryo UI" panose="020B0604030504040204" pitchFamily="50" charset="-128"/>
                        </a:rPr>
                        <a:t>・評価調査者養成研修及び評価調査者継続研修に関すること</a:t>
                      </a:r>
                    </a:p>
                    <a:p>
                      <a:r>
                        <a:rPr kumimoji="1" lang="ja-JP" altLang="en-US" sz="1000" dirty="0">
                          <a:latin typeface="Meiryo UI" panose="020B0604030504040204" pitchFamily="50" charset="-128"/>
                          <a:ea typeface="Meiryo UI" panose="020B0604030504040204" pitchFamily="50" charset="-128"/>
                        </a:rPr>
                        <a:t>・第三者評価事業に関する情報公開及び普及・ 啓発に関すること</a:t>
                      </a:r>
                    </a:p>
                    <a:p>
                      <a:r>
                        <a:rPr kumimoji="1" lang="ja-JP" altLang="en-US" sz="1000" dirty="0">
                          <a:latin typeface="Meiryo UI" panose="020B0604030504040204" pitchFamily="50" charset="-128"/>
                          <a:ea typeface="Meiryo UI" panose="020B0604030504040204" pitchFamily="50" charset="-128"/>
                        </a:rPr>
                        <a:t>・第三者評価事業に関する苦情等への対応に関すること</a:t>
                      </a:r>
                    </a:p>
                    <a:p>
                      <a:r>
                        <a:rPr kumimoji="1" lang="ja-JP" altLang="en-US" sz="1000" dirty="0">
                          <a:latin typeface="Meiryo UI" panose="020B0604030504040204" pitchFamily="50" charset="-128"/>
                          <a:ea typeface="Meiryo UI" panose="020B0604030504040204" pitchFamily="50" charset="-128"/>
                        </a:rPr>
                        <a:t>・その他第三者評価事業の推進に関すること</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０</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０</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０</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開催事績なし</a:t>
                      </a:r>
                    </a:p>
                  </a:txBody>
                  <a:tcPr anchor="ctr">
                    <a:solidFill>
                      <a:schemeClr val="bg1"/>
                    </a:solidFill>
                  </a:tcPr>
                </a:tc>
                <a:extLst>
                  <a:ext uri="{0D108BD9-81ED-4DB2-BD59-A6C34878D82A}">
                    <a16:rowId xmlns:a16="http://schemas.microsoft.com/office/drawing/2014/main" val="98243766"/>
                  </a:ext>
                </a:extLst>
              </a:tr>
              <a:tr h="408233">
                <a:tc vMerge="1">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sz="1000" dirty="0">
                          <a:latin typeface="Meiryo UI" panose="020B0604030504040204" pitchFamily="50" charset="-128"/>
                          <a:ea typeface="Meiryo UI" panose="020B0604030504040204" pitchFamily="50" charset="-128"/>
                        </a:rPr>
                        <a:t>　　　　　　　認証部会</a:t>
                      </a:r>
                    </a:p>
                  </a:txBody>
                  <a:tcPr anchor="ctr">
                    <a:solidFill>
                      <a:schemeClr val="bg1"/>
                    </a:solidFill>
                  </a:tcPr>
                </a:tc>
                <a:tc>
                  <a:txBody>
                    <a:bodyPr/>
                    <a:lstStyle/>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・評価機関の認証審査</a:t>
                      </a:r>
                      <a:endParaRPr kumimoji="1"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１</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０</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１</a:t>
                      </a:r>
                    </a:p>
                  </a:txBody>
                  <a:tcPr anchor="ctr">
                    <a:solidFill>
                      <a:schemeClr val="bg1"/>
                    </a:solidFill>
                  </a:tcPr>
                </a:tc>
                <a:tc>
                  <a:txBody>
                    <a:bodyPr/>
                    <a:lstStyle/>
                    <a:p>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第三者評価機関の認証審議</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等</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16422955"/>
                  </a:ext>
                </a:extLst>
              </a:tr>
              <a:tr h="446471">
                <a:tc vMerge="1">
                  <a:txBody>
                    <a:bodyPr/>
                    <a:lstStyle/>
                    <a:p>
                      <a:pPr algn="r"/>
                      <a:endParaRPr kumimoji="1" lang="ja-JP" altLang="en-US" sz="1000" dirty="0">
                        <a:latin typeface="Meiryo UI" panose="020B0604030504040204" pitchFamily="50" charset="-128"/>
                        <a:ea typeface="Meiryo UI" panose="020B0604030504040204" pitchFamily="50" charset="-128"/>
                      </a:endParaRPr>
                    </a:p>
                  </a:txBody>
                  <a:tcPr anchor="ctr"/>
                </a:tc>
                <a:tc>
                  <a:txBody>
                    <a:bodyPr/>
                    <a:lstStyle/>
                    <a:p>
                      <a:pPr algn="r"/>
                      <a:r>
                        <a:rPr kumimoji="1" lang="ja-JP" altLang="en-US" sz="1000" dirty="0">
                          <a:latin typeface="Meiryo UI" panose="020B0604030504040204" pitchFamily="50" charset="-128"/>
                          <a:ea typeface="Meiryo UI" panose="020B0604030504040204" pitchFamily="50" charset="-128"/>
                        </a:rPr>
                        <a:t>基準等部会</a:t>
                      </a:r>
                    </a:p>
                  </a:txBody>
                  <a:tcPr anchor="ctr">
                    <a:solidFill>
                      <a:schemeClr val="bg1"/>
                    </a:solidFill>
                  </a:tcPr>
                </a:tc>
                <a:tc>
                  <a:txBody>
                    <a:bodyPr/>
                    <a:lstStyle/>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・評価基準の検討</a:t>
                      </a:r>
                      <a:endParaRPr kumimoji="1" lang="en-US" altLang="ja-JP"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eaLnBrk="1" fontAlgn="auto" latinLnBrk="0" hangingPunct="1">
                        <a:lnSpc>
                          <a:spcPts val="1300"/>
                        </a:lnSpc>
                        <a:spcBef>
                          <a:spcPts val="0"/>
                        </a:spcBef>
                        <a:spcAft>
                          <a:spcPts val="0"/>
                        </a:spcAft>
                        <a:buClrTx/>
                        <a:buSzTx/>
                        <a:buFontTx/>
                        <a:buNone/>
                        <a:tabLst/>
                        <a:defRPr/>
                      </a:pPr>
                      <a:r>
                        <a:rPr kumimoji="1" lang="ja-JP" altLang="en-US" sz="10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・評価手法の検討</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0</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0</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0</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開催実績なし</a:t>
                      </a:r>
                    </a:p>
                  </a:txBody>
                  <a:tcPr anchor="ctr">
                    <a:solidFill>
                      <a:schemeClr val="bg1"/>
                    </a:solidFill>
                  </a:tcPr>
                </a:tc>
                <a:extLst>
                  <a:ext uri="{0D108BD9-81ED-4DB2-BD59-A6C34878D82A}">
                    <a16:rowId xmlns:a16="http://schemas.microsoft.com/office/drawing/2014/main" val="2267944195"/>
                  </a:ext>
                </a:extLst>
              </a:tr>
              <a:tr h="809966">
                <a:tc>
                  <a:txBody>
                    <a:bodyPr/>
                    <a:lstStyle/>
                    <a:p>
                      <a:pPr algn="l"/>
                      <a:r>
                        <a:rPr kumimoji="1" lang="ja-JP" altLang="en-US" sz="1000" dirty="0">
                          <a:latin typeface="Meiryo UI" panose="020B0604030504040204" pitchFamily="50" charset="-128"/>
                          <a:ea typeface="Meiryo UI" panose="020B0604030504040204" pitchFamily="50" charset="-128"/>
                        </a:rPr>
                        <a:t>３</a:t>
                      </a:r>
                    </a:p>
                  </a:txBody>
                  <a:tcPr anchor="ctr">
                    <a:solidFill>
                      <a:schemeClr val="bg1"/>
                    </a:solidFill>
                  </a:tcPr>
                </a:tc>
                <a:tc>
                  <a:txBody>
                    <a:bodyPr/>
                    <a:lstStyle/>
                    <a:p>
                      <a:pPr algn="l"/>
                      <a:r>
                        <a:rPr kumimoji="1" lang="ja-JP" altLang="en-US" sz="1000" dirty="0">
                          <a:latin typeface="Meiryo UI" panose="020B0604030504040204" pitchFamily="50" charset="-128"/>
                          <a:ea typeface="Meiryo UI" panose="020B0604030504040204" pitchFamily="50" charset="-128"/>
                        </a:rPr>
                        <a:t>福祉基金運営分科会</a:t>
                      </a:r>
                    </a:p>
                  </a:txBody>
                  <a:tcPr anchor="ctr">
                    <a:solidFill>
                      <a:schemeClr val="bg1"/>
                    </a:solidFill>
                  </a:tcPr>
                </a:tc>
                <a:tc>
                  <a:txBody>
                    <a:bodyPr/>
                    <a:lstStyle/>
                    <a:p>
                      <a:pPr algn="l">
                        <a:lnSpc>
                          <a:spcPts val="13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・振興助成に関すること</a:t>
                      </a:r>
                    </a:p>
                    <a:p>
                      <a:pPr algn="l">
                        <a:lnSpc>
                          <a:spcPts val="13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・助成申請事業の採否に関すること</a:t>
                      </a:r>
                    </a:p>
                    <a:p>
                      <a:pPr algn="l">
                        <a:lnSpc>
                          <a:spcPts val="13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・助成事業の実績認定に関すること</a:t>
                      </a:r>
                    </a:p>
                    <a:p>
                      <a:pPr algn="l">
                        <a:lnSpc>
                          <a:spcPts val="1300"/>
                        </a:lnSpc>
                      </a:pPr>
                      <a:r>
                        <a:rPr kumimoji="1" lang="ja-JP" altLang="en-US" sz="1000" dirty="0">
                          <a:latin typeface="Meiryo UI" panose="020B0604030504040204" pitchFamily="50" charset="-128"/>
                          <a:ea typeface="Meiryo UI" panose="020B0604030504040204" pitchFamily="50" charset="-128"/>
                          <a:cs typeface="Meiryo UI" panose="020B0604030504040204" pitchFamily="50" charset="-128"/>
                        </a:rPr>
                        <a:t>・その他基金の運営に関すること</a:t>
                      </a:r>
                    </a:p>
                  </a:txBody>
                  <a:tcPr anchor="c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3</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en-US" altLang="ja-JP" sz="1000" dirty="0">
                          <a:latin typeface="Meiryo UI" panose="020B0604030504040204" pitchFamily="50" charset="-128"/>
                          <a:ea typeface="Meiryo UI" panose="020B0604030504040204" pitchFamily="50" charset="-128"/>
                        </a:rPr>
                        <a:t>2</a:t>
                      </a:r>
                      <a:endParaRPr kumimoji="1" lang="ja-JP" altLang="en-US" sz="1000" dirty="0">
                        <a:latin typeface="Meiryo UI" panose="020B0604030504040204" pitchFamily="50" charset="-128"/>
                        <a:ea typeface="Meiryo UI" panose="020B0604030504040204" pitchFamily="50" charset="-128"/>
                      </a:endParaRP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令和３年度：令和</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年度地域福祉振興助成金の事業評価</a:t>
                      </a:r>
                      <a:endParaRPr kumimoji="1" lang="en-US" altLang="ja-JP" sz="10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年度地域福祉振興助成金の交付申請の審査</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令和４年度：令和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年度地域福祉推進助成金の事業評価</a:t>
                      </a:r>
                      <a:endParaRPr kumimoji="1" lang="en-US" altLang="ja-JP" sz="10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年度地域福祉振興助成金の交付申請の審査　　　　　　</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令和５年度：令和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年度地域福祉推進助成金の事業評価</a:t>
                      </a:r>
                      <a:endParaRPr kumimoji="1" lang="en-US" altLang="ja-JP" sz="1000" dirty="0">
                        <a:latin typeface="Meiryo UI" panose="020B0604030504040204" pitchFamily="50" charset="-128"/>
                        <a:ea typeface="Meiryo UI" panose="020B0604030504040204" pitchFamily="50" charset="-128"/>
                      </a:endParaRP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年度地域福祉振興助成金の交付申請の審査　　　　　　</a:t>
                      </a:r>
                      <a:endParaRPr kumimoji="1" lang="en-US" altLang="ja-JP" sz="100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427868780"/>
                  </a:ext>
                </a:extLst>
              </a:tr>
              <a:tr h="771729">
                <a:tc>
                  <a:txBody>
                    <a:bodyPr/>
                    <a:lstStyle/>
                    <a:p>
                      <a:pPr algn="l"/>
                      <a:r>
                        <a:rPr kumimoji="1" lang="ja-JP" altLang="en-US" sz="1000" dirty="0">
                          <a:latin typeface="Meiryo UI" panose="020B0604030504040204" pitchFamily="50" charset="-128"/>
                          <a:ea typeface="Meiryo UI" panose="020B0604030504040204" pitchFamily="50" charset="-128"/>
                        </a:rPr>
                        <a:t>４</a:t>
                      </a:r>
                    </a:p>
                  </a:txBody>
                  <a:tcPr anchor="ctr">
                    <a:solidFill>
                      <a:schemeClr val="bg1"/>
                    </a:solidFill>
                  </a:tcPr>
                </a:tc>
                <a:tc>
                  <a:txBody>
                    <a:bodyPr/>
                    <a:lstStyle/>
                    <a:p>
                      <a:pPr algn="l"/>
                      <a:r>
                        <a:rPr kumimoji="1" lang="ja-JP" altLang="en-US" sz="1000" dirty="0">
                          <a:latin typeface="Meiryo UI" panose="020B0604030504040204" pitchFamily="50" charset="-128"/>
                          <a:ea typeface="Meiryo UI" panose="020B0604030504040204" pitchFamily="50" charset="-128"/>
                        </a:rPr>
                        <a:t>社会福祉法人設立認可及び施設整備審査分科会</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・法人設立に係る要件審査に関すること</a:t>
                      </a:r>
                    </a:p>
                    <a:p>
                      <a:r>
                        <a:rPr kumimoji="1" lang="ja-JP" altLang="en-US" sz="1000" dirty="0">
                          <a:latin typeface="Meiryo UI" panose="020B0604030504040204" pitchFamily="50" charset="-128"/>
                          <a:ea typeface="Meiryo UI" panose="020B0604030504040204" pitchFamily="50" charset="-128"/>
                        </a:rPr>
                        <a:t>・施設整備補助に係る要件審査に関すること</a:t>
                      </a:r>
                    </a:p>
                    <a:p>
                      <a:r>
                        <a:rPr kumimoji="1" lang="ja-JP" altLang="en-US" sz="1000" dirty="0">
                          <a:latin typeface="Meiryo UI" panose="020B0604030504040204" pitchFamily="50" charset="-128"/>
                          <a:ea typeface="Meiryo UI" panose="020B0604030504040204" pitchFamily="50" charset="-128"/>
                        </a:rPr>
                        <a:t>・法人に対する行政処分に係る審査に関すること</a:t>
                      </a:r>
                    </a:p>
                    <a:p>
                      <a:r>
                        <a:rPr kumimoji="1" lang="ja-JP" altLang="en-US" sz="1000" dirty="0">
                          <a:latin typeface="Meiryo UI" panose="020B0604030504040204" pitchFamily="50" charset="-128"/>
                          <a:ea typeface="Meiryo UI" panose="020B0604030504040204" pitchFamily="50" charset="-128"/>
                        </a:rPr>
                        <a:t>・その他社会福祉法人の運営に関すること</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２</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１</a:t>
                      </a:r>
                    </a:p>
                  </a:txBody>
                  <a:tcPr anchor="ctr">
                    <a:solidFill>
                      <a:schemeClr val="bg1"/>
                    </a:solidFill>
                  </a:tcPr>
                </a:tc>
                <a:tc>
                  <a:txBody>
                    <a:bodyPr/>
                    <a:lstStyle/>
                    <a:p>
                      <a:r>
                        <a:rPr kumimoji="1" lang="ja-JP" altLang="en-US" sz="1000" dirty="0">
                          <a:latin typeface="Meiryo UI" panose="020B0604030504040204" pitchFamily="50" charset="-128"/>
                          <a:ea typeface="Meiryo UI" panose="020B0604030504040204" pitchFamily="50" charset="-128"/>
                        </a:rPr>
                        <a:t>０</a:t>
                      </a:r>
                    </a:p>
                  </a:txBody>
                  <a:tcPr anchor="ctr">
                    <a:solidFill>
                      <a:schemeClr val="bg1"/>
                    </a:solidFill>
                  </a:tcPr>
                </a:tc>
                <a:tc>
                  <a:txBody>
                    <a:body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令和３年度：施設整備補助に係る要件審査</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第１回</a:t>
                      </a:r>
                      <a:r>
                        <a:rPr kumimoji="1" lang="en-US" altLang="ja-JP" sz="1000" dirty="0">
                          <a:latin typeface="Meiryo UI" panose="020B0604030504040204" pitchFamily="50" charset="-128"/>
                          <a:ea typeface="Meiryo UI" panose="020B0604030504040204" pitchFamily="50" charset="-128"/>
                        </a:rPr>
                        <a:t>)</a:t>
                      </a:r>
                      <a:br>
                        <a:rPr kumimoji="1" lang="en-US" altLang="ja-JP" sz="1000" dirty="0">
                          <a:latin typeface="Meiryo UI" panose="020B0604030504040204" pitchFamily="50" charset="-128"/>
                          <a:ea typeface="Meiryo UI" panose="020B0604030504040204" pitchFamily="50" charset="-128"/>
                        </a:rPr>
                      </a:b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施設整備補助に係る要件審査</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第２回</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令和４年度：施設整備補助に係る要件審査</a:t>
                      </a:r>
                      <a:endParaRPr kumimoji="1" lang="en-US" altLang="ja-JP" sz="1000" dirty="0">
                        <a:latin typeface="Meiryo UI" panose="020B0604030504040204" pitchFamily="50" charset="-128"/>
                        <a:ea typeface="Meiryo UI" panose="020B0604030504040204" pitchFamily="50" charset="-128"/>
                      </a:endParaRPr>
                    </a:p>
                  </a:txBody>
                  <a:tcPr anchor="ctr">
                    <a:solidFill>
                      <a:schemeClr val="bg1"/>
                    </a:solidFill>
                  </a:tcPr>
                </a:tc>
                <a:extLst>
                  <a:ext uri="{0D108BD9-81ED-4DB2-BD59-A6C34878D82A}">
                    <a16:rowId xmlns:a16="http://schemas.microsoft.com/office/drawing/2014/main" val="3364652923"/>
                  </a:ext>
                </a:extLst>
              </a:tr>
            </a:tbl>
          </a:graphicData>
        </a:graphic>
      </p:graphicFrame>
    </p:spTree>
    <p:extLst>
      <p:ext uri="{BB962C8B-B14F-4D97-AF65-F5344CB8AC3E}">
        <p14:creationId xmlns:p14="http://schemas.microsoft.com/office/powerpoint/2010/main" val="1782055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3051-C43D-47A0-AAF2-80FC3F73C9EE}"/>
              </a:ext>
            </a:extLst>
          </p:cNvPr>
          <p:cNvSpPr>
            <a:spLocks noGrp="1"/>
          </p:cNvSpPr>
          <p:nvPr>
            <p:ph type="title"/>
          </p:nvPr>
        </p:nvSpPr>
        <p:spPr>
          <a:xfrm>
            <a:off x="180691" y="186889"/>
            <a:ext cx="6402988" cy="542131"/>
          </a:xfrm>
        </p:spPr>
        <p:txBody>
          <a:bodyPr>
            <a:normAutofit/>
          </a:bodyPr>
          <a:lstStyle/>
          <a:p>
            <a:r>
              <a:rPr lang="ja-JP" altLang="en-US" sz="2000" dirty="0">
                <a:latin typeface="Meiryo UI" panose="020B0604030504040204" pitchFamily="50" charset="-128"/>
                <a:ea typeface="Meiryo UI" panose="020B0604030504040204" pitchFamily="50" charset="-128"/>
              </a:rPr>
              <a:t>１　地域福祉支援計画推進分科会の実績</a:t>
            </a:r>
          </a:p>
        </p:txBody>
      </p:sp>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3468920137"/>
              </p:ext>
            </p:extLst>
          </p:nvPr>
        </p:nvGraphicFramePr>
        <p:xfrm>
          <a:off x="255678" y="1184288"/>
          <a:ext cx="9394644" cy="244541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令和３年１２月２２日（水）　午前１０時から正午</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ホテルプリムローズ　鳳凰東</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委員９名（一部オンライン）</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4">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第４期大阪府地域福祉支援計画の取組状況について（令和２年度）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第４期大阪府地域福祉支援計画の中間見直しについて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その他</a:t>
                      </a:r>
                    </a:p>
                  </a:txBody>
                  <a:tcPr/>
                </a:tc>
                <a:extLst>
                  <a:ext uri="{0D108BD9-81ED-4DB2-BD59-A6C34878D82A}">
                    <a16:rowId xmlns:a16="http://schemas.microsoft.com/office/drawing/2014/main" val="3699699560"/>
                  </a:ext>
                </a:extLst>
              </a:tr>
              <a:tr h="895510">
                <a:tc>
                  <a:txBody>
                    <a:bodyPr/>
                    <a:lstStyle/>
                    <a:p>
                      <a:pPr algn="ctr"/>
                      <a:r>
                        <a:rPr kumimoji="1" lang="ja-JP" altLang="en-US" sz="1000" dirty="0">
                          <a:latin typeface="Meiryo UI" panose="020B0604030504040204" pitchFamily="50" charset="-128"/>
                          <a:ea typeface="Meiryo UI" panose="020B0604030504040204" pitchFamily="50" charset="-128"/>
                        </a:rPr>
                        <a:t>主な意見等</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（中間見直しに向けて）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・新型コロナウイルスによるマイナスの影響と、新たな生活様式による地域福祉分野での対応についての議論が必要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・重層的支援体制整備事業については具体的な数値目標を何か盛り込む必要がある。また、それを踏まえて市町村へのサポートという視点も</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盛り込んでもらいたい。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・縦割りをなくして横糸をとおすには何を地域福祉支援計画に反映させていくのか検討していかなければならない。</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7934104"/>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45390"/>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令和３年度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B38C18DF-9E3C-4560-84CA-96C59F760C29}"/>
              </a:ext>
            </a:extLst>
          </p:cNvPr>
          <p:cNvSpPr txBox="1">
            <a:spLocks/>
          </p:cNvSpPr>
          <p:nvPr/>
        </p:nvSpPr>
        <p:spPr>
          <a:xfrm>
            <a:off x="180691" y="879762"/>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第１回地域福祉支援計画推進分科会</a:t>
            </a:r>
          </a:p>
        </p:txBody>
      </p:sp>
      <p:sp>
        <p:nvSpPr>
          <p:cNvPr id="6" name="タイトル 1">
            <a:extLst>
              <a:ext uri="{FF2B5EF4-FFF2-40B4-BE49-F238E27FC236}">
                <a16:creationId xmlns:a16="http://schemas.microsoft.com/office/drawing/2014/main" id="{0DD54C2D-DEFF-41C6-94D8-074BEEAF2B9A}"/>
              </a:ext>
            </a:extLst>
          </p:cNvPr>
          <p:cNvSpPr txBox="1">
            <a:spLocks/>
          </p:cNvSpPr>
          <p:nvPr/>
        </p:nvSpPr>
        <p:spPr>
          <a:xfrm>
            <a:off x="255678" y="3711808"/>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dirty="0">
                <a:latin typeface="Meiryo UI" panose="020B0604030504040204" pitchFamily="50" charset="-128"/>
                <a:ea typeface="Meiryo UI" panose="020B0604030504040204" pitchFamily="50" charset="-128"/>
              </a:rPr>
              <a:t>　</a:t>
            </a:r>
            <a:r>
              <a:rPr lang="ja-JP" altLang="en-US" sz="1050" b="1" dirty="0">
                <a:latin typeface="Meiryo UI" panose="020B0604030504040204" pitchFamily="50" charset="-128"/>
                <a:ea typeface="Meiryo UI" panose="020B0604030504040204" pitchFamily="50" charset="-128"/>
              </a:rPr>
              <a:t>第２回地域福祉支援計画推進分科会</a:t>
            </a:r>
          </a:p>
        </p:txBody>
      </p:sp>
      <p:graphicFrame>
        <p:nvGraphicFramePr>
          <p:cNvPr id="7" name="表 3">
            <a:extLst>
              <a:ext uri="{FF2B5EF4-FFF2-40B4-BE49-F238E27FC236}">
                <a16:creationId xmlns:a16="http://schemas.microsoft.com/office/drawing/2014/main" id="{7CCA05D4-5583-4EEC-BB09-FBE13D635246}"/>
              </a:ext>
            </a:extLst>
          </p:cNvPr>
          <p:cNvGraphicFramePr>
            <a:graphicFrameLocks noGrp="1"/>
          </p:cNvGraphicFramePr>
          <p:nvPr>
            <p:extLst>
              <p:ext uri="{D42A27DB-BD31-4B8C-83A1-F6EECF244321}">
                <p14:modId xmlns:p14="http://schemas.microsoft.com/office/powerpoint/2010/main" val="1449394861"/>
              </p:ext>
            </p:extLst>
          </p:nvPr>
        </p:nvGraphicFramePr>
        <p:xfrm>
          <a:off x="255678" y="4016334"/>
          <a:ext cx="9394644" cy="244541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令和４年３月１６日（水）　午前１０時から午前１１時まで</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オンライン開催</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委員１３名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4">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第４期大阪府地域福祉支援計画の変更案について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パブリックコメントについて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その他</a:t>
                      </a:r>
                    </a:p>
                  </a:txBody>
                  <a:tcPr/>
                </a:tc>
                <a:extLst>
                  <a:ext uri="{0D108BD9-81ED-4DB2-BD59-A6C34878D82A}">
                    <a16:rowId xmlns:a16="http://schemas.microsoft.com/office/drawing/2014/main" val="3699699560"/>
                  </a:ext>
                </a:extLst>
              </a:tr>
              <a:tr h="895510">
                <a:tc>
                  <a:txBody>
                    <a:bodyPr/>
                    <a:lstStyle/>
                    <a:p>
                      <a:pPr algn="ctr"/>
                      <a:r>
                        <a:rPr kumimoji="1" lang="ja-JP" altLang="en-US" sz="1000" dirty="0">
                          <a:latin typeface="Meiryo UI" panose="020B0604030504040204" pitchFamily="50" charset="-128"/>
                          <a:ea typeface="Meiryo UI" panose="020B0604030504040204" pitchFamily="50" charset="-128"/>
                        </a:rPr>
                        <a:t>主な意見等</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第４期大阪府地域福祉支援計画の変更案については意見なし</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（第</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期地域福祉支援計画に向けて）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・コミュニティソーシャルワーカーとスクールソーシャルワーカーの連携が非常に重要となってくる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・ヤングケアラーについてケアを受けている側の話が抜けているのではないか。ケアラーとケアを受けている側の両方で考えてもらいたい。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・多様な主体との連携が必要だが、どこが主体となってどう進めるのか明確ではなく、そこが課題である。</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7934104"/>
                  </a:ext>
                </a:extLst>
              </a:tr>
            </a:tbl>
          </a:graphicData>
        </a:graphic>
      </p:graphicFrame>
    </p:spTree>
    <p:extLst>
      <p:ext uri="{BB962C8B-B14F-4D97-AF65-F5344CB8AC3E}">
        <p14:creationId xmlns:p14="http://schemas.microsoft.com/office/powerpoint/2010/main" val="3059185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1098187766"/>
              </p:ext>
            </p:extLst>
          </p:nvPr>
        </p:nvGraphicFramePr>
        <p:xfrm>
          <a:off x="255678" y="890674"/>
          <a:ext cx="9394644" cy="2938620"/>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55864">
                <a:tc>
                  <a:txBody>
                    <a:bodyPr/>
                    <a:lstStyle/>
                    <a:p>
                      <a:pPr algn="ctr"/>
                      <a:r>
                        <a:rPr kumimoji="1" lang="ja-JP" altLang="en-US" sz="1000" dirty="0"/>
                        <a:t>日　　時</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令和５年３月２９日（水）　午前１０時から正午</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262812">
                <a:tc>
                  <a:txBody>
                    <a:bodyPr/>
                    <a:lstStyle/>
                    <a:p>
                      <a:pPr algn="ctr"/>
                      <a:r>
                        <a:rPr kumimoji="1" lang="ja-JP" altLang="en-US" sz="1000" dirty="0"/>
                        <a:t>場　　所</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國民會館　大阪城ビル　大ホール</a:t>
                      </a:r>
                    </a:p>
                  </a:txBody>
                  <a:tcPr anchor="ctr"/>
                </a:tc>
                <a:extLst>
                  <a:ext uri="{0D108BD9-81ED-4DB2-BD59-A6C34878D82A}">
                    <a16:rowId xmlns:a16="http://schemas.microsoft.com/office/drawing/2014/main" val="1295609940"/>
                  </a:ext>
                </a:extLst>
              </a:tr>
              <a:tr h="255864">
                <a:tc>
                  <a:txBody>
                    <a:bodyPr/>
                    <a:lstStyle/>
                    <a:p>
                      <a:pPr algn="ctr"/>
                      <a:r>
                        <a:rPr kumimoji="1" lang="ja-JP" altLang="en-US" sz="1000" dirty="0"/>
                        <a:t>出  席  者</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委員１２名</a:t>
                      </a:r>
                    </a:p>
                  </a:txBody>
                  <a:tcPr anchor="ctr"/>
                </a:tc>
                <a:extLst>
                  <a:ext uri="{0D108BD9-81ED-4DB2-BD59-A6C34878D82A}">
                    <a16:rowId xmlns:a16="http://schemas.microsoft.com/office/drawing/2014/main" val="999899060"/>
                  </a:ext>
                </a:extLst>
              </a:tr>
              <a:tr h="1110568">
                <a:tc>
                  <a:txBody>
                    <a:bodyPr/>
                    <a:lstStyle/>
                    <a:p>
                      <a:pPr algn="ctr"/>
                      <a:r>
                        <a:rPr kumimoji="1" lang="ja-JP" altLang="en-US" sz="1000" dirty="0"/>
                        <a:t>議事概要</a:t>
                      </a:r>
                    </a:p>
                  </a:txBody>
                  <a:tcPr anchor="ctr">
                    <a:solidFill>
                      <a:schemeClr val="accent4">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第４期大阪府地域福祉支援計画＜中間見直し＞の令和３年度の取組状況及び中間見直しで記載した事項に関する最新の動向</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第５期大阪府地域福祉支援計画について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①社会福祉法の一部改正による地域福祉支援計画への記載事項</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②講義「地域福祉と重層的支援体制整備事業の推進課題」</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③第</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期地域福祉支援計画に向けた意見交換</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その他</a:t>
                      </a:r>
                    </a:p>
                  </a:txBody>
                  <a:tcPr/>
                </a:tc>
                <a:extLst>
                  <a:ext uri="{0D108BD9-81ED-4DB2-BD59-A6C34878D82A}">
                    <a16:rowId xmlns:a16="http://schemas.microsoft.com/office/drawing/2014/main" val="3699699560"/>
                  </a:ext>
                </a:extLst>
              </a:tr>
              <a:tr h="840708">
                <a:tc>
                  <a:txBody>
                    <a:bodyPr/>
                    <a:lstStyle/>
                    <a:p>
                      <a:pPr algn="ctr"/>
                      <a:r>
                        <a:rPr kumimoji="1" lang="ja-JP" altLang="en-US" sz="1000" dirty="0"/>
                        <a:t>主な意見等</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・次期計画の目標・指標で、日常生活自立支援事業の待機者について議論するということだが、待機者ゼロを克服しているところの事例を共</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有できたら良い。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・包括的な支援体制について、福祉でここまでやっているということを知らない他部局も多い。全庁的に同じ方向を向いて取り組んでいかな</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ければいけない。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・住民活動はこれから自治会レベルの小地域化と、興味関心にあったテーマ型による広域化に</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極化していく。市町村を超えていく課題を大阪</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府の課題として考えていくことになる。</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7934104"/>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217552"/>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令和４年度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B38C18DF-9E3C-4560-84CA-96C59F760C29}"/>
              </a:ext>
            </a:extLst>
          </p:cNvPr>
          <p:cNvSpPr txBox="1">
            <a:spLocks/>
          </p:cNvSpPr>
          <p:nvPr/>
        </p:nvSpPr>
        <p:spPr>
          <a:xfrm>
            <a:off x="255678" y="522078"/>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第１回地域福祉支援計画推進分科会</a:t>
            </a:r>
          </a:p>
        </p:txBody>
      </p:sp>
    </p:spTree>
    <p:extLst>
      <p:ext uri="{BB962C8B-B14F-4D97-AF65-F5344CB8AC3E}">
        <p14:creationId xmlns:p14="http://schemas.microsoft.com/office/powerpoint/2010/main" val="4212988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B38C18DF-9E3C-4560-84CA-96C59F760C29}"/>
              </a:ext>
            </a:extLst>
          </p:cNvPr>
          <p:cNvSpPr txBox="1">
            <a:spLocks/>
          </p:cNvSpPr>
          <p:nvPr/>
        </p:nvSpPr>
        <p:spPr>
          <a:xfrm>
            <a:off x="255678" y="418368"/>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第１回地域福祉支援計画推進分科会</a:t>
            </a:r>
          </a:p>
        </p:txBody>
      </p:sp>
      <p:sp>
        <p:nvSpPr>
          <p:cNvPr id="8" name="タイトル 1">
            <a:extLst>
              <a:ext uri="{FF2B5EF4-FFF2-40B4-BE49-F238E27FC236}">
                <a16:creationId xmlns:a16="http://schemas.microsoft.com/office/drawing/2014/main" id="{68B6B440-E919-44EB-8F4C-18CF9113A338}"/>
              </a:ext>
            </a:extLst>
          </p:cNvPr>
          <p:cNvSpPr txBox="1">
            <a:spLocks/>
          </p:cNvSpPr>
          <p:nvPr/>
        </p:nvSpPr>
        <p:spPr>
          <a:xfrm>
            <a:off x="255678" y="190734"/>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令和５年度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graphicFrame>
        <p:nvGraphicFramePr>
          <p:cNvPr id="10" name="表 3">
            <a:extLst>
              <a:ext uri="{FF2B5EF4-FFF2-40B4-BE49-F238E27FC236}">
                <a16:creationId xmlns:a16="http://schemas.microsoft.com/office/drawing/2014/main" id="{1232116C-E170-433D-BE3B-C4E7D558A5EC}"/>
              </a:ext>
            </a:extLst>
          </p:cNvPr>
          <p:cNvGraphicFramePr>
            <a:graphicFrameLocks noGrp="1"/>
          </p:cNvGraphicFramePr>
          <p:nvPr>
            <p:extLst>
              <p:ext uri="{D42A27DB-BD31-4B8C-83A1-F6EECF244321}">
                <p14:modId xmlns:p14="http://schemas.microsoft.com/office/powerpoint/2010/main" val="3298223585"/>
              </p:ext>
            </p:extLst>
          </p:nvPr>
        </p:nvGraphicFramePr>
        <p:xfrm>
          <a:off x="255678" y="722894"/>
          <a:ext cx="9394644" cy="3113393"/>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55864">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令和５年８月２２日（火）　午後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時から午後５時まで</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28518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ホテルプリムローズ　鳳凰西</a:t>
                      </a:r>
                    </a:p>
                  </a:txBody>
                  <a:tcPr anchor="ctr"/>
                </a:tc>
                <a:extLst>
                  <a:ext uri="{0D108BD9-81ED-4DB2-BD59-A6C34878D82A}">
                    <a16:rowId xmlns:a16="http://schemas.microsoft.com/office/drawing/2014/main" val="1295609940"/>
                  </a:ext>
                </a:extLst>
              </a:tr>
              <a:tr h="255864">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委員１１名</a:t>
                      </a:r>
                    </a:p>
                  </a:txBody>
                  <a:tcPr anchor="ctr"/>
                </a:tc>
                <a:extLst>
                  <a:ext uri="{0D108BD9-81ED-4DB2-BD59-A6C34878D82A}">
                    <a16:rowId xmlns:a16="http://schemas.microsoft.com/office/drawing/2014/main" val="999899060"/>
                  </a:ext>
                </a:extLst>
              </a:tr>
              <a:tr h="654008">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4">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第４期大阪府地域福祉支援計画＜中間見直し＞の令和４年度の取組状況</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第５期大阪府地域福祉支援計画の骨子案について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今後のスケジュールについて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４</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その他</a:t>
                      </a:r>
                    </a:p>
                  </a:txBody>
                  <a:tcPr/>
                </a:tc>
                <a:extLst>
                  <a:ext uri="{0D108BD9-81ED-4DB2-BD59-A6C34878D82A}">
                    <a16:rowId xmlns:a16="http://schemas.microsoft.com/office/drawing/2014/main" val="3699699560"/>
                  </a:ext>
                </a:extLst>
              </a:tr>
              <a:tr h="840708">
                <a:tc>
                  <a:txBody>
                    <a:bodyPr/>
                    <a:lstStyle/>
                    <a:p>
                      <a:pPr algn="ctr"/>
                      <a:r>
                        <a:rPr kumimoji="1" lang="ja-JP" altLang="en-US" sz="1000" dirty="0">
                          <a:latin typeface="Meiryo UI" panose="020B0604030504040204" pitchFamily="50" charset="-128"/>
                          <a:ea typeface="Meiryo UI" panose="020B0604030504040204" pitchFamily="50" charset="-128"/>
                        </a:rPr>
                        <a:t>主な意見等</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期計画期間はこれからの取組みになるので、コロナウイルスではなくパンデミックと記載した方が良い。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期で章立てしていた権利擁護の推進を重層的支援体制整備事業と一体的に進めるということは理解できるので、そこをしっかり強調してい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ただき、権利擁護の取組みが後退しているいように見えないような計画にしていただきたい。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・地域連携ネットワークをどう作っていくのか、中核機関が大事になるのでしっかり取り組んでいただきたい。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・包括的な支援体制となっているが、様々な課題のところは「ひきこもり」「ヤングケアラー」など対象者ごとの縦割りになっており、包括</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的な支援の記載が弱いので、分野横断的な連携の記載をいれていただきたい。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・地域福祉コーディネーターでは、コーディネーション力ということをもっと打ち出していかなければいけない。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・地域の多様な主体のところに学校、教育機関との連携を入れるということは重要である。</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・地域福祉人材を、専門職にも行政職員にも地域にも作っていくという「人づくり」が非常に重要になる。</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7934104"/>
                  </a:ext>
                </a:extLst>
              </a:tr>
            </a:tbl>
          </a:graphicData>
        </a:graphic>
      </p:graphicFrame>
      <p:sp>
        <p:nvSpPr>
          <p:cNvPr id="11" name="タイトル 1">
            <a:extLst>
              <a:ext uri="{FF2B5EF4-FFF2-40B4-BE49-F238E27FC236}">
                <a16:creationId xmlns:a16="http://schemas.microsoft.com/office/drawing/2014/main" id="{3FB4C53B-7B9E-4702-8029-202BAA1A4D07}"/>
              </a:ext>
            </a:extLst>
          </p:cNvPr>
          <p:cNvSpPr txBox="1">
            <a:spLocks/>
          </p:cNvSpPr>
          <p:nvPr/>
        </p:nvSpPr>
        <p:spPr>
          <a:xfrm>
            <a:off x="255678" y="3911658"/>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第２地域福祉支援計画推進分科会</a:t>
            </a:r>
          </a:p>
        </p:txBody>
      </p:sp>
      <p:graphicFrame>
        <p:nvGraphicFramePr>
          <p:cNvPr id="12" name="表 3">
            <a:extLst>
              <a:ext uri="{FF2B5EF4-FFF2-40B4-BE49-F238E27FC236}">
                <a16:creationId xmlns:a16="http://schemas.microsoft.com/office/drawing/2014/main" id="{77DE093C-E63A-4CA5-8429-EB3EE25DA27E}"/>
              </a:ext>
            </a:extLst>
          </p:cNvPr>
          <p:cNvGraphicFramePr>
            <a:graphicFrameLocks noGrp="1"/>
          </p:cNvGraphicFramePr>
          <p:nvPr>
            <p:extLst>
              <p:ext uri="{D42A27DB-BD31-4B8C-83A1-F6EECF244321}">
                <p14:modId xmlns:p14="http://schemas.microsoft.com/office/powerpoint/2010/main" val="515662227"/>
              </p:ext>
            </p:extLst>
          </p:nvPr>
        </p:nvGraphicFramePr>
        <p:xfrm>
          <a:off x="255678" y="4205698"/>
          <a:ext cx="9394644" cy="2387210"/>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55864">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令和５年１２月２６日（火）　午前１０時から正午まで</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28518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大阪赤十字会館　３０２・３０３会議室</a:t>
                      </a:r>
                    </a:p>
                  </a:txBody>
                  <a:tcPr anchor="ctr"/>
                </a:tc>
                <a:extLst>
                  <a:ext uri="{0D108BD9-81ED-4DB2-BD59-A6C34878D82A}">
                    <a16:rowId xmlns:a16="http://schemas.microsoft.com/office/drawing/2014/main" val="1295609940"/>
                  </a:ext>
                </a:extLst>
              </a:tr>
              <a:tr h="255864">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委員１０名</a:t>
                      </a:r>
                    </a:p>
                  </a:txBody>
                  <a:tcPr anchor="ctr"/>
                </a:tc>
                <a:extLst>
                  <a:ext uri="{0D108BD9-81ED-4DB2-BD59-A6C34878D82A}">
                    <a16:rowId xmlns:a16="http://schemas.microsoft.com/office/drawing/2014/main" val="999899060"/>
                  </a:ext>
                </a:extLst>
              </a:tr>
              <a:tr h="5844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4">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第５期大阪府地域福祉支援計画の素案について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その他</a:t>
                      </a:r>
                    </a:p>
                  </a:txBody>
                  <a:tcPr/>
                </a:tc>
                <a:extLst>
                  <a:ext uri="{0D108BD9-81ED-4DB2-BD59-A6C34878D82A}">
                    <a16:rowId xmlns:a16="http://schemas.microsoft.com/office/drawing/2014/main" val="3699699560"/>
                  </a:ext>
                </a:extLst>
              </a:tr>
              <a:tr h="840708">
                <a:tc>
                  <a:txBody>
                    <a:bodyPr/>
                    <a:lstStyle/>
                    <a:p>
                      <a:pPr algn="ctr"/>
                      <a:r>
                        <a:rPr kumimoji="1" lang="ja-JP" altLang="en-US" sz="1000" dirty="0">
                          <a:latin typeface="Meiryo UI" panose="020B0604030504040204" pitchFamily="50" charset="-128"/>
                          <a:ea typeface="Meiryo UI" panose="020B0604030504040204" pitchFamily="50" charset="-128"/>
                        </a:rPr>
                        <a:t>主な意見等</a:t>
                      </a:r>
                    </a:p>
                  </a:txBody>
                  <a:tcPr anchor="ctr">
                    <a:solidFill>
                      <a:schemeClr val="accent4">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・全体を通して</a:t>
                      </a:r>
                      <a:r>
                        <a:rPr kumimoji="1" lang="en-US" altLang="ja-JP" sz="1000" dirty="0">
                          <a:latin typeface="Meiryo UI" panose="020B0604030504040204" pitchFamily="50" charset="-128"/>
                          <a:ea typeface="Meiryo UI" panose="020B0604030504040204" pitchFamily="50" charset="-128"/>
                        </a:rPr>
                        <a:t>NPO</a:t>
                      </a:r>
                      <a:r>
                        <a:rPr kumimoji="1" lang="ja-JP" altLang="en-US" sz="1000" dirty="0">
                          <a:latin typeface="Meiryo UI" panose="020B0604030504040204" pitchFamily="50" charset="-128"/>
                          <a:ea typeface="Meiryo UI" panose="020B0604030504040204" pitchFamily="50" charset="-128"/>
                        </a:rPr>
                        <a:t>法人と書かれているところが多いが、</a:t>
                      </a:r>
                      <a:r>
                        <a:rPr kumimoji="1" lang="en-US" altLang="ja-JP" sz="1000" dirty="0">
                          <a:latin typeface="Meiryo UI" panose="020B0604030504040204" pitchFamily="50" charset="-128"/>
                          <a:ea typeface="Meiryo UI" panose="020B0604030504040204" pitchFamily="50" charset="-128"/>
                        </a:rPr>
                        <a:t>NPO</a:t>
                      </a:r>
                      <a:r>
                        <a:rPr kumimoji="1" lang="ja-JP" altLang="en-US" sz="1000" dirty="0">
                          <a:latin typeface="Meiryo UI" panose="020B0604030504040204" pitchFamily="50" charset="-128"/>
                          <a:ea typeface="Meiryo UI" panose="020B0604030504040204" pitchFamily="50" charset="-128"/>
                        </a:rPr>
                        <a:t>法人に限定するのではなく</a:t>
                      </a:r>
                      <a:r>
                        <a:rPr kumimoji="1" lang="en-US" altLang="ja-JP" sz="1000" dirty="0">
                          <a:latin typeface="Meiryo UI" panose="020B0604030504040204" pitchFamily="50" charset="-128"/>
                          <a:ea typeface="Meiryo UI" panose="020B0604030504040204" pitchFamily="50" charset="-128"/>
                        </a:rPr>
                        <a:t>NPO</a:t>
                      </a:r>
                      <a:r>
                        <a:rPr kumimoji="1" lang="ja-JP" altLang="en-US" sz="1000" dirty="0">
                          <a:latin typeface="Meiryo UI" panose="020B0604030504040204" pitchFamily="50" charset="-128"/>
                          <a:ea typeface="Meiryo UI" panose="020B0604030504040204" pitchFamily="50" charset="-128"/>
                        </a:rPr>
                        <a:t>とした方が良い。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・重層的支援体制整備事業は狭間の対応のように思われているが、予防的社会福祉でもあるということを入れてもらいたい。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・地域における権利擁護の推進の目標指標で、「日常生活自立支援事業の待機者の解消等」となっているが、「等」が何なのかを本文で明確</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にしておいた方が良い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・コラムで母子生活支援施設をとりあげていただきたい。</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・公民連携の「公」の定義が行政をさすのであれば、行政と記載した方が伝わりやすい。</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187934104"/>
                  </a:ext>
                </a:extLst>
              </a:tr>
            </a:tbl>
          </a:graphicData>
        </a:graphic>
      </p:graphicFrame>
    </p:spTree>
    <p:extLst>
      <p:ext uri="{BB962C8B-B14F-4D97-AF65-F5344CB8AC3E}">
        <p14:creationId xmlns:p14="http://schemas.microsoft.com/office/powerpoint/2010/main" val="4116921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3051-C43D-47A0-AAF2-80FC3F73C9EE}"/>
              </a:ext>
            </a:extLst>
          </p:cNvPr>
          <p:cNvSpPr>
            <a:spLocks noGrp="1"/>
          </p:cNvSpPr>
          <p:nvPr>
            <p:ph type="title"/>
          </p:nvPr>
        </p:nvSpPr>
        <p:spPr>
          <a:xfrm>
            <a:off x="180691" y="186889"/>
            <a:ext cx="6402988" cy="542131"/>
          </a:xfrm>
        </p:spPr>
        <p:txBody>
          <a:bodyPr>
            <a:normAutofit/>
          </a:bodyPr>
          <a:lstStyle/>
          <a:p>
            <a:r>
              <a:rPr lang="ja-JP" altLang="en-US" sz="2000" dirty="0">
                <a:latin typeface="Meiryo UI" panose="020B0604030504040204" pitchFamily="50" charset="-128"/>
                <a:ea typeface="Meiryo UI" panose="020B0604030504040204" pitchFamily="50" charset="-128"/>
              </a:rPr>
              <a:t>２　福祉サービス第三者評価事業推進分科会の実績</a:t>
            </a:r>
          </a:p>
        </p:txBody>
      </p:sp>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2601357901"/>
              </p:ext>
            </p:extLst>
          </p:nvPr>
        </p:nvGraphicFramePr>
        <p:xfrm>
          <a:off x="255678" y="1274966"/>
          <a:ext cx="9394644" cy="18547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2">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日（火）　午前</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時</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分から正午</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2">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オンライン開催</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2">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2">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第三者評価機関の認証審議について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第三者評価機関の認証更新状況について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その他</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１機関より認証申請があり、条件付きで認証とした。</a:t>
                      </a: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令和３年度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
        <p:nvSpPr>
          <p:cNvPr id="5" name="タイトル 1">
            <a:extLst>
              <a:ext uri="{FF2B5EF4-FFF2-40B4-BE49-F238E27FC236}">
                <a16:creationId xmlns:a16="http://schemas.microsoft.com/office/drawing/2014/main" id="{B38C18DF-9E3C-4560-84CA-96C59F760C29}"/>
              </a:ext>
            </a:extLst>
          </p:cNvPr>
          <p:cNvSpPr txBox="1">
            <a:spLocks/>
          </p:cNvSpPr>
          <p:nvPr/>
        </p:nvSpPr>
        <p:spPr>
          <a:xfrm>
            <a:off x="255678" y="910585"/>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認証部会</a:t>
            </a:r>
          </a:p>
        </p:txBody>
      </p:sp>
      <p:graphicFrame>
        <p:nvGraphicFramePr>
          <p:cNvPr id="8" name="表 3">
            <a:extLst>
              <a:ext uri="{FF2B5EF4-FFF2-40B4-BE49-F238E27FC236}">
                <a16:creationId xmlns:a16="http://schemas.microsoft.com/office/drawing/2014/main" id="{A302B731-87A2-4153-972B-0DB32DC687F6}"/>
              </a:ext>
            </a:extLst>
          </p:cNvPr>
          <p:cNvGraphicFramePr>
            <a:graphicFrameLocks noGrp="1"/>
          </p:cNvGraphicFramePr>
          <p:nvPr>
            <p:extLst>
              <p:ext uri="{D42A27DB-BD31-4B8C-83A1-F6EECF244321}">
                <p14:modId xmlns:p14="http://schemas.microsoft.com/office/powerpoint/2010/main" val="2085506626"/>
              </p:ext>
            </p:extLst>
          </p:nvPr>
        </p:nvGraphicFramePr>
        <p:xfrm>
          <a:off x="255678" y="4671382"/>
          <a:ext cx="9394644" cy="18547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2">
                        <a:lumMod val="20000"/>
                        <a:lumOff val="80000"/>
                      </a:schemeClr>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令和</a:t>
                      </a:r>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3</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18</a:t>
                      </a:r>
                      <a:r>
                        <a:rPr kumimoji="1" lang="ja-JP" altLang="en-US" sz="1000" dirty="0">
                          <a:solidFill>
                            <a:schemeClr val="tx1"/>
                          </a:solidFill>
                          <a:latin typeface="Meiryo UI" panose="020B0604030504040204" pitchFamily="50" charset="-128"/>
                          <a:ea typeface="Meiryo UI" panose="020B0604030504040204" pitchFamily="50" charset="-128"/>
                        </a:rPr>
                        <a:t>日（月）　午後</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時</a:t>
                      </a:r>
                      <a:r>
                        <a:rPr kumimoji="1" lang="en-US" altLang="ja-JP" sz="1000" dirty="0">
                          <a:solidFill>
                            <a:schemeClr val="tx1"/>
                          </a:solidFill>
                          <a:latin typeface="Meiryo UI" panose="020B0604030504040204" pitchFamily="50" charset="-128"/>
                          <a:ea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rPr>
                        <a:t>分から午後</a:t>
                      </a: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時</a:t>
                      </a:r>
                      <a:r>
                        <a:rPr kumimoji="1" lang="en-US" altLang="ja-JP" sz="1000" dirty="0">
                          <a:solidFill>
                            <a:schemeClr val="tx1"/>
                          </a:solidFill>
                          <a:latin typeface="Meiryo UI" panose="020B0604030504040204" pitchFamily="50" charset="-128"/>
                          <a:ea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rPr>
                        <a:t>分</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2">
                        <a:lumMod val="20000"/>
                        <a:lumOff val="80000"/>
                      </a:schemeClr>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オンライン開催</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2">
                        <a:lumMod val="20000"/>
                        <a:lumOff val="80000"/>
                      </a:schemeClr>
                    </a:solidFill>
                  </a:tcPr>
                </a:tc>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委員</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2">
                        <a:lumMod val="20000"/>
                        <a:lumOff val="80000"/>
                      </a:schemeClr>
                    </a:solidFill>
                  </a:tcPr>
                </a:tc>
                <a:tc>
                  <a:txBody>
                    <a:bodyPr/>
                    <a:lstStyle/>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議題</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ja-JP" altLang="en-US" sz="1000" dirty="0">
                          <a:solidFill>
                            <a:schemeClr val="tx1"/>
                          </a:solidFill>
                          <a:latin typeface="Meiryo UI" panose="020B0604030504040204" pitchFamily="50" charset="-128"/>
                          <a:ea typeface="Meiryo UI" panose="020B0604030504040204" pitchFamily="50" charset="-128"/>
                        </a:rPr>
                        <a:t>１</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第三者評価機関の認証審議について</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２</a:t>
                      </a: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第三者評価機関の認証更新状況について</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３</a:t>
                      </a: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その他</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審議結果</a:t>
                      </a:r>
                      <a:r>
                        <a:rPr kumimoji="1" lang="en-US" altLang="ja-JP" sz="1000" dirty="0">
                          <a:solidFill>
                            <a:schemeClr val="tx1"/>
                          </a:solidFill>
                          <a:latin typeface="Meiryo UI" panose="020B0604030504040204" pitchFamily="50" charset="-128"/>
                          <a:ea typeface="Meiryo UI" panose="020B0604030504040204" pitchFamily="50" charset="-128"/>
                        </a:rPr>
                        <a:t>】</a:t>
                      </a:r>
                    </a:p>
                    <a:p>
                      <a:r>
                        <a:rPr kumimoji="1" lang="en-US" altLang="ja-JP" sz="1000" dirty="0">
                          <a:solidFill>
                            <a:schemeClr val="tx1"/>
                          </a:solidFill>
                          <a:latin typeface="Meiryo UI" panose="020B0604030504040204" pitchFamily="50" charset="-128"/>
                          <a:ea typeface="Meiryo UI" panose="020B0604030504040204" pitchFamily="50" charset="-128"/>
                        </a:rPr>
                        <a:t>6</a:t>
                      </a:r>
                      <a:r>
                        <a:rPr kumimoji="1" lang="ja-JP" altLang="en-US" sz="1000" dirty="0">
                          <a:solidFill>
                            <a:schemeClr val="tx1"/>
                          </a:solidFill>
                          <a:latin typeface="Meiryo UI" panose="020B0604030504040204" pitchFamily="50" charset="-128"/>
                          <a:ea typeface="Meiryo UI" panose="020B0604030504040204" pitchFamily="50" charset="-128"/>
                        </a:rPr>
                        <a:t>機関より申請があり、すべて認証とした。</a:t>
                      </a:r>
                    </a:p>
                  </a:txBody>
                  <a:tcPr/>
                </a:tc>
                <a:extLst>
                  <a:ext uri="{0D108BD9-81ED-4DB2-BD59-A6C34878D82A}">
                    <a16:rowId xmlns:a16="http://schemas.microsoft.com/office/drawing/2014/main" val="3699699560"/>
                  </a:ext>
                </a:extLst>
              </a:tr>
            </a:tbl>
          </a:graphicData>
        </a:graphic>
      </p:graphicFrame>
      <p:sp>
        <p:nvSpPr>
          <p:cNvPr id="9" name="タイトル 1">
            <a:extLst>
              <a:ext uri="{FF2B5EF4-FFF2-40B4-BE49-F238E27FC236}">
                <a16:creationId xmlns:a16="http://schemas.microsoft.com/office/drawing/2014/main" id="{85A42DCE-7C8D-4DCA-9EF0-A322CF23A885}"/>
              </a:ext>
            </a:extLst>
          </p:cNvPr>
          <p:cNvSpPr txBox="1">
            <a:spLocks/>
          </p:cNvSpPr>
          <p:nvPr/>
        </p:nvSpPr>
        <p:spPr>
          <a:xfrm>
            <a:off x="200963" y="329277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令和４年度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3F06D9BA-BD6F-4B29-8DCF-1B5260C6E8EC}"/>
              </a:ext>
            </a:extLst>
          </p:cNvPr>
          <p:cNvSpPr txBox="1">
            <a:spLocks/>
          </p:cNvSpPr>
          <p:nvPr/>
        </p:nvSpPr>
        <p:spPr>
          <a:xfrm>
            <a:off x="200963" y="3538094"/>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認証部会・基準部会ともに開催なし</a:t>
            </a:r>
          </a:p>
        </p:txBody>
      </p:sp>
      <p:sp>
        <p:nvSpPr>
          <p:cNvPr id="11" name="タイトル 1">
            <a:extLst>
              <a:ext uri="{FF2B5EF4-FFF2-40B4-BE49-F238E27FC236}">
                <a16:creationId xmlns:a16="http://schemas.microsoft.com/office/drawing/2014/main" id="{976143D9-BE93-49F1-AEDC-04132A3285A5}"/>
              </a:ext>
            </a:extLst>
          </p:cNvPr>
          <p:cNvSpPr txBox="1">
            <a:spLocks/>
          </p:cNvSpPr>
          <p:nvPr/>
        </p:nvSpPr>
        <p:spPr>
          <a:xfrm>
            <a:off x="255678" y="4119209"/>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令和５年度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D7F6D319-12C8-49AD-A88E-2412FC3EE667}"/>
              </a:ext>
            </a:extLst>
          </p:cNvPr>
          <p:cNvSpPr txBox="1">
            <a:spLocks/>
          </p:cNvSpPr>
          <p:nvPr/>
        </p:nvSpPr>
        <p:spPr>
          <a:xfrm>
            <a:off x="255678" y="4364526"/>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認証部会</a:t>
            </a:r>
          </a:p>
        </p:txBody>
      </p:sp>
    </p:spTree>
    <p:extLst>
      <p:ext uri="{BB962C8B-B14F-4D97-AF65-F5344CB8AC3E}">
        <p14:creationId xmlns:p14="http://schemas.microsoft.com/office/powerpoint/2010/main" val="3580260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943051-C43D-47A0-AAF2-80FC3F73C9EE}"/>
              </a:ext>
            </a:extLst>
          </p:cNvPr>
          <p:cNvSpPr>
            <a:spLocks noGrp="1"/>
          </p:cNvSpPr>
          <p:nvPr>
            <p:ph type="title"/>
          </p:nvPr>
        </p:nvSpPr>
        <p:spPr>
          <a:xfrm>
            <a:off x="180691" y="186889"/>
            <a:ext cx="6402988" cy="542131"/>
          </a:xfrm>
        </p:spPr>
        <p:txBody>
          <a:bodyPr>
            <a:normAutofit/>
          </a:bodyPr>
          <a:lstStyle/>
          <a:p>
            <a:r>
              <a:rPr lang="ja-JP" altLang="en-US" sz="2000" dirty="0">
                <a:latin typeface="Meiryo UI" panose="020B0604030504040204" pitchFamily="50" charset="-128"/>
                <a:ea typeface="Meiryo UI" panose="020B0604030504040204" pitchFamily="50" charset="-128"/>
              </a:rPr>
              <a:t>３　福祉基金運営分科会の実績</a:t>
            </a:r>
          </a:p>
        </p:txBody>
      </p:sp>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1533617832"/>
              </p:ext>
            </p:extLst>
          </p:nvPr>
        </p:nvGraphicFramePr>
        <p:xfrm>
          <a:off x="330665" y="3718895"/>
          <a:ext cx="9394644" cy="15499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14</a:t>
                      </a:r>
                      <a:r>
                        <a:rPr kumimoji="1" lang="ja-JP" altLang="en-US" sz="1000" dirty="0">
                          <a:latin typeface="Meiryo UI" panose="020B0604030504040204" pitchFamily="50" charset="-128"/>
                          <a:ea typeface="Meiryo UI" panose="020B0604030504040204" pitchFamily="50" charset="-128"/>
                        </a:rPr>
                        <a:t>日（金）から令和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21</a:t>
                      </a:r>
                      <a:r>
                        <a:rPr kumimoji="1" lang="ja-JP" altLang="en-US" sz="1000" dirty="0">
                          <a:latin typeface="Meiryo UI" panose="020B0604030504040204" pitchFamily="50" charset="-128"/>
                          <a:ea typeface="Meiryo UI" panose="020B0604030504040204" pitchFamily="50" charset="-128"/>
                        </a:rPr>
                        <a:t>日（金）</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書面開催</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年度福祉振興助成金の追加募集について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１件について審議の結果、施策推進公募型事業の追加が承認された。</a:t>
                      </a:r>
                      <a:endParaRPr kumimoji="1" lang="en-US" altLang="ja-JP"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令和３年度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graphicFrame>
        <p:nvGraphicFramePr>
          <p:cNvPr id="8" name="表 3">
            <a:extLst>
              <a:ext uri="{FF2B5EF4-FFF2-40B4-BE49-F238E27FC236}">
                <a16:creationId xmlns:a16="http://schemas.microsoft.com/office/drawing/2014/main" id="{A302B731-87A2-4153-972B-0DB32DC687F6}"/>
              </a:ext>
            </a:extLst>
          </p:cNvPr>
          <p:cNvGraphicFramePr>
            <a:graphicFrameLocks noGrp="1"/>
          </p:cNvGraphicFramePr>
          <p:nvPr>
            <p:extLst>
              <p:ext uri="{D42A27DB-BD31-4B8C-83A1-F6EECF244321}">
                <p14:modId xmlns:p14="http://schemas.microsoft.com/office/powerpoint/2010/main" val="2675363234"/>
              </p:ext>
            </p:extLst>
          </p:nvPr>
        </p:nvGraphicFramePr>
        <p:xfrm>
          <a:off x="330665" y="1178848"/>
          <a:ext cx="9394644" cy="20071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16</a:t>
                      </a:r>
                      <a:r>
                        <a:rPr kumimoji="1" lang="ja-JP" altLang="en-US" sz="1000" dirty="0">
                          <a:latin typeface="Meiryo UI" panose="020B0604030504040204" pitchFamily="50" charset="-128"/>
                          <a:ea typeface="Meiryo UI" panose="020B0604030504040204" pitchFamily="50" charset="-128"/>
                        </a:rPr>
                        <a:t>日（火）　午前</a:t>
                      </a:r>
                      <a:r>
                        <a:rPr kumimoji="1" lang="en-US" altLang="ja-JP" sz="1000" dirty="0">
                          <a:latin typeface="Meiryo UI" panose="020B0604030504040204" pitchFamily="50" charset="-128"/>
                          <a:ea typeface="Meiryo UI" panose="020B0604030504040204" pitchFamily="50" charset="-128"/>
                        </a:rPr>
                        <a:t>9</a:t>
                      </a:r>
                      <a:r>
                        <a:rPr kumimoji="1" lang="ja-JP" altLang="en-US" sz="1000" dirty="0">
                          <a:latin typeface="Meiryo UI" panose="020B0604030504040204" pitchFamily="50" charset="-128"/>
                          <a:ea typeface="Meiryo UI" panose="020B0604030504040204" pitchFamily="50" charset="-128"/>
                        </a:rPr>
                        <a:t>時</a:t>
                      </a:r>
                      <a:r>
                        <a:rPr kumimoji="1" lang="en-US" altLang="ja-JP" sz="1000" dirty="0">
                          <a:latin typeface="Meiryo UI" panose="020B0604030504040204" pitchFamily="50" charset="-128"/>
                          <a:ea typeface="Meiryo UI" panose="020B0604030504040204" pitchFamily="50" charset="-128"/>
                        </a:rPr>
                        <a:t>45</a:t>
                      </a:r>
                      <a:r>
                        <a:rPr kumimoji="1" lang="ja-JP" altLang="en-US" sz="1000" dirty="0">
                          <a:latin typeface="Meiryo UI" panose="020B0604030504040204" pitchFamily="50" charset="-128"/>
                          <a:ea typeface="Meiryo UI" panose="020B0604030504040204" pitchFamily="50" charset="-128"/>
                        </a:rPr>
                        <a:t>分から正午</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大阪赤十字会館　</a:t>
                      </a:r>
                      <a:r>
                        <a:rPr kumimoji="1" lang="en-US" altLang="ja-JP" sz="1000" dirty="0">
                          <a:latin typeface="Meiryo UI" panose="020B0604030504040204" pitchFamily="50" charset="-128"/>
                          <a:ea typeface="Meiryo UI" panose="020B0604030504040204" pitchFamily="50" charset="-128"/>
                        </a:rPr>
                        <a:t>402</a:t>
                      </a:r>
                      <a:r>
                        <a:rPr kumimoji="1" lang="ja-JP" altLang="en-US" sz="1000" dirty="0">
                          <a:latin typeface="Meiryo UI" panose="020B0604030504040204" pitchFamily="50" charset="-128"/>
                          <a:ea typeface="Meiryo UI" panose="020B0604030504040204" pitchFamily="50" charset="-128"/>
                        </a:rPr>
                        <a:t>会議室</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年度大阪府福祉基金の決算および事業実績について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年度大阪府福祉基金地域福祉振興助成金の募集について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年度大阪府福祉基金地域福祉振興助成金地域福祉推進助成「事業評価」について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件について、審議の結果、事業評価について次のとおり承認された。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事業評価結果・・・</a:t>
                      </a:r>
                      <a:r>
                        <a:rPr kumimoji="1" lang="en-US" altLang="ja-JP" sz="1000" dirty="0">
                          <a:latin typeface="Meiryo UI" panose="020B0604030504040204" pitchFamily="50" charset="-128"/>
                          <a:ea typeface="Meiryo UI" panose="020B0604030504040204" pitchFamily="50" charset="-128"/>
                        </a:rPr>
                        <a:t>【S】1</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【A】3</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【B】2</a:t>
                      </a:r>
                      <a:r>
                        <a:rPr kumimoji="1" lang="ja-JP" altLang="en-US" sz="1000" dirty="0">
                          <a:latin typeface="Meiryo UI" panose="020B0604030504040204" pitchFamily="50" charset="-128"/>
                          <a:ea typeface="Meiryo UI" panose="020B0604030504040204" pitchFamily="50" charset="-128"/>
                        </a:rPr>
                        <a:t>団体</a:t>
                      </a:r>
                    </a:p>
                  </a:txBody>
                  <a:tcPr/>
                </a:tc>
                <a:extLst>
                  <a:ext uri="{0D108BD9-81ED-4DB2-BD59-A6C34878D82A}">
                    <a16:rowId xmlns:a16="http://schemas.microsoft.com/office/drawing/2014/main" val="3699699560"/>
                  </a:ext>
                </a:extLst>
              </a:tr>
            </a:tbl>
          </a:graphicData>
        </a:graphic>
      </p:graphicFrame>
      <p:sp>
        <p:nvSpPr>
          <p:cNvPr id="13" name="タイトル 1">
            <a:extLst>
              <a:ext uri="{FF2B5EF4-FFF2-40B4-BE49-F238E27FC236}">
                <a16:creationId xmlns:a16="http://schemas.microsoft.com/office/drawing/2014/main" id="{F92D3965-AF42-486B-9687-9321C34666C0}"/>
              </a:ext>
            </a:extLst>
          </p:cNvPr>
          <p:cNvSpPr txBox="1">
            <a:spLocks/>
          </p:cNvSpPr>
          <p:nvPr/>
        </p:nvSpPr>
        <p:spPr>
          <a:xfrm>
            <a:off x="255678" y="855930"/>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第１回福祉基金運営分科会</a:t>
            </a:r>
          </a:p>
        </p:txBody>
      </p:sp>
      <p:sp>
        <p:nvSpPr>
          <p:cNvPr id="14" name="タイトル 1">
            <a:extLst>
              <a:ext uri="{FF2B5EF4-FFF2-40B4-BE49-F238E27FC236}">
                <a16:creationId xmlns:a16="http://schemas.microsoft.com/office/drawing/2014/main" id="{18EEF0DF-4E1A-4099-978D-D0CCBF75B112}"/>
              </a:ext>
            </a:extLst>
          </p:cNvPr>
          <p:cNvSpPr txBox="1">
            <a:spLocks/>
          </p:cNvSpPr>
          <p:nvPr/>
        </p:nvSpPr>
        <p:spPr>
          <a:xfrm>
            <a:off x="255678" y="327673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第２回福祉基金運営分科会</a:t>
            </a:r>
          </a:p>
        </p:txBody>
      </p:sp>
    </p:spTree>
    <p:extLst>
      <p:ext uri="{BB962C8B-B14F-4D97-AF65-F5344CB8AC3E}">
        <p14:creationId xmlns:p14="http://schemas.microsoft.com/office/powerpoint/2010/main" val="3523438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975500474"/>
              </p:ext>
            </p:extLst>
          </p:nvPr>
        </p:nvGraphicFramePr>
        <p:xfrm>
          <a:off x="330665" y="3718895"/>
          <a:ext cx="9394644" cy="17023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20</a:t>
                      </a:r>
                      <a:r>
                        <a:rPr kumimoji="1" lang="ja-JP" altLang="en-US" sz="1000" dirty="0">
                          <a:latin typeface="Meiryo UI" panose="020B0604030504040204" pitchFamily="50" charset="-128"/>
                          <a:ea typeface="Meiryo UI" panose="020B0604030504040204" pitchFamily="50" charset="-128"/>
                        </a:rPr>
                        <a:t>日（月）から令和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24</a:t>
                      </a:r>
                      <a:r>
                        <a:rPr kumimoji="1" lang="ja-JP" altLang="en-US" sz="1000" dirty="0">
                          <a:latin typeface="Meiryo UI" panose="020B0604030504040204" pitchFamily="50" charset="-128"/>
                          <a:ea typeface="Meiryo UI" panose="020B0604030504040204" pitchFamily="50" charset="-128"/>
                        </a:rPr>
                        <a:t>日（金）</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書面開催</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年度大阪府福祉基金地域福祉振興助成金交付申請の審査について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５件について、審議の結果、交付決定について次のとおり承認された。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交付決定件数・・・</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施策推進公募型事業</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団体</a:t>
                      </a:r>
                      <a:endParaRPr kumimoji="1" lang="en-US" altLang="ja-JP"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令和３年度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graphicFrame>
        <p:nvGraphicFramePr>
          <p:cNvPr id="8" name="表 3">
            <a:extLst>
              <a:ext uri="{FF2B5EF4-FFF2-40B4-BE49-F238E27FC236}">
                <a16:creationId xmlns:a16="http://schemas.microsoft.com/office/drawing/2014/main" id="{A302B731-87A2-4153-972B-0DB32DC687F6}"/>
              </a:ext>
            </a:extLst>
          </p:cNvPr>
          <p:cNvGraphicFramePr>
            <a:graphicFrameLocks noGrp="1"/>
          </p:cNvGraphicFramePr>
          <p:nvPr>
            <p:extLst>
              <p:ext uri="{D42A27DB-BD31-4B8C-83A1-F6EECF244321}">
                <p14:modId xmlns:p14="http://schemas.microsoft.com/office/powerpoint/2010/main" val="3834591160"/>
              </p:ext>
            </p:extLst>
          </p:nvPr>
        </p:nvGraphicFramePr>
        <p:xfrm>
          <a:off x="330665" y="1178848"/>
          <a:ext cx="9394644" cy="17023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29</a:t>
                      </a:r>
                      <a:r>
                        <a:rPr kumimoji="1" lang="ja-JP" altLang="en-US" sz="1000" dirty="0">
                          <a:latin typeface="Meiryo UI" panose="020B0604030504040204" pitchFamily="50" charset="-128"/>
                          <a:ea typeface="Meiryo UI" panose="020B0604030504040204" pitchFamily="50" charset="-128"/>
                        </a:rPr>
                        <a:t>日（火）　午前</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時から正午</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大阪府男女共同参画・青少年センター　</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階中会議室②</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年度大阪府福祉基金地域福祉振興助成金交付申請の審査について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62</a:t>
                      </a:r>
                      <a:r>
                        <a:rPr kumimoji="1" lang="ja-JP" altLang="en-US" sz="1000" dirty="0">
                          <a:latin typeface="Meiryo UI" panose="020B0604030504040204" pitchFamily="50" charset="-128"/>
                          <a:ea typeface="Meiryo UI" panose="020B0604030504040204" pitchFamily="50" charset="-128"/>
                        </a:rPr>
                        <a:t>件について、審議の結果、交付決定について次のとおり承認された。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交付決定件数・・・</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活動費助成</a:t>
                      </a:r>
                      <a:r>
                        <a:rPr kumimoji="1" lang="en-US" altLang="ja-JP" sz="1000" dirty="0">
                          <a:latin typeface="Meiryo UI" panose="020B0604030504040204" pitchFamily="50" charset="-128"/>
                          <a:ea typeface="Meiryo UI" panose="020B0604030504040204" pitchFamily="50" charset="-128"/>
                        </a:rPr>
                        <a:t>】32</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民間団体提案型事業</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施策推進公募型事業</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その他事業</a:t>
                      </a:r>
                      <a:r>
                        <a:rPr kumimoji="1" lang="en-US" altLang="ja-JP" sz="1000" dirty="0">
                          <a:latin typeface="Meiryo UI" panose="020B0604030504040204" pitchFamily="50" charset="-128"/>
                          <a:ea typeface="Meiryo UI" panose="020B0604030504040204" pitchFamily="50" charset="-128"/>
                        </a:rPr>
                        <a:t>】22</a:t>
                      </a:r>
                      <a:r>
                        <a:rPr kumimoji="1" lang="ja-JP" altLang="en-US" sz="1000" dirty="0">
                          <a:latin typeface="Meiryo UI" panose="020B0604030504040204" pitchFamily="50" charset="-128"/>
                          <a:ea typeface="Meiryo UI" panose="020B0604030504040204" pitchFamily="50" charset="-128"/>
                        </a:rPr>
                        <a:t>団体</a:t>
                      </a:r>
                    </a:p>
                  </a:txBody>
                  <a:tcPr/>
                </a:tc>
                <a:extLst>
                  <a:ext uri="{0D108BD9-81ED-4DB2-BD59-A6C34878D82A}">
                    <a16:rowId xmlns:a16="http://schemas.microsoft.com/office/drawing/2014/main" val="3699699560"/>
                  </a:ext>
                </a:extLst>
              </a:tr>
            </a:tbl>
          </a:graphicData>
        </a:graphic>
      </p:graphicFrame>
      <p:sp>
        <p:nvSpPr>
          <p:cNvPr id="13" name="タイトル 1">
            <a:extLst>
              <a:ext uri="{FF2B5EF4-FFF2-40B4-BE49-F238E27FC236}">
                <a16:creationId xmlns:a16="http://schemas.microsoft.com/office/drawing/2014/main" id="{F92D3965-AF42-486B-9687-9321C34666C0}"/>
              </a:ext>
            </a:extLst>
          </p:cNvPr>
          <p:cNvSpPr txBox="1">
            <a:spLocks/>
          </p:cNvSpPr>
          <p:nvPr/>
        </p:nvSpPr>
        <p:spPr>
          <a:xfrm>
            <a:off x="255678" y="855930"/>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第３回福祉基金運営分科会</a:t>
            </a:r>
          </a:p>
        </p:txBody>
      </p:sp>
      <p:sp>
        <p:nvSpPr>
          <p:cNvPr id="14" name="タイトル 1">
            <a:extLst>
              <a:ext uri="{FF2B5EF4-FFF2-40B4-BE49-F238E27FC236}">
                <a16:creationId xmlns:a16="http://schemas.microsoft.com/office/drawing/2014/main" id="{18EEF0DF-4E1A-4099-978D-D0CCBF75B112}"/>
              </a:ext>
            </a:extLst>
          </p:cNvPr>
          <p:cNvSpPr txBox="1">
            <a:spLocks/>
          </p:cNvSpPr>
          <p:nvPr/>
        </p:nvSpPr>
        <p:spPr>
          <a:xfrm>
            <a:off x="255678" y="327673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第１回福祉基金運営分科会</a:t>
            </a:r>
          </a:p>
        </p:txBody>
      </p:sp>
      <p:sp>
        <p:nvSpPr>
          <p:cNvPr id="10" name="タイトル 1">
            <a:extLst>
              <a:ext uri="{FF2B5EF4-FFF2-40B4-BE49-F238E27FC236}">
                <a16:creationId xmlns:a16="http://schemas.microsoft.com/office/drawing/2014/main" id="{B2396033-096A-4693-B914-83F06C4DB648}"/>
              </a:ext>
            </a:extLst>
          </p:cNvPr>
          <p:cNvSpPr txBox="1">
            <a:spLocks/>
          </p:cNvSpPr>
          <p:nvPr/>
        </p:nvSpPr>
        <p:spPr>
          <a:xfrm>
            <a:off x="330665" y="3018781"/>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令和４年度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1064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3EBFA97B-447D-4975-A4DA-CE0C4C5BAB80}"/>
              </a:ext>
            </a:extLst>
          </p:cNvPr>
          <p:cNvGraphicFramePr>
            <a:graphicFrameLocks noGrp="1"/>
          </p:cNvGraphicFramePr>
          <p:nvPr>
            <p:extLst>
              <p:ext uri="{D42A27DB-BD31-4B8C-83A1-F6EECF244321}">
                <p14:modId xmlns:p14="http://schemas.microsoft.com/office/powerpoint/2010/main" val="463410107"/>
              </p:ext>
            </p:extLst>
          </p:nvPr>
        </p:nvGraphicFramePr>
        <p:xfrm>
          <a:off x="330665" y="3591895"/>
          <a:ext cx="9394644" cy="1702301"/>
        </p:xfrm>
        <a:graphic>
          <a:graphicData uri="http://schemas.openxmlformats.org/drawingml/2006/table">
            <a:tbl>
              <a:tblPr firstRow="1" bandRow="1">
                <a:tableStyleId>{5940675A-B579-460E-94D1-54222C63F5DA}</a:tableStyleId>
              </a:tblPr>
              <a:tblGrid>
                <a:gridCol w="1135826">
                  <a:extLst>
                    <a:ext uri="{9D8B030D-6E8A-4147-A177-3AD203B41FA5}">
                      <a16:colId xmlns:a16="http://schemas.microsoft.com/office/drawing/2014/main" val="3692599131"/>
                    </a:ext>
                  </a:extLst>
                </a:gridCol>
                <a:gridCol w="8258818">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令和５年３月</a:t>
                      </a:r>
                      <a:r>
                        <a:rPr kumimoji="1" lang="en-US" altLang="ja-JP" sz="1000" dirty="0">
                          <a:latin typeface="Meiryo UI" panose="020B0604030504040204" pitchFamily="50" charset="-128"/>
                          <a:ea typeface="Meiryo UI" panose="020B0604030504040204" pitchFamily="50" charset="-128"/>
                        </a:rPr>
                        <a:t>29</a:t>
                      </a:r>
                      <a:r>
                        <a:rPr kumimoji="1" lang="ja-JP" altLang="en-US" sz="1000" dirty="0">
                          <a:latin typeface="Meiryo UI" panose="020B0604030504040204" pitchFamily="50" charset="-128"/>
                          <a:ea typeface="Meiryo UI" panose="020B0604030504040204" pitchFamily="50" charset="-128"/>
                        </a:rPr>
                        <a:t>日（水）　午後</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時から午後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時</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大阪赤十字会館　</a:t>
                      </a:r>
                      <a:r>
                        <a:rPr kumimoji="1" lang="en-US" altLang="ja-JP" sz="1000" dirty="0">
                          <a:latin typeface="Meiryo UI" panose="020B0604030504040204" pitchFamily="50" charset="-128"/>
                          <a:ea typeface="Meiryo UI" panose="020B0604030504040204" pitchFamily="50" charset="-128"/>
                        </a:rPr>
                        <a:t>402</a:t>
                      </a:r>
                      <a:r>
                        <a:rPr kumimoji="1" lang="ja-JP" altLang="en-US" sz="1000" dirty="0">
                          <a:latin typeface="Meiryo UI" panose="020B0604030504040204" pitchFamily="50" charset="-128"/>
                          <a:ea typeface="Meiryo UI" panose="020B0604030504040204" pitchFamily="50" charset="-128"/>
                        </a:rPr>
                        <a:t>会議室</a:t>
                      </a: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年度大阪府福祉基金地域福祉振興助成金交付申請の審査について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53</a:t>
                      </a:r>
                      <a:r>
                        <a:rPr kumimoji="1" lang="ja-JP" altLang="en-US" sz="1000" dirty="0">
                          <a:latin typeface="Meiryo UI" panose="020B0604030504040204" pitchFamily="50" charset="-128"/>
                          <a:ea typeface="Meiryo UI" panose="020B0604030504040204" pitchFamily="50" charset="-128"/>
                        </a:rPr>
                        <a:t>件について、審議の結果、交付決定について次のとおり承認された。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交付決定件数・・・</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活動費助成</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民間団体提案型事業</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施策推進公募型事業</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団体</a:t>
                      </a:r>
                    </a:p>
                  </a:txBody>
                  <a:tcPr/>
                </a:tc>
                <a:extLst>
                  <a:ext uri="{0D108BD9-81ED-4DB2-BD59-A6C34878D82A}">
                    <a16:rowId xmlns:a16="http://schemas.microsoft.com/office/drawing/2014/main" val="3699699560"/>
                  </a:ext>
                </a:extLst>
              </a:tr>
            </a:tbl>
          </a:graphicData>
        </a:graphic>
      </p:graphicFrame>
      <p:sp>
        <p:nvSpPr>
          <p:cNvPr id="4" name="タイトル 1">
            <a:extLst>
              <a:ext uri="{FF2B5EF4-FFF2-40B4-BE49-F238E27FC236}">
                <a16:creationId xmlns:a16="http://schemas.microsoft.com/office/drawing/2014/main" id="{FFF86173-4113-4913-8B3E-D506FA9F9006}"/>
              </a:ext>
            </a:extLst>
          </p:cNvPr>
          <p:cNvSpPr txBox="1">
            <a:spLocks/>
          </p:cNvSpPr>
          <p:nvPr/>
        </p:nvSpPr>
        <p:spPr>
          <a:xfrm>
            <a:off x="255678" y="63671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en-US" altLang="ja-JP" sz="1050" b="1" dirty="0">
                <a:latin typeface="Meiryo UI" panose="020B0604030504040204" pitchFamily="50" charset="-128"/>
                <a:ea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rPr>
              <a:t>令和４年度</a:t>
            </a:r>
            <a:r>
              <a:rPr lang="en-US" altLang="ja-JP" sz="1050" b="1" dirty="0">
                <a:latin typeface="Meiryo UI" panose="020B0604030504040204" pitchFamily="50" charset="-128"/>
                <a:ea typeface="Meiryo UI" panose="020B0604030504040204" pitchFamily="50" charset="-128"/>
              </a:rPr>
              <a:t>》</a:t>
            </a:r>
            <a:endParaRPr lang="ja-JP" altLang="en-US" sz="1050" b="1" dirty="0">
              <a:latin typeface="Meiryo UI" panose="020B0604030504040204" pitchFamily="50" charset="-128"/>
              <a:ea typeface="Meiryo UI" panose="020B0604030504040204" pitchFamily="50" charset="-128"/>
            </a:endParaRPr>
          </a:p>
        </p:txBody>
      </p:sp>
      <p:graphicFrame>
        <p:nvGraphicFramePr>
          <p:cNvPr id="8" name="表 3">
            <a:extLst>
              <a:ext uri="{FF2B5EF4-FFF2-40B4-BE49-F238E27FC236}">
                <a16:creationId xmlns:a16="http://schemas.microsoft.com/office/drawing/2014/main" id="{A302B731-87A2-4153-972B-0DB32DC687F6}"/>
              </a:ext>
            </a:extLst>
          </p:cNvPr>
          <p:cNvGraphicFramePr>
            <a:graphicFrameLocks noGrp="1"/>
          </p:cNvGraphicFramePr>
          <p:nvPr>
            <p:extLst>
              <p:ext uri="{D42A27DB-BD31-4B8C-83A1-F6EECF244321}">
                <p14:modId xmlns:p14="http://schemas.microsoft.com/office/powerpoint/2010/main" val="2451534929"/>
              </p:ext>
            </p:extLst>
          </p:nvPr>
        </p:nvGraphicFramePr>
        <p:xfrm>
          <a:off x="255678" y="1287456"/>
          <a:ext cx="9394644" cy="2007101"/>
        </p:xfrm>
        <a:graphic>
          <a:graphicData uri="http://schemas.openxmlformats.org/drawingml/2006/table">
            <a:tbl>
              <a:tblPr firstRow="1" bandRow="1">
                <a:tableStyleId>{5940675A-B579-460E-94D1-54222C63F5DA}</a:tableStyleId>
              </a:tblPr>
              <a:tblGrid>
                <a:gridCol w="1131200">
                  <a:extLst>
                    <a:ext uri="{9D8B030D-6E8A-4147-A177-3AD203B41FA5}">
                      <a16:colId xmlns:a16="http://schemas.microsoft.com/office/drawing/2014/main" val="3692599131"/>
                    </a:ext>
                  </a:extLst>
                </a:gridCol>
                <a:gridCol w="8263444">
                  <a:extLst>
                    <a:ext uri="{9D8B030D-6E8A-4147-A177-3AD203B41FA5}">
                      <a16:colId xmlns:a16="http://schemas.microsoft.com/office/drawing/2014/main" val="3637703147"/>
                    </a:ext>
                  </a:extLst>
                </a:gridCol>
              </a:tblGrid>
              <a:tr h="272543">
                <a:tc>
                  <a:txBody>
                    <a:bodyPr/>
                    <a:lstStyle/>
                    <a:p>
                      <a:pPr algn="ctr"/>
                      <a:r>
                        <a:rPr kumimoji="1" lang="ja-JP" altLang="en-US" sz="1000" dirty="0">
                          <a:latin typeface="Meiryo UI" panose="020B0604030504040204" pitchFamily="50" charset="-128"/>
                          <a:ea typeface="Meiryo UI" panose="020B0604030504040204" pitchFamily="50" charset="-128"/>
                        </a:rPr>
                        <a:t>日　　時</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令和４年</a:t>
                      </a:r>
                      <a:r>
                        <a:rPr kumimoji="1" lang="en-US" altLang="ja-JP" sz="1000" dirty="0">
                          <a:latin typeface="Meiryo UI" panose="020B0604030504040204" pitchFamily="50" charset="-128"/>
                          <a:ea typeface="Meiryo UI" panose="020B0604030504040204" pitchFamily="50" charset="-128"/>
                        </a:rPr>
                        <a:t>11</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14</a:t>
                      </a:r>
                      <a:r>
                        <a:rPr kumimoji="1" lang="ja-JP" altLang="en-US" sz="1000" dirty="0">
                          <a:latin typeface="Meiryo UI" panose="020B0604030504040204" pitchFamily="50" charset="-128"/>
                          <a:ea typeface="Meiryo UI" panose="020B0604030504040204" pitchFamily="50" charset="-128"/>
                        </a:rPr>
                        <a:t>日（月）　午後</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時から午後</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時</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分</a:t>
                      </a:r>
                      <a:endParaRPr kumimoji="1" lang="en-US" altLang="ja-JP"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767005847"/>
                  </a:ext>
                </a:extLst>
              </a:tr>
              <a:tr h="303775">
                <a:tc>
                  <a:txBody>
                    <a:bodyPr/>
                    <a:lstStyle/>
                    <a:p>
                      <a:pPr algn="ctr"/>
                      <a:r>
                        <a:rPr kumimoji="1" lang="ja-JP" altLang="en-US" sz="1000" dirty="0">
                          <a:latin typeface="Meiryo UI" panose="020B0604030504040204" pitchFamily="50" charset="-128"/>
                          <a:ea typeface="Meiryo UI" panose="020B0604030504040204" pitchFamily="50" charset="-128"/>
                        </a:rPr>
                        <a:t>場　　所</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エルおおさか（大阪府立労働センター）</a:t>
                      </a:r>
                      <a:r>
                        <a:rPr kumimoji="1" lang="en-US" altLang="ja-JP" sz="1000" dirty="0">
                          <a:latin typeface="Meiryo UI" panose="020B0604030504040204" pitchFamily="50" charset="-128"/>
                          <a:ea typeface="Meiryo UI" panose="020B0604030504040204" pitchFamily="50" charset="-128"/>
                        </a:rPr>
                        <a:t>10</a:t>
                      </a:r>
                      <a:r>
                        <a:rPr kumimoji="1" lang="ja-JP" altLang="en-US" sz="1000" dirty="0">
                          <a:latin typeface="Meiryo UI" panose="020B0604030504040204" pitchFamily="50" charset="-128"/>
                          <a:ea typeface="Meiryo UI" panose="020B0604030504040204" pitchFamily="50" charset="-128"/>
                        </a:rPr>
                        <a:t>階研修室</a:t>
                      </a:r>
                      <a:r>
                        <a:rPr kumimoji="1" lang="en-US" altLang="ja-JP" sz="1000" dirty="0">
                          <a:latin typeface="Meiryo UI" panose="020B0604030504040204" pitchFamily="50" charset="-128"/>
                          <a:ea typeface="Meiryo UI" panose="020B0604030504040204" pitchFamily="50" charset="-128"/>
                        </a:rPr>
                        <a:t>5</a:t>
                      </a:r>
                      <a:endParaRPr kumimoji="1" lang="ja-JP" altLang="en-US" sz="10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295609940"/>
                  </a:ext>
                </a:extLst>
              </a:tr>
              <a:tr h="272543">
                <a:tc>
                  <a:txBody>
                    <a:bodyPr/>
                    <a:lstStyle/>
                    <a:p>
                      <a:pPr algn="ctr"/>
                      <a:r>
                        <a:rPr kumimoji="1" lang="ja-JP" altLang="en-US" sz="1000" dirty="0">
                          <a:latin typeface="Meiryo UI" panose="020B0604030504040204" pitchFamily="50" charset="-128"/>
                          <a:ea typeface="Meiryo UI" panose="020B0604030504040204" pitchFamily="50" charset="-128"/>
                        </a:rPr>
                        <a:t>出  席  者</a:t>
                      </a:r>
                    </a:p>
                  </a:txBody>
                  <a:tcPr anchor="ctr">
                    <a:solidFill>
                      <a:schemeClr val="accent6">
                        <a:lumMod val="20000"/>
                        <a:lumOff val="80000"/>
                      </a:schemeClr>
                    </a:solidFill>
                  </a:tcPr>
                </a:tc>
                <a:tc>
                  <a:txBody>
                    <a:bodyPr/>
                    <a:lstStyle/>
                    <a:p>
                      <a:r>
                        <a:rPr kumimoji="1" lang="ja-JP" altLang="en-US" sz="1000" dirty="0">
                          <a:latin typeface="Meiryo UI" panose="020B0604030504040204" pitchFamily="50" charset="-128"/>
                          <a:ea typeface="Meiryo UI" panose="020B0604030504040204" pitchFamily="50" charset="-128"/>
                        </a:rPr>
                        <a:t>委員</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名</a:t>
                      </a:r>
                    </a:p>
                  </a:txBody>
                  <a:tcPr anchor="ctr"/>
                </a:tc>
                <a:extLst>
                  <a:ext uri="{0D108BD9-81ED-4DB2-BD59-A6C34878D82A}">
                    <a16:rowId xmlns:a16="http://schemas.microsoft.com/office/drawing/2014/main" val="999899060"/>
                  </a:ext>
                </a:extLst>
              </a:tr>
              <a:tr h="633257">
                <a:tc>
                  <a:txBody>
                    <a:bodyPr/>
                    <a:lstStyle/>
                    <a:p>
                      <a:pPr algn="ctr"/>
                      <a:r>
                        <a:rPr kumimoji="1" lang="ja-JP" altLang="en-US" sz="1000" dirty="0">
                          <a:latin typeface="Meiryo UI" panose="020B0604030504040204" pitchFamily="50" charset="-128"/>
                          <a:ea typeface="Meiryo UI" panose="020B0604030504040204" pitchFamily="50" charset="-128"/>
                        </a:rPr>
                        <a:t>議事概要</a:t>
                      </a:r>
                    </a:p>
                  </a:txBody>
                  <a:tcPr anchor="ctr">
                    <a:solidFill>
                      <a:schemeClr val="accent6">
                        <a:lumMod val="20000"/>
                        <a:lumOff val="80000"/>
                      </a:schemeClr>
                    </a:solidFill>
                  </a:tcPr>
                </a:tc>
                <a:tc>
                  <a:txBody>
                    <a:bodyPr/>
                    <a:lstStyle/>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議題</a:t>
                      </a:r>
                      <a:r>
                        <a:rPr kumimoji="1" lang="en-US" altLang="ja-JP" sz="10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１</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年度福祉基金の決算および事業実績について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２</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年度地域福祉振興助成金の募集について</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３</a:t>
                      </a:r>
                      <a:r>
                        <a:rPr kumimoji="1" lang="en-US" altLang="ja-JP" sz="1000" dirty="0">
                          <a:latin typeface="Meiryo UI" panose="020B0604030504040204" pitchFamily="50" charset="-128"/>
                          <a:ea typeface="Meiryo UI" panose="020B0604030504040204" pitchFamily="50" charset="-128"/>
                        </a:rPr>
                        <a:t>. </a:t>
                      </a: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年度地域福祉振興助成金地域福祉推進助成「事業評価」について</a:t>
                      </a:r>
                      <a:endParaRPr kumimoji="1" lang="en-US" altLang="ja-JP" sz="1000" dirty="0">
                        <a:latin typeface="Meiryo UI" panose="020B0604030504040204" pitchFamily="50" charset="-128"/>
                        <a:ea typeface="Meiryo UI" panose="020B0604030504040204" pitchFamily="50" charset="-128"/>
                      </a:endParaRPr>
                    </a:p>
                    <a:p>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審議結果</a:t>
                      </a:r>
                      <a:r>
                        <a:rPr kumimoji="1" lang="en-US" altLang="ja-JP" sz="1000" dirty="0">
                          <a:latin typeface="Meiryo UI" panose="020B0604030504040204" pitchFamily="50" charset="-128"/>
                          <a:ea typeface="Meiryo UI" panose="020B0604030504040204" pitchFamily="50" charset="-128"/>
                        </a:rPr>
                        <a:t>】</a:t>
                      </a:r>
                    </a:p>
                    <a:p>
                      <a:r>
                        <a:rPr kumimoji="1" lang="en-US" altLang="ja-JP" sz="1000" dirty="0">
                          <a:latin typeface="Meiryo UI" panose="020B0604030504040204" pitchFamily="50" charset="-128"/>
                          <a:ea typeface="Meiryo UI" panose="020B0604030504040204" pitchFamily="50" charset="-128"/>
                        </a:rPr>
                        <a:t>34</a:t>
                      </a:r>
                      <a:r>
                        <a:rPr kumimoji="1" lang="ja-JP" altLang="en-US" sz="1000" dirty="0">
                          <a:latin typeface="Meiryo UI" panose="020B0604030504040204" pitchFamily="50" charset="-128"/>
                          <a:ea typeface="Meiryo UI" panose="020B0604030504040204" pitchFamily="50" charset="-128"/>
                        </a:rPr>
                        <a:t>件について、審議の結果、事業評価について次のとおり承認された。</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事業評価結果・・・</a:t>
                      </a:r>
                      <a:r>
                        <a:rPr kumimoji="1" lang="en-US" altLang="ja-JP" sz="1000" dirty="0">
                          <a:latin typeface="Meiryo UI" panose="020B0604030504040204" pitchFamily="50" charset="-128"/>
                          <a:ea typeface="Meiryo UI" panose="020B0604030504040204" pitchFamily="50" charset="-128"/>
                        </a:rPr>
                        <a:t>【S】9</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【A】23</a:t>
                      </a:r>
                      <a:r>
                        <a:rPr kumimoji="1" lang="ja-JP" altLang="en-US" sz="1000" dirty="0">
                          <a:latin typeface="Meiryo UI" panose="020B0604030504040204" pitchFamily="50" charset="-128"/>
                          <a:ea typeface="Meiryo UI" panose="020B0604030504040204" pitchFamily="50" charset="-128"/>
                        </a:rPr>
                        <a:t>団体、</a:t>
                      </a:r>
                      <a:r>
                        <a:rPr kumimoji="1" lang="en-US" altLang="ja-JP" sz="1000" dirty="0">
                          <a:latin typeface="Meiryo UI" panose="020B0604030504040204" pitchFamily="50" charset="-128"/>
                          <a:ea typeface="Meiryo UI" panose="020B0604030504040204" pitchFamily="50" charset="-128"/>
                        </a:rPr>
                        <a:t>【B】2</a:t>
                      </a:r>
                      <a:r>
                        <a:rPr kumimoji="1" lang="ja-JP" altLang="en-US" sz="1000" dirty="0">
                          <a:latin typeface="Meiryo UI" panose="020B0604030504040204" pitchFamily="50" charset="-128"/>
                          <a:ea typeface="Meiryo UI" panose="020B0604030504040204" pitchFamily="50" charset="-128"/>
                        </a:rPr>
                        <a:t>団体</a:t>
                      </a:r>
                      <a:endParaRPr kumimoji="1" lang="ja-JP" altLang="en-US" sz="100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99699560"/>
                  </a:ext>
                </a:extLst>
              </a:tr>
            </a:tbl>
          </a:graphicData>
        </a:graphic>
      </p:graphicFrame>
      <p:sp>
        <p:nvSpPr>
          <p:cNvPr id="13" name="タイトル 1">
            <a:extLst>
              <a:ext uri="{FF2B5EF4-FFF2-40B4-BE49-F238E27FC236}">
                <a16:creationId xmlns:a16="http://schemas.microsoft.com/office/drawing/2014/main" id="{F92D3965-AF42-486B-9687-9321C34666C0}"/>
              </a:ext>
            </a:extLst>
          </p:cNvPr>
          <p:cNvSpPr txBox="1">
            <a:spLocks/>
          </p:cNvSpPr>
          <p:nvPr/>
        </p:nvSpPr>
        <p:spPr>
          <a:xfrm>
            <a:off x="255678" y="855930"/>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第２回福祉基金運営分科会</a:t>
            </a:r>
          </a:p>
        </p:txBody>
      </p:sp>
      <p:sp>
        <p:nvSpPr>
          <p:cNvPr id="14" name="タイトル 1">
            <a:extLst>
              <a:ext uri="{FF2B5EF4-FFF2-40B4-BE49-F238E27FC236}">
                <a16:creationId xmlns:a16="http://schemas.microsoft.com/office/drawing/2014/main" id="{18EEF0DF-4E1A-4099-978D-D0CCBF75B112}"/>
              </a:ext>
            </a:extLst>
          </p:cNvPr>
          <p:cNvSpPr txBox="1">
            <a:spLocks/>
          </p:cNvSpPr>
          <p:nvPr/>
        </p:nvSpPr>
        <p:spPr>
          <a:xfrm>
            <a:off x="255678" y="3276737"/>
            <a:ext cx="6402988" cy="304526"/>
          </a:xfrm>
          <a:prstGeom prst="rect">
            <a:avLst/>
          </a:prstGeom>
        </p:spPr>
        <p:txBody>
          <a:bodyPr vert="horz" lIns="91440" tIns="45720" rIns="91440" bIns="45720" rtlCol="0" anchor="ctr">
            <a:norm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r>
              <a:rPr lang="ja-JP" altLang="en-US" sz="1050" b="1" dirty="0">
                <a:latin typeface="Meiryo UI" panose="020B0604030504040204" pitchFamily="50" charset="-128"/>
                <a:ea typeface="Meiryo UI" panose="020B0604030504040204" pitchFamily="50" charset="-128"/>
              </a:rPr>
              <a:t>　第３回福祉基金運営分科会</a:t>
            </a:r>
          </a:p>
        </p:txBody>
      </p:sp>
    </p:spTree>
    <p:extLst>
      <p:ext uri="{BB962C8B-B14F-4D97-AF65-F5344CB8AC3E}">
        <p14:creationId xmlns:p14="http://schemas.microsoft.com/office/powerpoint/2010/main" val="106530227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887</TotalTime>
  <Words>3273</Words>
  <Application>Microsoft Office PowerPoint</Application>
  <PresentationFormat>A4 210 x 297 mm</PresentationFormat>
  <Paragraphs>451</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游ゴシック</vt:lpstr>
      <vt:lpstr>游ゴシック Light</vt:lpstr>
      <vt:lpstr>Arial</vt:lpstr>
      <vt:lpstr>Office テーマ</vt:lpstr>
      <vt:lpstr>報告事項</vt:lpstr>
      <vt:lpstr>大阪府域福祉推進審議会の各分科会の開催状況</vt:lpstr>
      <vt:lpstr>１　地域福祉支援計画推進分科会の実績</vt:lpstr>
      <vt:lpstr>PowerPoint プレゼンテーション</vt:lpstr>
      <vt:lpstr>PowerPoint プレゼンテーション</vt:lpstr>
      <vt:lpstr>２　福祉サービス第三者評価事業推進分科会の実績</vt:lpstr>
      <vt:lpstr>３　福祉基金運営分科会の実績</vt:lpstr>
      <vt:lpstr>PowerPoint プレゼンテーション</vt:lpstr>
      <vt:lpstr>PowerPoint プレゼンテーション</vt:lpstr>
      <vt:lpstr>PowerPoint プレゼンテーション</vt:lpstr>
      <vt:lpstr>PowerPoint プレゼンテーション</vt:lpstr>
      <vt:lpstr>４　社会福祉法人設立認可及び施設整備審査分科会の実績</vt:lpstr>
      <vt:lpstr>４　社会福祉法人設立認可及び施設整備審査分科会の実績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報告事項○ 分科会の審議・審査状況</dc:title>
  <dc:creator>吉田　夏子</dc:creator>
  <cp:lastModifiedBy>吉崎　啓司</cp:lastModifiedBy>
  <cp:revision>82</cp:revision>
  <cp:lastPrinted>2024-03-18T12:13:08Z</cp:lastPrinted>
  <dcterms:created xsi:type="dcterms:W3CDTF">2024-02-06T10:08:02Z</dcterms:created>
  <dcterms:modified xsi:type="dcterms:W3CDTF">2024-03-18T12:21:21Z</dcterms:modified>
</cp:coreProperties>
</file>