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sldIdLst>
    <p:sldId id="328" r:id="rId5"/>
    <p:sldId id="331" r:id="rId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FF"/>
    <a:srgbClr val="FF9999"/>
    <a:srgbClr val="AAEC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1378" autoAdjust="0"/>
  </p:normalViewPr>
  <p:slideViewPr>
    <p:cSldViewPr>
      <p:cViewPr varScale="1">
        <p:scale>
          <a:sx n="100" d="100"/>
          <a:sy n="100" d="100"/>
        </p:scale>
        <p:origin x="94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5E75508-3CE9-4178-9389-4B6DE5673AB7}" type="datetimeFigureOut">
              <a:rPr lang="ja-JP" altLang="en-US"/>
              <a:pPr>
                <a:defRPr/>
              </a:pPr>
              <a:t>2024/3/26</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85E4FF6-28DC-4231-B81C-46438E827E74}" type="slidenum">
              <a:rPr lang="ja-JP" altLang="en-US"/>
              <a:pPr>
                <a:defRPr/>
              </a:pPr>
              <a:t>‹#›</a:t>
            </a:fld>
            <a:endParaRPr lang="ja-JP" altLang="en-US"/>
          </a:p>
        </p:txBody>
      </p:sp>
    </p:spTree>
    <p:extLst>
      <p:ext uri="{BB962C8B-B14F-4D97-AF65-F5344CB8AC3E}">
        <p14:creationId xmlns:p14="http://schemas.microsoft.com/office/powerpoint/2010/main" val="2371517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D9015AF7-B15C-4108-A3A1-BC2843A8EE90}" type="datetimeFigureOut">
              <a:rPr lang="ja-JP" altLang="en-US"/>
              <a:pPr>
                <a:defRPr/>
              </a:pPr>
              <a:t>2024/3/26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8A28987-6FB5-48E9-84C4-004CD7CB5432}" type="slidenum">
              <a:rPr lang="ja-JP" altLang="en-US"/>
              <a:pPr>
                <a:defRPr/>
              </a:pPr>
              <a:t>‹#›</a:t>
            </a:fld>
            <a:endParaRPr lang="ja-JP" altLang="en-US"/>
          </a:p>
        </p:txBody>
      </p:sp>
    </p:spTree>
    <p:extLst>
      <p:ext uri="{BB962C8B-B14F-4D97-AF65-F5344CB8AC3E}">
        <p14:creationId xmlns:p14="http://schemas.microsoft.com/office/powerpoint/2010/main" val="18440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544B6BB-FA99-4CD9-B4E7-E136EE81E75C}" type="datetimeFigureOut">
              <a:rPr lang="ja-JP" altLang="en-US"/>
              <a:pPr>
                <a:defRPr/>
              </a:pPr>
              <a:t>2024/3/26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C03F2CA-1961-4B7F-BF8E-F793B0323EEE}" type="slidenum">
              <a:rPr lang="ja-JP" altLang="en-US"/>
              <a:pPr>
                <a:defRPr/>
              </a:pPr>
              <a:t>‹#›</a:t>
            </a:fld>
            <a:endParaRPr lang="ja-JP" altLang="en-US"/>
          </a:p>
        </p:txBody>
      </p:sp>
    </p:spTree>
    <p:extLst>
      <p:ext uri="{BB962C8B-B14F-4D97-AF65-F5344CB8AC3E}">
        <p14:creationId xmlns:p14="http://schemas.microsoft.com/office/powerpoint/2010/main" val="246493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5F400F7-C53F-49DC-9AF7-E07875D88C78}" type="datetimeFigureOut">
              <a:rPr lang="ja-JP" altLang="en-US"/>
              <a:pPr>
                <a:defRPr/>
              </a:pPr>
              <a:t>2024/3/26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3B957C9-B730-41C9-A95B-593858DE9E80}" type="slidenum">
              <a:rPr lang="ja-JP" altLang="en-US"/>
              <a:pPr>
                <a:defRPr/>
              </a:pPr>
              <a:t>‹#›</a:t>
            </a:fld>
            <a:endParaRPr lang="ja-JP" altLang="en-US"/>
          </a:p>
        </p:txBody>
      </p:sp>
    </p:spTree>
    <p:extLst>
      <p:ext uri="{BB962C8B-B14F-4D97-AF65-F5344CB8AC3E}">
        <p14:creationId xmlns:p14="http://schemas.microsoft.com/office/powerpoint/2010/main" val="12378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7FD794B-F724-452E-94DE-BDA4681A4D56}" type="datetimeFigureOut">
              <a:rPr lang="ja-JP" altLang="en-US"/>
              <a:pPr>
                <a:defRPr/>
              </a:pPr>
              <a:t>2024/3/26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377FAF-DFCC-49FD-8B45-CDE2A21763C5}" type="slidenum">
              <a:rPr lang="ja-JP" altLang="en-US"/>
              <a:pPr>
                <a:defRPr/>
              </a:pPr>
              <a:t>‹#›</a:t>
            </a:fld>
            <a:endParaRPr lang="ja-JP" altLang="en-US"/>
          </a:p>
        </p:txBody>
      </p:sp>
    </p:spTree>
    <p:extLst>
      <p:ext uri="{BB962C8B-B14F-4D97-AF65-F5344CB8AC3E}">
        <p14:creationId xmlns:p14="http://schemas.microsoft.com/office/powerpoint/2010/main" val="3040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BAB3974-59BE-4EFB-92A8-AF883CA1FB21}" type="datetimeFigureOut">
              <a:rPr lang="ja-JP" altLang="en-US"/>
              <a:pPr>
                <a:defRPr/>
              </a:pPr>
              <a:t>2024/3/26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18D6DB4-C797-42FC-AC9C-0B6A1E9F61EF}" type="slidenum">
              <a:rPr lang="ja-JP" altLang="en-US"/>
              <a:pPr>
                <a:defRPr/>
              </a:pPr>
              <a:t>‹#›</a:t>
            </a:fld>
            <a:endParaRPr lang="ja-JP" altLang="en-US"/>
          </a:p>
        </p:txBody>
      </p:sp>
    </p:spTree>
    <p:extLst>
      <p:ext uri="{BB962C8B-B14F-4D97-AF65-F5344CB8AC3E}">
        <p14:creationId xmlns:p14="http://schemas.microsoft.com/office/powerpoint/2010/main" val="127685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99732C2D-7B41-4A04-B8B2-6462AEC08939}" type="datetimeFigureOut">
              <a:rPr lang="ja-JP" altLang="en-US"/>
              <a:pPr>
                <a:defRPr/>
              </a:pPr>
              <a:t>2024/3/26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513F14D-1D0D-49C3-8E17-C008AA1C4E76}" type="slidenum">
              <a:rPr lang="ja-JP" altLang="en-US"/>
              <a:pPr>
                <a:defRPr/>
              </a:pPr>
              <a:t>‹#›</a:t>
            </a:fld>
            <a:endParaRPr lang="ja-JP" altLang="en-US"/>
          </a:p>
        </p:txBody>
      </p:sp>
    </p:spTree>
    <p:extLst>
      <p:ext uri="{BB962C8B-B14F-4D97-AF65-F5344CB8AC3E}">
        <p14:creationId xmlns:p14="http://schemas.microsoft.com/office/powerpoint/2010/main" val="310319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2F5776A0-27B8-4401-B856-C35B531C2953}" type="datetimeFigureOut">
              <a:rPr lang="ja-JP" altLang="en-US"/>
              <a:pPr>
                <a:defRPr/>
              </a:pPr>
              <a:t>2024/3/26</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5240D3C-E25F-4853-B4A7-44C9B3F987C8}" type="slidenum">
              <a:rPr lang="ja-JP" altLang="en-US"/>
              <a:pPr>
                <a:defRPr/>
              </a:pPr>
              <a:t>‹#›</a:t>
            </a:fld>
            <a:endParaRPr lang="ja-JP" altLang="en-US"/>
          </a:p>
        </p:txBody>
      </p:sp>
    </p:spTree>
    <p:extLst>
      <p:ext uri="{BB962C8B-B14F-4D97-AF65-F5344CB8AC3E}">
        <p14:creationId xmlns:p14="http://schemas.microsoft.com/office/powerpoint/2010/main" val="296639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238F81E-19AD-4566-857F-20EDAE253083}" type="datetimeFigureOut">
              <a:rPr lang="ja-JP" altLang="en-US"/>
              <a:pPr>
                <a:defRPr/>
              </a:pPr>
              <a:t>2024/3/26</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3B33E6E-475D-4E24-9D9C-C65211FCE017}" type="slidenum">
              <a:rPr lang="ja-JP" altLang="en-US"/>
              <a:pPr>
                <a:defRPr/>
              </a:pPr>
              <a:t>‹#›</a:t>
            </a:fld>
            <a:endParaRPr lang="ja-JP" altLang="en-US"/>
          </a:p>
        </p:txBody>
      </p:sp>
    </p:spTree>
    <p:extLst>
      <p:ext uri="{BB962C8B-B14F-4D97-AF65-F5344CB8AC3E}">
        <p14:creationId xmlns:p14="http://schemas.microsoft.com/office/powerpoint/2010/main" val="56372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F1FA008-B05C-4C74-B773-C458119AE791}" type="datetimeFigureOut">
              <a:rPr lang="ja-JP" altLang="en-US"/>
              <a:pPr>
                <a:defRPr/>
              </a:pPr>
              <a:t>2024/3/26</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CA7633-51B0-4AB4-B4E5-FD95EC7DA45F}" type="slidenum">
              <a:rPr lang="ja-JP" altLang="en-US"/>
              <a:pPr>
                <a:defRPr/>
              </a:pPr>
              <a:t>‹#›</a:t>
            </a:fld>
            <a:endParaRPr lang="ja-JP" altLang="en-US"/>
          </a:p>
        </p:txBody>
      </p:sp>
    </p:spTree>
    <p:extLst>
      <p:ext uri="{BB962C8B-B14F-4D97-AF65-F5344CB8AC3E}">
        <p14:creationId xmlns:p14="http://schemas.microsoft.com/office/powerpoint/2010/main" val="139600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42C03E7-E620-49E5-9A79-DCD0DBC0D928}" type="datetimeFigureOut">
              <a:rPr lang="ja-JP" altLang="en-US"/>
              <a:pPr>
                <a:defRPr/>
              </a:pPr>
              <a:t>2024/3/26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4ECE820-BB20-4FB6-AF2A-78D3A1AE20CB}" type="slidenum">
              <a:rPr lang="ja-JP" altLang="en-US"/>
              <a:pPr>
                <a:defRPr/>
              </a:pPr>
              <a:t>‹#›</a:t>
            </a:fld>
            <a:endParaRPr lang="ja-JP" altLang="en-US"/>
          </a:p>
        </p:txBody>
      </p:sp>
    </p:spTree>
    <p:extLst>
      <p:ext uri="{BB962C8B-B14F-4D97-AF65-F5344CB8AC3E}">
        <p14:creationId xmlns:p14="http://schemas.microsoft.com/office/powerpoint/2010/main" val="296403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62B9BC7-5C4D-468F-B436-CF77FDAD3D12}" type="datetimeFigureOut">
              <a:rPr lang="ja-JP" altLang="en-US"/>
              <a:pPr>
                <a:defRPr/>
              </a:pPr>
              <a:t>2024/3/26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7530A49-D1AF-4998-A41B-C2830C49A711}" type="slidenum">
              <a:rPr lang="ja-JP" altLang="en-US"/>
              <a:pPr>
                <a:defRPr/>
              </a:pPr>
              <a:t>‹#›</a:t>
            </a:fld>
            <a:endParaRPr lang="ja-JP" altLang="en-US"/>
          </a:p>
        </p:txBody>
      </p:sp>
    </p:spTree>
    <p:extLst>
      <p:ext uri="{BB962C8B-B14F-4D97-AF65-F5344CB8AC3E}">
        <p14:creationId xmlns:p14="http://schemas.microsoft.com/office/powerpoint/2010/main" val="409336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325CBA2-421B-418B-9FD1-EB03214DE745}" type="datetimeFigureOut">
              <a:rPr lang="ja-JP" altLang="en-US"/>
              <a:pPr>
                <a:defRPr/>
              </a:pPr>
              <a:t>2024/3/26</a:t>
            </a:fld>
            <a:endParaRPr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44DC39D-BF0B-4B22-8541-0B21A58783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image" Target="../media/image3.png"/><Relationship Id="rId7"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Excel_Worksheet.xlsx"/><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08D6362-714E-430A-81A8-13C306CF63A4}"/>
              </a:ext>
            </a:extLst>
          </p:cNvPr>
          <p:cNvSpPr/>
          <p:nvPr/>
        </p:nvSpPr>
        <p:spPr>
          <a:xfrm>
            <a:off x="0" y="548680"/>
            <a:ext cx="9144000" cy="630018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1ACD88C5-D3F3-4C5E-85B2-F4EE31666766}"/>
              </a:ext>
            </a:extLst>
          </p:cNvPr>
          <p:cNvSpPr/>
          <p:nvPr/>
        </p:nvSpPr>
        <p:spPr>
          <a:xfrm>
            <a:off x="153344" y="5382518"/>
            <a:ext cx="8804073" cy="1363986"/>
          </a:xfrm>
          <a:prstGeom prst="roundRect">
            <a:avLst>
              <a:gd name="adj" fmla="val 9963"/>
            </a:avLst>
          </a:prstGeom>
          <a:solidFill>
            <a:schemeClr val="bg1"/>
          </a:solidFill>
          <a:ln w="1905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Rectangle 2"/>
          <p:cNvSpPr>
            <a:spLocks noChangeArrowheads="1"/>
          </p:cNvSpPr>
          <p:nvPr/>
        </p:nvSpPr>
        <p:spPr bwMode="auto">
          <a:xfrm>
            <a:off x="0" y="121404"/>
            <a:ext cx="9144000" cy="295275"/>
          </a:xfrm>
          <a:prstGeom prst="rect">
            <a:avLst/>
          </a:prstGeom>
          <a:solidFill>
            <a:schemeClr val="tx2"/>
          </a:solidFill>
          <a:ln>
            <a:noFill/>
          </a:ln>
          <a:effectLst/>
        </p:spPr>
        <p:txBody>
          <a:bodyPr wrap="none" lIns="91435" tIns="45717" rIns="91435" bIns="45717" anchor="ctr"/>
          <a:lstStyle/>
          <a:p>
            <a:pPr algn="ctr">
              <a:lnSpc>
                <a:spcPts val="1900"/>
              </a:lnSpc>
              <a:defRPr/>
            </a:pPr>
            <a:r>
              <a:rPr lang="ja-JP" altLang="en-US" sz="1600" dirty="0">
                <a:solidFill>
                  <a:schemeClr val="bg1"/>
                </a:solidFill>
                <a:latin typeface="Meiryo UI" pitchFamily="50" charset="-128"/>
                <a:ea typeface="Meiryo UI" pitchFamily="50" charset="-128"/>
                <a:cs typeface="Meiryo UI" pitchFamily="50" charset="-128"/>
              </a:rPr>
              <a:t>　</a:t>
            </a:r>
            <a:r>
              <a:rPr lang="ja-JP" altLang="en-US" sz="1600" b="1" dirty="0">
                <a:solidFill>
                  <a:schemeClr val="bg1"/>
                </a:solidFill>
                <a:latin typeface="Meiryo UI" pitchFamily="50" charset="-128"/>
                <a:ea typeface="Meiryo UI" pitchFamily="50" charset="-128"/>
                <a:cs typeface="Meiryo UI" pitchFamily="50" charset="-128"/>
              </a:rPr>
              <a:t>大阪府介護・福祉人材確保戦略検討分科会について（案）</a:t>
            </a:r>
          </a:p>
        </p:txBody>
      </p:sp>
      <p:sp>
        <p:nvSpPr>
          <p:cNvPr id="4" name="角丸四角形 3"/>
          <p:cNvSpPr/>
          <p:nvPr/>
        </p:nvSpPr>
        <p:spPr>
          <a:xfrm>
            <a:off x="153344" y="773277"/>
            <a:ext cx="8789267" cy="855523"/>
          </a:xfrm>
          <a:prstGeom prst="roundRect">
            <a:avLst>
              <a:gd name="adj" fmla="val 9773"/>
            </a:avLst>
          </a:prstGeom>
          <a:solidFill>
            <a:schemeClr val="bg1"/>
          </a:solidFill>
          <a:ln w="190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defTabSz="914395">
              <a:lnSpc>
                <a:spcPts val="1400"/>
              </a:lnSpc>
              <a:defRPr/>
            </a:pPr>
            <a:r>
              <a:rPr lang="ja-JP" altLang="en-US" sz="1000" dirty="0">
                <a:solidFill>
                  <a:prstClr val="black"/>
                </a:solidFill>
                <a:latin typeface="Meiryo UI" pitchFamily="50" charset="-128"/>
                <a:ea typeface="Meiryo UI" pitchFamily="50" charset="-128"/>
                <a:cs typeface="Meiryo UI" pitchFamily="50" charset="-128"/>
              </a:rPr>
              <a:t>▽　 </a:t>
            </a:r>
            <a:r>
              <a:rPr lang="en-US" altLang="ja-JP" sz="1000" dirty="0">
                <a:solidFill>
                  <a:prstClr val="black"/>
                </a:solidFill>
                <a:latin typeface="Meiryo UI" pitchFamily="50" charset="-128"/>
                <a:ea typeface="Meiryo UI" pitchFamily="50" charset="-128"/>
                <a:cs typeface="Meiryo UI" pitchFamily="50" charset="-128"/>
              </a:rPr>
              <a:t>『</a:t>
            </a:r>
            <a:r>
              <a:rPr lang="ja-JP" altLang="en-US" sz="1000" dirty="0">
                <a:solidFill>
                  <a:prstClr val="black"/>
                </a:solidFill>
                <a:latin typeface="Meiryo UI" pitchFamily="50" charset="-128"/>
                <a:ea typeface="Meiryo UI" pitchFamily="50" charset="-128"/>
                <a:cs typeface="Meiryo UI" pitchFamily="50" charset="-128"/>
              </a:rPr>
              <a:t>大阪府介護・福祉人材確保戦略</a:t>
            </a:r>
            <a:r>
              <a:rPr lang="en-US" altLang="ja-JP" sz="1000" dirty="0">
                <a:solidFill>
                  <a:prstClr val="black"/>
                </a:solidFill>
                <a:latin typeface="Meiryo UI" pitchFamily="50" charset="-128"/>
                <a:ea typeface="Meiryo UI" pitchFamily="50" charset="-128"/>
                <a:cs typeface="Meiryo UI" pitchFamily="50" charset="-128"/>
              </a:rPr>
              <a:t>』</a:t>
            </a:r>
            <a:r>
              <a:rPr lang="ja-JP" altLang="en-US" sz="1000" dirty="0">
                <a:solidFill>
                  <a:prstClr val="black"/>
                </a:solidFill>
                <a:latin typeface="Meiryo UI" pitchFamily="50" charset="-128"/>
                <a:ea typeface="Meiryo UI" pitchFamily="50" charset="-128"/>
                <a:cs typeface="Meiryo UI" pitchFamily="50" charset="-128"/>
              </a:rPr>
              <a:t>は、少子高齢化の進展により深刻化する人材の不足に対応するため、平成</a:t>
            </a:r>
            <a:r>
              <a:rPr lang="en-US" altLang="ja-JP" sz="1000" dirty="0">
                <a:solidFill>
                  <a:prstClr val="black"/>
                </a:solidFill>
                <a:latin typeface="Meiryo UI" pitchFamily="50" charset="-128"/>
                <a:ea typeface="Meiryo UI" pitchFamily="50" charset="-128"/>
                <a:cs typeface="Meiryo UI" pitchFamily="50" charset="-128"/>
              </a:rPr>
              <a:t>29</a:t>
            </a:r>
            <a:r>
              <a:rPr lang="ja-JP" altLang="en-US" sz="1000" dirty="0">
                <a:solidFill>
                  <a:prstClr val="black"/>
                </a:solidFill>
                <a:latin typeface="Meiryo UI" pitchFamily="50" charset="-128"/>
                <a:ea typeface="Meiryo UI" pitchFamily="50" charset="-128"/>
                <a:cs typeface="Meiryo UI" pitchFamily="50" charset="-128"/>
              </a:rPr>
              <a:t>年</a:t>
            </a:r>
            <a:r>
              <a:rPr lang="en-US" altLang="ja-JP" sz="1000" dirty="0">
                <a:solidFill>
                  <a:prstClr val="black"/>
                </a:solidFill>
                <a:latin typeface="Meiryo UI" pitchFamily="50" charset="-128"/>
                <a:ea typeface="Meiryo UI" pitchFamily="50" charset="-128"/>
                <a:cs typeface="Meiryo UI" pitchFamily="50" charset="-128"/>
              </a:rPr>
              <a:t>11</a:t>
            </a:r>
            <a:r>
              <a:rPr lang="ja-JP" altLang="en-US" sz="1000" dirty="0">
                <a:solidFill>
                  <a:prstClr val="black"/>
                </a:solidFill>
                <a:latin typeface="Meiryo UI" pitchFamily="50" charset="-128"/>
                <a:ea typeface="Meiryo UI" pitchFamily="50" charset="-128"/>
                <a:cs typeface="Meiryo UI" pitchFamily="50" charset="-128"/>
              </a:rPr>
              <a:t>月に策定</a:t>
            </a:r>
            <a:endParaRPr lang="en-US" altLang="ja-JP" sz="1000" dirty="0">
              <a:solidFill>
                <a:prstClr val="black"/>
              </a:solidFill>
              <a:latin typeface="Meiryo UI" pitchFamily="50" charset="-128"/>
              <a:ea typeface="Meiryo UI" pitchFamily="50" charset="-128"/>
              <a:cs typeface="Meiryo UI" pitchFamily="50" charset="-128"/>
            </a:endParaRPr>
          </a:p>
          <a:p>
            <a:pPr defTabSz="914395">
              <a:lnSpc>
                <a:spcPts val="1400"/>
              </a:lnSpc>
              <a:defRPr/>
            </a:pPr>
            <a:r>
              <a:rPr lang="ja-JP" altLang="en-US" sz="1000" dirty="0">
                <a:solidFill>
                  <a:prstClr val="black"/>
                </a:solidFill>
                <a:latin typeface="Meiryo UI" pitchFamily="50" charset="-128"/>
                <a:ea typeface="Meiryo UI" pitchFamily="50" charset="-128"/>
                <a:cs typeface="Meiryo UI" pitchFamily="50" charset="-128"/>
              </a:rPr>
              <a:t>▽　策定から</a:t>
            </a:r>
            <a:r>
              <a:rPr lang="en-US" altLang="ja-JP" sz="1000" dirty="0">
                <a:solidFill>
                  <a:prstClr val="black"/>
                </a:solidFill>
                <a:latin typeface="Meiryo UI" pitchFamily="50" charset="-128"/>
                <a:ea typeface="Meiryo UI" pitchFamily="50" charset="-128"/>
                <a:cs typeface="Meiryo UI" pitchFamily="50" charset="-128"/>
              </a:rPr>
              <a:t>5</a:t>
            </a:r>
            <a:r>
              <a:rPr lang="ja-JP" altLang="en-US" sz="1000" dirty="0">
                <a:solidFill>
                  <a:prstClr val="black"/>
                </a:solidFill>
                <a:latin typeface="Meiryo UI" pitchFamily="50" charset="-128"/>
                <a:ea typeface="Meiryo UI" pitchFamily="50" charset="-128"/>
                <a:cs typeface="Meiryo UI" pitchFamily="50" charset="-128"/>
              </a:rPr>
              <a:t>年が経過し、その後の人材確保状況や国制度の改正を踏まえ</a:t>
            </a:r>
            <a:r>
              <a:rPr lang="ja-JP" altLang="en-US" sz="1000">
                <a:solidFill>
                  <a:prstClr val="black"/>
                </a:solidFill>
                <a:latin typeface="Meiryo UI" pitchFamily="50" charset="-128"/>
                <a:ea typeface="Meiryo UI" pitchFamily="50" charset="-128"/>
                <a:cs typeface="Meiryo UI" pitchFamily="50" charset="-128"/>
              </a:rPr>
              <a:t>、昨年度（</a:t>
            </a:r>
            <a:r>
              <a:rPr lang="ja-JP" altLang="en-US" sz="1000" dirty="0">
                <a:solidFill>
                  <a:prstClr val="black"/>
                </a:solidFill>
                <a:latin typeface="Meiryo UI" pitchFamily="50" charset="-128"/>
                <a:ea typeface="Meiryo UI" pitchFamily="50" charset="-128"/>
                <a:cs typeface="Meiryo UI" pitchFamily="50" charset="-128"/>
              </a:rPr>
              <a:t>令和</a:t>
            </a:r>
            <a:r>
              <a:rPr lang="en-US" altLang="ja-JP" sz="1000" dirty="0">
                <a:solidFill>
                  <a:prstClr val="black"/>
                </a:solidFill>
                <a:latin typeface="Meiryo UI" pitchFamily="50" charset="-128"/>
                <a:ea typeface="Meiryo UI" pitchFamily="50" charset="-128"/>
                <a:cs typeface="Meiryo UI" pitchFamily="50" charset="-128"/>
              </a:rPr>
              <a:t>4</a:t>
            </a:r>
            <a:r>
              <a:rPr lang="ja-JP" altLang="en-US" sz="1000" dirty="0">
                <a:solidFill>
                  <a:prstClr val="black"/>
                </a:solidFill>
                <a:latin typeface="Meiryo UI" pitchFamily="50" charset="-128"/>
                <a:ea typeface="Meiryo UI" pitchFamily="50" charset="-128"/>
                <a:cs typeface="Meiryo UI" pitchFamily="50" charset="-128"/>
              </a:rPr>
              <a:t>年度）、見直しに着手</a:t>
            </a:r>
            <a:endParaRPr lang="en-US" altLang="ja-JP" sz="1000" dirty="0">
              <a:solidFill>
                <a:prstClr val="black"/>
              </a:solidFill>
              <a:latin typeface="Meiryo UI" pitchFamily="50" charset="-128"/>
              <a:ea typeface="Meiryo UI" pitchFamily="50" charset="-128"/>
              <a:cs typeface="Meiryo UI" pitchFamily="50" charset="-128"/>
            </a:endParaRPr>
          </a:p>
          <a:p>
            <a:pPr defTabSz="914395">
              <a:lnSpc>
                <a:spcPts val="1400"/>
              </a:lnSpc>
              <a:defRPr/>
            </a:pPr>
            <a:r>
              <a:rPr lang="ja-JP" altLang="en-US" sz="1000" dirty="0">
                <a:solidFill>
                  <a:prstClr val="black"/>
                </a:solidFill>
                <a:latin typeface="Meiryo UI" pitchFamily="50" charset="-128"/>
                <a:ea typeface="Meiryo UI" pitchFamily="50" charset="-128"/>
                <a:cs typeface="Meiryo UI" pitchFamily="50" charset="-128"/>
              </a:rPr>
              <a:t>　　　「介護・福祉人材確保戦略見直しに関する連絡会議」（府、関係団体、外部有識者で構成）を設置し、幅広く意見を聴取したうえで、現戦略を策定</a:t>
            </a:r>
            <a:endParaRPr lang="en-US" altLang="ja-JP" sz="1000" dirty="0">
              <a:solidFill>
                <a:prstClr val="black"/>
              </a:solidFill>
              <a:latin typeface="Meiryo UI" pitchFamily="50" charset="-128"/>
              <a:ea typeface="Meiryo UI" pitchFamily="50" charset="-128"/>
              <a:cs typeface="Meiryo UI" pitchFamily="50" charset="-128"/>
            </a:endParaRPr>
          </a:p>
          <a:p>
            <a:pPr defTabSz="914395">
              <a:lnSpc>
                <a:spcPts val="1400"/>
              </a:lnSpc>
              <a:defRPr/>
            </a:pPr>
            <a:r>
              <a:rPr lang="ja-JP" altLang="en-US" sz="1000" dirty="0">
                <a:solidFill>
                  <a:prstClr val="black"/>
                </a:solidFill>
                <a:latin typeface="Meiryo UI" pitchFamily="50" charset="-128"/>
                <a:ea typeface="Meiryo UI" pitchFamily="50" charset="-128"/>
                <a:cs typeface="Meiryo UI" pitchFamily="50" charset="-128"/>
              </a:rPr>
              <a:t>▽　現戦略の取組み期間は、</a:t>
            </a:r>
            <a:r>
              <a:rPr lang="en-US" altLang="ja-JP" sz="1000" dirty="0">
                <a:solidFill>
                  <a:prstClr val="black"/>
                </a:solidFill>
                <a:latin typeface="Meiryo UI" pitchFamily="50" charset="-128"/>
                <a:ea typeface="Meiryo UI" pitchFamily="50" charset="-128"/>
                <a:cs typeface="Meiryo UI" pitchFamily="50" charset="-128"/>
              </a:rPr>
              <a:t>2023</a:t>
            </a:r>
            <a:r>
              <a:rPr lang="ja-JP" altLang="en-US" sz="1000" dirty="0">
                <a:solidFill>
                  <a:prstClr val="black"/>
                </a:solidFill>
                <a:latin typeface="Meiryo UI" pitchFamily="50" charset="-128"/>
                <a:ea typeface="Meiryo UI" pitchFamily="50" charset="-128"/>
                <a:cs typeface="Meiryo UI" pitchFamily="50" charset="-128"/>
              </a:rPr>
              <a:t>（令和</a:t>
            </a:r>
            <a:r>
              <a:rPr lang="en-US" altLang="ja-JP" sz="1000" dirty="0">
                <a:solidFill>
                  <a:prstClr val="black"/>
                </a:solidFill>
                <a:latin typeface="Meiryo UI" pitchFamily="50" charset="-128"/>
                <a:ea typeface="Meiryo UI" pitchFamily="50" charset="-128"/>
                <a:cs typeface="Meiryo UI" pitchFamily="50" charset="-128"/>
              </a:rPr>
              <a:t>5</a:t>
            </a:r>
            <a:r>
              <a:rPr lang="ja-JP" altLang="en-US" sz="1000" dirty="0">
                <a:solidFill>
                  <a:prstClr val="black"/>
                </a:solidFill>
                <a:latin typeface="Meiryo UI" pitchFamily="50" charset="-128"/>
                <a:ea typeface="Meiryo UI" pitchFamily="50" charset="-128"/>
                <a:cs typeface="Meiryo UI" pitchFamily="50" charset="-128"/>
              </a:rPr>
              <a:t>）年度から</a:t>
            </a:r>
            <a:r>
              <a:rPr lang="en-US" altLang="ja-JP" sz="1000" dirty="0">
                <a:solidFill>
                  <a:prstClr val="black"/>
                </a:solidFill>
                <a:latin typeface="Meiryo UI" pitchFamily="50" charset="-128"/>
                <a:ea typeface="Meiryo UI" pitchFamily="50" charset="-128"/>
                <a:cs typeface="Meiryo UI" pitchFamily="50" charset="-128"/>
              </a:rPr>
              <a:t>2027</a:t>
            </a:r>
            <a:r>
              <a:rPr lang="ja-JP" altLang="en-US" sz="1000" dirty="0">
                <a:solidFill>
                  <a:prstClr val="black"/>
                </a:solidFill>
                <a:latin typeface="Meiryo UI" pitchFamily="50" charset="-128"/>
                <a:ea typeface="Meiryo UI" pitchFamily="50" charset="-128"/>
                <a:cs typeface="Meiryo UI" pitchFamily="50" charset="-128"/>
              </a:rPr>
              <a:t>（令和</a:t>
            </a:r>
            <a:r>
              <a:rPr lang="en-US" altLang="ja-JP" sz="1000" dirty="0">
                <a:solidFill>
                  <a:prstClr val="black"/>
                </a:solidFill>
                <a:latin typeface="Meiryo UI" pitchFamily="50" charset="-128"/>
                <a:ea typeface="Meiryo UI" pitchFamily="50" charset="-128"/>
                <a:cs typeface="Meiryo UI" pitchFamily="50" charset="-128"/>
              </a:rPr>
              <a:t>9</a:t>
            </a:r>
            <a:r>
              <a:rPr lang="ja-JP" altLang="en-US" sz="1000" dirty="0">
                <a:solidFill>
                  <a:prstClr val="black"/>
                </a:solidFill>
                <a:latin typeface="Meiryo UI" pitchFamily="50" charset="-128"/>
                <a:ea typeface="Meiryo UI" pitchFamily="50" charset="-128"/>
                <a:cs typeface="Meiryo UI" pitchFamily="50" charset="-128"/>
              </a:rPr>
              <a:t>）年度までの</a:t>
            </a:r>
            <a:r>
              <a:rPr lang="en-US" altLang="ja-JP" sz="1000" dirty="0">
                <a:solidFill>
                  <a:prstClr val="black"/>
                </a:solidFill>
                <a:latin typeface="Meiryo UI" pitchFamily="50" charset="-128"/>
                <a:ea typeface="Meiryo UI" pitchFamily="50" charset="-128"/>
                <a:cs typeface="Meiryo UI" pitchFamily="50" charset="-128"/>
              </a:rPr>
              <a:t>5</a:t>
            </a:r>
            <a:r>
              <a:rPr lang="ja-JP" altLang="en-US" sz="1000" dirty="0">
                <a:solidFill>
                  <a:prstClr val="black"/>
                </a:solidFill>
                <a:latin typeface="Meiryo UI" pitchFamily="50" charset="-128"/>
                <a:ea typeface="Meiryo UI" pitchFamily="50" charset="-128"/>
                <a:cs typeface="Meiryo UI" pitchFamily="50" charset="-128"/>
              </a:rPr>
              <a:t>年間としている　</a:t>
            </a:r>
            <a:endParaRPr lang="ja-JP" altLang="en-US" sz="1000" b="1" dirty="0"/>
          </a:p>
        </p:txBody>
      </p:sp>
      <p:sp>
        <p:nvSpPr>
          <p:cNvPr id="43" name="角丸四角形 42"/>
          <p:cNvSpPr/>
          <p:nvPr/>
        </p:nvSpPr>
        <p:spPr>
          <a:xfrm>
            <a:off x="194846" y="1695116"/>
            <a:ext cx="8797254" cy="3600084"/>
          </a:xfrm>
          <a:prstGeom prst="roundRect">
            <a:avLst>
              <a:gd name="adj" fmla="val 5650"/>
            </a:avLst>
          </a:prstGeom>
          <a:solidFill>
            <a:schemeClr val="bg1"/>
          </a:solidFill>
          <a:ln w="190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95" eaLnBrk="0" hangingPunct="0">
              <a:lnSpc>
                <a:spcPts val="1300"/>
              </a:lnSpc>
              <a:spcBef>
                <a:spcPts val="600"/>
              </a:spcBef>
              <a:defRPr/>
            </a:pPr>
            <a:endParaRPr lang="ja-JP" altLang="en-US" sz="800" dirty="0"/>
          </a:p>
        </p:txBody>
      </p:sp>
      <p:sp>
        <p:nvSpPr>
          <p:cNvPr id="44" name="テキスト ボックス 1"/>
          <p:cNvSpPr txBox="1">
            <a:spLocks noChangeArrowheads="1"/>
          </p:cNvSpPr>
          <p:nvPr/>
        </p:nvSpPr>
        <p:spPr bwMode="auto">
          <a:xfrm>
            <a:off x="153345" y="1814206"/>
            <a:ext cx="8844001" cy="61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defTabSz="914395">
              <a:lnSpc>
                <a:spcPts val="1300"/>
              </a:lnSpc>
              <a:buNone/>
            </a:pPr>
            <a:r>
              <a:rPr kumimoji="0" lang="ja-JP" altLang="en-US" sz="900" dirty="0">
                <a:latin typeface="Meiryo UI" panose="020B0604030504040204" pitchFamily="50" charset="-128"/>
                <a:ea typeface="Meiryo UI" panose="020B0604030504040204" pitchFamily="50" charset="-128"/>
              </a:rPr>
              <a:t> ● 府内で従事する介護職員数</a:t>
            </a:r>
            <a:r>
              <a:rPr lang="ja-JP" altLang="en-US" sz="900" dirty="0">
                <a:latin typeface="Meiryo UI" panose="020B0604030504040204" pitchFamily="50" charset="-128"/>
                <a:ea typeface="Meiryo UI" panose="020B0604030504040204" pitchFamily="50" charset="-128"/>
              </a:rPr>
              <a:t>は、</a:t>
            </a:r>
            <a:r>
              <a:rPr lang="en-US" altLang="ja-JP" sz="900" dirty="0">
                <a:latin typeface="Meiryo UI" panose="020B0604030504040204" pitchFamily="50" charset="-128"/>
                <a:ea typeface="Meiryo UI" panose="020B0604030504040204" pitchFamily="50" charset="-128"/>
              </a:rPr>
              <a:t> 2017(</a:t>
            </a:r>
            <a:r>
              <a:rPr lang="ja-JP" altLang="en-US" sz="900" dirty="0">
                <a:latin typeface="Meiryo UI" panose="020B0604030504040204" pitchFamily="50" charset="-128"/>
                <a:ea typeface="Meiryo UI" panose="020B0604030504040204" pitchFamily="50" charset="-128"/>
              </a:rPr>
              <a:t>平成</a:t>
            </a:r>
            <a:r>
              <a:rPr lang="en-US" altLang="ja-JP" sz="900" dirty="0">
                <a:latin typeface="Meiryo UI" panose="020B0604030504040204" pitchFamily="50" charset="-128"/>
                <a:ea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rPr>
              <a:t>年度から</a:t>
            </a:r>
            <a:r>
              <a:rPr lang="en-US" altLang="ja-JP" sz="900" dirty="0">
                <a:latin typeface="Meiryo UI" panose="020B0604030504040204" pitchFamily="50" charset="-128"/>
                <a:ea typeface="Meiryo UI" panose="020B0604030504040204" pitchFamily="50" charset="-128"/>
              </a:rPr>
              <a:t>2020(</a:t>
            </a:r>
            <a:r>
              <a:rPr lang="ja-JP" altLang="en-US" sz="900" dirty="0">
                <a:latin typeface="Meiryo UI" panose="020B0604030504040204" pitchFamily="50" charset="-128"/>
                <a:ea typeface="Meiryo UI" panose="020B0604030504040204" pitchFamily="50" charset="-128"/>
              </a:rPr>
              <a:t>令和</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年度までの</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年間で約</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万</a:t>
            </a:r>
            <a:r>
              <a:rPr lang="en-US" altLang="ja-JP" sz="900" dirty="0">
                <a:latin typeface="Meiryo UI" panose="020B0604030504040204" pitchFamily="50" charset="-128"/>
                <a:ea typeface="Meiryo UI" panose="020B0604030504040204" pitchFamily="50" charset="-128"/>
              </a:rPr>
              <a:t>6</a:t>
            </a:r>
            <a:r>
              <a:rPr lang="ja-JP" altLang="en-US" sz="900" dirty="0">
                <a:latin typeface="Meiryo UI" panose="020B0604030504040204" pitchFamily="50" charset="-128"/>
                <a:ea typeface="Meiryo UI" panose="020B0604030504040204" pitchFamily="50" charset="-128"/>
              </a:rPr>
              <a:t>千人増加（平成</a:t>
            </a:r>
            <a:r>
              <a:rPr lang="en-US" altLang="ja-JP" sz="900" dirty="0">
                <a:latin typeface="Meiryo UI" panose="020B0604030504040204" pitchFamily="50" charset="-128"/>
                <a:ea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rPr>
              <a:t>年度</a:t>
            </a:r>
            <a:r>
              <a:rPr lang="en-US" altLang="ja-JP" sz="900" b="1" u="sng" dirty="0">
                <a:latin typeface="Meiryo UI" panose="020B0604030504040204" pitchFamily="50" charset="-128"/>
                <a:ea typeface="Meiryo UI" panose="020B0604030504040204" pitchFamily="50" charset="-128"/>
              </a:rPr>
              <a:t>155,111</a:t>
            </a:r>
            <a:r>
              <a:rPr lang="ja-JP" altLang="en-US" sz="900" b="1" u="sng" dirty="0">
                <a:latin typeface="Meiryo UI" panose="020B0604030504040204" pitchFamily="50" charset="-128"/>
                <a:ea typeface="Meiryo UI" panose="020B0604030504040204" pitchFamily="50" charset="-128"/>
              </a:rPr>
              <a:t>人</a:t>
            </a:r>
            <a:r>
              <a:rPr lang="ja-JP" altLang="en-US" sz="900" dirty="0">
                <a:latin typeface="Meiryo UI" panose="020B0604030504040204" pitchFamily="50" charset="-128"/>
                <a:ea typeface="Meiryo UI" panose="020B0604030504040204" pitchFamily="50" charset="-128"/>
              </a:rPr>
              <a:t>→令和</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年度</a:t>
            </a:r>
            <a:r>
              <a:rPr lang="en-US" altLang="ja-JP" sz="900" b="1" u="sng" dirty="0">
                <a:latin typeface="Meiryo UI" panose="020B0604030504040204" pitchFamily="50" charset="-128"/>
                <a:ea typeface="Meiryo UI" panose="020B0604030504040204" pitchFamily="50" charset="-128"/>
              </a:rPr>
              <a:t>181,354</a:t>
            </a:r>
            <a:r>
              <a:rPr lang="ja-JP" altLang="en-US" sz="900" b="1" u="sng" dirty="0">
                <a:latin typeface="Meiryo UI" panose="020B0604030504040204" pitchFamily="50" charset="-128"/>
                <a:ea typeface="Meiryo UI" panose="020B0604030504040204" pitchFamily="50" charset="-128"/>
              </a:rPr>
              <a:t>人</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国集計</a:t>
            </a:r>
            <a:endParaRPr lang="en-US" altLang="ja-JP" sz="900" dirty="0">
              <a:latin typeface="Meiryo UI" panose="020B0604030504040204" pitchFamily="50" charset="-128"/>
              <a:ea typeface="Meiryo UI" panose="020B0604030504040204" pitchFamily="50" charset="-128"/>
            </a:endParaRPr>
          </a:p>
          <a:p>
            <a:pPr defTabSz="914395">
              <a:lnSpc>
                <a:spcPts val="1300"/>
              </a:lnSpc>
              <a:spcBef>
                <a:spcPct val="0"/>
              </a:spcBef>
              <a:buNone/>
            </a:pPr>
            <a:r>
              <a:rPr kumimoji="0" lang="ja-JP" altLang="en-US" sz="900" dirty="0">
                <a:latin typeface="Meiryo UI" panose="020B0604030504040204" pitchFamily="50" charset="-128"/>
                <a:ea typeface="Meiryo UI" panose="020B0604030504040204" pitchFamily="50" charset="-128"/>
              </a:rPr>
              <a:t> ● 一方で、介護サービス</a:t>
            </a:r>
            <a:r>
              <a:rPr lang="ja-JP" altLang="en-US" sz="900" dirty="0">
                <a:latin typeface="Meiryo UI" panose="020B0604030504040204" pitchFamily="50" charset="-128"/>
                <a:ea typeface="Meiryo UI" panose="020B0604030504040204" pitchFamily="50" charset="-128"/>
              </a:rPr>
              <a:t>分野の有効求人倍率は戦略策定当時と変わらず</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倍台で推移し、人材不足が慢性化（平成</a:t>
            </a:r>
            <a:r>
              <a:rPr lang="en-US" altLang="ja-JP" sz="900" dirty="0">
                <a:latin typeface="Meiryo UI" panose="020B0604030504040204" pitchFamily="50" charset="-128"/>
                <a:ea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9</a:t>
            </a:r>
            <a:r>
              <a:rPr lang="ja-JP" altLang="en-US" sz="900" dirty="0">
                <a:latin typeface="Meiryo UI" panose="020B0604030504040204" pitchFamily="50" charset="-128"/>
                <a:ea typeface="Meiryo UI" panose="020B0604030504040204" pitchFamily="50" charset="-128"/>
              </a:rPr>
              <a:t>月：</a:t>
            </a:r>
            <a:r>
              <a:rPr lang="en-US" altLang="ja-JP" sz="900" b="1" u="sng" dirty="0">
                <a:latin typeface="Meiryo UI" panose="020B0604030504040204" pitchFamily="50" charset="-128"/>
                <a:ea typeface="Meiryo UI" panose="020B0604030504040204" pitchFamily="50" charset="-128"/>
              </a:rPr>
              <a:t>4.63</a:t>
            </a:r>
            <a:r>
              <a:rPr lang="ja-JP" altLang="en-US" sz="900" b="1" u="sng" dirty="0">
                <a:latin typeface="Meiryo UI" panose="020B0604030504040204" pitchFamily="50" charset="-128"/>
                <a:ea typeface="Meiryo UI" panose="020B0604030504040204" pitchFamily="50" charset="-128"/>
              </a:rPr>
              <a:t>倍</a:t>
            </a:r>
            <a:r>
              <a:rPr lang="ja-JP" altLang="en-US" sz="900" dirty="0">
                <a:latin typeface="Meiryo UI" panose="020B0604030504040204" pitchFamily="50" charset="-128"/>
                <a:ea typeface="Meiryo UI" panose="020B0604030504040204" pitchFamily="50" charset="-128"/>
              </a:rPr>
              <a:t>→令和</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11</a:t>
            </a:r>
            <a:r>
              <a:rPr lang="ja-JP" altLang="en-US" sz="900" dirty="0">
                <a:latin typeface="Meiryo UI" panose="020B0604030504040204" pitchFamily="50" charset="-128"/>
                <a:ea typeface="Meiryo UI" panose="020B0604030504040204" pitchFamily="50" charset="-128"/>
              </a:rPr>
              <a:t>月</a:t>
            </a:r>
            <a:r>
              <a:rPr lang="en-US" altLang="ja-JP" sz="900" b="1" u="sng" dirty="0">
                <a:latin typeface="Meiryo UI" panose="020B0604030504040204" pitchFamily="50" charset="-128"/>
                <a:ea typeface="Meiryo UI" panose="020B0604030504040204" pitchFamily="50" charset="-128"/>
              </a:rPr>
              <a:t>4.32</a:t>
            </a:r>
            <a:r>
              <a:rPr lang="ja-JP" altLang="en-US" sz="900" b="1" u="sng" dirty="0">
                <a:latin typeface="Meiryo UI" panose="020B0604030504040204" pitchFamily="50" charset="-128"/>
                <a:ea typeface="Meiryo UI" panose="020B0604030504040204" pitchFamily="50" charset="-128"/>
              </a:rPr>
              <a:t>倍</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defTabSz="914395">
              <a:lnSpc>
                <a:spcPts val="1300"/>
              </a:lnSpc>
              <a:spcBef>
                <a:spcPct val="0"/>
              </a:spcBef>
              <a:buNone/>
            </a:pPr>
            <a:r>
              <a:rPr kumimoji="0" lang="ja-JP" altLang="en-US" sz="900" dirty="0">
                <a:latin typeface="Meiryo UI" panose="020B0604030504040204" pitchFamily="50" charset="-128"/>
                <a:ea typeface="Meiryo UI" panose="020B0604030504040204" pitchFamily="50" charset="-128"/>
              </a:rPr>
              <a:t> ● 高齢者介護分野では、</a:t>
            </a:r>
            <a:r>
              <a:rPr lang="en-US" altLang="ja-JP" sz="900" b="1" u="sng" dirty="0">
                <a:latin typeface="Meiryo UI" panose="020B0604030504040204" pitchFamily="50" charset="-128"/>
                <a:ea typeface="Meiryo UI" panose="020B0604030504040204" pitchFamily="50" charset="-128"/>
              </a:rPr>
              <a:t>2025</a:t>
            </a:r>
            <a:r>
              <a:rPr lang="ja-JP" altLang="en-US" sz="900" b="1" u="sng" dirty="0">
                <a:latin typeface="Meiryo UI" panose="020B0604030504040204" pitchFamily="50" charset="-128"/>
                <a:ea typeface="Meiryo UI" panose="020B0604030504040204" pitchFamily="50" charset="-128"/>
              </a:rPr>
              <a:t>年に</a:t>
            </a:r>
            <a:r>
              <a:rPr lang="en-US" altLang="ja-JP" sz="900" b="1" u="sng" dirty="0">
                <a:latin typeface="Meiryo UI" panose="020B0604030504040204" pitchFamily="50" charset="-128"/>
                <a:ea typeface="Meiryo UI" panose="020B0604030504040204" pitchFamily="50" charset="-128"/>
              </a:rPr>
              <a:t>24,420</a:t>
            </a:r>
            <a:r>
              <a:rPr lang="ja-JP" altLang="en-US" sz="900" b="1" u="sng" dirty="0">
                <a:latin typeface="Meiryo UI" panose="020B0604030504040204" pitchFamily="50" charset="-128"/>
                <a:ea typeface="Meiryo UI" panose="020B0604030504040204" pitchFamily="50" charset="-128"/>
              </a:rPr>
              <a:t>人</a:t>
            </a:r>
            <a:r>
              <a:rPr lang="ja-JP" altLang="en-US" sz="900" dirty="0">
                <a:latin typeface="Meiryo UI" panose="020B0604030504040204" pitchFamily="50" charset="-128"/>
                <a:ea typeface="Meiryo UI" panose="020B0604030504040204" pitchFamily="50" charset="-128"/>
              </a:rPr>
              <a:t>、</a:t>
            </a:r>
            <a:r>
              <a:rPr lang="en-US" altLang="ja-JP" sz="900" b="1" u="sng" dirty="0">
                <a:latin typeface="Meiryo UI" panose="020B0604030504040204" pitchFamily="50" charset="-128"/>
                <a:ea typeface="Meiryo UI" panose="020B0604030504040204" pitchFamily="50" charset="-128"/>
              </a:rPr>
              <a:t>2040</a:t>
            </a:r>
            <a:r>
              <a:rPr lang="ja-JP" altLang="en-US" sz="900" b="1" u="sng" dirty="0">
                <a:latin typeface="Meiryo UI" panose="020B0604030504040204" pitchFamily="50" charset="-128"/>
                <a:ea typeface="Meiryo UI" panose="020B0604030504040204" pitchFamily="50" charset="-128"/>
              </a:rPr>
              <a:t>年には</a:t>
            </a:r>
            <a:r>
              <a:rPr lang="en-US" altLang="ja-JP" sz="900" b="1" u="sng" dirty="0">
                <a:latin typeface="Meiryo UI" panose="020B0604030504040204" pitchFamily="50" charset="-128"/>
                <a:ea typeface="Meiryo UI" panose="020B0604030504040204" pitchFamily="50" charset="-128"/>
              </a:rPr>
              <a:t>67,539</a:t>
            </a:r>
            <a:r>
              <a:rPr lang="ja-JP" altLang="en-US" sz="900" b="1" u="sng" dirty="0">
                <a:latin typeface="Meiryo UI" panose="020B0604030504040204" pitchFamily="50" charset="-128"/>
                <a:ea typeface="Meiryo UI" panose="020B0604030504040204" pitchFamily="50" charset="-128"/>
              </a:rPr>
              <a:t>人</a:t>
            </a:r>
            <a:r>
              <a:rPr lang="ja-JP" altLang="en-US" sz="900" dirty="0">
                <a:latin typeface="Meiryo UI" panose="020B0604030504040204" pitchFamily="50" charset="-128"/>
                <a:ea typeface="Meiryo UI" panose="020B0604030504040204" pitchFamily="50" charset="-128"/>
              </a:rPr>
              <a:t>の人材が</a:t>
            </a:r>
            <a:r>
              <a:rPr lang="ja-JP" altLang="en-US" sz="900" u="sng" dirty="0">
                <a:latin typeface="Meiryo UI" panose="020B0604030504040204" pitchFamily="50" charset="-128"/>
                <a:ea typeface="Meiryo UI" panose="020B0604030504040204" pitchFamily="50" charset="-128"/>
              </a:rPr>
              <a:t>不足すると推計</a:t>
            </a:r>
            <a:r>
              <a:rPr lang="ja-JP" altLang="en-US" sz="900" dirty="0">
                <a:latin typeface="Meiryo UI" panose="020B0604030504040204" pitchFamily="50" charset="-128"/>
                <a:ea typeface="Meiryo UI" panose="020B0604030504040204" pitchFamily="50" charset="-128"/>
              </a:rPr>
              <a:t>しており、人材の確保に向けた更なる対策の強化が必要</a:t>
            </a:r>
            <a:r>
              <a:rPr lang="ja-JP" altLang="en-US" sz="900" b="1" dirty="0">
                <a:latin typeface="Meiryo UI" panose="020B0604030504040204" pitchFamily="50" charset="-128"/>
                <a:ea typeface="Meiryo UI" panose="020B0604030504040204" pitchFamily="50" charset="-128"/>
              </a:rPr>
              <a:t>（データ１）</a:t>
            </a:r>
            <a:endParaRPr lang="en-US" altLang="ja-JP" sz="900" b="1" dirty="0">
              <a:latin typeface="Meiryo UI" panose="020B0604030504040204" pitchFamily="50" charset="-128"/>
              <a:ea typeface="Meiryo UI" panose="020B0604030504040204" pitchFamily="50" charset="-128"/>
            </a:endParaRPr>
          </a:p>
          <a:p>
            <a:pPr eaLnBrk="1" hangingPunct="1">
              <a:lnSpc>
                <a:spcPts val="1700"/>
              </a:lnSpc>
              <a:spcBef>
                <a:spcPct val="0"/>
              </a:spcBef>
              <a:buNone/>
            </a:pPr>
            <a:endParaRPr lang="ja-JP" altLang="en-US" sz="900" dirty="0">
              <a:latin typeface="Meiryo UI" pitchFamily="50" charset="-128"/>
              <a:ea typeface="Meiryo UI" pitchFamily="50" charset="-128"/>
              <a:cs typeface="Meiryo UI" pitchFamily="50" charset="-128"/>
            </a:endParaRPr>
          </a:p>
        </p:txBody>
      </p:sp>
      <p:sp>
        <p:nvSpPr>
          <p:cNvPr id="2" name="テキスト ボックス 1"/>
          <p:cNvSpPr txBox="1"/>
          <p:nvPr/>
        </p:nvSpPr>
        <p:spPr>
          <a:xfrm>
            <a:off x="8038795" y="138513"/>
            <a:ext cx="958551" cy="27699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資料６</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１</a:t>
            </a:r>
          </a:p>
        </p:txBody>
      </p:sp>
      <p:sp>
        <p:nvSpPr>
          <p:cNvPr id="25" name="Rectangle 2">
            <a:extLst>
              <a:ext uri="{FF2B5EF4-FFF2-40B4-BE49-F238E27FC236}">
                <a16:creationId xmlns:a16="http://schemas.microsoft.com/office/drawing/2014/main" id="{E4C1919E-3589-46D1-927A-C7B560FB5697}"/>
              </a:ext>
            </a:extLst>
          </p:cNvPr>
          <p:cNvSpPr>
            <a:spLocks noChangeArrowheads="1"/>
          </p:cNvSpPr>
          <p:nvPr/>
        </p:nvSpPr>
        <p:spPr bwMode="auto">
          <a:xfrm>
            <a:off x="251520" y="1638102"/>
            <a:ext cx="1471190" cy="216654"/>
          </a:xfrm>
          <a:prstGeom prst="rect">
            <a:avLst/>
          </a:prstGeom>
          <a:solidFill>
            <a:schemeClr val="tx2"/>
          </a:solidFill>
          <a:ln>
            <a:noFill/>
          </a:ln>
          <a:effectLst/>
        </p:spPr>
        <p:txBody>
          <a:bodyPr wrap="none" lIns="91435" tIns="45717" rIns="91435" bIns="45717" anchor="ctr"/>
          <a:lstStyle/>
          <a:p>
            <a:pPr algn="ctr">
              <a:lnSpc>
                <a:spcPts val="1900"/>
              </a:lnSpc>
              <a:defRPr/>
            </a:pPr>
            <a:r>
              <a:rPr lang="ja-JP" altLang="en-US" sz="1000" b="1" dirty="0">
                <a:solidFill>
                  <a:schemeClr val="bg1"/>
                </a:solidFill>
                <a:latin typeface="Meiryo UI" pitchFamily="50" charset="-128"/>
                <a:ea typeface="Meiryo UI" pitchFamily="50" charset="-128"/>
                <a:cs typeface="Meiryo UI" pitchFamily="50" charset="-128"/>
              </a:rPr>
              <a:t>現状から見た課題</a:t>
            </a:r>
          </a:p>
        </p:txBody>
      </p:sp>
      <p:sp>
        <p:nvSpPr>
          <p:cNvPr id="26" name="Rectangle 2">
            <a:extLst>
              <a:ext uri="{FF2B5EF4-FFF2-40B4-BE49-F238E27FC236}">
                <a16:creationId xmlns:a16="http://schemas.microsoft.com/office/drawing/2014/main" id="{15EBA9C5-763B-42B0-A359-17A924B0ACEF}"/>
              </a:ext>
            </a:extLst>
          </p:cNvPr>
          <p:cNvSpPr>
            <a:spLocks noChangeArrowheads="1"/>
          </p:cNvSpPr>
          <p:nvPr/>
        </p:nvSpPr>
        <p:spPr bwMode="auto">
          <a:xfrm>
            <a:off x="283771" y="630120"/>
            <a:ext cx="842220" cy="205005"/>
          </a:xfrm>
          <a:prstGeom prst="rect">
            <a:avLst/>
          </a:prstGeom>
          <a:solidFill>
            <a:schemeClr val="tx2"/>
          </a:solidFill>
          <a:ln>
            <a:noFill/>
          </a:ln>
          <a:effectLst/>
        </p:spPr>
        <p:txBody>
          <a:bodyPr wrap="none" lIns="91435" tIns="0" rIns="91435" bIns="0" anchor="ctr" anchorCtr="0"/>
          <a:lstStyle/>
          <a:p>
            <a:pPr algn="ctr">
              <a:lnSpc>
                <a:spcPts val="1900"/>
              </a:lnSpc>
              <a:defRPr/>
            </a:pPr>
            <a:r>
              <a:rPr lang="ja-JP" altLang="en-US" sz="1000" b="1" dirty="0">
                <a:solidFill>
                  <a:schemeClr val="bg1"/>
                </a:solidFill>
                <a:latin typeface="Meiryo UI" pitchFamily="50" charset="-128"/>
                <a:ea typeface="Meiryo UI" pitchFamily="50" charset="-128"/>
                <a:cs typeface="Meiryo UI" pitchFamily="50" charset="-128"/>
              </a:rPr>
              <a:t>趣　旨</a:t>
            </a:r>
          </a:p>
        </p:txBody>
      </p:sp>
      <p:grpSp>
        <p:nvGrpSpPr>
          <p:cNvPr id="28" name="グループ化 27">
            <a:extLst>
              <a:ext uri="{FF2B5EF4-FFF2-40B4-BE49-F238E27FC236}">
                <a16:creationId xmlns:a16="http://schemas.microsoft.com/office/drawing/2014/main" id="{27915CBC-7AEF-4038-925C-FE2670B3D47B}"/>
              </a:ext>
            </a:extLst>
          </p:cNvPr>
          <p:cNvGrpSpPr/>
          <p:nvPr/>
        </p:nvGrpSpPr>
        <p:grpSpPr>
          <a:xfrm>
            <a:off x="8317514" y="2531077"/>
            <a:ext cx="574966" cy="420845"/>
            <a:chOff x="10542528" y="2308327"/>
            <a:chExt cx="586935" cy="502500"/>
          </a:xfrm>
        </p:grpSpPr>
        <p:sp>
          <p:nvSpPr>
            <p:cNvPr id="29" name="正方形/長方形 28">
              <a:extLst>
                <a:ext uri="{FF2B5EF4-FFF2-40B4-BE49-F238E27FC236}">
                  <a16:creationId xmlns:a16="http://schemas.microsoft.com/office/drawing/2014/main" id="{E4584ABB-4C27-4F2D-9D01-742829269F94}"/>
                </a:ext>
              </a:extLst>
            </p:cNvPr>
            <p:cNvSpPr/>
            <p:nvPr/>
          </p:nvSpPr>
          <p:spPr>
            <a:xfrm>
              <a:off x="10542528" y="2308327"/>
              <a:ext cx="586935" cy="1413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重点１</a:t>
              </a:r>
            </a:p>
          </p:txBody>
        </p:sp>
        <p:sp>
          <p:nvSpPr>
            <p:cNvPr id="30" name="正方形/長方形 29">
              <a:extLst>
                <a:ext uri="{FF2B5EF4-FFF2-40B4-BE49-F238E27FC236}">
                  <a16:creationId xmlns:a16="http://schemas.microsoft.com/office/drawing/2014/main" id="{0FA86569-13F0-4F75-AE24-8EBE9C23B974}"/>
                </a:ext>
              </a:extLst>
            </p:cNvPr>
            <p:cNvSpPr/>
            <p:nvPr/>
          </p:nvSpPr>
          <p:spPr>
            <a:xfrm>
              <a:off x="10542528" y="2479849"/>
              <a:ext cx="586935" cy="145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重点２</a:t>
              </a:r>
            </a:p>
          </p:txBody>
        </p:sp>
        <p:sp>
          <p:nvSpPr>
            <p:cNvPr id="32" name="正方形/長方形 31">
              <a:extLst>
                <a:ext uri="{FF2B5EF4-FFF2-40B4-BE49-F238E27FC236}">
                  <a16:creationId xmlns:a16="http://schemas.microsoft.com/office/drawing/2014/main" id="{B1F27720-FD82-4022-8F7C-781BA199A045}"/>
                </a:ext>
              </a:extLst>
            </p:cNvPr>
            <p:cNvSpPr/>
            <p:nvPr/>
          </p:nvSpPr>
          <p:spPr>
            <a:xfrm>
              <a:off x="10542528" y="2674901"/>
              <a:ext cx="586935" cy="135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重点３</a:t>
              </a:r>
            </a:p>
          </p:txBody>
        </p:sp>
      </p:grpSp>
      <p:sp>
        <p:nvSpPr>
          <p:cNvPr id="33" name="正方形/長方形 32">
            <a:extLst>
              <a:ext uri="{FF2B5EF4-FFF2-40B4-BE49-F238E27FC236}">
                <a16:creationId xmlns:a16="http://schemas.microsoft.com/office/drawing/2014/main" id="{172AF6E3-816A-4ACE-9052-D87577F5EC92}"/>
              </a:ext>
            </a:extLst>
          </p:cNvPr>
          <p:cNvSpPr/>
          <p:nvPr/>
        </p:nvSpPr>
        <p:spPr>
          <a:xfrm>
            <a:off x="251520" y="2416129"/>
            <a:ext cx="8680495" cy="60919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395" eaLnBrk="0" hangingPunct="0">
              <a:lnSpc>
                <a:spcPts val="1300"/>
              </a:lnSpc>
              <a:spcBef>
                <a:spcPts val="600"/>
              </a:spcBef>
              <a:defRPr/>
            </a:pPr>
            <a:r>
              <a:rPr kumimoji="0" lang="ja-JP" altLang="en-US" sz="800" dirty="0">
                <a:solidFill>
                  <a:prstClr val="black"/>
                </a:solidFill>
                <a:latin typeface="Meiryo UI" panose="020B0604030504040204" pitchFamily="50" charset="-128"/>
                <a:ea typeface="Meiryo UI" panose="020B0604030504040204" pitchFamily="50" charset="-128"/>
              </a:rPr>
              <a:t>このため特に、・生産年齢人口が更に減少していく中、将来を担う人材の確保に向けた取組みとして、低年齢層から福祉の意義と役割を理解する機会の積極的な提供が必要　　</a:t>
            </a:r>
            <a:endParaRPr kumimoji="0" lang="en-US" altLang="ja-JP" sz="800" dirty="0">
              <a:solidFill>
                <a:prstClr val="black"/>
              </a:solidFill>
              <a:latin typeface="Meiryo UI" panose="020B0604030504040204" pitchFamily="50" charset="-128"/>
              <a:ea typeface="Meiryo UI" panose="020B0604030504040204" pitchFamily="50" charset="-128"/>
            </a:endParaRPr>
          </a:p>
          <a:p>
            <a:pPr defTabSz="914395" fontAlgn="auto">
              <a:lnSpc>
                <a:spcPts val="1300"/>
              </a:lnSpc>
              <a:spcBef>
                <a:spcPts val="0"/>
              </a:spcBef>
              <a:spcAft>
                <a:spcPts val="0"/>
              </a:spcAft>
              <a:defRPr/>
            </a:pPr>
            <a:r>
              <a:rPr kumimoji="0" lang="ja-JP" altLang="en-US" sz="800" dirty="0">
                <a:solidFill>
                  <a:prstClr val="black"/>
                </a:solidFill>
                <a:latin typeface="Meiryo UI" panose="020B0604030504040204" pitchFamily="50" charset="-128"/>
                <a:ea typeface="Meiryo UI" panose="020B0604030504040204" pitchFamily="50" charset="-128"/>
              </a:rPr>
              <a:t>　　　　　　　　 ・国による外国人介護人材の受入制度の整備により、府内の受入れ人数も年々増加。外国人介護人材の受入れや受入れ環境整備に積極的に取り組んでいくことが必要</a:t>
            </a:r>
            <a:r>
              <a:rPr kumimoji="0" lang="ja-JP" altLang="en-US" sz="800" b="1" dirty="0">
                <a:solidFill>
                  <a:prstClr val="black"/>
                </a:solidFill>
                <a:latin typeface="Meiryo UI" panose="020B0604030504040204" pitchFamily="50" charset="-128"/>
                <a:ea typeface="Meiryo UI" panose="020B0604030504040204" pitchFamily="50" charset="-128"/>
              </a:rPr>
              <a:t>（データ２）</a:t>
            </a:r>
            <a:endParaRPr kumimoji="0" lang="en-US" altLang="ja-JP" sz="800" b="1" dirty="0">
              <a:solidFill>
                <a:prstClr val="black"/>
              </a:solidFill>
              <a:latin typeface="Meiryo UI" panose="020B0604030504040204" pitchFamily="50" charset="-128"/>
              <a:ea typeface="Meiryo UI" panose="020B0604030504040204" pitchFamily="50" charset="-128"/>
            </a:endParaRPr>
          </a:p>
          <a:p>
            <a:pPr defTabSz="914395" fontAlgn="auto">
              <a:lnSpc>
                <a:spcPts val="1300"/>
              </a:lnSpc>
              <a:spcBef>
                <a:spcPts val="0"/>
              </a:spcBef>
              <a:spcAft>
                <a:spcPts val="0"/>
              </a:spcAft>
              <a:defRPr/>
            </a:pPr>
            <a:r>
              <a:rPr kumimoji="0" lang="ja-JP" altLang="en-US" sz="800" dirty="0">
                <a:solidFill>
                  <a:prstClr val="black"/>
                </a:solidFill>
                <a:latin typeface="Meiryo UI" panose="020B0604030504040204" pitchFamily="50" charset="-128"/>
                <a:ea typeface="Meiryo UI" panose="020B0604030504040204" pitchFamily="50" charset="-128"/>
              </a:rPr>
              <a:t>　　         　  ・府内の介護分野では、早期離職する割合が全国平均に比べて高い状況にあることから、その要因の調査・分析により、職場定着に向けた対策を講じることが必要</a:t>
            </a:r>
            <a:r>
              <a:rPr kumimoji="0" lang="ja-JP" altLang="en-US" sz="800" b="1" dirty="0">
                <a:solidFill>
                  <a:prstClr val="black"/>
                </a:solidFill>
                <a:latin typeface="Meiryo UI" panose="020B0604030504040204" pitchFamily="50" charset="-128"/>
                <a:ea typeface="Meiryo UI" panose="020B0604030504040204" pitchFamily="50" charset="-128"/>
              </a:rPr>
              <a:t>（データ３</a:t>
            </a:r>
            <a:endParaRPr lang="ja-JP" altLang="en-US" sz="800" dirty="0">
              <a:solidFill>
                <a:prstClr val="white"/>
              </a:solidFill>
              <a:latin typeface="Calibri"/>
              <a:ea typeface="ＭＳ Ｐゴシック" panose="020B0600070205080204" pitchFamily="50" charset="-128"/>
            </a:endParaRPr>
          </a:p>
          <a:p>
            <a:pPr algn="ctr"/>
            <a:endParaRPr kumimoji="1" lang="ja-JP" altLang="en-US" dirty="0">
              <a:solidFill>
                <a:schemeClr val="tx1"/>
              </a:solidFill>
            </a:endParaRPr>
          </a:p>
        </p:txBody>
      </p:sp>
      <p:pic>
        <p:nvPicPr>
          <p:cNvPr id="55" name="図 54">
            <a:extLst>
              <a:ext uri="{FF2B5EF4-FFF2-40B4-BE49-F238E27FC236}">
                <a16:creationId xmlns:a16="http://schemas.microsoft.com/office/drawing/2014/main" id="{32C35E83-DDBC-4164-84F7-7271A4BB46A4}"/>
              </a:ext>
            </a:extLst>
          </p:cNvPr>
          <p:cNvPicPr>
            <a:picLocks noChangeAspect="1"/>
          </p:cNvPicPr>
          <p:nvPr/>
        </p:nvPicPr>
        <p:blipFill>
          <a:blip r:embed="rId3"/>
          <a:stretch>
            <a:fillRect/>
          </a:stretch>
        </p:blipFill>
        <p:spPr>
          <a:xfrm>
            <a:off x="5394414" y="2832670"/>
            <a:ext cx="3370489" cy="2475360"/>
          </a:xfrm>
          <a:prstGeom prst="rect">
            <a:avLst/>
          </a:prstGeom>
        </p:spPr>
      </p:pic>
      <p:sp>
        <p:nvSpPr>
          <p:cNvPr id="56" name="線吹き出し 2 (枠付き) 71">
            <a:extLst>
              <a:ext uri="{FF2B5EF4-FFF2-40B4-BE49-F238E27FC236}">
                <a16:creationId xmlns:a16="http://schemas.microsoft.com/office/drawing/2014/main" id="{967F711A-2D5E-4039-BC54-7EB197C4B016}"/>
              </a:ext>
            </a:extLst>
          </p:cNvPr>
          <p:cNvSpPr/>
          <p:nvPr/>
        </p:nvSpPr>
        <p:spPr>
          <a:xfrm>
            <a:off x="7617566" y="4690811"/>
            <a:ext cx="1099128" cy="247460"/>
          </a:xfrm>
          <a:prstGeom prst="borderCallout2">
            <a:avLst>
              <a:gd name="adj1" fmla="val -1636"/>
              <a:gd name="adj2" fmla="val 34535"/>
              <a:gd name="adj3" fmla="val -176265"/>
              <a:gd name="adj4" fmla="val 33752"/>
              <a:gd name="adj5" fmla="val -177429"/>
              <a:gd name="adj6" fmla="val -6218"/>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F2EB29B8-998F-4742-AF38-AFF97FBD3CC3}"/>
              </a:ext>
            </a:extLst>
          </p:cNvPr>
          <p:cNvSpPr txBox="1"/>
          <p:nvPr/>
        </p:nvSpPr>
        <p:spPr>
          <a:xfrm>
            <a:off x="5671131" y="3892458"/>
            <a:ext cx="1194212" cy="307777"/>
          </a:xfrm>
          <a:prstGeom prst="rect">
            <a:avLst/>
          </a:prstGeom>
          <a:noFill/>
        </p:spPr>
        <p:txBody>
          <a:bodyPr wrap="square" rtlCol="0">
            <a:spAutoFit/>
          </a:bodyPr>
          <a:lstStyle/>
          <a:p>
            <a:r>
              <a:rPr lang="en-US" altLang="ja-JP" sz="700" b="1" dirty="0">
                <a:latin typeface="Meiryo UI" panose="020B0604030504040204" pitchFamily="50" charset="-128"/>
                <a:ea typeface="Meiryo UI" panose="020B0604030504040204" pitchFamily="50" charset="-128"/>
              </a:rPr>
              <a:t>H29.11</a:t>
            </a:r>
            <a:r>
              <a:rPr lang="ja-JP" altLang="en-US" sz="700" b="1" dirty="0">
                <a:latin typeface="Meiryo UI" panose="020B0604030504040204" pitchFamily="50" charset="-128"/>
                <a:ea typeface="Meiryo UI" panose="020B0604030504040204" pitchFamily="50" charset="-128"/>
              </a:rPr>
              <a:t>～</a:t>
            </a:r>
            <a:endParaRPr lang="en-US" altLang="ja-JP" sz="700" b="1" dirty="0">
              <a:latin typeface="Meiryo UI" panose="020B0604030504040204" pitchFamily="50" charset="-128"/>
              <a:ea typeface="Meiryo UI" panose="020B0604030504040204" pitchFamily="50" charset="-128"/>
            </a:endParaRPr>
          </a:p>
          <a:p>
            <a:r>
              <a:rPr lang="ja-JP" altLang="en-US" sz="700" b="1" dirty="0">
                <a:latin typeface="Meiryo UI" panose="020B0604030504040204" pitchFamily="50" charset="-128"/>
                <a:ea typeface="Meiryo UI" panose="020B0604030504040204" pitchFamily="50" charset="-128"/>
              </a:rPr>
              <a:t>在留資格「技能実習」創設</a:t>
            </a:r>
          </a:p>
        </p:txBody>
      </p:sp>
      <p:sp>
        <p:nvSpPr>
          <p:cNvPr id="58" name="テキスト ボックス 57">
            <a:extLst>
              <a:ext uri="{FF2B5EF4-FFF2-40B4-BE49-F238E27FC236}">
                <a16:creationId xmlns:a16="http://schemas.microsoft.com/office/drawing/2014/main" id="{1145DB40-7328-4275-900F-C16595E172D0}"/>
              </a:ext>
            </a:extLst>
          </p:cNvPr>
          <p:cNvSpPr txBox="1"/>
          <p:nvPr/>
        </p:nvSpPr>
        <p:spPr>
          <a:xfrm>
            <a:off x="5506061" y="4247530"/>
            <a:ext cx="1174205" cy="307777"/>
          </a:xfrm>
          <a:prstGeom prst="rect">
            <a:avLst/>
          </a:prstGeom>
          <a:noFill/>
        </p:spPr>
        <p:txBody>
          <a:bodyPr wrap="square" rtlCol="0">
            <a:spAutoFit/>
          </a:bodyPr>
          <a:lstStyle/>
          <a:p>
            <a:r>
              <a:rPr lang="en-US" altLang="ja-JP" sz="700" b="1" dirty="0">
                <a:latin typeface="Meiryo UI" panose="020B0604030504040204" pitchFamily="50" charset="-128"/>
                <a:ea typeface="Meiryo UI" panose="020B0604030504040204" pitchFamily="50" charset="-128"/>
              </a:rPr>
              <a:t>H29.9</a:t>
            </a:r>
            <a:r>
              <a:rPr lang="ja-JP" altLang="en-US" sz="700" b="1" dirty="0">
                <a:latin typeface="Meiryo UI" panose="020B0604030504040204" pitchFamily="50" charset="-128"/>
                <a:ea typeface="Meiryo UI" panose="020B0604030504040204" pitchFamily="50" charset="-128"/>
              </a:rPr>
              <a:t>～</a:t>
            </a:r>
            <a:endParaRPr lang="en-US" altLang="ja-JP" sz="700" b="1" dirty="0">
              <a:latin typeface="Meiryo UI" panose="020B0604030504040204" pitchFamily="50" charset="-128"/>
              <a:ea typeface="Meiryo UI" panose="020B0604030504040204" pitchFamily="50" charset="-128"/>
            </a:endParaRPr>
          </a:p>
          <a:p>
            <a:r>
              <a:rPr lang="ja-JP" altLang="en-US" sz="700" b="1" dirty="0">
                <a:latin typeface="Meiryo UI" panose="020B0604030504040204" pitchFamily="50" charset="-128"/>
                <a:ea typeface="Meiryo UI" panose="020B0604030504040204" pitchFamily="50" charset="-128"/>
              </a:rPr>
              <a:t>在留資格「介護」創設</a:t>
            </a:r>
          </a:p>
        </p:txBody>
      </p:sp>
      <p:sp>
        <p:nvSpPr>
          <p:cNvPr id="59" name="テキスト ボックス 58">
            <a:extLst>
              <a:ext uri="{FF2B5EF4-FFF2-40B4-BE49-F238E27FC236}">
                <a16:creationId xmlns:a16="http://schemas.microsoft.com/office/drawing/2014/main" id="{9874542F-EF61-4281-9C02-73E424BA1FE0}"/>
              </a:ext>
            </a:extLst>
          </p:cNvPr>
          <p:cNvSpPr txBox="1"/>
          <p:nvPr/>
        </p:nvSpPr>
        <p:spPr>
          <a:xfrm>
            <a:off x="5040098" y="3482323"/>
            <a:ext cx="1401140" cy="307777"/>
          </a:xfrm>
          <a:prstGeom prst="rect">
            <a:avLst/>
          </a:prstGeom>
          <a:noFill/>
        </p:spPr>
        <p:txBody>
          <a:bodyPr wrap="square" rtlCol="0">
            <a:spAutoFit/>
          </a:bodyPr>
          <a:lstStyle/>
          <a:p>
            <a:r>
              <a:rPr lang="en-US" altLang="ja-JP" sz="700" b="1" dirty="0">
                <a:latin typeface="Meiryo UI" panose="020B0604030504040204" pitchFamily="50" charset="-128"/>
                <a:ea typeface="Meiryo UI" panose="020B0604030504040204" pitchFamily="50" charset="-128"/>
              </a:rPr>
              <a:t>H20</a:t>
            </a:r>
            <a:r>
              <a:rPr lang="ja-JP" altLang="en-US" sz="700" b="1" dirty="0">
                <a:latin typeface="Meiryo UI" panose="020B0604030504040204" pitchFamily="50" charset="-128"/>
                <a:ea typeface="Meiryo UI" panose="020B0604030504040204" pitchFamily="50" charset="-128"/>
              </a:rPr>
              <a:t>年度～</a:t>
            </a:r>
            <a:endParaRPr lang="en-US" altLang="ja-JP" sz="700" b="1" dirty="0">
              <a:latin typeface="Meiryo UI" panose="020B0604030504040204" pitchFamily="50" charset="-128"/>
              <a:ea typeface="Meiryo UI" panose="020B0604030504040204" pitchFamily="50" charset="-128"/>
            </a:endParaRPr>
          </a:p>
          <a:p>
            <a:r>
              <a:rPr lang="ja-JP" altLang="en-US" sz="700" b="1" dirty="0">
                <a:latin typeface="Meiryo UI" panose="020B0604030504040204" pitchFamily="50" charset="-128"/>
                <a:ea typeface="Meiryo UI" panose="020B0604030504040204" pitchFamily="50" charset="-128"/>
              </a:rPr>
              <a:t>「ＥＰＡ」による受入れ開始</a:t>
            </a:r>
          </a:p>
        </p:txBody>
      </p:sp>
      <p:sp>
        <p:nvSpPr>
          <p:cNvPr id="60" name="テキスト ボックス 59">
            <a:extLst>
              <a:ext uri="{FF2B5EF4-FFF2-40B4-BE49-F238E27FC236}">
                <a16:creationId xmlns:a16="http://schemas.microsoft.com/office/drawing/2014/main" id="{3A8E0B8D-B3ED-4133-8DAF-67050F43AD2B}"/>
              </a:ext>
            </a:extLst>
          </p:cNvPr>
          <p:cNvSpPr txBox="1"/>
          <p:nvPr/>
        </p:nvSpPr>
        <p:spPr>
          <a:xfrm>
            <a:off x="5498983" y="3112404"/>
            <a:ext cx="3232572" cy="369332"/>
          </a:xfrm>
          <a:prstGeom prst="rect">
            <a:avLst/>
          </a:prstGeom>
          <a:noFill/>
        </p:spPr>
        <p:txBody>
          <a:bodyPr wrap="square" rtlCol="0">
            <a:spAutoFit/>
          </a:bodyPr>
          <a:lstStyle/>
          <a:p>
            <a:r>
              <a:rPr lang="ja-JP" altLang="en-US" sz="900" b="1" u="sng" dirty="0">
                <a:latin typeface="Meiryo UI" panose="020B0604030504040204" pitchFamily="50" charset="-128"/>
                <a:ea typeface="Meiryo UI" panose="020B0604030504040204" pitchFamily="50" charset="-128"/>
              </a:rPr>
              <a:t>府内介護施設・事業所における外国人介護人材受入状況</a:t>
            </a:r>
          </a:p>
          <a:p>
            <a:r>
              <a:rPr lang="ja-JP" altLang="en-US" sz="900" b="1" dirty="0">
                <a:latin typeface="Meiryo UI" panose="020B0604030504040204" pitchFamily="50" charset="-128"/>
                <a:ea typeface="Meiryo UI" panose="020B0604030504040204" pitchFamily="50" charset="-128"/>
              </a:rPr>
              <a:t>　　　　　　（各年度ごとの受入人数の推移）</a:t>
            </a:r>
          </a:p>
        </p:txBody>
      </p:sp>
      <p:sp>
        <p:nvSpPr>
          <p:cNvPr id="61" name="正方形/長方形 60">
            <a:extLst>
              <a:ext uri="{FF2B5EF4-FFF2-40B4-BE49-F238E27FC236}">
                <a16:creationId xmlns:a16="http://schemas.microsoft.com/office/drawing/2014/main" id="{CF8015C3-2954-4D7E-B7D2-56EA9E0142C6}"/>
              </a:ext>
            </a:extLst>
          </p:cNvPr>
          <p:cNvSpPr/>
          <p:nvPr/>
        </p:nvSpPr>
        <p:spPr>
          <a:xfrm>
            <a:off x="4860032" y="3162516"/>
            <a:ext cx="623284" cy="181571"/>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bg1"/>
                </a:solidFill>
                <a:latin typeface="メイリオ" panose="020B0604030504040204" pitchFamily="50" charset="-128"/>
                <a:ea typeface="メイリオ" panose="020B0604030504040204" pitchFamily="50" charset="-128"/>
              </a:rPr>
              <a:t>データ</a:t>
            </a:r>
            <a:r>
              <a:rPr lang="ja-JP" altLang="en-US" sz="1000" b="1" dirty="0">
                <a:solidFill>
                  <a:schemeClr val="bg1"/>
                </a:solidFill>
                <a:latin typeface="メイリオ" panose="020B0604030504040204" pitchFamily="50" charset="-128"/>
                <a:ea typeface="メイリオ" panose="020B0604030504040204" pitchFamily="50" charset="-128"/>
              </a:rPr>
              <a:t>２</a:t>
            </a:r>
          </a:p>
        </p:txBody>
      </p:sp>
      <p:sp>
        <p:nvSpPr>
          <p:cNvPr id="63" name="線吹き出し 2 (枠付き) 72">
            <a:extLst>
              <a:ext uri="{FF2B5EF4-FFF2-40B4-BE49-F238E27FC236}">
                <a16:creationId xmlns:a16="http://schemas.microsoft.com/office/drawing/2014/main" id="{F43710B5-5F74-44C1-A995-BA3535B3FB45}"/>
              </a:ext>
            </a:extLst>
          </p:cNvPr>
          <p:cNvSpPr/>
          <p:nvPr/>
        </p:nvSpPr>
        <p:spPr>
          <a:xfrm rot="10800000">
            <a:off x="5424934" y="4277417"/>
            <a:ext cx="1174204" cy="248003"/>
          </a:xfrm>
          <a:prstGeom prst="borderCallout2">
            <a:avLst>
              <a:gd name="adj1" fmla="val 60421"/>
              <a:gd name="adj2" fmla="val 335"/>
              <a:gd name="adj3" fmla="val 56145"/>
              <a:gd name="adj4" fmla="val -10620"/>
              <a:gd name="adj5" fmla="val -117743"/>
              <a:gd name="adj6" fmla="val -39292"/>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64" name="線吹き出し 2 (枠付き) 72">
            <a:extLst>
              <a:ext uri="{FF2B5EF4-FFF2-40B4-BE49-F238E27FC236}">
                <a16:creationId xmlns:a16="http://schemas.microsoft.com/office/drawing/2014/main" id="{AF8FCE8C-D2AB-46C1-A3C6-683D570F8660}"/>
              </a:ext>
            </a:extLst>
          </p:cNvPr>
          <p:cNvSpPr/>
          <p:nvPr/>
        </p:nvSpPr>
        <p:spPr>
          <a:xfrm rot="10800000">
            <a:off x="5671132" y="3922346"/>
            <a:ext cx="1174204" cy="248003"/>
          </a:xfrm>
          <a:prstGeom prst="borderCallout2">
            <a:avLst>
              <a:gd name="adj1" fmla="val 60421"/>
              <a:gd name="adj2" fmla="val 335"/>
              <a:gd name="adj3" fmla="val 56145"/>
              <a:gd name="adj4" fmla="val -10620"/>
              <a:gd name="adj5" fmla="val -259080"/>
              <a:gd name="adj6" fmla="val -26313"/>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5" name="正方形/長方形 4">
            <a:extLst>
              <a:ext uri="{FF2B5EF4-FFF2-40B4-BE49-F238E27FC236}">
                <a16:creationId xmlns:a16="http://schemas.microsoft.com/office/drawing/2014/main" id="{00709626-65F0-48DA-AC21-6C8382086AA8}"/>
              </a:ext>
            </a:extLst>
          </p:cNvPr>
          <p:cNvSpPr/>
          <p:nvPr/>
        </p:nvSpPr>
        <p:spPr>
          <a:xfrm>
            <a:off x="5061851" y="3485841"/>
            <a:ext cx="1129063" cy="315000"/>
          </a:xfrm>
          <a:prstGeom prst="rect">
            <a:avLst/>
          </a:prstGeom>
          <a:noFill/>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8F5EF75B-BAB1-4745-B252-F435FCAF721D}"/>
              </a:ext>
            </a:extLst>
          </p:cNvPr>
          <p:cNvSpPr/>
          <p:nvPr/>
        </p:nvSpPr>
        <p:spPr>
          <a:xfrm>
            <a:off x="6125466" y="5019926"/>
            <a:ext cx="2978881" cy="321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Meiryo UI" panose="020B0604030504040204" pitchFamily="50" charset="-128"/>
                <a:ea typeface="Meiryo UI" panose="020B0604030504040204" pitchFamily="50" charset="-128"/>
              </a:rPr>
              <a:t>（出典）厚生労働省の情報提供に基づき福祉人材・法人指導課で取りまとめ</a:t>
            </a:r>
          </a:p>
        </p:txBody>
      </p:sp>
      <p:sp>
        <p:nvSpPr>
          <p:cNvPr id="68" name="正方形/長方形 67">
            <a:extLst>
              <a:ext uri="{FF2B5EF4-FFF2-40B4-BE49-F238E27FC236}">
                <a16:creationId xmlns:a16="http://schemas.microsoft.com/office/drawing/2014/main" id="{7FE45509-CDC0-4C06-8F32-0674C2AD12F3}"/>
              </a:ext>
            </a:extLst>
          </p:cNvPr>
          <p:cNvSpPr/>
          <p:nvPr/>
        </p:nvSpPr>
        <p:spPr>
          <a:xfrm>
            <a:off x="1028496" y="3932555"/>
            <a:ext cx="2799758" cy="363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u="sng" dirty="0">
                <a:solidFill>
                  <a:schemeClr val="tx1"/>
                </a:solidFill>
                <a:latin typeface="Meiryo UI" panose="020B0604030504040204" pitchFamily="50" charset="-128"/>
                <a:ea typeface="Meiryo UI" panose="020B0604030504040204" pitchFamily="50" charset="-128"/>
              </a:rPr>
              <a:t>採用率・離職率の状況（</a:t>
            </a:r>
            <a:r>
              <a:rPr lang="en-US" altLang="ja-JP" sz="900" b="1" u="sng" dirty="0">
                <a:solidFill>
                  <a:schemeClr val="tx1"/>
                </a:solidFill>
                <a:latin typeface="Meiryo UI" panose="020B0604030504040204" pitchFamily="50" charset="-128"/>
                <a:ea typeface="Meiryo UI" panose="020B0604030504040204" pitchFamily="50" charset="-128"/>
              </a:rPr>
              <a:t>R2.10.1</a:t>
            </a:r>
            <a:r>
              <a:rPr lang="ja-JP" altLang="en-US" sz="900" b="1" u="sng" dirty="0">
                <a:solidFill>
                  <a:schemeClr val="tx1"/>
                </a:solidFill>
                <a:latin typeface="Meiryo UI" panose="020B0604030504040204" pitchFamily="50" charset="-128"/>
                <a:ea typeface="Meiryo UI" panose="020B0604030504040204" pitchFamily="50" charset="-128"/>
              </a:rPr>
              <a:t>～</a:t>
            </a:r>
            <a:r>
              <a:rPr lang="en-US" altLang="ja-JP" sz="900" b="1" u="sng" dirty="0">
                <a:solidFill>
                  <a:schemeClr val="tx1"/>
                </a:solidFill>
                <a:latin typeface="Meiryo UI" panose="020B0604030504040204" pitchFamily="50" charset="-128"/>
                <a:ea typeface="Meiryo UI" panose="020B0604030504040204" pitchFamily="50" charset="-128"/>
              </a:rPr>
              <a:t>R3.9.30</a:t>
            </a:r>
            <a:r>
              <a:rPr lang="ja-JP" altLang="en-US" sz="900" b="1" u="sng" dirty="0">
                <a:solidFill>
                  <a:schemeClr val="tx1"/>
                </a:solidFill>
                <a:latin typeface="Meiryo UI" panose="020B0604030504040204" pitchFamily="50" charset="-128"/>
                <a:ea typeface="Meiryo UI" panose="020B0604030504040204" pitchFamily="50" charset="-128"/>
              </a:rPr>
              <a:t>）</a:t>
            </a:r>
          </a:p>
        </p:txBody>
      </p:sp>
      <p:sp>
        <p:nvSpPr>
          <p:cNvPr id="69" name="正方形/長方形 68">
            <a:extLst>
              <a:ext uri="{FF2B5EF4-FFF2-40B4-BE49-F238E27FC236}">
                <a16:creationId xmlns:a16="http://schemas.microsoft.com/office/drawing/2014/main" id="{DDFE613E-93FF-4F36-A319-E81FC428FD59}"/>
              </a:ext>
            </a:extLst>
          </p:cNvPr>
          <p:cNvSpPr/>
          <p:nvPr/>
        </p:nvSpPr>
        <p:spPr>
          <a:xfrm>
            <a:off x="3421424" y="4001684"/>
            <a:ext cx="1237340" cy="301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メイリオ" panose="020B0604030504040204" pitchFamily="50" charset="-128"/>
                <a:ea typeface="メイリオ" panose="020B0604030504040204" pitchFamily="50" charset="-128"/>
              </a:rPr>
              <a:t>（　）内は全国平均　（％）</a:t>
            </a:r>
          </a:p>
        </p:txBody>
      </p:sp>
      <p:sp>
        <p:nvSpPr>
          <p:cNvPr id="70" name="正方形/長方形 69">
            <a:extLst>
              <a:ext uri="{FF2B5EF4-FFF2-40B4-BE49-F238E27FC236}">
                <a16:creationId xmlns:a16="http://schemas.microsoft.com/office/drawing/2014/main" id="{07B04151-1A45-4028-99F3-B5873FE6FAB6}"/>
              </a:ext>
            </a:extLst>
          </p:cNvPr>
          <p:cNvSpPr/>
          <p:nvPr/>
        </p:nvSpPr>
        <p:spPr>
          <a:xfrm>
            <a:off x="378041" y="4028365"/>
            <a:ext cx="657495" cy="172967"/>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bg1"/>
                </a:solidFill>
                <a:latin typeface="メイリオ" panose="020B0604030504040204" pitchFamily="50" charset="-128"/>
                <a:ea typeface="メイリオ" panose="020B0604030504040204" pitchFamily="50" charset="-128"/>
              </a:rPr>
              <a:t>データ</a:t>
            </a:r>
            <a:r>
              <a:rPr lang="ja-JP" altLang="en-US" sz="1000" b="1" dirty="0">
                <a:solidFill>
                  <a:schemeClr val="bg1"/>
                </a:solidFill>
                <a:latin typeface="メイリオ" panose="020B0604030504040204" pitchFamily="50" charset="-128"/>
                <a:ea typeface="メイリオ" panose="020B0604030504040204" pitchFamily="50" charset="-128"/>
              </a:rPr>
              <a:t>３</a:t>
            </a:r>
          </a:p>
        </p:txBody>
      </p:sp>
      <p:sp>
        <p:nvSpPr>
          <p:cNvPr id="72" name="正方形/長方形 71">
            <a:extLst>
              <a:ext uri="{FF2B5EF4-FFF2-40B4-BE49-F238E27FC236}">
                <a16:creationId xmlns:a16="http://schemas.microsoft.com/office/drawing/2014/main" id="{887C2858-5FD3-40D2-AE70-A8AC6F24343D}"/>
              </a:ext>
            </a:extLst>
          </p:cNvPr>
          <p:cNvSpPr/>
          <p:nvPr/>
        </p:nvSpPr>
        <p:spPr>
          <a:xfrm>
            <a:off x="1027234" y="3088348"/>
            <a:ext cx="2058104" cy="321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u="sng" dirty="0">
                <a:solidFill>
                  <a:schemeClr val="tx1"/>
                </a:solidFill>
                <a:latin typeface="Meiryo UI" panose="020B0604030504040204" pitchFamily="50" charset="-128"/>
                <a:ea typeface="Meiryo UI" panose="020B0604030504040204" pitchFamily="50" charset="-128"/>
              </a:rPr>
              <a:t>介護人材の需給ギャップ（実人数）</a:t>
            </a:r>
          </a:p>
        </p:txBody>
      </p:sp>
      <p:sp>
        <p:nvSpPr>
          <p:cNvPr id="73" name="正方形/長方形 72">
            <a:extLst>
              <a:ext uri="{FF2B5EF4-FFF2-40B4-BE49-F238E27FC236}">
                <a16:creationId xmlns:a16="http://schemas.microsoft.com/office/drawing/2014/main" id="{7161F2D5-E42C-4362-A5C9-9351F9D7F9B6}"/>
              </a:ext>
            </a:extLst>
          </p:cNvPr>
          <p:cNvSpPr/>
          <p:nvPr/>
        </p:nvSpPr>
        <p:spPr>
          <a:xfrm>
            <a:off x="2879183" y="3847996"/>
            <a:ext cx="1611872" cy="199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latin typeface="メイリオ" panose="020B0604030504040204" pitchFamily="50" charset="-128"/>
                <a:ea typeface="メイリオ" panose="020B0604030504040204" pitchFamily="50" charset="-128"/>
              </a:rPr>
              <a:t>（出典）：大阪府高齢者計画</a:t>
            </a:r>
            <a:r>
              <a:rPr lang="en-US" altLang="ja-JP" sz="600" dirty="0">
                <a:solidFill>
                  <a:schemeClr val="tx1"/>
                </a:solidFill>
                <a:latin typeface="メイリオ" panose="020B0604030504040204" pitchFamily="50" charset="-128"/>
                <a:ea typeface="メイリオ" panose="020B0604030504040204" pitchFamily="50" charset="-128"/>
              </a:rPr>
              <a:t>2021</a:t>
            </a:r>
            <a:endParaRPr lang="ja-JP" altLang="en-US" sz="600" dirty="0">
              <a:solidFill>
                <a:schemeClr val="tx1"/>
              </a:solidFill>
              <a:latin typeface="メイリオ" panose="020B0604030504040204" pitchFamily="50" charset="-128"/>
              <a:ea typeface="メイリオ" panose="020B0604030504040204" pitchFamily="50" charset="-128"/>
            </a:endParaRPr>
          </a:p>
        </p:txBody>
      </p:sp>
      <p:sp>
        <p:nvSpPr>
          <p:cNvPr id="74" name="正方形/長方形 73">
            <a:extLst>
              <a:ext uri="{FF2B5EF4-FFF2-40B4-BE49-F238E27FC236}">
                <a16:creationId xmlns:a16="http://schemas.microsoft.com/office/drawing/2014/main" id="{6CCFDEC9-B633-49EB-B9ED-65ACDF97A708}"/>
              </a:ext>
            </a:extLst>
          </p:cNvPr>
          <p:cNvSpPr/>
          <p:nvPr/>
        </p:nvSpPr>
        <p:spPr>
          <a:xfrm>
            <a:off x="412253" y="3156208"/>
            <a:ext cx="623284" cy="181571"/>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bg1"/>
                </a:solidFill>
                <a:latin typeface="メイリオ" panose="020B0604030504040204" pitchFamily="50" charset="-128"/>
                <a:ea typeface="メイリオ" panose="020B0604030504040204" pitchFamily="50" charset="-128"/>
              </a:rPr>
              <a:t>データ</a:t>
            </a:r>
            <a:r>
              <a:rPr lang="ja-JP" altLang="en-US" sz="1000" b="1" dirty="0">
                <a:solidFill>
                  <a:schemeClr val="bg1"/>
                </a:solidFill>
                <a:latin typeface="メイリオ" panose="020B0604030504040204" pitchFamily="50" charset="-128"/>
                <a:ea typeface="メイリオ" panose="020B0604030504040204" pitchFamily="50" charset="-128"/>
              </a:rPr>
              <a:t>１</a:t>
            </a:r>
          </a:p>
        </p:txBody>
      </p:sp>
      <p:pic>
        <p:nvPicPr>
          <p:cNvPr id="75" name="図 74">
            <a:extLst>
              <a:ext uri="{FF2B5EF4-FFF2-40B4-BE49-F238E27FC236}">
                <a16:creationId xmlns:a16="http://schemas.microsoft.com/office/drawing/2014/main" id="{508293BC-F267-41F8-838E-57C949326B52}"/>
              </a:ext>
            </a:extLst>
          </p:cNvPr>
          <p:cNvPicPr>
            <a:picLocks noChangeAspect="1"/>
          </p:cNvPicPr>
          <p:nvPr/>
        </p:nvPicPr>
        <p:blipFill>
          <a:blip r:embed="rId4"/>
          <a:stretch>
            <a:fillRect/>
          </a:stretch>
        </p:blipFill>
        <p:spPr>
          <a:xfrm>
            <a:off x="900979" y="4267648"/>
            <a:ext cx="3006875" cy="745528"/>
          </a:xfrm>
          <a:prstGeom prst="rect">
            <a:avLst/>
          </a:prstGeom>
        </p:spPr>
      </p:pic>
      <p:sp>
        <p:nvSpPr>
          <p:cNvPr id="76" name="正方形/長方形 75">
            <a:extLst>
              <a:ext uri="{FF2B5EF4-FFF2-40B4-BE49-F238E27FC236}">
                <a16:creationId xmlns:a16="http://schemas.microsoft.com/office/drawing/2014/main" id="{72BF2C95-D19D-4895-8FD3-241FC9CA8AF2}"/>
              </a:ext>
            </a:extLst>
          </p:cNvPr>
          <p:cNvSpPr/>
          <p:nvPr/>
        </p:nvSpPr>
        <p:spPr>
          <a:xfrm>
            <a:off x="378041" y="5107139"/>
            <a:ext cx="3846284" cy="172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700" dirty="0">
                <a:solidFill>
                  <a:schemeClr val="tx1"/>
                </a:solidFill>
                <a:latin typeface="Meiryo UI" panose="020B0604030504040204" pitchFamily="50" charset="-128"/>
                <a:ea typeface="Meiryo UI" panose="020B0604030504040204" pitchFamily="50" charset="-128"/>
              </a:rPr>
              <a:t>※R2.9</a:t>
            </a:r>
            <a:r>
              <a:rPr lang="ja-JP" altLang="en-US" sz="700" dirty="0">
                <a:solidFill>
                  <a:schemeClr val="tx1"/>
                </a:solidFill>
                <a:latin typeface="Meiryo UI" panose="020B0604030504040204" pitchFamily="50" charset="-128"/>
                <a:ea typeface="Meiryo UI" panose="020B0604030504040204" pitchFamily="50" charset="-128"/>
              </a:rPr>
              <a:t>月末時点の在籍者数に対する表題の期間における採用者数、離職者数の割合</a:t>
            </a:r>
          </a:p>
        </p:txBody>
      </p:sp>
      <p:sp>
        <p:nvSpPr>
          <p:cNvPr id="77" name="正方形/長方形 76">
            <a:extLst>
              <a:ext uri="{FF2B5EF4-FFF2-40B4-BE49-F238E27FC236}">
                <a16:creationId xmlns:a16="http://schemas.microsoft.com/office/drawing/2014/main" id="{4AB957D7-417F-4361-9CB8-5A73831DBEA2}"/>
              </a:ext>
            </a:extLst>
          </p:cNvPr>
          <p:cNvSpPr/>
          <p:nvPr/>
        </p:nvSpPr>
        <p:spPr>
          <a:xfrm>
            <a:off x="1847832" y="4941219"/>
            <a:ext cx="2567038" cy="2789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600" dirty="0">
                <a:solidFill>
                  <a:schemeClr val="tx1"/>
                </a:solidFill>
                <a:latin typeface="メイリオ" panose="020B0604030504040204" pitchFamily="50" charset="-128"/>
                <a:ea typeface="メイリオ" panose="020B0604030504040204" pitchFamily="50" charset="-128"/>
              </a:rPr>
              <a:t>（出典）（公財）介護労働安定センター令和</a:t>
            </a:r>
            <a:r>
              <a:rPr lang="en-US" altLang="ja-JP" sz="600" dirty="0">
                <a:solidFill>
                  <a:schemeClr val="tx1"/>
                </a:solidFill>
                <a:latin typeface="メイリオ" panose="020B0604030504040204" pitchFamily="50" charset="-128"/>
                <a:ea typeface="メイリオ" panose="020B0604030504040204" pitchFamily="50" charset="-128"/>
              </a:rPr>
              <a:t>3</a:t>
            </a:r>
            <a:r>
              <a:rPr lang="ja-JP" altLang="en-US" sz="600" dirty="0">
                <a:solidFill>
                  <a:schemeClr val="tx1"/>
                </a:solidFill>
                <a:latin typeface="メイリオ" panose="020B0604030504040204" pitchFamily="50" charset="-128"/>
                <a:ea typeface="メイリオ" panose="020B0604030504040204" pitchFamily="50" charset="-128"/>
              </a:rPr>
              <a:t>年度介護労働実態調査</a:t>
            </a:r>
          </a:p>
        </p:txBody>
      </p:sp>
      <p:sp>
        <p:nvSpPr>
          <p:cNvPr id="78" name="テキスト ボックス 77">
            <a:extLst>
              <a:ext uri="{FF2B5EF4-FFF2-40B4-BE49-F238E27FC236}">
                <a16:creationId xmlns:a16="http://schemas.microsoft.com/office/drawing/2014/main" id="{16F3C9C5-9102-4A89-A525-3620D4FEC388}"/>
              </a:ext>
            </a:extLst>
          </p:cNvPr>
          <p:cNvSpPr txBox="1"/>
          <p:nvPr/>
        </p:nvSpPr>
        <p:spPr>
          <a:xfrm>
            <a:off x="7675235" y="3291884"/>
            <a:ext cx="662494" cy="184666"/>
          </a:xfrm>
          <a:prstGeom prst="rect">
            <a:avLst/>
          </a:prstGeom>
          <a:noFill/>
        </p:spPr>
        <p:txBody>
          <a:bodyPr wrap="square" rtlCol="0">
            <a:spAutoFit/>
          </a:bodyPr>
          <a:lstStyle/>
          <a:p>
            <a:r>
              <a:rPr lang="ja-JP" altLang="en-US" sz="600" dirty="0">
                <a:latin typeface="メイリオ" panose="020B0604030504040204" pitchFamily="50" charset="-128"/>
                <a:ea typeface="メイリオ" panose="020B0604030504040204" pitchFamily="50" charset="-128"/>
              </a:rPr>
              <a:t>単位：人</a:t>
            </a:r>
          </a:p>
        </p:txBody>
      </p:sp>
      <p:graphicFrame>
        <p:nvGraphicFramePr>
          <p:cNvPr id="8" name="オブジェクト 7">
            <a:extLst>
              <a:ext uri="{FF2B5EF4-FFF2-40B4-BE49-F238E27FC236}">
                <a16:creationId xmlns:a16="http://schemas.microsoft.com/office/drawing/2014/main" id="{5F0C4069-1905-49EF-ABD5-82ABF13A94D6}"/>
              </a:ext>
            </a:extLst>
          </p:cNvPr>
          <p:cNvGraphicFramePr>
            <a:graphicFrameLocks noChangeAspect="1"/>
          </p:cNvGraphicFramePr>
          <p:nvPr>
            <p:extLst>
              <p:ext uri="{D42A27DB-BD31-4B8C-83A1-F6EECF244321}">
                <p14:modId xmlns:p14="http://schemas.microsoft.com/office/powerpoint/2010/main" val="4257005398"/>
              </p:ext>
            </p:extLst>
          </p:nvPr>
        </p:nvGraphicFramePr>
        <p:xfrm>
          <a:off x="2663010" y="5438610"/>
          <a:ext cx="6080125" cy="1270000"/>
        </p:xfrm>
        <a:graphic>
          <a:graphicData uri="http://schemas.openxmlformats.org/presentationml/2006/ole">
            <mc:AlternateContent xmlns:mc="http://schemas.openxmlformats.org/markup-compatibility/2006">
              <mc:Choice xmlns:v="urn:schemas-microsoft-com:vml" Requires="v">
                <p:oleObj spid="_x0000_s1086" name="Worksheet" r:id="rId5" imgW="6606646" imgH="1379255" progId="Excel.Sheet.12">
                  <p:embed/>
                </p:oleObj>
              </mc:Choice>
              <mc:Fallback>
                <p:oleObj name="Worksheet" r:id="rId5" imgW="6606646" imgH="1379255" progId="Excel.Sheet.12">
                  <p:embed/>
                  <p:pic>
                    <p:nvPicPr>
                      <p:cNvPr id="0" name=""/>
                      <p:cNvPicPr/>
                      <p:nvPr/>
                    </p:nvPicPr>
                    <p:blipFill>
                      <a:blip r:embed="rId6"/>
                      <a:stretch>
                        <a:fillRect/>
                      </a:stretch>
                    </p:blipFill>
                    <p:spPr>
                      <a:xfrm>
                        <a:off x="2663010" y="5438610"/>
                        <a:ext cx="6080125" cy="1270000"/>
                      </a:xfrm>
                      <a:prstGeom prst="rect">
                        <a:avLst/>
                      </a:prstGeom>
                    </p:spPr>
                  </p:pic>
                </p:oleObj>
              </mc:Fallback>
            </mc:AlternateContent>
          </a:graphicData>
        </a:graphic>
      </p:graphicFrame>
      <p:sp>
        <p:nvSpPr>
          <p:cNvPr id="79" name="Rectangle 2">
            <a:extLst>
              <a:ext uri="{FF2B5EF4-FFF2-40B4-BE49-F238E27FC236}">
                <a16:creationId xmlns:a16="http://schemas.microsoft.com/office/drawing/2014/main" id="{06A8706B-CC4C-4BC9-905B-61D62C038750}"/>
              </a:ext>
            </a:extLst>
          </p:cNvPr>
          <p:cNvSpPr>
            <a:spLocks noChangeArrowheads="1"/>
          </p:cNvSpPr>
          <p:nvPr/>
        </p:nvSpPr>
        <p:spPr bwMode="auto">
          <a:xfrm>
            <a:off x="283771" y="5336707"/>
            <a:ext cx="1471190" cy="215318"/>
          </a:xfrm>
          <a:prstGeom prst="rect">
            <a:avLst/>
          </a:prstGeom>
          <a:solidFill>
            <a:schemeClr val="tx2"/>
          </a:solidFill>
          <a:ln>
            <a:noFill/>
          </a:ln>
          <a:effectLst/>
        </p:spPr>
        <p:txBody>
          <a:bodyPr wrap="none" lIns="91435" tIns="45717" rIns="91435" bIns="45717" anchor="ctr"/>
          <a:lstStyle/>
          <a:p>
            <a:pPr algn="ctr">
              <a:lnSpc>
                <a:spcPts val="1900"/>
              </a:lnSpc>
              <a:defRPr/>
            </a:pPr>
            <a:r>
              <a:rPr lang="ja-JP" altLang="en-US" sz="1000" b="1" dirty="0">
                <a:solidFill>
                  <a:schemeClr val="bg1"/>
                </a:solidFill>
                <a:latin typeface="Meiryo UI" pitchFamily="50" charset="-128"/>
                <a:ea typeface="Meiryo UI" pitchFamily="50" charset="-128"/>
                <a:cs typeface="Meiryo UI" pitchFamily="50" charset="-128"/>
              </a:rPr>
              <a:t>戦略の主な取組</a:t>
            </a:r>
          </a:p>
        </p:txBody>
      </p:sp>
      <p:sp>
        <p:nvSpPr>
          <p:cNvPr id="9" name="四角形: 角を丸くする 8">
            <a:extLst>
              <a:ext uri="{FF2B5EF4-FFF2-40B4-BE49-F238E27FC236}">
                <a16:creationId xmlns:a16="http://schemas.microsoft.com/office/drawing/2014/main" id="{A0D52929-9C3C-4C07-9398-D2FA6963C094}"/>
              </a:ext>
            </a:extLst>
          </p:cNvPr>
          <p:cNvSpPr/>
          <p:nvPr/>
        </p:nvSpPr>
        <p:spPr>
          <a:xfrm>
            <a:off x="2195736" y="436601"/>
            <a:ext cx="4438269" cy="26263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メイリオ" panose="020B0604030504040204" pitchFamily="50" charset="-128"/>
                <a:ea typeface="メイリオ" panose="020B0604030504040204" pitchFamily="50" charset="-128"/>
              </a:rPr>
              <a:t>１．</a:t>
            </a:r>
            <a:r>
              <a:rPr kumimoji="1" lang="ja-JP" altLang="en-US" sz="1400" b="1" dirty="0">
                <a:latin typeface="メイリオ" panose="020B0604030504040204" pitchFamily="50" charset="-128"/>
                <a:ea typeface="メイリオ" panose="020B0604030504040204" pitchFamily="50" charset="-128"/>
              </a:rPr>
              <a:t>大阪府介護・福祉人材確保戦略</a:t>
            </a:r>
            <a:r>
              <a:rPr kumimoji="1" lang="en-US" altLang="ja-JP" sz="1400" b="1" dirty="0">
                <a:latin typeface="メイリオ" panose="020B0604030504040204" pitchFamily="50" charset="-128"/>
                <a:ea typeface="メイリオ" panose="020B0604030504040204" pitchFamily="50" charset="-128"/>
              </a:rPr>
              <a:t>2023</a:t>
            </a:r>
            <a:r>
              <a:rPr kumimoji="1" lang="ja-JP" altLang="en-US" sz="1400" b="1" dirty="0">
                <a:latin typeface="メイリオ" panose="020B0604030504040204" pitchFamily="50" charset="-128"/>
                <a:ea typeface="メイリオ" panose="020B0604030504040204" pitchFamily="50" charset="-128"/>
              </a:rPr>
              <a:t>の概要</a:t>
            </a:r>
          </a:p>
        </p:txBody>
      </p:sp>
      <p:sp>
        <p:nvSpPr>
          <p:cNvPr id="11" name="正方形/長方形 10">
            <a:extLst>
              <a:ext uri="{FF2B5EF4-FFF2-40B4-BE49-F238E27FC236}">
                <a16:creationId xmlns:a16="http://schemas.microsoft.com/office/drawing/2014/main" id="{C137DE21-7AB3-4B9A-BBE0-7321A333E982}"/>
              </a:ext>
            </a:extLst>
          </p:cNvPr>
          <p:cNvSpPr/>
          <p:nvPr/>
        </p:nvSpPr>
        <p:spPr>
          <a:xfrm>
            <a:off x="283771" y="5633335"/>
            <a:ext cx="2272005" cy="1016860"/>
          </a:xfrm>
          <a:prstGeom prst="rect">
            <a:avLst/>
          </a:prstGeom>
          <a:solidFill>
            <a:schemeClr val="accent3">
              <a:lumMod val="20000"/>
              <a:lumOff val="80000"/>
            </a:schemeClr>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ja-JP" altLang="en-US" sz="1000" dirty="0">
                <a:solidFill>
                  <a:schemeClr val="tx1"/>
                </a:solidFill>
                <a:latin typeface="メイリオ" panose="020B0604030504040204" pitchFamily="50" charset="-128"/>
                <a:ea typeface="メイリオ" panose="020B0604030504040204" pitchFamily="50" charset="-128"/>
              </a:rPr>
              <a:t>取組みの視点と方向性</a:t>
            </a:r>
            <a:endParaRPr lang="en-US" altLang="ja-JP" sz="1000" dirty="0">
              <a:solidFill>
                <a:schemeClr val="tx1"/>
              </a:solidFill>
              <a:latin typeface="メイリオ" panose="020B0604030504040204" pitchFamily="50" charset="-128"/>
              <a:ea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rPr>
              <a:t>前戦略の</a:t>
            </a:r>
            <a:r>
              <a:rPr lang="en-US" altLang="ja-JP" sz="1000" dirty="0">
                <a:solidFill>
                  <a:schemeClr val="tx1"/>
                </a:solidFill>
                <a:latin typeface="メイリオ" panose="020B0604030504040204" pitchFamily="50" charset="-128"/>
                <a:ea typeface="メイリオ" panose="020B0604030504040204" pitchFamily="50" charset="-128"/>
              </a:rPr>
              <a:t>3</a:t>
            </a:r>
            <a:r>
              <a:rPr lang="ja-JP" altLang="en-US" sz="1000" dirty="0">
                <a:solidFill>
                  <a:schemeClr val="tx1"/>
                </a:solidFill>
                <a:latin typeface="メイリオ" panose="020B0604030504040204" pitchFamily="50" charset="-128"/>
                <a:ea typeface="メイリオ" panose="020B0604030504040204" pitchFamily="50" charset="-128"/>
              </a:rPr>
              <a:t>つの方向性は継承しながら、現状の課題の中で特に対応が必要とされる</a:t>
            </a:r>
            <a:r>
              <a:rPr lang="en-US" altLang="ja-JP" sz="1000" dirty="0">
                <a:solidFill>
                  <a:schemeClr val="tx1"/>
                </a:solidFill>
                <a:latin typeface="メイリオ" panose="020B0604030504040204" pitchFamily="50" charset="-128"/>
                <a:ea typeface="メイリオ" panose="020B0604030504040204" pitchFamily="50" charset="-128"/>
              </a:rPr>
              <a:t>3</a:t>
            </a:r>
            <a:r>
              <a:rPr lang="ja-JP" altLang="en-US" sz="1000" dirty="0">
                <a:solidFill>
                  <a:schemeClr val="tx1"/>
                </a:solidFill>
                <a:latin typeface="メイリオ" panose="020B0604030504040204" pitchFamily="50" charset="-128"/>
                <a:ea typeface="メイリオ" panose="020B0604030504040204" pitchFamily="50" charset="-128"/>
              </a:rPr>
              <a:t>つの項目を重点事項として設定し、取り組みを進めていく</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5" name="正方形/長方形 44">
            <a:extLst>
              <a:ext uri="{FF2B5EF4-FFF2-40B4-BE49-F238E27FC236}">
                <a16:creationId xmlns:a16="http://schemas.microsoft.com/office/drawing/2014/main" id="{77CF31A5-3CFD-4D62-9860-AF77802D2805}"/>
              </a:ext>
            </a:extLst>
          </p:cNvPr>
          <p:cNvSpPr/>
          <p:nvPr/>
        </p:nvSpPr>
        <p:spPr>
          <a:xfrm>
            <a:off x="7987827" y="5585684"/>
            <a:ext cx="574966" cy="1183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重点１</a:t>
            </a:r>
          </a:p>
        </p:txBody>
      </p:sp>
      <p:sp>
        <p:nvSpPr>
          <p:cNvPr id="46" name="正方形/長方形 45">
            <a:extLst>
              <a:ext uri="{FF2B5EF4-FFF2-40B4-BE49-F238E27FC236}">
                <a16:creationId xmlns:a16="http://schemas.microsoft.com/office/drawing/2014/main" id="{3E586A27-16B4-4C62-8BDC-C9AAC6E20FDD}"/>
              </a:ext>
            </a:extLst>
          </p:cNvPr>
          <p:cNvSpPr/>
          <p:nvPr/>
        </p:nvSpPr>
        <p:spPr>
          <a:xfrm>
            <a:off x="7987827" y="5737574"/>
            <a:ext cx="574966" cy="1183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重点２</a:t>
            </a:r>
          </a:p>
        </p:txBody>
      </p:sp>
      <p:sp>
        <p:nvSpPr>
          <p:cNvPr id="47" name="正方形/長方形 46">
            <a:extLst>
              <a:ext uri="{FF2B5EF4-FFF2-40B4-BE49-F238E27FC236}">
                <a16:creationId xmlns:a16="http://schemas.microsoft.com/office/drawing/2014/main" id="{154D0048-B4E7-4D6D-A7E5-522450CCADF9}"/>
              </a:ext>
            </a:extLst>
          </p:cNvPr>
          <p:cNvSpPr/>
          <p:nvPr/>
        </p:nvSpPr>
        <p:spPr>
          <a:xfrm>
            <a:off x="7987827" y="6155916"/>
            <a:ext cx="574966" cy="1183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rPr>
              <a:t>重点３</a:t>
            </a:r>
          </a:p>
        </p:txBody>
      </p:sp>
      <p:graphicFrame>
        <p:nvGraphicFramePr>
          <p:cNvPr id="12" name="オブジェクト 11">
            <a:extLst>
              <a:ext uri="{FF2B5EF4-FFF2-40B4-BE49-F238E27FC236}">
                <a16:creationId xmlns:a16="http://schemas.microsoft.com/office/drawing/2014/main" id="{B8668C9A-9A46-4D31-936C-363F62B655CC}"/>
              </a:ext>
            </a:extLst>
          </p:cNvPr>
          <p:cNvGraphicFramePr>
            <a:graphicFrameLocks noChangeAspect="1"/>
          </p:cNvGraphicFramePr>
          <p:nvPr>
            <p:extLst>
              <p:ext uri="{D42A27DB-BD31-4B8C-83A1-F6EECF244321}">
                <p14:modId xmlns:p14="http://schemas.microsoft.com/office/powerpoint/2010/main" val="2846879682"/>
              </p:ext>
            </p:extLst>
          </p:nvPr>
        </p:nvGraphicFramePr>
        <p:xfrm>
          <a:off x="662022" y="3386814"/>
          <a:ext cx="3665537" cy="479425"/>
        </p:xfrm>
        <a:graphic>
          <a:graphicData uri="http://schemas.openxmlformats.org/presentationml/2006/ole">
            <mc:AlternateContent xmlns:mc="http://schemas.openxmlformats.org/markup-compatibility/2006">
              <mc:Choice xmlns:v="urn:schemas-microsoft-com:vml" Requires="v">
                <p:oleObj spid="_x0000_s1087" name="Worksheet" r:id="rId7" imgW="3665255" imgH="480166" progId="Excel.Sheet.12">
                  <p:embed/>
                </p:oleObj>
              </mc:Choice>
              <mc:Fallback>
                <p:oleObj name="Worksheet" r:id="rId7" imgW="3665255" imgH="480166" progId="Excel.Sheet.12">
                  <p:embed/>
                  <p:pic>
                    <p:nvPicPr>
                      <p:cNvPr id="0" name=""/>
                      <p:cNvPicPr/>
                      <p:nvPr/>
                    </p:nvPicPr>
                    <p:blipFill>
                      <a:blip r:embed="rId8"/>
                      <a:stretch>
                        <a:fillRect/>
                      </a:stretch>
                    </p:blipFill>
                    <p:spPr>
                      <a:xfrm>
                        <a:off x="662022" y="3386814"/>
                        <a:ext cx="3665537" cy="479425"/>
                      </a:xfrm>
                      <a:prstGeom prst="rect">
                        <a:avLst/>
                      </a:prstGeom>
                    </p:spPr>
                  </p:pic>
                </p:oleObj>
              </mc:Fallback>
            </mc:AlternateContent>
          </a:graphicData>
        </a:graphic>
      </p:graphicFrame>
    </p:spTree>
    <p:extLst>
      <p:ext uri="{BB962C8B-B14F-4D97-AF65-F5344CB8AC3E}">
        <p14:creationId xmlns:p14="http://schemas.microsoft.com/office/powerpoint/2010/main" val="1086647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4B36E57-A37B-4FBE-8784-8B5191A8AF7B}"/>
              </a:ext>
            </a:extLst>
          </p:cNvPr>
          <p:cNvSpPr>
            <a:spLocks noChangeArrowheads="1"/>
          </p:cNvSpPr>
          <p:nvPr/>
        </p:nvSpPr>
        <p:spPr bwMode="auto">
          <a:xfrm>
            <a:off x="0" y="109389"/>
            <a:ext cx="9144000" cy="295275"/>
          </a:xfrm>
          <a:prstGeom prst="rect">
            <a:avLst/>
          </a:prstGeom>
          <a:solidFill>
            <a:schemeClr val="tx2"/>
          </a:solidFill>
          <a:ln>
            <a:noFill/>
          </a:ln>
          <a:effectLst/>
        </p:spPr>
        <p:txBody>
          <a:bodyPr wrap="none" lIns="91435" tIns="45717" rIns="91435" bIns="45717" anchor="ctr"/>
          <a:lstStyle/>
          <a:p>
            <a:pPr algn="ctr">
              <a:lnSpc>
                <a:spcPts val="1900"/>
              </a:lnSpc>
              <a:defRPr/>
            </a:pPr>
            <a:r>
              <a:rPr lang="ja-JP" altLang="en-US" sz="1600" dirty="0">
                <a:solidFill>
                  <a:schemeClr val="bg1"/>
                </a:solidFill>
                <a:latin typeface="Meiryo UI" pitchFamily="50" charset="-128"/>
                <a:ea typeface="Meiryo UI" pitchFamily="50" charset="-128"/>
                <a:cs typeface="Meiryo UI" pitchFamily="50" charset="-128"/>
              </a:rPr>
              <a:t>　</a:t>
            </a:r>
            <a:r>
              <a:rPr lang="ja-JP" altLang="en-US" sz="1600" b="1" dirty="0">
                <a:solidFill>
                  <a:schemeClr val="bg1"/>
                </a:solidFill>
                <a:latin typeface="Meiryo UI" pitchFamily="50" charset="-128"/>
                <a:ea typeface="Meiryo UI" pitchFamily="50" charset="-128"/>
                <a:cs typeface="Meiryo UI" pitchFamily="50" charset="-128"/>
              </a:rPr>
              <a:t>大阪府介護・福祉人材確保戦略検討分科会について（案）</a:t>
            </a:r>
          </a:p>
        </p:txBody>
      </p:sp>
      <p:sp>
        <p:nvSpPr>
          <p:cNvPr id="5" name="正方形/長方形 4">
            <a:extLst>
              <a:ext uri="{FF2B5EF4-FFF2-40B4-BE49-F238E27FC236}">
                <a16:creationId xmlns:a16="http://schemas.microsoft.com/office/drawing/2014/main" id="{895500A1-CDE0-45A9-A444-7E32DAD2E676}"/>
              </a:ext>
            </a:extLst>
          </p:cNvPr>
          <p:cNvSpPr/>
          <p:nvPr/>
        </p:nvSpPr>
        <p:spPr>
          <a:xfrm>
            <a:off x="0" y="585202"/>
            <a:ext cx="9144000" cy="616340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B488C55-AB7E-45A1-AD19-D4BC1A032848}"/>
              </a:ext>
            </a:extLst>
          </p:cNvPr>
          <p:cNvSpPr/>
          <p:nvPr/>
        </p:nvSpPr>
        <p:spPr>
          <a:xfrm>
            <a:off x="1907704" y="469717"/>
            <a:ext cx="5328592" cy="26263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メイリオ" panose="020B0604030504040204" pitchFamily="50" charset="-128"/>
                <a:ea typeface="メイリオ" panose="020B0604030504040204" pitchFamily="50" charset="-128"/>
              </a:rPr>
              <a:t>２．</a:t>
            </a:r>
            <a:r>
              <a:rPr kumimoji="1" lang="ja-JP" altLang="en-US" sz="1400" b="1" dirty="0">
                <a:latin typeface="メイリオ" panose="020B0604030504040204" pitchFamily="50" charset="-128"/>
                <a:ea typeface="メイリオ" panose="020B0604030504040204" pitchFamily="50" charset="-128"/>
              </a:rPr>
              <a:t>大阪府介護・福祉人材確保戦略の見直し（更新）について</a:t>
            </a:r>
          </a:p>
        </p:txBody>
      </p:sp>
      <p:sp>
        <p:nvSpPr>
          <p:cNvPr id="7" name="正方形/長方形 6">
            <a:extLst>
              <a:ext uri="{FF2B5EF4-FFF2-40B4-BE49-F238E27FC236}">
                <a16:creationId xmlns:a16="http://schemas.microsoft.com/office/drawing/2014/main" id="{30171BE4-4558-43AF-AACC-A6274BC8C701}"/>
              </a:ext>
            </a:extLst>
          </p:cNvPr>
          <p:cNvSpPr/>
          <p:nvPr/>
        </p:nvSpPr>
        <p:spPr>
          <a:xfrm>
            <a:off x="117456" y="897055"/>
            <a:ext cx="8928992" cy="210034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現戦略の取組み期間は、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年間としており、今後、定期的に見直し（更新）が必要となる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本戦略は介護人材を筆頭に、</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障がいやこどもなどあらゆる福祉人材に関わる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内容であるため、令和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年度、本戦略の見直しにあたり設置した「介護・</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福祉人材確保の見直しに関する連絡会議」の枠組みを発展させ、大阪府地域福祉推進審議会に新たな分科会として、「大阪府介護・福祉人材</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確保戦略検討分科会」を設置し、今後の戦略見直し・更新などにあたり、取組み内容の点検・評価等を行うなど、外部有識者の意見を徴する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＜概要＞</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　　　　　　担任</a:t>
            </a:r>
            <a:r>
              <a:rPr lang="ja-JP" altLang="en-US" sz="1100" dirty="0">
                <a:solidFill>
                  <a:schemeClr val="tx1"/>
                </a:solidFill>
                <a:latin typeface="Meiryo UI" panose="020B0604030504040204" pitchFamily="50" charset="-128"/>
                <a:ea typeface="Meiryo UI" panose="020B0604030504040204" pitchFamily="50" charset="-128"/>
              </a:rPr>
              <a:t>事務　（１）大阪府介護・福祉人材確保戦略の見直し等に関すること （２）その他、介護・福祉人材の確保に関すること</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委員定数　　１０名以内</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　　　　　　委員任期　　原則、地域福祉推進審議会委員の任期に準ずる</a:t>
            </a:r>
          </a:p>
        </p:txBody>
      </p:sp>
      <p:sp>
        <p:nvSpPr>
          <p:cNvPr id="9" name="正方形/長方形 8">
            <a:extLst>
              <a:ext uri="{FF2B5EF4-FFF2-40B4-BE49-F238E27FC236}">
                <a16:creationId xmlns:a16="http://schemas.microsoft.com/office/drawing/2014/main" id="{C39757C3-260A-4E86-8413-8BEBD5647E18}"/>
              </a:ext>
            </a:extLst>
          </p:cNvPr>
          <p:cNvSpPr/>
          <p:nvPr/>
        </p:nvSpPr>
        <p:spPr>
          <a:xfrm>
            <a:off x="130052" y="3181913"/>
            <a:ext cx="8928992" cy="1039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ts val="17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大阪府地域福祉審議会委員より、福祉施策に造詣の深い有識者等を選定（委員候補は、次期委員改選後に改めて選出予定）</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0"/>
              </a:spcBef>
              <a:spcAft>
                <a:spcPct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例）高齢者施策、障がい者施策、児童施策などを専門とする学識経験者　など</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7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　委員以外にオブザーバーの招へいを適宜、検討する予定</a:t>
            </a:r>
            <a:endParaRPr kumimoji="1" lang="ja-JP" altLang="en-US" dirty="0"/>
          </a:p>
        </p:txBody>
      </p:sp>
      <p:sp>
        <p:nvSpPr>
          <p:cNvPr id="10" name="正方形/長方形 9">
            <a:extLst>
              <a:ext uri="{FF2B5EF4-FFF2-40B4-BE49-F238E27FC236}">
                <a16:creationId xmlns:a16="http://schemas.microsoft.com/office/drawing/2014/main" id="{BA88BE74-3D86-4D21-804F-811E5F32A998}"/>
              </a:ext>
            </a:extLst>
          </p:cNvPr>
          <p:cNvSpPr/>
          <p:nvPr/>
        </p:nvSpPr>
        <p:spPr>
          <a:xfrm>
            <a:off x="117456" y="4414407"/>
            <a:ext cx="8928992" cy="22394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取組みの進捗状況の定期的な自己点検・評価は、</a:t>
            </a:r>
            <a:r>
              <a:rPr lang="ja-JP" altLang="en-US" sz="1100" dirty="0">
                <a:solidFill>
                  <a:srgbClr val="FF0000"/>
                </a:solidFill>
                <a:latin typeface="Meiryo UI" panose="020B0604030504040204" pitchFamily="50" charset="-128"/>
                <a:ea typeface="Meiryo UI" panose="020B0604030504040204" pitchFamily="50" charset="-128"/>
              </a:rPr>
              <a:t>関係課で所管する行政計画においても事業等の効果検証を実施した上で、</a:t>
            </a:r>
            <a:r>
              <a:rPr lang="ja-JP" altLang="en-US" sz="1100" dirty="0">
                <a:solidFill>
                  <a:schemeClr val="tx1"/>
                </a:solidFill>
                <a:latin typeface="Meiryo UI" panose="020B0604030504040204" pitchFamily="50" charset="-128"/>
                <a:ea typeface="Meiryo UI" panose="020B0604030504040204" pitchFamily="50" charset="-128"/>
              </a:rPr>
              <a:t>庁内会議体でも別途</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行い、中間・最終年度の見直しにあたり、 分科会開催予定</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庁内会議については、平成</a:t>
            </a:r>
            <a:r>
              <a:rPr lang="en-US" altLang="ja-JP" sz="1100" dirty="0">
                <a:solidFill>
                  <a:schemeClr val="tx1"/>
                </a:solidFill>
                <a:latin typeface="Meiryo UI" panose="020B0604030504040204" pitchFamily="50" charset="-128"/>
                <a:ea typeface="Meiryo UI" panose="020B0604030504040204" pitchFamily="50" charset="-128"/>
              </a:rPr>
              <a:t>30</a:t>
            </a:r>
            <a:r>
              <a:rPr lang="ja-JP" altLang="en-US" sz="1100" dirty="0">
                <a:solidFill>
                  <a:schemeClr val="tx1"/>
                </a:solidFill>
                <a:latin typeface="Meiryo UI" panose="020B0604030504040204" pitchFamily="50" charset="-128"/>
                <a:ea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rPr>
              <a:t>月</a:t>
            </a:r>
            <a:r>
              <a:rPr lang="en-US" altLang="ja-JP" sz="1100" dirty="0">
                <a:solidFill>
                  <a:schemeClr val="tx1"/>
                </a:solidFill>
                <a:latin typeface="Meiryo UI" panose="020B0604030504040204" pitchFamily="50" charset="-128"/>
                <a:ea typeface="Meiryo UI" panose="020B0604030504040204" pitchFamily="50" charset="-128"/>
              </a:rPr>
              <a:t>23</a:t>
            </a:r>
            <a:r>
              <a:rPr lang="ja-JP" altLang="en-US" sz="1100" dirty="0">
                <a:solidFill>
                  <a:schemeClr val="tx1"/>
                </a:solidFill>
                <a:latin typeface="Meiryo UI" panose="020B0604030504040204" pitchFamily="50" charset="-128"/>
                <a:ea typeface="Meiryo UI" panose="020B0604030504040204" pitchFamily="50" charset="-128"/>
              </a:rPr>
              <a:t>日に設置した「介護・福祉人材確保戦略に係るワーキンググループ」を</a:t>
            </a:r>
            <a:r>
              <a:rPr lang="en-US" altLang="ja-JP" sz="1100" dirty="0">
                <a:solidFill>
                  <a:schemeClr val="tx1"/>
                </a:solidFill>
                <a:latin typeface="Meiryo UI" panose="020B0604030504040204" pitchFamily="50" charset="-128"/>
                <a:ea typeface="Meiryo UI" panose="020B0604030504040204" pitchFamily="50" charset="-128"/>
              </a:rPr>
              <a:t>2024</a:t>
            </a:r>
            <a:r>
              <a:rPr lang="ja-JP" altLang="en-US" sz="1100" dirty="0">
                <a:solidFill>
                  <a:schemeClr val="tx1"/>
                </a:solidFill>
                <a:latin typeface="Meiryo UI" panose="020B0604030504040204" pitchFamily="50" charset="-128"/>
                <a:ea typeface="Meiryo UI" panose="020B0604030504040204" pitchFamily="50" charset="-128"/>
              </a:rPr>
              <a:t>（令和６）年度、「介護・福祉</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人材確保庁内連絡会議」として、再構成する予定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1" name="Rectangle 2">
            <a:extLst>
              <a:ext uri="{FF2B5EF4-FFF2-40B4-BE49-F238E27FC236}">
                <a16:creationId xmlns:a16="http://schemas.microsoft.com/office/drawing/2014/main" id="{A3406B39-DF5B-4A94-8F73-07D8921E1411}"/>
              </a:ext>
            </a:extLst>
          </p:cNvPr>
          <p:cNvSpPr>
            <a:spLocks noChangeArrowheads="1"/>
          </p:cNvSpPr>
          <p:nvPr/>
        </p:nvSpPr>
        <p:spPr bwMode="auto">
          <a:xfrm>
            <a:off x="251520" y="794552"/>
            <a:ext cx="1008112" cy="275330"/>
          </a:xfrm>
          <a:prstGeom prst="rect">
            <a:avLst/>
          </a:prstGeom>
          <a:solidFill>
            <a:schemeClr val="tx2"/>
          </a:solidFill>
          <a:ln>
            <a:noFill/>
          </a:ln>
          <a:effectLst/>
        </p:spPr>
        <p:txBody>
          <a:bodyPr wrap="none" lIns="91435" tIns="0" rIns="91435" bIns="0" anchor="ctr" anchorCtr="0"/>
          <a:lstStyle/>
          <a:p>
            <a:pPr algn="ctr">
              <a:lnSpc>
                <a:spcPts val="1900"/>
              </a:lnSpc>
              <a:defRPr/>
            </a:pPr>
            <a:r>
              <a:rPr lang="ja-JP" altLang="en-US" sz="1000" b="1" dirty="0">
                <a:solidFill>
                  <a:schemeClr val="bg1"/>
                </a:solidFill>
                <a:latin typeface="Meiryo UI" pitchFamily="50" charset="-128"/>
                <a:ea typeface="Meiryo UI" pitchFamily="50" charset="-128"/>
                <a:cs typeface="Meiryo UI" pitchFamily="50" charset="-128"/>
              </a:rPr>
              <a:t>分科会の設置</a:t>
            </a:r>
          </a:p>
        </p:txBody>
      </p:sp>
      <p:sp>
        <p:nvSpPr>
          <p:cNvPr id="12" name="Rectangle 2">
            <a:extLst>
              <a:ext uri="{FF2B5EF4-FFF2-40B4-BE49-F238E27FC236}">
                <a16:creationId xmlns:a16="http://schemas.microsoft.com/office/drawing/2014/main" id="{8DA7FDB2-20F7-4E9B-9E2F-D8DC589E27A2}"/>
              </a:ext>
            </a:extLst>
          </p:cNvPr>
          <p:cNvSpPr>
            <a:spLocks noChangeArrowheads="1"/>
          </p:cNvSpPr>
          <p:nvPr/>
        </p:nvSpPr>
        <p:spPr bwMode="auto">
          <a:xfrm>
            <a:off x="251952" y="3037898"/>
            <a:ext cx="1008112" cy="263766"/>
          </a:xfrm>
          <a:prstGeom prst="rect">
            <a:avLst/>
          </a:prstGeom>
          <a:solidFill>
            <a:schemeClr val="tx2"/>
          </a:solidFill>
          <a:ln>
            <a:noFill/>
          </a:ln>
          <a:effectLst/>
        </p:spPr>
        <p:txBody>
          <a:bodyPr wrap="none" lIns="91435" tIns="0" rIns="91435" bIns="0" anchor="ctr" anchorCtr="0"/>
          <a:lstStyle/>
          <a:p>
            <a:pPr algn="ctr">
              <a:lnSpc>
                <a:spcPts val="1900"/>
              </a:lnSpc>
              <a:defRPr/>
            </a:pPr>
            <a:r>
              <a:rPr lang="ja-JP" altLang="en-US" sz="1000" b="1" dirty="0">
                <a:solidFill>
                  <a:schemeClr val="bg1"/>
                </a:solidFill>
                <a:latin typeface="Meiryo UI" pitchFamily="50" charset="-128"/>
                <a:ea typeface="Meiryo UI" pitchFamily="50" charset="-128"/>
                <a:cs typeface="Meiryo UI" pitchFamily="50" charset="-128"/>
              </a:rPr>
              <a:t>委員について</a:t>
            </a:r>
          </a:p>
        </p:txBody>
      </p:sp>
      <p:sp>
        <p:nvSpPr>
          <p:cNvPr id="13" name="Rectangle 2">
            <a:extLst>
              <a:ext uri="{FF2B5EF4-FFF2-40B4-BE49-F238E27FC236}">
                <a16:creationId xmlns:a16="http://schemas.microsoft.com/office/drawing/2014/main" id="{2643C2A4-C34A-4569-A69B-28957F87E28B}"/>
              </a:ext>
            </a:extLst>
          </p:cNvPr>
          <p:cNvSpPr>
            <a:spLocks noChangeArrowheads="1"/>
          </p:cNvSpPr>
          <p:nvPr/>
        </p:nvSpPr>
        <p:spPr bwMode="auto">
          <a:xfrm>
            <a:off x="251520" y="4293096"/>
            <a:ext cx="1800200" cy="264211"/>
          </a:xfrm>
          <a:prstGeom prst="rect">
            <a:avLst/>
          </a:prstGeom>
          <a:solidFill>
            <a:schemeClr val="tx2"/>
          </a:solidFill>
          <a:ln>
            <a:noFill/>
          </a:ln>
          <a:effectLst/>
        </p:spPr>
        <p:txBody>
          <a:bodyPr wrap="none" lIns="91435" tIns="0" rIns="91435" bIns="0" anchor="ctr" anchorCtr="0"/>
          <a:lstStyle/>
          <a:p>
            <a:pPr algn="ctr">
              <a:lnSpc>
                <a:spcPts val="1900"/>
              </a:lnSpc>
              <a:defRPr/>
            </a:pPr>
            <a:r>
              <a:rPr lang="ja-JP" altLang="en-US" sz="1000" b="1" dirty="0">
                <a:solidFill>
                  <a:schemeClr val="bg1"/>
                </a:solidFill>
                <a:latin typeface="Meiryo UI" pitchFamily="50" charset="-128"/>
                <a:ea typeface="Meiryo UI" pitchFamily="50" charset="-128"/>
                <a:cs typeface="Meiryo UI" pitchFamily="50" charset="-128"/>
              </a:rPr>
              <a:t>（参考）大まかなスケジュール</a:t>
            </a:r>
          </a:p>
        </p:txBody>
      </p:sp>
      <p:sp>
        <p:nvSpPr>
          <p:cNvPr id="14" name="大かっこ 13">
            <a:extLst>
              <a:ext uri="{FF2B5EF4-FFF2-40B4-BE49-F238E27FC236}">
                <a16:creationId xmlns:a16="http://schemas.microsoft.com/office/drawing/2014/main" id="{859DB20E-0A46-4DB8-9659-80E6F129AFD3}"/>
              </a:ext>
            </a:extLst>
          </p:cNvPr>
          <p:cNvSpPr/>
          <p:nvPr/>
        </p:nvSpPr>
        <p:spPr>
          <a:xfrm>
            <a:off x="395536" y="1988840"/>
            <a:ext cx="8280920" cy="82315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3" name="オブジェクト 2">
            <a:extLst>
              <a:ext uri="{FF2B5EF4-FFF2-40B4-BE49-F238E27FC236}">
                <a16:creationId xmlns:a16="http://schemas.microsoft.com/office/drawing/2014/main" id="{293A9A72-5EDD-4B7F-958A-252092CE7E57}"/>
              </a:ext>
            </a:extLst>
          </p:cNvPr>
          <p:cNvGraphicFramePr>
            <a:graphicFrameLocks noChangeAspect="1"/>
          </p:cNvGraphicFramePr>
          <p:nvPr>
            <p:extLst>
              <p:ext uri="{D42A27DB-BD31-4B8C-83A1-F6EECF244321}">
                <p14:modId xmlns:p14="http://schemas.microsoft.com/office/powerpoint/2010/main" val="379567087"/>
              </p:ext>
            </p:extLst>
          </p:nvPr>
        </p:nvGraphicFramePr>
        <p:xfrm>
          <a:off x="469223" y="5449087"/>
          <a:ext cx="5040559" cy="1136948"/>
        </p:xfrm>
        <a:graphic>
          <a:graphicData uri="http://schemas.openxmlformats.org/presentationml/2006/ole">
            <mc:AlternateContent xmlns:mc="http://schemas.openxmlformats.org/markup-compatibility/2006">
              <mc:Choice xmlns:v="urn:schemas-microsoft-com:vml" Requires="v">
                <p:oleObj spid="_x0000_s2071" name="Worksheet" r:id="rId3" imgW="5813883" imgH="1310782" progId="Excel.Sheet.12">
                  <p:embed/>
                </p:oleObj>
              </mc:Choice>
              <mc:Fallback>
                <p:oleObj name="Worksheet" r:id="rId3" imgW="5813883" imgH="1310782" progId="Excel.Sheet.12">
                  <p:embed/>
                  <p:pic>
                    <p:nvPicPr>
                      <p:cNvPr id="0" name=""/>
                      <p:cNvPicPr/>
                      <p:nvPr/>
                    </p:nvPicPr>
                    <p:blipFill>
                      <a:blip r:embed="rId4"/>
                      <a:stretch>
                        <a:fillRect/>
                      </a:stretch>
                    </p:blipFill>
                    <p:spPr>
                      <a:xfrm>
                        <a:off x="469223" y="5449087"/>
                        <a:ext cx="5040559" cy="1136948"/>
                      </a:xfrm>
                      <a:prstGeom prst="rect">
                        <a:avLst/>
                      </a:prstGeom>
                    </p:spPr>
                  </p:pic>
                </p:oleObj>
              </mc:Fallback>
            </mc:AlternateContent>
          </a:graphicData>
        </a:graphic>
      </p:graphicFrame>
      <p:sp>
        <p:nvSpPr>
          <p:cNvPr id="8" name="正方形/長方形 7">
            <a:extLst>
              <a:ext uri="{FF2B5EF4-FFF2-40B4-BE49-F238E27FC236}">
                <a16:creationId xmlns:a16="http://schemas.microsoft.com/office/drawing/2014/main" id="{2515D229-9F19-4039-BF18-FF626D87E65A}"/>
              </a:ext>
            </a:extLst>
          </p:cNvPr>
          <p:cNvSpPr/>
          <p:nvPr/>
        </p:nvSpPr>
        <p:spPr>
          <a:xfrm>
            <a:off x="3916532" y="5230940"/>
            <a:ext cx="1797686" cy="303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現時点のスケジュール（案）</a:t>
            </a:r>
          </a:p>
        </p:txBody>
      </p:sp>
      <p:pic>
        <p:nvPicPr>
          <p:cNvPr id="2057" name="Picture 9" descr="真剣な会議のイラスト（男女）">
            <a:extLst>
              <a:ext uri="{FF2B5EF4-FFF2-40B4-BE49-F238E27FC236}">
                <a16:creationId xmlns:a16="http://schemas.microsoft.com/office/drawing/2014/main" id="{D209BAF6-2E60-44B3-9C87-D7DC6421A66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6376" y="3301664"/>
            <a:ext cx="891861" cy="891861"/>
          </a:xfrm>
          <a:prstGeom prst="rect">
            <a:avLst/>
          </a:prstGeom>
          <a:noFill/>
          <a:extLst>
            <a:ext uri="{909E8E84-426E-40DD-AFC4-6F175D3DCCD1}">
              <a14:hiddenFill xmlns:a14="http://schemas.microsoft.com/office/drawing/2010/main">
                <a:solidFill>
                  <a:srgbClr val="FFFFFF"/>
                </a:solidFill>
              </a14:hiddenFill>
            </a:ext>
          </a:extLst>
        </p:spPr>
      </p:pic>
      <p:sp>
        <p:nvSpPr>
          <p:cNvPr id="17" name="正方形/長方形 16">
            <a:extLst>
              <a:ext uri="{FF2B5EF4-FFF2-40B4-BE49-F238E27FC236}">
                <a16:creationId xmlns:a16="http://schemas.microsoft.com/office/drawing/2014/main" id="{3BF93C02-DF30-49B7-9E82-95FFAED10EAF}"/>
              </a:ext>
            </a:extLst>
          </p:cNvPr>
          <p:cNvSpPr/>
          <p:nvPr/>
        </p:nvSpPr>
        <p:spPr>
          <a:xfrm>
            <a:off x="5761481" y="5262321"/>
            <a:ext cx="3195610" cy="139157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rPr>
              <a:t>　戦略の方向性や内容は関連する行政計画（</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）にも、</a:t>
            </a:r>
            <a:endParaRPr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適宜反映して効果的な事業を実施</a:t>
            </a:r>
            <a:endParaRPr lang="en-US" altLang="ja-JP" sz="900" dirty="0">
              <a:latin typeface="メイリオ" panose="020B0604030504040204" pitchFamily="50" charset="-128"/>
              <a:ea typeface="メイリオ" panose="020B0604030504040204" pitchFamily="50" charset="-128"/>
            </a:endParaRPr>
          </a:p>
          <a:p>
            <a:pPr>
              <a:spcAft>
                <a:spcPts val="300"/>
              </a:spcAft>
            </a:pPr>
            <a:r>
              <a:rPr lang="ja-JP" altLang="en-US" sz="9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それぞれの行政計画においても事業等の効果検証を実施</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）関連する主な行政計画  （　）は現行計画の取組期間</a:t>
            </a:r>
          </a:p>
          <a:p>
            <a:r>
              <a:rPr lang="ja-JP" altLang="en-US" sz="800" dirty="0">
                <a:latin typeface="メイリオ" panose="020B0604030504040204" pitchFamily="50" charset="-128"/>
                <a:ea typeface="メイリオ" panose="020B0604030504040204" pitchFamily="50" charset="-128"/>
              </a:rPr>
              <a:t> 　  ・大阪府高齢者計画</a:t>
            </a:r>
            <a:r>
              <a:rPr lang="en-US" altLang="ja-JP" sz="800" dirty="0">
                <a:latin typeface="メイリオ" panose="020B0604030504040204" pitchFamily="50" charset="-128"/>
                <a:ea typeface="メイリオ" panose="020B0604030504040204" pitchFamily="50" charset="-128"/>
              </a:rPr>
              <a:t>2021</a:t>
            </a:r>
          </a:p>
          <a:p>
            <a:r>
              <a:rPr lang="ja-JP" altLang="en-US" sz="800" dirty="0">
                <a:latin typeface="メイリオ" panose="020B0604030504040204" pitchFamily="50" charset="-128"/>
                <a:ea typeface="メイリオ" panose="020B0604030504040204" pitchFamily="50" charset="-128"/>
              </a:rPr>
              <a:t>　　  （令和</a:t>
            </a:r>
            <a:r>
              <a:rPr lang="en-US" altLang="ja-JP" sz="800" dirty="0">
                <a:latin typeface="メイリオ" panose="020B0604030504040204" pitchFamily="50" charset="-128"/>
                <a:ea typeface="メイリオ" panose="020B0604030504040204" pitchFamily="50" charset="-128"/>
              </a:rPr>
              <a:t>3</a:t>
            </a:r>
            <a:r>
              <a:rPr lang="ja-JP" altLang="en-US" sz="800" dirty="0">
                <a:latin typeface="メイリオ" panose="020B0604030504040204" pitchFamily="50" charset="-128"/>
                <a:ea typeface="メイリオ" panose="020B0604030504040204" pitchFamily="50" charset="-128"/>
              </a:rPr>
              <a:t>年度～令和</a:t>
            </a:r>
            <a:r>
              <a:rPr lang="en-US" altLang="ja-JP" sz="800" dirty="0">
                <a:latin typeface="メイリオ" panose="020B0604030504040204" pitchFamily="50" charset="-128"/>
                <a:ea typeface="メイリオ" panose="020B0604030504040204" pitchFamily="50" charset="-128"/>
              </a:rPr>
              <a:t>5</a:t>
            </a:r>
            <a:r>
              <a:rPr lang="ja-JP" altLang="en-US" sz="800" dirty="0">
                <a:latin typeface="メイリオ" panose="020B0604030504040204" pitchFamily="50" charset="-128"/>
                <a:ea typeface="メイリオ" panose="020B0604030504040204" pitchFamily="50" charset="-128"/>
              </a:rPr>
              <a:t>年度）</a:t>
            </a:r>
          </a:p>
          <a:p>
            <a:r>
              <a:rPr lang="ja-JP" altLang="en-US" sz="800" dirty="0">
                <a:latin typeface="メイリオ" panose="020B0604030504040204" pitchFamily="50" charset="-128"/>
                <a:ea typeface="メイリオ" panose="020B0604030504040204" pitchFamily="50" charset="-128"/>
              </a:rPr>
              <a:t>　   ・第</a:t>
            </a:r>
            <a:r>
              <a:rPr lang="en-US" altLang="ja-JP" sz="800" dirty="0">
                <a:latin typeface="メイリオ" panose="020B0604030504040204" pitchFamily="50" charset="-128"/>
                <a:ea typeface="メイリオ" panose="020B0604030504040204" pitchFamily="50" charset="-128"/>
              </a:rPr>
              <a:t>5</a:t>
            </a:r>
            <a:r>
              <a:rPr lang="ja-JP" altLang="en-US" sz="800" dirty="0">
                <a:latin typeface="メイリオ" panose="020B0604030504040204" pitchFamily="50" charset="-128"/>
                <a:ea typeface="メイリオ" panose="020B0604030504040204" pitchFamily="50" charset="-128"/>
              </a:rPr>
              <a:t>次大阪府障がい者計画</a:t>
            </a:r>
          </a:p>
          <a:p>
            <a:r>
              <a:rPr lang="ja-JP" altLang="en-US" sz="800" dirty="0">
                <a:latin typeface="メイリオ" panose="020B0604030504040204" pitchFamily="50" charset="-128"/>
                <a:ea typeface="メイリオ" panose="020B0604030504040204" pitchFamily="50" charset="-128"/>
              </a:rPr>
              <a:t>　　  （令和</a:t>
            </a:r>
            <a:r>
              <a:rPr lang="en-US" altLang="ja-JP" sz="800" dirty="0">
                <a:latin typeface="メイリオ" panose="020B0604030504040204" pitchFamily="50" charset="-128"/>
                <a:ea typeface="メイリオ" panose="020B0604030504040204" pitchFamily="50" charset="-128"/>
              </a:rPr>
              <a:t>3</a:t>
            </a:r>
            <a:r>
              <a:rPr lang="ja-JP" altLang="en-US" sz="800" dirty="0">
                <a:latin typeface="メイリオ" panose="020B0604030504040204" pitchFamily="50" charset="-128"/>
                <a:ea typeface="メイリオ" panose="020B0604030504040204" pitchFamily="50" charset="-128"/>
              </a:rPr>
              <a:t>年度～令和</a:t>
            </a:r>
            <a:r>
              <a:rPr lang="en-US" altLang="ja-JP" sz="800" dirty="0">
                <a:latin typeface="メイリオ" panose="020B0604030504040204" pitchFamily="50" charset="-128"/>
                <a:ea typeface="メイリオ" panose="020B0604030504040204" pitchFamily="50" charset="-128"/>
              </a:rPr>
              <a:t>8</a:t>
            </a:r>
            <a:r>
              <a:rPr lang="ja-JP" altLang="en-US" sz="800" dirty="0">
                <a:latin typeface="メイリオ" panose="020B0604030504040204" pitchFamily="50" charset="-128"/>
                <a:ea typeface="メイリオ" panose="020B0604030504040204" pitchFamily="50" charset="-128"/>
              </a:rPr>
              <a:t>年度）</a:t>
            </a:r>
          </a:p>
          <a:p>
            <a:r>
              <a:rPr lang="ja-JP" altLang="en-US" sz="800" dirty="0">
                <a:latin typeface="メイリオ" panose="020B0604030504040204" pitchFamily="50" charset="-128"/>
                <a:ea typeface="メイリオ" panose="020B0604030504040204" pitchFamily="50" charset="-128"/>
              </a:rPr>
              <a:t>　   ・大阪府子ども総合計画（後期事業計画）</a:t>
            </a:r>
          </a:p>
          <a:p>
            <a:r>
              <a:rPr lang="ja-JP" altLang="en-US" sz="800" dirty="0">
                <a:latin typeface="メイリオ" panose="020B0604030504040204" pitchFamily="50" charset="-128"/>
                <a:ea typeface="メイリオ" panose="020B0604030504040204" pitchFamily="50" charset="-128"/>
              </a:rPr>
              <a:t>　　  （令和</a:t>
            </a:r>
            <a:r>
              <a:rPr lang="en-US" altLang="ja-JP" sz="800" dirty="0">
                <a:latin typeface="メイリオ" panose="020B0604030504040204" pitchFamily="50" charset="-128"/>
                <a:ea typeface="メイリオ" panose="020B0604030504040204" pitchFamily="50" charset="-128"/>
              </a:rPr>
              <a:t>2</a:t>
            </a:r>
            <a:r>
              <a:rPr lang="ja-JP" altLang="en-US" sz="800" dirty="0">
                <a:latin typeface="メイリオ" panose="020B0604030504040204" pitchFamily="50" charset="-128"/>
                <a:ea typeface="メイリオ" panose="020B0604030504040204" pitchFamily="50" charset="-128"/>
              </a:rPr>
              <a:t>年度～令和</a:t>
            </a:r>
            <a:r>
              <a:rPr lang="en-US" altLang="ja-JP" sz="800" dirty="0">
                <a:latin typeface="メイリオ" panose="020B0604030504040204" pitchFamily="50" charset="-128"/>
                <a:ea typeface="メイリオ" panose="020B0604030504040204" pitchFamily="50" charset="-128"/>
              </a:rPr>
              <a:t>6</a:t>
            </a:r>
            <a:r>
              <a:rPr lang="ja-JP" altLang="en-US" sz="800" dirty="0">
                <a:latin typeface="メイリオ" panose="020B0604030504040204" pitchFamily="50" charset="-128"/>
                <a:ea typeface="メイリオ" panose="020B0604030504040204" pitchFamily="50" charset="-128"/>
              </a:rPr>
              <a:t>年度）</a:t>
            </a:r>
            <a:endParaRPr lang="en-US" altLang="ja-JP"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2811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3000812DBA37D41985CAB5AC030E820" ma:contentTypeVersion="0" ma:contentTypeDescription="新しいドキュメントを作成します。" ma:contentTypeScope="" ma:versionID="00a37906bcabcc6cbabaa79ae20c9a80">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61527F-79EA-4A5D-B95D-9DE6DFC69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158E7C4-EA71-4984-8015-25AED63F23FA}">
  <ds:schemaRefs>
    <ds:schemaRef ds:uri="http://purl.org/dc/elements/1.1/"/>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http://purl.org/dc/dcmitype/"/>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1EF65D00-400A-4A5D-8254-2BA1283BB4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12938</TotalTime>
  <Words>1278</Words>
  <Application>Microsoft Office PowerPoint</Application>
  <PresentationFormat>画面に合わせる (4:3)</PresentationFormat>
  <Paragraphs>75</Paragraphs>
  <Slides>2</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Meiryo UI</vt:lpstr>
      <vt:lpstr>メイリオ</vt:lpstr>
      <vt:lpstr>Arial</vt:lpstr>
      <vt:lpstr>Calibri</vt:lpstr>
      <vt:lpstr>Office ​​テーマ</vt:lpstr>
      <vt:lpstr>Worksheet</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新築住宅への太陽光パネル設置義務化</dc:title>
  <dc:creator>大阪府庁</dc:creator>
  <cp:lastModifiedBy>吉崎　啓司</cp:lastModifiedBy>
  <cp:revision>802</cp:revision>
  <cp:lastPrinted>2024-03-18T09:51:11Z</cp:lastPrinted>
  <dcterms:created xsi:type="dcterms:W3CDTF">2011-05-23T04:39:46Z</dcterms:created>
  <dcterms:modified xsi:type="dcterms:W3CDTF">2024-03-26T00:18:47Z</dcterms:modified>
</cp:coreProperties>
</file>