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1"/>
  </p:notesMasterIdLst>
  <p:sldIdLst>
    <p:sldId id="273" r:id="rId2"/>
    <p:sldId id="256" r:id="rId3"/>
    <p:sldId id="266" r:id="rId4"/>
    <p:sldId id="267" r:id="rId5"/>
    <p:sldId id="259" r:id="rId6"/>
    <p:sldId id="268" r:id="rId7"/>
    <p:sldId id="270" r:id="rId8"/>
    <p:sldId id="272" r:id="rId9"/>
    <p:sldId id="264"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94660"/>
  </p:normalViewPr>
  <p:slideViewPr>
    <p:cSldViewPr snapToGrid="0">
      <p:cViewPr varScale="1">
        <p:scale>
          <a:sx n="100" d="100"/>
          <a:sy n="100" d="100"/>
        </p:scale>
        <p:origin x="85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5DBD8C0-62AE-43D9-85F0-33ADAABAD624}"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DF445B3-3EB5-44D7-B75B-8813542F66F2}" type="slidenum">
              <a:rPr kumimoji="1" lang="ja-JP" altLang="en-US" smtClean="0"/>
              <a:t>‹#›</a:t>
            </a:fld>
            <a:endParaRPr kumimoji="1" lang="ja-JP" altLang="en-US"/>
          </a:p>
        </p:txBody>
      </p:sp>
    </p:spTree>
    <p:extLst>
      <p:ext uri="{BB962C8B-B14F-4D97-AF65-F5344CB8AC3E}">
        <p14:creationId xmlns:p14="http://schemas.microsoft.com/office/powerpoint/2010/main" val="12773195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C1D91C2-7D99-4B86-88B6-A1B8A5276722}" type="datetime1">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48500" y="6470651"/>
            <a:ext cx="2057400" cy="365125"/>
          </a:xfrm>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115293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2E3A8D-88FD-47DC-B85A-0C61F305FC94}" type="datetime1">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311865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916604-2E77-4A8B-A469-C2F4CA7BACFF}" type="datetime1">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259841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1A9324-830D-461F-9965-E5A0CE9C4DA6}" type="datetime1">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265896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B9FBDA-DF40-4279-BFD0-AD4A7B215E7D}" type="datetime1">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2172441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890019B-77DC-4861-A811-8F91864D4FB7}" type="datetime1">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260800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F83B9D0-6B13-489C-B077-B5FAE2B88DB7}" type="datetime1">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2730614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B9914E9-63E7-44FC-8658-EEE0AE4878E3}" type="datetime1">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1218421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9ECCB-2DC2-4CD9-92AC-D2A4F55942D7}" type="datetime1">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55707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0C0519-3C86-4FAF-B9C0-EB5EA98A8D3C}" type="datetime1">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315790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7CF151-7ABC-41F2-8764-08D2B7F2AFCA}" type="datetime1">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4277026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6882F-CE41-4682-B717-E8773CC96859}" type="datetime1">
              <a:rPr kumimoji="1" lang="ja-JP" altLang="en-US" smtClean="0"/>
              <a:t>2024/1/22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6C320-218B-40D5-B915-27573D0F3177}" type="slidenum">
              <a:rPr kumimoji="1" lang="ja-JP" altLang="en-US" smtClean="0"/>
              <a:t>‹#›</a:t>
            </a:fld>
            <a:endParaRPr kumimoji="1" lang="ja-JP" altLang="en-US"/>
          </a:p>
        </p:txBody>
      </p:sp>
    </p:spTree>
    <p:extLst>
      <p:ext uri="{BB962C8B-B14F-4D97-AF65-F5344CB8AC3E}">
        <p14:creationId xmlns:p14="http://schemas.microsoft.com/office/powerpoint/2010/main" val="3825580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A7B787AA-66A6-4515-B460-BEEC173D047E}"/>
              </a:ext>
            </a:extLst>
          </p:cNvPr>
          <p:cNvSpPr txBox="1"/>
          <p:nvPr/>
        </p:nvSpPr>
        <p:spPr>
          <a:xfrm>
            <a:off x="297180" y="2844980"/>
            <a:ext cx="8625840" cy="830997"/>
          </a:xfrm>
          <a:prstGeom prst="rect">
            <a:avLst/>
          </a:prstGeom>
          <a:noFill/>
        </p:spPr>
        <p:txBody>
          <a:bodyPr wrap="square" rtlCol="0">
            <a:spAutoFit/>
          </a:bodyPr>
          <a:lstStyle/>
          <a:p>
            <a:r>
              <a:rPr kumimoji="1" lang="ja-JP" altLang="en-US" sz="2400" dirty="0">
                <a:latin typeface="BIZ UDPゴシック" panose="020B0400000000000000" pitchFamily="50" charset="-128"/>
                <a:ea typeface="BIZ UDPゴシック" panose="020B0400000000000000" pitchFamily="50" charset="-128"/>
              </a:rPr>
              <a:t>「第５章介護サービス量の見込み及び必要入所（利用）定員総数」</a:t>
            </a:r>
            <a:endParaRPr kumimoji="1" lang="en-US" altLang="ja-JP" sz="2400" dirty="0">
              <a:latin typeface="BIZ UDPゴシック" panose="020B0400000000000000" pitchFamily="50" charset="-128"/>
              <a:ea typeface="BIZ UDPゴシック" panose="020B0400000000000000" pitchFamily="50" charset="-128"/>
            </a:endParaRPr>
          </a:p>
          <a:p>
            <a:r>
              <a:rPr kumimoji="1" lang="ja-JP" altLang="en-US" sz="2400" dirty="0">
                <a:latin typeface="BIZ UDPゴシック" panose="020B0400000000000000" pitchFamily="50" charset="-128"/>
                <a:ea typeface="BIZ UDPゴシック" panose="020B0400000000000000" pitchFamily="50" charset="-128"/>
              </a:rPr>
              <a:t>及び「第６章大阪府高齢者計画</a:t>
            </a:r>
            <a:r>
              <a:rPr kumimoji="1" lang="en-US" altLang="ja-JP" sz="2400" dirty="0">
                <a:latin typeface="BIZ UDPゴシック" panose="020B0400000000000000" pitchFamily="50" charset="-128"/>
                <a:ea typeface="BIZ UDPゴシック" panose="020B0400000000000000" pitchFamily="50" charset="-128"/>
              </a:rPr>
              <a:t>20</a:t>
            </a:r>
            <a:r>
              <a:rPr kumimoji="1" lang="ja-JP" altLang="en-US" sz="2400" dirty="0">
                <a:latin typeface="BIZ UDPゴシック" panose="020B0400000000000000" pitchFamily="50" charset="-128"/>
                <a:ea typeface="BIZ UDPゴシック" panose="020B0400000000000000" pitchFamily="50" charset="-128"/>
              </a:rPr>
              <a:t>２１の検証」について</a:t>
            </a:r>
            <a:endParaRPr kumimoji="1" lang="en-US" altLang="ja-JP" sz="2400"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3ECC9008-C107-47E9-9438-19BA61528EBD}"/>
              </a:ext>
            </a:extLst>
          </p:cNvPr>
          <p:cNvSpPr txBox="1"/>
          <p:nvPr/>
        </p:nvSpPr>
        <p:spPr>
          <a:xfrm>
            <a:off x="7324627" y="712116"/>
            <a:ext cx="1348504" cy="461665"/>
          </a:xfrm>
          <a:prstGeom prst="rect">
            <a:avLst/>
          </a:prstGeom>
          <a:noFill/>
          <a:ln>
            <a:solidFill>
              <a:schemeClr val="tx1"/>
            </a:solidFill>
          </a:ln>
        </p:spPr>
        <p:txBody>
          <a:bodyPr wrap="square" rtlCol="0">
            <a:spAutoFit/>
          </a:bodyPr>
          <a:lstStyle/>
          <a:p>
            <a:pPr algn="ctr"/>
            <a:r>
              <a:rPr kumimoji="1" lang="ja-JP" altLang="en-US" sz="2400" dirty="0">
                <a:latin typeface="ＭＳ ゴシック" panose="020B0609070205080204" pitchFamily="49" charset="-128"/>
                <a:ea typeface="ＭＳ ゴシック" panose="020B0609070205080204" pitchFamily="49" charset="-128"/>
              </a:rPr>
              <a:t>資料２</a:t>
            </a:r>
          </a:p>
        </p:txBody>
      </p:sp>
    </p:spTree>
    <p:extLst>
      <p:ext uri="{BB962C8B-B14F-4D97-AF65-F5344CB8AC3E}">
        <p14:creationId xmlns:p14="http://schemas.microsoft.com/office/powerpoint/2010/main" val="420574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7620" y="12848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要介護（要支援）認定の見込み</a:t>
            </a:r>
          </a:p>
        </p:txBody>
      </p:sp>
      <p:sp>
        <p:nvSpPr>
          <p:cNvPr id="6" name="テキスト ボックス 5">
            <a:extLst>
              <a:ext uri="{FF2B5EF4-FFF2-40B4-BE49-F238E27FC236}">
                <a16:creationId xmlns:a16="http://schemas.microsoft.com/office/drawing/2014/main" id="{6F9338A3-2465-4388-BDA2-C94F4EF372C2}"/>
              </a:ext>
            </a:extLst>
          </p:cNvPr>
          <p:cNvSpPr txBox="1"/>
          <p:nvPr/>
        </p:nvSpPr>
        <p:spPr>
          <a:xfrm>
            <a:off x="0" y="1273557"/>
            <a:ext cx="2806262"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■要介護</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要支援</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認定者数の見込み</a:t>
            </a:r>
          </a:p>
        </p:txBody>
      </p:sp>
      <p:graphicFrame>
        <p:nvGraphicFramePr>
          <p:cNvPr id="8" name="表 7">
            <a:extLst>
              <a:ext uri="{FF2B5EF4-FFF2-40B4-BE49-F238E27FC236}">
                <a16:creationId xmlns:a16="http://schemas.microsoft.com/office/drawing/2014/main" id="{7B88E9DD-AC0D-4F9D-93BD-F61AAFCB75DE}"/>
              </a:ext>
            </a:extLst>
          </p:cNvPr>
          <p:cNvGraphicFramePr>
            <a:graphicFrameLocks noGrp="1"/>
          </p:cNvGraphicFramePr>
          <p:nvPr>
            <p:extLst>
              <p:ext uri="{D42A27DB-BD31-4B8C-83A1-F6EECF244321}">
                <p14:modId xmlns:p14="http://schemas.microsoft.com/office/powerpoint/2010/main" val="2500259037"/>
              </p:ext>
            </p:extLst>
          </p:nvPr>
        </p:nvGraphicFramePr>
        <p:xfrm>
          <a:off x="588010" y="1524578"/>
          <a:ext cx="7785104" cy="2443891"/>
        </p:xfrm>
        <a:graphic>
          <a:graphicData uri="http://schemas.openxmlformats.org/drawingml/2006/table">
            <a:tbl>
              <a:tblPr>
                <a:tableStyleId>{0505E3EF-67EA-436B-97B2-0124C06EBD24}</a:tableStyleId>
              </a:tblPr>
              <a:tblGrid>
                <a:gridCol w="973138">
                  <a:extLst>
                    <a:ext uri="{9D8B030D-6E8A-4147-A177-3AD203B41FA5}">
                      <a16:colId xmlns:a16="http://schemas.microsoft.com/office/drawing/2014/main" val="2216745455"/>
                    </a:ext>
                  </a:extLst>
                </a:gridCol>
                <a:gridCol w="973138">
                  <a:extLst>
                    <a:ext uri="{9D8B030D-6E8A-4147-A177-3AD203B41FA5}">
                      <a16:colId xmlns:a16="http://schemas.microsoft.com/office/drawing/2014/main" val="1425417560"/>
                    </a:ext>
                  </a:extLst>
                </a:gridCol>
                <a:gridCol w="973138">
                  <a:extLst>
                    <a:ext uri="{9D8B030D-6E8A-4147-A177-3AD203B41FA5}">
                      <a16:colId xmlns:a16="http://schemas.microsoft.com/office/drawing/2014/main" val="4237199181"/>
                    </a:ext>
                  </a:extLst>
                </a:gridCol>
                <a:gridCol w="973138">
                  <a:extLst>
                    <a:ext uri="{9D8B030D-6E8A-4147-A177-3AD203B41FA5}">
                      <a16:colId xmlns:a16="http://schemas.microsoft.com/office/drawing/2014/main" val="1591458310"/>
                    </a:ext>
                  </a:extLst>
                </a:gridCol>
                <a:gridCol w="973138">
                  <a:extLst>
                    <a:ext uri="{9D8B030D-6E8A-4147-A177-3AD203B41FA5}">
                      <a16:colId xmlns:a16="http://schemas.microsoft.com/office/drawing/2014/main" val="1854688033"/>
                    </a:ext>
                  </a:extLst>
                </a:gridCol>
                <a:gridCol w="973138">
                  <a:extLst>
                    <a:ext uri="{9D8B030D-6E8A-4147-A177-3AD203B41FA5}">
                      <a16:colId xmlns:a16="http://schemas.microsoft.com/office/drawing/2014/main" val="1122951689"/>
                    </a:ext>
                  </a:extLst>
                </a:gridCol>
                <a:gridCol w="973138">
                  <a:extLst>
                    <a:ext uri="{9D8B030D-6E8A-4147-A177-3AD203B41FA5}">
                      <a16:colId xmlns:a16="http://schemas.microsoft.com/office/drawing/2014/main" val="969304596"/>
                    </a:ext>
                  </a:extLst>
                </a:gridCol>
                <a:gridCol w="973138">
                  <a:extLst>
                    <a:ext uri="{9D8B030D-6E8A-4147-A177-3AD203B41FA5}">
                      <a16:colId xmlns:a16="http://schemas.microsoft.com/office/drawing/2014/main" val="3168213103"/>
                    </a:ext>
                  </a:extLst>
                </a:gridCol>
              </a:tblGrid>
              <a:tr h="212877">
                <a:tc rowSpan="3">
                  <a:txBody>
                    <a:bodyPr/>
                    <a:lstStyle/>
                    <a:p>
                      <a:pPr algn="ctr" fontAlgn="t"/>
                      <a:r>
                        <a:rPr lang="ja-JP" altLang="en-US" sz="1000" b="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tc>
                <a:tc>
                  <a:txBody>
                    <a:bodyPr/>
                    <a:lstStyle/>
                    <a:p>
                      <a:pPr algn="ctr" fontAlgn="ctr"/>
                      <a:r>
                        <a:rPr lang="ja-JP" altLang="en-US" sz="1100" b="0" u="none" strike="noStrike" dirty="0">
                          <a:effectLst/>
                        </a:rPr>
                        <a:t>第８期実績</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4">
                  <a:txBody>
                    <a:bodyPr/>
                    <a:lstStyle/>
                    <a:p>
                      <a:pPr algn="ctr" fontAlgn="ctr"/>
                      <a:r>
                        <a:rPr lang="ja-JP" altLang="en-US" sz="1100" b="0" u="none" strike="noStrike" dirty="0">
                          <a:effectLst/>
                        </a:rPr>
                        <a:t>第９期</a:t>
                      </a:r>
                      <a:r>
                        <a:rPr lang="en-US" altLang="ja-JP" sz="1100" b="0" u="none" strike="noStrike" dirty="0">
                          <a:effectLst/>
                        </a:rPr>
                        <a:t>(</a:t>
                      </a:r>
                      <a:r>
                        <a:rPr lang="ja-JP" altLang="en-US" sz="1100" b="0" u="none" strike="noStrike" dirty="0">
                          <a:effectLst/>
                        </a:rPr>
                        <a:t>見込み</a:t>
                      </a:r>
                      <a:r>
                        <a:rPr lang="en-US" altLang="ja-JP" sz="1100" b="0" u="none" strike="noStrike" dirty="0">
                          <a:effectLst/>
                        </a:rPr>
                        <a:t>)</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100" b="0" u="none" strike="noStrike">
                          <a:effectLst/>
                        </a:rPr>
                        <a:t>(</a:t>
                      </a:r>
                      <a:r>
                        <a:rPr lang="ja-JP" altLang="en-US" sz="1100" b="0" u="none" strike="noStrike">
                          <a:effectLst/>
                        </a:rPr>
                        <a:t>参考</a:t>
                      </a:r>
                      <a:r>
                        <a:rPr lang="en-US" altLang="ja-JP" sz="1100" b="0" u="none" strike="noStrike">
                          <a:effectLst/>
                        </a:rPr>
                        <a:t>)</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3230814640"/>
                  </a:ext>
                </a:extLst>
              </a:tr>
              <a:tr h="163205">
                <a:tc vMerge="1">
                  <a:txBody>
                    <a:bodyPr/>
                    <a:lstStyle/>
                    <a:p>
                      <a:endParaRPr kumimoji="1" lang="ja-JP" altLang="en-US"/>
                    </a:p>
                  </a:txBody>
                  <a:tcPr/>
                </a:tc>
                <a:tc rowSpan="2">
                  <a:txBody>
                    <a:bodyPr/>
                    <a:lstStyle/>
                    <a:p>
                      <a:pPr algn="ctr" fontAlgn="ctr"/>
                      <a:r>
                        <a:rPr lang="ja-JP" altLang="en-US" sz="1000" b="0" u="none" strike="noStrike" dirty="0">
                          <a:effectLst/>
                        </a:rPr>
                        <a:t>令和</a:t>
                      </a:r>
                      <a:r>
                        <a:rPr lang="en-US" altLang="ja-JP" sz="1000" b="0" u="none" strike="noStrike" dirty="0">
                          <a:effectLst/>
                        </a:rPr>
                        <a:t>4</a:t>
                      </a:r>
                      <a:r>
                        <a:rPr lang="ja-JP" altLang="en-US" sz="1000" b="0" u="none" strike="noStrike" dirty="0">
                          <a:effectLst/>
                        </a:rPr>
                        <a:t>年度</a:t>
                      </a:r>
                      <a:br>
                        <a:rPr lang="ja-JP" altLang="en-US" sz="1000" b="0" u="none" strike="noStrike" dirty="0">
                          <a:effectLst/>
                        </a:rPr>
                      </a:br>
                      <a:r>
                        <a:rPr lang="en-US" altLang="ja-JP" sz="1000" b="0" u="none" strike="noStrike" dirty="0">
                          <a:effectLst/>
                        </a:rPr>
                        <a:t>(2022</a:t>
                      </a:r>
                      <a:r>
                        <a:rPr lang="ja-JP" altLang="en-US" sz="1000" b="0" u="none" strike="noStrike" dirty="0">
                          <a:effectLst/>
                        </a:rPr>
                        <a:t>年度</a:t>
                      </a:r>
                      <a:r>
                        <a:rPr lang="en-US" altLang="ja-JP" sz="1000" b="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000" b="0" u="none" strike="noStrike" dirty="0">
                          <a:effectLst/>
                        </a:rPr>
                        <a:t>令和</a:t>
                      </a:r>
                      <a:r>
                        <a:rPr lang="en-US" altLang="ja-JP" sz="1000" b="0" u="none" strike="noStrike" dirty="0">
                          <a:effectLst/>
                        </a:rPr>
                        <a:t>6</a:t>
                      </a:r>
                      <a:r>
                        <a:rPr lang="ja-JP" altLang="en-US" sz="1000" b="0" u="none" strike="noStrike" dirty="0">
                          <a:effectLst/>
                        </a:rPr>
                        <a:t>年度</a:t>
                      </a:r>
                      <a:br>
                        <a:rPr lang="ja-JP" altLang="en-US" sz="1000" b="0" u="none" strike="noStrike" dirty="0">
                          <a:effectLst/>
                        </a:rPr>
                      </a:br>
                      <a:r>
                        <a:rPr lang="en-US" altLang="ja-JP" sz="1000" b="0" u="none" strike="noStrike" dirty="0">
                          <a:effectLst/>
                        </a:rPr>
                        <a:t>(2024</a:t>
                      </a:r>
                      <a:r>
                        <a:rPr lang="ja-JP" altLang="en-US" sz="1000" b="0" u="none" strike="noStrike" dirty="0">
                          <a:effectLst/>
                        </a:rPr>
                        <a:t>年度</a:t>
                      </a:r>
                      <a:r>
                        <a:rPr lang="en-US" altLang="ja-JP" sz="1000" b="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000" b="0" u="none" strike="noStrike" dirty="0">
                          <a:effectLst/>
                        </a:rPr>
                        <a:t>令和</a:t>
                      </a:r>
                      <a:r>
                        <a:rPr lang="en-US" altLang="ja-JP" sz="1000" b="0" u="none" strike="noStrike" dirty="0">
                          <a:effectLst/>
                        </a:rPr>
                        <a:t>7</a:t>
                      </a:r>
                      <a:r>
                        <a:rPr lang="ja-JP" altLang="en-US" sz="1000" b="0" u="none" strike="noStrike" dirty="0">
                          <a:effectLst/>
                        </a:rPr>
                        <a:t>年度</a:t>
                      </a:r>
                      <a:br>
                        <a:rPr lang="ja-JP" altLang="en-US" sz="1000" b="0" u="none" strike="noStrike" dirty="0">
                          <a:effectLst/>
                        </a:rPr>
                      </a:br>
                      <a:r>
                        <a:rPr lang="en-US" altLang="ja-JP" sz="1000" b="0" u="none" strike="noStrike" dirty="0">
                          <a:effectLst/>
                        </a:rPr>
                        <a:t>(</a:t>
                      </a:r>
                      <a:r>
                        <a:rPr lang="en-US" altLang="ja-JP" sz="1000" b="0" u="none" strike="noStrike">
                          <a:effectLst/>
                        </a:rPr>
                        <a:t>2025</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000" b="0" u="none" strike="noStrike" dirty="0">
                          <a:effectLst/>
                        </a:rPr>
                        <a:t>令和</a:t>
                      </a:r>
                      <a:r>
                        <a:rPr lang="en-US" altLang="ja-JP" sz="1000" b="0" u="none" strike="noStrike" dirty="0">
                          <a:effectLst/>
                        </a:rPr>
                        <a:t>8</a:t>
                      </a:r>
                      <a:r>
                        <a:rPr lang="ja-JP" altLang="en-US" sz="1000" b="0" u="none" strike="noStrike" dirty="0">
                          <a:effectLst/>
                        </a:rPr>
                        <a:t>年度</a:t>
                      </a:r>
                      <a:br>
                        <a:rPr lang="ja-JP" altLang="en-US" sz="1000" b="0" u="none" strike="noStrike" dirty="0">
                          <a:effectLst/>
                        </a:rPr>
                      </a:br>
                      <a:r>
                        <a:rPr lang="en-US" altLang="ja-JP" sz="1000" b="0" u="none" strike="noStrike" dirty="0">
                          <a:effectLst/>
                        </a:rPr>
                        <a:t>(</a:t>
                      </a:r>
                      <a:r>
                        <a:rPr lang="en-US" altLang="ja-JP" sz="1000" b="0" u="none" strike="noStrike">
                          <a:effectLst/>
                        </a:rPr>
                        <a:t>2026</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000" b="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000" b="0" u="none" strike="noStrike" dirty="0">
                          <a:effectLst/>
                        </a:rPr>
                        <a:t>令和</a:t>
                      </a:r>
                      <a:r>
                        <a:rPr lang="en-US" altLang="ja-JP" sz="1000" b="0" u="none" strike="noStrike" dirty="0">
                          <a:effectLst/>
                        </a:rPr>
                        <a:t>22</a:t>
                      </a:r>
                      <a:r>
                        <a:rPr lang="ja-JP" altLang="en-US" sz="1000" b="0" u="none" strike="noStrike" dirty="0">
                          <a:effectLst/>
                        </a:rPr>
                        <a:t>年度</a:t>
                      </a:r>
                      <a:br>
                        <a:rPr lang="ja-JP" altLang="en-US" sz="1000" b="0" u="none" strike="noStrike" dirty="0">
                          <a:effectLst/>
                        </a:rPr>
                      </a:br>
                      <a:r>
                        <a:rPr lang="en-US" altLang="ja-JP" sz="1000" b="0" u="none" strike="noStrike" dirty="0">
                          <a:effectLst/>
                        </a:rPr>
                        <a:t>(</a:t>
                      </a:r>
                      <a:r>
                        <a:rPr lang="en-US" altLang="ja-JP" sz="1000" b="0" u="none" strike="noStrike">
                          <a:effectLst/>
                        </a:rPr>
                        <a:t>2040</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000" b="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4008027587"/>
                  </a:ext>
                </a:extLst>
              </a:tr>
              <a:tr h="3647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u="none" strike="noStrike" dirty="0">
                          <a:effectLst/>
                        </a:rPr>
                        <a:t>増加率</a:t>
                      </a:r>
                      <a:r>
                        <a:rPr lang="en-US" altLang="ja-JP" sz="1000" b="0" u="none" strike="noStrike" dirty="0">
                          <a:effectLst/>
                        </a:rPr>
                        <a:t>(</a:t>
                      </a:r>
                      <a:r>
                        <a:rPr lang="ja-JP" altLang="en-US" sz="1000" b="0" u="none" strike="noStrike" dirty="0">
                          <a:effectLst/>
                        </a:rPr>
                        <a:t>令和</a:t>
                      </a:r>
                      <a:r>
                        <a:rPr lang="en-US" altLang="ja-JP" sz="1000" b="0" u="none" strike="noStrike" dirty="0">
                          <a:effectLst/>
                        </a:rPr>
                        <a:t>4</a:t>
                      </a:r>
                      <a:r>
                        <a:rPr lang="ja-JP" altLang="en-US" sz="1000" b="0" u="none" strike="noStrike" dirty="0">
                          <a:effectLst/>
                        </a:rPr>
                        <a:t>年度→令和</a:t>
                      </a:r>
                      <a:r>
                        <a:rPr lang="en-US" altLang="ja-JP" sz="1000" b="0" u="none" strike="noStrike">
                          <a:effectLst/>
                        </a:rPr>
                        <a:t>8</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l" fontAlgn="ctr"/>
                      <a:r>
                        <a:rPr lang="ja-JP" altLang="en-US" sz="1000" b="0" u="none" strike="noStrike" dirty="0">
                          <a:effectLst/>
                        </a:rPr>
                        <a:t>増加率</a:t>
                      </a:r>
                      <a:r>
                        <a:rPr lang="en-US" altLang="ja-JP" sz="1000" b="0" u="none" strike="noStrike" dirty="0">
                          <a:effectLst/>
                        </a:rPr>
                        <a:t>(</a:t>
                      </a:r>
                      <a:r>
                        <a:rPr lang="ja-JP" altLang="en-US" sz="1000" b="0" u="none" strike="noStrike" dirty="0">
                          <a:effectLst/>
                        </a:rPr>
                        <a:t>令和</a:t>
                      </a:r>
                      <a:r>
                        <a:rPr lang="en-US" altLang="ja-JP" sz="1000" b="0" u="none" strike="noStrike" dirty="0">
                          <a:effectLst/>
                        </a:rPr>
                        <a:t>4</a:t>
                      </a:r>
                      <a:r>
                        <a:rPr lang="ja-JP" altLang="en-US" sz="1000" b="0" u="none" strike="noStrike" dirty="0">
                          <a:effectLst/>
                        </a:rPr>
                        <a:t>年度→令和</a:t>
                      </a:r>
                      <a:r>
                        <a:rPr lang="en-US" altLang="ja-JP" sz="1000" b="0" u="none" strike="noStrike">
                          <a:effectLst/>
                        </a:rPr>
                        <a:t>22</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3988353570"/>
                  </a:ext>
                </a:extLst>
              </a:tr>
              <a:tr h="212877">
                <a:tc>
                  <a:txBody>
                    <a:bodyPr/>
                    <a:lstStyle/>
                    <a:p>
                      <a:pPr algn="ctr" rtl="0" fontAlgn="ctr"/>
                      <a:r>
                        <a:rPr lang="ja-JP" altLang="en-US" sz="1000" b="0" u="none" strike="noStrike" dirty="0">
                          <a:effectLst/>
                        </a:rPr>
                        <a:t>計</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dirty="0">
                          <a:effectLst/>
                          <a:latin typeface="+mn-lt"/>
                          <a:ea typeface="+mn-ea"/>
                        </a:rPr>
                        <a:t>555,357</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574,217</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584,675</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594,359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7.0%</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643,324</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15.8%</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2076579740"/>
                  </a:ext>
                </a:extLst>
              </a:tr>
              <a:tr h="212877">
                <a:tc>
                  <a:txBody>
                    <a:bodyPr/>
                    <a:lstStyle/>
                    <a:p>
                      <a:pPr algn="ctr" rtl="0" fontAlgn="ctr"/>
                      <a:r>
                        <a:rPr lang="ja-JP" altLang="en-US" sz="1000" b="0" u="none" strike="noStrike" dirty="0">
                          <a:effectLst/>
                        </a:rPr>
                        <a:t>要支援１</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dirty="0">
                          <a:effectLst/>
                          <a:latin typeface="+mn-lt"/>
                          <a:ea typeface="+mn-ea"/>
                        </a:rPr>
                        <a:t>100,983</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102,379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102,244</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101,642</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0.7%</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99,265</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-1.7%</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3361994417"/>
                  </a:ext>
                </a:extLst>
              </a:tr>
              <a:tr h="212877">
                <a:tc>
                  <a:txBody>
                    <a:bodyPr/>
                    <a:lstStyle/>
                    <a:p>
                      <a:pPr algn="ctr" rtl="0" fontAlgn="ctr"/>
                      <a:r>
                        <a:rPr lang="ja-JP" altLang="en-US" sz="1000" b="0" u="none" strike="noStrike" dirty="0">
                          <a:effectLst/>
                        </a:rPr>
                        <a:t>要支援２</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dirty="0">
                          <a:effectLst/>
                          <a:latin typeface="+mn-lt"/>
                          <a:ea typeface="+mn-ea"/>
                        </a:rPr>
                        <a:t>74,597</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74,455</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73,331</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72,192</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-3.2%</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73,088</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-2.0%</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1607210480"/>
                  </a:ext>
                </a:extLst>
              </a:tr>
              <a:tr h="212877">
                <a:tc>
                  <a:txBody>
                    <a:bodyPr/>
                    <a:lstStyle/>
                    <a:p>
                      <a:pPr algn="ctr" rtl="0" fontAlgn="ctr"/>
                      <a:r>
                        <a:rPr lang="ja-JP" altLang="en-US" sz="1000" b="0" u="none" strike="noStrike" dirty="0">
                          <a:effectLst/>
                        </a:rPr>
                        <a:t>要介護１</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dirty="0">
                          <a:effectLst/>
                          <a:latin typeface="+mn-lt"/>
                          <a:ea typeface="+mn-ea"/>
                        </a:rPr>
                        <a:t>98,864</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104,712</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109,114</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113,105</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14.4%</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120,846</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22.2%</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311286728"/>
                  </a:ext>
                </a:extLst>
              </a:tr>
              <a:tr h="212877">
                <a:tc>
                  <a:txBody>
                    <a:bodyPr/>
                    <a:lstStyle/>
                    <a:p>
                      <a:pPr algn="ctr" rtl="0" fontAlgn="ctr"/>
                      <a:r>
                        <a:rPr lang="ja-JP" altLang="en-US" sz="1000" b="0" u="none" strike="noStrike" dirty="0">
                          <a:effectLst/>
                        </a:rPr>
                        <a:t>要介護２</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a:effectLst/>
                          <a:latin typeface="+mn-lt"/>
                          <a:ea typeface="+mn-ea"/>
                        </a:rPr>
                        <a:t>90,726</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93,081</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94,408</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95,815</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5.6%</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106,019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16.9%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961931232"/>
                  </a:ext>
                </a:extLst>
              </a:tr>
              <a:tr h="212877">
                <a:tc>
                  <a:txBody>
                    <a:bodyPr/>
                    <a:lstStyle/>
                    <a:p>
                      <a:pPr algn="ctr" rtl="0" fontAlgn="ctr"/>
                      <a:r>
                        <a:rPr lang="ja-JP" altLang="en-US" sz="1000" b="0" u="none" strike="noStrike" dirty="0">
                          <a:effectLst/>
                        </a:rPr>
                        <a:t>要介護３</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dirty="0">
                          <a:effectLst/>
                          <a:latin typeface="+mn-lt"/>
                          <a:ea typeface="+mn-ea"/>
                        </a:rPr>
                        <a:t>68,945</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71,291</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72,652</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74,143</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7.5%</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84,144</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22.0%</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2628206495"/>
                  </a:ext>
                </a:extLst>
              </a:tr>
              <a:tr h="212877">
                <a:tc>
                  <a:txBody>
                    <a:bodyPr/>
                    <a:lstStyle/>
                    <a:p>
                      <a:pPr algn="ctr" rtl="0" fontAlgn="ctr"/>
                      <a:r>
                        <a:rPr lang="ja-JP" altLang="en-US" sz="1000" b="0" u="none" strike="noStrike" dirty="0">
                          <a:effectLst/>
                        </a:rPr>
                        <a:t>要介護４</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a:effectLst/>
                          <a:latin typeface="+mn-lt"/>
                          <a:ea typeface="+mn-ea"/>
                        </a:rPr>
                        <a:t>70,098</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74,479</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77,462</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80,379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14.7%</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93,852</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33.9%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4064329207"/>
                  </a:ext>
                </a:extLst>
              </a:tr>
              <a:tr h="212877">
                <a:tc>
                  <a:txBody>
                    <a:bodyPr/>
                    <a:lstStyle/>
                    <a:p>
                      <a:pPr algn="ctr" rtl="0" fontAlgn="ctr"/>
                      <a:r>
                        <a:rPr lang="ja-JP" altLang="en-US" sz="1000" b="0" u="none" strike="noStrike" dirty="0">
                          <a:effectLst/>
                        </a:rPr>
                        <a:t>要介護５</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rtl="0" fontAlgn="ctr"/>
                      <a:r>
                        <a:rPr lang="en-US" altLang="ja-JP" sz="1000" b="0" u="none" strike="noStrike" dirty="0">
                          <a:effectLst/>
                          <a:latin typeface="+mn-lt"/>
                          <a:ea typeface="+mn-ea"/>
                        </a:rPr>
                        <a:t>51,144</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53,820</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a:effectLst/>
                          <a:latin typeface="+mn-lt"/>
                          <a:ea typeface="+mn-ea"/>
                        </a:rPr>
                        <a:t>55,464</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57,083</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11.6%</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66,110</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rtl="0" fontAlgn="ctr"/>
                      <a:r>
                        <a:rPr lang="en-US" altLang="ja-JP" sz="1000" b="0" u="none" strike="noStrike" dirty="0">
                          <a:effectLst/>
                          <a:latin typeface="+mn-lt"/>
                          <a:ea typeface="+mn-ea"/>
                        </a:rPr>
                        <a:t>29.3%</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1936888939"/>
                  </a:ext>
                </a:extLst>
              </a:tr>
            </a:tbl>
          </a:graphicData>
        </a:graphic>
      </p:graphicFrame>
      <p:graphicFrame>
        <p:nvGraphicFramePr>
          <p:cNvPr id="9" name="表 8">
            <a:extLst>
              <a:ext uri="{FF2B5EF4-FFF2-40B4-BE49-F238E27FC236}">
                <a16:creationId xmlns:a16="http://schemas.microsoft.com/office/drawing/2014/main" id="{F80BCD57-BE9B-45FE-824B-53868DC4BAD0}"/>
              </a:ext>
            </a:extLst>
          </p:cNvPr>
          <p:cNvGraphicFramePr>
            <a:graphicFrameLocks noGrp="1"/>
          </p:cNvGraphicFramePr>
          <p:nvPr>
            <p:extLst>
              <p:ext uri="{D42A27DB-BD31-4B8C-83A1-F6EECF244321}">
                <p14:modId xmlns:p14="http://schemas.microsoft.com/office/powerpoint/2010/main" val="293618872"/>
              </p:ext>
            </p:extLst>
          </p:nvPr>
        </p:nvGraphicFramePr>
        <p:xfrm>
          <a:off x="588010" y="4052740"/>
          <a:ext cx="7785104" cy="2751920"/>
        </p:xfrm>
        <a:graphic>
          <a:graphicData uri="http://schemas.openxmlformats.org/drawingml/2006/table">
            <a:tbl>
              <a:tblPr>
                <a:tableStyleId>{0505E3EF-67EA-436B-97B2-0124C06EBD24}</a:tableStyleId>
              </a:tblPr>
              <a:tblGrid>
                <a:gridCol w="973138">
                  <a:extLst>
                    <a:ext uri="{9D8B030D-6E8A-4147-A177-3AD203B41FA5}">
                      <a16:colId xmlns:a16="http://schemas.microsoft.com/office/drawing/2014/main" val="41684034"/>
                    </a:ext>
                  </a:extLst>
                </a:gridCol>
                <a:gridCol w="973138">
                  <a:extLst>
                    <a:ext uri="{9D8B030D-6E8A-4147-A177-3AD203B41FA5}">
                      <a16:colId xmlns:a16="http://schemas.microsoft.com/office/drawing/2014/main" val="114789492"/>
                    </a:ext>
                  </a:extLst>
                </a:gridCol>
                <a:gridCol w="973138">
                  <a:extLst>
                    <a:ext uri="{9D8B030D-6E8A-4147-A177-3AD203B41FA5}">
                      <a16:colId xmlns:a16="http://schemas.microsoft.com/office/drawing/2014/main" val="409026617"/>
                    </a:ext>
                  </a:extLst>
                </a:gridCol>
                <a:gridCol w="973138">
                  <a:extLst>
                    <a:ext uri="{9D8B030D-6E8A-4147-A177-3AD203B41FA5}">
                      <a16:colId xmlns:a16="http://schemas.microsoft.com/office/drawing/2014/main" val="983633357"/>
                    </a:ext>
                  </a:extLst>
                </a:gridCol>
                <a:gridCol w="973138">
                  <a:extLst>
                    <a:ext uri="{9D8B030D-6E8A-4147-A177-3AD203B41FA5}">
                      <a16:colId xmlns:a16="http://schemas.microsoft.com/office/drawing/2014/main" val="853103782"/>
                    </a:ext>
                  </a:extLst>
                </a:gridCol>
                <a:gridCol w="973138">
                  <a:extLst>
                    <a:ext uri="{9D8B030D-6E8A-4147-A177-3AD203B41FA5}">
                      <a16:colId xmlns:a16="http://schemas.microsoft.com/office/drawing/2014/main" val="3532149191"/>
                    </a:ext>
                  </a:extLst>
                </a:gridCol>
                <a:gridCol w="973138">
                  <a:extLst>
                    <a:ext uri="{9D8B030D-6E8A-4147-A177-3AD203B41FA5}">
                      <a16:colId xmlns:a16="http://schemas.microsoft.com/office/drawing/2014/main" val="1966949780"/>
                    </a:ext>
                  </a:extLst>
                </a:gridCol>
                <a:gridCol w="973138">
                  <a:extLst>
                    <a:ext uri="{9D8B030D-6E8A-4147-A177-3AD203B41FA5}">
                      <a16:colId xmlns:a16="http://schemas.microsoft.com/office/drawing/2014/main" val="3151969293"/>
                    </a:ext>
                  </a:extLst>
                </a:gridCol>
              </a:tblGrid>
              <a:tr h="226424">
                <a:tc rowSpan="3">
                  <a:txBody>
                    <a:bodyPr/>
                    <a:lstStyle/>
                    <a:p>
                      <a:pPr algn="ctr" fontAlgn="t"/>
                      <a:r>
                        <a:rPr lang="ja-JP" altLang="en-US" sz="1000" b="0" u="none" strike="noStrike" dirty="0">
                          <a:effectLst/>
                          <a:latin typeface="+mn-ea"/>
                          <a:ea typeface="+mn-ea"/>
                        </a:rPr>
                        <a:t>　</a:t>
                      </a:r>
                      <a:endParaRPr lang="ja-JP" altLang="en-US" sz="1000" b="0" i="0" u="none" strike="noStrike" dirty="0">
                        <a:solidFill>
                          <a:srgbClr val="000000"/>
                        </a:solidFill>
                        <a:effectLst/>
                        <a:latin typeface="+mn-ea"/>
                        <a:ea typeface="+mn-ea"/>
                      </a:endParaRPr>
                    </a:p>
                  </a:txBody>
                  <a:tcPr marL="7620" marR="7620" marT="7620" marB="0"/>
                </a:tc>
                <a:tc>
                  <a:txBody>
                    <a:bodyPr/>
                    <a:lstStyle/>
                    <a:p>
                      <a:pPr algn="ctr" fontAlgn="ctr"/>
                      <a:r>
                        <a:rPr lang="ja-JP" altLang="en-US" sz="1100" b="0" u="none" strike="noStrike">
                          <a:effectLst/>
                          <a:latin typeface="+mn-ea"/>
                          <a:ea typeface="+mn-ea"/>
                        </a:rPr>
                        <a:t>第８期実績</a:t>
                      </a:r>
                      <a:endParaRPr lang="ja-JP" altLang="en-US" sz="1100" b="0" i="0" u="none" strike="noStrike">
                        <a:solidFill>
                          <a:srgbClr val="000000"/>
                        </a:solidFill>
                        <a:effectLst/>
                        <a:latin typeface="+mn-ea"/>
                        <a:ea typeface="+mn-ea"/>
                      </a:endParaRPr>
                    </a:p>
                  </a:txBody>
                  <a:tcPr marL="7620" marR="7620" marT="7620" marB="0" anchor="ctr"/>
                </a:tc>
                <a:tc gridSpan="4">
                  <a:txBody>
                    <a:bodyPr/>
                    <a:lstStyle/>
                    <a:p>
                      <a:pPr algn="ctr" fontAlgn="ctr"/>
                      <a:r>
                        <a:rPr lang="ja-JP" altLang="en-US" sz="1100" b="0" u="none" strike="noStrike" dirty="0">
                          <a:effectLst/>
                          <a:latin typeface="+mn-ea"/>
                          <a:ea typeface="+mn-ea"/>
                        </a:rPr>
                        <a:t>第９期</a:t>
                      </a:r>
                      <a:r>
                        <a:rPr lang="en-US" altLang="ja-JP" sz="1100" b="0" u="none" strike="noStrike">
                          <a:effectLst/>
                          <a:latin typeface="+mn-ea"/>
                          <a:ea typeface="+mn-ea"/>
                        </a:rPr>
                        <a:t>(</a:t>
                      </a:r>
                      <a:r>
                        <a:rPr lang="ja-JP" altLang="en-US" sz="1100" b="0" u="none" strike="noStrike">
                          <a:effectLst/>
                          <a:latin typeface="+mn-ea"/>
                          <a:ea typeface="+mn-ea"/>
                        </a:rPr>
                        <a:t>見込み</a:t>
                      </a:r>
                      <a:r>
                        <a:rPr lang="en-US" altLang="ja-JP" sz="1100" b="0" u="none" strike="noStrike">
                          <a:effectLst/>
                          <a:latin typeface="+mn-ea"/>
                          <a:ea typeface="+mn-ea"/>
                        </a:rPr>
                        <a:t>)</a:t>
                      </a:r>
                      <a:endParaRPr lang="ja-JP" altLang="en-US" sz="1100" b="0" i="0" u="none" strike="noStrike" dirty="0">
                        <a:solidFill>
                          <a:srgbClr val="000000"/>
                        </a:solidFill>
                        <a:effectLst/>
                        <a:latin typeface="+mn-ea"/>
                        <a:ea typeface="+mn-ea"/>
                      </a:endParaRPr>
                    </a:p>
                  </a:txBody>
                  <a:tcPr marL="7620" marR="7620" marT="762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100" b="0" u="none" strike="noStrike">
                          <a:effectLst/>
                          <a:latin typeface="+mn-ea"/>
                          <a:ea typeface="+mn-ea"/>
                        </a:rPr>
                        <a:t>(</a:t>
                      </a:r>
                      <a:r>
                        <a:rPr lang="ja-JP" altLang="en-US" sz="1100" b="0" u="none" strike="noStrike">
                          <a:effectLst/>
                          <a:latin typeface="+mn-ea"/>
                          <a:ea typeface="+mn-ea"/>
                        </a:rPr>
                        <a:t>参考</a:t>
                      </a:r>
                      <a:r>
                        <a:rPr lang="en-US" altLang="ja-JP" sz="1100" b="0" u="none" strike="noStrike">
                          <a:effectLst/>
                          <a:latin typeface="+mn-ea"/>
                          <a:ea typeface="+mn-ea"/>
                        </a:rPr>
                        <a:t>)</a:t>
                      </a:r>
                      <a:endParaRPr lang="ja-JP" altLang="en-US" sz="1100" b="0" i="0" u="none" strike="noStrike" dirty="0">
                        <a:solidFill>
                          <a:srgbClr val="000000"/>
                        </a:solidFill>
                        <a:effectLst/>
                        <a:latin typeface="+mn-ea"/>
                        <a:ea typeface="+mn-ea"/>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1641091414"/>
                  </a:ext>
                </a:extLst>
              </a:tr>
              <a:tr h="173591">
                <a:tc vMerge="1">
                  <a:txBody>
                    <a:bodyPr/>
                    <a:lstStyle/>
                    <a:p>
                      <a:endParaRPr kumimoji="1" lang="ja-JP" altLang="en-US"/>
                    </a:p>
                  </a:txBody>
                  <a:tcP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4</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2022</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7620" marR="7620" marT="7620" marB="0" anchor="ct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6</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2024</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7620" marR="7620" marT="7620" marB="0" anchor="ct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7</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2025</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7620" marR="7620" marT="7620" marB="0" anchor="ct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8</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2026</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7620" marR="7620" marT="7620" marB="0" anchor="ctr">
                    <a:lnR w="12700" cmpd="sng">
                      <a:noFill/>
                    </a:lnR>
                  </a:tcPr>
                </a:tc>
                <a:tc>
                  <a:txBody>
                    <a:bodyPr/>
                    <a:lstStyle/>
                    <a:p>
                      <a:pPr algn="ctr" fontAlgn="ctr"/>
                      <a:r>
                        <a:rPr lang="ja-JP" altLang="en-US" sz="1100" b="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7620" marR="7620" marT="7620" marB="0" anchor="ctr">
                    <a:lnL w="12700" cmpd="sng">
                      <a:noFill/>
                    </a:lnL>
                  </a:tcP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22</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2040</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7620" marR="7620" marT="7620" marB="0" anchor="ctr">
                    <a:lnR w="12700" cmpd="sng">
                      <a:noFill/>
                    </a:lnR>
                  </a:tcPr>
                </a:tc>
                <a:tc>
                  <a:txBody>
                    <a:bodyPr/>
                    <a:lstStyle/>
                    <a:p>
                      <a:pPr algn="l" fontAlgn="ctr"/>
                      <a:r>
                        <a:rPr lang="ja-JP" altLang="en-US" sz="1100" b="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7620" marR="7620" marT="7620" marB="0" anchor="ctr">
                    <a:lnL w="12700" cmpd="sng">
                      <a:noFill/>
                    </a:lnL>
                  </a:tcPr>
                </a:tc>
                <a:extLst>
                  <a:ext uri="{0D108BD9-81ED-4DB2-BD59-A6C34878D82A}">
                    <a16:rowId xmlns:a16="http://schemas.microsoft.com/office/drawing/2014/main" val="3831754564"/>
                  </a:ext>
                </a:extLst>
              </a:tr>
              <a:tr h="27925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u="none" strike="noStrike" dirty="0">
                          <a:effectLst/>
                          <a:latin typeface="+mn-ea"/>
                          <a:ea typeface="+mn-ea"/>
                        </a:rPr>
                        <a:t>増加率</a:t>
                      </a:r>
                      <a:r>
                        <a:rPr lang="en-US" altLang="ja-JP" sz="1000" b="0" u="none" strike="noStrike" dirty="0">
                          <a:effectLst/>
                          <a:latin typeface="+mn-ea"/>
                          <a:ea typeface="+mn-ea"/>
                        </a:rPr>
                        <a:t>(</a:t>
                      </a:r>
                      <a:r>
                        <a:rPr lang="ja-JP" altLang="en-US" sz="1000" b="0" u="none" strike="noStrike" dirty="0">
                          <a:effectLst/>
                          <a:latin typeface="+mn-ea"/>
                          <a:ea typeface="+mn-ea"/>
                        </a:rPr>
                        <a:t>令和</a:t>
                      </a:r>
                      <a:r>
                        <a:rPr lang="en-US" altLang="ja-JP" sz="1000" b="0" u="none" strike="noStrike" dirty="0">
                          <a:effectLst/>
                          <a:latin typeface="+mn-ea"/>
                          <a:ea typeface="+mn-ea"/>
                        </a:rPr>
                        <a:t>4</a:t>
                      </a:r>
                      <a:r>
                        <a:rPr lang="ja-JP" altLang="en-US" sz="1000" b="0" u="none" strike="noStrike" dirty="0">
                          <a:effectLst/>
                          <a:latin typeface="+mn-ea"/>
                          <a:ea typeface="+mn-ea"/>
                        </a:rPr>
                        <a:t>年度→令和</a:t>
                      </a:r>
                      <a:r>
                        <a:rPr lang="en-US" altLang="ja-JP" sz="1000" b="0" u="none" strike="noStrike">
                          <a:effectLst/>
                          <a:latin typeface="+mn-ea"/>
                          <a:ea typeface="+mn-ea"/>
                        </a:rPr>
                        <a:t>8</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7620" marR="7620" marT="7620" marB="0" anchor="ctr"/>
                </a:tc>
                <a:tc vMerge="1">
                  <a:txBody>
                    <a:bodyPr/>
                    <a:lstStyle/>
                    <a:p>
                      <a:endParaRPr kumimoji="1" lang="ja-JP" altLang="en-US"/>
                    </a:p>
                  </a:txBody>
                  <a:tcPr/>
                </a:tc>
                <a:tc>
                  <a:txBody>
                    <a:bodyPr/>
                    <a:lstStyle/>
                    <a:p>
                      <a:pPr algn="l" fontAlgn="ctr"/>
                      <a:r>
                        <a:rPr lang="ja-JP" altLang="en-US" sz="1000" b="0" u="none" strike="noStrike" dirty="0">
                          <a:effectLst/>
                          <a:latin typeface="+mn-ea"/>
                          <a:ea typeface="+mn-ea"/>
                        </a:rPr>
                        <a:t>増加率</a:t>
                      </a:r>
                      <a:r>
                        <a:rPr lang="en-US" altLang="ja-JP" sz="1000" b="0" u="none" strike="noStrike" dirty="0">
                          <a:effectLst/>
                          <a:latin typeface="+mn-ea"/>
                          <a:ea typeface="+mn-ea"/>
                        </a:rPr>
                        <a:t>(</a:t>
                      </a:r>
                      <a:r>
                        <a:rPr lang="ja-JP" altLang="en-US" sz="1000" b="0" u="none" strike="noStrike" dirty="0">
                          <a:effectLst/>
                          <a:latin typeface="+mn-ea"/>
                          <a:ea typeface="+mn-ea"/>
                        </a:rPr>
                        <a:t>令和</a:t>
                      </a:r>
                      <a:r>
                        <a:rPr lang="en-US" altLang="ja-JP" sz="1000" b="0" u="none" strike="noStrike" dirty="0">
                          <a:effectLst/>
                          <a:latin typeface="+mn-ea"/>
                          <a:ea typeface="+mn-ea"/>
                        </a:rPr>
                        <a:t>4</a:t>
                      </a:r>
                      <a:r>
                        <a:rPr lang="ja-JP" altLang="en-US" sz="1000" b="0" u="none" strike="noStrike" dirty="0">
                          <a:effectLst/>
                          <a:latin typeface="+mn-ea"/>
                          <a:ea typeface="+mn-ea"/>
                        </a:rPr>
                        <a:t>年度→令和</a:t>
                      </a:r>
                      <a:r>
                        <a:rPr lang="en-US" altLang="ja-JP" sz="1000" b="0" u="none" strike="noStrike">
                          <a:effectLst/>
                          <a:latin typeface="+mn-ea"/>
                          <a:ea typeface="+mn-ea"/>
                        </a:rPr>
                        <a:t>22</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3421220629"/>
                  </a:ext>
                </a:extLst>
              </a:tr>
              <a:tr h="226424">
                <a:tc>
                  <a:txBody>
                    <a:bodyPr/>
                    <a:lstStyle/>
                    <a:p>
                      <a:pPr algn="ctr" fontAlgn="ctr"/>
                      <a:r>
                        <a:rPr lang="ja-JP" altLang="en-US" sz="1000" b="0" u="none" strike="noStrike" dirty="0">
                          <a:effectLst/>
                          <a:latin typeface="+mn-ea"/>
                          <a:ea typeface="+mn-ea"/>
                        </a:rPr>
                        <a:t>府合計</a:t>
                      </a:r>
                      <a:endParaRPr lang="ja-JP" altLang="en-US" sz="1000" b="0" i="0" u="none" strike="noStrike" dirty="0">
                        <a:solidFill>
                          <a:srgbClr val="000000"/>
                        </a:solidFill>
                        <a:effectLst/>
                        <a:latin typeface="+mn-ea"/>
                        <a:ea typeface="+mn-ea"/>
                      </a:endParaRPr>
                    </a:p>
                  </a:txBody>
                  <a:tcPr marL="7620" marR="7620" marT="7620" marB="0" anchor="ctr"/>
                </a:tc>
                <a:tc>
                  <a:txBody>
                    <a:bodyPr/>
                    <a:lstStyle/>
                    <a:p>
                      <a:pPr algn="r" fontAlgn="ctr"/>
                      <a:r>
                        <a:rPr lang="en-US" altLang="ja-JP" sz="1000" b="0" u="none" strike="noStrike" dirty="0">
                          <a:effectLst/>
                          <a:latin typeface="+mn-lt"/>
                          <a:ea typeface="+mn-ea"/>
                        </a:rPr>
                        <a:t>555,357 </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b="0" u="none" strike="noStrike" dirty="0">
                          <a:effectLst/>
                          <a:latin typeface="+mn-lt"/>
                          <a:ea typeface="+mn-ea"/>
                        </a:rPr>
                        <a:t>574,217</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b="0" u="none" strike="noStrike" dirty="0">
                          <a:effectLst/>
                          <a:latin typeface="+mn-lt"/>
                          <a:ea typeface="+mn-ea"/>
                        </a:rPr>
                        <a:t>584,675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b="0" u="none" strike="noStrike" dirty="0">
                          <a:effectLst/>
                          <a:latin typeface="+mn-lt"/>
                          <a:ea typeface="+mn-ea"/>
                        </a:rPr>
                        <a:t>594,359</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a:effectLst/>
                          <a:latin typeface="+mn-lt"/>
                          <a:ea typeface="+mn-ea"/>
                        </a:rPr>
                        <a:t>7.0%</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altLang="ja-JP" sz="1000" b="0" u="none" strike="noStrike">
                          <a:effectLst/>
                          <a:latin typeface="+mn-lt"/>
                          <a:ea typeface="+mn-ea"/>
                        </a:rPr>
                        <a:t>643,324</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15.8%</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1735511953"/>
                  </a:ext>
                </a:extLst>
              </a:tr>
              <a:tr h="226424">
                <a:tc>
                  <a:txBody>
                    <a:bodyPr/>
                    <a:lstStyle/>
                    <a:p>
                      <a:pPr algn="ctr" rtl="0" fontAlgn="ctr"/>
                      <a:r>
                        <a:rPr lang="ja-JP" altLang="en-US" sz="1000" b="0" u="none" strike="noStrike">
                          <a:effectLst/>
                          <a:latin typeface="+mn-ea"/>
                          <a:ea typeface="+mn-ea"/>
                        </a:rPr>
                        <a:t>大阪市</a:t>
                      </a:r>
                      <a:endParaRPr lang="ja-JP" altLang="en-US" sz="1000" b="0" i="0" u="none" strike="noStrike">
                        <a:solidFill>
                          <a:srgbClr val="000000"/>
                        </a:solidFill>
                        <a:effectLst/>
                        <a:latin typeface="+mn-ea"/>
                        <a:ea typeface="+mn-ea"/>
                      </a:endParaRPr>
                    </a:p>
                  </a:txBody>
                  <a:tcPr marL="7620" marR="7620" marT="7620" marB="0" anchor="ctr"/>
                </a:tc>
                <a:tc>
                  <a:txBody>
                    <a:bodyPr/>
                    <a:lstStyle/>
                    <a:p>
                      <a:pPr algn="r" fontAlgn="ctr"/>
                      <a:r>
                        <a:rPr lang="en-US" sz="1000" b="0" u="none" strike="noStrike" dirty="0">
                          <a:effectLst/>
                          <a:latin typeface="+mn-lt"/>
                          <a:ea typeface="+mn-ea"/>
                        </a:rPr>
                        <a:t>184,570 </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190,415</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a:effectLst/>
                          <a:latin typeface="+mn-lt"/>
                          <a:ea typeface="+mn-ea"/>
                        </a:rPr>
                        <a:t>193,607</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195,971</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a:effectLst/>
                          <a:latin typeface="+mn-lt"/>
                          <a:ea typeface="+mn-ea"/>
                        </a:rPr>
                        <a:t>6.2%</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dirty="0">
                          <a:effectLst/>
                          <a:latin typeface="+mn-lt"/>
                          <a:ea typeface="+mn-ea"/>
                        </a:rPr>
                        <a:t>215,368</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16.7%</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328751429"/>
                  </a:ext>
                </a:extLst>
              </a:tr>
              <a:tr h="226424">
                <a:tc>
                  <a:txBody>
                    <a:bodyPr/>
                    <a:lstStyle/>
                    <a:p>
                      <a:pPr algn="ctr" rtl="0" fontAlgn="ctr"/>
                      <a:r>
                        <a:rPr lang="ja-JP" altLang="en-US" sz="1000" b="0" u="none" strike="noStrike" dirty="0">
                          <a:effectLst/>
                          <a:latin typeface="+mn-ea"/>
                          <a:ea typeface="+mn-ea"/>
                        </a:rPr>
                        <a:t>豊　能</a:t>
                      </a:r>
                      <a:endParaRPr lang="ja-JP" altLang="en-US" sz="1000" b="0" i="0" u="none" strike="noStrike" dirty="0">
                        <a:solidFill>
                          <a:srgbClr val="000000"/>
                        </a:solidFill>
                        <a:effectLst/>
                        <a:latin typeface="+mn-ea"/>
                        <a:ea typeface="+mn-ea"/>
                      </a:endParaRPr>
                    </a:p>
                  </a:txBody>
                  <a:tcPr marL="7620" marR="7620" marT="7620" marB="0" anchor="ctr"/>
                </a:tc>
                <a:tc>
                  <a:txBody>
                    <a:bodyPr/>
                    <a:lstStyle/>
                    <a:p>
                      <a:pPr algn="r" fontAlgn="ctr"/>
                      <a:r>
                        <a:rPr lang="en-US" sz="1000" b="0" u="none" strike="noStrike" dirty="0">
                          <a:effectLst/>
                          <a:latin typeface="+mn-lt"/>
                          <a:ea typeface="+mn-ea"/>
                        </a:rPr>
                        <a:t>57,895 </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61,017</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62,539</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64,035</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10.6%</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dirty="0">
                          <a:effectLst/>
                          <a:latin typeface="+mn-lt"/>
                          <a:ea typeface="+mn-ea"/>
                        </a:rPr>
                        <a:t>74,780</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29.2%</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389548684"/>
                  </a:ext>
                </a:extLst>
              </a:tr>
              <a:tr h="226424">
                <a:tc>
                  <a:txBody>
                    <a:bodyPr/>
                    <a:lstStyle/>
                    <a:p>
                      <a:pPr algn="ctr" rtl="0" fontAlgn="ctr"/>
                      <a:r>
                        <a:rPr lang="ja-JP" altLang="en-US" sz="1000" b="0" u="none" strike="noStrike" dirty="0">
                          <a:effectLst/>
                          <a:latin typeface="+mn-ea"/>
                          <a:ea typeface="+mn-ea"/>
                        </a:rPr>
                        <a:t>三　島</a:t>
                      </a:r>
                      <a:endParaRPr lang="ja-JP" altLang="en-US" sz="1000" b="0" i="0" u="none" strike="noStrike" dirty="0">
                        <a:solidFill>
                          <a:srgbClr val="000000"/>
                        </a:solidFill>
                        <a:effectLst/>
                        <a:latin typeface="+mn-ea"/>
                        <a:ea typeface="+mn-ea"/>
                      </a:endParaRPr>
                    </a:p>
                  </a:txBody>
                  <a:tcPr marL="7620" marR="7620" marT="7620" marB="0" anchor="ctr"/>
                </a:tc>
                <a:tc>
                  <a:txBody>
                    <a:bodyPr/>
                    <a:lstStyle/>
                    <a:p>
                      <a:pPr algn="r" fontAlgn="ctr"/>
                      <a:r>
                        <a:rPr lang="en-US" sz="1000" b="0" u="none" strike="noStrike" dirty="0">
                          <a:effectLst/>
                          <a:latin typeface="+mn-lt"/>
                          <a:ea typeface="+mn-ea"/>
                        </a:rPr>
                        <a:t>39,298 </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40,946</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42,263</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43,565</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a:effectLst/>
                          <a:latin typeface="+mn-lt"/>
                          <a:ea typeface="+mn-ea"/>
                        </a:rPr>
                        <a:t>10.9%</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a:effectLst/>
                          <a:latin typeface="+mn-lt"/>
                          <a:ea typeface="+mn-ea"/>
                        </a:rPr>
                        <a:t>51,846</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31.9%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1508976342"/>
                  </a:ext>
                </a:extLst>
              </a:tr>
              <a:tr h="226424">
                <a:tc>
                  <a:txBody>
                    <a:bodyPr/>
                    <a:lstStyle/>
                    <a:p>
                      <a:pPr algn="ctr" rtl="0" fontAlgn="ctr"/>
                      <a:r>
                        <a:rPr lang="ja-JP" altLang="en-US" sz="1000" b="0" u="none" strike="noStrike">
                          <a:effectLst/>
                          <a:latin typeface="+mn-ea"/>
                          <a:ea typeface="+mn-ea"/>
                        </a:rPr>
                        <a:t>北河内</a:t>
                      </a:r>
                      <a:endParaRPr lang="ja-JP" altLang="en-US" sz="1000" b="0" i="0" u="none" strike="noStrike">
                        <a:solidFill>
                          <a:srgbClr val="000000"/>
                        </a:solidFill>
                        <a:effectLst/>
                        <a:latin typeface="+mn-ea"/>
                        <a:ea typeface="+mn-ea"/>
                      </a:endParaRPr>
                    </a:p>
                  </a:txBody>
                  <a:tcPr marL="7620" marR="7620" marT="7620" marB="0" anchor="ctr"/>
                </a:tc>
                <a:tc>
                  <a:txBody>
                    <a:bodyPr/>
                    <a:lstStyle/>
                    <a:p>
                      <a:pPr algn="r" fontAlgn="ctr"/>
                      <a:r>
                        <a:rPr lang="en-US" sz="1000" b="0" u="none" strike="noStrike" dirty="0">
                          <a:effectLst/>
                          <a:latin typeface="+mn-lt"/>
                          <a:ea typeface="+mn-ea"/>
                        </a:rPr>
                        <a:t>66,565 </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68,507</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69,700</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71,202</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a:effectLst/>
                          <a:latin typeface="+mn-lt"/>
                          <a:ea typeface="+mn-ea"/>
                        </a:rPr>
                        <a:t>7.0%</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a:effectLst/>
                          <a:latin typeface="+mn-lt"/>
                          <a:ea typeface="+mn-ea"/>
                        </a:rPr>
                        <a:t>74,621</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a:effectLst/>
                          <a:latin typeface="+mn-lt"/>
                          <a:ea typeface="+mn-ea"/>
                        </a:rPr>
                        <a:t>12.1%</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2335605050"/>
                  </a:ext>
                </a:extLst>
              </a:tr>
              <a:tr h="226424">
                <a:tc>
                  <a:txBody>
                    <a:bodyPr/>
                    <a:lstStyle/>
                    <a:p>
                      <a:pPr algn="ctr" rtl="0" fontAlgn="ctr"/>
                      <a:r>
                        <a:rPr lang="ja-JP" altLang="en-US" sz="1000" b="0" u="none" strike="noStrike" dirty="0">
                          <a:effectLst/>
                          <a:latin typeface="+mn-ea"/>
                          <a:ea typeface="+mn-ea"/>
                        </a:rPr>
                        <a:t>中河内</a:t>
                      </a:r>
                      <a:endParaRPr lang="ja-JP" altLang="en-US" sz="1000" b="0" i="0" u="none" strike="noStrike" dirty="0">
                        <a:solidFill>
                          <a:srgbClr val="000000"/>
                        </a:solidFill>
                        <a:effectLst/>
                        <a:latin typeface="+mn-ea"/>
                        <a:ea typeface="+mn-ea"/>
                      </a:endParaRPr>
                    </a:p>
                  </a:txBody>
                  <a:tcPr marL="7620" marR="7620" marT="7620" marB="0" anchor="ctr"/>
                </a:tc>
                <a:tc>
                  <a:txBody>
                    <a:bodyPr/>
                    <a:lstStyle/>
                    <a:p>
                      <a:pPr algn="r" fontAlgn="ctr"/>
                      <a:r>
                        <a:rPr lang="en-US" altLang="ja-JP" sz="1000" b="0" u="none" strike="noStrike" dirty="0">
                          <a:effectLst/>
                          <a:latin typeface="+mn-lt"/>
                          <a:ea typeface="+mn-ea"/>
                        </a:rPr>
                        <a:t>55,743 </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a:effectLst/>
                          <a:latin typeface="+mn-lt"/>
                          <a:ea typeface="+mn-ea"/>
                        </a:rPr>
                        <a:t>56,949</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57,953</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58,690</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5.3%</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a:effectLst/>
                          <a:latin typeface="+mn-lt"/>
                          <a:ea typeface="+mn-ea"/>
                        </a:rPr>
                        <a:t>59,215</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a:effectLst/>
                          <a:latin typeface="+mn-lt"/>
                          <a:ea typeface="+mn-ea"/>
                        </a:rPr>
                        <a:t>6.2%</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3174162191"/>
                  </a:ext>
                </a:extLst>
              </a:tr>
              <a:tr h="226424">
                <a:tc>
                  <a:txBody>
                    <a:bodyPr/>
                    <a:lstStyle/>
                    <a:p>
                      <a:pPr algn="ctr" rtl="0" fontAlgn="ctr"/>
                      <a:r>
                        <a:rPr lang="ja-JP" altLang="en-US" sz="1000" b="0" u="none" strike="noStrike" dirty="0">
                          <a:effectLst/>
                          <a:latin typeface="+mn-ea"/>
                          <a:ea typeface="+mn-ea"/>
                        </a:rPr>
                        <a:t>南河内</a:t>
                      </a:r>
                      <a:endParaRPr lang="ja-JP" altLang="en-US" sz="1000" b="0" i="0" u="none" strike="noStrike" dirty="0">
                        <a:solidFill>
                          <a:srgbClr val="000000"/>
                        </a:solidFill>
                        <a:effectLst/>
                        <a:latin typeface="+mn-ea"/>
                        <a:ea typeface="+mn-ea"/>
                      </a:endParaRPr>
                    </a:p>
                  </a:txBody>
                  <a:tcPr marL="7620" marR="7620" marT="7620" marB="0" anchor="ctr"/>
                </a:tc>
                <a:tc>
                  <a:txBody>
                    <a:bodyPr/>
                    <a:lstStyle/>
                    <a:p>
                      <a:pPr algn="r" fontAlgn="ctr"/>
                      <a:r>
                        <a:rPr lang="en-US" altLang="ja-JP" sz="1000" b="0" u="none" strike="noStrike">
                          <a:effectLst/>
                          <a:latin typeface="+mn-lt"/>
                          <a:ea typeface="+mn-ea"/>
                        </a:rPr>
                        <a:t>39,406 </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41,180</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41,933</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42,616</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8.1%</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a:effectLst/>
                          <a:latin typeface="+mn-lt"/>
                          <a:ea typeface="+mn-ea"/>
                        </a:rPr>
                        <a:t>44,818</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a:effectLst/>
                          <a:latin typeface="+mn-lt"/>
                          <a:ea typeface="+mn-ea"/>
                        </a:rPr>
                        <a:t>13.7%</a:t>
                      </a:r>
                      <a:endParaRPr lang="en-US" altLang="ja-JP" sz="1000" b="0" i="0" u="none" strike="noStrike">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2241858678"/>
                  </a:ext>
                </a:extLst>
              </a:tr>
              <a:tr h="226424">
                <a:tc>
                  <a:txBody>
                    <a:bodyPr/>
                    <a:lstStyle/>
                    <a:p>
                      <a:pPr algn="ctr" rtl="0" fontAlgn="ctr"/>
                      <a:r>
                        <a:rPr lang="ja-JP" altLang="en-US" sz="1000" b="0" u="none" strike="noStrike" dirty="0">
                          <a:effectLst/>
                          <a:latin typeface="+mn-ea"/>
                          <a:ea typeface="+mn-ea"/>
                        </a:rPr>
                        <a:t>堺　市</a:t>
                      </a:r>
                      <a:endParaRPr lang="ja-JP" altLang="en-US" sz="1000" b="0" i="0" u="none" strike="noStrike" dirty="0">
                        <a:solidFill>
                          <a:srgbClr val="000000"/>
                        </a:solidFill>
                        <a:effectLst/>
                        <a:latin typeface="+mn-ea"/>
                        <a:ea typeface="+mn-ea"/>
                      </a:endParaRPr>
                    </a:p>
                  </a:txBody>
                  <a:tcPr marL="7620" marR="7620" marT="7620" marB="0" anchor="ctr"/>
                </a:tc>
                <a:tc>
                  <a:txBody>
                    <a:bodyPr/>
                    <a:lstStyle/>
                    <a:p>
                      <a:pPr algn="r" fontAlgn="ctr"/>
                      <a:r>
                        <a:rPr lang="en-US" altLang="ja-JP" sz="1000" b="0" u="none" strike="noStrike" dirty="0">
                          <a:effectLst/>
                          <a:latin typeface="+mn-lt"/>
                          <a:ea typeface="+mn-ea"/>
                        </a:rPr>
                        <a:t>58,858 </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60,269</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a:effectLst/>
                          <a:latin typeface="+mn-lt"/>
                          <a:ea typeface="+mn-ea"/>
                        </a:rPr>
                        <a:t>60,743</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61,422</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4.4%</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dirty="0">
                          <a:effectLst/>
                          <a:latin typeface="+mn-lt"/>
                          <a:ea typeface="+mn-ea"/>
                        </a:rPr>
                        <a:t>60,579</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2.9%</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4228986361"/>
                  </a:ext>
                </a:extLst>
              </a:tr>
              <a:tr h="226424">
                <a:tc>
                  <a:txBody>
                    <a:bodyPr/>
                    <a:lstStyle/>
                    <a:p>
                      <a:pPr algn="ctr" rtl="0" fontAlgn="ctr"/>
                      <a:r>
                        <a:rPr lang="ja-JP" altLang="en-US" sz="1000" b="0" u="none" strike="noStrike" dirty="0">
                          <a:effectLst/>
                          <a:latin typeface="+mn-ea"/>
                          <a:ea typeface="+mn-ea"/>
                        </a:rPr>
                        <a:t>泉　州</a:t>
                      </a:r>
                      <a:endParaRPr lang="ja-JP" altLang="en-US" sz="1000" b="0" i="0" u="none" strike="noStrike" dirty="0">
                        <a:solidFill>
                          <a:srgbClr val="000000"/>
                        </a:solidFill>
                        <a:effectLst/>
                        <a:latin typeface="+mn-ea"/>
                        <a:ea typeface="+mn-ea"/>
                      </a:endParaRPr>
                    </a:p>
                  </a:txBody>
                  <a:tcPr marL="7620" marR="7620" marT="7620" marB="0" anchor="ctr"/>
                </a:tc>
                <a:tc>
                  <a:txBody>
                    <a:bodyPr/>
                    <a:lstStyle/>
                    <a:p>
                      <a:pPr algn="r" fontAlgn="ctr"/>
                      <a:r>
                        <a:rPr lang="en-US" altLang="ja-JP" sz="1000" b="0" u="none" strike="noStrike" dirty="0">
                          <a:effectLst/>
                          <a:latin typeface="+mn-lt"/>
                          <a:ea typeface="+mn-ea"/>
                        </a:rPr>
                        <a:t>53,022 </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54,934</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a:effectLst/>
                          <a:latin typeface="+mn-lt"/>
                          <a:ea typeface="+mn-ea"/>
                        </a:rPr>
                        <a:t>55,937</a:t>
                      </a:r>
                      <a:endParaRPr lang="en-US"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sz="1000" b="0" u="none" strike="noStrike" dirty="0">
                          <a:effectLst/>
                          <a:latin typeface="+mn-lt"/>
                          <a:ea typeface="+mn-ea"/>
                        </a:rPr>
                        <a:t>56,858</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7.2%</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tc>
                  <a:txBody>
                    <a:bodyPr/>
                    <a:lstStyle/>
                    <a:p>
                      <a:pPr algn="r" fontAlgn="ctr"/>
                      <a:r>
                        <a:rPr lang="en-US" sz="1000" b="0" u="none" strike="noStrike" dirty="0">
                          <a:effectLst/>
                          <a:latin typeface="+mn-lt"/>
                          <a:ea typeface="+mn-ea"/>
                        </a:rPr>
                        <a:t>62,097</a:t>
                      </a:r>
                      <a:endParaRPr lang="en-US"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rtl="0" fontAlgn="ctr"/>
                      <a:r>
                        <a:rPr lang="en-US" altLang="ja-JP" sz="1000" b="0" u="none" strike="noStrike" dirty="0">
                          <a:effectLst/>
                          <a:latin typeface="+mn-lt"/>
                          <a:ea typeface="+mn-ea"/>
                        </a:rPr>
                        <a:t>17.1%</a:t>
                      </a:r>
                      <a:endParaRPr lang="en-US" altLang="ja-JP" sz="1000" b="0" i="0" u="none" strike="noStrike" dirty="0">
                        <a:solidFill>
                          <a:srgbClr val="000000"/>
                        </a:solidFill>
                        <a:effectLst/>
                        <a:latin typeface="+mn-lt"/>
                        <a:ea typeface="+mn-ea"/>
                      </a:endParaRPr>
                    </a:p>
                  </a:txBody>
                  <a:tcPr marL="7620" marR="114300" marT="7620" marB="0" anchor="ctr">
                    <a:solidFill>
                      <a:schemeClr val="bg1"/>
                    </a:solidFill>
                  </a:tcPr>
                </a:tc>
                <a:extLst>
                  <a:ext uri="{0D108BD9-81ED-4DB2-BD59-A6C34878D82A}">
                    <a16:rowId xmlns:a16="http://schemas.microsoft.com/office/drawing/2014/main" val="3194303589"/>
                  </a:ext>
                </a:extLst>
              </a:tr>
            </a:tbl>
          </a:graphicData>
        </a:graphic>
      </p:graphicFrame>
      <p:sp>
        <p:nvSpPr>
          <p:cNvPr id="10" name="正方形/長方形 9">
            <a:extLst>
              <a:ext uri="{FF2B5EF4-FFF2-40B4-BE49-F238E27FC236}">
                <a16:creationId xmlns:a16="http://schemas.microsoft.com/office/drawing/2014/main" id="{E803E918-A341-4F62-94B1-03F54396455C}"/>
              </a:ext>
            </a:extLst>
          </p:cNvPr>
          <p:cNvSpPr/>
          <p:nvPr/>
        </p:nvSpPr>
        <p:spPr>
          <a:xfrm>
            <a:off x="0" y="524581"/>
            <a:ext cx="9144000" cy="77869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○要介護</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要支援</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認定者の総数は今後も増加が見込まれる。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○令和４年度から８年度の増加率を要介護度別に見ると、要介護１、４、５の増加率が高く、一方で、要支援者数は若干減少することが見込まれる。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令和</a:t>
            </a:r>
            <a:r>
              <a:rPr kumimoji="1" lang="en-US" altLang="ja-JP" sz="1100" dirty="0">
                <a:solidFill>
                  <a:schemeClr val="tx1"/>
                </a:solidFill>
                <a:latin typeface="BIZ UDPゴシック" panose="020B0400000000000000" pitchFamily="50" charset="-128"/>
                <a:ea typeface="BIZ UDPゴシック" panose="020B0400000000000000" pitchFamily="50" charset="-128"/>
              </a:rPr>
              <a:t>22</a:t>
            </a:r>
            <a:r>
              <a:rPr kumimoji="1" lang="ja-JP" altLang="en-US" sz="1100" dirty="0">
                <a:solidFill>
                  <a:schemeClr val="tx1"/>
                </a:solidFill>
                <a:latin typeface="BIZ UDPゴシック" panose="020B0400000000000000" pitchFamily="50" charset="-128"/>
                <a:ea typeface="BIZ UDPゴシック" panose="020B0400000000000000" pitchFamily="50" charset="-128"/>
              </a:rPr>
              <a:t>年度を見通すと、要介護４、５の重度の要介護者の増加率がとりわけ高くなっている。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○圏域別に見ると、全ての圏域で今後も増加が見込まれており、特に三島圏域、豊能圏域において増加率が高くなっている。</a:t>
            </a:r>
          </a:p>
        </p:txBody>
      </p:sp>
      <p:sp>
        <p:nvSpPr>
          <p:cNvPr id="11" name="テキスト ボックス 10">
            <a:extLst>
              <a:ext uri="{FF2B5EF4-FFF2-40B4-BE49-F238E27FC236}">
                <a16:creationId xmlns:a16="http://schemas.microsoft.com/office/drawing/2014/main" id="{75E7EB16-785A-412E-8A1C-7F4696193E03}"/>
              </a:ext>
            </a:extLst>
          </p:cNvPr>
          <p:cNvSpPr txBox="1"/>
          <p:nvPr/>
        </p:nvSpPr>
        <p:spPr>
          <a:xfrm>
            <a:off x="272162" y="2189602"/>
            <a:ext cx="353943" cy="1231316"/>
          </a:xfrm>
          <a:prstGeom prst="rect">
            <a:avLst/>
          </a:prstGeom>
          <a:noFill/>
        </p:spPr>
        <p:txBody>
          <a:bodyPr vert="eaVert" wrap="square" rtlCol="0">
            <a:spAutoFit/>
          </a:bodyPr>
          <a:lstStyle/>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要介護度別</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03CEFEB8-84D3-4407-917C-80963736B9E9}"/>
              </a:ext>
            </a:extLst>
          </p:cNvPr>
          <p:cNvSpPr txBox="1"/>
          <p:nvPr/>
        </p:nvSpPr>
        <p:spPr>
          <a:xfrm>
            <a:off x="272162" y="4899863"/>
            <a:ext cx="353943" cy="1231316"/>
          </a:xfrm>
          <a:prstGeom prst="rect">
            <a:avLst/>
          </a:prstGeom>
          <a:noFill/>
        </p:spPr>
        <p:txBody>
          <a:bodyPr vert="eaVert" wrap="square" rtlCol="0">
            <a:spAutoFit/>
          </a:bodyPr>
          <a:lstStyle/>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圏域別</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12" name="スライド番号プレースホルダー 11">
            <a:extLst>
              <a:ext uri="{FF2B5EF4-FFF2-40B4-BE49-F238E27FC236}">
                <a16:creationId xmlns:a16="http://schemas.microsoft.com/office/drawing/2014/main" id="{0CAC7D99-4975-41CC-946F-BE250DD288E8}"/>
              </a:ext>
            </a:extLst>
          </p:cNvPr>
          <p:cNvSpPr>
            <a:spLocks noGrp="1"/>
          </p:cNvSpPr>
          <p:nvPr>
            <p:ph type="sldNum" sz="quarter" idx="12"/>
          </p:nvPr>
        </p:nvSpPr>
        <p:spPr/>
        <p:txBody>
          <a:bodyPr/>
          <a:lstStyle/>
          <a:p>
            <a:fld id="{53F6C320-218B-40D5-B915-27573D0F3177}" type="slidenum">
              <a:rPr kumimoji="1" lang="ja-JP" altLang="en-US" smtClean="0"/>
              <a:t>1</a:t>
            </a:fld>
            <a:endParaRPr kumimoji="1" lang="ja-JP" altLang="en-US" dirty="0"/>
          </a:p>
        </p:txBody>
      </p:sp>
      <p:sp>
        <p:nvSpPr>
          <p:cNvPr id="13" name="正方形/長方形 12">
            <a:extLst>
              <a:ext uri="{FF2B5EF4-FFF2-40B4-BE49-F238E27FC236}">
                <a16:creationId xmlns:a16="http://schemas.microsoft.com/office/drawing/2014/main" id="{556E5A48-C28E-4FFE-BB41-C415A6FC92E4}"/>
              </a:ext>
            </a:extLst>
          </p:cNvPr>
          <p:cNvSpPr/>
          <p:nvPr/>
        </p:nvSpPr>
        <p:spPr>
          <a:xfrm>
            <a:off x="5455920" y="2906488"/>
            <a:ext cx="975360" cy="21009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7229684-890F-4A11-8133-C6EF139134B8}"/>
              </a:ext>
            </a:extLst>
          </p:cNvPr>
          <p:cNvSpPr/>
          <p:nvPr/>
        </p:nvSpPr>
        <p:spPr>
          <a:xfrm>
            <a:off x="5448300" y="3541343"/>
            <a:ext cx="975360" cy="42712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758185A2-13DC-4AE8-ACE3-42F19D17DD73}"/>
              </a:ext>
            </a:extLst>
          </p:cNvPr>
          <p:cNvSpPr/>
          <p:nvPr/>
        </p:nvSpPr>
        <p:spPr>
          <a:xfrm>
            <a:off x="7397754" y="3541342"/>
            <a:ext cx="975360" cy="4271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24AC396A-CBCC-433F-B39C-ED950C0A5D0E}"/>
              </a:ext>
            </a:extLst>
          </p:cNvPr>
          <p:cNvSpPr/>
          <p:nvPr/>
        </p:nvSpPr>
        <p:spPr>
          <a:xfrm>
            <a:off x="5455920" y="5230377"/>
            <a:ext cx="975360" cy="42712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0D74052-1BEA-418B-A0CD-3E540C568390}"/>
              </a:ext>
            </a:extLst>
          </p:cNvPr>
          <p:cNvSpPr/>
          <p:nvPr/>
        </p:nvSpPr>
        <p:spPr>
          <a:xfrm>
            <a:off x="7397754" y="5215137"/>
            <a:ext cx="975360" cy="44998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5143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0" y="9800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介護サービス量の見込み</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介護サービス（居宅サービス）</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3F49749-0660-40BC-BF3E-A16D7DF2A994}"/>
              </a:ext>
            </a:extLst>
          </p:cNvPr>
          <p:cNvSpPr txBox="1"/>
          <p:nvPr/>
        </p:nvSpPr>
        <p:spPr>
          <a:xfrm>
            <a:off x="76200" y="1410650"/>
            <a:ext cx="448818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■介護サービス量の見込み</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要介護者対象</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＜居宅サービス＞</a:t>
            </a:r>
          </a:p>
        </p:txBody>
      </p:sp>
      <p:sp>
        <p:nvSpPr>
          <p:cNvPr id="6" name="スライド番号プレースホルダー 5">
            <a:extLst>
              <a:ext uri="{FF2B5EF4-FFF2-40B4-BE49-F238E27FC236}">
                <a16:creationId xmlns:a16="http://schemas.microsoft.com/office/drawing/2014/main" id="{1F7E4B12-9918-4D38-9EC6-357A140A2922}"/>
              </a:ext>
            </a:extLst>
          </p:cNvPr>
          <p:cNvSpPr>
            <a:spLocks noGrp="1"/>
          </p:cNvSpPr>
          <p:nvPr>
            <p:ph type="sldNum" sz="quarter" idx="12"/>
          </p:nvPr>
        </p:nvSpPr>
        <p:spPr/>
        <p:txBody>
          <a:bodyPr/>
          <a:lstStyle/>
          <a:p>
            <a:fld id="{53F6C320-218B-40D5-B915-27573D0F3177}" type="slidenum">
              <a:rPr kumimoji="1" lang="ja-JP" altLang="en-US" smtClean="0"/>
              <a:t>2</a:t>
            </a:fld>
            <a:endParaRPr kumimoji="1" lang="ja-JP" altLang="en-US"/>
          </a:p>
        </p:txBody>
      </p:sp>
      <p:sp>
        <p:nvSpPr>
          <p:cNvPr id="13" name="正方形/長方形 12">
            <a:extLst>
              <a:ext uri="{FF2B5EF4-FFF2-40B4-BE49-F238E27FC236}">
                <a16:creationId xmlns:a16="http://schemas.microsoft.com/office/drawing/2014/main" id="{6A5338A7-E4E3-4765-92B7-FD6B2AD22425}"/>
              </a:ext>
            </a:extLst>
          </p:cNvPr>
          <p:cNvSpPr/>
          <p:nvPr/>
        </p:nvSpPr>
        <p:spPr>
          <a:xfrm>
            <a:off x="0" y="582355"/>
            <a:ext cx="9144000" cy="75218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○要介護者を対象とした介護サービスのうち、居宅サービスの利用は、全てのサービスで増加が見込まれている。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○令和４年度から８年度の増加率は、特定施設入居者生活介護、住宅改修、特定福祉用具販売、短期入所療養介護、居宅療養管理指導において</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高くなっている。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 name="表 1">
            <a:extLst>
              <a:ext uri="{FF2B5EF4-FFF2-40B4-BE49-F238E27FC236}">
                <a16:creationId xmlns:a16="http://schemas.microsoft.com/office/drawing/2014/main" id="{7A61A393-C4D0-4433-A3C1-AA37CD84B1AB}"/>
              </a:ext>
            </a:extLst>
          </p:cNvPr>
          <p:cNvGraphicFramePr>
            <a:graphicFrameLocks noGrp="1"/>
          </p:cNvGraphicFramePr>
          <p:nvPr>
            <p:extLst>
              <p:ext uri="{D42A27DB-BD31-4B8C-83A1-F6EECF244321}">
                <p14:modId xmlns:p14="http://schemas.microsoft.com/office/powerpoint/2010/main" val="644362434"/>
              </p:ext>
            </p:extLst>
          </p:nvPr>
        </p:nvGraphicFramePr>
        <p:xfrm>
          <a:off x="299087" y="1646030"/>
          <a:ext cx="8545826" cy="4237873"/>
        </p:xfrm>
        <a:graphic>
          <a:graphicData uri="http://schemas.openxmlformats.org/drawingml/2006/table">
            <a:tbl>
              <a:tblPr>
                <a:tableStyleId>{0505E3EF-67EA-436B-97B2-0124C06EBD24}</a:tableStyleId>
              </a:tblPr>
              <a:tblGrid>
                <a:gridCol w="285750">
                  <a:extLst>
                    <a:ext uri="{9D8B030D-6E8A-4147-A177-3AD203B41FA5}">
                      <a16:colId xmlns:a16="http://schemas.microsoft.com/office/drawing/2014/main" val="3142848525"/>
                    </a:ext>
                  </a:extLst>
                </a:gridCol>
                <a:gridCol w="1805940">
                  <a:extLst>
                    <a:ext uri="{9D8B030D-6E8A-4147-A177-3AD203B41FA5}">
                      <a16:colId xmlns:a16="http://schemas.microsoft.com/office/drawing/2014/main" val="285511006"/>
                    </a:ext>
                  </a:extLst>
                </a:gridCol>
                <a:gridCol w="845820">
                  <a:extLst>
                    <a:ext uri="{9D8B030D-6E8A-4147-A177-3AD203B41FA5}">
                      <a16:colId xmlns:a16="http://schemas.microsoft.com/office/drawing/2014/main" val="706518821"/>
                    </a:ext>
                  </a:extLst>
                </a:gridCol>
                <a:gridCol w="801188">
                  <a:extLst>
                    <a:ext uri="{9D8B030D-6E8A-4147-A177-3AD203B41FA5}">
                      <a16:colId xmlns:a16="http://schemas.microsoft.com/office/drawing/2014/main" val="121028108"/>
                    </a:ext>
                  </a:extLst>
                </a:gridCol>
                <a:gridCol w="801188">
                  <a:extLst>
                    <a:ext uri="{9D8B030D-6E8A-4147-A177-3AD203B41FA5}">
                      <a16:colId xmlns:a16="http://schemas.microsoft.com/office/drawing/2014/main" val="3233459347"/>
                    </a:ext>
                  </a:extLst>
                </a:gridCol>
                <a:gridCol w="801188">
                  <a:extLst>
                    <a:ext uri="{9D8B030D-6E8A-4147-A177-3AD203B41FA5}">
                      <a16:colId xmlns:a16="http://schemas.microsoft.com/office/drawing/2014/main" val="1509374129"/>
                    </a:ext>
                  </a:extLst>
                </a:gridCol>
                <a:gridCol w="801188">
                  <a:extLst>
                    <a:ext uri="{9D8B030D-6E8A-4147-A177-3AD203B41FA5}">
                      <a16:colId xmlns:a16="http://schemas.microsoft.com/office/drawing/2014/main" val="1780465015"/>
                    </a:ext>
                  </a:extLst>
                </a:gridCol>
                <a:gridCol w="801188">
                  <a:extLst>
                    <a:ext uri="{9D8B030D-6E8A-4147-A177-3AD203B41FA5}">
                      <a16:colId xmlns:a16="http://schemas.microsoft.com/office/drawing/2014/main" val="3777375326"/>
                    </a:ext>
                  </a:extLst>
                </a:gridCol>
                <a:gridCol w="801188">
                  <a:extLst>
                    <a:ext uri="{9D8B030D-6E8A-4147-A177-3AD203B41FA5}">
                      <a16:colId xmlns:a16="http://schemas.microsoft.com/office/drawing/2014/main" val="1942104938"/>
                    </a:ext>
                  </a:extLst>
                </a:gridCol>
                <a:gridCol w="801188">
                  <a:extLst>
                    <a:ext uri="{9D8B030D-6E8A-4147-A177-3AD203B41FA5}">
                      <a16:colId xmlns:a16="http://schemas.microsoft.com/office/drawing/2014/main" val="197068712"/>
                    </a:ext>
                  </a:extLst>
                </a:gridCol>
              </a:tblGrid>
              <a:tr h="217967">
                <a:tc rowSpan="3" gridSpan="3">
                  <a:txBody>
                    <a:bodyPr/>
                    <a:lstStyle/>
                    <a:p>
                      <a:pPr algn="ctr" fontAlgn="ctr"/>
                      <a:r>
                        <a:rPr lang="ja-JP" altLang="en-US" sz="1000" b="0" u="none" strike="noStrike" dirty="0">
                          <a:effectLst/>
                          <a:latin typeface="+mn-ea"/>
                          <a:ea typeface="+mn-ea"/>
                        </a:rPr>
                        <a:t>　</a:t>
                      </a:r>
                      <a:endParaRPr lang="ja-JP" altLang="en-US" sz="1000" b="0" i="0" u="none" strike="noStrike" dirty="0">
                        <a:solidFill>
                          <a:srgbClr val="000000"/>
                        </a:solidFill>
                        <a:effectLst/>
                        <a:latin typeface="+mn-ea"/>
                        <a:ea typeface="+mn-ea"/>
                      </a:endParaRPr>
                    </a:p>
                  </a:txBody>
                  <a:tcPr marL="5160" marR="5160" marT="5160" marB="0" anchor="ctr"/>
                </a:tc>
                <a:tc rowSpan="3" hMerge="1">
                  <a:txBody>
                    <a:bodyPr/>
                    <a:lstStyle/>
                    <a:p>
                      <a:endParaRPr kumimoji="1" lang="ja-JP" altLang="en-US"/>
                    </a:p>
                  </a:txBody>
                  <a:tcPr/>
                </a:tc>
                <a:tc rowSpan="3" hMerge="1">
                  <a:txBody>
                    <a:bodyPr/>
                    <a:lstStyle/>
                    <a:p>
                      <a:endParaRPr kumimoji="1" lang="ja-JP" altLang="en-US"/>
                    </a:p>
                  </a:txBody>
                  <a:tcPr/>
                </a:tc>
                <a:tc>
                  <a:txBody>
                    <a:bodyPr/>
                    <a:lstStyle/>
                    <a:p>
                      <a:pPr algn="ctr" fontAlgn="ctr"/>
                      <a:r>
                        <a:rPr lang="ja-JP" altLang="en-US" sz="1000" b="0" u="none" strike="noStrike" dirty="0">
                          <a:effectLst/>
                          <a:latin typeface="+mn-ea"/>
                          <a:ea typeface="+mn-ea"/>
                        </a:rPr>
                        <a:t>第８期実績</a:t>
                      </a:r>
                      <a:endParaRPr lang="ja-JP" altLang="en-US" sz="1000" b="0" i="0" u="none" strike="noStrike" dirty="0">
                        <a:solidFill>
                          <a:srgbClr val="000000"/>
                        </a:solidFill>
                        <a:effectLst/>
                        <a:latin typeface="+mn-ea"/>
                        <a:ea typeface="+mn-ea"/>
                      </a:endParaRPr>
                    </a:p>
                  </a:txBody>
                  <a:tcPr marL="5160" marR="5160" marT="5160" marB="0" anchor="ctr"/>
                </a:tc>
                <a:tc gridSpan="4">
                  <a:txBody>
                    <a:bodyPr/>
                    <a:lstStyle/>
                    <a:p>
                      <a:pPr algn="ctr" fontAlgn="ctr"/>
                      <a:r>
                        <a:rPr lang="ja-JP" altLang="en-US" sz="1000" b="0" u="none" strike="noStrike" dirty="0">
                          <a:effectLst/>
                          <a:latin typeface="+mn-ea"/>
                          <a:ea typeface="+mn-ea"/>
                        </a:rPr>
                        <a:t>第９期</a:t>
                      </a:r>
                      <a:r>
                        <a:rPr lang="ja-JP" altLang="en-US" sz="1000" b="0" u="none" strike="noStrike">
                          <a:effectLst/>
                          <a:latin typeface="+mn-ea"/>
                          <a:ea typeface="+mn-ea"/>
                        </a:rPr>
                        <a:t>（見込み）</a:t>
                      </a:r>
                      <a:endParaRPr lang="ja-JP" altLang="en-US" sz="1000" b="0" i="0" u="none" strike="noStrike" dirty="0">
                        <a:solidFill>
                          <a:srgbClr val="000000"/>
                        </a:solidFill>
                        <a:effectLst/>
                        <a:latin typeface="+mn-ea"/>
                        <a:ea typeface="+mn-ea"/>
                      </a:endParaRPr>
                    </a:p>
                  </a:txBody>
                  <a:tcPr marL="5160" marR="5160" marT="516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000" b="0" u="none" strike="noStrike">
                          <a:effectLst/>
                          <a:latin typeface="+mn-ea"/>
                          <a:ea typeface="+mn-ea"/>
                        </a:rPr>
                        <a:t>（参考）</a:t>
                      </a:r>
                      <a:endParaRPr lang="ja-JP" altLang="en-US" sz="1000" b="0" i="0" u="none" strike="noStrike" dirty="0">
                        <a:solidFill>
                          <a:srgbClr val="000000"/>
                        </a:solidFill>
                        <a:effectLst/>
                        <a:latin typeface="+mn-ea"/>
                        <a:ea typeface="+mn-ea"/>
                      </a:endParaRPr>
                    </a:p>
                  </a:txBody>
                  <a:tcPr marL="5160" marR="5160" marT="5160" marB="0" anchor="ctr"/>
                </a:tc>
                <a:tc hMerge="1">
                  <a:txBody>
                    <a:bodyPr/>
                    <a:lstStyle/>
                    <a:p>
                      <a:endParaRPr kumimoji="1" lang="ja-JP" altLang="en-US"/>
                    </a:p>
                  </a:txBody>
                  <a:tcPr/>
                </a:tc>
                <a:extLst>
                  <a:ext uri="{0D108BD9-81ED-4DB2-BD59-A6C34878D82A}">
                    <a16:rowId xmlns:a16="http://schemas.microsoft.com/office/drawing/2014/main" val="3347024746"/>
                  </a:ext>
                </a:extLst>
              </a:tr>
              <a:tr h="217967">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4</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2022</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5160" marR="5160" marT="5160" marB="0" anchor="ct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6</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2024</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5160" marR="5160" marT="5160" marB="0" anchor="ct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7</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2025</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5160" marR="5160" marT="5160" marB="0" anchor="ct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8</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2026</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5160" marR="5160" marT="5160" marB="0" anchor="ctr">
                    <a:lnR w="12700" cmpd="sng">
                      <a:noFill/>
                    </a:lnR>
                  </a:tcPr>
                </a:tc>
                <a:tc>
                  <a:txBody>
                    <a:bodyPr/>
                    <a:lstStyle/>
                    <a:p>
                      <a:pPr algn="ctr" fontAlgn="ctr"/>
                      <a:r>
                        <a:rPr lang="ja-JP" altLang="en-US" sz="1000" b="0" u="none" strike="noStrike">
                          <a:effectLst/>
                          <a:latin typeface="+mn-ea"/>
                          <a:ea typeface="+mn-ea"/>
                        </a:rPr>
                        <a:t>　</a:t>
                      </a:r>
                      <a:endParaRPr lang="ja-JP" altLang="en-US" sz="1000" b="0" i="0" u="none" strike="noStrike">
                        <a:solidFill>
                          <a:srgbClr val="000000"/>
                        </a:solidFill>
                        <a:effectLst/>
                        <a:latin typeface="+mn-ea"/>
                        <a:ea typeface="+mn-ea"/>
                      </a:endParaRPr>
                    </a:p>
                  </a:txBody>
                  <a:tcPr marL="5160" marR="5160" marT="5160" marB="0" anchor="ctr">
                    <a:lnL w="12700" cmpd="sng">
                      <a:noFill/>
                    </a:lnL>
                  </a:tcPr>
                </a:tc>
                <a:tc rowSpan="2">
                  <a:txBody>
                    <a:bodyPr/>
                    <a:lstStyle/>
                    <a:p>
                      <a:pPr algn="ctr" fontAlgn="ctr"/>
                      <a:r>
                        <a:rPr lang="ja-JP" altLang="en-US" sz="1000" b="0" u="none" strike="noStrike" dirty="0">
                          <a:effectLst/>
                          <a:latin typeface="+mn-ea"/>
                          <a:ea typeface="+mn-ea"/>
                        </a:rPr>
                        <a:t>令和</a:t>
                      </a:r>
                      <a:r>
                        <a:rPr lang="en-US" altLang="ja-JP" sz="1000" b="0" u="none" strike="noStrike" dirty="0">
                          <a:effectLst/>
                          <a:latin typeface="+mn-ea"/>
                          <a:ea typeface="+mn-ea"/>
                        </a:rPr>
                        <a:t>22</a:t>
                      </a:r>
                      <a:r>
                        <a:rPr lang="ja-JP" altLang="en-US" sz="1000" b="0" u="none" strike="noStrike" dirty="0">
                          <a:effectLst/>
                          <a:latin typeface="+mn-ea"/>
                          <a:ea typeface="+mn-ea"/>
                        </a:rPr>
                        <a:t>年度</a:t>
                      </a:r>
                      <a:br>
                        <a:rPr lang="ja-JP" altLang="en-US" sz="1000" b="0" u="none" strike="noStrike" dirty="0">
                          <a:effectLst/>
                          <a:latin typeface="+mn-ea"/>
                          <a:ea typeface="+mn-ea"/>
                        </a:rPr>
                      </a:br>
                      <a:r>
                        <a:rPr lang="en-US" altLang="ja-JP" sz="1000" b="0" u="none" strike="noStrike" dirty="0">
                          <a:effectLst/>
                          <a:latin typeface="+mn-ea"/>
                          <a:ea typeface="+mn-ea"/>
                        </a:rPr>
                        <a:t>(</a:t>
                      </a:r>
                      <a:r>
                        <a:rPr lang="en-US" altLang="ja-JP" sz="1000" b="0" u="none" strike="noStrike">
                          <a:effectLst/>
                          <a:latin typeface="+mn-ea"/>
                          <a:ea typeface="+mn-ea"/>
                        </a:rPr>
                        <a:t>2040</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5160" marR="5160" marT="5160" marB="0" anchor="ctr">
                    <a:lnR w="12700" cmpd="sng">
                      <a:noFill/>
                    </a:lnR>
                  </a:tcPr>
                </a:tc>
                <a:tc>
                  <a:txBody>
                    <a:bodyPr/>
                    <a:lstStyle/>
                    <a:p>
                      <a:pPr algn="l" fontAlgn="ctr"/>
                      <a:r>
                        <a:rPr lang="ja-JP" altLang="en-US" sz="1000" b="0" u="none" strike="noStrike">
                          <a:effectLst/>
                          <a:latin typeface="+mn-ea"/>
                          <a:ea typeface="+mn-ea"/>
                        </a:rPr>
                        <a:t>　</a:t>
                      </a:r>
                      <a:endParaRPr lang="ja-JP" altLang="en-US" sz="1000" b="0" i="0" u="none" strike="noStrike">
                        <a:solidFill>
                          <a:srgbClr val="000000"/>
                        </a:solidFill>
                        <a:effectLst/>
                        <a:latin typeface="+mn-ea"/>
                        <a:ea typeface="+mn-ea"/>
                      </a:endParaRPr>
                    </a:p>
                  </a:txBody>
                  <a:tcPr marL="5160" marR="5160" marT="5160" marB="0" anchor="ctr">
                    <a:lnL w="12700" cmpd="sng">
                      <a:noFill/>
                    </a:lnL>
                  </a:tcPr>
                </a:tc>
                <a:extLst>
                  <a:ext uri="{0D108BD9-81ED-4DB2-BD59-A6C34878D82A}">
                    <a16:rowId xmlns:a16="http://schemas.microsoft.com/office/drawing/2014/main" val="2813263925"/>
                  </a:ext>
                </a:extLst>
              </a:tr>
              <a:tr h="525547">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u="none" strike="noStrike" dirty="0">
                          <a:effectLst/>
                          <a:latin typeface="+mn-ea"/>
                          <a:ea typeface="+mn-ea"/>
                        </a:rPr>
                        <a:t>増加率</a:t>
                      </a:r>
                      <a:r>
                        <a:rPr lang="en-US" altLang="ja-JP" sz="1000" b="0" u="none" strike="noStrike" dirty="0">
                          <a:effectLst/>
                          <a:latin typeface="+mn-ea"/>
                          <a:ea typeface="+mn-ea"/>
                        </a:rPr>
                        <a:t>(</a:t>
                      </a:r>
                      <a:r>
                        <a:rPr lang="ja-JP" altLang="en-US" sz="1000" b="0" u="none" strike="noStrike" dirty="0">
                          <a:effectLst/>
                          <a:latin typeface="+mn-ea"/>
                          <a:ea typeface="+mn-ea"/>
                        </a:rPr>
                        <a:t>令和</a:t>
                      </a:r>
                      <a:r>
                        <a:rPr lang="en-US" altLang="ja-JP" sz="1000" b="0" u="none" strike="noStrike" dirty="0">
                          <a:effectLst/>
                          <a:latin typeface="+mn-ea"/>
                          <a:ea typeface="+mn-ea"/>
                        </a:rPr>
                        <a:t>4</a:t>
                      </a:r>
                      <a:r>
                        <a:rPr lang="ja-JP" altLang="en-US" sz="1000" b="0" u="none" strike="noStrike" dirty="0">
                          <a:effectLst/>
                          <a:latin typeface="+mn-ea"/>
                          <a:ea typeface="+mn-ea"/>
                        </a:rPr>
                        <a:t>年度→令和</a:t>
                      </a:r>
                      <a:r>
                        <a:rPr lang="en-US" altLang="ja-JP" sz="1000" b="0" u="none" strike="noStrike">
                          <a:effectLst/>
                          <a:latin typeface="+mn-ea"/>
                          <a:ea typeface="+mn-ea"/>
                        </a:rPr>
                        <a:t>8</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5160" marR="5160" marT="5160" marB="0" anchor="ctr"/>
                </a:tc>
                <a:tc vMerge="1">
                  <a:txBody>
                    <a:bodyPr/>
                    <a:lstStyle/>
                    <a:p>
                      <a:endParaRPr kumimoji="1" lang="ja-JP" altLang="en-US"/>
                    </a:p>
                  </a:txBody>
                  <a:tcPr/>
                </a:tc>
                <a:tc>
                  <a:txBody>
                    <a:bodyPr/>
                    <a:lstStyle/>
                    <a:p>
                      <a:pPr algn="l" fontAlgn="ctr"/>
                      <a:r>
                        <a:rPr lang="ja-JP" altLang="en-US" sz="1000" b="0" u="none" strike="noStrike" dirty="0">
                          <a:effectLst/>
                          <a:latin typeface="+mn-ea"/>
                          <a:ea typeface="+mn-ea"/>
                        </a:rPr>
                        <a:t>増加率</a:t>
                      </a:r>
                      <a:r>
                        <a:rPr lang="en-US" altLang="ja-JP" sz="1000" b="0" u="none" strike="noStrike" dirty="0">
                          <a:effectLst/>
                          <a:latin typeface="+mn-ea"/>
                          <a:ea typeface="+mn-ea"/>
                        </a:rPr>
                        <a:t>(</a:t>
                      </a:r>
                      <a:r>
                        <a:rPr lang="ja-JP" altLang="en-US" sz="1000" b="0" u="none" strike="noStrike" dirty="0">
                          <a:effectLst/>
                          <a:latin typeface="+mn-ea"/>
                          <a:ea typeface="+mn-ea"/>
                        </a:rPr>
                        <a:t>令和</a:t>
                      </a:r>
                      <a:r>
                        <a:rPr lang="en-US" altLang="ja-JP" sz="1000" b="0" u="none" strike="noStrike" dirty="0">
                          <a:effectLst/>
                          <a:latin typeface="+mn-ea"/>
                          <a:ea typeface="+mn-ea"/>
                        </a:rPr>
                        <a:t>4</a:t>
                      </a:r>
                      <a:r>
                        <a:rPr lang="ja-JP" altLang="en-US" sz="1000" b="0" u="none" strike="noStrike" dirty="0">
                          <a:effectLst/>
                          <a:latin typeface="+mn-ea"/>
                          <a:ea typeface="+mn-ea"/>
                        </a:rPr>
                        <a:t>年度→令和</a:t>
                      </a:r>
                      <a:r>
                        <a:rPr lang="en-US" altLang="ja-JP" sz="1000" b="0" u="none" strike="noStrike">
                          <a:effectLst/>
                          <a:latin typeface="+mn-ea"/>
                          <a:ea typeface="+mn-ea"/>
                        </a:rPr>
                        <a:t>22</a:t>
                      </a:r>
                      <a:r>
                        <a:rPr lang="ja-JP" altLang="en-US" sz="1000" b="0" u="none" strike="noStrike">
                          <a:effectLst/>
                          <a:latin typeface="+mn-ea"/>
                          <a:ea typeface="+mn-ea"/>
                        </a:rPr>
                        <a:t>年度</a:t>
                      </a:r>
                      <a:r>
                        <a:rPr lang="en-US" altLang="ja-JP" sz="1000" b="0" u="none" strike="noStrike">
                          <a:effectLst/>
                          <a:latin typeface="+mn-ea"/>
                          <a:ea typeface="+mn-ea"/>
                        </a:rPr>
                        <a:t>)</a:t>
                      </a:r>
                      <a:endParaRPr lang="en-US" altLang="ja-JP" sz="1000" b="0" i="0" u="none" strike="noStrike" dirty="0">
                        <a:solidFill>
                          <a:srgbClr val="000000"/>
                        </a:solidFill>
                        <a:effectLst/>
                        <a:latin typeface="+mn-ea"/>
                        <a:ea typeface="+mn-ea"/>
                      </a:endParaRPr>
                    </a:p>
                  </a:txBody>
                  <a:tcPr marL="5160" marR="5160" marT="5160" marB="0" anchor="ctr"/>
                </a:tc>
                <a:extLst>
                  <a:ext uri="{0D108BD9-81ED-4DB2-BD59-A6C34878D82A}">
                    <a16:rowId xmlns:a16="http://schemas.microsoft.com/office/drawing/2014/main" val="1917499298"/>
                  </a:ext>
                </a:extLst>
              </a:tr>
              <a:tr h="234028">
                <a:tc rowSpan="14">
                  <a:txBody>
                    <a:bodyPr/>
                    <a:lstStyle/>
                    <a:p>
                      <a:pPr algn="ctr" fontAlgn="ctr"/>
                      <a:r>
                        <a:rPr lang="ja-JP" altLang="en-US" sz="1000" b="0" u="none" strike="noStrike" dirty="0">
                          <a:effectLst/>
                          <a:latin typeface="+mn-ea"/>
                          <a:ea typeface="+mn-ea"/>
                        </a:rPr>
                        <a:t>居宅</a:t>
                      </a:r>
                      <a:endParaRPr lang="ja-JP" altLang="en-US" sz="1000" b="0" i="0" u="none" strike="noStrike" dirty="0">
                        <a:solidFill>
                          <a:srgbClr val="000000"/>
                        </a:solidFill>
                        <a:effectLst/>
                        <a:latin typeface="+mn-ea"/>
                        <a:ea typeface="+mn-ea"/>
                      </a:endParaRPr>
                    </a:p>
                  </a:txBody>
                  <a:tcPr marL="5160" marR="5160" marT="5160" marB="0" vert="eaVert" anchor="ct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居宅介護支援</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243,605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260,480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267,071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273,245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12.2%</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kumimoji="1" lang="en-US" altLang="ja-JP" sz="1000" kern="1200" dirty="0">
                          <a:solidFill>
                            <a:schemeClr val="dk1"/>
                          </a:solidFill>
                          <a:effectLst/>
                          <a:latin typeface="+mn-lt"/>
                          <a:ea typeface="+mn-ea"/>
                          <a:cs typeface="+mn-cs"/>
                        </a:rPr>
                        <a:t>299,753</a:t>
                      </a:r>
                      <a:r>
                        <a:rPr lang="en-US" altLang="ja-JP" sz="1000" b="0" u="none" strike="noStrike" dirty="0">
                          <a:effectLst/>
                          <a:latin typeface="+mn-lt"/>
                          <a:ea typeface="+mn-ea"/>
                        </a:rPr>
                        <a:t>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23.0%</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3801468700"/>
                  </a:ext>
                </a:extLst>
              </a:tr>
              <a:tr h="234028">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訪問介護</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58,657,602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62,607,274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64,713,386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66,573,185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13.5%</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74,182,499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26.5%</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616382192"/>
                  </a:ext>
                </a:extLst>
              </a:tr>
              <a:tr h="234028">
                <a:tc vMerge="1">
                  <a:txBody>
                    <a:bodyPr/>
                    <a:lstStyle/>
                    <a:p>
                      <a:endParaRPr kumimoji="1" lang="ja-JP" altLang="en-US"/>
                    </a:p>
                  </a:txBody>
                  <a:tcPr/>
                </a:tc>
                <a:tc>
                  <a:txBody>
                    <a:bodyPr/>
                    <a:lstStyle/>
                    <a:p>
                      <a:pPr algn="l" fontAlgn="t"/>
                      <a:r>
                        <a:rPr lang="zh-TW" altLang="en-US" sz="1000" b="0" u="none" strike="noStrike">
                          <a:effectLst/>
                          <a:latin typeface="游ゴシック" panose="020B0400000000000000" pitchFamily="50" charset="-128"/>
                          <a:ea typeface="游ゴシック" panose="020B0400000000000000" pitchFamily="50" charset="-128"/>
                        </a:rPr>
                        <a:t>訪問入浴介護</a:t>
                      </a:r>
                      <a:endParaRPr lang="zh-TW"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287,237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306,373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317,304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327,480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14.0%</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369,630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28.7%</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3683617345"/>
                  </a:ext>
                </a:extLst>
              </a:tr>
              <a:tr h="234028">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訪問看護</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7,882,852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8,585,808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8,850,473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9,082,031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15.2%</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10,124,687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28.4%</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1120139652"/>
                  </a:ext>
                </a:extLst>
              </a:tr>
              <a:tr h="234028">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訪問リハビリテーション</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1,449,656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1,513,603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1,551,000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1,587,575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9.5%</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1,743,355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20.3%</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337943885"/>
                  </a:ext>
                </a:extLst>
              </a:tr>
              <a:tr h="234028">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通所介護</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9,068,349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9,732,626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10,001,549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10,221,023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12.7%</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11,134,978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22.8%</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967349225"/>
                  </a:ext>
                </a:extLst>
              </a:tr>
              <a:tr h="234028">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通所リハビリテーション</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2,782,543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2,760,899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2,825,441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2,884,843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3.7%</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3,164,914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13.7%</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233628420"/>
                  </a:ext>
                </a:extLst>
              </a:tr>
              <a:tr h="234028">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短期入所生活介護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日数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日</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2,105,821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2,229,366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2,297,435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2,357,108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11.9%</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2,647,462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25.7%</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562852040"/>
                  </a:ext>
                </a:extLst>
              </a:tr>
              <a:tr h="234028">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短期入所療養介護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日数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日</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242,234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270,969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277,904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287,125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18.5%</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322,478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33.1%</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1191028716"/>
                  </a:ext>
                </a:extLst>
              </a:tr>
              <a:tr h="234028">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福祉用具貸与</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TW" altLang="en-US" sz="900" b="0" u="none" strike="noStrike" dirty="0">
                          <a:effectLst/>
                          <a:latin typeface="游ゴシック" panose="020B0400000000000000" pitchFamily="50" charset="-128"/>
                          <a:ea typeface="游ゴシック" panose="020B0400000000000000" pitchFamily="50" charset="-128"/>
                        </a:rPr>
                        <a:t>給付費</a:t>
                      </a:r>
                      <a:r>
                        <a:rPr lang="en-US" altLang="zh-TW" sz="900" b="0" u="none" strike="noStrike" dirty="0">
                          <a:effectLst/>
                          <a:latin typeface="游ゴシック" panose="020B0400000000000000" pitchFamily="50" charset="-128"/>
                          <a:ea typeface="游ゴシック" panose="020B0400000000000000" pitchFamily="50" charset="-128"/>
                        </a:rPr>
                        <a:t>(</a:t>
                      </a:r>
                      <a:r>
                        <a:rPr lang="zh-TW" altLang="en-US" sz="900" b="0" u="none" strike="noStrike" dirty="0">
                          <a:effectLst/>
                          <a:latin typeface="游ゴシック" panose="020B0400000000000000" pitchFamily="50" charset="-128"/>
                          <a:ea typeface="游ゴシック" panose="020B0400000000000000" pitchFamily="50" charset="-128"/>
                        </a:rPr>
                        <a:t>千円</a:t>
                      </a:r>
                      <a:r>
                        <a:rPr lang="en-US" altLang="zh-TW" sz="900" b="0" u="none" strike="noStrike" dirty="0">
                          <a:effectLst/>
                          <a:latin typeface="游ゴシック" panose="020B0400000000000000" pitchFamily="50" charset="-128"/>
                          <a:ea typeface="游ゴシック" panose="020B0400000000000000" pitchFamily="50" charset="-128"/>
                        </a:rPr>
                        <a:t>)</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30,708,769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33,581,246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34,506,168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35,405,178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15.3%</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39,401,174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28.3%</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302478278"/>
                  </a:ext>
                </a:extLst>
              </a:tr>
              <a:tr h="234028">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特定福祉用具</a:t>
                      </a:r>
                      <a:r>
                        <a:rPr lang="ja-JP" altLang="en-US" sz="1000" b="0" u="none" strike="noStrike" dirty="0">
                          <a:effectLst/>
                          <a:latin typeface="游ゴシック" panose="020B0400000000000000" pitchFamily="50" charset="-128"/>
                          <a:ea typeface="游ゴシック" panose="020B0400000000000000" pitchFamily="50" charset="-128"/>
                        </a:rPr>
                        <a:t>販売</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TW" altLang="en-US" sz="900" b="0" u="none" strike="noStrike" dirty="0">
                          <a:effectLst/>
                          <a:latin typeface="游ゴシック" panose="020B0400000000000000" pitchFamily="50" charset="-128"/>
                          <a:ea typeface="游ゴシック" panose="020B0400000000000000" pitchFamily="50" charset="-128"/>
                        </a:rPr>
                        <a:t>給付費</a:t>
                      </a:r>
                      <a:r>
                        <a:rPr lang="en-US" altLang="zh-TW" sz="900" b="0" u="none" strike="noStrike" dirty="0">
                          <a:effectLst/>
                          <a:latin typeface="游ゴシック" panose="020B0400000000000000" pitchFamily="50" charset="-128"/>
                          <a:ea typeface="游ゴシック" panose="020B0400000000000000" pitchFamily="50" charset="-128"/>
                        </a:rPr>
                        <a:t>(</a:t>
                      </a:r>
                      <a:r>
                        <a:rPr lang="zh-TW" altLang="en-US" sz="900" b="0" u="none" strike="noStrike" dirty="0">
                          <a:effectLst/>
                          <a:latin typeface="游ゴシック" panose="020B0400000000000000" pitchFamily="50" charset="-128"/>
                          <a:ea typeface="游ゴシック" panose="020B0400000000000000" pitchFamily="50" charset="-128"/>
                        </a:rPr>
                        <a:t>千円</a:t>
                      </a:r>
                      <a:r>
                        <a:rPr lang="en-US" altLang="zh-TW" sz="900" b="0" u="none" strike="noStrike" dirty="0">
                          <a:effectLst/>
                          <a:latin typeface="游ゴシック" panose="020B0400000000000000" pitchFamily="50" charset="-128"/>
                          <a:ea typeface="游ゴシック" panose="020B0400000000000000" pitchFamily="50" charset="-128"/>
                        </a:rPr>
                        <a:t>)</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983,443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1,100,931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1,135,050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1,166,639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18.6%</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1,291,191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31.3%</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650402948"/>
                  </a:ext>
                </a:extLst>
              </a:tr>
              <a:tr h="234028">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住宅改修</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TW" altLang="en-US" sz="900" b="0" u="none" strike="noStrike" dirty="0">
                          <a:effectLst/>
                          <a:latin typeface="游ゴシック" panose="020B0400000000000000" pitchFamily="50" charset="-128"/>
                          <a:ea typeface="游ゴシック" panose="020B0400000000000000" pitchFamily="50" charset="-128"/>
                        </a:rPr>
                        <a:t>給付費</a:t>
                      </a:r>
                      <a:r>
                        <a:rPr lang="en-US" altLang="zh-TW" sz="900" b="0" u="none" strike="noStrike" dirty="0">
                          <a:effectLst/>
                          <a:latin typeface="游ゴシック" panose="020B0400000000000000" pitchFamily="50" charset="-128"/>
                          <a:ea typeface="游ゴシック" panose="020B0400000000000000" pitchFamily="50" charset="-128"/>
                        </a:rPr>
                        <a:t>(</a:t>
                      </a:r>
                      <a:r>
                        <a:rPr lang="zh-TW" altLang="en-US" sz="900" b="0" u="none" strike="noStrike" dirty="0">
                          <a:effectLst/>
                          <a:latin typeface="游ゴシック" panose="020B0400000000000000" pitchFamily="50" charset="-128"/>
                          <a:ea typeface="游ゴシック" panose="020B0400000000000000" pitchFamily="50" charset="-128"/>
                        </a:rPr>
                        <a:t>千円</a:t>
                      </a:r>
                      <a:r>
                        <a:rPr lang="en-US" altLang="zh-TW" sz="900" b="0" u="none" strike="noStrike" dirty="0">
                          <a:effectLst/>
                          <a:latin typeface="游ゴシック" panose="020B0400000000000000" pitchFamily="50" charset="-128"/>
                          <a:ea typeface="游ゴシック" panose="020B0400000000000000" pitchFamily="50" charset="-128"/>
                        </a:rPr>
                        <a:t>)</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1,578,217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1,787,925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1,823,873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1,875,592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18.8%</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2,040,878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29.3%</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4289115224"/>
                  </a:ext>
                </a:extLst>
              </a:tr>
              <a:tr h="234028">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居宅療養管理指導</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98,349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109,572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113,063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116,430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18.4%</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129,293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31.5%</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754955073"/>
                  </a:ext>
                </a:extLst>
              </a:tr>
              <a:tr h="234028">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特定施設入居者生活介護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15,921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17,486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18,425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19,044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19.6%</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21,011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32.0%</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467012271"/>
                  </a:ext>
                </a:extLst>
              </a:tr>
            </a:tbl>
          </a:graphicData>
        </a:graphic>
      </p:graphicFrame>
      <p:sp>
        <p:nvSpPr>
          <p:cNvPr id="7" name="角丸四角形 1">
            <a:extLst>
              <a:ext uri="{FF2B5EF4-FFF2-40B4-BE49-F238E27FC236}">
                <a16:creationId xmlns:a16="http://schemas.microsoft.com/office/drawing/2014/main" id="{A510D420-696F-4109-A7BC-A10D498A337F}"/>
              </a:ext>
            </a:extLst>
          </p:cNvPr>
          <p:cNvSpPr/>
          <p:nvPr/>
        </p:nvSpPr>
        <p:spPr>
          <a:xfrm>
            <a:off x="299087" y="5951641"/>
            <a:ext cx="8545826" cy="754687"/>
          </a:xfrm>
          <a:prstGeom prst="roundRect">
            <a:avLst>
              <a:gd name="adj" fmla="val 6819"/>
            </a:avLst>
          </a:prstGeom>
          <a:ln w="12700"/>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00" b="1" dirty="0"/>
              <a:t>＜サービス量を見込むに際しての考え方（介護予防サービス、介護サービス共通）＞</a:t>
            </a:r>
            <a:endParaRPr kumimoji="1" lang="en-US" altLang="ja-JP" sz="1000" b="1" dirty="0"/>
          </a:p>
          <a:p>
            <a:pPr algn="l"/>
            <a:r>
              <a:rPr kumimoji="1" lang="ja-JP" altLang="en-US" sz="1000" dirty="0"/>
              <a:t>・大阪府は、保険者が推計した見込みを基に、計画各年度における高齢者福祉圏域及び府域全域の介護給付費等対象サービスごとの量を定める。</a:t>
            </a:r>
            <a:endParaRPr kumimoji="1" lang="en-US" altLang="ja-JP" sz="1000" dirty="0"/>
          </a:p>
          <a:p>
            <a:pPr algn="l"/>
            <a:r>
              <a:rPr kumimoji="1" lang="ja-JP" altLang="en-US" sz="1000" dirty="0"/>
              <a:t>・各保険者が推計する際には、日常生活圏域ごとに、既存のサービス提供基盤の状況や要介護認定者及びサービス利用者の推移等を勘案している。</a:t>
            </a:r>
            <a:endParaRPr kumimoji="1" lang="en-US" altLang="ja-JP" sz="1000" dirty="0"/>
          </a:p>
          <a:p>
            <a:pPr algn="l"/>
            <a:r>
              <a:rPr kumimoji="1" lang="en-US" altLang="ja-JP" sz="1000" dirty="0"/>
              <a:t>※</a:t>
            </a:r>
            <a:r>
              <a:rPr kumimoji="1" lang="ja-JP" altLang="en-US" sz="1000" u="sng" dirty="0"/>
              <a:t>本資料の値は、令和</a:t>
            </a:r>
            <a:r>
              <a:rPr kumimoji="1" lang="en-US" altLang="ja-JP" sz="1000" u="sng" dirty="0"/>
              <a:t>5</a:t>
            </a:r>
            <a:r>
              <a:rPr kumimoji="1" lang="ja-JP" altLang="en-US" sz="1000" u="sng" dirty="0"/>
              <a:t>年</a:t>
            </a:r>
            <a:r>
              <a:rPr kumimoji="1" lang="en-US" altLang="ja-JP" sz="1000" u="sng" dirty="0"/>
              <a:t>12</a:t>
            </a:r>
            <a:r>
              <a:rPr kumimoji="1" lang="ja-JP" altLang="en-US" sz="1000" u="sng" dirty="0"/>
              <a:t>月時点の府内市町村の推計値を集計したものであり、今後変動する見込みである</a:t>
            </a:r>
            <a:r>
              <a:rPr kumimoji="1" lang="ja-JP" altLang="en-US" sz="1000" dirty="0"/>
              <a:t>。</a:t>
            </a:r>
            <a:endParaRPr kumimoji="1" lang="en-US" altLang="ja-JP" sz="1000" dirty="0"/>
          </a:p>
        </p:txBody>
      </p:sp>
      <p:sp>
        <p:nvSpPr>
          <p:cNvPr id="3" name="正方形/長方形 2">
            <a:extLst>
              <a:ext uri="{FF2B5EF4-FFF2-40B4-BE49-F238E27FC236}">
                <a16:creationId xmlns:a16="http://schemas.microsoft.com/office/drawing/2014/main" id="{EDA611FA-4402-4B18-A004-A1986479F868}"/>
              </a:ext>
            </a:extLst>
          </p:cNvPr>
          <p:cNvSpPr/>
          <p:nvPr/>
        </p:nvSpPr>
        <p:spPr>
          <a:xfrm>
            <a:off x="6446520" y="4480560"/>
            <a:ext cx="792480" cy="22098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B3B348C4-6081-4B4F-8429-A1C0710E5D8A}"/>
              </a:ext>
            </a:extLst>
          </p:cNvPr>
          <p:cNvSpPr/>
          <p:nvPr/>
        </p:nvSpPr>
        <p:spPr>
          <a:xfrm>
            <a:off x="6446520" y="4930140"/>
            <a:ext cx="792480" cy="9537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16490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0" y="9800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介護サービス量の見込み</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介護サービス（施設・地域密着）</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3F49749-0660-40BC-BF3E-A16D7DF2A994}"/>
              </a:ext>
            </a:extLst>
          </p:cNvPr>
          <p:cNvSpPr txBox="1"/>
          <p:nvPr/>
        </p:nvSpPr>
        <p:spPr>
          <a:xfrm>
            <a:off x="83820" y="1841620"/>
            <a:ext cx="52273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■介護サービス量の見込み</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要介護者対象</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＜施設サービス、地域密着型サービス＞</a:t>
            </a:r>
          </a:p>
        </p:txBody>
      </p:sp>
      <p:sp>
        <p:nvSpPr>
          <p:cNvPr id="6" name="スライド番号プレースホルダー 5">
            <a:extLst>
              <a:ext uri="{FF2B5EF4-FFF2-40B4-BE49-F238E27FC236}">
                <a16:creationId xmlns:a16="http://schemas.microsoft.com/office/drawing/2014/main" id="{1F7E4B12-9918-4D38-9EC6-357A140A2922}"/>
              </a:ext>
            </a:extLst>
          </p:cNvPr>
          <p:cNvSpPr>
            <a:spLocks noGrp="1"/>
          </p:cNvSpPr>
          <p:nvPr>
            <p:ph type="sldNum" sz="quarter" idx="12"/>
          </p:nvPr>
        </p:nvSpPr>
        <p:spPr/>
        <p:txBody>
          <a:bodyPr/>
          <a:lstStyle/>
          <a:p>
            <a:fld id="{53F6C320-218B-40D5-B915-27573D0F3177}" type="slidenum">
              <a:rPr kumimoji="1" lang="ja-JP" altLang="en-US" smtClean="0"/>
              <a:t>3</a:t>
            </a:fld>
            <a:endParaRPr kumimoji="1" lang="ja-JP" altLang="en-US"/>
          </a:p>
        </p:txBody>
      </p:sp>
      <p:sp>
        <p:nvSpPr>
          <p:cNvPr id="13" name="正方形/長方形 12">
            <a:extLst>
              <a:ext uri="{FF2B5EF4-FFF2-40B4-BE49-F238E27FC236}">
                <a16:creationId xmlns:a16="http://schemas.microsoft.com/office/drawing/2014/main" id="{6A5338A7-E4E3-4765-92B7-FD6B2AD22425}"/>
              </a:ext>
            </a:extLst>
          </p:cNvPr>
          <p:cNvSpPr/>
          <p:nvPr/>
        </p:nvSpPr>
        <p:spPr>
          <a:xfrm>
            <a:off x="0" y="618260"/>
            <a:ext cx="9144000" cy="88737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○要介護者を対象とした介護サービスのうち、施設及び地域密着型サービスの利用は、全てのサービスで増加が見込まれている。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○施設サービスにおいては、介護医療院の増加率が高く、令和５年度末に廃止される介護療養型医療施設からの転換による影響が大きい。</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○地域密着型サービスにおいては、特に、定期巡回・随時対応型訪問介護看護、</a:t>
            </a:r>
            <a:r>
              <a:rPr kumimoji="1" lang="zh-TW" altLang="en-US" sz="1100" dirty="0">
                <a:solidFill>
                  <a:schemeClr val="tx1"/>
                </a:solidFill>
                <a:latin typeface="BIZ UDPゴシック" panose="020B0400000000000000" pitchFamily="50" charset="-128"/>
                <a:ea typeface="BIZ UDPゴシック" panose="020B0400000000000000" pitchFamily="50" charset="-128"/>
              </a:rPr>
              <a:t>看護小規模多機能型居宅介護</a:t>
            </a:r>
            <a:r>
              <a:rPr kumimoji="1" lang="ja-JP" altLang="en-US" sz="11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zh-TW" altLang="en-US" sz="1100" dirty="0">
                <a:solidFill>
                  <a:schemeClr val="tx1"/>
                </a:solidFill>
                <a:latin typeface="BIZ UDPゴシック" panose="020B0400000000000000" pitchFamily="50" charset="-128"/>
                <a:ea typeface="BIZ UDPゴシック" panose="020B0400000000000000" pitchFamily="50" charset="-128"/>
              </a:rPr>
              <a:t>地域密着型特定施設入居者生活介護</a:t>
            </a:r>
            <a:r>
              <a:rPr kumimoji="1" lang="ja-JP" altLang="en-US" sz="1100" dirty="0">
                <a:solidFill>
                  <a:schemeClr val="tx1"/>
                </a:solidFill>
                <a:latin typeface="BIZ UDPゴシック" panose="020B0400000000000000" pitchFamily="50" charset="-128"/>
                <a:ea typeface="BIZ UDPゴシック" panose="020B0400000000000000" pitchFamily="50" charset="-128"/>
              </a:rPr>
              <a:t>において増加率が高くなっている。</a:t>
            </a:r>
            <a:endParaRPr kumimoji="1" lang="zh-TW" altLang="en-US" sz="11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8" name="表 7">
            <a:extLst>
              <a:ext uri="{FF2B5EF4-FFF2-40B4-BE49-F238E27FC236}">
                <a16:creationId xmlns:a16="http://schemas.microsoft.com/office/drawing/2014/main" id="{427EF0AD-16D4-47D0-94FB-7AA9903B47B0}"/>
              </a:ext>
            </a:extLst>
          </p:cNvPr>
          <p:cNvGraphicFramePr>
            <a:graphicFrameLocks noGrp="1"/>
          </p:cNvGraphicFramePr>
          <p:nvPr>
            <p:extLst>
              <p:ext uri="{D42A27DB-BD31-4B8C-83A1-F6EECF244321}">
                <p14:modId xmlns:p14="http://schemas.microsoft.com/office/powerpoint/2010/main" val="1118160619"/>
              </p:ext>
            </p:extLst>
          </p:nvPr>
        </p:nvGraphicFramePr>
        <p:xfrm>
          <a:off x="285750" y="2186620"/>
          <a:ext cx="8599172" cy="4054158"/>
        </p:xfrm>
        <a:graphic>
          <a:graphicData uri="http://schemas.openxmlformats.org/drawingml/2006/table">
            <a:tbl>
              <a:tblPr>
                <a:tableStyleId>{0505E3EF-67EA-436B-97B2-0124C06EBD24}</a:tableStyleId>
              </a:tblPr>
              <a:tblGrid>
                <a:gridCol w="272198">
                  <a:extLst>
                    <a:ext uri="{9D8B030D-6E8A-4147-A177-3AD203B41FA5}">
                      <a16:colId xmlns:a16="http://schemas.microsoft.com/office/drawing/2014/main" val="2766478894"/>
                    </a:ext>
                  </a:extLst>
                </a:gridCol>
                <a:gridCol w="2652975">
                  <a:extLst>
                    <a:ext uri="{9D8B030D-6E8A-4147-A177-3AD203B41FA5}">
                      <a16:colId xmlns:a16="http://schemas.microsoft.com/office/drawing/2014/main" val="2904218118"/>
                    </a:ext>
                  </a:extLst>
                </a:gridCol>
                <a:gridCol w="690517">
                  <a:extLst>
                    <a:ext uri="{9D8B030D-6E8A-4147-A177-3AD203B41FA5}">
                      <a16:colId xmlns:a16="http://schemas.microsoft.com/office/drawing/2014/main" val="3840075037"/>
                    </a:ext>
                  </a:extLst>
                </a:gridCol>
                <a:gridCol w="711926">
                  <a:extLst>
                    <a:ext uri="{9D8B030D-6E8A-4147-A177-3AD203B41FA5}">
                      <a16:colId xmlns:a16="http://schemas.microsoft.com/office/drawing/2014/main" val="3994500307"/>
                    </a:ext>
                  </a:extLst>
                </a:gridCol>
                <a:gridCol w="711926">
                  <a:extLst>
                    <a:ext uri="{9D8B030D-6E8A-4147-A177-3AD203B41FA5}">
                      <a16:colId xmlns:a16="http://schemas.microsoft.com/office/drawing/2014/main" val="1780612274"/>
                    </a:ext>
                  </a:extLst>
                </a:gridCol>
                <a:gridCol w="711926">
                  <a:extLst>
                    <a:ext uri="{9D8B030D-6E8A-4147-A177-3AD203B41FA5}">
                      <a16:colId xmlns:a16="http://schemas.microsoft.com/office/drawing/2014/main" val="3534167093"/>
                    </a:ext>
                  </a:extLst>
                </a:gridCol>
                <a:gridCol w="711926">
                  <a:extLst>
                    <a:ext uri="{9D8B030D-6E8A-4147-A177-3AD203B41FA5}">
                      <a16:colId xmlns:a16="http://schemas.microsoft.com/office/drawing/2014/main" val="2983596712"/>
                    </a:ext>
                  </a:extLst>
                </a:gridCol>
                <a:gridCol w="711926">
                  <a:extLst>
                    <a:ext uri="{9D8B030D-6E8A-4147-A177-3AD203B41FA5}">
                      <a16:colId xmlns:a16="http://schemas.microsoft.com/office/drawing/2014/main" val="2061238295"/>
                    </a:ext>
                  </a:extLst>
                </a:gridCol>
                <a:gridCol w="711926">
                  <a:extLst>
                    <a:ext uri="{9D8B030D-6E8A-4147-A177-3AD203B41FA5}">
                      <a16:colId xmlns:a16="http://schemas.microsoft.com/office/drawing/2014/main" val="2880740380"/>
                    </a:ext>
                  </a:extLst>
                </a:gridCol>
                <a:gridCol w="711926">
                  <a:extLst>
                    <a:ext uri="{9D8B030D-6E8A-4147-A177-3AD203B41FA5}">
                      <a16:colId xmlns:a16="http://schemas.microsoft.com/office/drawing/2014/main" val="1781339445"/>
                    </a:ext>
                  </a:extLst>
                </a:gridCol>
              </a:tblGrid>
              <a:tr h="415475">
                <a:tc rowSpan="3" gridSpan="3">
                  <a:txBody>
                    <a:bodyPr/>
                    <a:lstStyle/>
                    <a:p>
                      <a:pPr algn="ctr" fontAlgn="ctr"/>
                      <a:r>
                        <a:rPr lang="ja-JP" altLang="en-US" sz="1100" b="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5160" marR="5160" marT="5160" marB="0" anchor="ctr"/>
                </a:tc>
                <a:tc rowSpan="3" hMerge="1">
                  <a:txBody>
                    <a:bodyPr/>
                    <a:lstStyle/>
                    <a:p>
                      <a:endParaRPr kumimoji="1" lang="ja-JP" altLang="en-US"/>
                    </a:p>
                  </a:txBody>
                  <a:tcPr/>
                </a:tc>
                <a:tc rowSpan="3" hMerge="1">
                  <a:txBody>
                    <a:bodyPr/>
                    <a:lstStyle/>
                    <a:p>
                      <a:endParaRPr kumimoji="1" lang="ja-JP" altLang="en-US"/>
                    </a:p>
                  </a:txBody>
                  <a:tcPr/>
                </a:tc>
                <a:tc>
                  <a:txBody>
                    <a:bodyPr/>
                    <a:lstStyle/>
                    <a:p>
                      <a:pPr algn="ctr" fontAlgn="ctr"/>
                      <a:r>
                        <a:rPr lang="ja-JP" altLang="en-US" sz="1100" b="0" u="none" strike="noStrike" dirty="0">
                          <a:effectLst/>
                          <a:latin typeface="+mn-ea"/>
                          <a:ea typeface="+mn-ea"/>
                        </a:rPr>
                        <a:t>第８期実績</a:t>
                      </a:r>
                      <a:endParaRPr lang="ja-JP" altLang="en-US" sz="1100" b="0" i="0" u="none" strike="noStrike" dirty="0">
                        <a:solidFill>
                          <a:srgbClr val="000000"/>
                        </a:solidFill>
                        <a:effectLst/>
                        <a:latin typeface="+mn-ea"/>
                        <a:ea typeface="+mn-ea"/>
                      </a:endParaRPr>
                    </a:p>
                  </a:txBody>
                  <a:tcPr marL="5160" marR="5160" marT="5160" marB="0" anchor="ctr"/>
                </a:tc>
                <a:tc gridSpan="4">
                  <a:txBody>
                    <a:bodyPr/>
                    <a:lstStyle/>
                    <a:p>
                      <a:pPr algn="ctr" fontAlgn="ctr"/>
                      <a:r>
                        <a:rPr lang="ja-JP" altLang="en-US" sz="1100" b="0" u="none" strike="noStrike" dirty="0">
                          <a:effectLst/>
                          <a:latin typeface="+mn-ea"/>
                          <a:ea typeface="+mn-ea"/>
                        </a:rPr>
                        <a:t>第９期</a:t>
                      </a:r>
                      <a:r>
                        <a:rPr lang="ja-JP" altLang="en-US" sz="1100" b="0" u="none" strike="noStrike">
                          <a:effectLst/>
                          <a:latin typeface="+mn-ea"/>
                          <a:ea typeface="+mn-ea"/>
                        </a:rPr>
                        <a:t>（見込み）</a:t>
                      </a:r>
                      <a:endParaRPr lang="ja-JP" altLang="en-US" sz="1100" b="0" i="0" u="none" strike="noStrike" dirty="0">
                        <a:solidFill>
                          <a:srgbClr val="000000"/>
                        </a:solidFill>
                        <a:effectLst/>
                        <a:latin typeface="+mn-ea"/>
                        <a:ea typeface="+mn-ea"/>
                      </a:endParaRPr>
                    </a:p>
                  </a:txBody>
                  <a:tcPr marL="5160" marR="5160" marT="516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100" b="0" u="none" strike="noStrike">
                          <a:effectLst/>
                          <a:latin typeface="+mn-ea"/>
                          <a:ea typeface="+mn-ea"/>
                        </a:rPr>
                        <a:t>（参考）</a:t>
                      </a:r>
                      <a:endParaRPr lang="ja-JP" altLang="en-US" sz="1100" b="0" i="0" u="none" strike="noStrike" dirty="0">
                        <a:solidFill>
                          <a:srgbClr val="000000"/>
                        </a:solidFill>
                        <a:effectLst/>
                        <a:latin typeface="+mn-ea"/>
                        <a:ea typeface="+mn-ea"/>
                      </a:endParaRPr>
                    </a:p>
                  </a:txBody>
                  <a:tcPr marL="5160" marR="5160" marT="5160" marB="0" anchor="ctr"/>
                </a:tc>
                <a:tc hMerge="1">
                  <a:txBody>
                    <a:bodyPr/>
                    <a:lstStyle/>
                    <a:p>
                      <a:endParaRPr kumimoji="1" lang="ja-JP" altLang="en-US"/>
                    </a:p>
                  </a:txBody>
                  <a:tcPr/>
                </a:tc>
                <a:extLst>
                  <a:ext uri="{0D108BD9-81ED-4DB2-BD59-A6C34878D82A}">
                    <a16:rowId xmlns:a16="http://schemas.microsoft.com/office/drawing/2014/main" val="656339139"/>
                  </a:ext>
                </a:extLst>
              </a:tr>
              <a:tr h="21088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a:txBody>
                    <a:bodyPr/>
                    <a:lstStyle/>
                    <a:p>
                      <a:pPr algn="ctr" fontAlgn="ctr"/>
                      <a:r>
                        <a:rPr lang="ja-JP" altLang="en-US" sz="1100" b="0" u="none" strike="noStrike" dirty="0">
                          <a:effectLst/>
                          <a:latin typeface="+mn-ea"/>
                          <a:ea typeface="+mn-ea"/>
                        </a:rPr>
                        <a:t>令和</a:t>
                      </a:r>
                      <a:r>
                        <a:rPr lang="en-US" altLang="ja-JP" sz="1100" b="0" u="none" strike="noStrike" dirty="0">
                          <a:effectLst/>
                          <a:latin typeface="+mn-ea"/>
                          <a:ea typeface="+mn-ea"/>
                        </a:rPr>
                        <a:t>4</a:t>
                      </a:r>
                      <a:r>
                        <a:rPr lang="ja-JP" altLang="en-US" sz="1100" b="0" u="none" strike="noStrike" dirty="0">
                          <a:effectLst/>
                          <a:latin typeface="+mn-ea"/>
                          <a:ea typeface="+mn-ea"/>
                        </a:rPr>
                        <a:t>年度</a:t>
                      </a:r>
                      <a:br>
                        <a:rPr lang="ja-JP" altLang="en-US" sz="1100" b="0" u="none" strike="noStrike" dirty="0">
                          <a:effectLst/>
                          <a:latin typeface="+mn-ea"/>
                          <a:ea typeface="+mn-ea"/>
                        </a:rPr>
                      </a:br>
                      <a:r>
                        <a:rPr lang="en-US" altLang="ja-JP" sz="1100" b="0" u="none" strike="noStrike" dirty="0">
                          <a:effectLst/>
                          <a:latin typeface="+mn-ea"/>
                          <a:ea typeface="+mn-ea"/>
                        </a:rPr>
                        <a:t>(2022</a:t>
                      </a:r>
                      <a:r>
                        <a:rPr lang="ja-JP" altLang="en-US" sz="1100" b="0" u="none" strike="noStrike" dirty="0">
                          <a:effectLst/>
                          <a:latin typeface="+mn-ea"/>
                          <a:ea typeface="+mn-ea"/>
                        </a:rPr>
                        <a:t>年度</a:t>
                      </a:r>
                      <a:r>
                        <a:rPr lang="en-US" altLang="ja-JP" sz="1100" b="0" u="none" strike="noStrike" dirty="0">
                          <a:effectLst/>
                          <a:latin typeface="+mn-ea"/>
                          <a:ea typeface="+mn-ea"/>
                        </a:rPr>
                        <a:t>)</a:t>
                      </a:r>
                      <a:endParaRPr lang="en-US" altLang="ja-JP" sz="1100" b="0" i="0" u="none" strike="noStrike" dirty="0">
                        <a:solidFill>
                          <a:srgbClr val="000000"/>
                        </a:solidFill>
                        <a:effectLst/>
                        <a:latin typeface="+mn-ea"/>
                        <a:ea typeface="+mn-ea"/>
                      </a:endParaRPr>
                    </a:p>
                  </a:txBody>
                  <a:tcPr marL="5160" marR="5160" marT="5160" marB="0" anchor="ctr"/>
                </a:tc>
                <a:tc rowSpan="2">
                  <a:txBody>
                    <a:bodyPr/>
                    <a:lstStyle/>
                    <a:p>
                      <a:pPr algn="ctr" fontAlgn="ctr"/>
                      <a:r>
                        <a:rPr lang="ja-JP" altLang="en-US" sz="1100" b="0" u="none" strike="noStrike" dirty="0">
                          <a:effectLst/>
                          <a:latin typeface="+mn-ea"/>
                          <a:ea typeface="+mn-ea"/>
                        </a:rPr>
                        <a:t>令和</a:t>
                      </a:r>
                      <a:r>
                        <a:rPr lang="en-US" altLang="ja-JP" sz="1100" b="0" u="none" strike="noStrike" dirty="0">
                          <a:effectLst/>
                          <a:latin typeface="+mn-ea"/>
                          <a:ea typeface="+mn-ea"/>
                        </a:rPr>
                        <a:t>6</a:t>
                      </a:r>
                      <a:r>
                        <a:rPr lang="ja-JP" altLang="en-US" sz="1100" b="0" u="none" strike="noStrike" dirty="0">
                          <a:effectLst/>
                          <a:latin typeface="+mn-ea"/>
                          <a:ea typeface="+mn-ea"/>
                        </a:rPr>
                        <a:t>年度</a:t>
                      </a:r>
                      <a:br>
                        <a:rPr lang="ja-JP" altLang="en-US" sz="1100" b="0" u="none" strike="noStrike" dirty="0">
                          <a:effectLst/>
                          <a:latin typeface="+mn-ea"/>
                          <a:ea typeface="+mn-ea"/>
                        </a:rPr>
                      </a:br>
                      <a:r>
                        <a:rPr lang="en-US" altLang="ja-JP" sz="1100" b="0" u="none" strike="noStrike" dirty="0">
                          <a:effectLst/>
                          <a:latin typeface="+mn-ea"/>
                          <a:ea typeface="+mn-ea"/>
                        </a:rPr>
                        <a:t>(2024</a:t>
                      </a:r>
                      <a:r>
                        <a:rPr lang="ja-JP" altLang="en-US" sz="1100" b="0" u="none" strike="noStrike" dirty="0">
                          <a:effectLst/>
                          <a:latin typeface="+mn-ea"/>
                          <a:ea typeface="+mn-ea"/>
                        </a:rPr>
                        <a:t>年度</a:t>
                      </a:r>
                      <a:r>
                        <a:rPr lang="en-US" altLang="ja-JP" sz="1100" b="0" u="none" strike="noStrike" dirty="0">
                          <a:effectLst/>
                          <a:latin typeface="+mn-ea"/>
                          <a:ea typeface="+mn-ea"/>
                        </a:rPr>
                        <a:t>)</a:t>
                      </a:r>
                      <a:endParaRPr lang="en-US" altLang="ja-JP" sz="1100" b="0" i="0" u="none" strike="noStrike" dirty="0">
                        <a:solidFill>
                          <a:srgbClr val="000000"/>
                        </a:solidFill>
                        <a:effectLst/>
                        <a:latin typeface="+mn-ea"/>
                        <a:ea typeface="+mn-ea"/>
                      </a:endParaRPr>
                    </a:p>
                  </a:txBody>
                  <a:tcPr marL="5160" marR="5160" marT="5160" marB="0" anchor="ctr"/>
                </a:tc>
                <a:tc rowSpan="2">
                  <a:txBody>
                    <a:bodyPr/>
                    <a:lstStyle/>
                    <a:p>
                      <a:pPr algn="ctr" fontAlgn="ctr"/>
                      <a:r>
                        <a:rPr lang="ja-JP" altLang="en-US" sz="1100" b="0" u="none" strike="noStrike" dirty="0">
                          <a:effectLst/>
                          <a:latin typeface="+mn-ea"/>
                          <a:ea typeface="+mn-ea"/>
                        </a:rPr>
                        <a:t>令和</a:t>
                      </a:r>
                      <a:r>
                        <a:rPr lang="en-US" altLang="ja-JP" sz="1100" b="0" u="none" strike="noStrike" dirty="0">
                          <a:effectLst/>
                          <a:latin typeface="+mn-ea"/>
                          <a:ea typeface="+mn-ea"/>
                        </a:rPr>
                        <a:t>7</a:t>
                      </a:r>
                      <a:r>
                        <a:rPr lang="ja-JP" altLang="en-US" sz="1100" b="0" u="none" strike="noStrike" dirty="0">
                          <a:effectLst/>
                          <a:latin typeface="+mn-ea"/>
                          <a:ea typeface="+mn-ea"/>
                        </a:rPr>
                        <a:t>年度</a:t>
                      </a:r>
                      <a:br>
                        <a:rPr lang="ja-JP" altLang="en-US" sz="1100" b="0" u="none" strike="noStrike" dirty="0">
                          <a:effectLst/>
                          <a:latin typeface="+mn-ea"/>
                          <a:ea typeface="+mn-ea"/>
                        </a:rPr>
                      </a:br>
                      <a:r>
                        <a:rPr lang="en-US" altLang="ja-JP" sz="1100" b="0" u="none" strike="noStrike" dirty="0">
                          <a:effectLst/>
                          <a:latin typeface="+mn-ea"/>
                          <a:ea typeface="+mn-ea"/>
                        </a:rPr>
                        <a:t>(2025</a:t>
                      </a:r>
                      <a:r>
                        <a:rPr lang="ja-JP" altLang="en-US" sz="1100" b="0" u="none" strike="noStrike" dirty="0">
                          <a:effectLst/>
                          <a:latin typeface="+mn-ea"/>
                          <a:ea typeface="+mn-ea"/>
                        </a:rPr>
                        <a:t>年度</a:t>
                      </a:r>
                      <a:r>
                        <a:rPr lang="en-US" altLang="ja-JP" sz="1100" b="0" u="none" strike="noStrike" dirty="0">
                          <a:effectLst/>
                          <a:latin typeface="+mn-ea"/>
                          <a:ea typeface="+mn-ea"/>
                        </a:rPr>
                        <a:t>)</a:t>
                      </a:r>
                      <a:endParaRPr lang="en-US" altLang="ja-JP" sz="1100" b="0" i="0" u="none" strike="noStrike" dirty="0">
                        <a:solidFill>
                          <a:srgbClr val="000000"/>
                        </a:solidFill>
                        <a:effectLst/>
                        <a:latin typeface="+mn-ea"/>
                        <a:ea typeface="+mn-ea"/>
                      </a:endParaRPr>
                    </a:p>
                  </a:txBody>
                  <a:tcPr marL="5160" marR="5160" marT="5160" marB="0" anchor="ctr"/>
                </a:tc>
                <a:tc rowSpan="2">
                  <a:txBody>
                    <a:bodyPr/>
                    <a:lstStyle/>
                    <a:p>
                      <a:pPr algn="ctr" fontAlgn="ctr"/>
                      <a:r>
                        <a:rPr lang="ja-JP" altLang="en-US" sz="1100" b="0" u="none" strike="noStrike" dirty="0">
                          <a:effectLst/>
                          <a:latin typeface="+mn-ea"/>
                          <a:ea typeface="+mn-ea"/>
                        </a:rPr>
                        <a:t>令和</a:t>
                      </a:r>
                      <a:r>
                        <a:rPr lang="en-US" altLang="ja-JP" sz="1100" b="0" u="none" strike="noStrike" dirty="0">
                          <a:effectLst/>
                          <a:latin typeface="+mn-ea"/>
                          <a:ea typeface="+mn-ea"/>
                        </a:rPr>
                        <a:t>8</a:t>
                      </a:r>
                      <a:r>
                        <a:rPr lang="ja-JP" altLang="en-US" sz="1100" b="0" u="none" strike="noStrike" dirty="0">
                          <a:effectLst/>
                          <a:latin typeface="+mn-ea"/>
                          <a:ea typeface="+mn-ea"/>
                        </a:rPr>
                        <a:t>年度</a:t>
                      </a:r>
                      <a:br>
                        <a:rPr lang="ja-JP" altLang="en-US" sz="1100" b="0" u="none" strike="noStrike" dirty="0">
                          <a:effectLst/>
                          <a:latin typeface="+mn-ea"/>
                          <a:ea typeface="+mn-ea"/>
                        </a:rPr>
                      </a:br>
                      <a:r>
                        <a:rPr lang="en-US" altLang="ja-JP" sz="1100" b="0" u="none" strike="noStrike" dirty="0">
                          <a:effectLst/>
                          <a:latin typeface="+mn-ea"/>
                          <a:ea typeface="+mn-ea"/>
                        </a:rPr>
                        <a:t>(2026</a:t>
                      </a:r>
                      <a:r>
                        <a:rPr lang="ja-JP" altLang="en-US" sz="1100" b="0" u="none" strike="noStrike" dirty="0">
                          <a:effectLst/>
                          <a:latin typeface="+mn-ea"/>
                          <a:ea typeface="+mn-ea"/>
                        </a:rPr>
                        <a:t>年度</a:t>
                      </a:r>
                      <a:r>
                        <a:rPr lang="en-US" altLang="ja-JP" sz="1100" b="0" u="none" strike="noStrike" dirty="0">
                          <a:effectLst/>
                          <a:latin typeface="+mn-ea"/>
                          <a:ea typeface="+mn-ea"/>
                        </a:rPr>
                        <a:t>)</a:t>
                      </a:r>
                      <a:endParaRPr lang="en-US" altLang="ja-JP" sz="1100" b="0" i="0" u="none" strike="noStrike" dirty="0">
                        <a:solidFill>
                          <a:srgbClr val="000000"/>
                        </a:solidFill>
                        <a:effectLst/>
                        <a:latin typeface="+mn-ea"/>
                        <a:ea typeface="+mn-ea"/>
                      </a:endParaRPr>
                    </a:p>
                  </a:txBody>
                  <a:tcPr marL="5160" marR="5160" marT="5160" marB="0" anchor="ctr">
                    <a:lnR w="12700" cmpd="sng">
                      <a:noFill/>
                    </a:lnR>
                  </a:tcPr>
                </a:tc>
                <a:tc>
                  <a:txBody>
                    <a:bodyPr/>
                    <a:lstStyle/>
                    <a:p>
                      <a:pPr algn="ctr" fontAlgn="ctr"/>
                      <a:r>
                        <a:rPr lang="ja-JP" altLang="en-US" sz="1100" b="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5160" marR="5160" marT="5160" marB="0" anchor="ctr">
                    <a:lnL w="12700" cmpd="sng">
                      <a:noFill/>
                    </a:lnL>
                  </a:tcPr>
                </a:tc>
                <a:tc rowSpan="2">
                  <a:txBody>
                    <a:bodyPr/>
                    <a:lstStyle/>
                    <a:p>
                      <a:pPr algn="ctr" fontAlgn="ctr"/>
                      <a:r>
                        <a:rPr lang="ja-JP" altLang="en-US" sz="1100" b="0" u="none" strike="noStrike" dirty="0">
                          <a:effectLst/>
                          <a:latin typeface="+mn-ea"/>
                          <a:ea typeface="+mn-ea"/>
                        </a:rPr>
                        <a:t>令和</a:t>
                      </a:r>
                      <a:r>
                        <a:rPr lang="en-US" altLang="ja-JP" sz="1100" b="0" u="none" strike="noStrike" dirty="0">
                          <a:effectLst/>
                          <a:latin typeface="+mn-ea"/>
                          <a:ea typeface="+mn-ea"/>
                        </a:rPr>
                        <a:t>22</a:t>
                      </a:r>
                      <a:r>
                        <a:rPr lang="ja-JP" altLang="en-US" sz="1100" b="0" u="none" strike="noStrike" dirty="0">
                          <a:effectLst/>
                          <a:latin typeface="+mn-ea"/>
                          <a:ea typeface="+mn-ea"/>
                        </a:rPr>
                        <a:t>年度</a:t>
                      </a:r>
                      <a:br>
                        <a:rPr lang="ja-JP" altLang="en-US" sz="1100" b="0" u="none" strike="noStrike" dirty="0">
                          <a:effectLst/>
                          <a:latin typeface="+mn-ea"/>
                          <a:ea typeface="+mn-ea"/>
                        </a:rPr>
                      </a:br>
                      <a:r>
                        <a:rPr lang="en-US" altLang="ja-JP" sz="1100" b="0" u="none" strike="noStrike" dirty="0">
                          <a:effectLst/>
                          <a:latin typeface="+mn-ea"/>
                          <a:ea typeface="+mn-ea"/>
                        </a:rPr>
                        <a:t>(2040</a:t>
                      </a:r>
                      <a:r>
                        <a:rPr lang="ja-JP" altLang="en-US" sz="1100" b="0" u="none" strike="noStrike" dirty="0">
                          <a:effectLst/>
                          <a:latin typeface="+mn-ea"/>
                          <a:ea typeface="+mn-ea"/>
                        </a:rPr>
                        <a:t>年度</a:t>
                      </a:r>
                      <a:r>
                        <a:rPr lang="en-US" altLang="ja-JP" sz="1100" b="0" u="none" strike="noStrike" dirty="0">
                          <a:effectLst/>
                          <a:latin typeface="+mn-ea"/>
                          <a:ea typeface="+mn-ea"/>
                        </a:rPr>
                        <a:t>)</a:t>
                      </a:r>
                      <a:endParaRPr lang="en-US" altLang="ja-JP" sz="1100" b="0" i="0" u="none" strike="noStrike" dirty="0">
                        <a:solidFill>
                          <a:srgbClr val="000000"/>
                        </a:solidFill>
                        <a:effectLst/>
                        <a:latin typeface="+mn-ea"/>
                        <a:ea typeface="+mn-ea"/>
                      </a:endParaRPr>
                    </a:p>
                  </a:txBody>
                  <a:tcPr marL="5160" marR="5160" marT="5160" marB="0" anchor="ctr">
                    <a:lnR w="12700" cmpd="sng">
                      <a:noFill/>
                    </a:lnR>
                  </a:tcPr>
                </a:tc>
                <a:tc>
                  <a:txBody>
                    <a:bodyPr/>
                    <a:lstStyle/>
                    <a:p>
                      <a:pPr algn="l" fontAlgn="ctr"/>
                      <a:r>
                        <a:rPr lang="ja-JP" altLang="en-US" sz="1100" b="0" u="none" strike="noStrike">
                          <a:effectLst/>
                          <a:latin typeface="+mn-ea"/>
                          <a:ea typeface="+mn-ea"/>
                        </a:rPr>
                        <a:t>　</a:t>
                      </a:r>
                      <a:endParaRPr lang="ja-JP" altLang="en-US" sz="1100" b="0" i="0" u="none" strike="noStrike">
                        <a:solidFill>
                          <a:srgbClr val="000000"/>
                        </a:solidFill>
                        <a:effectLst/>
                        <a:latin typeface="+mn-ea"/>
                        <a:ea typeface="+mn-ea"/>
                      </a:endParaRPr>
                    </a:p>
                  </a:txBody>
                  <a:tcPr marL="5160" marR="5160" marT="5160" marB="0" anchor="ctr">
                    <a:lnL w="12700" cmpd="sng">
                      <a:noFill/>
                    </a:lnL>
                  </a:tcPr>
                </a:tc>
                <a:extLst>
                  <a:ext uri="{0D108BD9-81ED-4DB2-BD59-A6C34878D82A}">
                    <a16:rowId xmlns:a16="http://schemas.microsoft.com/office/drawing/2014/main" val="1035474299"/>
                  </a:ext>
                </a:extLst>
              </a:tr>
              <a:tr h="61376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u="none" strike="noStrike" dirty="0">
                          <a:effectLst/>
                          <a:latin typeface="+mn-ea"/>
                          <a:ea typeface="+mn-ea"/>
                        </a:rPr>
                        <a:t>増加率</a:t>
                      </a:r>
                      <a:r>
                        <a:rPr lang="en-US" altLang="ja-JP" sz="900" b="0" u="none" strike="noStrike" dirty="0">
                          <a:effectLst/>
                          <a:latin typeface="+mn-ea"/>
                          <a:ea typeface="+mn-ea"/>
                        </a:rPr>
                        <a:t>(</a:t>
                      </a:r>
                      <a:r>
                        <a:rPr lang="ja-JP" altLang="en-US" sz="900" b="0" u="none" strike="noStrike" dirty="0">
                          <a:effectLst/>
                          <a:latin typeface="+mn-ea"/>
                          <a:ea typeface="+mn-ea"/>
                        </a:rPr>
                        <a:t>令和</a:t>
                      </a:r>
                      <a:r>
                        <a:rPr lang="en-US" altLang="ja-JP" sz="900" b="0" u="none" strike="noStrike" dirty="0">
                          <a:effectLst/>
                          <a:latin typeface="+mn-ea"/>
                          <a:ea typeface="+mn-ea"/>
                        </a:rPr>
                        <a:t>4</a:t>
                      </a:r>
                      <a:r>
                        <a:rPr lang="ja-JP" altLang="en-US" sz="900" b="0" u="none" strike="noStrike" dirty="0">
                          <a:effectLst/>
                          <a:latin typeface="+mn-ea"/>
                          <a:ea typeface="+mn-ea"/>
                        </a:rPr>
                        <a:t>年度→令和</a:t>
                      </a:r>
                      <a:r>
                        <a:rPr lang="en-US" altLang="ja-JP" sz="900" b="0" u="none" strike="noStrike" dirty="0">
                          <a:effectLst/>
                          <a:latin typeface="+mn-ea"/>
                          <a:ea typeface="+mn-ea"/>
                        </a:rPr>
                        <a:t>8</a:t>
                      </a:r>
                      <a:r>
                        <a:rPr lang="ja-JP" altLang="en-US" sz="900" b="0" u="none" strike="noStrike" dirty="0">
                          <a:effectLst/>
                          <a:latin typeface="+mn-ea"/>
                          <a:ea typeface="+mn-ea"/>
                        </a:rPr>
                        <a:t>年度</a:t>
                      </a:r>
                      <a:r>
                        <a:rPr lang="en-US" altLang="ja-JP" sz="900" b="0" u="none" strike="noStrike" dirty="0">
                          <a:effectLst/>
                          <a:latin typeface="+mn-ea"/>
                          <a:ea typeface="+mn-ea"/>
                        </a:rPr>
                        <a:t>)</a:t>
                      </a:r>
                      <a:endParaRPr lang="en-US" altLang="ja-JP" sz="900" b="0" i="0" u="none" strike="noStrike" dirty="0">
                        <a:solidFill>
                          <a:srgbClr val="000000"/>
                        </a:solidFill>
                        <a:effectLst/>
                        <a:latin typeface="+mn-ea"/>
                        <a:ea typeface="+mn-ea"/>
                      </a:endParaRPr>
                    </a:p>
                  </a:txBody>
                  <a:tcPr marL="5160" marR="5160" marT="5160" marB="0" anchor="ctr"/>
                </a:tc>
                <a:tc vMerge="1">
                  <a:txBody>
                    <a:bodyPr/>
                    <a:lstStyle/>
                    <a:p>
                      <a:endParaRPr kumimoji="1" lang="ja-JP" altLang="en-US"/>
                    </a:p>
                  </a:txBody>
                  <a:tcPr/>
                </a:tc>
                <a:tc>
                  <a:txBody>
                    <a:bodyPr/>
                    <a:lstStyle/>
                    <a:p>
                      <a:pPr algn="l" fontAlgn="ctr"/>
                      <a:r>
                        <a:rPr lang="ja-JP" altLang="en-US" sz="900" b="0" u="none" strike="noStrike" dirty="0">
                          <a:effectLst/>
                          <a:latin typeface="+mn-ea"/>
                          <a:ea typeface="+mn-ea"/>
                        </a:rPr>
                        <a:t>増加率</a:t>
                      </a:r>
                      <a:r>
                        <a:rPr lang="en-US" altLang="ja-JP" sz="900" b="0" u="none" strike="noStrike" dirty="0">
                          <a:effectLst/>
                          <a:latin typeface="+mn-ea"/>
                          <a:ea typeface="+mn-ea"/>
                        </a:rPr>
                        <a:t>(</a:t>
                      </a:r>
                      <a:r>
                        <a:rPr lang="ja-JP" altLang="en-US" sz="900" b="0" u="none" strike="noStrike" dirty="0">
                          <a:effectLst/>
                          <a:latin typeface="+mn-ea"/>
                          <a:ea typeface="+mn-ea"/>
                        </a:rPr>
                        <a:t>令和</a:t>
                      </a:r>
                      <a:r>
                        <a:rPr lang="en-US" altLang="ja-JP" sz="900" b="0" u="none" strike="noStrike" dirty="0">
                          <a:effectLst/>
                          <a:latin typeface="+mn-ea"/>
                          <a:ea typeface="+mn-ea"/>
                        </a:rPr>
                        <a:t>4</a:t>
                      </a:r>
                      <a:r>
                        <a:rPr lang="ja-JP" altLang="en-US" sz="900" b="0" u="none" strike="noStrike" dirty="0">
                          <a:effectLst/>
                          <a:latin typeface="+mn-ea"/>
                          <a:ea typeface="+mn-ea"/>
                        </a:rPr>
                        <a:t>年度→令和</a:t>
                      </a:r>
                      <a:r>
                        <a:rPr lang="en-US" altLang="ja-JP" sz="900" b="0" u="none" strike="noStrike" dirty="0">
                          <a:effectLst/>
                          <a:latin typeface="+mn-ea"/>
                          <a:ea typeface="+mn-ea"/>
                        </a:rPr>
                        <a:t>22</a:t>
                      </a:r>
                      <a:r>
                        <a:rPr lang="ja-JP" altLang="en-US" sz="900" b="0" u="none" strike="noStrike" dirty="0">
                          <a:effectLst/>
                          <a:latin typeface="+mn-ea"/>
                          <a:ea typeface="+mn-ea"/>
                        </a:rPr>
                        <a:t>年度</a:t>
                      </a:r>
                      <a:r>
                        <a:rPr lang="en-US" altLang="ja-JP" sz="900" b="0" u="none" strike="noStrike" dirty="0">
                          <a:effectLst/>
                          <a:latin typeface="+mn-ea"/>
                          <a:ea typeface="+mn-ea"/>
                        </a:rPr>
                        <a:t>)</a:t>
                      </a:r>
                      <a:endParaRPr lang="en-US" altLang="ja-JP" sz="900" b="0" i="0" u="none" strike="noStrike" dirty="0">
                        <a:solidFill>
                          <a:srgbClr val="000000"/>
                        </a:solidFill>
                        <a:effectLst/>
                        <a:latin typeface="+mn-ea"/>
                        <a:ea typeface="+mn-ea"/>
                      </a:endParaRPr>
                    </a:p>
                  </a:txBody>
                  <a:tcPr marL="5160" marR="5160" marT="5160" marB="0" anchor="ctr"/>
                </a:tc>
                <a:extLst>
                  <a:ext uri="{0D108BD9-81ED-4DB2-BD59-A6C34878D82A}">
                    <a16:rowId xmlns:a16="http://schemas.microsoft.com/office/drawing/2014/main" val="2135190728"/>
                  </a:ext>
                </a:extLst>
              </a:tr>
              <a:tr h="216464">
                <a:tc rowSpan="4">
                  <a:txBody>
                    <a:bodyPr/>
                    <a:lstStyle/>
                    <a:p>
                      <a:pPr algn="ctr" fontAlgn="ctr"/>
                      <a:r>
                        <a:rPr lang="ja-JP" altLang="en-US" sz="1100" b="0" u="none" strike="noStrike" dirty="0">
                          <a:effectLst/>
                          <a:latin typeface="游ゴシック" panose="020B0400000000000000" pitchFamily="50" charset="-128"/>
                          <a:ea typeface="游ゴシック" panose="020B0400000000000000" pitchFamily="50" charset="-128"/>
                        </a:rPr>
                        <a:t>施設</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vert="eaVert" anchor="ct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介護老人福祉施設</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31,788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34,937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35,320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35,509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11.7%</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39,080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22.9%</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3385777602"/>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介護老人保健施設</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19,286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20,637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20,834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20,971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8.7%</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23,571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22.2%</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337990104"/>
                  </a:ext>
                </a:extLst>
              </a:tr>
              <a:tr h="216464">
                <a:tc vMerge="1">
                  <a:txBody>
                    <a:bodyPr/>
                    <a:lstStyle/>
                    <a:p>
                      <a:endParaRPr kumimoji="1" lang="ja-JP" altLang="en-US"/>
                    </a:p>
                  </a:txBody>
                  <a:tcPr/>
                </a:tc>
                <a:tc>
                  <a:txBody>
                    <a:bodyPr/>
                    <a:lstStyle/>
                    <a:p>
                      <a:pPr algn="l" fontAlgn="t"/>
                      <a:r>
                        <a:rPr lang="ja-JP" altLang="en-US" sz="1100" b="0" u="none" strike="noStrike" dirty="0">
                          <a:effectLst/>
                          <a:latin typeface="游ゴシック" panose="020B0400000000000000" pitchFamily="50" charset="-128"/>
                          <a:ea typeface="游ゴシック" panose="020B0400000000000000" pitchFamily="50" charset="-128"/>
                        </a:rPr>
                        <a:t>介護医療院</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825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1,220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1,278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1,321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60.1%</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1,496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81.3%</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3602549184"/>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介護療養型医療施設</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329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ja-JP" altLang="en-US" sz="1000" b="0" u="none" strike="noStrike" dirty="0">
                          <a:effectLst/>
                          <a:latin typeface="+mn-lt"/>
                          <a:ea typeface="+mn-ea"/>
                        </a:rPr>
                        <a:t>　ー</a:t>
                      </a:r>
                      <a:endParaRPr lang="ja-JP" altLang="en-US"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ja-JP" altLang="en-US" sz="1000" b="0" u="none" strike="noStrike" dirty="0">
                          <a:effectLst/>
                          <a:latin typeface="+mn-lt"/>
                          <a:ea typeface="+mn-ea"/>
                        </a:rPr>
                        <a:t>　ー</a:t>
                      </a:r>
                      <a:endParaRPr lang="ja-JP" altLang="en-US"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ja-JP" altLang="en-US" sz="1000" b="0" u="none" strike="noStrike" dirty="0">
                          <a:effectLst/>
                          <a:latin typeface="+mn-lt"/>
                          <a:ea typeface="+mn-ea"/>
                        </a:rPr>
                        <a:t>　ー</a:t>
                      </a:r>
                      <a:endParaRPr lang="ja-JP" altLang="en-US"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ja-JP" altLang="en-US" sz="1000" b="0" u="none" strike="noStrike" dirty="0">
                          <a:effectLst/>
                          <a:latin typeface="+mn-lt"/>
                          <a:ea typeface="+mn-ea"/>
                        </a:rPr>
                        <a:t>　ー</a:t>
                      </a:r>
                      <a:endParaRPr lang="ja-JP" altLang="en-US"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ja-JP" altLang="en-US" sz="1000" b="0" u="none" strike="noStrike" dirty="0">
                          <a:effectLst/>
                          <a:latin typeface="+mn-lt"/>
                          <a:ea typeface="+mn-ea"/>
                        </a:rPr>
                        <a:t>　ー</a:t>
                      </a:r>
                      <a:endParaRPr lang="ja-JP" altLang="en-US"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ja-JP" altLang="en-US" sz="1000" b="0" u="none" strike="noStrike" dirty="0">
                          <a:effectLst/>
                          <a:latin typeface="+mn-lt"/>
                          <a:ea typeface="+mn-ea"/>
                        </a:rPr>
                        <a:t>　ー</a:t>
                      </a:r>
                      <a:endParaRPr lang="ja-JP" altLang="en-US"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1503904422"/>
                  </a:ext>
                </a:extLst>
              </a:tr>
              <a:tr h="216464">
                <a:tc rowSpan="9">
                  <a:txBody>
                    <a:bodyPr/>
                    <a:lstStyle/>
                    <a:p>
                      <a:pPr algn="ctr" fontAlgn="ctr"/>
                      <a:r>
                        <a:rPr lang="ja-JP" altLang="en-US" sz="1100" b="0" u="none" strike="noStrike" dirty="0">
                          <a:effectLst/>
                          <a:latin typeface="游ゴシック" panose="020B0400000000000000" pitchFamily="50" charset="-128"/>
                          <a:ea typeface="游ゴシック" panose="020B0400000000000000" pitchFamily="50" charset="-128"/>
                        </a:rPr>
                        <a:t>地域密着</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vert="eaVert" anchor="ctr"/>
                </a:tc>
                <a:tc>
                  <a:txBody>
                    <a:bodyPr/>
                    <a:lstStyle/>
                    <a:p>
                      <a:pPr algn="l" fontAlgn="t"/>
                      <a:r>
                        <a:rPr lang="ja-JP" altLang="en-US" sz="1100" b="0" u="none" strike="noStrike" dirty="0">
                          <a:effectLst/>
                          <a:latin typeface="游ゴシック" panose="020B0400000000000000" pitchFamily="50" charset="-128"/>
                          <a:ea typeface="游ゴシック" panose="020B0400000000000000" pitchFamily="50" charset="-128"/>
                        </a:rPr>
                        <a:t>定期巡回・随時対応型訪問介護看護</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1,964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2,442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2,652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2,748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39.9%</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3,053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55.4%</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1959008785"/>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夜間対応型訪問介護</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308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317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326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337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9.4%</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373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21.1%</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3753349956"/>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認知症対応型通所介護</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369,358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391,349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401,878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413,173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11.9%</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463,296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25.4%</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711850477"/>
                  </a:ext>
                </a:extLst>
              </a:tr>
              <a:tr h="216464">
                <a:tc vMerge="1">
                  <a:txBody>
                    <a:bodyPr/>
                    <a:lstStyle/>
                    <a:p>
                      <a:endParaRPr kumimoji="1" lang="ja-JP" altLang="en-US"/>
                    </a:p>
                  </a:txBody>
                  <a:tcPr/>
                </a:tc>
                <a:tc>
                  <a:txBody>
                    <a:bodyPr/>
                    <a:lstStyle/>
                    <a:p>
                      <a:pPr algn="l" fontAlgn="t"/>
                      <a:r>
                        <a:rPr lang="ja-JP" altLang="en-US" sz="1100" b="0" u="none" strike="noStrike" dirty="0">
                          <a:effectLst/>
                          <a:latin typeface="游ゴシック" panose="020B0400000000000000" pitchFamily="50" charset="-128"/>
                          <a:ea typeface="游ゴシック" panose="020B0400000000000000" pitchFamily="50" charset="-128"/>
                        </a:rPr>
                        <a:t>地域密着型通所介護</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回数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回</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3,794,147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4,036,034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4,135,142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4,220,762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11.2%</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4,631,998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22.1%</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21309692"/>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小規模多機能型居宅介護</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3,588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3,868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4,042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4,211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17.4%</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4,718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31.5%</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1133624601"/>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認知症対応型共同生活介護</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11,080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11,781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12,153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12,478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12.6%</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13,948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25.9%</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159421899"/>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地域密着型特定施設入居者生活介護</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dirty="0">
                          <a:effectLst/>
                          <a:latin typeface="+mn-lt"/>
                          <a:ea typeface="+mn-ea"/>
                        </a:rPr>
                        <a:t>330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435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442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449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36.1%</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501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51.8%</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829095661"/>
                  </a:ext>
                </a:extLst>
              </a:tr>
              <a:tr h="216464">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地域密着型介護老人福祉施設入所者生活介護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3,747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4,048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4,239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4,430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18.2%</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5,329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42.2%</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1543624711"/>
                  </a:ext>
                </a:extLst>
              </a:tr>
              <a:tr h="216464">
                <a:tc vMerge="1">
                  <a:txBody>
                    <a:bodyPr/>
                    <a:lstStyle/>
                    <a:p>
                      <a:endParaRPr kumimoji="1" lang="ja-JP" altLang="en-US"/>
                    </a:p>
                  </a:txBody>
                  <a:tcPr/>
                </a:tc>
                <a:tc>
                  <a:txBody>
                    <a:bodyPr/>
                    <a:lstStyle/>
                    <a:p>
                      <a:pPr algn="l" fontAlgn="t"/>
                      <a:r>
                        <a:rPr lang="zh-TW" altLang="en-US" sz="1100" b="0" u="none" strike="noStrike" dirty="0">
                          <a:effectLst/>
                          <a:latin typeface="游ゴシック" panose="020B0400000000000000" pitchFamily="50" charset="-128"/>
                          <a:ea typeface="游ゴシック" panose="020B0400000000000000" pitchFamily="50" charset="-128"/>
                        </a:rPr>
                        <a:t>看護小規模多機能型居宅介護</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b="0" u="none" strike="noStrike" dirty="0">
                          <a:effectLst/>
                          <a:latin typeface="游ゴシック" panose="020B0400000000000000" pitchFamily="50" charset="-128"/>
                          <a:ea typeface="游ゴシック" panose="020B0400000000000000" pitchFamily="50" charset="-128"/>
                        </a:rPr>
                        <a:t>人数</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人</a:t>
                      </a:r>
                      <a:r>
                        <a:rPr lang="en-US" altLang="zh-CN" sz="900" b="0" u="none" strike="noStrike" dirty="0">
                          <a:effectLst/>
                          <a:latin typeface="游ゴシック" panose="020B0400000000000000" pitchFamily="50" charset="-128"/>
                          <a:ea typeface="游ゴシック" panose="020B0400000000000000" pitchFamily="50" charset="-128"/>
                        </a:rPr>
                        <a:t>)/</a:t>
                      </a:r>
                      <a:r>
                        <a:rPr lang="zh-CN" altLang="en-US" sz="900" b="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b="0" u="none" strike="noStrike">
                          <a:effectLst/>
                          <a:latin typeface="+mn-lt"/>
                          <a:ea typeface="+mn-ea"/>
                        </a:rPr>
                        <a:t>1,210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1,426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a:effectLst/>
                          <a:latin typeface="+mn-lt"/>
                          <a:ea typeface="+mn-ea"/>
                        </a:rPr>
                        <a:t>1,580 </a:t>
                      </a:r>
                      <a:endParaRPr lang="en-US" altLang="ja-JP" sz="1000" b="0" i="0" u="none" strike="noStrike">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1,665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37.6%</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1,828 </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tc>
                  <a:txBody>
                    <a:bodyPr/>
                    <a:lstStyle/>
                    <a:p>
                      <a:pPr algn="r" fontAlgn="ctr"/>
                      <a:r>
                        <a:rPr lang="en-US" altLang="ja-JP" sz="1000" b="0" u="none" strike="noStrike" dirty="0">
                          <a:effectLst/>
                          <a:latin typeface="+mn-lt"/>
                          <a:ea typeface="+mn-ea"/>
                        </a:rPr>
                        <a:t>51.1%</a:t>
                      </a:r>
                      <a:endParaRPr lang="en-US" altLang="ja-JP" sz="1000" b="0" i="0" u="none" strike="noStrike" dirty="0">
                        <a:solidFill>
                          <a:srgbClr val="000000"/>
                        </a:solidFill>
                        <a:effectLst/>
                        <a:latin typeface="+mn-lt"/>
                        <a:ea typeface="+mn-ea"/>
                      </a:endParaRPr>
                    </a:p>
                  </a:txBody>
                  <a:tcPr marL="5160" marR="5160" marT="5160" marB="0" anchor="ctr">
                    <a:solidFill>
                      <a:schemeClr val="bg1"/>
                    </a:solidFill>
                  </a:tcPr>
                </a:tc>
                <a:extLst>
                  <a:ext uri="{0D108BD9-81ED-4DB2-BD59-A6C34878D82A}">
                    <a16:rowId xmlns:a16="http://schemas.microsoft.com/office/drawing/2014/main" val="2661089198"/>
                  </a:ext>
                </a:extLst>
              </a:tr>
            </a:tbl>
          </a:graphicData>
        </a:graphic>
      </p:graphicFrame>
      <p:sp>
        <p:nvSpPr>
          <p:cNvPr id="7" name="正方形/長方形 6">
            <a:extLst>
              <a:ext uri="{FF2B5EF4-FFF2-40B4-BE49-F238E27FC236}">
                <a16:creationId xmlns:a16="http://schemas.microsoft.com/office/drawing/2014/main" id="{A343667C-9EC4-40C1-BCCD-6ABD0BC3599E}"/>
              </a:ext>
            </a:extLst>
          </p:cNvPr>
          <p:cNvSpPr/>
          <p:nvPr/>
        </p:nvSpPr>
        <p:spPr>
          <a:xfrm>
            <a:off x="6743700" y="3870600"/>
            <a:ext cx="723900" cy="21372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2280CB24-92AD-4FF3-B335-7C5B4BAFBB77}"/>
              </a:ext>
            </a:extLst>
          </p:cNvPr>
          <p:cNvSpPr/>
          <p:nvPr/>
        </p:nvSpPr>
        <p:spPr>
          <a:xfrm>
            <a:off x="6743700" y="4298990"/>
            <a:ext cx="723900" cy="21372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656FF831-64D5-4FE6-8843-F1E5533D26A7}"/>
              </a:ext>
            </a:extLst>
          </p:cNvPr>
          <p:cNvSpPr/>
          <p:nvPr/>
        </p:nvSpPr>
        <p:spPr>
          <a:xfrm>
            <a:off x="6743700" y="5585060"/>
            <a:ext cx="723900" cy="21372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81D7B0CF-1126-47B3-A997-DF99EF875EA6}"/>
              </a:ext>
            </a:extLst>
          </p:cNvPr>
          <p:cNvSpPr/>
          <p:nvPr/>
        </p:nvSpPr>
        <p:spPr>
          <a:xfrm>
            <a:off x="6751320" y="6026020"/>
            <a:ext cx="723900" cy="21372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9381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0" y="9800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介護サービス量の見込み</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介護予防サービス（居宅・地域密着）</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3F49749-0660-40BC-BF3E-A16D7DF2A994}"/>
              </a:ext>
            </a:extLst>
          </p:cNvPr>
          <p:cNvSpPr txBox="1"/>
          <p:nvPr/>
        </p:nvSpPr>
        <p:spPr>
          <a:xfrm>
            <a:off x="-6050" y="1483512"/>
            <a:ext cx="316073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■介護予防サービス量の見込み</a:t>
            </a:r>
            <a:r>
              <a:rPr kumimoji="1" lang="en-US" altLang="ja-JP"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要支援者対象</a:t>
            </a:r>
            <a:r>
              <a:rPr kumimoji="1" lang="en-US" altLang="ja-JP" sz="1100" b="1" dirty="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1F7E4B12-9918-4D38-9EC6-357A140A2922}"/>
              </a:ext>
            </a:extLst>
          </p:cNvPr>
          <p:cNvSpPr>
            <a:spLocks noGrp="1"/>
          </p:cNvSpPr>
          <p:nvPr>
            <p:ph type="sldNum" sz="quarter" idx="12"/>
          </p:nvPr>
        </p:nvSpPr>
        <p:spPr/>
        <p:txBody>
          <a:bodyPr/>
          <a:lstStyle/>
          <a:p>
            <a:fld id="{53F6C320-218B-40D5-B915-27573D0F3177}" type="slidenum">
              <a:rPr kumimoji="1" lang="ja-JP" altLang="en-US" smtClean="0"/>
              <a:t>4</a:t>
            </a:fld>
            <a:endParaRPr kumimoji="1" lang="ja-JP" altLang="en-US"/>
          </a:p>
        </p:txBody>
      </p:sp>
      <p:graphicFrame>
        <p:nvGraphicFramePr>
          <p:cNvPr id="7" name="表 6">
            <a:extLst>
              <a:ext uri="{FF2B5EF4-FFF2-40B4-BE49-F238E27FC236}">
                <a16:creationId xmlns:a16="http://schemas.microsoft.com/office/drawing/2014/main" id="{589D433D-6063-4C4A-8299-17B2DE074F77}"/>
              </a:ext>
            </a:extLst>
          </p:cNvPr>
          <p:cNvGraphicFramePr>
            <a:graphicFrameLocks noGrp="1"/>
          </p:cNvGraphicFramePr>
          <p:nvPr>
            <p:extLst>
              <p:ext uri="{D42A27DB-BD31-4B8C-83A1-F6EECF244321}">
                <p14:modId xmlns:p14="http://schemas.microsoft.com/office/powerpoint/2010/main" val="1782137782"/>
              </p:ext>
            </p:extLst>
          </p:nvPr>
        </p:nvGraphicFramePr>
        <p:xfrm>
          <a:off x="245410" y="1797358"/>
          <a:ext cx="8653180" cy="4313878"/>
        </p:xfrm>
        <a:graphic>
          <a:graphicData uri="http://schemas.openxmlformats.org/drawingml/2006/table">
            <a:tbl>
              <a:tblPr>
                <a:tableStyleId>{0505E3EF-67EA-436B-97B2-0124C06EBD24}</a:tableStyleId>
              </a:tblPr>
              <a:tblGrid>
                <a:gridCol w="234651">
                  <a:extLst>
                    <a:ext uri="{9D8B030D-6E8A-4147-A177-3AD203B41FA5}">
                      <a16:colId xmlns:a16="http://schemas.microsoft.com/office/drawing/2014/main" val="1436653215"/>
                    </a:ext>
                  </a:extLst>
                </a:gridCol>
                <a:gridCol w="2339340">
                  <a:extLst>
                    <a:ext uri="{9D8B030D-6E8A-4147-A177-3AD203B41FA5}">
                      <a16:colId xmlns:a16="http://schemas.microsoft.com/office/drawing/2014/main" val="3779105919"/>
                    </a:ext>
                  </a:extLst>
                </a:gridCol>
                <a:gridCol w="914400">
                  <a:extLst>
                    <a:ext uri="{9D8B030D-6E8A-4147-A177-3AD203B41FA5}">
                      <a16:colId xmlns:a16="http://schemas.microsoft.com/office/drawing/2014/main" val="1859898505"/>
                    </a:ext>
                  </a:extLst>
                </a:gridCol>
                <a:gridCol w="737827">
                  <a:extLst>
                    <a:ext uri="{9D8B030D-6E8A-4147-A177-3AD203B41FA5}">
                      <a16:colId xmlns:a16="http://schemas.microsoft.com/office/drawing/2014/main" val="996554422"/>
                    </a:ext>
                  </a:extLst>
                </a:gridCol>
                <a:gridCol w="737827">
                  <a:extLst>
                    <a:ext uri="{9D8B030D-6E8A-4147-A177-3AD203B41FA5}">
                      <a16:colId xmlns:a16="http://schemas.microsoft.com/office/drawing/2014/main" val="4138897109"/>
                    </a:ext>
                  </a:extLst>
                </a:gridCol>
                <a:gridCol w="737827">
                  <a:extLst>
                    <a:ext uri="{9D8B030D-6E8A-4147-A177-3AD203B41FA5}">
                      <a16:colId xmlns:a16="http://schemas.microsoft.com/office/drawing/2014/main" val="3329443507"/>
                    </a:ext>
                  </a:extLst>
                </a:gridCol>
                <a:gridCol w="737827">
                  <a:extLst>
                    <a:ext uri="{9D8B030D-6E8A-4147-A177-3AD203B41FA5}">
                      <a16:colId xmlns:a16="http://schemas.microsoft.com/office/drawing/2014/main" val="2725644200"/>
                    </a:ext>
                  </a:extLst>
                </a:gridCol>
                <a:gridCol w="737827">
                  <a:extLst>
                    <a:ext uri="{9D8B030D-6E8A-4147-A177-3AD203B41FA5}">
                      <a16:colId xmlns:a16="http://schemas.microsoft.com/office/drawing/2014/main" val="2944690736"/>
                    </a:ext>
                  </a:extLst>
                </a:gridCol>
                <a:gridCol w="737827">
                  <a:extLst>
                    <a:ext uri="{9D8B030D-6E8A-4147-A177-3AD203B41FA5}">
                      <a16:colId xmlns:a16="http://schemas.microsoft.com/office/drawing/2014/main" val="1064238765"/>
                    </a:ext>
                  </a:extLst>
                </a:gridCol>
                <a:gridCol w="737827">
                  <a:extLst>
                    <a:ext uri="{9D8B030D-6E8A-4147-A177-3AD203B41FA5}">
                      <a16:colId xmlns:a16="http://schemas.microsoft.com/office/drawing/2014/main" val="3643531024"/>
                    </a:ext>
                  </a:extLst>
                </a:gridCol>
              </a:tblGrid>
              <a:tr h="389429">
                <a:tc rowSpan="3" gridSpan="3">
                  <a:txBody>
                    <a:bodyPr/>
                    <a:lstStyle/>
                    <a:p>
                      <a:pPr algn="ctr" fontAlgn="ctr"/>
                      <a:r>
                        <a:rPr lang="ja-JP" altLang="en-US" sz="1000" b="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rowSpan="3" hMerge="1">
                  <a:txBody>
                    <a:bodyPr/>
                    <a:lstStyle/>
                    <a:p>
                      <a:endParaRPr kumimoji="1" lang="ja-JP" altLang="en-US"/>
                    </a:p>
                  </a:txBody>
                  <a:tcPr/>
                </a:tc>
                <a:tc rowSpan="3" hMerge="1">
                  <a:txBody>
                    <a:bodyPr/>
                    <a:lstStyle/>
                    <a:p>
                      <a:endParaRPr kumimoji="1" lang="ja-JP" altLang="en-US"/>
                    </a:p>
                  </a:txBody>
                  <a:tcPr/>
                </a:tc>
                <a:tc>
                  <a:txBody>
                    <a:bodyPr/>
                    <a:lstStyle/>
                    <a:p>
                      <a:pPr algn="ctr" fontAlgn="ctr"/>
                      <a:r>
                        <a:rPr lang="ja-JP" altLang="en-US" sz="1000" b="0" u="none" strike="noStrike" dirty="0">
                          <a:effectLst/>
                        </a:rPr>
                        <a:t>第８期実績</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gridSpan="4">
                  <a:txBody>
                    <a:bodyPr/>
                    <a:lstStyle/>
                    <a:p>
                      <a:pPr algn="ctr" fontAlgn="ctr"/>
                      <a:r>
                        <a:rPr lang="ja-JP" altLang="en-US" sz="1000" b="0" u="none" strike="noStrike" dirty="0">
                          <a:effectLst/>
                        </a:rPr>
                        <a:t>第９期</a:t>
                      </a:r>
                      <a:r>
                        <a:rPr lang="en-US" altLang="ja-JP" sz="1000" b="0" u="none" strike="noStrike">
                          <a:effectLst/>
                        </a:rPr>
                        <a:t>(</a:t>
                      </a:r>
                      <a:r>
                        <a:rPr lang="ja-JP" altLang="en-US" sz="1000" b="0" u="none" strike="noStrike">
                          <a:effectLst/>
                        </a:rPr>
                        <a:t>見込み</a:t>
                      </a:r>
                      <a:r>
                        <a:rPr lang="en-US" altLang="ja-JP" sz="1000" b="0" u="none" strike="noStrike">
                          <a:effectLst/>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altLang="ja-JP" sz="1000" b="0" u="none" strike="noStrike">
                          <a:effectLst/>
                        </a:rPr>
                        <a:t>(</a:t>
                      </a:r>
                      <a:r>
                        <a:rPr lang="ja-JP" altLang="en-US" sz="1000" b="0" u="none" strike="noStrike">
                          <a:effectLst/>
                        </a:rPr>
                        <a:t>参考</a:t>
                      </a:r>
                      <a:r>
                        <a:rPr lang="en-US" altLang="ja-JP" sz="1000" b="0" u="none" strike="noStrike">
                          <a:effectLst/>
                        </a:rPr>
                        <a:t>)</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hMerge="1">
                  <a:txBody>
                    <a:bodyPr/>
                    <a:lstStyle/>
                    <a:p>
                      <a:endParaRPr kumimoji="1" lang="ja-JP" altLang="en-US"/>
                    </a:p>
                  </a:txBody>
                  <a:tcPr/>
                </a:tc>
                <a:extLst>
                  <a:ext uri="{0D108BD9-81ED-4DB2-BD59-A6C34878D82A}">
                    <a16:rowId xmlns:a16="http://schemas.microsoft.com/office/drawing/2014/main" val="972476159"/>
                  </a:ext>
                </a:extLst>
              </a:tr>
              <a:tr h="197667">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a:txBody>
                    <a:bodyPr/>
                    <a:lstStyle/>
                    <a:p>
                      <a:pPr algn="ctr" fontAlgn="ctr"/>
                      <a:r>
                        <a:rPr lang="ja-JP" altLang="en-US" sz="1000" b="0" u="none" strike="noStrike" dirty="0">
                          <a:effectLst/>
                        </a:rPr>
                        <a:t>令和</a:t>
                      </a:r>
                      <a:r>
                        <a:rPr lang="en-US" altLang="ja-JP" sz="1000" b="0" u="none" strike="noStrike" dirty="0">
                          <a:effectLst/>
                        </a:rPr>
                        <a:t>4</a:t>
                      </a:r>
                      <a:r>
                        <a:rPr lang="ja-JP" altLang="en-US" sz="1000" b="0" u="none" strike="noStrike" dirty="0">
                          <a:effectLst/>
                        </a:rPr>
                        <a:t>年度</a:t>
                      </a:r>
                      <a:br>
                        <a:rPr lang="ja-JP" altLang="en-US" sz="1000" b="0" u="none" strike="noStrike" dirty="0">
                          <a:effectLst/>
                        </a:rPr>
                      </a:br>
                      <a:r>
                        <a:rPr lang="en-US" altLang="ja-JP" sz="1000" b="0" u="none" strike="noStrike" dirty="0">
                          <a:effectLst/>
                        </a:rPr>
                        <a:t>(</a:t>
                      </a:r>
                      <a:r>
                        <a:rPr lang="en-US" altLang="ja-JP" sz="1000" b="0" u="none" strike="noStrike">
                          <a:effectLst/>
                        </a:rPr>
                        <a:t>2022</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rowSpan="2">
                  <a:txBody>
                    <a:bodyPr/>
                    <a:lstStyle/>
                    <a:p>
                      <a:pPr algn="ctr" fontAlgn="ctr"/>
                      <a:r>
                        <a:rPr lang="ja-JP" altLang="en-US" sz="1000" b="0" u="none" strike="noStrike" dirty="0">
                          <a:effectLst/>
                        </a:rPr>
                        <a:t>令和</a:t>
                      </a:r>
                      <a:r>
                        <a:rPr lang="en-US" altLang="ja-JP" sz="1000" b="0" u="none" strike="noStrike" dirty="0">
                          <a:effectLst/>
                        </a:rPr>
                        <a:t>6</a:t>
                      </a:r>
                      <a:r>
                        <a:rPr lang="ja-JP" altLang="en-US" sz="1000" b="0" u="none" strike="noStrike" dirty="0">
                          <a:effectLst/>
                        </a:rPr>
                        <a:t>年度</a:t>
                      </a:r>
                      <a:br>
                        <a:rPr lang="ja-JP" altLang="en-US" sz="1000" b="0" u="none" strike="noStrike" dirty="0">
                          <a:effectLst/>
                        </a:rPr>
                      </a:br>
                      <a:r>
                        <a:rPr lang="en-US" altLang="ja-JP" sz="1000" b="0" u="none" strike="noStrike" dirty="0">
                          <a:effectLst/>
                        </a:rPr>
                        <a:t>(2024</a:t>
                      </a:r>
                      <a:r>
                        <a:rPr lang="ja-JP" altLang="en-US" sz="1000" b="0" u="none" strike="noStrike" dirty="0">
                          <a:effectLst/>
                        </a:rPr>
                        <a:t>年度</a:t>
                      </a:r>
                      <a:r>
                        <a:rPr lang="en-US" altLang="ja-JP" sz="1000" b="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rowSpan="2">
                  <a:txBody>
                    <a:bodyPr/>
                    <a:lstStyle/>
                    <a:p>
                      <a:pPr algn="ctr" fontAlgn="ctr"/>
                      <a:r>
                        <a:rPr lang="ja-JP" altLang="en-US" sz="1000" b="0" u="none" strike="noStrike" dirty="0">
                          <a:effectLst/>
                        </a:rPr>
                        <a:t>令和</a:t>
                      </a:r>
                      <a:r>
                        <a:rPr lang="en-US" altLang="ja-JP" sz="1000" b="0" u="none" strike="noStrike" dirty="0">
                          <a:effectLst/>
                        </a:rPr>
                        <a:t>7</a:t>
                      </a:r>
                      <a:r>
                        <a:rPr lang="ja-JP" altLang="en-US" sz="1000" b="0" u="none" strike="noStrike" dirty="0">
                          <a:effectLst/>
                        </a:rPr>
                        <a:t>年度</a:t>
                      </a:r>
                      <a:br>
                        <a:rPr lang="ja-JP" altLang="en-US" sz="1000" b="0" u="none" strike="noStrike" dirty="0">
                          <a:effectLst/>
                        </a:rPr>
                      </a:br>
                      <a:r>
                        <a:rPr lang="en-US" altLang="ja-JP" sz="1000" b="0" u="none" strike="noStrike" dirty="0">
                          <a:effectLst/>
                        </a:rPr>
                        <a:t>(</a:t>
                      </a:r>
                      <a:r>
                        <a:rPr lang="en-US" altLang="ja-JP" sz="1000" b="0" u="none" strike="noStrike">
                          <a:effectLst/>
                        </a:rPr>
                        <a:t>2025</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rowSpan="2">
                  <a:txBody>
                    <a:bodyPr/>
                    <a:lstStyle/>
                    <a:p>
                      <a:pPr algn="ctr" fontAlgn="ctr"/>
                      <a:r>
                        <a:rPr lang="ja-JP" altLang="en-US" sz="1000" b="0" u="none" strike="noStrike" dirty="0">
                          <a:effectLst/>
                        </a:rPr>
                        <a:t>令和</a:t>
                      </a:r>
                      <a:r>
                        <a:rPr lang="en-US" altLang="ja-JP" sz="1000" b="0" u="none" strike="noStrike" dirty="0">
                          <a:effectLst/>
                        </a:rPr>
                        <a:t>8</a:t>
                      </a:r>
                      <a:r>
                        <a:rPr lang="ja-JP" altLang="en-US" sz="1000" b="0" u="none" strike="noStrike" dirty="0">
                          <a:effectLst/>
                        </a:rPr>
                        <a:t>年度</a:t>
                      </a:r>
                      <a:br>
                        <a:rPr lang="ja-JP" altLang="en-US" sz="1000" b="0" u="none" strike="noStrike" dirty="0">
                          <a:effectLst/>
                        </a:rPr>
                      </a:br>
                      <a:r>
                        <a:rPr lang="en-US" altLang="ja-JP" sz="1000" b="0" u="none" strike="noStrike" dirty="0">
                          <a:effectLst/>
                        </a:rPr>
                        <a:t>(2026</a:t>
                      </a:r>
                      <a:r>
                        <a:rPr lang="ja-JP" altLang="en-US" sz="1000" b="0" u="none" strike="noStrike" dirty="0">
                          <a:effectLst/>
                        </a:rPr>
                        <a:t>年度</a:t>
                      </a:r>
                      <a:r>
                        <a:rPr lang="en-US" altLang="ja-JP" sz="1000" b="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lnR w="12700" cmpd="sng">
                      <a:noFill/>
                    </a:lnR>
                  </a:tcPr>
                </a:tc>
                <a:tc>
                  <a:txBody>
                    <a:bodyPr/>
                    <a:lstStyle/>
                    <a:p>
                      <a:pPr algn="ctr" fontAlgn="ctr"/>
                      <a:r>
                        <a:rPr lang="ja-JP" altLang="en-US" sz="1000" b="0" u="none" strike="noStrike">
                          <a:effectLst/>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lnL w="12700" cmpd="sng">
                      <a:noFill/>
                    </a:lnL>
                  </a:tcPr>
                </a:tc>
                <a:tc rowSpan="2">
                  <a:txBody>
                    <a:bodyPr/>
                    <a:lstStyle/>
                    <a:p>
                      <a:pPr algn="ctr" fontAlgn="ctr"/>
                      <a:r>
                        <a:rPr lang="ja-JP" altLang="en-US" sz="1000" b="0" u="none" strike="noStrike" dirty="0">
                          <a:effectLst/>
                        </a:rPr>
                        <a:t>令和</a:t>
                      </a:r>
                      <a:r>
                        <a:rPr lang="en-US" altLang="ja-JP" sz="1000" b="0" u="none" strike="noStrike" dirty="0">
                          <a:effectLst/>
                        </a:rPr>
                        <a:t>22</a:t>
                      </a:r>
                      <a:r>
                        <a:rPr lang="ja-JP" altLang="en-US" sz="1000" b="0" u="none" strike="noStrike" dirty="0">
                          <a:effectLst/>
                        </a:rPr>
                        <a:t>年度</a:t>
                      </a:r>
                      <a:br>
                        <a:rPr lang="ja-JP" altLang="en-US" sz="1000" b="0" u="none" strike="noStrike" dirty="0">
                          <a:effectLst/>
                        </a:rPr>
                      </a:br>
                      <a:r>
                        <a:rPr lang="en-US" altLang="ja-JP" sz="1000" b="0" u="none" strike="noStrike" dirty="0">
                          <a:effectLst/>
                        </a:rPr>
                        <a:t>(</a:t>
                      </a:r>
                      <a:r>
                        <a:rPr lang="en-US" altLang="ja-JP" sz="1000" b="0" u="none" strike="noStrike">
                          <a:effectLst/>
                        </a:rPr>
                        <a:t>2040</a:t>
                      </a:r>
                      <a:r>
                        <a:rPr lang="ja-JP" altLang="en-US" sz="1000" b="0" u="none" strike="noStrike">
                          <a:effectLst/>
                        </a:rPr>
                        <a:t>年度</a:t>
                      </a:r>
                      <a:r>
                        <a:rPr lang="en-US" altLang="ja-JP" sz="1000" b="0" u="none" strike="noStrike">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lnR w="12700" cmpd="sng">
                      <a:noFill/>
                    </a:lnR>
                  </a:tcPr>
                </a:tc>
                <a:tc>
                  <a:txBody>
                    <a:bodyPr/>
                    <a:lstStyle/>
                    <a:p>
                      <a:pPr algn="l" fontAlgn="ctr"/>
                      <a:r>
                        <a:rPr lang="ja-JP" altLang="en-US" sz="1000" b="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lnL w="12700" cmpd="sng">
                      <a:noFill/>
                    </a:lnL>
                  </a:tcPr>
                </a:tc>
                <a:extLst>
                  <a:ext uri="{0D108BD9-81ED-4DB2-BD59-A6C34878D82A}">
                    <a16:rowId xmlns:a16="http://schemas.microsoft.com/office/drawing/2014/main" val="2002514470"/>
                  </a:ext>
                </a:extLst>
              </a:tr>
              <a:tr h="557897">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u="none" strike="noStrike" dirty="0">
                          <a:effectLst/>
                        </a:rPr>
                        <a:t>増加率</a:t>
                      </a:r>
                      <a:r>
                        <a:rPr lang="en-US" altLang="ja-JP" sz="1000" b="0" u="none" strike="noStrike" dirty="0">
                          <a:effectLst/>
                        </a:rPr>
                        <a:t>(</a:t>
                      </a:r>
                      <a:r>
                        <a:rPr lang="ja-JP" altLang="en-US" sz="1000" b="0" u="none" strike="noStrike" dirty="0">
                          <a:effectLst/>
                        </a:rPr>
                        <a:t>令和</a:t>
                      </a:r>
                      <a:r>
                        <a:rPr lang="en-US" altLang="ja-JP" sz="1000" b="0" u="none" strike="noStrike" dirty="0">
                          <a:effectLst/>
                        </a:rPr>
                        <a:t>4</a:t>
                      </a:r>
                      <a:r>
                        <a:rPr lang="ja-JP" altLang="en-US" sz="1000" b="0" u="none" strike="noStrike" dirty="0">
                          <a:effectLst/>
                        </a:rPr>
                        <a:t>年度→令和</a:t>
                      </a:r>
                      <a:r>
                        <a:rPr lang="en-US" altLang="ja-JP" sz="1000" b="0" u="none" strike="noStrike" dirty="0">
                          <a:effectLst/>
                        </a:rPr>
                        <a:t>8</a:t>
                      </a:r>
                      <a:r>
                        <a:rPr lang="ja-JP" altLang="en-US" sz="1000" b="0" u="none" strike="noStrike" dirty="0">
                          <a:effectLst/>
                        </a:rPr>
                        <a:t>年度</a:t>
                      </a:r>
                      <a:r>
                        <a:rPr lang="en-US" altLang="ja-JP" sz="1000" b="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vMerge="1">
                  <a:txBody>
                    <a:bodyPr/>
                    <a:lstStyle/>
                    <a:p>
                      <a:endParaRPr kumimoji="1" lang="ja-JP" altLang="en-US"/>
                    </a:p>
                  </a:txBody>
                  <a:tcPr/>
                </a:tc>
                <a:tc>
                  <a:txBody>
                    <a:bodyPr/>
                    <a:lstStyle/>
                    <a:p>
                      <a:pPr algn="l" fontAlgn="ctr"/>
                      <a:r>
                        <a:rPr lang="ja-JP" altLang="en-US" sz="1000" b="0" u="none" strike="noStrike" dirty="0">
                          <a:effectLst/>
                        </a:rPr>
                        <a:t>増加率</a:t>
                      </a:r>
                      <a:r>
                        <a:rPr lang="en-US" altLang="ja-JP" sz="1000" b="0" u="none" strike="noStrike" dirty="0">
                          <a:effectLst/>
                        </a:rPr>
                        <a:t>(</a:t>
                      </a:r>
                      <a:r>
                        <a:rPr lang="ja-JP" altLang="en-US" sz="1000" b="0" u="none" strike="noStrike" dirty="0">
                          <a:effectLst/>
                        </a:rPr>
                        <a:t>令和</a:t>
                      </a:r>
                      <a:r>
                        <a:rPr lang="en-US" altLang="ja-JP" sz="1000" b="0" u="none" strike="noStrike" dirty="0">
                          <a:effectLst/>
                        </a:rPr>
                        <a:t>4</a:t>
                      </a:r>
                      <a:r>
                        <a:rPr lang="ja-JP" altLang="en-US" sz="1000" b="0" u="none" strike="noStrike" dirty="0">
                          <a:effectLst/>
                        </a:rPr>
                        <a:t>年度→令和</a:t>
                      </a:r>
                      <a:r>
                        <a:rPr lang="en-US" altLang="ja-JP" sz="1000" b="0" u="none" strike="noStrike" dirty="0">
                          <a:effectLst/>
                        </a:rPr>
                        <a:t>22</a:t>
                      </a:r>
                      <a:r>
                        <a:rPr lang="ja-JP" altLang="en-US" sz="1000" b="0" u="none" strike="noStrike" dirty="0">
                          <a:effectLst/>
                        </a:rPr>
                        <a:t>年度</a:t>
                      </a:r>
                      <a:r>
                        <a:rPr lang="en-US" altLang="ja-JP" sz="1000" b="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extLst>
                  <a:ext uri="{0D108BD9-81ED-4DB2-BD59-A6C34878D82A}">
                    <a16:rowId xmlns:a16="http://schemas.microsoft.com/office/drawing/2014/main" val="775504205"/>
                  </a:ext>
                </a:extLst>
              </a:tr>
              <a:tr h="211259">
                <a:tc rowSpan="12">
                  <a:txBody>
                    <a:bodyPr/>
                    <a:lstStyle/>
                    <a:p>
                      <a:pPr algn="ctr" fontAlgn="ctr"/>
                      <a:r>
                        <a:rPr lang="ja-JP" altLang="en-US" sz="1000" b="0" u="none" strike="noStrike" dirty="0">
                          <a:effectLst/>
                          <a:latin typeface="+mn-ea"/>
                          <a:ea typeface="+mn-ea"/>
                        </a:rPr>
                        <a:t>居宅</a:t>
                      </a:r>
                      <a:endParaRPr lang="ja-JP" altLang="en-US" sz="1000" b="0" i="0" u="none" strike="noStrike" dirty="0">
                        <a:solidFill>
                          <a:srgbClr val="000000"/>
                        </a:solidFill>
                        <a:effectLst/>
                        <a:latin typeface="+mn-ea"/>
                        <a:ea typeface="+mn-ea"/>
                      </a:endParaRPr>
                    </a:p>
                  </a:txBody>
                  <a:tcPr marL="5160" marR="5160" marT="5160" marB="0" vert="eaVert" anchor="ctr"/>
                </a:tc>
                <a:tc>
                  <a:txBody>
                    <a:bodyPr/>
                    <a:lstStyle/>
                    <a:p>
                      <a:pPr algn="l" fontAlgn="ctr"/>
                      <a:r>
                        <a:rPr lang="zh-TW" altLang="en-US" sz="1000" b="0" u="none" strike="noStrike" dirty="0">
                          <a:effectLst/>
                          <a:latin typeface="游ゴシック" panose="020B0400000000000000" pitchFamily="50" charset="-128"/>
                          <a:ea typeface="游ゴシック" panose="020B0400000000000000" pitchFamily="50" charset="-128"/>
                        </a:rPr>
                        <a:t>介護予防支援</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人数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人</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dirty="0">
                          <a:effectLst/>
                          <a:latin typeface="+mn-lt"/>
                          <a:ea typeface="游ゴシック" panose="020B0400000000000000" pitchFamily="50" charset="-128"/>
                        </a:rPr>
                        <a:t>64,701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64,809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65,339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66,106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2.2%</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66,569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2.9%</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3448168683"/>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介護予防訪問入浴介護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回数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回</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dirty="0">
                          <a:effectLst/>
                          <a:latin typeface="+mn-lt"/>
                          <a:ea typeface="游ゴシック" panose="020B0400000000000000" pitchFamily="50" charset="-128"/>
                        </a:rPr>
                        <a:t>482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379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379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379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-21.3%</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379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-21.3%</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3605986322"/>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介護予防訪問看護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回数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回</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906,453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919,284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925,094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935,633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3.2%</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953,701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5.2%</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406269765"/>
                  </a:ext>
                </a:extLst>
              </a:tr>
              <a:tr h="211259">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介護予防訪問リハビリテーション</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回数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回</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dirty="0">
                          <a:effectLst/>
                          <a:latin typeface="+mn-lt"/>
                          <a:ea typeface="游ゴシック" panose="020B0400000000000000" pitchFamily="50" charset="-128"/>
                        </a:rPr>
                        <a:t>218,597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218,944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221,552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224,056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2.5%</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228,775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4.7%</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2815307190"/>
                  </a:ext>
                </a:extLst>
              </a:tr>
              <a:tr h="211259">
                <a:tc vMerge="1">
                  <a:txBody>
                    <a:bodyPr/>
                    <a:lstStyle/>
                    <a:p>
                      <a:endParaRPr kumimoji="1" lang="ja-JP" altLang="en-US"/>
                    </a:p>
                  </a:txBody>
                  <a:tcPr/>
                </a:tc>
                <a:tc>
                  <a:txBody>
                    <a:bodyPr/>
                    <a:lstStyle/>
                    <a:p>
                      <a:pPr algn="l" fontAlgn="t"/>
                      <a:r>
                        <a:rPr lang="ja-JP" altLang="en-US" sz="1000" b="0" u="none" strike="noStrike" dirty="0">
                          <a:effectLst/>
                          <a:latin typeface="游ゴシック" panose="020B0400000000000000" pitchFamily="50" charset="-128"/>
                          <a:ea typeface="游ゴシック" panose="020B0400000000000000" pitchFamily="50" charset="-128"/>
                        </a:rPr>
                        <a:t>介護予防通所リハビリテーション</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人数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人</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10,939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11,115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11,184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11,314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3.4%</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11,332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3.6%</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3957083205"/>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介護予防短期入所生活介護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日数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日</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12,840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11,892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12,034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12,194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-5.0%</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12,857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0.1%</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3355321338"/>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介護予防短期入所療養介護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日数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日</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1,365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1,032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1,032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1,032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-24.4%</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1,087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-20.4%</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96157587"/>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介護予防福祉用具貸与</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TW" altLang="en-US" sz="900" u="none" strike="noStrike" dirty="0">
                          <a:effectLst/>
                          <a:latin typeface="游ゴシック" panose="020B0400000000000000" pitchFamily="50" charset="-128"/>
                          <a:ea typeface="游ゴシック" panose="020B0400000000000000" pitchFamily="50" charset="-128"/>
                        </a:rPr>
                        <a:t>給付費</a:t>
                      </a:r>
                      <a:r>
                        <a:rPr lang="en-US" altLang="zh-TW" sz="900" u="none" strike="noStrike">
                          <a:effectLst/>
                          <a:latin typeface="游ゴシック" panose="020B0400000000000000" pitchFamily="50" charset="-128"/>
                          <a:ea typeface="游ゴシック" panose="020B0400000000000000" pitchFamily="50" charset="-128"/>
                        </a:rPr>
                        <a:t>(</a:t>
                      </a:r>
                      <a:r>
                        <a:rPr lang="zh-TW" altLang="en-US" sz="900" u="none" strike="noStrike">
                          <a:effectLst/>
                          <a:latin typeface="游ゴシック" panose="020B0400000000000000" pitchFamily="50" charset="-128"/>
                          <a:ea typeface="游ゴシック" panose="020B0400000000000000" pitchFamily="50" charset="-128"/>
                        </a:rPr>
                        <a:t>千円</a:t>
                      </a:r>
                      <a:r>
                        <a:rPr lang="en-US" altLang="zh-TW" sz="900" u="none" strike="noStrike">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年</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3,782,506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3,790,007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3,823,210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3,866,647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2.2%</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3,912,014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3.4%</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1847731366"/>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特定介護予防福祉用具</a:t>
                      </a:r>
                      <a:r>
                        <a:rPr lang="ja-JP" altLang="en-US" sz="1000" b="0" u="none" strike="noStrike" dirty="0">
                          <a:effectLst/>
                          <a:latin typeface="游ゴシック" panose="020B0400000000000000" pitchFamily="50" charset="-128"/>
                          <a:ea typeface="游ゴシック" panose="020B0400000000000000" pitchFamily="50" charset="-128"/>
                        </a:rPr>
                        <a:t>販売</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TW" altLang="en-US" sz="900" u="none" strike="noStrike" dirty="0">
                          <a:effectLst/>
                          <a:latin typeface="游ゴシック" panose="020B0400000000000000" pitchFamily="50" charset="-128"/>
                          <a:ea typeface="游ゴシック" panose="020B0400000000000000" pitchFamily="50" charset="-128"/>
                        </a:rPr>
                        <a:t>給付費</a:t>
                      </a:r>
                      <a:r>
                        <a:rPr lang="en-US" altLang="zh-TW" sz="900" u="none" strike="noStrike">
                          <a:effectLst/>
                          <a:latin typeface="游ゴシック" panose="020B0400000000000000" pitchFamily="50" charset="-128"/>
                          <a:ea typeface="游ゴシック" panose="020B0400000000000000" pitchFamily="50" charset="-128"/>
                        </a:rPr>
                        <a:t>(</a:t>
                      </a:r>
                      <a:r>
                        <a:rPr lang="zh-TW" altLang="en-US" sz="900" u="none" strike="noStrike">
                          <a:effectLst/>
                          <a:latin typeface="游ゴシック" panose="020B0400000000000000" pitchFamily="50" charset="-128"/>
                          <a:ea typeface="游ゴシック" panose="020B0400000000000000" pitchFamily="50" charset="-128"/>
                        </a:rPr>
                        <a:t>千円</a:t>
                      </a:r>
                      <a:r>
                        <a:rPr lang="en-US" altLang="zh-TW" sz="900" u="none" strike="noStrike">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年</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302,938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319,938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327,027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331,427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9.4%</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329,485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8.8%</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1774591755"/>
                  </a:ext>
                </a:extLst>
              </a:tr>
              <a:tr h="211259">
                <a:tc vMerge="1">
                  <a:txBody>
                    <a:bodyPr/>
                    <a:lstStyle/>
                    <a:p>
                      <a:endParaRPr kumimoji="1" lang="ja-JP" altLang="en-US"/>
                    </a:p>
                  </a:txBody>
                  <a:tcPr/>
                </a:tc>
                <a:tc>
                  <a:txBody>
                    <a:bodyPr/>
                    <a:lstStyle/>
                    <a:p>
                      <a:pPr algn="l" fontAlgn="ctr"/>
                      <a:r>
                        <a:rPr lang="zh-TW" altLang="en-US" sz="1000" b="0" u="none" strike="noStrike" dirty="0">
                          <a:effectLst/>
                          <a:latin typeface="游ゴシック" panose="020B0400000000000000" pitchFamily="50" charset="-128"/>
                          <a:ea typeface="游ゴシック" panose="020B0400000000000000" pitchFamily="50" charset="-128"/>
                        </a:rPr>
                        <a:t>介護予防住宅改修</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l" fontAlgn="ctr"/>
                      <a:r>
                        <a:rPr lang="zh-TW" altLang="en-US" sz="900" u="none" strike="noStrike" dirty="0">
                          <a:effectLst/>
                          <a:latin typeface="游ゴシック" panose="020B0400000000000000" pitchFamily="50" charset="-128"/>
                          <a:ea typeface="游ゴシック" panose="020B0400000000000000" pitchFamily="50" charset="-128"/>
                        </a:rPr>
                        <a:t>給付費</a:t>
                      </a:r>
                      <a:r>
                        <a:rPr lang="en-US" altLang="zh-TW" sz="900" u="none" strike="noStrike">
                          <a:effectLst/>
                          <a:latin typeface="游ゴシック" panose="020B0400000000000000" pitchFamily="50" charset="-128"/>
                          <a:ea typeface="游ゴシック" panose="020B0400000000000000" pitchFamily="50" charset="-128"/>
                        </a:rPr>
                        <a:t>(</a:t>
                      </a:r>
                      <a:r>
                        <a:rPr lang="zh-TW" altLang="en-US" sz="900" u="none" strike="noStrike">
                          <a:effectLst/>
                          <a:latin typeface="游ゴシック" panose="020B0400000000000000" pitchFamily="50" charset="-128"/>
                          <a:ea typeface="游ゴシック" panose="020B0400000000000000" pitchFamily="50" charset="-128"/>
                        </a:rPr>
                        <a:t>千円</a:t>
                      </a:r>
                      <a:r>
                        <a:rPr lang="en-US" altLang="zh-TW" sz="900" u="none" strike="noStrike">
                          <a:effectLst/>
                          <a:latin typeface="游ゴシック" panose="020B0400000000000000" pitchFamily="50" charset="-128"/>
                          <a:ea typeface="游ゴシック" panose="020B0400000000000000" pitchFamily="50" charset="-128"/>
                        </a:rPr>
                        <a:t>)/</a:t>
                      </a:r>
                      <a:r>
                        <a:rPr lang="zh-TW" altLang="en-US" sz="900" u="none" strike="noStrike" dirty="0">
                          <a:effectLst/>
                          <a:latin typeface="游ゴシック" panose="020B0400000000000000" pitchFamily="50" charset="-128"/>
                          <a:ea typeface="游ゴシック" panose="020B0400000000000000" pitchFamily="50" charset="-128"/>
                        </a:rPr>
                        <a:t>年</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1,235,838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1,354,446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1,377,948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1,389,096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12.4%</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1,397,737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13.1%</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1783199829"/>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介護予防居宅療養管理指導</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人数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人</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5,647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5,669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5,725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5,793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2.6%</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5,895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4.4%</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2833689294"/>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介護予防特定施設入居者生活介護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人数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人</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2,226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2,143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2,197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2,248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1.0%</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2,297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3.2%</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906669957"/>
                  </a:ext>
                </a:extLst>
              </a:tr>
              <a:tr h="211259">
                <a:tc rowSpan="3">
                  <a:txBody>
                    <a:bodyPr/>
                    <a:lstStyle/>
                    <a:p>
                      <a:pPr algn="ctr" fontAlgn="ctr"/>
                      <a:r>
                        <a:rPr lang="ja-JP" altLang="en-US" sz="1000" b="0" u="none" strike="noStrike" dirty="0">
                          <a:effectLst/>
                          <a:latin typeface="+mn-ea"/>
                          <a:ea typeface="+mn-ea"/>
                        </a:rPr>
                        <a:t>地域密着</a:t>
                      </a:r>
                      <a:endParaRPr lang="ja-JP" altLang="en-US" sz="1000" b="0" i="0" u="none" strike="noStrike" dirty="0">
                        <a:solidFill>
                          <a:srgbClr val="000000"/>
                        </a:solidFill>
                        <a:effectLst/>
                        <a:latin typeface="+mn-ea"/>
                        <a:ea typeface="+mn-ea"/>
                      </a:endParaRPr>
                    </a:p>
                  </a:txBody>
                  <a:tcPr marL="5160" marR="5160" marT="5160" marB="0" vert="eaVert" anchor="ct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介護予防認知症対応型通所介護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回数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回</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年</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1,745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850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850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850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-51.3%</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850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-51.3%</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696372149"/>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介護予防小規模多機能型居宅介護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人数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人</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a:effectLst/>
                          <a:latin typeface="+mn-lt"/>
                          <a:ea typeface="游ゴシック" panose="020B0400000000000000" pitchFamily="50" charset="-128"/>
                        </a:rPr>
                        <a:t>381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394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399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a:effectLst/>
                          <a:latin typeface="+mn-lt"/>
                          <a:ea typeface="游ゴシック" panose="020B0400000000000000" pitchFamily="50" charset="-128"/>
                        </a:rPr>
                        <a:t>408 </a:t>
                      </a:r>
                      <a:endParaRPr lang="en-US" altLang="ja-JP" sz="1000" b="0" i="0" u="none" strike="noStrike">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7.1%</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417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9.4%</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1950955665"/>
                  </a:ext>
                </a:extLst>
              </a:tr>
              <a:tr h="211259">
                <a:tc vMerge="1">
                  <a:txBody>
                    <a:bodyPr/>
                    <a:lstStyle/>
                    <a:p>
                      <a:endParaRPr kumimoji="1" lang="ja-JP" altLang="en-US"/>
                    </a:p>
                  </a:txBody>
                  <a:tcPr/>
                </a:tc>
                <a:tc>
                  <a:txBody>
                    <a:bodyPr/>
                    <a:lstStyle/>
                    <a:p>
                      <a:pPr algn="l" fontAlgn="t"/>
                      <a:r>
                        <a:rPr lang="zh-TW" altLang="en-US" sz="1000" b="0" u="none" strike="noStrike" dirty="0">
                          <a:effectLst/>
                          <a:latin typeface="游ゴシック" panose="020B0400000000000000" pitchFamily="50" charset="-128"/>
                          <a:ea typeface="游ゴシック" panose="020B0400000000000000" pitchFamily="50" charset="-128"/>
                        </a:rPr>
                        <a:t>介護予防認知症対応型共同生活介護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tc>
                <a:tc>
                  <a:txBody>
                    <a:bodyPr/>
                    <a:lstStyle/>
                    <a:p>
                      <a:pPr algn="l" fontAlgn="ctr"/>
                      <a:r>
                        <a:rPr lang="zh-CN" altLang="en-US" sz="900" u="none" strike="noStrike" dirty="0">
                          <a:effectLst/>
                          <a:latin typeface="游ゴシック" panose="020B0400000000000000" pitchFamily="50" charset="-128"/>
                          <a:ea typeface="游ゴシック" panose="020B0400000000000000" pitchFamily="50" charset="-128"/>
                        </a:rPr>
                        <a:t>人数</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a:effectLst/>
                          <a:latin typeface="游ゴシック" panose="020B0400000000000000" pitchFamily="50" charset="-128"/>
                          <a:ea typeface="游ゴシック" panose="020B0400000000000000" pitchFamily="50" charset="-128"/>
                        </a:rPr>
                        <a:t>人</a:t>
                      </a:r>
                      <a:r>
                        <a:rPr lang="en-US" altLang="zh-CN" sz="900" u="none" strike="noStrike">
                          <a:effectLst/>
                          <a:latin typeface="游ゴシック" panose="020B0400000000000000" pitchFamily="50" charset="-128"/>
                          <a:ea typeface="游ゴシック" panose="020B0400000000000000" pitchFamily="50" charset="-128"/>
                        </a:rPr>
                        <a:t>)/</a:t>
                      </a:r>
                      <a:r>
                        <a:rPr lang="zh-CN" altLang="en-US" sz="900" u="none" strike="noStrike" dirty="0">
                          <a:effectLst/>
                          <a:latin typeface="游ゴシック" panose="020B0400000000000000" pitchFamily="50" charset="-128"/>
                          <a:ea typeface="游ゴシック" panose="020B0400000000000000" pitchFamily="50" charset="-128"/>
                        </a:rPr>
                        <a:t>月</a:t>
                      </a:r>
                      <a:endParaRPr lang="zh-CN"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160" marR="5160" marT="5160" marB="0" anchor="ctr"/>
                </a:tc>
                <a:tc>
                  <a:txBody>
                    <a:bodyPr/>
                    <a:lstStyle/>
                    <a:p>
                      <a:pPr algn="r" fontAlgn="ctr"/>
                      <a:r>
                        <a:rPr lang="en-US" altLang="ja-JP" sz="1000" u="none" strike="noStrike" dirty="0">
                          <a:effectLst/>
                          <a:latin typeface="+mn-lt"/>
                          <a:ea typeface="游ゴシック" panose="020B0400000000000000" pitchFamily="50" charset="-128"/>
                        </a:rPr>
                        <a:t>22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29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29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29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31.8%</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30 </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tc>
                  <a:txBody>
                    <a:bodyPr/>
                    <a:lstStyle/>
                    <a:p>
                      <a:pPr algn="r" fontAlgn="ctr"/>
                      <a:r>
                        <a:rPr lang="en-US" altLang="ja-JP" sz="1000" u="none" strike="noStrike" dirty="0">
                          <a:effectLst/>
                          <a:latin typeface="+mn-lt"/>
                          <a:ea typeface="游ゴシック" panose="020B0400000000000000" pitchFamily="50" charset="-128"/>
                        </a:rPr>
                        <a:t>36.4%</a:t>
                      </a:r>
                      <a:endParaRPr lang="en-US" altLang="ja-JP" sz="1000" b="0" i="0" u="none" strike="noStrike" dirty="0">
                        <a:solidFill>
                          <a:srgbClr val="000000"/>
                        </a:solidFill>
                        <a:effectLst/>
                        <a:latin typeface="+mn-lt"/>
                        <a:ea typeface="游ゴシック" panose="020B0400000000000000" pitchFamily="50" charset="-128"/>
                      </a:endParaRPr>
                    </a:p>
                  </a:txBody>
                  <a:tcPr marL="5160" marR="5160" marT="5160" marB="0" anchor="ctr">
                    <a:solidFill>
                      <a:schemeClr val="bg1"/>
                    </a:solidFill>
                  </a:tcPr>
                </a:tc>
                <a:extLst>
                  <a:ext uri="{0D108BD9-81ED-4DB2-BD59-A6C34878D82A}">
                    <a16:rowId xmlns:a16="http://schemas.microsoft.com/office/drawing/2014/main" val="3462363640"/>
                  </a:ext>
                </a:extLst>
              </a:tr>
            </a:tbl>
          </a:graphicData>
        </a:graphic>
      </p:graphicFrame>
      <p:sp>
        <p:nvSpPr>
          <p:cNvPr id="13" name="正方形/長方形 12">
            <a:extLst>
              <a:ext uri="{FF2B5EF4-FFF2-40B4-BE49-F238E27FC236}">
                <a16:creationId xmlns:a16="http://schemas.microsoft.com/office/drawing/2014/main" id="{6A5338A7-E4E3-4765-92B7-FD6B2AD22425}"/>
              </a:ext>
            </a:extLst>
          </p:cNvPr>
          <p:cNvSpPr/>
          <p:nvPr/>
        </p:nvSpPr>
        <p:spPr>
          <a:xfrm>
            <a:off x="0" y="588821"/>
            <a:ext cx="9144000" cy="62275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○要支援者を対象とした介護予防サービスの利用は、若干の増加が見込まれるサービスが多い一方、一部のサービスでは減少が見込まれている。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a:t>
            </a:r>
            <a:r>
              <a:rPr kumimoji="1" lang="zh-TW" altLang="en-US" sz="1100" dirty="0">
                <a:solidFill>
                  <a:schemeClr val="tx1"/>
                </a:solidFill>
                <a:latin typeface="BIZ UDPゴシック" panose="020B0400000000000000" pitchFamily="50" charset="-128"/>
                <a:ea typeface="BIZ UDPゴシック" panose="020B0400000000000000" pitchFamily="50" charset="-128"/>
              </a:rPr>
              <a:t>介護予防認知症対応型共同生活介護</a:t>
            </a:r>
            <a:r>
              <a:rPr kumimoji="1" lang="ja-JP" altLang="en-US" sz="1100" dirty="0">
                <a:solidFill>
                  <a:schemeClr val="tx1"/>
                </a:solidFill>
                <a:latin typeface="BIZ UDPゴシック" panose="020B0400000000000000" pitchFamily="50" charset="-128"/>
                <a:ea typeface="BIZ UDPゴシック" panose="020B0400000000000000" pitchFamily="50" charset="-128"/>
              </a:rPr>
              <a:t>（認知症グループホーム）及び介護予防住宅改修において、比較的増加率が高くなっている。</a:t>
            </a:r>
            <a:endParaRPr kumimoji="1" lang="zh-TW"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D9DE93C8-A533-426A-9E79-00D7A2CB1C0E}"/>
              </a:ext>
            </a:extLst>
          </p:cNvPr>
          <p:cNvSpPr/>
          <p:nvPr/>
        </p:nvSpPr>
        <p:spPr>
          <a:xfrm>
            <a:off x="6686550" y="5897516"/>
            <a:ext cx="723900" cy="21372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5AD035E-3731-4402-9618-9E693839127A}"/>
              </a:ext>
            </a:extLst>
          </p:cNvPr>
          <p:cNvSpPr/>
          <p:nvPr/>
        </p:nvSpPr>
        <p:spPr>
          <a:xfrm>
            <a:off x="6686550" y="4853576"/>
            <a:ext cx="723900" cy="21372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4479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0" y="9800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介護サービス量の見込み（圏域別／主なもの①）</a:t>
            </a:r>
          </a:p>
        </p:txBody>
      </p:sp>
      <p:sp>
        <p:nvSpPr>
          <p:cNvPr id="9" name="テキスト ボックス 8">
            <a:extLst>
              <a:ext uri="{FF2B5EF4-FFF2-40B4-BE49-F238E27FC236}">
                <a16:creationId xmlns:a16="http://schemas.microsoft.com/office/drawing/2014/main" id="{73F49749-0660-40BC-BF3E-A16D7DF2A994}"/>
              </a:ext>
            </a:extLst>
          </p:cNvPr>
          <p:cNvSpPr txBox="1"/>
          <p:nvPr/>
        </p:nvSpPr>
        <p:spPr>
          <a:xfrm>
            <a:off x="76200" y="1186300"/>
            <a:ext cx="16459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■訪問介護</a:t>
            </a:r>
          </a:p>
        </p:txBody>
      </p:sp>
      <p:sp>
        <p:nvSpPr>
          <p:cNvPr id="6" name="スライド番号プレースホルダー 5">
            <a:extLst>
              <a:ext uri="{FF2B5EF4-FFF2-40B4-BE49-F238E27FC236}">
                <a16:creationId xmlns:a16="http://schemas.microsoft.com/office/drawing/2014/main" id="{1F7E4B12-9918-4D38-9EC6-357A140A2922}"/>
              </a:ext>
            </a:extLst>
          </p:cNvPr>
          <p:cNvSpPr>
            <a:spLocks noGrp="1"/>
          </p:cNvSpPr>
          <p:nvPr>
            <p:ph type="sldNum" sz="quarter" idx="12"/>
          </p:nvPr>
        </p:nvSpPr>
        <p:spPr>
          <a:xfrm>
            <a:off x="7135463" y="6563839"/>
            <a:ext cx="2057400" cy="365125"/>
          </a:xfrm>
        </p:spPr>
        <p:txBody>
          <a:bodyPr/>
          <a:lstStyle/>
          <a:p>
            <a:fld id="{53F6C320-218B-40D5-B915-27573D0F3177}" type="slidenum">
              <a:rPr kumimoji="1" lang="ja-JP" altLang="en-US" smtClean="0"/>
              <a:t>5</a:t>
            </a:fld>
            <a:endParaRPr kumimoji="1" lang="ja-JP" altLang="en-US"/>
          </a:p>
        </p:txBody>
      </p:sp>
      <p:sp>
        <p:nvSpPr>
          <p:cNvPr id="13" name="正方形/長方形 12">
            <a:extLst>
              <a:ext uri="{FF2B5EF4-FFF2-40B4-BE49-F238E27FC236}">
                <a16:creationId xmlns:a16="http://schemas.microsoft.com/office/drawing/2014/main" id="{6A5338A7-E4E3-4765-92B7-FD6B2AD22425}"/>
              </a:ext>
            </a:extLst>
          </p:cNvPr>
          <p:cNvSpPr/>
          <p:nvPr/>
        </p:nvSpPr>
        <p:spPr>
          <a:xfrm>
            <a:off x="0" y="497381"/>
            <a:ext cx="9144000" cy="71185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圏域別／居宅サービス</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○令和４年度から８年度の増加率は、訪問介護は三島圏域において、通所介護は北河内圏域において、訪問看護は南河内圏域において、</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特定施設入居者生活介護は泉州圏域において最も高くなっている。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○令和</a:t>
            </a:r>
            <a:r>
              <a:rPr kumimoji="1" lang="en-US" altLang="ja-JP" sz="1100" dirty="0">
                <a:solidFill>
                  <a:schemeClr val="tx1"/>
                </a:solidFill>
                <a:latin typeface="BIZ UDPゴシック" panose="020B0400000000000000" pitchFamily="50" charset="-128"/>
                <a:ea typeface="BIZ UDPゴシック" panose="020B0400000000000000" pitchFamily="50" charset="-128"/>
              </a:rPr>
              <a:t>22</a:t>
            </a:r>
            <a:r>
              <a:rPr kumimoji="1" lang="ja-JP" altLang="en-US" sz="1100" dirty="0">
                <a:solidFill>
                  <a:schemeClr val="tx1"/>
                </a:solidFill>
                <a:latin typeface="BIZ UDPゴシック" panose="020B0400000000000000" pitchFamily="50" charset="-128"/>
                <a:ea typeface="BIZ UDPゴシック" panose="020B0400000000000000" pitchFamily="50" charset="-128"/>
              </a:rPr>
              <a:t>年度を見通すと、いずれのサービスも、三島圏域及び豊能圏域において増加率が高い傾向にある。</a:t>
            </a:r>
            <a:endParaRPr kumimoji="1" lang="zh-TW" altLang="en-US" sz="11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3" name="表 2">
            <a:extLst>
              <a:ext uri="{FF2B5EF4-FFF2-40B4-BE49-F238E27FC236}">
                <a16:creationId xmlns:a16="http://schemas.microsoft.com/office/drawing/2014/main" id="{A1C373BC-49E9-4263-B505-A1AA60C370AE}"/>
              </a:ext>
            </a:extLst>
          </p:cNvPr>
          <p:cNvGraphicFramePr>
            <a:graphicFrameLocks noGrp="1"/>
          </p:cNvGraphicFramePr>
          <p:nvPr>
            <p:extLst>
              <p:ext uri="{D42A27DB-BD31-4B8C-83A1-F6EECF244321}">
                <p14:modId xmlns:p14="http://schemas.microsoft.com/office/powerpoint/2010/main" val="1907549745"/>
              </p:ext>
            </p:extLst>
          </p:nvPr>
        </p:nvGraphicFramePr>
        <p:xfrm>
          <a:off x="234953" y="1424940"/>
          <a:ext cx="4207507" cy="2538915"/>
        </p:xfrm>
        <a:graphic>
          <a:graphicData uri="http://schemas.openxmlformats.org/drawingml/2006/table">
            <a:tbl>
              <a:tblPr>
                <a:tableStyleId>{0505E3EF-67EA-436B-97B2-0124C06EBD24}</a:tableStyleId>
              </a:tblPr>
              <a:tblGrid>
                <a:gridCol w="608047">
                  <a:extLst>
                    <a:ext uri="{9D8B030D-6E8A-4147-A177-3AD203B41FA5}">
                      <a16:colId xmlns:a16="http://schemas.microsoft.com/office/drawing/2014/main" val="2311788203"/>
                    </a:ext>
                  </a:extLst>
                </a:gridCol>
                <a:gridCol w="719892">
                  <a:extLst>
                    <a:ext uri="{9D8B030D-6E8A-4147-A177-3AD203B41FA5}">
                      <a16:colId xmlns:a16="http://schemas.microsoft.com/office/drawing/2014/main" val="1809858087"/>
                    </a:ext>
                  </a:extLst>
                </a:gridCol>
                <a:gridCol w="867888">
                  <a:extLst>
                    <a:ext uri="{9D8B030D-6E8A-4147-A177-3AD203B41FA5}">
                      <a16:colId xmlns:a16="http://schemas.microsoft.com/office/drawing/2014/main" val="4154360183"/>
                    </a:ext>
                  </a:extLst>
                </a:gridCol>
                <a:gridCol w="571896">
                  <a:extLst>
                    <a:ext uri="{9D8B030D-6E8A-4147-A177-3AD203B41FA5}">
                      <a16:colId xmlns:a16="http://schemas.microsoft.com/office/drawing/2014/main" val="2534261932"/>
                    </a:ext>
                  </a:extLst>
                </a:gridCol>
                <a:gridCol w="883524">
                  <a:extLst>
                    <a:ext uri="{9D8B030D-6E8A-4147-A177-3AD203B41FA5}">
                      <a16:colId xmlns:a16="http://schemas.microsoft.com/office/drawing/2014/main" val="492975426"/>
                    </a:ext>
                  </a:extLst>
                </a:gridCol>
                <a:gridCol w="556260">
                  <a:extLst>
                    <a:ext uri="{9D8B030D-6E8A-4147-A177-3AD203B41FA5}">
                      <a16:colId xmlns:a16="http://schemas.microsoft.com/office/drawing/2014/main" val="3175746945"/>
                    </a:ext>
                  </a:extLst>
                </a:gridCol>
              </a:tblGrid>
              <a:tr h="207705">
                <a:tc row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圏域名</a:t>
                      </a:r>
                    </a:p>
                  </a:txBody>
                  <a:tcPr marL="7620" marR="7620" marT="7620" marB="0" anchor="ctr"/>
                </a:tc>
                <a:tc>
                  <a:txBody>
                    <a:bodyPr/>
                    <a:lstStyle/>
                    <a:p>
                      <a:pPr algn="ctr" fontAlgn="ctr"/>
                      <a:r>
                        <a:rPr lang="ja-JP" altLang="en-US" sz="1000" u="none" strike="noStrike" dirty="0">
                          <a:effectLst/>
                        </a:rPr>
                        <a:t>第８期実績</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000" u="none" strike="noStrike">
                          <a:effectLst/>
                        </a:rPr>
                        <a:t>第９期（見込み）</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000" u="none" strike="noStrike" dirty="0">
                          <a:effectLst/>
                        </a:rPr>
                        <a:t>（参考）</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2114879389"/>
                  </a:ext>
                </a:extLst>
              </a:tr>
              <a:tr h="154864">
                <a:tc vMerge="1">
                  <a:txBody>
                    <a:bodyPr/>
                    <a:lstStyle/>
                    <a:p>
                      <a:endParaRPr kumimoji="1" lang="ja-JP" altLang="en-US"/>
                    </a:p>
                  </a:txBody>
                  <a:tcPr/>
                </a:tc>
                <a:tc rowSpan="2">
                  <a:txBody>
                    <a:bodyPr/>
                    <a:lstStyle/>
                    <a:p>
                      <a:pPr algn="ctr" fontAlgn="ctr"/>
                      <a:r>
                        <a:rPr lang="ja-JP" altLang="en-US" sz="1000" u="none" strike="noStrike" dirty="0">
                          <a:effectLst/>
                        </a:rPr>
                        <a:t>令和</a:t>
                      </a:r>
                      <a:r>
                        <a:rPr lang="en-US" altLang="ja-JP" sz="1000" u="none" strike="noStrike" dirty="0">
                          <a:effectLst/>
                        </a:rPr>
                        <a:t>4</a:t>
                      </a:r>
                      <a:r>
                        <a:rPr lang="ja-JP" altLang="en-US" sz="1000" u="none" strike="noStrike" dirty="0">
                          <a:effectLst/>
                        </a:rPr>
                        <a:t>年度</a:t>
                      </a:r>
                      <a:br>
                        <a:rPr lang="ja-JP" altLang="en-US" sz="1000" u="none" strike="noStrike" dirty="0">
                          <a:effectLst/>
                        </a:rPr>
                      </a:br>
                      <a:r>
                        <a:rPr lang="en-US" altLang="ja-JP" sz="1000" u="none" strike="noStrike" dirty="0">
                          <a:effectLst/>
                        </a:rPr>
                        <a:t>(2022</a:t>
                      </a:r>
                      <a:r>
                        <a:rPr lang="ja-JP" altLang="en-US" sz="1000" u="none" strike="noStrike" dirty="0">
                          <a:effectLst/>
                        </a:rPr>
                        <a:t>年度</a:t>
                      </a:r>
                      <a:r>
                        <a:rPr lang="en-US" altLang="ja-JP" sz="100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000" u="none" strike="noStrike" dirty="0">
                          <a:effectLst/>
                        </a:rPr>
                        <a:t>令和</a:t>
                      </a:r>
                      <a:r>
                        <a:rPr lang="en-US" altLang="ja-JP" sz="1000" u="none" strike="noStrike" dirty="0">
                          <a:effectLst/>
                        </a:rPr>
                        <a:t>8</a:t>
                      </a:r>
                      <a:r>
                        <a:rPr lang="ja-JP" altLang="en-US" sz="1000" u="none" strike="noStrike" dirty="0">
                          <a:effectLst/>
                        </a:rPr>
                        <a:t>年度</a:t>
                      </a:r>
                      <a:br>
                        <a:rPr lang="ja-JP" altLang="en-US" sz="1000" u="none" strike="noStrike" dirty="0">
                          <a:effectLst/>
                        </a:rPr>
                      </a:br>
                      <a:r>
                        <a:rPr lang="en-US" altLang="ja-JP" sz="1000" u="none" strike="noStrike" dirty="0">
                          <a:effectLst/>
                        </a:rPr>
                        <a:t>(2026</a:t>
                      </a:r>
                      <a:r>
                        <a:rPr lang="ja-JP" altLang="en-US" sz="1000" u="none" strike="noStrike" dirty="0">
                          <a:effectLst/>
                        </a:rPr>
                        <a:t>年度</a:t>
                      </a:r>
                      <a:r>
                        <a:rPr lang="en-US" altLang="ja-JP" sz="100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00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000" u="none" strike="noStrike" dirty="0">
                          <a:effectLst/>
                        </a:rPr>
                        <a:t>令和</a:t>
                      </a:r>
                      <a:r>
                        <a:rPr lang="en-US" altLang="ja-JP" sz="1000" u="none" strike="noStrike" dirty="0">
                          <a:effectLst/>
                        </a:rPr>
                        <a:t>22</a:t>
                      </a:r>
                      <a:r>
                        <a:rPr lang="ja-JP" altLang="en-US" sz="1000" u="none" strike="noStrike" dirty="0">
                          <a:effectLst/>
                        </a:rPr>
                        <a:t>年度</a:t>
                      </a:r>
                      <a:br>
                        <a:rPr lang="ja-JP" altLang="en-US" sz="1000" u="none" strike="noStrike" dirty="0">
                          <a:effectLst/>
                        </a:rPr>
                      </a:br>
                      <a:r>
                        <a:rPr lang="en-US" altLang="ja-JP" sz="1000" u="none" strike="noStrike" dirty="0">
                          <a:effectLst/>
                        </a:rPr>
                        <a:t>(2040</a:t>
                      </a:r>
                      <a:r>
                        <a:rPr lang="ja-JP" altLang="en-US" sz="1000" u="none" strike="noStrike" dirty="0">
                          <a:effectLst/>
                        </a:rPr>
                        <a:t>年度</a:t>
                      </a:r>
                      <a:r>
                        <a:rPr lang="en-US" altLang="ja-JP" sz="1000" u="none" strike="noStrike" dirty="0">
                          <a:effectLst/>
                        </a:rPr>
                        <a:t>)</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000" u="none" strike="noStrike">
                          <a:effectLst/>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3440702146"/>
                  </a:ext>
                </a:extLst>
              </a:tr>
              <a:tr h="3028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R8)</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R22)</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2829474911"/>
                  </a:ext>
                </a:extLst>
              </a:tr>
              <a:tr h="207595">
                <a:tc>
                  <a:txBody>
                    <a:bodyPr/>
                    <a:lstStyle/>
                    <a:p>
                      <a:pPr algn="ctr" fontAlgn="ctr"/>
                      <a:r>
                        <a:rPr lang="ja-JP" altLang="en-US" sz="1000" u="none" strike="noStrike">
                          <a:effectLst/>
                        </a:rPr>
                        <a:t>府合計</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ea typeface="+mn-ea"/>
                        </a:rPr>
                        <a:t>58,657,602</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66,573,185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13.5%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74,182,499</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26.5%</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3015880725"/>
                  </a:ext>
                </a:extLst>
              </a:tr>
              <a:tr h="207595">
                <a:tc>
                  <a:txBody>
                    <a:bodyPr/>
                    <a:lstStyle/>
                    <a:p>
                      <a:pPr algn="ctr" fontAlgn="ctr"/>
                      <a:r>
                        <a:rPr lang="ja-JP" altLang="en-US" sz="1000" u="none" strike="noStrike">
                          <a:effectLst/>
                        </a:rPr>
                        <a:t>大阪市</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ea typeface="+mn-ea"/>
                        </a:rPr>
                        <a:t>20,556,281</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23,868,905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16.1%</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26,653,892</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29.7%</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322046235"/>
                  </a:ext>
                </a:extLst>
              </a:tr>
              <a:tr h="207595">
                <a:tc>
                  <a:txBody>
                    <a:bodyPr/>
                    <a:lstStyle/>
                    <a:p>
                      <a:pPr algn="ctr" fontAlgn="ctr"/>
                      <a:r>
                        <a:rPr lang="ja-JP" altLang="en-US" sz="1000" u="none" strike="noStrike">
                          <a:effectLst/>
                        </a:rPr>
                        <a:t>豊　能</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ea typeface="+mn-ea"/>
                        </a:rPr>
                        <a:t>5,643,132</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6,520,336</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15.5%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7,809,068</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38.4%</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1203512549"/>
                  </a:ext>
                </a:extLst>
              </a:tr>
              <a:tr h="207595">
                <a:tc>
                  <a:txBody>
                    <a:bodyPr/>
                    <a:lstStyle/>
                    <a:p>
                      <a:pPr algn="ctr" fontAlgn="ctr"/>
                      <a:r>
                        <a:rPr lang="ja-JP" altLang="en-US" sz="1000" u="none" strike="noStrike">
                          <a:effectLst/>
                        </a:rPr>
                        <a:t>三　島</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ea typeface="+mn-ea"/>
                        </a:rPr>
                        <a:t>3,598,031</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4,726,630</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31.4%</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5,616,775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56.1%</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978944122"/>
                  </a:ext>
                </a:extLst>
              </a:tr>
              <a:tr h="207595">
                <a:tc>
                  <a:txBody>
                    <a:bodyPr/>
                    <a:lstStyle/>
                    <a:p>
                      <a:pPr algn="ctr" fontAlgn="ctr"/>
                      <a:r>
                        <a:rPr lang="ja-JP" altLang="en-US" sz="1000" u="none" strike="noStrike">
                          <a:effectLst/>
                        </a:rPr>
                        <a:t>北河内</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ea typeface="+mn-ea"/>
                        </a:rPr>
                        <a:t>7,417,067</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7,228,933</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-2.5%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8,041,835</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8.4%</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2189246918"/>
                  </a:ext>
                </a:extLst>
              </a:tr>
              <a:tr h="207595">
                <a:tc>
                  <a:txBody>
                    <a:bodyPr/>
                    <a:lstStyle/>
                    <a:p>
                      <a:pPr algn="ctr" fontAlgn="ctr"/>
                      <a:r>
                        <a:rPr lang="ja-JP" altLang="en-US" sz="1000" u="none" strike="noStrike">
                          <a:effectLst/>
                        </a:rPr>
                        <a:t>中河内</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ea typeface="+mn-ea"/>
                        </a:rPr>
                        <a:t>6,214,330</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6,909,652</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11.2%</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7,197,361</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15.8%</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2340898430"/>
                  </a:ext>
                </a:extLst>
              </a:tr>
              <a:tr h="207595">
                <a:tc>
                  <a:txBody>
                    <a:bodyPr/>
                    <a:lstStyle/>
                    <a:p>
                      <a:pPr algn="ctr" fontAlgn="ctr"/>
                      <a:r>
                        <a:rPr lang="ja-JP" altLang="en-US" sz="1000" u="none" strike="noStrike">
                          <a:effectLst/>
                        </a:rPr>
                        <a:t>南河内</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ea typeface="+mn-ea"/>
                        </a:rPr>
                        <a:t>3,616,575</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4,333,362</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19.8%</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4,823,557</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33.4%</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3477021128"/>
                  </a:ext>
                </a:extLst>
              </a:tr>
              <a:tr h="207595">
                <a:tc>
                  <a:txBody>
                    <a:bodyPr/>
                    <a:lstStyle/>
                    <a:p>
                      <a:pPr algn="ctr" fontAlgn="ctr"/>
                      <a:r>
                        <a:rPr lang="ja-JP" altLang="en-US" sz="1000" u="none" strike="noStrike">
                          <a:effectLst/>
                        </a:rPr>
                        <a:t>堺　市</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ea typeface="+mn-ea"/>
                        </a:rPr>
                        <a:t>5,784,356</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6,355,654</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9.9%</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6,646,532</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14.9%</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3408269714"/>
                  </a:ext>
                </a:extLst>
              </a:tr>
              <a:tr h="207595">
                <a:tc>
                  <a:txBody>
                    <a:bodyPr/>
                    <a:lstStyle/>
                    <a:p>
                      <a:pPr algn="ctr" fontAlgn="ctr"/>
                      <a:r>
                        <a:rPr lang="ja-JP" altLang="en-US" sz="1000" u="none" strike="noStrike" dirty="0">
                          <a:effectLst/>
                        </a:rPr>
                        <a:t>泉　州</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ea typeface="+mn-ea"/>
                        </a:rPr>
                        <a:t>5,827,830</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6,629,714</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a:effectLst/>
                          <a:latin typeface="+mn-lt"/>
                          <a:ea typeface="+mn-ea"/>
                        </a:rPr>
                        <a:t>13.8%</a:t>
                      </a:r>
                      <a:endParaRPr lang="en-US" altLang="ja-JP" sz="1000" b="0" i="0" u="none" strike="noStrike">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7,393,477</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tc>
                  <a:txBody>
                    <a:bodyPr/>
                    <a:lstStyle/>
                    <a:p>
                      <a:pPr algn="r" fontAlgn="ctr"/>
                      <a:r>
                        <a:rPr lang="en-US" altLang="ja-JP" sz="1000" u="none" strike="noStrike" dirty="0">
                          <a:effectLst/>
                          <a:latin typeface="+mn-lt"/>
                          <a:ea typeface="+mn-ea"/>
                        </a:rPr>
                        <a:t>26.9%</a:t>
                      </a:r>
                      <a:endParaRPr lang="en-US" altLang="ja-JP" sz="1000" b="0" i="0" u="none" strike="noStrike" dirty="0">
                        <a:solidFill>
                          <a:srgbClr val="000000"/>
                        </a:solidFill>
                        <a:effectLst/>
                        <a:latin typeface="+mn-lt"/>
                        <a:ea typeface="+mn-ea"/>
                      </a:endParaRPr>
                    </a:p>
                  </a:txBody>
                  <a:tcPr marL="7620" marR="7620" marT="7620" marB="0" anchor="ctr">
                    <a:solidFill>
                      <a:schemeClr val="bg1"/>
                    </a:solidFill>
                  </a:tcPr>
                </a:tc>
                <a:extLst>
                  <a:ext uri="{0D108BD9-81ED-4DB2-BD59-A6C34878D82A}">
                    <a16:rowId xmlns:a16="http://schemas.microsoft.com/office/drawing/2014/main" val="1874980711"/>
                  </a:ext>
                </a:extLst>
              </a:tr>
            </a:tbl>
          </a:graphicData>
        </a:graphic>
      </p:graphicFrame>
      <p:graphicFrame>
        <p:nvGraphicFramePr>
          <p:cNvPr id="7" name="表 6">
            <a:extLst>
              <a:ext uri="{FF2B5EF4-FFF2-40B4-BE49-F238E27FC236}">
                <a16:creationId xmlns:a16="http://schemas.microsoft.com/office/drawing/2014/main" id="{E717ACD3-E2BA-46C2-8371-39ACE33BBEF6}"/>
              </a:ext>
            </a:extLst>
          </p:cNvPr>
          <p:cNvGraphicFramePr>
            <a:graphicFrameLocks noGrp="1"/>
          </p:cNvGraphicFramePr>
          <p:nvPr>
            <p:extLst>
              <p:ext uri="{D42A27DB-BD31-4B8C-83A1-F6EECF244321}">
                <p14:modId xmlns:p14="http://schemas.microsoft.com/office/powerpoint/2010/main" val="2832736289"/>
              </p:ext>
            </p:extLst>
          </p:nvPr>
        </p:nvGraphicFramePr>
        <p:xfrm>
          <a:off x="234952" y="4218905"/>
          <a:ext cx="4207507" cy="2519125"/>
        </p:xfrm>
        <a:graphic>
          <a:graphicData uri="http://schemas.openxmlformats.org/drawingml/2006/table">
            <a:tbl>
              <a:tblPr>
                <a:tableStyleId>{0505E3EF-67EA-436B-97B2-0124C06EBD24}</a:tableStyleId>
              </a:tblPr>
              <a:tblGrid>
                <a:gridCol w="607407">
                  <a:extLst>
                    <a:ext uri="{9D8B030D-6E8A-4147-A177-3AD203B41FA5}">
                      <a16:colId xmlns:a16="http://schemas.microsoft.com/office/drawing/2014/main" val="1301888620"/>
                    </a:ext>
                  </a:extLst>
                </a:gridCol>
                <a:gridCol w="720020">
                  <a:extLst>
                    <a:ext uri="{9D8B030D-6E8A-4147-A177-3AD203B41FA5}">
                      <a16:colId xmlns:a16="http://schemas.microsoft.com/office/drawing/2014/main" val="3725246035"/>
                    </a:ext>
                  </a:extLst>
                </a:gridCol>
                <a:gridCol w="868401">
                  <a:extLst>
                    <a:ext uri="{9D8B030D-6E8A-4147-A177-3AD203B41FA5}">
                      <a16:colId xmlns:a16="http://schemas.microsoft.com/office/drawing/2014/main" val="568246435"/>
                    </a:ext>
                  </a:extLst>
                </a:gridCol>
                <a:gridCol w="571639">
                  <a:extLst>
                    <a:ext uri="{9D8B030D-6E8A-4147-A177-3AD203B41FA5}">
                      <a16:colId xmlns:a16="http://schemas.microsoft.com/office/drawing/2014/main" val="3915820394"/>
                    </a:ext>
                  </a:extLst>
                </a:gridCol>
                <a:gridCol w="862445">
                  <a:extLst>
                    <a:ext uri="{9D8B030D-6E8A-4147-A177-3AD203B41FA5}">
                      <a16:colId xmlns:a16="http://schemas.microsoft.com/office/drawing/2014/main" val="1379626602"/>
                    </a:ext>
                  </a:extLst>
                </a:gridCol>
                <a:gridCol w="577595">
                  <a:extLst>
                    <a:ext uri="{9D8B030D-6E8A-4147-A177-3AD203B41FA5}">
                      <a16:colId xmlns:a16="http://schemas.microsoft.com/office/drawing/2014/main" val="3977227509"/>
                    </a:ext>
                  </a:extLst>
                </a:gridCol>
              </a:tblGrid>
              <a:tr h="195051">
                <a:tc rowSpan="3">
                  <a:txBody>
                    <a:bodyPr/>
                    <a:lstStyle/>
                    <a:p>
                      <a:pPr algn="ctr" fontAlgn="ctr"/>
                      <a:r>
                        <a:rPr lang="ja-JP" altLang="en-US" sz="1100" b="0" u="none" strike="noStrike" dirty="0">
                          <a:solidFill>
                            <a:srgbClr val="000000"/>
                          </a:solidFill>
                          <a:effectLst/>
                        </a:rPr>
                        <a:t>圏域名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dirty="0">
                          <a:effectLst/>
                        </a:rPr>
                        <a:t>第８期実績</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dirty="0">
                          <a:effectLst/>
                        </a:rPr>
                        <a:t>第９期（見込み）</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945109999"/>
                  </a:ext>
                </a:extLst>
              </a:tr>
              <a:tr h="144000">
                <a:tc vMerge="1">
                  <a:txBody>
                    <a:bodyPr/>
                    <a:lstStyle/>
                    <a:p>
                      <a:endParaRPr kumimoji="1" lang="ja-JP" altLang="en-US"/>
                    </a:p>
                  </a:txBody>
                  <a:tcPr/>
                </a:tc>
                <a:tc rowSpan="2">
                  <a:txBody>
                    <a:bodyPr/>
                    <a:lstStyle/>
                    <a:p>
                      <a:pPr algn="ctr" fontAlgn="ctr"/>
                      <a:r>
                        <a:rPr lang="ja-JP" altLang="en-US" sz="1100" u="none" strike="noStrike" dirty="0">
                          <a:effectLst/>
                        </a:rPr>
                        <a:t>令和</a:t>
                      </a:r>
                      <a:r>
                        <a:rPr lang="en-US" altLang="ja-JP" sz="1100" u="none" strike="noStrike" dirty="0">
                          <a:effectLst/>
                        </a:rPr>
                        <a:t>4</a:t>
                      </a:r>
                      <a:r>
                        <a:rPr lang="ja-JP" altLang="en-US" sz="1100" u="none" strike="noStrike" dirty="0">
                          <a:effectLst/>
                        </a:rPr>
                        <a:t>年度</a:t>
                      </a:r>
                      <a:br>
                        <a:rPr lang="ja-JP" altLang="en-US" sz="1100" u="none" strike="noStrike" dirty="0">
                          <a:effectLst/>
                        </a:rPr>
                      </a:br>
                      <a:r>
                        <a:rPr lang="en-US" altLang="ja-JP" sz="1100" u="none" strike="noStrike" dirty="0">
                          <a:effectLst/>
                        </a:rPr>
                        <a:t>(2022</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3096404411"/>
                  </a:ext>
                </a:extLst>
              </a:tr>
              <a:tr h="3933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R8)</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R22)</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893999977"/>
                  </a:ext>
                </a:extLst>
              </a:tr>
              <a:tr h="195051">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7,882,852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9,082,031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15.2%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10,124,687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28.4%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107567215"/>
                  </a:ext>
                </a:extLst>
              </a:tr>
              <a:tr h="195051">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2,486,541</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2,944,124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18.4%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3,273,190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31.6%</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333807932"/>
                  </a:ext>
                </a:extLst>
              </a:tr>
              <a:tr h="195051">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1,058,049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1,205,148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13.9%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1,447,540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36.8%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093511676"/>
                  </a:ext>
                </a:extLst>
              </a:tr>
              <a:tr h="195051">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553,275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667,043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20.6%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788,555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42.5%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079894083"/>
                  </a:ext>
                </a:extLst>
              </a:tr>
              <a:tr h="195051">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1,096,351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1,173,150</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7.0%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1,309,187</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19.4%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212595793"/>
                  </a:ext>
                </a:extLst>
              </a:tr>
              <a:tr h="195051">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753,226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864,736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14.8%</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902,539</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19.8%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783167908"/>
                  </a:ext>
                </a:extLst>
              </a:tr>
              <a:tr h="195051">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593,432</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721,541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21.6%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795,672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34.1%</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756918636"/>
                  </a:ext>
                </a:extLst>
              </a:tr>
              <a:tr h="195051">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751,141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821,569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9.4%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845,782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12.6%</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446929293"/>
                  </a:ext>
                </a:extLst>
              </a:tr>
              <a:tr h="195051">
                <a:tc>
                  <a:txBody>
                    <a:bodyPr/>
                    <a:lstStyle/>
                    <a:p>
                      <a:pPr algn="ctr" fontAlgn="ctr"/>
                      <a:r>
                        <a:rPr lang="ja-JP" altLang="en-US" sz="1100" u="none" strike="noStrike">
                          <a:effectLst/>
                        </a:rPr>
                        <a:t>泉　州</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590,837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684,720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15.9%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762,223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29.0%</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943251043"/>
                  </a:ext>
                </a:extLst>
              </a:tr>
            </a:tbl>
          </a:graphicData>
        </a:graphic>
      </p:graphicFrame>
      <p:sp>
        <p:nvSpPr>
          <p:cNvPr id="16" name="テキスト ボックス 15">
            <a:extLst>
              <a:ext uri="{FF2B5EF4-FFF2-40B4-BE49-F238E27FC236}">
                <a16:creationId xmlns:a16="http://schemas.microsoft.com/office/drawing/2014/main" id="{A4C3917F-EEB0-4D76-B360-2F6498FF318F}"/>
              </a:ext>
            </a:extLst>
          </p:cNvPr>
          <p:cNvSpPr txBox="1"/>
          <p:nvPr/>
        </p:nvSpPr>
        <p:spPr>
          <a:xfrm>
            <a:off x="83820" y="3972535"/>
            <a:ext cx="21412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■訪問看護（介護サービス）</a:t>
            </a:r>
          </a:p>
        </p:txBody>
      </p:sp>
      <p:sp>
        <p:nvSpPr>
          <p:cNvPr id="19" name="テキスト ボックス 18">
            <a:extLst>
              <a:ext uri="{FF2B5EF4-FFF2-40B4-BE49-F238E27FC236}">
                <a16:creationId xmlns:a16="http://schemas.microsoft.com/office/drawing/2014/main" id="{5304419C-B625-455C-802D-1D727DD696DA}"/>
              </a:ext>
            </a:extLst>
          </p:cNvPr>
          <p:cNvSpPr txBox="1"/>
          <p:nvPr/>
        </p:nvSpPr>
        <p:spPr>
          <a:xfrm>
            <a:off x="4511040" y="1186300"/>
            <a:ext cx="16459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■通所介護</a:t>
            </a:r>
          </a:p>
        </p:txBody>
      </p:sp>
      <p:graphicFrame>
        <p:nvGraphicFramePr>
          <p:cNvPr id="20" name="表 19">
            <a:extLst>
              <a:ext uri="{FF2B5EF4-FFF2-40B4-BE49-F238E27FC236}">
                <a16:creationId xmlns:a16="http://schemas.microsoft.com/office/drawing/2014/main" id="{559049CD-EF68-4420-ACE7-6B680BAA86E1}"/>
              </a:ext>
            </a:extLst>
          </p:cNvPr>
          <p:cNvGraphicFramePr>
            <a:graphicFrameLocks noGrp="1"/>
          </p:cNvGraphicFramePr>
          <p:nvPr>
            <p:extLst>
              <p:ext uri="{D42A27DB-BD31-4B8C-83A1-F6EECF244321}">
                <p14:modId xmlns:p14="http://schemas.microsoft.com/office/powerpoint/2010/main" val="1228845312"/>
              </p:ext>
            </p:extLst>
          </p:nvPr>
        </p:nvGraphicFramePr>
        <p:xfrm>
          <a:off x="4646932" y="1425050"/>
          <a:ext cx="4262116" cy="2538914"/>
        </p:xfrm>
        <a:graphic>
          <a:graphicData uri="http://schemas.openxmlformats.org/drawingml/2006/table">
            <a:tbl>
              <a:tblPr>
                <a:tableStyleId>{0505E3EF-67EA-436B-97B2-0124C06EBD24}</a:tableStyleId>
              </a:tblPr>
              <a:tblGrid>
                <a:gridCol w="734848">
                  <a:extLst>
                    <a:ext uri="{9D8B030D-6E8A-4147-A177-3AD203B41FA5}">
                      <a16:colId xmlns:a16="http://schemas.microsoft.com/office/drawing/2014/main" val="2478116408"/>
                    </a:ext>
                  </a:extLst>
                </a:gridCol>
                <a:gridCol w="734848">
                  <a:extLst>
                    <a:ext uri="{9D8B030D-6E8A-4147-A177-3AD203B41FA5}">
                      <a16:colId xmlns:a16="http://schemas.microsoft.com/office/drawing/2014/main" val="1533636788"/>
                    </a:ext>
                  </a:extLst>
                </a:gridCol>
                <a:gridCol w="885854">
                  <a:extLst>
                    <a:ext uri="{9D8B030D-6E8A-4147-A177-3AD203B41FA5}">
                      <a16:colId xmlns:a16="http://schemas.microsoft.com/office/drawing/2014/main" val="3965232247"/>
                    </a:ext>
                  </a:extLst>
                </a:gridCol>
                <a:gridCol w="583841">
                  <a:extLst>
                    <a:ext uri="{9D8B030D-6E8A-4147-A177-3AD203B41FA5}">
                      <a16:colId xmlns:a16="http://schemas.microsoft.com/office/drawing/2014/main" val="954831226"/>
                    </a:ext>
                  </a:extLst>
                </a:gridCol>
                <a:gridCol w="734848">
                  <a:extLst>
                    <a:ext uri="{9D8B030D-6E8A-4147-A177-3AD203B41FA5}">
                      <a16:colId xmlns:a16="http://schemas.microsoft.com/office/drawing/2014/main" val="3093849541"/>
                    </a:ext>
                  </a:extLst>
                </a:gridCol>
                <a:gridCol w="587877">
                  <a:extLst>
                    <a:ext uri="{9D8B030D-6E8A-4147-A177-3AD203B41FA5}">
                      <a16:colId xmlns:a16="http://schemas.microsoft.com/office/drawing/2014/main" val="820952655"/>
                    </a:ext>
                  </a:extLst>
                </a:gridCol>
              </a:tblGrid>
              <a:tr h="193896">
                <a:tc rowSpan="3">
                  <a:txBody>
                    <a:bodyPr/>
                    <a:lstStyle/>
                    <a:p>
                      <a:pPr algn="ctr" fontAlgn="ctr"/>
                      <a:r>
                        <a:rPr lang="ja-JP" altLang="en-US" sz="1100" u="none" strike="noStrike" dirty="0">
                          <a:effectLst/>
                        </a:rPr>
                        <a:t>圏域名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dirty="0">
                          <a:effectLst/>
                        </a:rPr>
                        <a:t>第８期実績</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1199083346"/>
                  </a:ext>
                </a:extLst>
              </a:tr>
              <a:tr h="177167">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1748486829"/>
                  </a:ext>
                </a:extLst>
              </a:tr>
              <a:tr h="42278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R8)</a:t>
                      </a:r>
                      <a:endParaRPr lang="en-US" altLang="ja-JP" sz="900" b="0" i="0" u="none" strike="noStrike" dirty="0">
                        <a:solidFill>
                          <a:srgbClr val="000000"/>
                        </a:solidFill>
                        <a:effectLst/>
                        <a:latin typeface="游ゴシック" panose="020B0400000000000000" pitchFamily="50" charset="-128"/>
                        <a:ea typeface="+mn-ea"/>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R22)</a:t>
                      </a:r>
                      <a:endParaRPr lang="en-US" altLang="ja-JP" sz="900" b="0" i="0" u="none" strike="noStrike" dirty="0">
                        <a:solidFill>
                          <a:srgbClr val="000000"/>
                        </a:solidFill>
                        <a:effectLst/>
                        <a:latin typeface="游ゴシック" panose="020B0400000000000000" pitchFamily="50" charset="-128"/>
                        <a:ea typeface="+mn-ea"/>
                      </a:endParaRPr>
                    </a:p>
                  </a:txBody>
                  <a:tcPr marL="7620" marR="7620" marT="7620" marB="0" anchor="ctr"/>
                </a:tc>
                <a:extLst>
                  <a:ext uri="{0D108BD9-81ED-4DB2-BD59-A6C34878D82A}">
                    <a16:rowId xmlns:a16="http://schemas.microsoft.com/office/drawing/2014/main" val="3030916163"/>
                  </a:ext>
                </a:extLst>
              </a:tr>
              <a:tr h="193896">
                <a:tc>
                  <a:txBody>
                    <a:bodyPr/>
                    <a:lstStyle/>
                    <a:p>
                      <a:pPr algn="ctr" fontAlgn="ctr"/>
                      <a:r>
                        <a:rPr lang="ja-JP" altLang="en-US" sz="1100" u="none" strike="noStrike" dirty="0">
                          <a:effectLst/>
                        </a:rPr>
                        <a:t>府合計</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9,068,349</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10,221,023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12.7%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11,134,978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22.8%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789942051"/>
                  </a:ext>
                </a:extLst>
              </a:tr>
              <a:tr h="193896">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2,418,269</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2,750,807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13.8%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3,033,760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25.5%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734880646"/>
                  </a:ext>
                </a:extLst>
              </a:tr>
              <a:tr h="193896">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915,117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1,019,006</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11.4%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1,208,978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32.1%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431244412"/>
                  </a:ext>
                </a:extLst>
              </a:tr>
              <a:tr h="193896">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631,085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726,994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15.2%</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845,686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34.0%</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051382859"/>
                  </a:ext>
                </a:extLst>
              </a:tr>
              <a:tr h="193896">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1,345,344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1,554,583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15.6%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1,651,340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22.7%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286079550"/>
                  </a:ext>
                </a:extLst>
              </a:tr>
              <a:tr h="193896">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971,334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1,067,293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9.9%</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1,092,928</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12.5%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620668212"/>
                  </a:ext>
                </a:extLst>
              </a:tr>
              <a:tr h="193896">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750,007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865,663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15.4%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935,838</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24.8%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737582418"/>
                  </a:ext>
                </a:extLst>
              </a:tr>
              <a:tr h="193896">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935,359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1,002,056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7.1%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1,009,066</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7.9%</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197362020"/>
                  </a:ext>
                </a:extLst>
              </a:tr>
              <a:tr h="193896">
                <a:tc>
                  <a:txBody>
                    <a:bodyPr/>
                    <a:lstStyle/>
                    <a:p>
                      <a:pPr algn="ctr" fontAlgn="ctr"/>
                      <a:r>
                        <a:rPr lang="ja-JP" altLang="en-US" sz="1100" u="none" strike="noStrike" dirty="0">
                          <a:effectLst/>
                        </a:rPr>
                        <a:t>泉　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1,101,834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1,234,620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12.1%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1,357,382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23.2%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33334631"/>
                  </a:ext>
                </a:extLst>
              </a:tr>
            </a:tbl>
          </a:graphicData>
        </a:graphic>
      </p:graphicFrame>
      <p:sp>
        <p:nvSpPr>
          <p:cNvPr id="2" name="テキスト ボックス 1">
            <a:extLst>
              <a:ext uri="{FF2B5EF4-FFF2-40B4-BE49-F238E27FC236}">
                <a16:creationId xmlns:a16="http://schemas.microsoft.com/office/drawing/2014/main" id="{14327E7A-553E-4A1A-8FFF-29FB182CA6B5}"/>
              </a:ext>
            </a:extLst>
          </p:cNvPr>
          <p:cNvSpPr txBox="1"/>
          <p:nvPr/>
        </p:nvSpPr>
        <p:spPr>
          <a:xfrm>
            <a:off x="3315969" y="1209234"/>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a:t>
            </a:r>
            <a:r>
              <a:rPr kumimoji="1" lang="zh-CN" altLang="en-US" sz="1000" dirty="0">
                <a:latin typeface="游ゴシック" panose="020B0400000000000000" pitchFamily="50" charset="-128"/>
                <a:ea typeface="游ゴシック" panose="020B0400000000000000" pitchFamily="50" charset="-128"/>
              </a:rPr>
              <a:t>回</a:t>
            </a:r>
            <a:r>
              <a:rPr kumimoji="1" lang="en-US" altLang="zh-CN" sz="1000" dirty="0">
                <a:latin typeface="游ゴシック" panose="020B0400000000000000" pitchFamily="50" charset="-128"/>
                <a:ea typeface="游ゴシック" panose="020B0400000000000000" pitchFamily="50" charset="-128"/>
              </a:rPr>
              <a:t>/</a:t>
            </a:r>
            <a:r>
              <a:rPr kumimoji="1" lang="zh-CN" altLang="en-US" sz="1000" dirty="0">
                <a:latin typeface="游ゴシック" panose="020B0400000000000000" pitchFamily="50" charset="-128"/>
                <a:ea typeface="游ゴシック" panose="020B0400000000000000" pitchFamily="50" charset="-128"/>
              </a:rPr>
              <a:t>年</a:t>
            </a:r>
            <a:r>
              <a:rPr kumimoji="1" lang="ja-JP" altLang="en-US" sz="1000" dirty="0">
                <a:latin typeface="游ゴシック" panose="020B0400000000000000" pitchFamily="50" charset="-128"/>
                <a:ea typeface="游ゴシック" panose="020B0400000000000000" pitchFamily="50" charset="-128"/>
              </a:rPr>
              <a:t>）</a:t>
            </a:r>
          </a:p>
        </p:txBody>
      </p:sp>
      <p:sp>
        <p:nvSpPr>
          <p:cNvPr id="14" name="テキスト ボックス 13">
            <a:extLst>
              <a:ext uri="{FF2B5EF4-FFF2-40B4-BE49-F238E27FC236}">
                <a16:creationId xmlns:a16="http://schemas.microsoft.com/office/drawing/2014/main" id="{8641C7B0-122C-4003-A521-28B0967095B8}"/>
              </a:ext>
            </a:extLst>
          </p:cNvPr>
          <p:cNvSpPr txBox="1"/>
          <p:nvPr/>
        </p:nvSpPr>
        <p:spPr>
          <a:xfrm>
            <a:off x="7856220" y="1201689"/>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a:t>
            </a:r>
            <a:r>
              <a:rPr kumimoji="1" lang="zh-CN" altLang="en-US" sz="1000" dirty="0">
                <a:latin typeface="游ゴシック" panose="020B0400000000000000" pitchFamily="50" charset="-128"/>
                <a:ea typeface="游ゴシック" panose="020B0400000000000000" pitchFamily="50" charset="-128"/>
              </a:rPr>
              <a:t>回</a:t>
            </a:r>
            <a:r>
              <a:rPr kumimoji="1" lang="en-US" altLang="zh-CN" sz="1000" dirty="0">
                <a:latin typeface="游ゴシック" panose="020B0400000000000000" pitchFamily="50" charset="-128"/>
                <a:ea typeface="游ゴシック" panose="020B0400000000000000" pitchFamily="50" charset="-128"/>
              </a:rPr>
              <a:t>/</a:t>
            </a:r>
            <a:r>
              <a:rPr kumimoji="1" lang="zh-CN" altLang="en-US" sz="1000" dirty="0">
                <a:latin typeface="游ゴシック" panose="020B0400000000000000" pitchFamily="50" charset="-128"/>
                <a:ea typeface="游ゴシック" panose="020B0400000000000000" pitchFamily="50" charset="-128"/>
              </a:rPr>
              <a:t>年</a:t>
            </a:r>
            <a:r>
              <a:rPr kumimoji="1" lang="ja-JP" altLang="en-US" sz="1000" dirty="0">
                <a:latin typeface="游ゴシック" panose="020B0400000000000000" pitchFamily="50" charset="-128"/>
                <a:ea typeface="游ゴシック" panose="020B0400000000000000" pitchFamily="50" charset="-128"/>
              </a:rPr>
              <a:t>）</a:t>
            </a:r>
          </a:p>
        </p:txBody>
      </p:sp>
      <p:sp>
        <p:nvSpPr>
          <p:cNvPr id="15" name="テキスト ボックス 14">
            <a:extLst>
              <a:ext uri="{FF2B5EF4-FFF2-40B4-BE49-F238E27FC236}">
                <a16:creationId xmlns:a16="http://schemas.microsoft.com/office/drawing/2014/main" id="{A68616DD-C994-40AC-9571-2B6DB8575D86}"/>
              </a:ext>
            </a:extLst>
          </p:cNvPr>
          <p:cNvSpPr txBox="1"/>
          <p:nvPr/>
        </p:nvSpPr>
        <p:spPr>
          <a:xfrm>
            <a:off x="3395344" y="4003164"/>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a:t>
            </a:r>
            <a:r>
              <a:rPr kumimoji="1" lang="zh-CN" altLang="en-US" sz="1000" dirty="0">
                <a:latin typeface="游ゴシック" panose="020B0400000000000000" pitchFamily="50" charset="-128"/>
                <a:ea typeface="游ゴシック" panose="020B0400000000000000" pitchFamily="50" charset="-128"/>
              </a:rPr>
              <a:t>回</a:t>
            </a:r>
            <a:r>
              <a:rPr kumimoji="1" lang="en-US" altLang="zh-CN" sz="1000" dirty="0">
                <a:latin typeface="游ゴシック" panose="020B0400000000000000" pitchFamily="50" charset="-128"/>
                <a:ea typeface="游ゴシック" panose="020B0400000000000000" pitchFamily="50" charset="-128"/>
              </a:rPr>
              <a:t>/</a:t>
            </a:r>
            <a:r>
              <a:rPr kumimoji="1" lang="zh-CN" altLang="en-US" sz="1000" dirty="0">
                <a:latin typeface="游ゴシック" panose="020B0400000000000000" pitchFamily="50" charset="-128"/>
                <a:ea typeface="游ゴシック" panose="020B0400000000000000" pitchFamily="50" charset="-128"/>
              </a:rPr>
              <a:t>年</a:t>
            </a:r>
            <a:r>
              <a:rPr kumimoji="1" lang="ja-JP" altLang="en-US" sz="1000" dirty="0">
                <a:latin typeface="游ゴシック" panose="020B0400000000000000" pitchFamily="50" charset="-128"/>
                <a:ea typeface="游ゴシック" panose="020B0400000000000000" pitchFamily="50" charset="-128"/>
              </a:rPr>
              <a:t>）</a:t>
            </a:r>
          </a:p>
        </p:txBody>
      </p:sp>
      <p:sp>
        <p:nvSpPr>
          <p:cNvPr id="22" name="テキスト ボックス 21">
            <a:extLst>
              <a:ext uri="{FF2B5EF4-FFF2-40B4-BE49-F238E27FC236}">
                <a16:creationId xmlns:a16="http://schemas.microsoft.com/office/drawing/2014/main" id="{CEA0B68E-0C85-4BA9-8E81-43BCC81CAAC9}"/>
              </a:ext>
            </a:extLst>
          </p:cNvPr>
          <p:cNvSpPr txBox="1"/>
          <p:nvPr/>
        </p:nvSpPr>
        <p:spPr>
          <a:xfrm>
            <a:off x="4564380" y="3972535"/>
            <a:ext cx="30556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a:t>
            </a:r>
            <a:r>
              <a:rPr kumimoji="1" lang="zh-TW" altLang="en-US" sz="1100" b="1" dirty="0">
                <a:latin typeface="Meiryo UI" panose="020B0604030504040204" pitchFamily="50" charset="-128"/>
                <a:ea typeface="Meiryo UI" panose="020B0604030504040204" pitchFamily="50" charset="-128"/>
              </a:rPr>
              <a:t>特定施設入居者生活介護</a:t>
            </a:r>
            <a:r>
              <a:rPr kumimoji="1" lang="ja-JP" altLang="en-US" sz="1100" b="1" dirty="0">
                <a:latin typeface="Meiryo UI" panose="020B0604030504040204" pitchFamily="50" charset="-128"/>
                <a:ea typeface="Meiryo UI" panose="020B0604030504040204" pitchFamily="50" charset="-128"/>
              </a:rPr>
              <a:t>（介護サービス）</a:t>
            </a:r>
            <a:endParaRPr kumimoji="1" lang="en-US" altLang="zh-TW" sz="1100" b="1" dirty="0">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CCC914DC-DD34-4AF2-BC25-C26EE50B51E3}"/>
              </a:ext>
            </a:extLst>
          </p:cNvPr>
          <p:cNvGraphicFramePr>
            <a:graphicFrameLocks noGrp="1"/>
          </p:cNvGraphicFramePr>
          <p:nvPr>
            <p:extLst>
              <p:ext uri="{D42A27DB-BD31-4B8C-83A1-F6EECF244321}">
                <p14:modId xmlns:p14="http://schemas.microsoft.com/office/powerpoint/2010/main" val="708184067"/>
              </p:ext>
            </p:extLst>
          </p:nvPr>
        </p:nvGraphicFramePr>
        <p:xfrm>
          <a:off x="4642486" y="4218905"/>
          <a:ext cx="4350350" cy="2524706"/>
        </p:xfrm>
        <a:graphic>
          <a:graphicData uri="http://schemas.openxmlformats.org/drawingml/2006/table">
            <a:tbl>
              <a:tblPr>
                <a:tableStyleId>{0505E3EF-67EA-436B-97B2-0124C06EBD24}</a:tableStyleId>
              </a:tblPr>
              <a:tblGrid>
                <a:gridCol w="683894">
                  <a:extLst>
                    <a:ext uri="{9D8B030D-6E8A-4147-A177-3AD203B41FA5}">
                      <a16:colId xmlns:a16="http://schemas.microsoft.com/office/drawing/2014/main" val="2397470295"/>
                    </a:ext>
                  </a:extLst>
                </a:gridCol>
                <a:gridCol w="822960">
                  <a:extLst>
                    <a:ext uri="{9D8B030D-6E8A-4147-A177-3AD203B41FA5}">
                      <a16:colId xmlns:a16="http://schemas.microsoft.com/office/drawing/2014/main" val="1865258761"/>
                    </a:ext>
                  </a:extLst>
                </a:gridCol>
                <a:gridCol w="792480">
                  <a:extLst>
                    <a:ext uri="{9D8B030D-6E8A-4147-A177-3AD203B41FA5}">
                      <a16:colId xmlns:a16="http://schemas.microsoft.com/office/drawing/2014/main" val="4145255130"/>
                    </a:ext>
                  </a:extLst>
                </a:gridCol>
                <a:gridCol w="609600">
                  <a:extLst>
                    <a:ext uri="{9D8B030D-6E8A-4147-A177-3AD203B41FA5}">
                      <a16:colId xmlns:a16="http://schemas.microsoft.com/office/drawing/2014/main" val="3904492292"/>
                    </a:ext>
                  </a:extLst>
                </a:gridCol>
                <a:gridCol w="748665">
                  <a:extLst>
                    <a:ext uri="{9D8B030D-6E8A-4147-A177-3AD203B41FA5}">
                      <a16:colId xmlns:a16="http://schemas.microsoft.com/office/drawing/2014/main" val="2823906734"/>
                    </a:ext>
                  </a:extLst>
                </a:gridCol>
                <a:gridCol w="692751">
                  <a:extLst>
                    <a:ext uri="{9D8B030D-6E8A-4147-A177-3AD203B41FA5}">
                      <a16:colId xmlns:a16="http://schemas.microsoft.com/office/drawing/2014/main" val="3120307792"/>
                    </a:ext>
                  </a:extLst>
                </a:gridCol>
              </a:tblGrid>
              <a:tr h="192053">
                <a:tc rowSpan="3">
                  <a:txBody>
                    <a:bodyPr/>
                    <a:lstStyle/>
                    <a:p>
                      <a:pPr algn="ctr" fontAlgn="ctr"/>
                      <a:r>
                        <a:rPr lang="ja-JP" altLang="en-US" sz="1100" u="none" strike="noStrike" dirty="0">
                          <a:effectLst/>
                        </a:rPr>
                        <a:t>圏域名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a:effectLst/>
                        </a:rPr>
                        <a:t>第８期実績</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3875336688"/>
                  </a:ext>
                </a:extLst>
              </a:tr>
              <a:tr h="173456">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1409204768"/>
                  </a:ext>
                </a:extLst>
              </a:tr>
              <a:tr h="4289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R8)</a:t>
                      </a:r>
                      <a:endParaRPr lang="en-US" altLang="ja-JP" sz="900" b="0" i="0" u="none" strike="noStrike" dirty="0">
                        <a:solidFill>
                          <a:srgbClr val="000000"/>
                        </a:solidFill>
                        <a:effectLst/>
                        <a:latin typeface="游ゴシック" panose="020B0400000000000000" pitchFamily="50" charset="-128"/>
                        <a:ea typeface="+mn-ea"/>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R22)</a:t>
                      </a:r>
                      <a:endParaRPr lang="en-US" altLang="ja-JP" sz="900" b="0" i="0" u="none" strike="noStrike" dirty="0">
                        <a:solidFill>
                          <a:srgbClr val="000000"/>
                        </a:solidFill>
                        <a:effectLst/>
                        <a:latin typeface="游ゴシック" panose="020B0400000000000000" pitchFamily="50" charset="-128"/>
                        <a:ea typeface="+mn-ea"/>
                      </a:endParaRPr>
                    </a:p>
                  </a:txBody>
                  <a:tcPr marL="7620" marR="7620" marT="7620" marB="0" anchor="ctr"/>
                </a:tc>
                <a:extLst>
                  <a:ext uri="{0D108BD9-81ED-4DB2-BD59-A6C34878D82A}">
                    <a16:rowId xmlns:a16="http://schemas.microsoft.com/office/drawing/2014/main" val="3160133543"/>
                  </a:ext>
                </a:extLst>
              </a:tr>
              <a:tr h="192053">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15,921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19,044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19.6%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21,011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32.0%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464129936"/>
                  </a:ext>
                </a:extLst>
              </a:tr>
              <a:tr h="192053">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6,123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6,952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7,841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28.1%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380172083"/>
                  </a:ext>
                </a:extLst>
              </a:tr>
              <a:tr h="192053">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1,937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2,378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2,807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44.9%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077642909"/>
                  </a:ext>
                </a:extLst>
              </a:tr>
              <a:tr h="192053">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1,276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1,537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20.5%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1,859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45.7%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948205102"/>
                  </a:ext>
                </a:extLst>
              </a:tr>
              <a:tr h="192053">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2,118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2,509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18.5%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2,724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28.6%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254574890"/>
                  </a:ext>
                </a:extLst>
              </a:tr>
              <a:tr h="192053">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1,380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1,818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31.7%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1,758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27.4%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73766188"/>
                  </a:ext>
                </a:extLst>
              </a:tr>
              <a:tr h="192053">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840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940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11.9%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974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16.0%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484924108"/>
                  </a:ext>
                </a:extLst>
              </a:tr>
              <a:tr h="192053">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1,484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1,871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26.1%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1,898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27.9%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114233118"/>
                  </a:ext>
                </a:extLst>
              </a:tr>
              <a:tr h="192053">
                <a:tc>
                  <a:txBody>
                    <a:bodyPr/>
                    <a:lstStyle/>
                    <a:p>
                      <a:pPr algn="ctr" fontAlgn="ctr"/>
                      <a:r>
                        <a:rPr lang="ja-JP" altLang="en-US" sz="1100" u="none" strike="noStrike">
                          <a:effectLst/>
                        </a:rPr>
                        <a:t>泉　州</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763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1,039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36.2%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1,150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50.7%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566395920"/>
                  </a:ext>
                </a:extLst>
              </a:tr>
            </a:tbl>
          </a:graphicData>
        </a:graphic>
      </p:graphicFrame>
      <p:sp>
        <p:nvSpPr>
          <p:cNvPr id="24" name="テキスト ボックス 23">
            <a:extLst>
              <a:ext uri="{FF2B5EF4-FFF2-40B4-BE49-F238E27FC236}">
                <a16:creationId xmlns:a16="http://schemas.microsoft.com/office/drawing/2014/main" id="{94481C3E-7705-497D-A1C9-771066814CAE}"/>
              </a:ext>
            </a:extLst>
          </p:cNvPr>
          <p:cNvSpPr txBox="1"/>
          <p:nvPr/>
        </p:nvSpPr>
        <p:spPr>
          <a:xfrm>
            <a:off x="7856220" y="3995544"/>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17" name="正方形/長方形 16">
            <a:extLst>
              <a:ext uri="{FF2B5EF4-FFF2-40B4-BE49-F238E27FC236}">
                <a16:creationId xmlns:a16="http://schemas.microsoft.com/office/drawing/2014/main" id="{BFB8C0CC-6288-4D8B-B7D1-78B1EDBE20BD}"/>
              </a:ext>
            </a:extLst>
          </p:cNvPr>
          <p:cNvSpPr/>
          <p:nvPr/>
        </p:nvSpPr>
        <p:spPr>
          <a:xfrm>
            <a:off x="2411730" y="2728177"/>
            <a:ext cx="605790" cy="19790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A3520E9E-F3AD-45A2-9298-A7B1C8A9CAF6}"/>
              </a:ext>
            </a:extLst>
          </p:cNvPr>
          <p:cNvSpPr/>
          <p:nvPr/>
        </p:nvSpPr>
        <p:spPr>
          <a:xfrm>
            <a:off x="6998970" y="2994298"/>
            <a:ext cx="605790" cy="19790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7CF044B4-F675-44BE-9239-16E22C071051}"/>
              </a:ext>
            </a:extLst>
          </p:cNvPr>
          <p:cNvSpPr/>
          <p:nvPr/>
        </p:nvSpPr>
        <p:spPr>
          <a:xfrm>
            <a:off x="2411730" y="6147368"/>
            <a:ext cx="605790" cy="19790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6ED5D2C2-5D8F-4B1E-8234-B60FD307D2A0}"/>
              </a:ext>
            </a:extLst>
          </p:cNvPr>
          <p:cNvSpPr/>
          <p:nvPr/>
        </p:nvSpPr>
        <p:spPr>
          <a:xfrm>
            <a:off x="6939280" y="6560820"/>
            <a:ext cx="601979" cy="17721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93F48BF7-8B10-4040-8F01-3EBC78EA9F22}"/>
              </a:ext>
            </a:extLst>
          </p:cNvPr>
          <p:cNvSpPr/>
          <p:nvPr/>
        </p:nvSpPr>
        <p:spPr>
          <a:xfrm>
            <a:off x="3874152" y="2496277"/>
            <a:ext cx="560069" cy="42980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5A562E3A-3971-46BD-AEE5-92BC79C58382}"/>
              </a:ext>
            </a:extLst>
          </p:cNvPr>
          <p:cNvSpPr/>
          <p:nvPr/>
        </p:nvSpPr>
        <p:spPr>
          <a:xfrm>
            <a:off x="8303258" y="2585148"/>
            <a:ext cx="605789" cy="41002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5434F3A1-5E0A-4E32-8D2A-6B40D820651B}"/>
              </a:ext>
            </a:extLst>
          </p:cNvPr>
          <p:cNvSpPr/>
          <p:nvPr/>
        </p:nvSpPr>
        <p:spPr>
          <a:xfrm>
            <a:off x="3874152" y="5365356"/>
            <a:ext cx="568307" cy="41002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6FF78603-1965-4F41-A169-5E506855971E}"/>
              </a:ext>
            </a:extLst>
          </p:cNvPr>
          <p:cNvSpPr/>
          <p:nvPr/>
        </p:nvSpPr>
        <p:spPr>
          <a:xfrm>
            <a:off x="8300719" y="5410257"/>
            <a:ext cx="692117" cy="3651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64270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0" y="9800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介護サービス量の見込み（圏域別／主なもの②）</a:t>
            </a:r>
          </a:p>
        </p:txBody>
      </p:sp>
      <p:sp>
        <p:nvSpPr>
          <p:cNvPr id="9" name="テキスト ボックス 8">
            <a:extLst>
              <a:ext uri="{FF2B5EF4-FFF2-40B4-BE49-F238E27FC236}">
                <a16:creationId xmlns:a16="http://schemas.microsoft.com/office/drawing/2014/main" id="{73F49749-0660-40BC-BF3E-A16D7DF2A994}"/>
              </a:ext>
            </a:extLst>
          </p:cNvPr>
          <p:cNvSpPr txBox="1"/>
          <p:nvPr/>
        </p:nvSpPr>
        <p:spPr>
          <a:xfrm>
            <a:off x="76200" y="1148200"/>
            <a:ext cx="16459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a:t>
            </a:r>
            <a:r>
              <a:rPr kumimoji="1" lang="zh-TW" altLang="en-US" sz="1100" b="1" dirty="0">
                <a:latin typeface="Meiryo UI" panose="020B0604030504040204" pitchFamily="50" charset="-128"/>
                <a:ea typeface="Meiryo UI" panose="020B0604030504040204" pitchFamily="50" charset="-128"/>
              </a:rPr>
              <a:t>介護老人福祉施設</a:t>
            </a:r>
            <a:endParaRPr kumimoji="1" lang="ja-JP" altLang="en-US" sz="1100" b="1" dirty="0">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1F7E4B12-9918-4D38-9EC6-357A140A2922}"/>
              </a:ext>
            </a:extLst>
          </p:cNvPr>
          <p:cNvSpPr>
            <a:spLocks noGrp="1"/>
          </p:cNvSpPr>
          <p:nvPr>
            <p:ph type="sldNum" sz="quarter" idx="12"/>
          </p:nvPr>
        </p:nvSpPr>
        <p:spPr/>
        <p:txBody>
          <a:bodyPr/>
          <a:lstStyle/>
          <a:p>
            <a:fld id="{53F6C320-218B-40D5-B915-27573D0F3177}" type="slidenum">
              <a:rPr kumimoji="1" lang="ja-JP" altLang="en-US" smtClean="0"/>
              <a:t>6</a:t>
            </a:fld>
            <a:endParaRPr kumimoji="1" lang="ja-JP" altLang="en-US"/>
          </a:p>
        </p:txBody>
      </p:sp>
      <p:sp>
        <p:nvSpPr>
          <p:cNvPr id="13" name="正方形/長方形 12">
            <a:extLst>
              <a:ext uri="{FF2B5EF4-FFF2-40B4-BE49-F238E27FC236}">
                <a16:creationId xmlns:a16="http://schemas.microsoft.com/office/drawing/2014/main" id="{6A5338A7-E4E3-4765-92B7-FD6B2AD22425}"/>
              </a:ext>
            </a:extLst>
          </p:cNvPr>
          <p:cNvSpPr/>
          <p:nvPr/>
        </p:nvSpPr>
        <p:spPr>
          <a:xfrm>
            <a:off x="0" y="527861"/>
            <a:ext cx="9144000" cy="59227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圏域別／施設サービス</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○施設サービスの令和４年度から８年度の増加率は大阪市圏域において高くなっている。</a:t>
            </a:r>
            <a:endParaRPr kumimoji="1" lang="zh-TW"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A4C3917F-EEB0-4D76-B360-2F6498FF318F}"/>
              </a:ext>
            </a:extLst>
          </p:cNvPr>
          <p:cNvSpPr txBox="1"/>
          <p:nvPr/>
        </p:nvSpPr>
        <p:spPr>
          <a:xfrm>
            <a:off x="91440" y="3972535"/>
            <a:ext cx="21412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■介護医療院</a:t>
            </a:r>
          </a:p>
        </p:txBody>
      </p:sp>
      <p:sp>
        <p:nvSpPr>
          <p:cNvPr id="19" name="テキスト ボックス 18">
            <a:extLst>
              <a:ext uri="{FF2B5EF4-FFF2-40B4-BE49-F238E27FC236}">
                <a16:creationId xmlns:a16="http://schemas.microsoft.com/office/drawing/2014/main" id="{5304419C-B625-455C-802D-1D727DD696DA}"/>
              </a:ext>
            </a:extLst>
          </p:cNvPr>
          <p:cNvSpPr txBox="1"/>
          <p:nvPr/>
        </p:nvSpPr>
        <p:spPr>
          <a:xfrm>
            <a:off x="4511040" y="1148200"/>
            <a:ext cx="16459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■介護老人保健施設</a:t>
            </a:r>
          </a:p>
        </p:txBody>
      </p:sp>
      <p:graphicFrame>
        <p:nvGraphicFramePr>
          <p:cNvPr id="2" name="表 1">
            <a:extLst>
              <a:ext uri="{FF2B5EF4-FFF2-40B4-BE49-F238E27FC236}">
                <a16:creationId xmlns:a16="http://schemas.microsoft.com/office/drawing/2014/main" id="{3414284E-8B4E-4CC4-A32C-379EA0B2741E}"/>
              </a:ext>
            </a:extLst>
          </p:cNvPr>
          <p:cNvGraphicFramePr>
            <a:graphicFrameLocks noGrp="1"/>
          </p:cNvGraphicFramePr>
          <p:nvPr>
            <p:extLst>
              <p:ext uri="{D42A27DB-BD31-4B8C-83A1-F6EECF244321}">
                <p14:modId xmlns:p14="http://schemas.microsoft.com/office/powerpoint/2010/main" val="4272669998"/>
              </p:ext>
            </p:extLst>
          </p:nvPr>
        </p:nvGraphicFramePr>
        <p:xfrm>
          <a:off x="234952" y="1392700"/>
          <a:ext cx="4207506" cy="2508281"/>
        </p:xfrm>
        <a:graphic>
          <a:graphicData uri="http://schemas.openxmlformats.org/drawingml/2006/table">
            <a:tbl>
              <a:tblPr>
                <a:tableStyleId>{0505E3EF-67EA-436B-97B2-0124C06EBD24}</a:tableStyleId>
              </a:tblPr>
              <a:tblGrid>
                <a:gridCol w="601954">
                  <a:extLst>
                    <a:ext uri="{9D8B030D-6E8A-4147-A177-3AD203B41FA5}">
                      <a16:colId xmlns:a16="http://schemas.microsoft.com/office/drawing/2014/main" val="1947382076"/>
                    </a:ext>
                  </a:extLst>
                </a:gridCol>
                <a:gridCol w="848911">
                  <a:extLst>
                    <a:ext uri="{9D8B030D-6E8A-4147-A177-3AD203B41FA5}">
                      <a16:colId xmlns:a16="http://schemas.microsoft.com/office/drawing/2014/main" val="1676084165"/>
                    </a:ext>
                  </a:extLst>
                </a:gridCol>
                <a:gridCol w="725432">
                  <a:extLst>
                    <a:ext uri="{9D8B030D-6E8A-4147-A177-3AD203B41FA5}">
                      <a16:colId xmlns:a16="http://schemas.microsoft.com/office/drawing/2014/main" val="1476660960"/>
                    </a:ext>
                  </a:extLst>
                </a:gridCol>
                <a:gridCol w="725432">
                  <a:extLst>
                    <a:ext uri="{9D8B030D-6E8A-4147-A177-3AD203B41FA5}">
                      <a16:colId xmlns:a16="http://schemas.microsoft.com/office/drawing/2014/main" val="2997984190"/>
                    </a:ext>
                  </a:extLst>
                </a:gridCol>
                <a:gridCol w="725432">
                  <a:extLst>
                    <a:ext uri="{9D8B030D-6E8A-4147-A177-3AD203B41FA5}">
                      <a16:colId xmlns:a16="http://schemas.microsoft.com/office/drawing/2014/main" val="3565718360"/>
                    </a:ext>
                  </a:extLst>
                </a:gridCol>
                <a:gridCol w="580345">
                  <a:extLst>
                    <a:ext uri="{9D8B030D-6E8A-4147-A177-3AD203B41FA5}">
                      <a16:colId xmlns:a16="http://schemas.microsoft.com/office/drawing/2014/main" val="1698584994"/>
                    </a:ext>
                  </a:extLst>
                </a:gridCol>
              </a:tblGrid>
              <a:tr h="186106">
                <a:tc rowSpan="3">
                  <a:txBody>
                    <a:bodyPr/>
                    <a:lstStyle/>
                    <a:p>
                      <a:pPr algn="ctr" fontAlgn="ctr"/>
                      <a:r>
                        <a:rPr lang="ja-JP" altLang="en-US" sz="1100" u="none" strike="noStrike" dirty="0">
                          <a:effectLst/>
                        </a:rPr>
                        <a:t>圏域名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dirty="0">
                          <a:effectLst/>
                        </a:rPr>
                        <a:t>第８期実績</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1788374813"/>
                  </a:ext>
                </a:extLst>
              </a:tr>
              <a:tr h="144000">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4026874172"/>
                  </a:ext>
                </a:extLst>
              </a:tr>
              <a:tr h="4719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R8)</a:t>
                      </a:r>
                      <a:endParaRPr lang="en-US" altLang="ja-JP" sz="900" b="0" i="0" u="none" strike="noStrike" dirty="0">
                        <a:solidFill>
                          <a:srgbClr val="000000"/>
                        </a:solidFill>
                        <a:effectLst/>
                        <a:latin typeface="游ゴシック" panose="020B0400000000000000" pitchFamily="50" charset="-128"/>
                        <a:ea typeface="+mn-ea"/>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dirty="0">
                          <a:effectLst/>
                        </a:rPr>
                        <a:t>増加率</a:t>
                      </a:r>
                      <a:endParaRPr lang="en-US" altLang="ja-JP" sz="900" u="none" strike="noStrike" dirty="0">
                        <a:effectLst/>
                      </a:endParaRPr>
                    </a:p>
                    <a:p>
                      <a:pPr algn="ctr" fontAlgn="ctr"/>
                      <a:r>
                        <a:rPr lang="en-US" altLang="ja-JP" sz="900" u="none" strike="noStrike" dirty="0">
                          <a:effectLst/>
                        </a:rPr>
                        <a:t>(R4</a:t>
                      </a:r>
                      <a:r>
                        <a:rPr lang="ja-JP" altLang="en-US" sz="900" u="none" strike="noStrike" dirty="0">
                          <a:effectLst/>
                        </a:rPr>
                        <a:t>→</a:t>
                      </a:r>
                      <a:r>
                        <a:rPr lang="en-US" altLang="ja-JP" sz="900" u="none" strike="noStrike" dirty="0">
                          <a:effectLst/>
                        </a:rPr>
                        <a:t>R8)</a:t>
                      </a:r>
                      <a:endParaRPr lang="en-US" altLang="ja-JP" sz="900" b="0" i="0" u="none" strike="noStrike" dirty="0">
                        <a:solidFill>
                          <a:srgbClr val="000000"/>
                        </a:solidFill>
                        <a:effectLst/>
                        <a:latin typeface="游ゴシック" panose="020B0400000000000000" pitchFamily="50" charset="-128"/>
                        <a:ea typeface="+mn-ea"/>
                      </a:endParaRPr>
                    </a:p>
                  </a:txBody>
                  <a:tcPr marL="7620" marR="7620" marT="7620" marB="0" anchor="ctr"/>
                </a:tc>
                <a:extLst>
                  <a:ext uri="{0D108BD9-81ED-4DB2-BD59-A6C34878D82A}">
                    <a16:rowId xmlns:a16="http://schemas.microsoft.com/office/drawing/2014/main" val="1617568326"/>
                  </a:ext>
                </a:extLst>
              </a:tr>
              <a:tr h="186106">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31,788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35,509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11.7%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39,080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376844730"/>
                  </a:ext>
                </a:extLst>
              </a:tr>
              <a:tr h="186106">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11,696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14,277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14,277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525530093"/>
                  </a:ext>
                </a:extLst>
              </a:tr>
              <a:tr h="186106">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3,329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3,482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4,561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37.0%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984147229"/>
                  </a:ext>
                </a:extLst>
              </a:tr>
              <a:tr h="186106">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2,225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2,341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5.2%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3,227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45.0%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55379680"/>
                  </a:ext>
                </a:extLst>
              </a:tr>
              <a:tr h="186106">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3,719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3,821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4,237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902344599"/>
                  </a:ext>
                </a:extLst>
              </a:tr>
              <a:tr h="186106">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3,048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3,050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0.1%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3,388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11.2%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019289630"/>
                  </a:ext>
                </a:extLst>
              </a:tr>
              <a:tr h="186106">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2,357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2,590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9.9%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2,823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19.8%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180261613"/>
                  </a:ext>
                </a:extLst>
              </a:tr>
              <a:tr h="186106">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2,919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3,264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11.8%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3,370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15.5%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258829966"/>
                  </a:ext>
                </a:extLst>
              </a:tr>
              <a:tr h="186106">
                <a:tc>
                  <a:txBody>
                    <a:bodyPr/>
                    <a:lstStyle/>
                    <a:p>
                      <a:pPr algn="ctr" fontAlgn="ctr"/>
                      <a:r>
                        <a:rPr lang="ja-JP" altLang="en-US" sz="1100" u="none" strike="noStrike" dirty="0">
                          <a:effectLst/>
                        </a:rPr>
                        <a:t>泉　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2,495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2,684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7.6%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3,197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28.1%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039680679"/>
                  </a:ext>
                </a:extLst>
              </a:tr>
            </a:tbl>
          </a:graphicData>
        </a:graphic>
      </p:graphicFrame>
      <p:graphicFrame>
        <p:nvGraphicFramePr>
          <p:cNvPr id="5" name="表 4">
            <a:extLst>
              <a:ext uri="{FF2B5EF4-FFF2-40B4-BE49-F238E27FC236}">
                <a16:creationId xmlns:a16="http://schemas.microsoft.com/office/drawing/2014/main" id="{2911D927-2829-4B96-ADA6-718BFAF7C98F}"/>
              </a:ext>
            </a:extLst>
          </p:cNvPr>
          <p:cNvGraphicFramePr>
            <a:graphicFrameLocks noGrp="1"/>
          </p:cNvGraphicFramePr>
          <p:nvPr>
            <p:extLst>
              <p:ext uri="{D42A27DB-BD31-4B8C-83A1-F6EECF244321}">
                <p14:modId xmlns:p14="http://schemas.microsoft.com/office/powerpoint/2010/main" val="119704898"/>
              </p:ext>
            </p:extLst>
          </p:nvPr>
        </p:nvGraphicFramePr>
        <p:xfrm>
          <a:off x="4639314" y="1392700"/>
          <a:ext cx="4269734" cy="2501081"/>
        </p:xfrm>
        <a:graphic>
          <a:graphicData uri="http://schemas.openxmlformats.org/drawingml/2006/table">
            <a:tbl>
              <a:tblPr>
                <a:tableStyleId>{0505E3EF-67EA-436B-97B2-0124C06EBD24}</a:tableStyleId>
              </a:tblPr>
              <a:tblGrid>
                <a:gridCol w="736161">
                  <a:extLst>
                    <a:ext uri="{9D8B030D-6E8A-4147-A177-3AD203B41FA5}">
                      <a16:colId xmlns:a16="http://schemas.microsoft.com/office/drawing/2014/main" val="2086924949"/>
                    </a:ext>
                  </a:extLst>
                </a:gridCol>
                <a:gridCol w="736161">
                  <a:extLst>
                    <a:ext uri="{9D8B030D-6E8A-4147-A177-3AD203B41FA5}">
                      <a16:colId xmlns:a16="http://schemas.microsoft.com/office/drawing/2014/main" val="4035632145"/>
                    </a:ext>
                  </a:extLst>
                </a:gridCol>
                <a:gridCol w="736161">
                  <a:extLst>
                    <a:ext uri="{9D8B030D-6E8A-4147-A177-3AD203B41FA5}">
                      <a16:colId xmlns:a16="http://schemas.microsoft.com/office/drawing/2014/main" val="717134373"/>
                    </a:ext>
                  </a:extLst>
                </a:gridCol>
                <a:gridCol w="736161">
                  <a:extLst>
                    <a:ext uri="{9D8B030D-6E8A-4147-A177-3AD203B41FA5}">
                      <a16:colId xmlns:a16="http://schemas.microsoft.com/office/drawing/2014/main" val="1227819681"/>
                    </a:ext>
                  </a:extLst>
                </a:gridCol>
                <a:gridCol w="736161">
                  <a:extLst>
                    <a:ext uri="{9D8B030D-6E8A-4147-A177-3AD203B41FA5}">
                      <a16:colId xmlns:a16="http://schemas.microsoft.com/office/drawing/2014/main" val="2103937169"/>
                    </a:ext>
                  </a:extLst>
                </a:gridCol>
                <a:gridCol w="588929">
                  <a:extLst>
                    <a:ext uri="{9D8B030D-6E8A-4147-A177-3AD203B41FA5}">
                      <a16:colId xmlns:a16="http://schemas.microsoft.com/office/drawing/2014/main" val="4066817141"/>
                    </a:ext>
                  </a:extLst>
                </a:gridCol>
              </a:tblGrid>
              <a:tr h="189271">
                <a:tc rowSpan="3">
                  <a:txBody>
                    <a:bodyPr/>
                    <a:lstStyle/>
                    <a:p>
                      <a:pPr algn="ctr" fontAlgn="ctr"/>
                      <a:r>
                        <a:rPr lang="ja-JP" altLang="en-US" sz="1100" u="none" strike="noStrike" dirty="0">
                          <a:effectLst/>
                        </a:rPr>
                        <a:t>圏域名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a:effectLst/>
                        </a:rPr>
                        <a:t>第８期実績</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3978646641"/>
                  </a:ext>
                </a:extLst>
              </a:tr>
              <a:tr h="189271">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1057387760"/>
                  </a:ext>
                </a:extLst>
              </a:tr>
              <a:tr h="40958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R8)</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R22)</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568734162"/>
                  </a:ext>
                </a:extLst>
              </a:tr>
              <a:tr h="189271">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19,286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20,971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8.7%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23,571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54422075"/>
                  </a:ext>
                </a:extLst>
              </a:tr>
              <a:tr h="189271">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6,745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8,065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19.6%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8,065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19.6%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623855210"/>
                  </a:ext>
                </a:extLst>
              </a:tr>
              <a:tr h="189271">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2,045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2,075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2,753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34.6%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472761146"/>
                  </a:ext>
                </a:extLst>
              </a:tr>
              <a:tr h="189271">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1,590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1,643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3.3%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2,237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40.7%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804281326"/>
                  </a:ext>
                </a:extLst>
              </a:tr>
              <a:tr h="189271">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2,459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2,523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2,854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16.1%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080889972"/>
                  </a:ext>
                </a:extLst>
              </a:tr>
              <a:tr h="189271">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1,724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1,806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4.8%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2,136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23.9%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620841807"/>
                  </a:ext>
                </a:extLst>
              </a:tr>
              <a:tr h="189271">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1,390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1,571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1,722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23.9%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019749645"/>
                  </a:ext>
                </a:extLst>
              </a:tr>
              <a:tr h="189271">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1,614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1,541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1,697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5.1%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910891825"/>
                  </a:ext>
                </a:extLst>
              </a:tr>
              <a:tr h="189271">
                <a:tc>
                  <a:txBody>
                    <a:bodyPr/>
                    <a:lstStyle/>
                    <a:p>
                      <a:pPr algn="ctr" fontAlgn="ctr"/>
                      <a:r>
                        <a:rPr lang="ja-JP" altLang="en-US" sz="1100" u="none" strike="noStrike" dirty="0">
                          <a:effectLst/>
                        </a:rPr>
                        <a:t>泉　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1,719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1,747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2,107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22.6%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435200176"/>
                  </a:ext>
                </a:extLst>
              </a:tr>
            </a:tbl>
          </a:graphicData>
        </a:graphic>
      </p:graphicFrame>
      <p:graphicFrame>
        <p:nvGraphicFramePr>
          <p:cNvPr id="8" name="表 7">
            <a:extLst>
              <a:ext uri="{FF2B5EF4-FFF2-40B4-BE49-F238E27FC236}">
                <a16:creationId xmlns:a16="http://schemas.microsoft.com/office/drawing/2014/main" id="{F8F4EF86-CC13-4133-AEC7-28BA7DC0E2B6}"/>
              </a:ext>
            </a:extLst>
          </p:cNvPr>
          <p:cNvGraphicFramePr>
            <a:graphicFrameLocks noGrp="1"/>
          </p:cNvGraphicFramePr>
          <p:nvPr>
            <p:extLst>
              <p:ext uri="{D42A27DB-BD31-4B8C-83A1-F6EECF244321}">
                <p14:modId xmlns:p14="http://schemas.microsoft.com/office/powerpoint/2010/main" val="1148214363"/>
              </p:ext>
            </p:extLst>
          </p:nvPr>
        </p:nvGraphicFramePr>
        <p:xfrm>
          <a:off x="234953" y="4218905"/>
          <a:ext cx="4274182" cy="2507985"/>
        </p:xfrm>
        <a:graphic>
          <a:graphicData uri="http://schemas.openxmlformats.org/drawingml/2006/table">
            <a:tbl>
              <a:tblPr>
                <a:tableStyleId>{0505E3EF-67EA-436B-97B2-0124C06EBD24}</a:tableStyleId>
              </a:tblPr>
              <a:tblGrid>
                <a:gridCol w="736928">
                  <a:extLst>
                    <a:ext uri="{9D8B030D-6E8A-4147-A177-3AD203B41FA5}">
                      <a16:colId xmlns:a16="http://schemas.microsoft.com/office/drawing/2014/main" val="1913850209"/>
                    </a:ext>
                  </a:extLst>
                </a:gridCol>
                <a:gridCol w="736928">
                  <a:extLst>
                    <a:ext uri="{9D8B030D-6E8A-4147-A177-3AD203B41FA5}">
                      <a16:colId xmlns:a16="http://schemas.microsoft.com/office/drawing/2014/main" val="3126921510"/>
                    </a:ext>
                  </a:extLst>
                </a:gridCol>
                <a:gridCol w="736928">
                  <a:extLst>
                    <a:ext uri="{9D8B030D-6E8A-4147-A177-3AD203B41FA5}">
                      <a16:colId xmlns:a16="http://schemas.microsoft.com/office/drawing/2014/main" val="3545175873"/>
                    </a:ext>
                  </a:extLst>
                </a:gridCol>
                <a:gridCol w="736928">
                  <a:extLst>
                    <a:ext uri="{9D8B030D-6E8A-4147-A177-3AD203B41FA5}">
                      <a16:colId xmlns:a16="http://schemas.microsoft.com/office/drawing/2014/main" val="3447676433"/>
                    </a:ext>
                  </a:extLst>
                </a:gridCol>
                <a:gridCol w="736928">
                  <a:extLst>
                    <a:ext uri="{9D8B030D-6E8A-4147-A177-3AD203B41FA5}">
                      <a16:colId xmlns:a16="http://schemas.microsoft.com/office/drawing/2014/main" val="1113542947"/>
                    </a:ext>
                  </a:extLst>
                </a:gridCol>
                <a:gridCol w="589542">
                  <a:extLst>
                    <a:ext uri="{9D8B030D-6E8A-4147-A177-3AD203B41FA5}">
                      <a16:colId xmlns:a16="http://schemas.microsoft.com/office/drawing/2014/main" val="3947784868"/>
                    </a:ext>
                  </a:extLst>
                </a:gridCol>
              </a:tblGrid>
              <a:tr h="188255">
                <a:tc rowSpan="3">
                  <a:txBody>
                    <a:bodyPr/>
                    <a:lstStyle/>
                    <a:p>
                      <a:pPr algn="ctr" fontAlgn="ctr"/>
                      <a:r>
                        <a:rPr lang="ja-JP" altLang="en-US" sz="1100" u="none" strike="noStrike" dirty="0">
                          <a:effectLst/>
                        </a:rPr>
                        <a:t>圏　域　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a:effectLst/>
                        </a:rPr>
                        <a:t>第８期実績</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1180988609"/>
                  </a:ext>
                </a:extLst>
              </a:tr>
              <a:tr h="144000">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1568460813"/>
                  </a:ext>
                </a:extLst>
              </a:tr>
              <a:tr h="4501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dirty="0">
                          <a:effectLst/>
                        </a:rPr>
                        <a:t>増加率</a:t>
                      </a:r>
                      <a:br>
                        <a:rPr lang="ja-JP" altLang="en-US" sz="900" u="none" strike="noStrike" dirty="0">
                          <a:effectLst/>
                        </a:rPr>
                      </a:br>
                      <a:r>
                        <a:rPr lang="en-US" altLang="ja-JP" sz="900" u="none" strike="noStrike" dirty="0">
                          <a:effectLst/>
                        </a:rPr>
                        <a:t>(</a:t>
                      </a:r>
                      <a:r>
                        <a:rPr lang="en-US" sz="900" u="none" strike="noStrike" dirty="0">
                          <a:effectLst/>
                        </a:rPr>
                        <a:t>R4</a:t>
                      </a:r>
                      <a:r>
                        <a:rPr lang="ja-JP" altLang="en-US" sz="900" u="none" strike="noStrike" dirty="0">
                          <a:effectLst/>
                        </a:rPr>
                        <a:t>年→</a:t>
                      </a:r>
                      <a:r>
                        <a:rPr lang="en-US" sz="900" u="none" strike="noStrike" dirty="0">
                          <a:effectLst/>
                        </a:rPr>
                        <a:t>R8)</a:t>
                      </a:r>
                      <a:endParaRPr 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R22)</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2089691126"/>
                  </a:ext>
                </a:extLst>
              </a:tr>
              <a:tr h="188255">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825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1,321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60.1%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1,496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81.3%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02898015"/>
                  </a:ext>
                </a:extLst>
              </a:tr>
              <a:tr h="188255">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120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280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133.3%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280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133.3%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666889168"/>
                  </a:ext>
                </a:extLst>
              </a:tr>
              <a:tr h="188255">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43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54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25.6%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68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58.1%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931009078"/>
                  </a:ext>
                </a:extLst>
              </a:tr>
              <a:tr h="188255">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55.6%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105.6%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224894372"/>
                  </a:ext>
                </a:extLst>
              </a:tr>
              <a:tr h="188255">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120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210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75.0%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248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106.7%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303375428"/>
                  </a:ext>
                </a:extLst>
              </a:tr>
              <a:tr h="188255">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108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25.9%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158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46.3%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88062652"/>
                  </a:ext>
                </a:extLst>
              </a:tr>
              <a:tr h="188255">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147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25.9%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186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26.5%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464104101"/>
                  </a:ext>
                </a:extLst>
              </a:tr>
              <a:tr h="188255">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65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83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27.7%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94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44.6%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012675836"/>
                  </a:ext>
                </a:extLst>
              </a:tr>
              <a:tr h="188255">
                <a:tc>
                  <a:txBody>
                    <a:bodyPr/>
                    <a:lstStyle/>
                    <a:p>
                      <a:pPr algn="ctr" fontAlgn="ctr"/>
                      <a:r>
                        <a:rPr lang="ja-JP" altLang="en-US" sz="1100" u="none" strike="noStrike">
                          <a:effectLst/>
                        </a:rPr>
                        <a:t>泉　州</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204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345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69.1%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425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108.3%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378129828"/>
                  </a:ext>
                </a:extLst>
              </a:tr>
            </a:tbl>
          </a:graphicData>
        </a:graphic>
      </p:graphicFrame>
      <p:sp>
        <p:nvSpPr>
          <p:cNvPr id="11" name="テキスト ボックス 10">
            <a:extLst>
              <a:ext uri="{FF2B5EF4-FFF2-40B4-BE49-F238E27FC236}">
                <a16:creationId xmlns:a16="http://schemas.microsoft.com/office/drawing/2014/main" id="{A6A2EE1A-52D0-41C1-8171-6E8519CF2872}"/>
              </a:ext>
            </a:extLst>
          </p:cNvPr>
          <p:cNvSpPr txBox="1"/>
          <p:nvPr/>
        </p:nvSpPr>
        <p:spPr>
          <a:xfrm>
            <a:off x="3448688" y="4004498"/>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12" name="テキスト ボックス 11">
            <a:extLst>
              <a:ext uri="{FF2B5EF4-FFF2-40B4-BE49-F238E27FC236}">
                <a16:creationId xmlns:a16="http://schemas.microsoft.com/office/drawing/2014/main" id="{21E16497-6FB4-4577-996A-04B53720F384}"/>
              </a:ext>
            </a:extLst>
          </p:cNvPr>
          <p:cNvSpPr txBox="1"/>
          <p:nvPr/>
        </p:nvSpPr>
        <p:spPr>
          <a:xfrm>
            <a:off x="7833360" y="1166072"/>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14" name="テキスト ボックス 13">
            <a:extLst>
              <a:ext uri="{FF2B5EF4-FFF2-40B4-BE49-F238E27FC236}">
                <a16:creationId xmlns:a16="http://schemas.microsoft.com/office/drawing/2014/main" id="{F1F4D5D6-186F-486E-8DF8-CF0BBDAF6B08}"/>
              </a:ext>
            </a:extLst>
          </p:cNvPr>
          <p:cNvSpPr txBox="1"/>
          <p:nvPr/>
        </p:nvSpPr>
        <p:spPr>
          <a:xfrm>
            <a:off x="3389630" y="1166072"/>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15" name="正方形/長方形 14">
            <a:extLst>
              <a:ext uri="{FF2B5EF4-FFF2-40B4-BE49-F238E27FC236}">
                <a16:creationId xmlns:a16="http://schemas.microsoft.com/office/drawing/2014/main" id="{B3F738CD-A6E7-41F2-ACB4-F198C188F223}"/>
              </a:ext>
            </a:extLst>
          </p:cNvPr>
          <p:cNvSpPr/>
          <p:nvPr/>
        </p:nvSpPr>
        <p:spPr>
          <a:xfrm>
            <a:off x="2448244" y="5225954"/>
            <a:ext cx="729296" cy="1835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51B507B6-177D-4D2F-B49C-FC4207B8368C}"/>
              </a:ext>
            </a:extLst>
          </p:cNvPr>
          <p:cNvSpPr/>
          <p:nvPr/>
        </p:nvSpPr>
        <p:spPr>
          <a:xfrm>
            <a:off x="2410144" y="2404505"/>
            <a:ext cx="729296" cy="1835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6ED64407-1370-49F2-B71E-6EAA1248E320}"/>
              </a:ext>
            </a:extLst>
          </p:cNvPr>
          <p:cNvSpPr/>
          <p:nvPr/>
        </p:nvSpPr>
        <p:spPr>
          <a:xfrm>
            <a:off x="6852604" y="2382328"/>
            <a:ext cx="729296" cy="1835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82169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0" y="9800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介護サービス量の見込み（圏域別／主なもの③）</a:t>
            </a:r>
          </a:p>
        </p:txBody>
      </p:sp>
      <p:sp>
        <p:nvSpPr>
          <p:cNvPr id="9" name="テキスト ボックス 8">
            <a:extLst>
              <a:ext uri="{FF2B5EF4-FFF2-40B4-BE49-F238E27FC236}">
                <a16:creationId xmlns:a16="http://schemas.microsoft.com/office/drawing/2014/main" id="{73F49749-0660-40BC-BF3E-A16D7DF2A994}"/>
              </a:ext>
            </a:extLst>
          </p:cNvPr>
          <p:cNvSpPr txBox="1"/>
          <p:nvPr/>
        </p:nvSpPr>
        <p:spPr>
          <a:xfrm>
            <a:off x="91440" y="1359285"/>
            <a:ext cx="255270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■定期巡回・随時対応型訪問介護看護</a:t>
            </a:r>
          </a:p>
        </p:txBody>
      </p:sp>
      <p:sp>
        <p:nvSpPr>
          <p:cNvPr id="6" name="スライド番号プレースホルダー 5">
            <a:extLst>
              <a:ext uri="{FF2B5EF4-FFF2-40B4-BE49-F238E27FC236}">
                <a16:creationId xmlns:a16="http://schemas.microsoft.com/office/drawing/2014/main" id="{1F7E4B12-9918-4D38-9EC6-357A140A2922}"/>
              </a:ext>
            </a:extLst>
          </p:cNvPr>
          <p:cNvSpPr>
            <a:spLocks noGrp="1"/>
          </p:cNvSpPr>
          <p:nvPr>
            <p:ph type="sldNum" sz="quarter" idx="12"/>
          </p:nvPr>
        </p:nvSpPr>
        <p:spPr/>
        <p:txBody>
          <a:bodyPr/>
          <a:lstStyle/>
          <a:p>
            <a:fld id="{53F6C320-218B-40D5-B915-27573D0F3177}" type="slidenum">
              <a:rPr kumimoji="1" lang="ja-JP" altLang="en-US" smtClean="0"/>
              <a:t>7</a:t>
            </a:fld>
            <a:endParaRPr kumimoji="1" lang="ja-JP" altLang="en-US"/>
          </a:p>
        </p:txBody>
      </p:sp>
      <p:sp>
        <p:nvSpPr>
          <p:cNvPr id="13" name="正方形/長方形 12">
            <a:extLst>
              <a:ext uri="{FF2B5EF4-FFF2-40B4-BE49-F238E27FC236}">
                <a16:creationId xmlns:a16="http://schemas.microsoft.com/office/drawing/2014/main" id="{6A5338A7-E4E3-4765-92B7-FD6B2AD22425}"/>
              </a:ext>
            </a:extLst>
          </p:cNvPr>
          <p:cNvSpPr/>
          <p:nvPr/>
        </p:nvSpPr>
        <p:spPr>
          <a:xfrm>
            <a:off x="0" y="556260"/>
            <a:ext cx="9144000" cy="68102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圏域別／地域密着型サービス</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○令和４年度から８年度の増加率はサービスにより傾向が異なり、定期巡回・随時対応型訪問介護看護は泉州圏域において、認知症対応型共同</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生活介護及び小規模多機能型居宅介護は三島圏域において、複合型サービス（看護小規模多機能型居宅介護）は豊能圏域において高くなっている。</a:t>
            </a:r>
            <a:endParaRPr kumimoji="1" lang="zh-TW"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A4C3917F-EEB0-4D76-B360-2F6498FF318F}"/>
              </a:ext>
            </a:extLst>
          </p:cNvPr>
          <p:cNvSpPr txBox="1"/>
          <p:nvPr/>
        </p:nvSpPr>
        <p:spPr>
          <a:xfrm>
            <a:off x="83820" y="4042639"/>
            <a:ext cx="2941320"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a:t>
            </a:r>
            <a:r>
              <a:rPr kumimoji="1" lang="zh-TW" altLang="en-US" sz="1100" b="1" dirty="0">
                <a:latin typeface="Meiryo UI" panose="020B0604030504040204" pitchFamily="50" charset="-128"/>
                <a:ea typeface="Meiryo UI" panose="020B0604030504040204" pitchFamily="50" charset="-128"/>
              </a:rPr>
              <a:t>小規模多機能型居宅介護</a:t>
            </a:r>
            <a:r>
              <a:rPr kumimoji="1" lang="ja-JP" altLang="en-US" sz="1100" b="1" dirty="0">
                <a:latin typeface="Meiryo UI" panose="020B0604030504040204" pitchFamily="50" charset="-128"/>
                <a:ea typeface="Meiryo UI" panose="020B0604030504040204" pitchFamily="50" charset="-128"/>
              </a:rPr>
              <a:t>（介護サービス）</a:t>
            </a:r>
          </a:p>
        </p:txBody>
      </p:sp>
      <p:graphicFrame>
        <p:nvGraphicFramePr>
          <p:cNvPr id="3" name="表 2">
            <a:extLst>
              <a:ext uri="{FF2B5EF4-FFF2-40B4-BE49-F238E27FC236}">
                <a16:creationId xmlns:a16="http://schemas.microsoft.com/office/drawing/2014/main" id="{0B9DEF7F-570E-4270-99C8-0E1DC0FE56CC}"/>
              </a:ext>
            </a:extLst>
          </p:cNvPr>
          <p:cNvGraphicFramePr>
            <a:graphicFrameLocks noGrp="1"/>
          </p:cNvGraphicFramePr>
          <p:nvPr>
            <p:extLst>
              <p:ext uri="{D42A27DB-BD31-4B8C-83A1-F6EECF244321}">
                <p14:modId xmlns:p14="http://schemas.microsoft.com/office/powerpoint/2010/main" val="2233312162"/>
              </p:ext>
            </p:extLst>
          </p:nvPr>
        </p:nvGraphicFramePr>
        <p:xfrm>
          <a:off x="218446" y="1606484"/>
          <a:ext cx="4292591" cy="2438340"/>
        </p:xfrm>
        <a:graphic>
          <a:graphicData uri="http://schemas.openxmlformats.org/drawingml/2006/table">
            <a:tbl>
              <a:tblPr>
                <a:tableStyleId>{0505E3EF-67EA-436B-97B2-0124C06EBD24}</a:tableStyleId>
              </a:tblPr>
              <a:tblGrid>
                <a:gridCol w="740102">
                  <a:extLst>
                    <a:ext uri="{9D8B030D-6E8A-4147-A177-3AD203B41FA5}">
                      <a16:colId xmlns:a16="http://schemas.microsoft.com/office/drawing/2014/main" val="992444772"/>
                    </a:ext>
                  </a:extLst>
                </a:gridCol>
                <a:gridCol w="740102">
                  <a:extLst>
                    <a:ext uri="{9D8B030D-6E8A-4147-A177-3AD203B41FA5}">
                      <a16:colId xmlns:a16="http://schemas.microsoft.com/office/drawing/2014/main" val="2522755201"/>
                    </a:ext>
                  </a:extLst>
                </a:gridCol>
                <a:gridCol w="740102">
                  <a:extLst>
                    <a:ext uri="{9D8B030D-6E8A-4147-A177-3AD203B41FA5}">
                      <a16:colId xmlns:a16="http://schemas.microsoft.com/office/drawing/2014/main" val="2375511098"/>
                    </a:ext>
                  </a:extLst>
                </a:gridCol>
                <a:gridCol w="740102">
                  <a:extLst>
                    <a:ext uri="{9D8B030D-6E8A-4147-A177-3AD203B41FA5}">
                      <a16:colId xmlns:a16="http://schemas.microsoft.com/office/drawing/2014/main" val="1774732790"/>
                    </a:ext>
                  </a:extLst>
                </a:gridCol>
                <a:gridCol w="740102">
                  <a:extLst>
                    <a:ext uri="{9D8B030D-6E8A-4147-A177-3AD203B41FA5}">
                      <a16:colId xmlns:a16="http://schemas.microsoft.com/office/drawing/2014/main" val="3541959558"/>
                    </a:ext>
                  </a:extLst>
                </a:gridCol>
                <a:gridCol w="592081">
                  <a:extLst>
                    <a:ext uri="{9D8B030D-6E8A-4147-A177-3AD203B41FA5}">
                      <a16:colId xmlns:a16="http://schemas.microsoft.com/office/drawing/2014/main" val="1458744744"/>
                    </a:ext>
                  </a:extLst>
                </a:gridCol>
              </a:tblGrid>
              <a:tr h="184398">
                <a:tc rowSpan="3">
                  <a:txBody>
                    <a:bodyPr/>
                    <a:lstStyle/>
                    <a:p>
                      <a:pPr algn="ctr" fontAlgn="ctr"/>
                      <a:r>
                        <a:rPr lang="ja-JP" altLang="en-US" sz="1100" u="none" strike="noStrike" dirty="0">
                          <a:effectLst/>
                        </a:rPr>
                        <a:t>圏　域　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a:effectLst/>
                        </a:rPr>
                        <a:t>第８期実績</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87463218"/>
                  </a:ext>
                </a:extLst>
              </a:tr>
              <a:tr h="164939">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2512665999"/>
                  </a:ext>
                </a:extLst>
              </a:tr>
              <a:tr h="3944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R8)</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R22)</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3235261489"/>
                  </a:ext>
                </a:extLst>
              </a:tr>
              <a:tr h="184398">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1,964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2,748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39.9%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3,053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55.4%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217305890"/>
                  </a:ext>
                </a:extLst>
              </a:tr>
              <a:tr h="184398">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617</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851</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37.9%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944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53.0%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717764945"/>
                  </a:ext>
                </a:extLst>
              </a:tr>
              <a:tr h="184398">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265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405</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52.8%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460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73.6%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756248573"/>
                  </a:ext>
                </a:extLst>
              </a:tr>
              <a:tr h="184398">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114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125</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9.6%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156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36.8%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163475598"/>
                  </a:ext>
                </a:extLst>
              </a:tr>
              <a:tr h="184398">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149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231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55.0%</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243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63.1%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980532949"/>
                  </a:ext>
                </a:extLst>
              </a:tr>
              <a:tr h="184398">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468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578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23.5%</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653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39.5%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246584377"/>
                  </a:ext>
                </a:extLst>
              </a:tr>
              <a:tr h="184398">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232</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387</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66.8%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412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77.6%</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742141115"/>
                  </a:ext>
                </a:extLst>
              </a:tr>
              <a:tr h="184398">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74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91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23.0%</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92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24.3%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003254376"/>
                  </a:ext>
                </a:extLst>
              </a:tr>
              <a:tr h="184398">
                <a:tc>
                  <a:txBody>
                    <a:bodyPr/>
                    <a:lstStyle/>
                    <a:p>
                      <a:pPr algn="ctr" fontAlgn="ctr"/>
                      <a:r>
                        <a:rPr lang="ja-JP" altLang="en-US" sz="1100" u="none" strike="noStrike" dirty="0">
                          <a:effectLst/>
                        </a:rPr>
                        <a:t>泉　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45</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80</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77.8%</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93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106.7%</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208088461"/>
                  </a:ext>
                </a:extLst>
              </a:tr>
            </a:tbl>
          </a:graphicData>
        </a:graphic>
      </p:graphicFrame>
      <p:graphicFrame>
        <p:nvGraphicFramePr>
          <p:cNvPr id="10" name="表 9">
            <a:extLst>
              <a:ext uri="{FF2B5EF4-FFF2-40B4-BE49-F238E27FC236}">
                <a16:creationId xmlns:a16="http://schemas.microsoft.com/office/drawing/2014/main" id="{7157ED87-88F5-43C0-93CD-29F9ECCC899F}"/>
              </a:ext>
            </a:extLst>
          </p:cNvPr>
          <p:cNvGraphicFramePr>
            <a:graphicFrameLocks noGrp="1"/>
          </p:cNvGraphicFramePr>
          <p:nvPr>
            <p:extLst>
              <p:ext uri="{D42A27DB-BD31-4B8C-83A1-F6EECF244321}">
                <p14:modId xmlns:p14="http://schemas.microsoft.com/office/powerpoint/2010/main" val="891024145"/>
              </p:ext>
            </p:extLst>
          </p:nvPr>
        </p:nvGraphicFramePr>
        <p:xfrm>
          <a:off x="210826" y="4294646"/>
          <a:ext cx="4292591" cy="2472550"/>
        </p:xfrm>
        <a:graphic>
          <a:graphicData uri="http://schemas.openxmlformats.org/drawingml/2006/table">
            <a:tbl>
              <a:tblPr>
                <a:tableStyleId>{0505E3EF-67EA-436B-97B2-0124C06EBD24}</a:tableStyleId>
              </a:tblPr>
              <a:tblGrid>
                <a:gridCol w="740102">
                  <a:extLst>
                    <a:ext uri="{9D8B030D-6E8A-4147-A177-3AD203B41FA5}">
                      <a16:colId xmlns:a16="http://schemas.microsoft.com/office/drawing/2014/main" val="1664622920"/>
                    </a:ext>
                  </a:extLst>
                </a:gridCol>
                <a:gridCol w="740102">
                  <a:extLst>
                    <a:ext uri="{9D8B030D-6E8A-4147-A177-3AD203B41FA5}">
                      <a16:colId xmlns:a16="http://schemas.microsoft.com/office/drawing/2014/main" val="3409457920"/>
                    </a:ext>
                  </a:extLst>
                </a:gridCol>
                <a:gridCol w="740102">
                  <a:extLst>
                    <a:ext uri="{9D8B030D-6E8A-4147-A177-3AD203B41FA5}">
                      <a16:colId xmlns:a16="http://schemas.microsoft.com/office/drawing/2014/main" val="3785611414"/>
                    </a:ext>
                  </a:extLst>
                </a:gridCol>
                <a:gridCol w="740102">
                  <a:extLst>
                    <a:ext uri="{9D8B030D-6E8A-4147-A177-3AD203B41FA5}">
                      <a16:colId xmlns:a16="http://schemas.microsoft.com/office/drawing/2014/main" val="3684367453"/>
                    </a:ext>
                  </a:extLst>
                </a:gridCol>
                <a:gridCol w="740102">
                  <a:extLst>
                    <a:ext uri="{9D8B030D-6E8A-4147-A177-3AD203B41FA5}">
                      <a16:colId xmlns:a16="http://schemas.microsoft.com/office/drawing/2014/main" val="23892194"/>
                    </a:ext>
                  </a:extLst>
                </a:gridCol>
                <a:gridCol w="592081">
                  <a:extLst>
                    <a:ext uri="{9D8B030D-6E8A-4147-A177-3AD203B41FA5}">
                      <a16:colId xmlns:a16="http://schemas.microsoft.com/office/drawing/2014/main" val="703744039"/>
                    </a:ext>
                  </a:extLst>
                </a:gridCol>
              </a:tblGrid>
              <a:tr h="187819">
                <a:tc rowSpan="3">
                  <a:txBody>
                    <a:bodyPr/>
                    <a:lstStyle/>
                    <a:p>
                      <a:pPr algn="ctr" fontAlgn="ctr"/>
                      <a:r>
                        <a:rPr lang="ja-JP" altLang="en-US" sz="1100" u="none" strike="noStrike">
                          <a:effectLst/>
                        </a:rPr>
                        <a:t>圏　域　名</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a:effectLst/>
                        </a:rPr>
                        <a:t>第８期実績</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427271020"/>
                  </a:ext>
                </a:extLst>
              </a:tr>
              <a:tr h="164939">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3863427362"/>
                  </a:ext>
                </a:extLst>
              </a:tr>
              <a:tr h="3944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dirty="0">
                          <a:effectLst/>
                        </a:rPr>
                        <a:t>増加率</a:t>
                      </a:r>
                      <a:br>
                        <a:rPr lang="ja-JP" altLang="en-US" sz="900" u="none" strike="noStrike" dirty="0">
                          <a:effectLst/>
                        </a:rPr>
                      </a:br>
                      <a:r>
                        <a:rPr lang="en-US" altLang="ja-JP" sz="900" u="none" strike="noStrike" dirty="0">
                          <a:effectLst/>
                        </a:rPr>
                        <a:t>(</a:t>
                      </a:r>
                      <a:r>
                        <a:rPr lang="en-US" sz="900" u="none" strike="noStrike" dirty="0">
                          <a:effectLst/>
                        </a:rPr>
                        <a:t>R4</a:t>
                      </a:r>
                      <a:r>
                        <a:rPr lang="ja-JP" altLang="en-US" sz="900" u="none" strike="noStrike" dirty="0">
                          <a:effectLst/>
                        </a:rPr>
                        <a:t>年→</a:t>
                      </a:r>
                      <a:r>
                        <a:rPr lang="en-US" sz="900" u="none" strike="noStrike" dirty="0">
                          <a:effectLst/>
                        </a:rPr>
                        <a:t>R8)</a:t>
                      </a:r>
                      <a:endParaRPr 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R22)</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122275446"/>
                  </a:ext>
                </a:extLst>
              </a:tr>
              <a:tr h="187819">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3,588</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4,211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17.4%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4,718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31.5%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998716572"/>
                  </a:ext>
                </a:extLst>
              </a:tr>
              <a:tr h="187819">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1,061</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1,214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14.4%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1,342</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26.5%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277209456"/>
                  </a:ext>
                </a:extLst>
              </a:tr>
              <a:tr h="187819">
                <a:tc>
                  <a:txBody>
                    <a:bodyPr/>
                    <a:lstStyle/>
                    <a:p>
                      <a:pPr algn="ctr" fontAlgn="ctr"/>
                      <a:r>
                        <a:rPr lang="ja-JP" altLang="en-US" sz="1100" u="none" strike="noStrike" dirty="0">
                          <a:effectLst/>
                        </a:rPr>
                        <a:t>豊　能</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663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746</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12.5%</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862</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30.0%</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166619543"/>
                  </a:ext>
                </a:extLst>
              </a:tr>
              <a:tr h="187819">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352</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473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34.4%</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567</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61.1%</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76852210"/>
                  </a:ext>
                </a:extLst>
              </a:tr>
              <a:tr h="187819">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304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399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31.3%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415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36.5%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246550603"/>
                  </a:ext>
                </a:extLst>
              </a:tr>
              <a:tr h="187819">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139</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173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24.5%</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237</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70.5%</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828567858"/>
                  </a:ext>
                </a:extLst>
              </a:tr>
              <a:tr h="187819">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233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301</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29.2%</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321</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37.8%</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519377001"/>
                  </a:ext>
                </a:extLst>
              </a:tr>
              <a:tr h="187819">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latin typeface="+mn-lt"/>
                        </a:rPr>
                        <a:t>430</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444</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latin typeface="+mn-lt"/>
                        </a:rPr>
                        <a:t>3.3%</a:t>
                      </a:r>
                      <a:endParaRPr lang="en-US" altLang="ja-JP" sz="1000" b="0" i="0" u="none" strike="noStrike">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457</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6.3%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514269826"/>
                  </a:ext>
                </a:extLst>
              </a:tr>
              <a:tr h="187819">
                <a:tc>
                  <a:txBody>
                    <a:bodyPr/>
                    <a:lstStyle/>
                    <a:p>
                      <a:pPr algn="ctr" fontAlgn="ctr"/>
                      <a:r>
                        <a:rPr lang="ja-JP" altLang="en-US" sz="1100" u="none" strike="noStrike" dirty="0">
                          <a:effectLst/>
                        </a:rPr>
                        <a:t>泉　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latin typeface="+mn-lt"/>
                        </a:rPr>
                        <a:t>406</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461</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13.5%</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517</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latin typeface="+mn-lt"/>
                        </a:rPr>
                        <a:t>27.3%</a:t>
                      </a:r>
                      <a:endParaRPr lang="en-US" altLang="ja-JP" sz="1000" b="0" i="0" u="none" strike="noStrike" dirty="0">
                        <a:solidFill>
                          <a:srgbClr val="000000"/>
                        </a:solidFill>
                        <a:effectLst/>
                        <a:latin typeface="+mn-lt"/>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062259298"/>
                  </a:ext>
                </a:extLst>
              </a:tr>
            </a:tbl>
          </a:graphicData>
        </a:graphic>
      </p:graphicFrame>
      <p:sp>
        <p:nvSpPr>
          <p:cNvPr id="14" name="テキスト ボックス 13">
            <a:extLst>
              <a:ext uri="{FF2B5EF4-FFF2-40B4-BE49-F238E27FC236}">
                <a16:creationId xmlns:a16="http://schemas.microsoft.com/office/drawing/2014/main" id="{679531D6-4738-4D8E-A529-2D0E1193618D}"/>
              </a:ext>
            </a:extLst>
          </p:cNvPr>
          <p:cNvSpPr txBox="1"/>
          <p:nvPr/>
        </p:nvSpPr>
        <p:spPr>
          <a:xfrm>
            <a:off x="3450598" y="1397534"/>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18" name="テキスト ボックス 17">
            <a:extLst>
              <a:ext uri="{FF2B5EF4-FFF2-40B4-BE49-F238E27FC236}">
                <a16:creationId xmlns:a16="http://schemas.microsoft.com/office/drawing/2014/main" id="{861205DC-8DD1-4965-B4F6-4B2521EB789A}"/>
              </a:ext>
            </a:extLst>
          </p:cNvPr>
          <p:cNvSpPr txBox="1"/>
          <p:nvPr/>
        </p:nvSpPr>
        <p:spPr>
          <a:xfrm>
            <a:off x="3450598" y="4081780"/>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23" name="テキスト ボックス 22">
            <a:extLst>
              <a:ext uri="{FF2B5EF4-FFF2-40B4-BE49-F238E27FC236}">
                <a16:creationId xmlns:a16="http://schemas.microsoft.com/office/drawing/2014/main" id="{ED755B39-B8DB-4406-8B79-A75825635FB5}"/>
              </a:ext>
            </a:extLst>
          </p:cNvPr>
          <p:cNvSpPr txBox="1"/>
          <p:nvPr/>
        </p:nvSpPr>
        <p:spPr>
          <a:xfrm>
            <a:off x="4488199" y="1361349"/>
            <a:ext cx="4292591"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■認知症対応型共同生活介護（介護サービス）</a:t>
            </a:r>
          </a:p>
        </p:txBody>
      </p:sp>
      <p:graphicFrame>
        <p:nvGraphicFramePr>
          <p:cNvPr id="24" name="表 23">
            <a:extLst>
              <a:ext uri="{FF2B5EF4-FFF2-40B4-BE49-F238E27FC236}">
                <a16:creationId xmlns:a16="http://schemas.microsoft.com/office/drawing/2014/main" id="{5E1FABB2-A8CE-4175-B470-73CDF054455B}"/>
              </a:ext>
            </a:extLst>
          </p:cNvPr>
          <p:cNvGraphicFramePr>
            <a:graphicFrameLocks noGrp="1"/>
          </p:cNvGraphicFramePr>
          <p:nvPr>
            <p:extLst>
              <p:ext uri="{D42A27DB-BD31-4B8C-83A1-F6EECF244321}">
                <p14:modId xmlns:p14="http://schemas.microsoft.com/office/powerpoint/2010/main" val="4206480172"/>
              </p:ext>
            </p:extLst>
          </p:nvPr>
        </p:nvGraphicFramePr>
        <p:xfrm>
          <a:off x="4615187" y="1608548"/>
          <a:ext cx="4272268" cy="2418108"/>
        </p:xfrm>
        <a:graphic>
          <a:graphicData uri="http://schemas.openxmlformats.org/drawingml/2006/table">
            <a:tbl>
              <a:tblPr>
                <a:tableStyleId>{0505E3EF-67EA-436B-97B2-0124C06EBD24}</a:tableStyleId>
              </a:tblPr>
              <a:tblGrid>
                <a:gridCol w="736598">
                  <a:extLst>
                    <a:ext uri="{9D8B030D-6E8A-4147-A177-3AD203B41FA5}">
                      <a16:colId xmlns:a16="http://schemas.microsoft.com/office/drawing/2014/main" val="1794469596"/>
                    </a:ext>
                  </a:extLst>
                </a:gridCol>
                <a:gridCol w="736598">
                  <a:extLst>
                    <a:ext uri="{9D8B030D-6E8A-4147-A177-3AD203B41FA5}">
                      <a16:colId xmlns:a16="http://schemas.microsoft.com/office/drawing/2014/main" val="2175178888"/>
                    </a:ext>
                  </a:extLst>
                </a:gridCol>
                <a:gridCol w="736598">
                  <a:extLst>
                    <a:ext uri="{9D8B030D-6E8A-4147-A177-3AD203B41FA5}">
                      <a16:colId xmlns:a16="http://schemas.microsoft.com/office/drawing/2014/main" val="786732047"/>
                    </a:ext>
                  </a:extLst>
                </a:gridCol>
                <a:gridCol w="736598">
                  <a:extLst>
                    <a:ext uri="{9D8B030D-6E8A-4147-A177-3AD203B41FA5}">
                      <a16:colId xmlns:a16="http://schemas.microsoft.com/office/drawing/2014/main" val="1952416722"/>
                    </a:ext>
                  </a:extLst>
                </a:gridCol>
                <a:gridCol w="736598">
                  <a:extLst>
                    <a:ext uri="{9D8B030D-6E8A-4147-A177-3AD203B41FA5}">
                      <a16:colId xmlns:a16="http://schemas.microsoft.com/office/drawing/2014/main" val="1888737904"/>
                    </a:ext>
                  </a:extLst>
                </a:gridCol>
                <a:gridCol w="589278">
                  <a:extLst>
                    <a:ext uri="{9D8B030D-6E8A-4147-A177-3AD203B41FA5}">
                      <a16:colId xmlns:a16="http://schemas.microsoft.com/office/drawing/2014/main" val="707429710"/>
                    </a:ext>
                  </a:extLst>
                </a:gridCol>
              </a:tblGrid>
              <a:tr h="181728">
                <a:tc rowSpan="3">
                  <a:txBody>
                    <a:bodyPr/>
                    <a:lstStyle/>
                    <a:p>
                      <a:pPr algn="ctr" fontAlgn="ctr"/>
                      <a:r>
                        <a:rPr lang="ja-JP" altLang="en-US" sz="1100" u="none" strike="noStrike">
                          <a:effectLst/>
                        </a:rPr>
                        <a:t>圏　域　名</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a:effectLst/>
                        </a:rPr>
                        <a:t>第８期実績</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1322616498"/>
                  </a:ext>
                </a:extLst>
              </a:tr>
              <a:tr h="181728">
                <a:tc vMerge="1">
                  <a:txBody>
                    <a:bodyPr/>
                    <a:lstStyle/>
                    <a:p>
                      <a:endParaRPr kumimoji="1" lang="ja-JP" altLang="en-US"/>
                    </a:p>
                  </a:txBody>
                  <a:tcPr/>
                </a:tc>
                <a:tc rowSpan="2">
                  <a:txBody>
                    <a:bodyPr/>
                    <a:lstStyle/>
                    <a:p>
                      <a:pPr algn="ctr" fontAlgn="ctr"/>
                      <a:r>
                        <a:rPr lang="ja-JP" altLang="en-US" sz="1100" u="none" strike="noStrike">
                          <a:effectLst/>
                        </a:rPr>
                        <a:t>令和</a:t>
                      </a:r>
                      <a:r>
                        <a:rPr lang="en-US" altLang="ja-JP" sz="1100" u="none" strike="noStrike">
                          <a:effectLst/>
                        </a:rPr>
                        <a:t>4</a:t>
                      </a:r>
                      <a:r>
                        <a:rPr lang="ja-JP" altLang="en-US" sz="1100" u="none" strike="noStrike">
                          <a:effectLst/>
                        </a:rPr>
                        <a:t>年度</a:t>
                      </a:r>
                      <a:br>
                        <a:rPr lang="ja-JP" altLang="en-US" sz="1100" u="none" strike="noStrike">
                          <a:effectLst/>
                        </a:rPr>
                      </a:br>
                      <a:r>
                        <a:rPr lang="en-US" altLang="ja-JP" sz="1100" u="none" strike="noStrike">
                          <a:effectLst/>
                        </a:rPr>
                        <a:t>(2022</a:t>
                      </a:r>
                      <a:r>
                        <a:rPr lang="ja-JP" altLang="en-US" sz="1100" u="none" strike="noStrike">
                          <a:effectLst/>
                        </a:rPr>
                        <a:t>年度</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831865641"/>
                  </a:ext>
                </a:extLst>
              </a:tr>
              <a:tr h="41428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R8)</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R22)</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536028793"/>
                  </a:ext>
                </a:extLst>
              </a:tr>
              <a:tr h="181728">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11,080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12,478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12.6%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13,948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25.9%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424458774"/>
                  </a:ext>
                </a:extLst>
              </a:tr>
              <a:tr h="181728">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4,233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4,580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8.2%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5,182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480899928"/>
                  </a:ext>
                </a:extLst>
              </a:tr>
              <a:tr h="181728">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1,066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1,326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24.4%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1,620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52.0%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414024589"/>
                  </a:ext>
                </a:extLst>
              </a:tr>
              <a:tr h="181728">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761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1,034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35.9%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1,213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59.4%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307430548"/>
                  </a:ext>
                </a:extLst>
              </a:tr>
              <a:tr h="181728">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1,246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1,344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7.9%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1,429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14.7%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597224196"/>
                  </a:ext>
                </a:extLst>
              </a:tr>
              <a:tr h="181728">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1,047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1,159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10.7%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1,263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20.6%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119626038"/>
                  </a:ext>
                </a:extLst>
              </a:tr>
              <a:tr h="181728">
                <a:tc>
                  <a:txBody>
                    <a:bodyPr/>
                    <a:lstStyle/>
                    <a:p>
                      <a:pPr algn="ctr" fontAlgn="ctr"/>
                      <a:r>
                        <a:rPr lang="ja-JP" altLang="en-US" sz="1100" u="none" strike="noStrike" dirty="0">
                          <a:effectLst/>
                        </a:rPr>
                        <a:t>南河内</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676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796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17.8%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826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009248853"/>
                  </a:ext>
                </a:extLst>
              </a:tr>
              <a:tr h="181728">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1,239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1,381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11.5%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1,489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20.2%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99066979"/>
                  </a:ext>
                </a:extLst>
              </a:tr>
              <a:tr h="181728">
                <a:tc>
                  <a:txBody>
                    <a:bodyPr/>
                    <a:lstStyle/>
                    <a:p>
                      <a:pPr algn="ctr" fontAlgn="ctr"/>
                      <a:r>
                        <a:rPr lang="ja-JP" altLang="en-US" sz="1100" u="none" strike="noStrike" dirty="0">
                          <a:effectLst/>
                        </a:rPr>
                        <a:t>泉　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812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858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5.7%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926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14.0%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253547106"/>
                  </a:ext>
                </a:extLst>
              </a:tr>
            </a:tbl>
          </a:graphicData>
        </a:graphic>
      </p:graphicFrame>
      <p:sp>
        <p:nvSpPr>
          <p:cNvPr id="25" name="テキスト ボックス 24">
            <a:extLst>
              <a:ext uri="{FF2B5EF4-FFF2-40B4-BE49-F238E27FC236}">
                <a16:creationId xmlns:a16="http://schemas.microsoft.com/office/drawing/2014/main" id="{DACE4100-4A2D-4F4F-9FE8-DF22291251C9}"/>
              </a:ext>
            </a:extLst>
          </p:cNvPr>
          <p:cNvSpPr txBox="1"/>
          <p:nvPr/>
        </p:nvSpPr>
        <p:spPr>
          <a:xfrm>
            <a:off x="7793998" y="1384283"/>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26" name="テキスト ボックス 25">
            <a:extLst>
              <a:ext uri="{FF2B5EF4-FFF2-40B4-BE49-F238E27FC236}">
                <a16:creationId xmlns:a16="http://schemas.microsoft.com/office/drawing/2014/main" id="{87BE2C3D-A5F0-4927-AC97-7F2DE31A8152}"/>
              </a:ext>
            </a:extLst>
          </p:cNvPr>
          <p:cNvSpPr txBox="1"/>
          <p:nvPr/>
        </p:nvSpPr>
        <p:spPr>
          <a:xfrm>
            <a:off x="4511037" y="4050259"/>
            <a:ext cx="3545139"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■複合型サービス（看護小規模多機能型居宅介護）</a:t>
            </a:r>
          </a:p>
        </p:txBody>
      </p:sp>
      <p:graphicFrame>
        <p:nvGraphicFramePr>
          <p:cNvPr id="27" name="表 26">
            <a:extLst>
              <a:ext uri="{FF2B5EF4-FFF2-40B4-BE49-F238E27FC236}">
                <a16:creationId xmlns:a16="http://schemas.microsoft.com/office/drawing/2014/main" id="{BFE15A58-A1B8-4753-A7A7-77AB0024C6FC}"/>
              </a:ext>
            </a:extLst>
          </p:cNvPr>
          <p:cNvGraphicFramePr>
            <a:graphicFrameLocks noGrp="1"/>
          </p:cNvGraphicFramePr>
          <p:nvPr>
            <p:extLst>
              <p:ext uri="{D42A27DB-BD31-4B8C-83A1-F6EECF244321}">
                <p14:modId xmlns:p14="http://schemas.microsoft.com/office/powerpoint/2010/main" val="3385235779"/>
              </p:ext>
            </p:extLst>
          </p:nvPr>
        </p:nvGraphicFramePr>
        <p:xfrm>
          <a:off x="4617723" y="4303597"/>
          <a:ext cx="4316093" cy="2440658"/>
        </p:xfrm>
        <a:graphic>
          <a:graphicData uri="http://schemas.openxmlformats.org/drawingml/2006/table">
            <a:tbl>
              <a:tblPr>
                <a:tableStyleId>{0505E3EF-67EA-436B-97B2-0124C06EBD24}</a:tableStyleId>
              </a:tblPr>
              <a:tblGrid>
                <a:gridCol w="744154">
                  <a:extLst>
                    <a:ext uri="{9D8B030D-6E8A-4147-A177-3AD203B41FA5}">
                      <a16:colId xmlns:a16="http://schemas.microsoft.com/office/drawing/2014/main" val="1382607260"/>
                    </a:ext>
                  </a:extLst>
                </a:gridCol>
                <a:gridCol w="744154">
                  <a:extLst>
                    <a:ext uri="{9D8B030D-6E8A-4147-A177-3AD203B41FA5}">
                      <a16:colId xmlns:a16="http://schemas.microsoft.com/office/drawing/2014/main" val="2853577776"/>
                    </a:ext>
                  </a:extLst>
                </a:gridCol>
                <a:gridCol w="744154">
                  <a:extLst>
                    <a:ext uri="{9D8B030D-6E8A-4147-A177-3AD203B41FA5}">
                      <a16:colId xmlns:a16="http://schemas.microsoft.com/office/drawing/2014/main" val="1449625997"/>
                    </a:ext>
                  </a:extLst>
                </a:gridCol>
                <a:gridCol w="744154">
                  <a:extLst>
                    <a:ext uri="{9D8B030D-6E8A-4147-A177-3AD203B41FA5}">
                      <a16:colId xmlns:a16="http://schemas.microsoft.com/office/drawing/2014/main" val="847695951"/>
                    </a:ext>
                  </a:extLst>
                </a:gridCol>
                <a:gridCol w="744154">
                  <a:extLst>
                    <a:ext uri="{9D8B030D-6E8A-4147-A177-3AD203B41FA5}">
                      <a16:colId xmlns:a16="http://schemas.microsoft.com/office/drawing/2014/main" val="2097693005"/>
                    </a:ext>
                  </a:extLst>
                </a:gridCol>
                <a:gridCol w="595323">
                  <a:extLst>
                    <a:ext uri="{9D8B030D-6E8A-4147-A177-3AD203B41FA5}">
                      <a16:colId xmlns:a16="http://schemas.microsoft.com/office/drawing/2014/main" val="2015067368"/>
                    </a:ext>
                  </a:extLst>
                </a:gridCol>
              </a:tblGrid>
              <a:tr h="183778">
                <a:tc rowSpan="3">
                  <a:txBody>
                    <a:bodyPr/>
                    <a:lstStyle/>
                    <a:p>
                      <a:pPr algn="ctr" fontAlgn="ctr"/>
                      <a:r>
                        <a:rPr lang="ja-JP" altLang="en-US" sz="1100" u="none" strike="noStrike" dirty="0">
                          <a:effectLst/>
                        </a:rPr>
                        <a:t>圏　域　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ctr" fontAlgn="ctr"/>
                      <a:r>
                        <a:rPr lang="ja-JP" altLang="en-US" sz="1100" u="none" strike="noStrike">
                          <a:effectLst/>
                        </a:rPr>
                        <a:t>第８期実績</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gridSpan="2">
                  <a:txBody>
                    <a:bodyPr/>
                    <a:lstStyle/>
                    <a:p>
                      <a:pPr algn="ctr" fontAlgn="ctr"/>
                      <a:r>
                        <a:rPr lang="ja-JP" altLang="en-US" sz="1100" u="none" strike="noStrike">
                          <a:effectLst/>
                        </a:rPr>
                        <a:t>第９期（見込み）</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tc gridSpan="2">
                  <a:txBody>
                    <a:bodyPr/>
                    <a:lstStyle/>
                    <a:p>
                      <a:pPr algn="ctr" fontAlgn="ctr"/>
                      <a:r>
                        <a:rPr lang="ja-JP" altLang="en-US" sz="1100" u="none" strike="noStrike">
                          <a:effectLst/>
                        </a:rPr>
                        <a:t>（参考）</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hMerge="1">
                  <a:txBody>
                    <a:bodyPr/>
                    <a:lstStyle/>
                    <a:p>
                      <a:endParaRPr kumimoji="1" lang="ja-JP" altLang="en-US"/>
                    </a:p>
                  </a:txBody>
                  <a:tcPr/>
                </a:tc>
                <a:extLst>
                  <a:ext uri="{0D108BD9-81ED-4DB2-BD59-A6C34878D82A}">
                    <a16:rowId xmlns:a16="http://schemas.microsoft.com/office/drawing/2014/main" val="1768164523"/>
                  </a:ext>
                </a:extLst>
              </a:tr>
              <a:tr h="183778">
                <a:tc vMerge="1">
                  <a:txBody>
                    <a:bodyPr/>
                    <a:lstStyle/>
                    <a:p>
                      <a:endParaRPr kumimoji="1" lang="ja-JP" altLang="en-US"/>
                    </a:p>
                  </a:txBody>
                  <a:tcPr/>
                </a:tc>
                <a:tc rowSpan="2">
                  <a:txBody>
                    <a:bodyPr/>
                    <a:lstStyle/>
                    <a:p>
                      <a:pPr algn="ctr" fontAlgn="ctr"/>
                      <a:r>
                        <a:rPr lang="ja-JP" altLang="en-US" sz="1100" u="none" strike="noStrike" dirty="0">
                          <a:effectLst/>
                        </a:rPr>
                        <a:t>令和</a:t>
                      </a:r>
                      <a:r>
                        <a:rPr lang="en-US" altLang="ja-JP" sz="1100" u="none" strike="noStrike" dirty="0">
                          <a:effectLst/>
                        </a:rPr>
                        <a:t>4</a:t>
                      </a:r>
                      <a:r>
                        <a:rPr lang="ja-JP" altLang="en-US" sz="1100" u="none" strike="noStrike" dirty="0">
                          <a:effectLst/>
                        </a:rPr>
                        <a:t>年度</a:t>
                      </a:r>
                      <a:br>
                        <a:rPr lang="ja-JP" altLang="en-US" sz="1100" u="none" strike="noStrike" dirty="0">
                          <a:effectLst/>
                        </a:rPr>
                      </a:br>
                      <a:r>
                        <a:rPr lang="en-US" altLang="ja-JP" sz="1100" u="none" strike="noStrike" dirty="0">
                          <a:effectLst/>
                        </a:rPr>
                        <a:t>(2022</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rowSpan="2">
                  <a:txBody>
                    <a:bodyPr/>
                    <a:lstStyle/>
                    <a:p>
                      <a:pPr algn="ctr" fontAlgn="ctr"/>
                      <a:r>
                        <a:rPr lang="ja-JP" altLang="en-US" sz="1100" u="none" strike="noStrike" dirty="0">
                          <a:effectLst/>
                        </a:rPr>
                        <a:t>令和</a:t>
                      </a:r>
                      <a:r>
                        <a:rPr lang="en-US" altLang="ja-JP" sz="1100" u="none" strike="noStrike" dirty="0">
                          <a:effectLst/>
                        </a:rPr>
                        <a:t>8</a:t>
                      </a:r>
                      <a:r>
                        <a:rPr lang="ja-JP" altLang="en-US" sz="1100" u="none" strike="noStrike" dirty="0">
                          <a:effectLst/>
                        </a:rPr>
                        <a:t>年度</a:t>
                      </a:r>
                      <a:br>
                        <a:rPr lang="ja-JP" altLang="en-US" sz="1100" u="none" strike="noStrike" dirty="0">
                          <a:effectLst/>
                        </a:rPr>
                      </a:br>
                      <a:r>
                        <a:rPr lang="en-US" altLang="ja-JP" sz="1100" u="none" strike="noStrike" dirty="0">
                          <a:effectLst/>
                        </a:rPr>
                        <a:t>(2026</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tc rowSpan="2">
                  <a:txBody>
                    <a:bodyPr/>
                    <a:lstStyle/>
                    <a:p>
                      <a:pPr algn="ctr" fontAlgn="ctr"/>
                      <a:r>
                        <a:rPr lang="ja-JP" altLang="en-US" sz="1100" u="none" strike="noStrike" dirty="0">
                          <a:effectLst/>
                        </a:rPr>
                        <a:t>令和</a:t>
                      </a:r>
                      <a:r>
                        <a:rPr lang="en-US" altLang="ja-JP" sz="1100" u="none" strike="noStrike" dirty="0">
                          <a:effectLst/>
                        </a:rPr>
                        <a:t>22</a:t>
                      </a:r>
                      <a:r>
                        <a:rPr lang="ja-JP" altLang="en-US" sz="1100" u="none" strike="noStrike" dirty="0">
                          <a:effectLst/>
                        </a:rPr>
                        <a:t>年度</a:t>
                      </a:r>
                      <a:br>
                        <a:rPr lang="ja-JP" altLang="en-US" sz="1100" u="none" strike="noStrike" dirty="0">
                          <a:effectLst/>
                        </a:rPr>
                      </a:br>
                      <a:r>
                        <a:rPr lang="en-US" altLang="ja-JP" sz="1100" u="none" strike="noStrike" dirty="0">
                          <a:effectLst/>
                        </a:rPr>
                        <a:t>(2040</a:t>
                      </a:r>
                      <a:r>
                        <a:rPr lang="ja-JP" altLang="en-US" sz="1100" u="none" strike="noStrike" dirty="0">
                          <a:effectLst/>
                        </a:rPr>
                        <a:t>年度</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R w="12700" cmpd="sng">
                      <a:noFill/>
                    </a:lnR>
                  </a:tcPr>
                </a:tc>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lnL w="12700" cmpd="sng">
                      <a:noFill/>
                    </a:lnL>
                  </a:tcPr>
                </a:tc>
                <a:extLst>
                  <a:ext uri="{0D108BD9-81ED-4DB2-BD59-A6C34878D82A}">
                    <a16:rowId xmlns:a16="http://schemas.microsoft.com/office/drawing/2014/main" val="3821252125"/>
                  </a:ext>
                </a:extLst>
              </a:tr>
              <a:tr h="3944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R8)</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vMerge="1">
                  <a:txBody>
                    <a:bodyPr/>
                    <a:lstStyle/>
                    <a:p>
                      <a:endParaRPr kumimoji="1" lang="ja-JP" altLang="en-US"/>
                    </a:p>
                  </a:txBody>
                  <a:tcPr/>
                </a:tc>
                <a:tc>
                  <a:txBody>
                    <a:bodyPr/>
                    <a:lstStyle/>
                    <a:p>
                      <a:pPr algn="ctr" fontAlgn="ctr"/>
                      <a:r>
                        <a:rPr lang="ja-JP" altLang="en-US" sz="900" u="none" strike="noStrike">
                          <a:effectLst/>
                        </a:rPr>
                        <a:t>増加率</a:t>
                      </a:r>
                      <a:br>
                        <a:rPr lang="ja-JP" altLang="en-US" sz="900" u="none" strike="noStrike">
                          <a:effectLst/>
                        </a:rPr>
                      </a:br>
                      <a:r>
                        <a:rPr lang="en-US" altLang="ja-JP" sz="900" u="none" strike="noStrike">
                          <a:effectLst/>
                        </a:rPr>
                        <a:t>(</a:t>
                      </a:r>
                      <a:r>
                        <a:rPr lang="en-US" sz="900" u="none" strike="noStrike">
                          <a:effectLst/>
                        </a:rPr>
                        <a:t>R4</a:t>
                      </a:r>
                      <a:r>
                        <a:rPr lang="ja-JP" altLang="en-US" sz="900" u="none" strike="noStrike">
                          <a:effectLst/>
                        </a:rPr>
                        <a:t>年→</a:t>
                      </a:r>
                      <a:r>
                        <a:rPr lang="en-US" sz="900" u="none" strike="noStrike">
                          <a:effectLst/>
                        </a:rPr>
                        <a:t>R22)</a:t>
                      </a:r>
                      <a:endParaRPr 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extLst>
                  <a:ext uri="{0D108BD9-81ED-4DB2-BD59-A6C34878D82A}">
                    <a16:rowId xmlns:a16="http://schemas.microsoft.com/office/drawing/2014/main" val="1494066555"/>
                  </a:ext>
                </a:extLst>
              </a:tr>
              <a:tr h="183778">
                <a:tc>
                  <a:txBody>
                    <a:bodyPr/>
                    <a:lstStyle/>
                    <a:p>
                      <a:pPr algn="ctr" fontAlgn="ctr"/>
                      <a:r>
                        <a:rPr lang="ja-JP" altLang="en-US" sz="1100" u="none" strike="noStrike">
                          <a:effectLst/>
                        </a:rPr>
                        <a:t>府合計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1,210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1,665</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37.6%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1,828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51.1%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698834289"/>
                  </a:ext>
                </a:extLst>
              </a:tr>
              <a:tr h="183778">
                <a:tc>
                  <a:txBody>
                    <a:bodyPr/>
                    <a:lstStyle/>
                    <a:p>
                      <a:pPr algn="ctr" fontAlgn="ctr"/>
                      <a:r>
                        <a:rPr lang="ja-JP" altLang="en-US" sz="1100" u="none" strike="noStrike">
                          <a:effectLst/>
                        </a:rPr>
                        <a:t>大阪市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289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322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11.4%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361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24.9%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081453380"/>
                  </a:ext>
                </a:extLst>
              </a:tr>
              <a:tr h="183778">
                <a:tc>
                  <a:txBody>
                    <a:bodyPr/>
                    <a:lstStyle/>
                    <a:p>
                      <a:pPr algn="ctr" fontAlgn="ctr"/>
                      <a:r>
                        <a:rPr lang="ja-JP" altLang="en-US" sz="1100" u="none" strike="noStrike">
                          <a:effectLst/>
                        </a:rPr>
                        <a:t>豊　能</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63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177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181.0%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203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222.2%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888967750"/>
                  </a:ext>
                </a:extLst>
              </a:tr>
              <a:tr h="183778">
                <a:tc>
                  <a:txBody>
                    <a:bodyPr/>
                    <a:lstStyle/>
                    <a:p>
                      <a:pPr algn="ctr" fontAlgn="ctr"/>
                      <a:r>
                        <a:rPr lang="ja-JP" altLang="en-US" sz="1100" u="none" strike="noStrike">
                          <a:effectLst/>
                        </a:rPr>
                        <a:t>三　島</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87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104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19.5%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126</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44.8%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2998140586"/>
                  </a:ext>
                </a:extLst>
              </a:tr>
              <a:tr h="183778">
                <a:tc>
                  <a:txBody>
                    <a:bodyPr/>
                    <a:lstStyle/>
                    <a:p>
                      <a:pPr algn="ctr" fontAlgn="ctr"/>
                      <a:r>
                        <a:rPr lang="ja-JP" altLang="en-US" sz="1100" u="none" strike="noStrike">
                          <a:effectLst/>
                        </a:rPr>
                        <a:t>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77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171</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122.1%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188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144.2%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409787806"/>
                  </a:ext>
                </a:extLst>
              </a:tr>
              <a:tr h="183778">
                <a:tc>
                  <a:txBody>
                    <a:bodyPr/>
                    <a:lstStyle/>
                    <a:p>
                      <a:pPr algn="ctr" fontAlgn="ctr"/>
                      <a:r>
                        <a:rPr lang="ja-JP" altLang="en-US" sz="1100" u="none" strike="noStrike">
                          <a:effectLst/>
                        </a:rPr>
                        <a:t>中河内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210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276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31.4%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301</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43.3%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4012003849"/>
                  </a:ext>
                </a:extLst>
              </a:tr>
              <a:tr h="183778">
                <a:tc>
                  <a:txBody>
                    <a:bodyPr/>
                    <a:lstStyle/>
                    <a:p>
                      <a:pPr algn="ctr" fontAlgn="ctr"/>
                      <a:r>
                        <a:rPr lang="ja-JP" altLang="en-US" sz="1100" u="none" strike="noStrike">
                          <a:effectLst/>
                        </a:rPr>
                        <a:t>南河内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152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224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47.4%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235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54.6%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876411037"/>
                  </a:ext>
                </a:extLst>
              </a:tr>
              <a:tr h="183778">
                <a:tc>
                  <a:txBody>
                    <a:bodyPr/>
                    <a:lstStyle/>
                    <a:p>
                      <a:pPr algn="ctr" fontAlgn="ctr"/>
                      <a:r>
                        <a:rPr lang="ja-JP" altLang="en-US" sz="1100" u="none" strike="noStrike">
                          <a:effectLst/>
                        </a:rPr>
                        <a:t>堺　市</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a:effectLst/>
                        </a:rPr>
                        <a:t>280</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323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15.4%</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338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20.7%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3235346344"/>
                  </a:ext>
                </a:extLst>
              </a:tr>
              <a:tr h="183778">
                <a:tc>
                  <a:txBody>
                    <a:bodyPr/>
                    <a:lstStyle/>
                    <a:p>
                      <a:pPr algn="ctr" fontAlgn="ctr"/>
                      <a:r>
                        <a:rPr lang="ja-JP" altLang="en-US" sz="1100" u="none" strike="noStrike" dirty="0">
                          <a:effectLst/>
                        </a:rPr>
                        <a:t>泉　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tc>
                <a:tc>
                  <a:txBody>
                    <a:bodyPr/>
                    <a:lstStyle/>
                    <a:p>
                      <a:pPr algn="r" fontAlgn="ctr"/>
                      <a:r>
                        <a:rPr lang="en-US" altLang="ja-JP" sz="1000" u="none" strike="noStrike" dirty="0">
                          <a:effectLst/>
                        </a:rPr>
                        <a:t>52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68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a:effectLst/>
                        </a:rPr>
                        <a:t>30.8%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76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tc>
                  <a:txBody>
                    <a:bodyPr/>
                    <a:lstStyle/>
                    <a:p>
                      <a:pPr algn="r" fontAlgn="ctr"/>
                      <a:r>
                        <a:rPr lang="en-US" altLang="ja-JP" sz="1000" u="none" strike="noStrike" dirty="0">
                          <a:effectLst/>
                        </a:rPr>
                        <a:t>46.2%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1007746689"/>
                  </a:ext>
                </a:extLst>
              </a:tr>
            </a:tbl>
          </a:graphicData>
        </a:graphic>
      </p:graphicFrame>
      <p:sp>
        <p:nvSpPr>
          <p:cNvPr id="28" name="テキスト ボックス 27">
            <a:extLst>
              <a:ext uri="{FF2B5EF4-FFF2-40B4-BE49-F238E27FC236}">
                <a16:creationId xmlns:a16="http://schemas.microsoft.com/office/drawing/2014/main" id="{5E919599-6DEF-44AE-A469-DFE1B08CF3C8}"/>
              </a:ext>
            </a:extLst>
          </p:cNvPr>
          <p:cNvSpPr txBox="1"/>
          <p:nvPr/>
        </p:nvSpPr>
        <p:spPr>
          <a:xfrm>
            <a:off x="7872106" y="4093601"/>
            <a:ext cx="1211580" cy="246221"/>
          </a:xfrm>
          <a:prstGeom prst="rect">
            <a:avLst/>
          </a:prstGeom>
          <a:noFill/>
        </p:spPr>
        <p:txBody>
          <a:bodyPr wrap="square" rtlCol="0">
            <a:spAutoFit/>
          </a:bodyPr>
          <a:lstStyle/>
          <a:p>
            <a:pPr algn="r"/>
            <a:r>
              <a:rPr kumimoji="1" lang="ja-JP" altLang="en-US" sz="1000" dirty="0">
                <a:latin typeface="游ゴシック" panose="020B0400000000000000" pitchFamily="50" charset="-128"/>
                <a:ea typeface="游ゴシック" panose="020B0400000000000000" pitchFamily="50" charset="-128"/>
              </a:rPr>
              <a:t>（単位：人</a:t>
            </a:r>
            <a:r>
              <a:rPr kumimoji="1" lang="en-US" altLang="zh-CN" sz="1000" dirty="0">
                <a:latin typeface="游ゴシック" panose="020B0400000000000000" pitchFamily="50" charset="-128"/>
                <a:ea typeface="游ゴシック" panose="020B0400000000000000" pitchFamily="50" charset="-128"/>
              </a:rPr>
              <a:t>/</a:t>
            </a:r>
            <a:r>
              <a:rPr kumimoji="1" lang="ja-JP" altLang="en-US" sz="1000" dirty="0">
                <a:latin typeface="游ゴシック" panose="020B0400000000000000" pitchFamily="50" charset="-128"/>
                <a:ea typeface="游ゴシック" panose="020B0400000000000000" pitchFamily="50" charset="-128"/>
              </a:rPr>
              <a:t>月）</a:t>
            </a:r>
          </a:p>
        </p:txBody>
      </p:sp>
      <p:sp>
        <p:nvSpPr>
          <p:cNvPr id="17" name="正方形/長方形 16">
            <a:extLst>
              <a:ext uri="{FF2B5EF4-FFF2-40B4-BE49-F238E27FC236}">
                <a16:creationId xmlns:a16="http://schemas.microsoft.com/office/drawing/2014/main" id="{96047116-DAB2-4B55-90CD-889B75A2D305}"/>
              </a:ext>
            </a:extLst>
          </p:cNvPr>
          <p:cNvSpPr/>
          <p:nvPr/>
        </p:nvSpPr>
        <p:spPr>
          <a:xfrm>
            <a:off x="2438090" y="3866696"/>
            <a:ext cx="729296" cy="1835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233885ED-18B0-492A-97DA-DD037168A972}"/>
              </a:ext>
            </a:extLst>
          </p:cNvPr>
          <p:cNvSpPr/>
          <p:nvPr/>
        </p:nvSpPr>
        <p:spPr>
          <a:xfrm>
            <a:off x="6834830" y="2926080"/>
            <a:ext cx="729296" cy="18288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927620CA-4BA9-42DF-83C8-BECE74EC69DA}"/>
              </a:ext>
            </a:extLst>
          </p:cNvPr>
          <p:cNvSpPr/>
          <p:nvPr/>
        </p:nvSpPr>
        <p:spPr>
          <a:xfrm>
            <a:off x="2438090" y="5638800"/>
            <a:ext cx="729296" cy="18288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A9A1F9B6-7446-4EA9-B06E-7BB679504543}"/>
              </a:ext>
            </a:extLst>
          </p:cNvPr>
          <p:cNvSpPr/>
          <p:nvPr/>
        </p:nvSpPr>
        <p:spPr>
          <a:xfrm>
            <a:off x="6834830" y="5455919"/>
            <a:ext cx="769930" cy="19812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9315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D4C0B07-1AB2-4455-B6F8-17BA9CCCF61D}"/>
              </a:ext>
            </a:extLst>
          </p:cNvPr>
          <p:cNvSpPr/>
          <p:nvPr/>
        </p:nvSpPr>
        <p:spPr>
          <a:xfrm>
            <a:off x="0" y="128489"/>
            <a:ext cx="9144000" cy="335280"/>
          </a:xfrm>
          <a:prstGeom prst="rect">
            <a:avLst/>
          </a:prstGeom>
          <a:solidFill>
            <a:srgbClr val="0099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第９期計画における施設整備等の予定</a:t>
            </a:r>
          </a:p>
        </p:txBody>
      </p:sp>
      <p:sp>
        <p:nvSpPr>
          <p:cNvPr id="11" name="テキスト ボックス 10">
            <a:extLst>
              <a:ext uri="{FF2B5EF4-FFF2-40B4-BE49-F238E27FC236}">
                <a16:creationId xmlns:a16="http://schemas.microsoft.com/office/drawing/2014/main" id="{AD05FA45-B9A0-405D-B8A6-D3860F7D55D4}"/>
              </a:ext>
            </a:extLst>
          </p:cNvPr>
          <p:cNvSpPr txBox="1"/>
          <p:nvPr/>
        </p:nvSpPr>
        <p:spPr>
          <a:xfrm>
            <a:off x="140314" y="1433598"/>
            <a:ext cx="3098186"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■必要入所</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利用</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定員総数</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整備予定</a:t>
            </a:r>
            <a:r>
              <a:rPr kumimoji="1" lang="en-US" altLang="ja-JP"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6A29B8F4-F40D-435D-898C-4A7191B659D2}"/>
              </a:ext>
            </a:extLst>
          </p:cNvPr>
          <p:cNvGraphicFramePr>
            <a:graphicFrameLocks noGrp="1"/>
          </p:cNvGraphicFramePr>
          <p:nvPr>
            <p:extLst>
              <p:ext uri="{D42A27DB-BD31-4B8C-83A1-F6EECF244321}">
                <p14:modId xmlns:p14="http://schemas.microsoft.com/office/powerpoint/2010/main" val="815383742"/>
              </p:ext>
            </p:extLst>
          </p:nvPr>
        </p:nvGraphicFramePr>
        <p:xfrm>
          <a:off x="451156" y="1724291"/>
          <a:ext cx="7626042" cy="2431185"/>
        </p:xfrm>
        <a:graphic>
          <a:graphicData uri="http://schemas.openxmlformats.org/drawingml/2006/table">
            <a:tbl>
              <a:tblPr>
                <a:tableStyleId>{22838BEF-8BB2-4498-84A7-C5851F593DF1}</a:tableStyleId>
              </a:tblPr>
              <a:tblGrid>
                <a:gridCol w="2741028">
                  <a:extLst>
                    <a:ext uri="{9D8B030D-6E8A-4147-A177-3AD203B41FA5}">
                      <a16:colId xmlns:a16="http://schemas.microsoft.com/office/drawing/2014/main" val="2356082795"/>
                    </a:ext>
                  </a:extLst>
                </a:gridCol>
                <a:gridCol w="814169">
                  <a:extLst>
                    <a:ext uri="{9D8B030D-6E8A-4147-A177-3AD203B41FA5}">
                      <a16:colId xmlns:a16="http://schemas.microsoft.com/office/drawing/2014/main" val="2847371866"/>
                    </a:ext>
                  </a:extLst>
                </a:gridCol>
                <a:gridCol w="814169">
                  <a:extLst>
                    <a:ext uri="{9D8B030D-6E8A-4147-A177-3AD203B41FA5}">
                      <a16:colId xmlns:a16="http://schemas.microsoft.com/office/drawing/2014/main" val="4248133100"/>
                    </a:ext>
                  </a:extLst>
                </a:gridCol>
                <a:gridCol w="814169">
                  <a:extLst>
                    <a:ext uri="{9D8B030D-6E8A-4147-A177-3AD203B41FA5}">
                      <a16:colId xmlns:a16="http://schemas.microsoft.com/office/drawing/2014/main" val="1939918045"/>
                    </a:ext>
                  </a:extLst>
                </a:gridCol>
                <a:gridCol w="814169">
                  <a:extLst>
                    <a:ext uri="{9D8B030D-6E8A-4147-A177-3AD203B41FA5}">
                      <a16:colId xmlns:a16="http://schemas.microsoft.com/office/drawing/2014/main" val="220192494"/>
                    </a:ext>
                  </a:extLst>
                </a:gridCol>
                <a:gridCol w="814169">
                  <a:extLst>
                    <a:ext uri="{9D8B030D-6E8A-4147-A177-3AD203B41FA5}">
                      <a16:colId xmlns:a16="http://schemas.microsoft.com/office/drawing/2014/main" val="1085633066"/>
                    </a:ext>
                  </a:extLst>
                </a:gridCol>
                <a:gridCol w="814169">
                  <a:extLst>
                    <a:ext uri="{9D8B030D-6E8A-4147-A177-3AD203B41FA5}">
                      <a16:colId xmlns:a16="http://schemas.microsoft.com/office/drawing/2014/main" val="1348162489"/>
                    </a:ext>
                  </a:extLst>
                </a:gridCol>
              </a:tblGrid>
              <a:tr h="302842">
                <a:tc rowSpan="3">
                  <a:txBody>
                    <a:bodyPr/>
                    <a:lstStyle/>
                    <a:p>
                      <a:pPr algn="ctr" fontAlgn="t"/>
                      <a:r>
                        <a:rPr lang="ja-JP" altLang="en-US" sz="1000" u="none" strike="noStrike" dirty="0">
                          <a:effectLst/>
                        </a:rPr>
                        <a:t>　</a:t>
                      </a:r>
                      <a:endParaRPr lang="ja-JP" altLang="en-US" sz="1000" b="0" i="0" u="none" strike="noStrike" dirty="0">
                        <a:solidFill>
                          <a:srgbClr val="000000"/>
                        </a:solidFill>
                        <a:effectLst/>
                        <a:latin typeface="+mn-ea"/>
                        <a:ea typeface="+mn-ea"/>
                      </a:endParaRPr>
                    </a:p>
                  </a:txBody>
                  <a:tcPr marL="6491" marR="6491" marT="6491" marB="0"/>
                </a:tc>
                <a:tc gridSpan="4">
                  <a:txBody>
                    <a:bodyPr/>
                    <a:lstStyle/>
                    <a:p>
                      <a:pPr algn="ctr" fontAlgn="ctr"/>
                      <a:r>
                        <a:rPr lang="ja-JP" altLang="en-US" sz="1000" u="none" strike="noStrike" dirty="0">
                          <a:effectLst/>
                        </a:rPr>
                        <a:t>第８期末</a:t>
                      </a:r>
                      <a:r>
                        <a:rPr lang="en-US" altLang="ja-JP" sz="1000" u="none" strike="noStrike" dirty="0">
                          <a:effectLst/>
                        </a:rPr>
                        <a:t>(</a:t>
                      </a:r>
                      <a:r>
                        <a:rPr lang="ja-JP" altLang="en-US" sz="1000" u="none" strike="noStrike" dirty="0">
                          <a:effectLst/>
                        </a:rPr>
                        <a:t>令和５年度末</a:t>
                      </a:r>
                      <a:r>
                        <a:rPr lang="en-US" altLang="ja-JP" sz="1000" u="none" strike="noStrike" dirty="0">
                          <a:effectLst/>
                        </a:rPr>
                        <a:t>)</a:t>
                      </a:r>
                      <a:endParaRPr lang="ja-JP" altLang="en-US" sz="1000" b="0" i="0" u="none" strike="noStrike" dirty="0">
                        <a:solidFill>
                          <a:srgbClr val="000000"/>
                        </a:solidFill>
                        <a:effectLst/>
                        <a:latin typeface="+mn-ea"/>
                        <a:ea typeface="+mn-ea"/>
                      </a:endParaRPr>
                    </a:p>
                  </a:txBody>
                  <a:tcPr marL="6491" marR="6491" marT="649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pt-BR" sz="1000" b="0" u="none" strike="noStrike" dirty="0">
                          <a:effectLst/>
                          <a:latin typeface="+mn-ea"/>
                          <a:ea typeface="+mn-ea"/>
                        </a:rPr>
                        <a:t>第</a:t>
                      </a:r>
                      <a:r>
                        <a:rPr lang="ja-JP" altLang="en-US" sz="1000" b="0" u="none" strike="noStrike" dirty="0">
                          <a:effectLst/>
                          <a:latin typeface="+mn-ea"/>
                          <a:ea typeface="+mn-ea"/>
                        </a:rPr>
                        <a:t>９</a:t>
                      </a:r>
                      <a:r>
                        <a:rPr lang="pt-BR" sz="1000" b="0" u="none" strike="noStrike" dirty="0">
                          <a:effectLst/>
                          <a:latin typeface="+mn-ea"/>
                          <a:ea typeface="+mn-ea"/>
                        </a:rPr>
                        <a:t>期末</a:t>
                      </a:r>
                      <a:br>
                        <a:rPr lang="pt-BR" sz="1000" b="0" u="none" strike="noStrike" dirty="0">
                          <a:effectLst/>
                          <a:latin typeface="+mn-ea"/>
                          <a:ea typeface="+mn-ea"/>
                        </a:rPr>
                      </a:br>
                      <a:r>
                        <a:rPr lang="pt-BR" sz="1000" b="0" u="none" strike="noStrike" dirty="0">
                          <a:effectLst/>
                          <a:latin typeface="+mn-ea"/>
                          <a:ea typeface="+mn-ea"/>
                        </a:rPr>
                        <a:t>(令和8年度末)</a:t>
                      </a:r>
                      <a:endParaRPr lang="pt-BR" sz="1000" b="0" i="0" u="none" strike="noStrike" dirty="0">
                        <a:solidFill>
                          <a:srgbClr val="000000"/>
                        </a:solidFill>
                        <a:effectLst/>
                        <a:latin typeface="+mn-ea"/>
                        <a:ea typeface="+mn-ea"/>
                      </a:endParaRPr>
                    </a:p>
                  </a:txBody>
                  <a:tcPr marL="6491" marR="6491" marT="6491" marB="0" anchor="ctr"/>
                </a:tc>
                <a:tc rowSpan="3">
                  <a:txBody>
                    <a:bodyPr/>
                    <a:lstStyle/>
                    <a:p>
                      <a:pPr algn="ctr" fontAlgn="ctr"/>
                      <a:r>
                        <a:rPr lang="ja-JP" altLang="en-US" sz="1000" b="0" u="none" strike="noStrike" dirty="0">
                          <a:effectLst/>
                          <a:latin typeface="+mn-ea"/>
                          <a:ea typeface="+mn-ea"/>
                        </a:rPr>
                        <a:t>９期中</a:t>
                      </a:r>
                      <a:br>
                        <a:rPr lang="ja-JP" altLang="en-US" sz="1000" b="0" u="none" strike="noStrike" dirty="0">
                          <a:effectLst/>
                          <a:latin typeface="+mn-ea"/>
                          <a:ea typeface="+mn-ea"/>
                        </a:rPr>
                      </a:br>
                      <a:r>
                        <a:rPr lang="ja-JP" altLang="en-US" sz="1000" b="0" u="none" strike="noStrike" dirty="0">
                          <a:effectLst/>
                          <a:latin typeface="+mn-ea"/>
                          <a:ea typeface="+mn-ea"/>
                        </a:rPr>
                        <a:t>増減</a:t>
                      </a:r>
                      <a:br>
                        <a:rPr lang="en-US" altLang="ja-JP" sz="1000" b="0" u="none" strike="noStrike" dirty="0">
                          <a:effectLst/>
                          <a:latin typeface="+mn-ea"/>
                          <a:ea typeface="+mn-ea"/>
                        </a:rPr>
                      </a:br>
                      <a:r>
                        <a:rPr lang="en-US" altLang="ja-JP" sz="1000" b="0" u="none" strike="noStrike" dirty="0">
                          <a:effectLst/>
                          <a:latin typeface="+mn-ea"/>
                          <a:ea typeface="+mn-ea"/>
                        </a:rPr>
                        <a:t>(</a:t>
                      </a:r>
                      <a:r>
                        <a:rPr lang="ja-JP" altLang="en-US" sz="1000" b="0" u="none" strike="noStrike" dirty="0">
                          <a:effectLst/>
                          <a:latin typeface="+mn-ea"/>
                          <a:ea typeface="+mn-ea"/>
                        </a:rPr>
                        <a:t>整備予定</a:t>
                      </a:r>
                      <a:r>
                        <a:rPr lang="en-US" altLang="ja-JP" sz="1000" b="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491" marR="6491" marT="6491" marB="0" anchor="ctr"/>
                </a:tc>
                <a:extLst>
                  <a:ext uri="{0D108BD9-81ED-4DB2-BD59-A6C34878D82A}">
                    <a16:rowId xmlns:a16="http://schemas.microsoft.com/office/drawing/2014/main" val="1715291467"/>
                  </a:ext>
                </a:extLst>
              </a:tr>
              <a:tr h="302842">
                <a:tc vMerge="1">
                  <a:txBody>
                    <a:bodyPr/>
                    <a:lstStyle/>
                    <a:p>
                      <a:endParaRPr kumimoji="1" lang="ja-JP" altLang="en-US"/>
                    </a:p>
                  </a:txBody>
                  <a:tcPr/>
                </a:tc>
                <a:tc rowSpan="2">
                  <a:txBody>
                    <a:bodyPr/>
                    <a:lstStyle/>
                    <a:p>
                      <a:pPr algn="ctr" fontAlgn="ctr"/>
                      <a:r>
                        <a:rPr lang="ja-JP" altLang="en-US" sz="1000" u="none" strike="noStrike" dirty="0">
                          <a:effectLst/>
                          <a:latin typeface="+mn-ea"/>
                          <a:ea typeface="+mn-ea"/>
                        </a:rPr>
                        <a:t>計画</a:t>
                      </a:r>
                      <a:endParaRPr lang="ja-JP" altLang="en-US" sz="1000" b="0" i="0" u="none" strike="noStrike" dirty="0">
                        <a:solidFill>
                          <a:srgbClr val="000000"/>
                        </a:solidFill>
                        <a:effectLst/>
                        <a:latin typeface="+mn-ea"/>
                        <a:ea typeface="+mn-ea"/>
                      </a:endParaRPr>
                    </a:p>
                  </a:txBody>
                  <a:tcPr marL="6491" marR="6491" marT="6491" marB="0" anchor="ctr">
                    <a:lnR w="12700" cap="flat" cmpd="sng" algn="ctr">
                      <a:solidFill>
                        <a:schemeClr val="accent1">
                          <a:lumMod val="60000"/>
                          <a:lumOff val="40000"/>
                        </a:schemeClr>
                      </a:solidFill>
                      <a:prstDash val="solid"/>
                      <a:round/>
                      <a:headEnd type="none" w="med" len="med"/>
                      <a:tailEnd type="none" w="med" len="med"/>
                    </a:lnR>
                  </a:tcPr>
                </a:tc>
                <a:tc rowSpan="2">
                  <a:txBody>
                    <a:bodyPr/>
                    <a:lstStyle/>
                    <a:p>
                      <a:pPr algn="ctr" fontAlgn="ctr"/>
                      <a:r>
                        <a:rPr lang="ja-JP" altLang="en-US" sz="1000" u="none" strike="noStrike" dirty="0">
                          <a:effectLst/>
                          <a:latin typeface="+mn-ea"/>
                          <a:ea typeface="+mn-ea"/>
                        </a:rPr>
                        <a:t>実績見込</a:t>
                      </a:r>
                      <a:endParaRPr lang="ja-JP" altLang="en-US" sz="1000" b="0" i="0" u="none" strike="noStrike" dirty="0">
                        <a:solidFill>
                          <a:srgbClr val="000000"/>
                        </a:solidFill>
                        <a:effectLst/>
                        <a:latin typeface="+mn-ea"/>
                        <a:ea typeface="+mn-ea"/>
                      </a:endParaRPr>
                    </a:p>
                  </a:txBody>
                  <a:tcPr marL="6491" marR="6491" marT="6491" marB="0" anchor="ctr">
                    <a:lnL w="12700" cap="flat" cmpd="sng" algn="ctr">
                      <a:solidFill>
                        <a:schemeClr val="accent1">
                          <a:lumMod val="60000"/>
                          <a:lumOff val="40000"/>
                        </a:schemeClr>
                      </a:solidFill>
                      <a:prstDash val="solid"/>
                      <a:round/>
                      <a:headEnd type="none" w="med" len="med"/>
                      <a:tailEnd type="none" w="med" len="med"/>
                    </a:lnL>
                    <a:lnR w="12700" cmpd="sng">
                      <a:noFill/>
                    </a:lnR>
                  </a:tcPr>
                </a:tc>
                <a:tc>
                  <a:txBody>
                    <a:bodyPr/>
                    <a:lstStyle/>
                    <a:p>
                      <a:pPr algn="ctr" fontAlgn="ctr"/>
                      <a:endParaRPr lang="ja-JP" altLang="en-US" sz="1000" b="0" i="0" u="none" strike="noStrike" dirty="0">
                        <a:solidFill>
                          <a:srgbClr val="000000"/>
                        </a:solidFill>
                        <a:effectLst/>
                        <a:latin typeface="+mn-ea"/>
                        <a:ea typeface="+mn-ea"/>
                      </a:endParaRPr>
                    </a:p>
                  </a:txBody>
                  <a:tcPr marL="6491" marR="6491" marT="6491" marB="0" anchor="ctr">
                    <a:lnL w="12700" cmpd="sng">
                      <a:noFill/>
                    </a:lnL>
                    <a:lnR w="12700" cmpd="sng">
                      <a:noFill/>
                    </a:lnR>
                  </a:tcPr>
                </a:tc>
                <a:tc>
                  <a:txBody>
                    <a:bodyPr/>
                    <a:lstStyle/>
                    <a:p>
                      <a:pPr algn="ctr" fontAlgn="ctr"/>
                      <a:r>
                        <a:rPr lang="ja-JP" altLang="en-US" sz="1000" u="none" strike="noStrike" dirty="0">
                          <a:effectLst/>
                          <a:latin typeface="+mn-ea"/>
                          <a:ea typeface="+mn-ea"/>
                        </a:rPr>
                        <a:t>　</a:t>
                      </a:r>
                      <a:endParaRPr lang="ja-JP" altLang="en-US" sz="1000" b="0" i="0" u="none" strike="noStrike" dirty="0">
                        <a:solidFill>
                          <a:srgbClr val="000000"/>
                        </a:solidFill>
                        <a:effectLst/>
                        <a:latin typeface="+mn-ea"/>
                        <a:ea typeface="+mn-ea"/>
                      </a:endParaRPr>
                    </a:p>
                  </a:txBody>
                  <a:tcPr marL="6491" marR="6491" marT="6491" marB="0" anchor="ctr">
                    <a:lnL w="12700" cmpd="sng">
                      <a:noFill/>
                    </a:ln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20749369"/>
                  </a:ext>
                </a:extLst>
              </a:tr>
              <a:tr h="3028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u="none" strike="noStrike" dirty="0">
                          <a:effectLst/>
                          <a:latin typeface="+mn-ea"/>
                          <a:ea typeface="+mn-ea"/>
                        </a:rPr>
                        <a:t>対計画比</a:t>
                      </a:r>
                      <a:endParaRPr lang="ja-JP" altLang="en-US" sz="1000" b="0" i="0" u="none" strike="noStrike" dirty="0">
                        <a:solidFill>
                          <a:srgbClr val="000000"/>
                        </a:solidFill>
                        <a:effectLst/>
                        <a:latin typeface="+mn-ea"/>
                        <a:ea typeface="+mn-ea"/>
                      </a:endParaRPr>
                    </a:p>
                  </a:txBody>
                  <a:tcPr marL="6491" marR="6491" marT="6491" marB="0" anchor="ctr"/>
                </a:tc>
                <a:tc>
                  <a:txBody>
                    <a:bodyPr/>
                    <a:lstStyle/>
                    <a:p>
                      <a:pPr algn="ctr" fontAlgn="ctr"/>
                      <a:r>
                        <a:rPr lang="en-US" altLang="ja-JP" sz="1000" b="0" i="0" u="none" strike="noStrike" dirty="0">
                          <a:solidFill>
                            <a:srgbClr val="000000"/>
                          </a:solidFill>
                          <a:effectLst/>
                          <a:latin typeface="+mn-ea"/>
                          <a:ea typeface="+mn-ea"/>
                        </a:rPr>
                        <a:t>8</a:t>
                      </a:r>
                      <a:r>
                        <a:rPr lang="ja-JP" altLang="en-US" sz="1000" b="0" i="0" u="none" strike="noStrike" dirty="0">
                          <a:solidFill>
                            <a:srgbClr val="000000"/>
                          </a:solidFill>
                          <a:effectLst/>
                          <a:latin typeface="+mn-ea"/>
                          <a:ea typeface="+mn-ea"/>
                        </a:rPr>
                        <a:t>期中増減</a:t>
                      </a:r>
                      <a:endParaRPr lang="en-US" altLang="ja-JP" sz="1000" b="0" i="0" u="none" strike="noStrike" dirty="0">
                        <a:solidFill>
                          <a:srgbClr val="000000"/>
                        </a:solidFill>
                        <a:effectLst/>
                        <a:latin typeface="+mn-ea"/>
                        <a:ea typeface="+mn-ea"/>
                      </a:endParaRPr>
                    </a:p>
                    <a:p>
                      <a:pPr algn="ctr" fontAlgn="ctr"/>
                      <a:r>
                        <a:rPr lang="ja-JP" altLang="en-US" sz="1000" b="0" i="0" u="none" strike="noStrike" dirty="0">
                          <a:solidFill>
                            <a:srgbClr val="000000"/>
                          </a:solidFill>
                          <a:effectLst/>
                          <a:latin typeface="+mn-ea"/>
                          <a:ea typeface="+mn-ea"/>
                        </a:rPr>
                        <a:t>（整備数）</a:t>
                      </a:r>
                    </a:p>
                  </a:txBody>
                  <a:tcPr marL="6491" marR="6491" marT="6491"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93814430"/>
                  </a:ext>
                </a:extLst>
              </a:tr>
              <a:tr h="302842">
                <a:tc>
                  <a:txBody>
                    <a:bodyPr/>
                    <a:lstStyle/>
                    <a:p>
                      <a:pPr algn="l" fontAlgn="t"/>
                      <a:r>
                        <a:rPr lang="zh-TW" altLang="en-US" sz="1000" u="none" strike="noStrike" dirty="0">
                          <a:effectLst/>
                          <a:latin typeface="游ゴシック" panose="020B0400000000000000" pitchFamily="50" charset="-128"/>
                          <a:ea typeface="游ゴシック" panose="020B0400000000000000" pitchFamily="50" charset="-128"/>
                        </a:rPr>
                        <a:t>介護老人福祉施設</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91" marR="6491" marT="6491" marB="0" anchor="ctr"/>
                </a:tc>
                <a:tc>
                  <a:txBody>
                    <a:bodyPr/>
                    <a:lstStyle/>
                    <a:p>
                      <a:pPr algn="r" fontAlgn="ctr"/>
                      <a:r>
                        <a:rPr lang="en-US" altLang="ja-JP" sz="1000" u="none" strike="noStrike" dirty="0">
                          <a:effectLst/>
                          <a:latin typeface="+mn-ea"/>
                          <a:ea typeface="+mn-ea"/>
                        </a:rPr>
                        <a:t>35,086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34,634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98.7%</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622 </a:t>
                      </a:r>
                    </a:p>
                  </a:txBody>
                  <a:tcPr marL="7620" marR="7620" marT="7620" marB="0" anchor="ctr">
                    <a:noFill/>
                  </a:tcPr>
                </a:tc>
                <a:tc>
                  <a:txBody>
                    <a:bodyPr/>
                    <a:lstStyle/>
                    <a:p>
                      <a:pPr algn="r" fontAlgn="ctr"/>
                      <a:r>
                        <a:rPr lang="en-US" altLang="ja-JP" sz="1000" b="0" u="none" strike="noStrike" dirty="0">
                          <a:effectLst/>
                          <a:latin typeface="+mn-ea"/>
                          <a:ea typeface="+mn-ea"/>
                        </a:rPr>
                        <a:t>35,358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724 </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1423376874"/>
                  </a:ext>
                </a:extLst>
              </a:tr>
              <a:tr h="302842">
                <a:tc>
                  <a:txBody>
                    <a:bodyPr/>
                    <a:lstStyle/>
                    <a:p>
                      <a:pPr algn="l" fontAlgn="t"/>
                      <a:r>
                        <a:rPr lang="zh-TW" altLang="en-US" sz="1000" u="none" strike="noStrike" dirty="0">
                          <a:effectLst/>
                          <a:latin typeface="游ゴシック" panose="020B0400000000000000" pitchFamily="50" charset="-128"/>
                          <a:ea typeface="游ゴシック" panose="020B0400000000000000" pitchFamily="50" charset="-128"/>
                        </a:rPr>
                        <a:t>介護老人保健施設</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91" marR="6491" marT="6491" marB="0" anchor="ctr"/>
                </a:tc>
                <a:tc>
                  <a:txBody>
                    <a:bodyPr/>
                    <a:lstStyle/>
                    <a:p>
                      <a:pPr algn="r" fontAlgn="ctr"/>
                      <a:r>
                        <a:rPr lang="en-US" altLang="ja-JP" sz="1000" u="none" strike="noStrike" dirty="0">
                          <a:effectLst/>
                          <a:latin typeface="+mn-ea"/>
                          <a:ea typeface="+mn-ea"/>
                        </a:rPr>
                        <a:t>21,387</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21,075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98.5%</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-135 </a:t>
                      </a:r>
                    </a:p>
                  </a:txBody>
                  <a:tcPr marL="7620" marR="7620" marT="7620" marB="0" anchor="ctr">
                    <a:noFill/>
                  </a:tcPr>
                </a:tc>
                <a:tc>
                  <a:txBody>
                    <a:bodyPr/>
                    <a:lstStyle/>
                    <a:p>
                      <a:pPr algn="r" fontAlgn="ctr"/>
                      <a:r>
                        <a:rPr lang="en-US" altLang="ja-JP" sz="1000" b="0" u="none" strike="noStrike" dirty="0">
                          <a:effectLst/>
                          <a:latin typeface="+mn-ea"/>
                          <a:ea typeface="+mn-ea"/>
                        </a:rPr>
                        <a:t>21,231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156 </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566315089"/>
                  </a:ext>
                </a:extLst>
              </a:tr>
              <a:tr h="302842">
                <a:tc>
                  <a:txBody>
                    <a:bodyPr/>
                    <a:lstStyle/>
                    <a:p>
                      <a:pPr algn="l" fontAlgn="t"/>
                      <a:r>
                        <a:rPr lang="ja-JP" altLang="en-US" sz="1000" u="none" strike="noStrike" dirty="0">
                          <a:effectLst/>
                          <a:latin typeface="+mn-ea"/>
                          <a:ea typeface="+mn-ea"/>
                        </a:rPr>
                        <a:t>介護医療院（転換分を含む）</a:t>
                      </a:r>
                      <a:endParaRPr lang="ja-JP" altLang="en-US" sz="1000" b="0" i="0" u="none" strike="noStrike" dirty="0">
                        <a:solidFill>
                          <a:srgbClr val="000000"/>
                        </a:solidFill>
                        <a:effectLst/>
                        <a:latin typeface="+mn-ea"/>
                        <a:ea typeface="+mn-ea"/>
                      </a:endParaRPr>
                    </a:p>
                  </a:txBody>
                  <a:tcPr marL="6491" marR="6491" marT="6491" marB="0" anchor="ctr"/>
                </a:tc>
                <a:tc>
                  <a:txBody>
                    <a:bodyPr/>
                    <a:lstStyle/>
                    <a:p>
                      <a:pPr algn="r" fontAlgn="ctr"/>
                      <a:r>
                        <a:rPr lang="en-US" altLang="ja-JP" sz="1000" u="none" strike="noStrike" dirty="0">
                          <a:effectLst/>
                          <a:latin typeface="+mn-ea"/>
                          <a:ea typeface="+mn-ea"/>
                        </a:rPr>
                        <a:t>1,253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1,229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98.1%</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615 </a:t>
                      </a:r>
                    </a:p>
                  </a:txBody>
                  <a:tcPr marL="7620" marR="7620" marT="7620" marB="0" anchor="ctr">
                    <a:noFill/>
                  </a:tcPr>
                </a:tc>
                <a:tc>
                  <a:txBody>
                    <a:bodyPr/>
                    <a:lstStyle/>
                    <a:p>
                      <a:pPr algn="r" fontAlgn="ctr"/>
                      <a:r>
                        <a:rPr lang="en-US" altLang="ja-JP" sz="1000" b="0" u="none" strike="noStrike" dirty="0">
                          <a:effectLst/>
                          <a:latin typeface="+mn-ea"/>
                          <a:ea typeface="+mn-ea"/>
                        </a:rPr>
                        <a:t>1,486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257 </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882571834"/>
                  </a:ext>
                </a:extLst>
              </a:tr>
              <a:tr h="302842">
                <a:tc>
                  <a:txBody>
                    <a:bodyPr/>
                    <a:lstStyle/>
                    <a:p>
                      <a:pPr algn="l" fontAlgn="ctr"/>
                      <a:r>
                        <a:rPr lang="zh-TW" altLang="en-US" sz="1000" u="none" strike="noStrike" dirty="0">
                          <a:effectLst/>
                          <a:latin typeface="游ゴシック" panose="020B0400000000000000" pitchFamily="50" charset="-128"/>
                          <a:ea typeface="游ゴシック" panose="020B0400000000000000" pitchFamily="50" charset="-128"/>
                        </a:rPr>
                        <a:t>介護専用型特定施設入居者生活介護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91" marR="6491" marT="6491" marB="0" anchor="ctr"/>
                </a:tc>
                <a:tc>
                  <a:txBody>
                    <a:bodyPr/>
                    <a:lstStyle/>
                    <a:p>
                      <a:pPr algn="r" fontAlgn="ctr"/>
                      <a:r>
                        <a:rPr lang="en-US" altLang="ja-JP" sz="1000" u="none" strike="noStrike">
                          <a:effectLst/>
                          <a:latin typeface="+mn-ea"/>
                          <a:ea typeface="+mn-ea"/>
                        </a:rPr>
                        <a:t>675</a:t>
                      </a:r>
                      <a:endParaRPr lang="en-US" altLang="ja-JP" sz="1000" b="0" i="0" u="none" strike="noStrike">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625</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92.6%</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83 </a:t>
                      </a:r>
                    </a:p>
                  </a:txBody>
                  <a:tcPr marL="7620" marR="7620" marT="7620" marB="0" anchor="ctr">
                    <a:noFill/>
                  </a:tcPr>
                </a:tc>
                <a:tc>
                  <a:txBody>
                    <a:bodyPr/>
                    <a:lstStyle/>
                    <a:p>
                      <a:pPr algn="r" fontAlgn="ctr"/>
                      <a:r>
                        <a:rPr lang="en-US" altLang="ja-JP" sz="1000" b="0" u="none" strike="noStrike" dirty="0">
                          <a:effectLst/>
                          <a:latin typeface="+mn-ea"/>
                          <a:ea typeface="+mn-ea"/>
                        </a:rPr>
                        <a:t>585</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-40</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4292544497"/>
                  </a:ext>
                </a:extLst>
              </a:tr>
              <a:tr h="302842">
                <a:tc>
                  <a:txBody>
                    <a:bodyPr/>
                    <a:lstStyle/>
                    <a:p>
                      <a:pPr algn="l" fontAlgn="ctr"/>
                      <a:r>
                        <a:rPr lang="zh-TW" altLang="en-US" sz="1000" u="none" strike="noStrike" dirty="0">
                          <a:effectLst/>
                          <a:latin typeface="游ゴシック" panose="020B0400000000000000" pitchFamily="50" charset="-128"/>
                          <a:ea typeface="游ゴシック" panose="020B0400000000000000" pitchFamily="50" charset="-128"/>
                        </a:rPr>
                        <a:t>混合型特定施設入居者生活介護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91" marR="6491" marT="6491" marB="0" anchor="ctr"/>
                </a:tc>
                <a:tc>
                  <a:txBody>
                    <a:bodyPr/>
                    <a:lstStyle/>
                    <a:p>
                      <a:pPr algn="r" fontAlgn="ctr"/>
                      <a:r>
                        <a:rPr lang="en-US" altLang="ja-JP" sz="1000" u="none" strike="noStrike">
                          <a:effectLst/>
                          <a:latin typeface="+mn-ea"/>
                          <a:ea typeface="+mn-ea"/>
                        </a:rPr>
                        <a:t>23,846 </a:t>
                      </a:r>
                      <a:endParaRPr lang="en-US" altLang="ja-JP" sz="1000" b="0" i="0" u="none" strike="noStrike">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23,564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98.8%</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2,130 </a:t>
                      </a:r>
                    </a:p>
                  </a:txBody>
                  <a:tcPr marL="7620" marR="7620" marT="7620" marB="0" anchor="ctr">
                    <a:noFill/>
                  </a:tcPr>
                </a:tc>
                <a:tc>
                  <a:txBody>
                    <a:bodyPr/>
                    <a:lstStyle/>
                    <a:p>
                      <a:pPr algn="r" fontAlgn="ctr"/>
                      <a:r>
                        <a:rPr lang="en-US" altLang="ja-JP" sz="1000" b="0" u="none" strike="noStrike" dirty="0">
                          <a:effectLst/>
                          <a:latin typeface="+mn-ea"/>
                          <a:ea typeface="+mn-ea"/>
                        </a:rPr>
                        <a:t>25,716</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2,152 </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4090305422"/>
                  </a:ext>
                </a:extLst>
              </a:tr>
            </a:tbl>
          </a:graphicData>
        </a:graphic>
      </p:graphicFrame>
      <p:graphicFrame>
        <p:nvGraphicFramePr>
          <p:cNvPr id="12" name="表 11">
            <a:extLst>
              <a:ext uri="{FF2B5EF4-FFF2-40B4-BE49-F238E27FC236}">
                <a16:creationId xmlns:a16="http://schemas.microsoft.com/office/drawing/2014/main" id="{66BC936D-3A72-4303-94E2-85C6207D5DEE}"/>
              </a:ext>
            </a:extLst>
          </p:cNvPr>
          <p:cNvGraphicFramePr>
            <a:graphicFrameLocks noGrp="1"/>
          </p:cNvGraphicFramePr>
          <p:nvPr>
            <p:extLst>
              <p:ext uri="{D42A27DB-BD31-4B8C-83A1-F6EECF244321}">
                <p14:modId xmlns:p14="http://schemas.microsoft.com/office/powerpoint/2010/main" val="1097041896"/>
              </p:ext>
            </p:extLst>
          </p:nvPr>
        </p:nvGraphicFramePr>
        <p:xfrm>
          <a:off x="491489" y="4641406"/>
          <a:ext cx="7585712" cy="1815551"/>
        </p:xfrm>
        <a:graphic>
          <a:graphicData uri="http://schemas.openxmlformats.org/drawingml/2006/table">
            <a:tbl>
              <a:tblPr>
                <a:tableStyleId>{22838BEF-8BB2-4498-84A7-C5851F593DF1}</a:tableStyleId>
              </a:tblPr>
              <a:tblGrid>
                <a:gridCol w="2693174">
                  <a:extLst>
                    <a:ext uri="{9D8B030D-6E8A-4147-A177-3AD203B41FA5}">
                      <a16:colId xmlns:a16="http://schemas.microsoft.com/office/drawing/2014/main" val="2356082795"/>
                    </a:ext>
                  </a:extLst>
                </a:gridCol>
                <a:gridCol w="815423">
                  <a:extLst>
                    <a:ext uri="{9D8B030D-6E8A-4147-A177-3AD203B41FA5}">
                      <a16:colId xmlns:a16="http://schemas.microsoft.com/office/drawing/2014/main" val="2847371866"/>
                    </a:ext>
                  </a:extLst>
                </a:gridCol>
                <a:gridCol w="815423">
                  <a:extLst>
                    <a:ext uri="{9D8B030D-6E8A-4147-A177-3AD203B41FA5}">
                      <a16:colId xmlns:a16="http://schemas.microsoft.com/office/drawing/2014/main" val="4248133100"/>
                    </a:ext>
                  </a:extLst>
                </a:gridCol>
                <a:gridCol w="815423">
                  <a:extLst>
                    <a:ext uri="{9D8B030D-6E8A-4147-A177-3AD203B41FA5}">
                      <a16:colId xmlns:a16="http://schemas.microsoft.com/office/drawing/2014/main" val="1011914683"/>
                    </a:ext>
                  </a:extLst>
                </a:gridCol>
                <a:gridCol w="815423">
                  <a:extLst>
                    <a:ext uri="{9D8B030D-6E8A-4147-A177-3AD203B41FA5}">
                      <a16:colId xmlns:a16="http://schemas.microsoft.com/office/drawing/2014/main" val="220192494"/>
                    </a:ext>
                  </a:extLst>
                </a:gridCol>
                <a:gridCol w="815423">
                  <a:extLst>
                    <a:ext uri="{9D8B030D-6E8A-4147-A177-3AD203B41FA5}">
                      <a16:colId xmlns:a16="http://schemas.microsoft.com/office/drawing/2014/main" val="1085633066"/>
                    </a:ext>
                  </a:extLst>
                </a:gridCol>
                <a:gridCol w="815423">
                  <a:extLst>
                    <a:ext uri="{9D8B030D-6E8A-4147-A177-3AD203B41FA5}">
                      <a16:colId xmlns:a16="http://schemas.microsoft.com/office/drawing/2014/main" val="1348162489"/>
                    </a:ext>
                  </a:extLst>
                </a:gridCol>
              </a:tblGrid>
              <a:tr h="300852">
                <a:tc rowSpan="3">
                  <a:txBody>
                    <a:bodyPr/>
                    <a:lstStyle/>
                    <a:p>
                      <a:pPr algn="ctr" fontAlgn="t"/>
                      <a:r>
                        <a:rPr lang="ja-JP" altLang="en-US" sz="1000" u="none" strike="noStrike" dirty="0">
                          <a:effectLst/>
                        </a:rPr>
                        <a:t>　</a:t>
                      </a:r>
                      <a:endParaRPr lang="ja-JP" altLang="en-US" sz="1000" b="0" i="0" u="none" strike="noStrike" dirty="0">
                        <a:solidFill>
                          <a:srgbClr val="000000"/>
                        </a:solidFill>
                        <a:effectLst/>
                        <a:latin typeface="+mn-ea"/>
                        <a:ea typeface="+mn-ea"/>
                      </a:endParaRPr>
                    </a:p>
                  </a:txBody>
                  <a:tcPr marL="6491" marR="6491" marT="6491" marB="0"/>
                </a:tc>
                <a:tc gridSpan="4">
                  <a:txBody>
                    <a:bodyPr/>
                    <a:lstStyle/>
                    <a:p>
                      <a:pPr algn="ctr" fontAlgn="ctr"/>
                      <a:r>
                        <a:rPr lang="ja-JP" altLang="en-US" sz="1000" u="none" strike="noStrike" dirty="0">
                          <a:effectLst/>
                        </a:rPr>
                        <a:t>第８期末</a:t>
                      </a:r>
                      <a:r>
                        <a:rPr lang="en-US" altLang="ja-JP" sz="1000" u="none" strike="noStrike" dirty="0">
                          <a:effectLst/>
                        </a:rPr>
                        <a:t>(</a:t>
                      </a:r>
                      <a:r>
                        <a:rPr lang="ja-JP" altLang="en-US" sz="1000" u="none" strike="noStrike" dirty="0">
                          <a:effectLst/>
                        </a:rPr>
                        <a:t>令和５年度末</a:t>
                      </a:r>
                      <a:r>
                        <a:rPr lang="en-US" altLang="ja-JP" sz="1000" u="none" strike="noStrike" dirty="0">
                          <a:effectLst/>
                        </a:rPr>
                        <a:t>)</a:t>
                      </a:r>
                      <a:endParaRPr lang="ja-JP" altLang="en-US" sz="1000" b="0" i="0" u="none" strike="noStrike" dirty="0">
                        <a:solidFill>
                          <a:srgbClr val="000000"/>
                        </a:solidFill>
                        <a:effectLst/>
                        <a:latin typeface="+mn-ea"/>
                        <a:ea typeface="+mn-ea"/>
                      </a:endParaRPr>
                    </a:p>
                  </a:txBody>
                  <a:tcPr marL="6491" marR="6491" marT="649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pt-BR" sz="1000" b="0" u="none" strike="noStrike" dirty="0">
                          <a:effectLst/>
                          <a:latin typeface="+mn-ea"/>
                          <a:ea typeface="+mn-ea"/>
                        </a:rPr>
                        <a:t>第</a:t>
                      </a:r>
                      <a:r>
                        <a:rPr lang="ja-JP" altLang="en-US" sz="1000" b="0" u="none" strike="noStrike" dirty="0">
                          <a:effectLst/>
                          <a:latin typeface="+mn-ea"/>
                          <a:ea typeface="+mn-ea"/>
                        </a:rPr>
                        <a:t>９</a:t>
                      </a:r>
                      <a:r>
                        <a:rPr lang="pt-BR" sz="1000" b="0" u="none" strike="noStrike" dirty="0">
                          <a:effectLst/>
                          <a:latin typeface="+mn-ea"/>
                          <a:ea typeface="+mn-ea"/>
                        </a:rPr>
                        <a:t>期末</a:t>
                      </a:r>
                      <a:br>
                        <a:rPr lang="pt-BR" sz="1000" b="0" u="none" strike="noStrike" dirty="0">
                          <a:effectLst/>
                          <a:latin typeface="+mn-ea"/>
                          <a:ea typeface="+mn-ea"/>
                        </a:rPr>
                      </a:br>
                      <a:r>
                        <a:rPr lang="pt-BR" sz="1000" b="0" u="none" strike="noStrike" dirty="0">
                          <a:effectLst/>
                          <a:latin typeface="+mn-ea"/>
                          <a:ea typeface="+mn-ea"/>
                        </a:rPr>
                        <a:t>(令和8年度末)</a:t>
                      </a:r>
                      <a:endParaRPr lang="pt-BR" sz="1000" b="0" i="0" u="none" strike="noStrike" dirty="0">
                        <a:solidFill>
                          <a:srgbClr val="000000"/>
                        </a:solidFill>
                        <a:effectLst/>
                        <a:latin typeface="+mn-ea"/>
                        <a:ea typeface="+mn-ea"/>
                      </a:endParaRPr>
                    </a:p>
                  </a:txBody>
                  <a:tcPr marL="6491" marR="6491" marT="6491" marB="0" anchor="ctr"/>
                </a:tc>
                <a:tc rowSpan="3">
                  <a:txBody>
                    <a:bodyPr/>
                    <a:lstStyle/>
                    <a:p>
                      <a:pPr algn="ctr" fontAlgn="ctr"/>
                      <a:r>
                        <a:rPr lang="ja-JP" altLang="en-US" sz="1000" b="0" u="none" strike="noStrike" dirty="0">
                          <a:effectLst/>
                          <a:latin typeface="+mn-ea"/>
                          <a:ea typeface="+mn-ea"/>
                        </a:rPr>
                        <a:t>９期中</a:t>
                      </a:r>
                      <a:br>
                        <a:rPr lang="ja-JP" altLang="en-US" sz="1000" b="0" u="none" strike="noStrike" dirty="0">
                          <a:effectLst/>
                          <a:latin typeface="+mn-ea"/>
                          <a:ea typeface="+mn-ea"/>
                        </a:rPr>
                      </a:br>
                      <a:r>
                        <a:rPr lang="ja-JP" altLang="en-US" sz="1000" b="0" u="none" strike="noStrike" dirty="0">
                          <a:effectLst/>
                          <a:latin typeface="+mn-ea"/>
                          <a:ea typeface="+mn-ea"/>
                        </a:rPr>
                        <a:t>増減</a:t>
                      </a:r>
                      <a:br>
                        <a:rPr lang="en-US" altLang="ja-JP" sz="1000" b="0" u="none" strike="noStrike" dirty="0">
                          <a:effectLst/>
                          <a:latin typeface="+mn-ea"/>
                          <a:ea typeface="+mn-ea"/>
                        </a:rPr>
                      </a:br>
                      <a:r>
                        <a:rPr lang="en-US" altLang="ja-JP" sz="1000" b="0" u="none" strike="noStrike" dirty="0">
                          <a:effectLst/>
                          <a:latin typeface="+mn-ea"/>
                          <a:ea typeface="+mn-ea"/>
                        </a:rPr>
                        <a:t>(</a:t>
                      </a:r>
                      <a:r>
                        <a:rPr lang="ja-JP" altLang="en-US" sz="1000" b="0" u="none" strike="noStrike" dirty="0">
                          <a:effectLst/>
                          <a:latin typeface="+mn-ea"/>
                          <a:ea typeface="+mn-ea"/>
                        </a:rPr>
                        <a:t>整備予定</a:t>
                      </a:r>
                      <a:r>
                        <a:rPr lang="en-US" altLang="ja-JP" sz="1000" b="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491" marR="6491" marT="6491" marB="0" anchor="ctr"/>
                </a:tc>
                <a:extLst>
                  <a:ext uri="{0D108BD9-81ED-4DB2-BD59-A6C34878D82A}">
                    <a16:rowId xmlns:a16="http://schemas.microsoft.com/office/drawing/2014/main" val="1715291467"/>
                  </a:ext>
                </a:extLst>
              </a:tr>
              <a:tr h="300852">
                <a:tc vMerge="1">
                  <a:txBody>
                    <a:bodyPr/>
                    <a:lstStyle/>
                    <a:p>
                      <a:endParaRPr kumimoji="1" lang="ja-JP" altLang="en-US"/>
                    </a:p>
                  </a:txBody>
                  <a:tcPr/>
                </a:tc>
                <a:tc rowSpan="2">
                  <a:txBody>
                    <a:bodyPr/>
                    <a:lstStyle/>
                    <a:p>
                      <a:pPr algn="ctr" fontAlgn="ctr"/>
                      <a:r>
                        <a:rPr lang="ja-JP" altLang="en-US" sz="1000" u="none" strike="noStrike" dirty="0">
                          <a:effectLst/>
                          <a:latin typeface="+mn-ea"/>
                          <a:ea typeface="+mn-ea"/>
                        </a:rPr>
                        <a:t>計画</a:t>
                      </a:r>
                      <a:endParaRPr lang="ja-JP" altLang="en-US" sz="1000" b="0" i="0" u="none" strike="noStrike" dirty="0">
                        <a:solidFill>
                          <a:srgbClr val="000000"/>
                        </a:solidFill>
                        <a:effectLst/>
                        <a:latin typeface="+mn-ea"/>
                        <a:ea typeface="+mn-ea"/>
                      </a:endParaRPr>
                    </a:p>
                  </a:txBody>
                  <a:tcPr marL="6491" marR="6491" marT="6491" marB="0" anchor="ctr">
                    <a:lnR w="12700" cap="flat" cmpd="sng" algn="ctr">
                      <a:solidFill>
                        <a:schemeClr val="accent1">
                          <a:lumMod val="60000"/>
                          <a:lumOff val="40000"/>
                        </a:schemeClr>
                      </a:solidFill>
                      <a:prstDash val="solid"/>
                      <a:round/>
                      <a:headEnd type="none" w="med" len="med"/>
                      <a:tailEnd type="none" w="med" len="med"/>
                    </a:lnR>
                  </a:tcPr>
                </a:tc>
                <a:tc rowSpan="2">
                  <a:txBody>
                    <a:bodyPr/>
                    <a:lstStyle/>
                    <a:p>
                      <a:pPr algn="ctr" fontAlgn="ctr"/>
                      <a:r>
                        <a:rPr lang="ja-JP" altLang="en-US" sz="1000" u="none" strike="noStrike" dirty="0">
                          <a:effectLst/>
                          <a:latin typeface="+mn-ea"/>
                          <a:ea typeface="+mn-ea"/>
                        </a:rPr>
                        <a:t>実績見込</a:t>
                      </a:r>
                      <a:endParaRPr lang="ja-JP" altLang="en-US" sz="1000" b="0" i="0" u="none" strike="noStrike" dirty="0">
                        <a:solidFill>
                          <a:srgbClr val="000000"/>
                        </a:solidFill>
                        <a:effectLst/>
                        <a:latin typeface="+mn-ea"/>
                        <a:ea typeface="+mn-ea"/>
                      </a:endParaRPr>
                    </a:p>
                  </a:txBody>
                  <a:tcPr marL="6491" marR="6491" marT="6491" marB="0" anchor="ctr">
                    <a:lnL w="12700" cap="flat" cmpd="sng" algn="ctr">
                      <a:solidFill>
                        <a:schemeClr val="accent1">
                          <a:lumMod val="60000"/>
                          <a:lumOff val="40000"/>
                        </a:schemeClr>
                      </a:solidFill>
                      <a:prstDash val="solid"/>
                      <a:round/>
                      <a:headEnd type="none" w="med" len="med"/>
                      <a:tailEnd type="none" w="med" len="med"/>
                    </a:lnL>
                    <a:lnR w="12700" cmpd="sng">
                      <a:noFill/>
                    </a:lnR>
                  </a:tcPr>
                </a:tc>
                <a:tc>
                  <a:txBody>
                    <a:bodyPr/>
                    <a:lstStyle/>
                    <a:p>
                      <a:pPr algn="ctr" fontAlgn="ctr"/>
                      <a:endParaRPr lang="ja-JP" altLang="en-US" sz="1000" b="0" i="0" u="none" strike="noStrike" dirty="0">
                        <a:solidFill>
                          <a:srgbClr val="000000"/>
                        </a:solidFill>
                        <a:effectLst/>
                        <a:latin typeface="+mn-ea"/>
                        <a:ea typeface="+mn-ea"/>
                      </a:endParaRPr>
                    </a:p>
                  </a:txBody>
                  <a:tcPr marL="6491" marR="6491" marT="6491" marB="0" anchor="ctr">
                    <a:lnL w="12700" cmpd="sng">
                      <a:noFill/>
                    </a:lnL>
                    <a:lnR w="12700" cmpd="sng">
                      <a:noFill/>
                    </a:lnR>
                  </a:tcPr>
                </a:tc>
                <a:tc>
                  <a:txBody>
                    <a:bodyPr/>
                    <a:lstStyle/>
                    <a:p>
                      <a:pPr algn="ctr" fontAlgn="ctr"/>
                      <a:r>
                        <a:rPr lang="ja-JP" altLang="en-US" sz="1000" u="none" strike="noStrike" dirty="0">
                          <a:effectLst/>
                          <a:latin typeface="+mn-ea"/>
                          <a:ea typeface="+mn-ea"/>
                        </a:rPr>
                        <a:t>　</a:t>
                      </a:r>
                      <a:endParaRPr lang="ja-JP" altLang="en-US" sz="1000" b="0" i="0" u="none" strike="noStrike" dirty="0">
                        <a:solidFill>
                          <a:srgbClr val="000000"/>
                        </a:solidFill>
                        <a:effectLst/>
                        <a:latin typeface="+mn-ea"/>
                        <a:ea typeface="+mn-ea"/>
                      </a:endParaRPr>
                    </a:p>
                  </a:txBody>
                  <a:tcPr marL="6491" marR="6491" marT="6491" marB="0" anchor="ctr">
                    <a:lnL w="12700" cmpd="sng">
                      <a:noFill/>
                    </a:ln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20749369"/>
                  </a:ext>
                </a:extLst>
              </a:tr>
              <a:tr h="30085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u="none" strike="noStrike" dirty="0">
                          <a:effectLst/>
                          <a:latin typeface="+mn-ea"/>
                          <a:ea typeface="+mn-ea"/>
                        </a:rPr>
                        <a:t>対計画比</a:t>
                      </a:r>
                      <a:endParaRPr lang="ja-JP" altLang="en-US" sz="1000" b="0" i="0" u="none" strike="noStrike" dirty="0">
                        <a:solidFill>
                          <a:srgbClr val="000000"/>
                        </a:solidFill>
                        <a:effectLst/>
                        <a:latin typeface="+mn-ea"/>
                        <a:ea typeface="+mn-ea"/>
                      </a:endParaRPr>
                    </a:p>
                  </a:txBody>
                  <a:tcPr marL="6491" marR="6491" marT="6491" marB="0" anchor="ctr"/>
                </a:tc>
                <a:tc>
                  <a:txBody>
                    <a:bodyPr/>
                    <a:lstStyle/>
                    <a:p>
                      <a:pPr algn="ctr" fontAlgn="ctr"/>
                      <a:r>
                        <a:rPr lang="en-US" altLang="ja-JP" sz="1000" b="0" i="0" u="none" strike="noStrike" dirty="0">
                          <a:solidFill>
                            <a:srgbClr val="000000"/>
                          </a:solidFill>
                          <a:effectLst/>
                          <a:latin typeface="+mn-ea"/>
                          <a:ea typeface="+mn-ea"/>
                        </a:rPr>
                        <a:t>8</a:t>
                      </a:r>
                      <a:r>
                        <a:rPr lang="ja-JP" altLang="en-US" sz="1000" b="0" i="0" u="none" strike="noStrike" dirty="0">
                          <a:solidFill>
                            <a:srgbClr val="000000"/>
                          </a:solidFill>
                          <a:effectLst/>
                          <a:latin typeface="+mn-ea"/>
                          <a:ea typeface="+mn-ea"/>
                        </a:rPr>
                        <a:t>期中</a:t>
                      </a:r>
                      <a:endParaRPr lang="en-US" altLang="ja-JP" sz="1000" b="0" i="0" u="none" strike="noStrike" dirty="0">
                        <a:solidFill>
                          <a:srgbClr val="000000"/>
                        </a:solidFill>
                        <a:effectLst/>
                        <a:latin typeface="+mn-ea"/>
                        <a:ea typeface="+mn-ea"/>
                      </a:endParaRPr>
                    </a:p>
                    <a:p>
                      <a:pPr algn="ctr" fontAlgn="ctr"/>
                      <a:r>
                        <a:rPr lang="ja-JP" altLang="en-US" sz="1000" b="0" i="0" u="none" strike="noStrike" dirty="0">
                          <a:solidFill>
                            <a:srgbClr val="000000"/>
                          </a:solidFill>
                          <a:effectLst/>
                          <a:latin typeface="+mn-ea"/>
                          <a:ea typeface="+mn-ea"/>
                        </a:rPr>
                        <a:t>増減</a:t>
                      </a:r>
                    </a:p>
                  </a:txBody>
                  <a:tcPr marL="6491" marR="6491" marT="6491"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93814430"/>
                  </a:ext>
                </a:extLst>
              </a:tr>
              <a:tr h="300852">
                <a:tc>
                  <a:txBody>
                    <a:bodyPr/>
                    <a:lstStyle/>
                    <a:p>
                      <a:pPr algn="l" fontAlgn="t"/>
                      <a:r>
                        <a:rPr lang="zh-TW" altLang="en-US" sz="1000" u="none" strike="noStrike" dirty="0">
                          <a:effectLst/>
                          <a:latin typeface="游ゴシック" panose="020B0400000000000000" pitchFamily="50" charset="-128"/>
                          <a:ea typeface="游ゴシック" panose="020B0400000000000000" pitchFamily="50" charset="-128"/>
                        </a:rPr>
                        <a:t>認知症対応型共同生活介護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91" marR="6491" marT="6491" marB="0" anchor="ctr"/>
                </a:tc>
                <a:tc>
                  <a:txBody>
                    <a:bodyPr/>
                    <a:lstStyle/>
                    <a:p>
                      <a:pPr algn="r" fontAlgn="ctr"/>
                      <a:r>
                        <a:rPr lang="en-US" altLang="ja-JP" sz="1000" u="none" strike="noStrike" dirty="0">
                          <a:effectLst/>
                          <a:latin typeface="+mn-ea"/>
                          <a:ea typeface="+mn-ea"/>
                        </a:rPr>
                        <a:t>13,258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12,611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95.1%</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749 </a:t>
                      </a:r>
                    </a:p>
                  </a:txBody>
                  <a:tcPr marL="7620" marR="7620" marT="7620" marB="0" anchor="ctr">
                    <a:noFill/>
                  </a:tcPr>
                </a:tc>
                <a:tc>
                  <a:txBody>
                    <a:bodyPr/>
                    <a:lstStyle/>
                    <a:p>
                      <a:pPr algn="r" fontAlgn="ctr"/>
                      <a:r>
                        <a:rPr lang="en-US" altLang="ja-JP" sz="1000" b="0" u="none" strike="noStrike" dirty="0">
                          <a:effectLst/>
                          <a:latin typeface="+mn-ea"/>
                          <a:ea typeface="+mn-ea"/>
                        </a:rPr>
                        <a:t>13,416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805 </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3176074514"/>
                  </a:ext>
                </a:extLst>
              </a:tr>
              <a:tr h="300852">
                <a:tc>
                  <a:txBody>
                    <a:bodyPr/>
                    <a:lstStyle/>
                    <a:p>
                      <a:pPr algn="l" fontAlgn="t"/>
                      <a:r>
                        <a:rPr lang="zh-TW" altLang="en-US" sz="1000" u="none" strike="noStrike" dirty="0">
                          <a:effectLst/>
                          <a:latin typeface="游ゴシック" panose="020B0400000000000000" pitchFamily="50" charset="-128"/>
                          <a:ea typeface="游ゴシック" panose="020B0400000000000000" pitchFamily="50" charset="-128"/>
                        </a:rPr>
                        <a:t>地域密着型特定施設入居者生活介護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91" marR="6491" marT="6491" marB="0" anchor="ctr"/>
                </a:tc>
                <a:tc>
                  <a:txBody>
                    <a:bodyPr/>
                    <a:lstStyle/>
                    <a:p>
                      <a:pPr algn="r" fontAlgn="ctr"/>
                      <a:r>
                        <a:rPr lang="en-US" altLang="ja-JP" sz="1000" u="none" strike="noStrike">
                          <a:effectLst/>
                          <a:latin typeface="+mn-ea"/>
                          <a:ea typeface="+mn-ea"/>
                        </a:rPr>
                        <a:t>616</a:t>
                      </a:r>
                      <a:endParaRPr lang="en-US" altLang="ja-JP" sz="1000" b="0" i="0" u="none" strike="noStrike">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462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75.0%</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145 </a:t>
                      </a:r>
                    </a:p>
                  </a:txBody>
                  <a:tcPr marL="7620" marR="7620" marT="7620" marB="0" anchor="ctr">
                    <a:noFill/>
                  </a:tcPr>
                </a:tc>
                <a:tc>
                  <a:txBody>
                    <a:bodyPr/>
                    <a:lstStyle/>
                    <a:p>
                      <a:pPr algn="r" fontAlgn="ctr"/>
                      <a:r>
                        <a:rPr lang="en-US" altLang="ja-JP" sz="1000" b="0" u="none" strike="noStrike" dirty="0">
                          <a:effectLst/>
                          <a:latin typeface="+mn-ea"/>
                          <a:ea typeface="+mn-ea"/>
                        </a:rPr>
                        <a:t>607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145 </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1312241282"/>
                  </a:ext>
                </a:extLst>
              </a:tr>
              <a:tr h="300852">
                <a:tc>
                  <a:txBody>
                    <a:bodyPr/>
                    <a:lstStyle/>
                    <a:p>
                      <a:pPr algn="l" fontAlgn="t"/>
                      <a:r>
                        <a:rPr lang="zh-TW" altLang="en-US" sz="1000" u="none" strike="noStrike" dirty="0">
                          <a:effectLst/>
                          <a:latin typeface="游ゴシック" panose="020B0400000000000000" pitchFamily="50" charset="-128"/>
                          <a:ea typeface="游ゴシック" panose="020B0400000000000000" pitchFamily="50" charset="-128"/>
                        </a:rPr>
                        <a:t>地域密着型介護老人福祉施設入所者生活介護</a:t>
                      </a: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491" marR="6491" marT="6491" marB="0" anchor="ctr"/>
                </a:tc>
                <a:tc>
                  <a:txBody>
                    <a:bodyPr/>
                    <a:lstStyle/>
                    <a:p>
                      <a:pPr algn="r" fontAlgn="ctr"/>
                      <a:r>
                        <a:rPr lang="en-US" altLang="ja-JP" sz="1000" u="none" strike="noStrike" dirty="0">
                          <a:effectLst/>
                          <a:latin typeface="+mn-ea"/>
                          <a:ea typeface="+mn-ea"/>
                        </a:rPr>
                        <a:t>4,724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4,212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u="none" strike="noStrike" dirty="0">
                          <a:effectLst/>
                          <a:latin typeface="+mn-ea"/>
                          <a:ea typeface="+mn-ea"/>
                        </a:rPr>
                        <a:t>89.2%</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384 </a:t>
                      </a:r>
                    </a:p>
                  </a:txBody>
                  <a:tcPr marL="7620" marR="7620" marT="7620" marB="0" anchor="ctr">
                    <a:noFill/>
                  </a:tcPr>
                </a:tc>
                <a:tc>
                  <a:txBody>
                    <a:bodyPr/>
                    <a:lstStyle/>
                    <a:p>
                      <a:pPr algn="r" fontAlgn="ctr"/>
                      <a:r>
                        <a:rPr lang="en-US" altLang="ja-JP" sz="1000" b="0" u="none" strike="noStrike" dirty="0">
                          <a:effectLst/>
                          <a:latin typeface="+mn-ea"/>
                          <a:ea typeface="+mn-ea"/>
                        </a:rPr>
                        <a:t>4,696 </a:t>
                      </a:r>
                      <a:endParaRPr lang="en-US" altLang="ja-JP" sz="1000" b="0" i="0" u="none" strike="noStrike" dirty="0">
                        <a:solidFill>
                          <a:srgbClr val="000000"/>
                        </a:solidFill>
                        <a:effectLst/>
                        <a:latin typeface="+mn-ea"/>
                        <a:ea typeface="+mn-ea"/>
                      </a:endParaRPr>
                    </a:p>
                  </a:txBody>
                  <a:tcPr marL="6491" marR="6491" marT="6491" marB="0" anchor="ctr">
                    <a:noFill/>
                  </a:tcPr>
                </a:tc>
                <a:tc>
                  <a:txBody>
                    <a:bodyPr/>
                    <a:lstStyle/>
                    <a:p>
                      <a:pPr algn="r" fontAlgn="ctr"/>
                      <a:r>
                        <a:rPr lang="en-US" altLang="ja-JP" sz="1000" b="0" u="none" strike="noStrike" dirty="0">
                          <a:effectLst/>
                          <a:latin typeface="+mn-ea"/>
                          <a:ea typeface="+mn-ea"/>
                        </a:rPr>
                        <a:t>484 </a:t>
                      </a:r>
                      <a:endParaRPr lang="en-US" altLang="ja-JP" sz="1000" b="0" i="0" u="none" strike="noStrike" dirty="0">
                        <a:solidFill>
                          <a:srgbClr val="000000"/>
                        </a:solidFill>
                        <a:effectLst/>
                        <a:latin typeface="+mn-ea"/>
                        <a:ea typeface="+mn-ea"/>
                      </a:endParaRPr>
                    </a:p>
                  </a:txBody>
                  <a:tcPr marL="6491" marR="6491" marT="6491" marB="0" anchor="ctr">
                    <a:noFill/>
                  </a:tcPr>
                </a:tc>
                <a:extLst>
                  <a:ext uri="{0D108BD9-81ED-4DB2-BD59-A6C34878D82A}">
                    <a16:rowId xmlns:a16="http://schemas.microsoft.com/office/drawing/2014/main" val="1843156088"/>
                  </a:ext>
                </a:extLst>
              </a:tr>
            </a:tbl>
          </a:graphicData>
        </a:graphic>
      </p:graphicFrame>
      <p:sp>
        <p:nvSpPr>
          <p:cNvPr id="3" name="テキスト ボックス 2">
            <a:extLst>
              <a:ext uri="{FF2B5EF4-FFF2-40B4-BE49-F238E27FC236}">
                <a16:creationId xmlns:a16="http://schemas.microsoft.com/office/drawing/2014/main" id="{DEA16084-1BC5-4174-AC24-D54F87DF0751}"/>
              </a:ext>
            </a:extLst>
          </p:cNvPr>
          <p:cNvSpPr txBox="1"/>
          <p:nvPr/>
        </p:nvSpPr>
        <p:spPr>
          <a:xfrm>
            <a:off x="367364" y="4129516"/>
            <a:ext cx="4044616" cy="261610"/>
          </a:xfrm>
          <a:prstGeom prst="rect">
            <a:avLst/>
          </a:prstGeom>
          <a:noFill/>
        </p:spPr>
        <p:txBody>
          <a:bodyPr wrap="square" rtlCol="0">
            <a:spAutoFit/>
          </a:bodyPr>
          <a:lstStyle/>
          <a:p>
            <a:r>
              <a:rPr lang="en-US" altLang="ja-JP" sz="1100" kern="100" dirty="0">
                <a:effectLst/>
                <a:latin typeface="+mn-ea"/>
                <a:cs typeface="Times New Roman" panose="02020603050405020304" pitchFamily="18" charset="0"/>
              </a:rPr>
              <a:t>※</a:t>
            </a:r>
            <a:r>
              <a:rPr lang="ja-JP" altLang="ja-JP" sz="1100" kern="100" dirty="0">
                <a:effectLst/>
                <a:latin typeface="+mn-ea"/>
                <a:cs typeface="Times New Roman" panose="02020603050405020304" pitchFamily="18" charset="0"/>
              </a:rPr>
              <a:t>各市町村が見込んだ各年度の整備意向等を考慮して設定</a:t>
            </a:r>
            <a:endParaRPr kumimoji="1" lang="ja-JP" altLang="en-US" sz="1100" dirty="0">
              <a:latin typeface="+mn-ea"/>
            </a:endParaRPr>
          </a:p>
        </p:txBody>
      </p:sp>
      <p:sp>
        <p:nvSpPr>
          <p:cNvPr id="13" name="テキスト ボックス 12">
            <a:extLst>
              <a:ext uri="{FF2B5EF4-FFF2-40B4-BE49-F238E27FC236}">
                <a16:creationId xmlns:a16="http://schemas.microsoft.com/office/drawing/2014/main" id="{D7249998-5CE0-4FB7-AAD7-4EE73653726D}"/>
              </a:ext>
            </a:extLst>
          </p:cNvPr>
          <p:cNvSpPr txBox="1"/>
          <p:nvPr/>
        </p:nvSpPr>
        <p:spPr>
          <a:xfrm>
            <a:off x="6942621" y="1491382"/>
            <a:ext cx="1232836" cy="261610"/>
          </a:xfrm>
          <a:prstGeom prst="rect">
            <a:avLst/>
          </a:prstGeom>
          <a:noFill/>
        </p:spPr>
        <p:txBody>
          <a:bodyPr wrap="square" rtlCol="0">
            <a:spAutoFit/>
          </a:bodyPr>
          <a:lstStyle/>
          <a:p>
            <a:pPr algn="r"/>
            <a:r>
              <a:rPr lang="en-US" altLang="ja-JP" sz="1100" kern="100" dirty="0">
                <a:effectLst/>
                <a:latin typeface="+mn-ea"/>
                <a:cs typeface="Times New Roman" panose="02020603050405020304" pitchFamily="18" charset="0"/>
              </a:rPr>
              <a:t>(</a:t>
            </a:r>
            <a:r>
              <a:rPr lang="ja-JP" altLang="en-US" sz="1100" kern="100" dirty="0">
                <a:effectLst/>
                <a:latin typeface="+mn-ea"/>
                <a:cs typeface="Times New Roman" panose="02020603050405020304" pitchFamily="18" charset="0"/>
              </a:rPr>
              <a:t>単位：人分</a:t>
            </a:r>
            <a:r>
              <a:rPr lang="en-US" altLang="ja-JP" sz="1100" kern="100" dirty="0">
                <a:effectLst/>
                <a:latin typeface="+mn-ea"/>
                <a:cs typeface="Times New Roman" panose="02020603050405020304" pitchFamily="18" charset="0"/>
              </a:rPr>
              <a:t>)</a:t>
            </a:r>
            <a:endParaRPr kumimoji="1" lang="ja-JP" altLang="en-US" sz="1100" dirty="0">
              <a:latin typeface="+mn-ea"/>
            </a:endParaRPr>
          </a:p>
        </p:txBody>
      </p:sp>
      <p:sp>
        <p:nvSpPr>
          <p:cNvPr id="14" name="テキスト ボックス 13">
            <a:extLst>
              <a:ext uri="{FF2B5EF4-FFF2-40B4-BE49-F238E27FC236}">
                <a16:creationId xmlns:a16="http://schemas.microsoft.com/office/drawing/2014/main" id="{48D5D85A-9723-45E2-B0A5-F81BD2A613AD}"/>
              </a:ext>
            </a:extLst>
          </p:cNvPr>
          <p:cNvSpPr txBox="1"/>
          <p:nvPr/>
        </p:nvSpPr>
        <p:spPr>
          <a:xfrm>
            <a:off x="367364" y="4370060"/>
            <a:ext cx="7105650" cy="276999"/>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参考</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地域密着型サービスにおける必要利用定員総数</a:t>
            </a:r>
          </a:p>
        </p:txBody>
      </p:sp>
      <p:sp>
        <p:nvSpPr>
          <p:cNvPr id="15" name="テキスト ボックス 14">
            <a:extLst>
              <a:ext uri="{FF2B5EF4-FFF2-40B4-BE49-F238E27FC236}">
                <a16:creationId xmlns:a16="http://schemas.microsoft.com/office/drawing/2014/main" id="{0D2FD0B5-661E-4DBA-A429-D94353699732}"/>
              </a:ext>
            </a:extLst>
          </p:cNvPr>
          <p:cNvSpPr txBox="1"/>
          <p:nvPr/>
        </p:nvSpPr>
        <p:spPr>
          <a:xfrm>
            <a:off x="413056" y="6445996"/>
            <a:ext cx="4821883" cy="261610"/>
          </a:xfrm>
          <a:prstGeom prst="rect">
            <a:avLst/>
          </a:prstGeom>
          <a:noFill/>
        </p:spPr>
        <p:txBody>
          <a:bodyPr wrap="square" rtlCol="0">
            <a:spAutoFit/>
          </a:bodyPr>
          <a:lstStyle/>
          <a:p>
            <a:r>
              <a:rPr lang="en-US" altLang="ja-JP" sz="1100" kern="100" dirty="0">
                <a:effectLst/>
                <a:latin typeface="+mn-ea"/>
                <a:cs typeface="Times New Roman" panose="02020603050405020304" pitchFamily="18" charset="0"/>
              </a:rPr>
              <a:t>※</a:t>
            </a:r>
            <a:r>
              <a:rPr lang="ja-JP" altLang="ja-JP" sz="1100" kern="100" dirty="0">
                <a:effectLst/>
                <a:latin typeface="+mn-ea"/>
                <a:cs typeface="Times New Roman" panose="02020603050405020304" pitchFamily="18" charset="0"/>
              </a:rPr>
              <a:t>市町村が地域の実情に応じて設定した必要利用定員総数を集計</a:t>
            </a:r>
            <a:endParaRPr kumimoji="1" lang="ja-JP" altLang="en-US" sz="1100" dirty="0">
              <a:latin typeface="+mn-ea"/>
            </a:endParaRPr>
          </a:p>
        </p:txBody>
      </p:sp>
      <p:sp>
        <p:nvSpPr>
          <p:cNvPr id="5" name="スライド番号プレースホルダー 4">
            <a:extLst>
              <a:ext uri="{FF2B5EF4-FFF2-40B4-BE49-F238E27FC236}">
                <a16:creationId xmlns:a16="http://schemas.microsoft.com/office/drawing/2014/main" id="{21764921-13FC-48E9-9125-2DEEEC9ADD07}"/>
              </a:ext>
            </a:extLst>
          </p:cNvPr>
          <p:cNvSpPr>
            <a:spLocks noGrp="1"/>
          </p:cNvSpPr>
          <p:nvPr>
            <p:ph type="sldNum" sz="quarter" idx="12"/>
          </p:nvPr>
        </p:nvSpPr>
        <p:spPr/>
        <p:txBody>
          <a:bodyPr/>
          <a:lstStyle/>
          <a:p>
            <a:fld id="{53F6C320-218B-40D5-B915-27573D0F3177}" type="slidenum">
              <a:rPr kumimoji="1" lang="ja-JP" altLang="en-US" smtClean="0"/>
              <a:t>8</a:t>
            </a:fld>
            <a:endParaRPr kumimoji="1" lang="ja-JP" altLang="en-US"/>
          </a:p>
        </p:txBody>
      </p:sp>
      <p:sp>
        <p:nvSpPr>
          <p:cNvPr id="16" name="テキスト ボックス 15">
            <a:extLst>
              <a:ext uri="{FF2B5EF4-FFF2-40B4-BE49-F238E27FC236}">
                <a16:creationId xmlns:a16="http://schemas.microsoft.com/office/drawing/2014/main" id="{E17BA45C-ECC6-4754-BC2E-F9D2DCCE09BB}"/>
              </a:ext>
            </a:extLst>
          </p:cNvPr>
          <p:cNvSpPr txBox="1"/>
          <p:nvPr/>
        </p:nvSpPr>
        <p:spPr>
          <a:xfrm>
            <a:off x="6950241" y="4399143"/>
            <a:ext cx="1232836" cy="261610"/>
          </a:xfrm>
          <a:prstGeom prst="rect">
            <a:avLst/>
          </a:prstGeom>
          <a:noFill/>
        </p:spPr>
        <p:txBody>
          <a:bodyPr wrap="square" rtlCol="0">
            <a:spAutoFit/>
          </a:bodyPr>
          <a:lstStyle/>
          <a:p>
            <a:pPr algn="r"/>
            <a:r>
              <a:rPr lang="en-US" altLang="ja-JP" sz="1100" kern="100" dirty="0">
                <a:effectLst/>
                <a:latin typeface="+mn-ea"/>
                <a:cs typeface="Times New Roman" panose="02020603050405020304" pitchFamily="18" charset="0"/>
              </a:rPr>
              <a:t>(</a:t>
            </a:r>
            <a:r>
              <a:rPr lang="ja-JP" altLang="en-US" sz="1100" kern="100" dirty="0">
                <a:effectLst/>
                <a:latin typeface="+mn-ea"/>
                <a:cs typeface="Times New Roman" panose="02020603050405020304" pitchFamily="18" charset="0"/>
              </a:rPr>
              <a:t>単位：人分</a:t>
            </a:r>
            <a:r>
              <a:rPr lang="en-US" altLang="ja-JP" sz="1100" kern="100" dirty="0">
                <a:effectLst/>
                <a:latin typeface="+mn-ea"/>
                <a:cs typeface="Times New Roman" panose="02020603050405020304" pitchFamily="18" charset="0"/>
              </a:rPr>
              <a:t>)</a:t>
            </a:r>
            <a:endParaRPr kumimoji="1" lang="ja-JP" altLang="en-US" sz="1100" dirty="0">
              <a:latin typeface="+mn-ea"/>
            </a:endParaRPr>
          </a:p>
        </p:txBody>
      </p:sp>
      <p:sp>
        <p:nvSpPr>
          <p:cNvPr id="17" name="正方形/長方形 16">
            <a:extLst>
              <a:ext uri="{FF2B5EF4-FFF2-40B4-BE49-F238E27FC236}">
                <a16:creationId xmlns:a16="http://schemas.microsoft.com/office/drawing/2014/main" id="{2B73006C-26E0-4044-B1AD-D4D5BFC905CE}"/>
              </a:ext>
            </a:extLst>
          </p:cNvPr>
          <p:cNvSpPr/>
          <p:nvPr/>
        </p:nvSpPr>
        <p:spPr>
          <a:xfrm>
            <a:off x="0" y="556260"/>
            <a:ext cx="9144000" cy="68102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BIZ UDPゴシック" panose="020B0400000000000000" pitchFamily="50" charset="-128"/>
                <a:ea typeface="BIZ UDPゴシック" panose="020B0400000000000000" pitchFamily="50" charset="-128"/>
              </a:rPr>
              <a:t>○第８期の介護保険施設及び特定施設入居者生活介護（地域密着型を除く）の整備見込は、いずれも計画比</a:t>
            </a:r>
            <a:r>
              <a:rPr kumimoji="1" lang="en-US" altLang="ja-JP" sz="1100" dirty="0">
                <a:solidFill>
                  <a:schemeClr val="tx1"/>
                </a:solidFill>
                <a:latin typeface="BIZ UDPゴシック" panose="020B0400000000000000" pitchFamily="50" charset="-128"/>
                <a:ea typeface="BIZ UDPゴシック" panose="020B0400000000000000" pitchFamily="50" charset="-128"/>
              </a:rPr>
              <a:t>9</a:t>
            </a:r>
            <a:r>
              <a:rPr kumimoji="1" lang="ja-JP" altLang="en-US" sz="1100" dirty="0">
                <a:solidFill>
                  <a:schemeClr val="tx1"/>
                </a:solidFill>
                <a:latin typeface="BIZ UDPゴシック" panose="020B0400000000000000" pitchFamily="50" charset="-128"/>
                <a:ea typeface="BIZ UDPゴシック" panose="020B0400000000000000" pitchFamily="50" charset="-128"/>
              </a:rPr>
              <a:t>割以上となっている。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○第９期の整備予定は、介護老人福祉施設、介護老人保健施設、認知症対応型共同生活介護、</a:t>
            </a:r>
            <a:r>
              <a:rPr kumimoji="1" lang="zh-TW" altLang="en-US" sz="1100" dirty="0">
                <a:solidFill>
                  <a:schemeClr val="tx1"/>
                </a:solidFill>
                <a:latin typeface="BIZ UDPゴシック" panose="020B0400000000000000" pitchFamily="50" charset="-128"/>
                <a:ea typeface="BIZ UDPゴシック" panose="020B0400000000000000" pitchFamily="50" charset="-128"/>
              </a:rPr>
              <a:t>地域密着型介護老人福祉施設入所者生活介護</a:t>
            </a:r>
          </a:p>
          <a:p>
            <a:r>
              <a:rPr kumimoji="1" lang="ja-JP" altLang="en-US" sz="1100" dirty="0">
                <a:solidFill>
                  <a:schemeClr val="tx1"/>
                </a:solidFill>
                <a:latin typeface="BIZ UDPゴシック" panose="020B0400000000000000" pitchFamily="50" charset="-128"/>
                <a:ea typeface="BIZ UDPゴシック" panose="020B0400000000000000" pitchFamily="50" charset="-128"/>
              </a:rPr>
              <a:t>　 において、第８期中の増減見込（整備数見込）を上回っている。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439012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4032</Words>
  <Application>Microsoft Office PowerPoint</Application>
  <PresentationFormat>画面に合わせる (4:3)</PresentationFormat>
  <Paragraphs>1467</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BIZ UDPゴシック</vt:lpstr>
      <vt:lpstr>Meiryo UI</vt:lpstr>
      <vt:lpstr>ＭＳ 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2024-01-22T06:35:19Z</dcterms:created>
  <dcterms:modified xsi:type="dcterms:W3CDTF">2024-01-22T06:35:36Z</dcterms:modified>
</cp:coreProperties>
</file>