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08" r:id="rId1"/>
  </p:sldMasterIdLst>
  <p:notesMasterIdLst>
    <p:notesMasterId r:id="rId8"/>
  </p:notesMasterIdLst>
  <p:sldIdLst>
    <p:sldId id="263" r:id="rId2"/>
    <p:sldId id="262" r:id="rId3"/>
    <p:sldId id="264" r:id="rId4"/>
    <p:sldId id="269" r:id="rId5"/>
    <p:sldId id="273" r:id="rId6"/>
    <p:sldId id="270" r:id="rId7"/>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94434" autoAdjust="0"/>
  </p:normalViewPr>
  <p:slideViewPr>
    <p:cSldViewPr snapToGrid="0">
      <p:cViewPr varScale="1">
        <p:scale>
          <a:sx n="68" d="100"/>
          <a:sy n="68" d="100"/>
        </p:scale>
        <p:origin x="15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8" tIns="45714" rIns="91428" bIns="45714" rtlCol="0"/>
          <a:lstStyle>
            <a:lvl1pPr algn="r">
              <a:defRPr sz="1200"/>
            </a:lvl1pPr>
          </a:lstStyle>
          <a:p>
            <a:fld id="{DC0270EE-740D-4F14-B6D1-06C17908EB1E}" type="datetimeFigureOut">
              <a:rPr kumimoji="1" lang="ja-JP" altLang="en-US" smtClean="0"/>
              <a:t>2024/3/19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7"/>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8" tIns="45714" rIns="91428" bIns="45714" rtlCol="0" anchor="b"/>
          <a:lstStyle>
            <a:lvl1pPr algn="r">
              <a:defRPr sz="1200"/>
            </a:lvl1pPr>
          </a:lstStyle>
          <a:p>
            <a:fld id="{93596233-8793-4DB2-A5B2-D92D0638EFA2}" type="slidenum">
              <a:rPr kumimoji="1" lang="ja-JP" altLang="en-US" smtClean="0"/>
              <a:t>‹#›</a:t>
            </a:fld>
            <a:endParaRPr kumimoji="1" lang="ja-JP" altLang="en-US"/>
          </a:p>
        </p:txBody>
      </p:sp>
    </p:spTree>
    <p:extLst>
      <p:ext uri="{BB962C8B-B14F-4D97-AF65-F5344CB8AC3E}">
        <p14:creationId xmlns:p14="http://schemas.microsoft.com/office/powerpoint/2010/main" val="57140168"/>
      </p:ext>
    </p:extLst>
  </p:cSld>
  <p:clrMap bg1="lt1" tx1="dk1" bg2="lt2" tx2="dk2" accent1="accent1" accent2="accent2" accent3="accent3" accent4="accent4" accent5="accent5" accent6="accent6" hlink="hlink" folHlink="folHlink"/>
  <p:notesStyle>
    <a:lvl1pPr marL="0" algn="l" defTabSz="1221913" rtl="0" eaLnBrk="1" latinLnBrk="0" hangingPunct="1">
      <a:defRPr kumimoji="1" sz="1604" kern="1200">
        <a:solidFill>
          <a:schemeClr val="tx1"/>
        </a:solidFill>
        <a:latin typeface="+mn-lt"/>
        <a:ea typeface="+mn-ea"/>
        <a:cs typeface="+mn-cs"/>
      </a:defRPr>
    </a:lvl1pPr>
    <a:lvl2pPr marL="610956" algn="l" defTabSz="1221913" rtl="0" eaLnBrk="1" latinLnBrk="0" hangingPunct="1">
      <a:defRPr kumimoji="1" sz="1604" kern="1200">
        <a:solidFill>
          <a:schemeClr val="tx1"/>
        </a:solidFill>
        <a:latin typeface="+mn-lt"/>
        <a:ea typeface="+mn-ea"/>
        <a:cs typeface="+mn-cs"/>
      </a:defRPr>
    </a:lvl2pPr>
    <a:lvl3pPr marL="1221913" algn="l" defTabSz="1221913" rtl="0" eaLnBrk="1" latinLnBrk="0" hangingPunct="1">
      <a:defRPr kumimoji="1" sz="1604" kern="1200">
        <a:solidFill>
          <a:schemeClr val="tx1"/>
        </a:solidFill>
        <a:latin typeface="+mn-lt"/>
        <a:ea typeface="+mn-ea"/>
        <a:cs typeface="+mn-cs"/>
      </a:defRPr>
    </a:lvl3pPr>
    <a:lvl4pPr marL="1832869" algn="l" defTabSz="1221913" rtl="0" eaLnBrk="1" latinLnBrk="0" hangingPunct="1">
      <a:defRPr kumimoji="1" sz="1604" kern="1200">
        <a:solidFill>
          <a:schemeClr val="tx1"/>
        </a:solidFill>
        <a:latin typeface="+mn-lt"/>
        <a:ea typeface="+mn-ea"/>
        <a:cs typeface="+mn-cs"/>
      </a:defRPr>
    </a:lvl4pPr>
    <a:lvl5pPr marL="2443825" algn="l" defTabSz="1221913" rtl="0" eaLnBrk="1" latinLnBrk="0" hangingPunct="1">
      <a:defRPr kumimoji="1" sz="1604" kern="1200">
        <a:solidFill>
          <a:schemeClr val="tx1"/>
        </a:solidFill>
        <a:latin typeface="+mn-lt"/>
        <a:ea typeface="+mn-ea"/>
        <a:cs typeface="+mn-cs"/>
      </a:defRPr>
    </a:lvl5pPr>
    <a:lvl6pPr marL="3054782" algn="l" defTabSz="1221913" rtl="0" eaLnBrk="1" latinLnBrk="0" hangingPunct="1">
      <a:defRPr kumimoji="1" sz="1604" kern="1200">
        <a:solidFill>
          <a:schemeClr val="tx1"/>
        </a:solidFill>
        <a:latin typeface="+mn-lt"/>
        <a:ea typeface="+mn-ea"/>
        <a:cs typeface="+mn-cs"/>
      </a:defRPr>
    </a:lvl6pPr>
    <a:lvl7pPr marL="3665738" algn="l" defTabSz="1221913" rtl="0" eaLnBrk="1" latinLnBrk="0" hangingPunct="1">
      <a:defRPr kumimoji="1" sz="1604" kern="1200">
        <a:solidFill>
          <a:schemeClr val="tx1"/>
        </a:solidFill>
        <a:latin typeface="+mn-lt"/>
        <a:ea typeface="+mn-ea"/>
        <a:cs typeface="+mn-cs"/>
      </a:defRPr>
    </a:lvl7pPr>
    <a:lvl8pPr marL="4276695" algn="l" defTabSz="1221913" rtl="0" eaLnBrk="1" latinLnBrk="0" hangingPunct="1">
      <a:defRPr kumimoji="1" sz="1604" kern="1200">
        <a:solidFill>
          <a:schemeClr val="tx1"/>
        </a:solidFill>
        <a:latin typeface="+mn-lt"/>
        <a:ea typeface="+mn-ea"/>
        <a:cs typeface="+mn-cs"/>
      </a:defRPr>
    </a:lvl8pPr>
    <a:lvl9pPr marL="4887651" algn="l" defTabSz="1221913" rtl="0" eaLnBrk="1" latinLnBrk="0" hangingPunct="1">
      <a:defRPr kumimoji="1"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596233-8793-4DB2-A5B2-D92D0638EFA2}" type="slidenum">
              <a:rPr kumimoji="1" lang="ja-JP" altLang="en-US" smtClean="0"/>
              <a:t>1</a:t>
            </a:fld>
            <a:endParaRPr kumimoji="1" lang="ja-JP" altLang="en-US"/>
          </a:p>
        </p:txBody>
      </p:sp>
    </p:spTree>
    <p:extLst>
      <p:ext uri="{BB962C8B-B14F-4D97-AF65-F5344CB8AC3E}">
        <p14:creationId xmlns:p14="http://schemas.microsoft.com/office/powerpoint/2010/main" val="8042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E55F2-E74F-4B0B-95E2-A84BCA1E06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835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072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1843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52540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5660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3491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8552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05742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11928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128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5545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2024/3/19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593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FD520BC-9A68-41BF-A5FA-85C4FF212A6C}" type="datetimeFigureOut">
              <a:rPr kumimoji="1" lang="ja-JP" altLang="en-US" smtClean="0"/>
              <a:t>2024/3/19</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0423446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25328" y="2956276"/>
            <a:ext cx="8961120" cy="1471172"/>
          </a:xfrm>
          <a:prstGeom prst="rect">
            <a:avLst/>
          </a:prstGeom>
          <a:noFill/>
        </p:spPr>
        <p:txBody>
          <a:bodyPr wrap="square" rtlCol="0">
            <a:spAutoFit/>
          </a:bodyPr>
          <a:lstStyle/>
          <a:p>
            <a:pPr algn="ctr"/>
            <a:endParaRPr kumimoji="1" lang="en-US" altLang="ja-JP" sz="4480" dirty="0">
              <a:latin typeface="Meiryo UI" panose="020B0604030504040204" pitchFamily="50" charset="-128"/>
              <a:ea typeface="Meiryo UI" panose="020B0604030504040204" pitchFamily="50" charset="-128"/>
            </a:endParaRPr>
          </a:p>
          <a:p>
            <a:pPr algn="ctr"/>
            <a:r>
              <a:rPr kumimoji="1" lang="ja-JP" altLang="en-US" sz="4480" dirty="0">
                <a:latin typeface="Meiryo UI" panose="020B0604030504040204" pitchFamily="50" charset="-128"/>
                <a:ea typeface="Meiryo UI" panose="020B0604030504040204" pitchFamily="50" charset="-128"/>
              </a:rPr>
              <a:t>令和６年度の主要事業について</a:t>
            </a:r>
            <a:endParaRPr kumimoji="1" lang="en-US" altLang="ja-JP" sz="448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685747" y="971575"/>
            <a:ext cx="2307893" cy="480131"/>
          </a:xfrm>
          <a:prstGeom prst="rect">
            <a:avLst/>
          </a:prstGeom>
          <a:noFill/>
          <a:ln>
            <a:solidFill>
              <a:schemeClr val="tx1"/>
            </a:solidFill>
          </a:ln>
        </p:spPr>
        <p:txBody>
          <a:bodyPr wrap="square" rtlCol="0">
            <a:spAutoFit/>
          </a:bodyPr>
          <a:lstStyle/>
          <a:p>
            <a:pPr algn="ctr"/>
            <a:r>
              <a:rPr kumimoji="1" lang="ja-JP" altLang="en-US" sz="2520" dirty="0">
                <a:latin typeface="ＭＳ ゴシック" panose="020B0609070205080204" pitchFamily="49" charset="-128"/>
                <a:ea typeface="ＭＳ ゴシック" panose="020B0609070205080204" pitchFamily="49" charset="-128"/>
              </a:rPr>
              <a:t>報告資料３</a:t>
            </a:r>
          </a:p>
        </p:txBody>
      </p:sp>
    </p:spTree>
    <p:extLst>
      <p:ext uri="{BB962C8B-B14F-4D97-AF65-F5344CB8AC3E}">
        <p14:creationId xmlns:p14="http://schemas.microsoft.com/office/powerpoint/2010/main" val="60372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a:blip r:embed="rId3"/>
          <a:stretch>
            <a:fillRect/>
          </a:stretch>
        </p:blipFill>
        <p:spPr>
          <a:xfrm>
            <a:off x="3255511" y="1812609"/>
            <a:ext cx="6143942" cy="4823314"/>
          </a:xfrm>
          <a:prstGeom prst="rect">
            <a:avLst/>
          </a:prstGeom>
        </p:spPr>
      </p:pic>
      <p:sp>
        <p:nvSpPr>
          <p:cNvPr id="82" name="正方形/長方形 81"/>
          <p:cNvSpPr/>
          <p:nvPr/>
        </p:nvSpPr>
        <p:spPr>
          <a:xfrm>
            <a:off x="3063800" y="7440044"/>
            <a:ext cx="4745490" cy="1779895"/>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200" dirty="0">
              <a:latin typeface="メイリオ" panose="020B0604030504040204" pitchFamily="50" charset="-128"/>
              <a:ea typeface="メイリオ" panose="020B0604030504040204" pitchFamily="50" charset="-128"/>
            </a:endParaRPr>
          </a:p>
        </p:txBody>
      </p:sp>
      <p:sp>
        <p:nvSpPr>
          <p:cNvPr id="83" name="正方形/長方形 82"/>
          <p:cNvSpPr/>
          <p:nvPr/>
        </p:nvSpPr>
        <p:spPr>
          <a:xfrm>
            <a:off x="7340977" y="7825553"/>
            <a:ext cx="3761747" cy="1555299"/>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ts val="1700"/>
              </a:lnSpc>
            </a:pPr>
            <a:r>
              <a:rPr lang="ja-JP" altLang="en-US" sz="1200" b="1" dirty="0">
                <a:latin typeface="Meiryo UI" panose="020B0604030504040204" pitchFamily="50" charset="-128"/>
                <a:ea typeface="Meiryo UI" panose="020B0604030504040204" pitchFamily="50" charset="-128"/>
              </a:rPr>
              <a:t>〇「大阪ええまちアカデミー」（講座）の開催</a:t>
            </a:r>
            <a:endParaRPr lang="en-US" altLang="ja-JP" sz="1200" b="1" dirty="0">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・入門編：「地域貢献に興味はあるけど、どうすれば？」という方を対象に、実際の活動内容や、やりがいを知ってもらう入門講座。</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b="1" dirty="0">
                <a:solidFill>
                  <a:prstClr val="black"/>
                </a:solidFill>
                <a:latin typeface="Meiryo UI" panose="020B0604030504040204" pitchFamily="50" charset="-128"/>
                <a:ea typeface="Meiryo UI" panose="020B0604030504040204" pitchFamily="50" charset="-128"/>
              </a:rPr>
              <a:t>　・</a:t>
            </a:r>
            <a:r>
              <a:rPr kumimoji="1" lang="ja-JP" altLang="en-US" sz="1200" dirty="0">
                <a:solidFill>
                  <a:prstClr val="black"/>
                </a:solidFill>
                <a:latin typeface="Meiryo UI" panose="020B0604030504040204" pitchFamily="50" charset="-128"/>
                <a:ea typeface="Meiryo UI" panose="020B0604030504040204" pitchFamily="50" charset="-128"/>
              </a:rPr>
              <a:t>実践編：「実際に活動を始めたい！」という方を対象に、事業運営や実務上のノウハウを獲得してもらうコース。</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78356" y="1918196"/>
            <a:ext cx="2520004" cy="4340303"/>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地縁に頼らない人材や地域団体を活用し、市町村の地域課題の解決にマッチする地域団体に対する支援を実施。</a:t>
            </a:r>
            <a:endParaRPr lang="en-US" altLang="ja-JP" sz="1200"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（広域的な連携体制の整備）</a:t>
            </a:r>
            <a:endParaRPr lang="en-US" altLang="ja-JP" sz="1200"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8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200" dirty="0">
                <a:solidFill>
                  <a:schemeClr val="tx1"/>
                </a:solidFill>
                <a:latin typeface="メイリオ" panose="020B0604030504040204" pitchFamily="50" charset="-128"/>
                <a:ea typeface="メイリオ" panose="020B0604030504040204" pitchFamily="50" charset="-128"/>
              </a:rPr>
              <a:t> ・プロボノ</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を活用した支援。</a:t>
            </a:r>
            <a:r>
              <a:rPr lang="ja-JP" altLang="en-US" sz="1100" dirty="0">
                <a:solidFill>
                  <a:schemeClr val="tx1"/>
                </a:solidFill>
                <a:latin typeface="メイリオ" panose="020B0604030504040204" pitchFamily="50" charset="-128"/>
                <a:ea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1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1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・先輩</a:t>
            </a:r>
            <a:r>
              <a:rPr lang="en-US" altLang="ja-JP" sz="1200" dirty="0" err="1">
                <a:solidFill>
                  <a:schemeClr val="tx1"/>
                </a:solidFill>
                <a:latin typeface="Meiryo UI" panose="020B0604030504040204" pitchFamily="50" charset="-128"/>
                <a:ea typeface="Meiryo UI" panose="020B0604030504040204" pitchFamily="50" charset="-128"/>
              </a:rPr>
              <a:t>NPO</a:t>
            </a:r>
            <a:r>
              <a:rPr lang="ja-JP" altLang="en-US" sz="1200" dirty="0">
                <a:solidFill>
                  <a:schemeClr val="tx1"/>
                </a:solidFill>
                <a:latin typeface="Meiryo UI" panose="020B0604030504040204" pitchFamily="50" charset="-128"/>
                <a:ea typeface="Meiryo UI" panose="020B0604030504040204" pitchFamily="50" charset="-128"/>
              </a:rPr>
              <a:t>団体による相談支援。</a:t>
            </a: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〇行政職員や生活支援コーディネー</a:t>
            </a: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ターへの研修等による連携強化。</a:t>
            </a:r>
            <a:endParaRPr lang="en-US" altLang="ja-JP" sz="11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endParaRPr>
          </a:p>
          <a:p>
            <a:pPr marL="85725" indent="-85725" defTabSz="179388">
              <a:lnSpc>
                <a:spcPts val="1500"/>
              </a:lnSpc>
            </a:pP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好事例を府域に展開し、新たな地域団体の創出ができるよう、興味をもつ地域団体や市町村等関係者に発信。</a:t>
            </a:r>
            <a:endParaRPr lang="en-US" altLang="ja-JP" sz="1200" dirty="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04" name="角丸四角形 103"/>
          <p:cNvSpPr/>
          <p:nvPr/>
        </p:nvSpPr>
        <p:spPr>
          <a:xfrm>
            <a:off x="3224080" y="7301458"/>
            <a:ext cx="9058129" cy="219001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109" name="フローチャート: 組合せ 108"/>
          <p:cNvSpPr/>
          <p:nvPr/>
        </p:nvSpPr>
        <p:spPr>
          <a:xfrm rot="5400000">
            <a:off x="8444601" y="4445549"/>
            <a:ext cx="1766610" cy="212110"/>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9435519" y="1758795"/>
            <a:ext cx="3227995" cy="30750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kumimoji="1" lang="ja-JP" altLang="en-US" sz="1200" dirty="0">
                <a:solidFill>
                  <a:prstClr val="black"/>
                </a:solidFill>
                <a:latin typeface="Meiryo UI" panose="020B0604030504040204" pitchFamily="50" charset="-128"/>
                <a:ea typeface="Meiryo UI" panose="020B0604030504040204" pitchFamily="50" charset="-128"/>
              </a:rPr>
              <a:t>〇高齢者の生活機能を向上させる「短期集中予防サービス」の効果的実施等、介護予防ケアマネジメントの推進。</a:t>
            </a:r>
            <a:endParaRPr kumimoji="1"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・作業療法士や理学療法士等の大阪府</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アドバイザーの市町村への派遣。</a:t>
            </a:r>
            <a:endParaRPr lang="en-US" altLang="ja-JP" sz="5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・要支援者の生活課題をアセスメントし、</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適切な介護サービスの提案を行う、訪問</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指導者の派遣。</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・介護予防の推進に資する専門職（リハビリ</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専門職、管理栄養士、歯科衛生士）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及び市町村職員等への研修。</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・短期集中予防サービス実施市町村及び</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専門職への研修。</a:t>
            </a:r>
            <a:endParaRPr kumimoji="1" lang="en-US" altLang="ja-JP" sz="1200" dirty="0">
              <a:latin typeface="Meiryo UI" panose="020B0604030504040204" pitchFamily="50" charset="-128"/>
              <a:ea typeface="Meiryo UI" panose="020B0604030504040204" pitchFamily="50" charset="-128"/>
            </a:endParaRPr>
          </a:p>
        </p:txBody>
      </p:sp>
      <p:sp>
        <p:nvSpPr>
          <p:cNvPr id="181" name="フローチャート: 組合せ 180"/>
          <p:cNvSpPr/>
          <p:nvPr/>
        </p:nvSpPr>
        <p:spPr>
          <a:xfrm rot="10800000">
            <a:off x="6180781" y="6698845"/>
            <a:ext cx="1953131" cy="154597"/>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角丸四角形 193"/>
          <p:cNvSpPr/>
          <p:nvPr/>
        </p:nvSpPr>
        <p:spPr>
          <a:xfrm>
            <a:off x="185629" y="1799968"/>
            <a:ext cx="2809284" cy="452577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196" name="角丸四角形 195"/>
          <p:cNvSpPr/>
          <p:nvPr/>
        </p:nvSpPr>
        <p:spPr>
          <a:xfrm>
            <a:off x="3305707" y="7532211"/>
            <a:ext cx="4035122" cy="1935300"/>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7" name="角丸四角形 196"/>
          <p:cNvSpPr/>
          <p:nvPr/>
        </p:nvSpPr>
        <p:spPr>
          <a:xfrm>
            <a:off x="7378700" y="7667446"/>
            <a:ext cx="3781473" cy="1779894"/>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3243247" y="1587071"/>
            <a:ext cx="5900847" cy="507263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フローチャート: 組合せ 31"/>
          <p:cNvSpPr/>
          <p:nvPr/>
        </p:nvSpPr>
        <p:spPr>
          <a:xfrm rot="16200000">
            <a:off x="2253038" y="4337517"/>
            <a:ext cx="1766613" cy="175469"/>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20796" y="3465419"/>
            <a:ext cx="2124441" cy="622928"/>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プロボノとは、社会人のスキルを</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　　活かして活躍するボランティアで、</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関西で約</a:t>
            </a:r>
            <a:r>
              <a:rPr kumimoji="1" lang="en-US" altLang="ja-JP" sz="1100" dirty="0">
                <a:latin typeface="Meiryo UI" panose="020B0604030504040204" pitchFamily="50" charset="-128"/>
                <a:ea typeface="Meiryo UI" panose="020B0604030504040204" pitchFamily="50" charset="-128"/>
              </a:rPr>
              <a:t>1,300</a:t>
            </a:r>
            <a:r>
              <a:rPr kumimoji="1" lang="ja-JP" altLang="en-US" sz="1100" dirty="0">
                <a:latin typeface="Meiryo UI" panose="020B0604030504040204" pitchFamily="50" charset="-128"/>
                <a:ea typeface="Meiryo UI" panose="020B0604030504040204" pitchFamily="50" charset="-128"/>
              </a:rPr>
              <a:t>人登録</a:t>
            </a:r>
          </a:p>
        </p:txBody>
      </p:sp>
      <p:sp>
        <p:nvSpPr>
          <p:cNvPr id="35" name="角丸四角形 34"/>
          <p:cNvSpPr/>
          <p:nvPr/>
        </p:nvSpPr>
        <p:spPr>
          <a:xfrm>
            <a:off x="3567636" y="7377779"/>
            <a:ext cx="2430977"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市町村体制整備支援</a:t>
            </a:r>
          </a:p>
        </p:txBody>
      </p:sp>
      <p:sp>
        <p:nvSpPr>
          <p:cNvPr id="36" name="角丸四角形 35"/>
          <p:cNvSpPr/>
          <p:nvPr/>
        </p:nvSpPr>
        <p:spPr>
          <a:xfrm>
            <a:off x="7508635" y="7392869"/>
            <a:ext cx="2430977"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新たな地域活動の担い手創出</a:t>
            </a:r>
          </a:p>
        </p:txBody>
      </p:sp>
      <p:sp>
        <p:nvSpPr>
          <p:cNvPr id="41" name="角丸四角形 40"/>
          <p:cNvSpPr/>
          <p:nvPr/>
        </p:nvSpPr>
        <p:spPr>
          <a:xfrm>
            <a:off x="11218555" y="7691740"/>
            <a:ext cx="1027422" cy="1689112"/>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42" name="角丸四角形 41"/>
          <p:cNvSpPr/>
          <p:nvPr/>
        </p:nvSpPr>
        <p:spPr>
          <a:xfrm>
            <a:off x="11342137" y="7449314"/>
            <a:ext cx="903840"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情報発信</a:t>
            </a:r>
          </a:p>
        </p:txBody>
      </p:sp>
      <p:sp>
        <p:nvSpPr>
          <p:cNvPr id="7" name="テキスト ボックス 6"/>
          <p:cNvSpPr txBox="1"/>
          <p:nvPr/>
        </p:nvSpPr>
        <p:spPr>
          <a:xfrm>
            <a:off x="11314948" y="7779934"/>
            <a:ext cx="978400" cy="1400383"/>
          </a:xfrm>
          <a:prstGeom prst="rect">
            <a:avLst/>
          </a:prstGeom>
          <a:noFill/>
        </p:spPr>
        <p:txBody>
          <a:bodyPr wrap="square" rtlCol="0">
            <a:spAutoFit/>
          </a:bodyPr>
          <a:lstStyle/>
          <a:p>
            <a:pPr>
              <a:lnSpc>
                <a:spcPts val="1700"/>
              </a:lnSpc>
            </a:pPr>
            <a:r>
              <a:rPr kumimoji="1" lang="ja-JP" altLang="en-US" sz="1200" dirty="0">
                <a:latin typeface="Meiryo UI" panose="020B0604030504040204" pitchFamily="50" charset="-128"/>
                <a:ea typeface="Meiryo UI" panose="020B0604030504040204" pitchFamily="50" charset="-128"/>
              </a:rPr>
              <a:t>府内市町</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村の取組</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状況を発</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信するウェ</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ブサイトの</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運営。</a:t>
            </a:r>
          </a:p>
        </p:txBody>
      </p:sp>
      <p:sp>
        <p:nvSpPr>
          <p:cNvPr id="9" name="正方形/長方形 8"/>
          <p:cNvSpPr/>
          <p:nvPr/>
        </p:nvSpPr>
        <p:spPr>
          <a:xfrm>
            <a:off x="3255511" y="7653277"/>
            <a:ext cx="4144598" cy="2030428"/>
          </a:xfrm>
          <a:prstGeom prst="rect">
            <a:avLst/>
          </a:prstGeom>
        </p:spPr>
        <p:txBody>
          <a:bodyPr wrap="square">
            <a:spAutoFit/>
          </a:bodyPr>
          <a:lstStyle/>
          <a:p>
            <a:pPr lvl="0" defTabSz="903029">
              <a:lnSpc>
                <a:spcPts val="1700"/>
              </a:lnSpc>
            </a:pPr>
            <a:r>
              <a:rPr kumimoji="1" lang="ja-JP" altLang="en-US" sz="1200" dirty="0">
                <a:latin typeface="Meiryo UI" panose="020B0604030504040204" pitchFamily="50" charset="-128"/>
                <a:ea typeface="Meiryo UI" panose="020B0604030504040204" pitchFamily="50" charset="-128"/>
              </a:rPr>
              <a:t>〇</a:t>
            </a:r>
            <a:r>
              <a:rPr kumimoji="1" lang="ja-JP" altLang="en-US" sz="1200" b="1" dirty="0">
                <a:latin typeface="Meiryo UI" panose="020B0604030504040204" pitchFamily="50" charset="-128"/>
                <a:ea typeface="Meiryo UI" panose="020B0604030504040204" pitchFamily="50" charset="-128"/>
              </a:rPr>
              <a:t>地域づくり課題解決支援</a:t>
            </a:r>
            <a:endParaRPr kumimoji="1" lang="en-US" altLang="ja-JP" sz="1200" b="1" dirty="0">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dirty="0">
                <a:latin typeface="Meiryo UI" panose="020B0604030504040204" pitchFamily="50" charset="-128"/>
                <a:ea typeface="Meiryo UI" panose="020B0604030504040204" pitchFamily="50" charset="-128"/>
              </a:rPr>
              <a:t>　・市町村が地域づくりの目標や方向性を定めるために必須となる地域の地理的状況や社会資源等についての現状把握や分析を支援するため、市町村に講師や専門職等を派遣。</a:t>
            </a:r>
            <a:r>
              <a:rPr kumimoji="1" lang="en-US" altLang="ja-JP" sz="1200" dirty="0">
                <a:latin typeface="Meiryo UI" panose="020B0604030504040204" pitchFamily="50" charset="-128"/>
                <a:ea typeface="Meiryo UI" panose="020B0604030504040204" pitchFamily="50" charset="-128"/>
              </a:rPr>
              <a:t> </a:t>
            </a:r>
          </a:p>
          <a:p>
            <a:pPr defTabSz="903029">
              <a:lnSpc>
                <a:spcPts val="1700"/>
              </a:lnSpc>
            </a:pPr>
            <a:r>
              <a:rPr kumimoji="1" lang="ja-JP" altLang="en-US" sz="1200" dirty="0">
                <a:latin typeface="Meiryo UI" panose="020B0604030504040204" pitchFamily="50" charset="-128"/>
                <a:ea typeface="Meiryo UI" panose="020B0604030504040204" pitchFamily="50" charset="-128"/>
              </a:rPr>
              <a:t>〇</a:t>
            </a:r>
            <a:r>
              <a:rPr kumimoji="1" lang="ja-JP" altLang="en-US" sz="1200" b="1" dirty="0">
                <a:latin typeface="Meiryo UI" panose="020B0604030504040204" pitchFamily="50" charset="-128"/>
                <a:ea typeface="Meiryo UI" panose="020B0604030504040204" pitchFamily="50" charset="-128"/>
              </a:rPr>
              <a:t>社会参加の場拡充支援</a:t>
            </a:r>
            <a:endParaRPr kumimoji="1" lang="en-US" altLang="ja-JP" sz="1200" b="1" dirty="0">
              <a:latin typeface="Meiryo UI" panose="020B0604030504040204" pitchFamily="50" charset="-128"/>
              <a:ea typeface="Meiryo UI" panose="020B0604030504040204" pitchFamily="50" charset="-128"/>
            </a:endParaRPr>
          </a:p>
          <a:p>
            <a:pPr defTabSz="903029">
              <a:lnSpc>
                <a:spcPts val="1700"/>
              </a:lnSpc>
            </a:pP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・高齢者が有償ボランティア等として行う就労的活動促進のため、</a:t>
            </a:r>
            <a:endParaRPr kumimoji="1" lang="en-US" altLang="ja-JP" sz="1200" dirty="0">
              <a:latin typeface="Meiryo UI" panose="020B0604030504040204" pitchFamily="50" charset="-128"/>
              <a:ea typeface="Meiryo UI" panose="020B0604030504040204" pitchFamily="50" charset="-128"/>
            </a:endParaRPr>
          </a:p>
          <a:p>
            <a:pPr defTabSz="903029">
              <a:lnSpc>
                <a:spcPts val="1700"/>
              </a:lnSpc>
            </a:pPr>
            <a:r>
              <a:rPr kumimoji="1" lang="ja-JP" altLang="en-US" sz="1200" dirty="0">
                <a:latin typeface="Meiryo UI" panose="020B0604030504040204" pitchFamily="50" charset="-128"/>
                <a:ea typeface="Meiryo UI" panose="020B0604030504040204" pitchFamily="50" charset="-128"/>
              </a:rPr>
              <a:t>　市町村が、高齢者施設や保育施設等と連携し開催する説明会</a:t>
            </a:r>
            <a:endParaRPr kumimoji="1" lang="en-US" altLang="ja-JP" sz="1200" dirty="0">
              <a:latin typeface="Meiryo UI" panose="020B0604030504040204" pitchFamily="50" charset="-128"/>
              <a:ea typeface="Meiryo UI" panose="020B0604030504040204" pitchFamily="50" charset="-128"/>
            </a:endParaRPr>
          </a:p>
          <a:p>
            <a:pPr defTabSz="903029">
              <a:lnSpc>
                <a:spcPts val="1700"/>
              </a:lnSpc>
            </a:pPr>
            <a:r>
              <a:rPr kumimoji="1" lang="ja-JP" altLang="en-US" sz="1200" dirty="0">
                <a:latin typeface="Meiryo UI" panose="020B0604030504040204" pitchFamily="50" charset="-128"/>
                <a:ea typeface="Meiryo UI" panose="020B0604030504040204" pitchFamily="50" charset="-128"/>
              </a:rPr>
              <a:t>　に対して、専門家等を派遣。</a:t>
            </a:r>
            <a:endParaRPr kumimoji="1" lang="en-US" altLang="ja-JP" sz="1200" b="1" dirty="0">
              <a:latin typeface="Meiryo UI" panose="020B0604030504040204" pitchFamily="50" charset="-128"/>
              <a:ea typeface="Meiryo UI" panose="020B0604030504040204" pitchFamily="50" charset="-128"/>
            </a:endParaRPr>
          </a:p>
          <a:p>
            <a:pPr lvl="0" defTabSz="903029">
              <a:lnSpc>
                <a:spcPts val="1700"/>
              </a:lnSpc>
            </a:pPr>
            <a:r>
              <a:rPr kumimoji="1" lang="en-US" altLang="ja-JP" sz="1200" dirty="0">
                <a:latin typeface="Meiryo UI" panose="020B0604030504040204" pitchFamily="50" charset="-128"/>
                <a:ea typeface="Meiryo UI" panose="020B0604030504040204" pitchFamily="50" charset="-128"/>
              </a:rPr>
              <a:t>  </a:t>
            </a:r>
          </a:p>
        </p:txBody>
      </p:sp>
      <p:sp>
        <p:nvSpPr>
          <p:cNvPr id="44" name="Rectangle 5"/>
          <p:cNvSpPr>
            <a:spLocks noChangeArrowheads="1"/>
          </p:cNvSpPr>
          <p:nvPr/>
        </p:nvSpPr>
        <p:spPr bwMode="auto">
          <a:xfrm>
            <a:off x="9690879" y="1294959"/>
            <a:ext cx="2602470" cy="46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介護予防活動推進事業</a:t>
            </a:r>
            <a:endParaRPr kumimoji="1" lang="en-US" altLang="ja-JP"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103" eaLnBrk="1" fontAlgn="auto" latinLnBrk="0" hangingPunct="1">
              <a:lnSpc>
                <a:spcPct val="100000"/>
              </a:lnSpc>
              <a:spcBef>
                <a:spcPts val="0"/>
              </a:spcBef>
              <a:spcAft>
                <a:spcPts val="0"/>
              </a:spcAft>
              <a:buClrTx/>
              <a:buSzTx/>
              <a:buFontTx/>
              <a:buNone/>
              <a:tabLst/>
              <a:defRPr/>
            </a:pP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21,637</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5"/>
          <p:cNvSpPr>
            <a:spLocks noChangeArrowheads="1"/>
          </p:cNvSpPr>
          <p:nvPr/>
        </p:nvSpPr>
        <p:spPr bwMode="auto">
          <a:xfrm>
            <a:off x="5284218" y="6899213"/>
            <a:ext cx="3746256" cy="46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生活支援体制整備推進支援事業</a:t>
            </a:r>
            <a:endParaRPr kumimoji="1" lang="en-US" altLang="ja-JP"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103" eaLnBrk="1" fontAlgn="auto" latinLnBrk="0" hangingPunct="1">
              <a:lnSpc>
                <a:spcPct val="100000"/>
              </a:lnSpc>
              <a:spcBef>
                <a:spcPts val="0"/>
              </a:spcBef>
              <a:spcAft>
                <a:spcPts val="0"/>
              </a:spcAft>
              <a:buClrTx/>
              <a:buSzTx/>
              <a:buFontTx/>
              <a:buNone/>
              <a:tabLst/>
              <a:defRPr/>
            </a:pP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11,633</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29726" y="9845452"/>
            <a:ext cx="1760218" cy="369332"/>
          </a:xfrm>
          <a:prstGeom prst="rect">
            <a:avLst/>
          </a:prstGeom>
          <a:noFill/>
        </p:spPr>
        <p:txBody>
          <a:bodyPr wrap="square" rtlCol="0">
            <a:spAutoFit/>
          </a:bodyPr>
          <a:lstStyle/>
          <a:p>
            <a:endParaRPr kumimoji="1" lang="ja-JP" altLang="en-US" dirty="0"/>
          </a:p>
        </p:txBody>
      </p:sp>
      <p:sp>
        <p:nvSpPr>
          <p:cNvPr id="11" name="テキスト ボックス 10"/>
          <p:cNvSpPr txBox="1"/>
          <p:nvPr/>
        </p:nvSpPr>
        <p:spPr>
          <a:xfrm>
            <a:off x="9690878" y="5459786"/>
            <a:ext cx="2683869" cy="1938992"/>
          </a:xfrm>
          <a:prstGeom prst="rect">
            <a:avLst/>
          </a:prstGeom>
          <a:noFill/>
          <a:ln>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〇　</a:t>
            </a:r>
            <a:r>
              <a:rPr lang="ja-JP" altLang="en-US" sz="1200" dirty="0">
                <a:latin typeface="Meiryo UI" panose="020B0604030504040204" pitchFamily="50" charset="-128"/>
                <a:ea typeface="Meiryo UI" panose="020B0604030504040204" pitchFamily="50" charset="-128"/>
              </a:rPr>
              <a:t>令和４年・５年度のモデル事業で</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ツールを導入したモデル</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市と連携し、利用者のサービス利用後の結果検証を行うことで、蓄積された情報を地域ケア会議で活用し、効果的な介護予防ケアマネジメントの実現を目指す。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また、その結果を府内市町村にフィードバックし、</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化や自立支援に向けた取組の推進につなげる。</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48" name="角丸四角形 47"/>
          <p:cNvSpPr/>
          <p:nvPr/>
        </p:nvSpPr>
        <p:spPr>
          <a:xfrm>
            <a:off x="9435519" y="5308558"/>
            <a:ext cx="3227995" cy="1914214"/>
          </a:xfrm>
          <a:prstGeom prst="round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7" name="Rectangle 5"/>
          <p:cNvSpPr>
            <a:spLocks noChangeArrowheads="1"/>
          </p:cNvSpPr>
          <p:nvPr/>
        </p:nvSpPr>
        <p:spPr bwMode="auto">
          <a:xfrm>
            <a:off x="9549139" y="4964728"/>
            <a:ext cx="2958443" cy="46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介護予防ケアマネジメント</a:t>
            </a:r>
            <a:r>
              <a:rPr kumimoji="1" lang="en-US" altLang="ja-JP"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化促進事業</a:t>
            </a:r>
            <a:endParaRPr kumimoji="1" lang="en-US" altLang="ja-JP"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103" eaLnBrk="1" fontAlgn="auto" latinLnBrk="0" hangingPunct="1">
              <a:lnSpc>
                <a:spcPct val="100000"/>
              </a:lnSpc>
              <a:spcBef>
                <a:spcPts val="0"/>
              </a:spcBef>
              <a:spcAft>
                <a:spcPts val="0"/>
              </a:spcAft>
              <a:buClrTx/>
              <a:buSzTx/>
              <a:buFontTx/>
              <a:buNone/>
              <a:tabLst/>
              <a:defRPr/>
            </a:pP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1,884</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フローチャート: 組合せ 33"/>
          <p:cNvSpPr/>
          <p:nvPr/>
        </p:nvSpPr>
        <p:spPr>
          <a:xfrm rot="15079091">
            <a:off x="2638524" y="6804497"/>
            <a:ext cx="995643" cy="179024"/>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65375" y="6949422"/>
            <a:ext cx="2845110" cy="247786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38" name="正方形/長方形 37"/>
          <p:cNvSpPr/>
          <p:nvPr/>
        </p:nvSpPr>
        <p:spPr>
          <a:xfrm>
            <a:off x="344851" y="7045317"/>
            <a:ext cx="2430686" cy="2446160"/>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地域包括ケアシステムを構築するうえで重要な社会資源の一つである老人クラブに対して、事務手続等を支援することで、老人クラブの活性化を図る。</a:t>
            </a:r>
            <a:endParaRPr lang="en-US" altLang="ja-JP" sz="8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・政令市を除く府下全市町村で相談</a:t>
            </a: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会・フォローアップ相談会を開催。</a:t>
            </a: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・アンケートや相談会等から把握</a:t>
            </a: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できた老人クラブの課題に対して、</a:t>
            </a:r>
            <a:endParaRPr lang="en-US" altLang="ja-JP"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支援のためのマニュアル等を作成。</a:t>
            </a:r>
            <a:endParaRPr lang="en-US" altLang="ja-JP" sz="1200" dirty="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9" name="Rectangle 5"/>
          <p:cNvSpPr>
            <a:spLocks noChangeArrowheads="1"/>
          </p:cNvSpPr>
          <p:nvPr/>
        </p:nvSpPr>
        <p:spPr bwMode="auto">
          <a:xfrm>
            <a:off x="278356" y="1445994"/>
            <a:ext cx="2702773" cy="46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大阪ええまちプロジェクト</a:t>
            </a:r>
            <a:endParaRPr kumimoji="1" lang="en-US" altLang="ja-JP"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103" eaLnBrk="1" fontAlgn="auto" latinLnBrk="0" hangingPunct="1">
              <a:lnSpc>
                <a:spcPct val="100000"/>
              </a:lnSpc>
              <a:spcBef>
                <a:spcPts val="0"/>
              </a:spcBef>
              <a:spcAft>
                <a:spcPts val="0"/>
              </a:spcAft>
              <a:buClrTx/>
              <a:buSzTx/>
              <a:buFontTx/>
              <a:buNone/>
              <a:tabLst/>
              <a:defRPr/>
            </a:pP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23,789</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5"/>
          <p:cNvSpPr>
            <a:spLocks noChangeArrowheads="1"/>
          </p:cNvSpPr>
          <p:nvPr/>
        </p:nvSpPr>
        <p:spPr bwMode="auto">
          <a:xfrm>
            <a:off x="222536" y="6614160"/>
            <a:ext cx="2702773" cy="46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老人クラブ事務手続き等支援事業</a:t>
            </a:r>
            <a:endParaRPr kumimoji="1" lang="en-US" altLang="ja-JP"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103" eaLnBrk="1" fontAlgn="auto" latinLnBrk="0" hangingPunct="1">
              <a:lnSpc>
                <a:spcPct val="100000"/>
              </a:lnSpc>
              <a:spcBef>
                <a:spcPts val="0"/>
              </a:spcBef>
              <a:spcAft>
                <a:spcPts val="0"/>
              </a:spcAft>
              <a:buClrTx/>
              <a:buSzTx/>
              <a:buFontTx/>
              <a:buNone/>
              <a:tabLst/>
              <a:defRPr/>
            </a:pP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5,265</a:t>
            </a:r>
            <a:r>
              <a:rPr kumimoji="1" lang="ja-JP" altLang="en-US"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0" y="75856"/>
            <a:ext cx="12815248" cy="9766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Meiryo UI" panose="020B0604030504040204" pitchFamily="50" charset="-128"/>
                <a:ea typeface="Meiryo UI" panose="020B0604030504040204" pitchFamily="50" charset="-128"/>
              </a:rPr>
              <a:t>自立支援、介護予防・重度化防止の取組み</a:t>
            </a:r>
            <a:endParaRPr kumimoji="1" lang="en-US" altLang="ja-JP" sz="2800" b="1">
              <a:solidFill>
                <a:schemeClr val="bg1"/>
              </a:solidFill>
              <a:latin typeface="Meiryo UI" panose="020B0604030504040204" pitchFamily="50" charset="-128"/>
              <a:ea typeface="Meiryo UI" panose="020B0604030504040204" pitchFamily="50" charset="-128"/>
            </a:endParaRPr>
          </a:p>
          <a:p>
            <a:pPr algn="ctr"/>
            <a:r>
              <a:rPr kumimoji="1" lang="ja-JP" altLang="en-US" sz="2300" b="1">
                <a:solidFill>
                  <a:schemeClr val="bg1"/>
                </a:solidFill>
                <a:latin typeface="Meiryo UI" panose="020B0604030504040204" pitchFamily="50" charset="-128"/>
                <a:ea typeface="Meiryo UI" panose="020B0604030504040204" pitchFamily="50" charset="-128"/>
              </a:rPr>
              <a:t>～</a:t>
            </a:r>
            <a:r>
              <a:rPr kumimoji="1" lang="ja-JP" altLang="en-US" sz="2300" b="1" dirty="0">
                <a:solidFill>
                  <a:schemeClr val="bg1"/>
                </a:solidFill>
                <a:latin typeface="Meiryo UI" panose="020B0604030504040204" pitchFamily="50" charset="-128"/>
                <a:ea typeface="Meiryo UI" panose="020B0604030504040204" pitchFamily="50" charset="-128"/>
              </a:rPr>
              <a:t>みんなで支え、地域で元気に暮らす「健康長寿」をめざして～</a:t>
            </a:r>
          </a:p>
        </p:txBody>
      </p:sp>
      <p:sp>
        <p:nvSpPr>
          <p:cNvPr id="4" name="スライド番号プレースホルダー 3"/>
          <p:cNvSpPr>
            <a:spLocks noGrp="1"/>
          </p:cNvSpPr>
          <p:nvPr>
            <p:ph type="sldNum" sz="quarter" idx="12"/>
          </p:nvPr>
        </p:nvSpPr>
        <p:spPr>
          <a:xfrm>
            <a:off x="9874768" y="8982230"/>
            <a:ext cx="2880360" cy="511175"/>
          </a:xfrm>
        </p:spPr>
        <p:txBody>
          <a:bodyPr/>
          <a:lstStyle/>
          <a:p>
            <a:fld id="{80CBD016-3B5C-4FD6-B302-EDD0D6E0C88D}" type="slidenum">
              <a:rPr kumimoji="1" lang="ja-JP" altLang="en-US" smtClean="0"/>
              <a:t>1</a:t>
            </a:fld>
            <a:endParaRPr kumimoji="1" lang="ja-JP" altLang="en-US" dirty="0"/>
          </a:p>
        </p:txBody>
      </p:sp>
    </p:spTree>
    <p:extLst>
      <p:ext uri="{BB962C8B-B14F-4D97-AF65-F5344CB8AC3E}">
        <p14:creationId xmlns:p14="http://schemas.microsoft.com/office/powerpoint/2010/main" val="70251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425723" y="2812775"/>
            <a:ext cx="4109060" cy="3017782"/>
          </a:xfrm>
          <a:prstGeom prst="rect">
            <a:avLst/>
          </a:prstGeom>
        </p:spPr>
      </p:pic>
      <p:sp>
        <p:nvSpPr>
          <p:cNvPr id="58" name="テキスト ボックス 57"/>
          <p:cNvSpPr txBox="1"/>
          <p:nvPr/>
        </p:nvSpPr>
        <p:spPr>
          <a:xfrm>
            <a:off x="4493226" y="3395715"/>
            <a:ext cx="662494" cy="257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単位：人</a:t>
            </a:r>
            <a:endParaRPr kumimoji="1"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Rectangle 2"/>
          <p:cNvSpPr>
            <a:spLocks noChangeArrowheads="1"/>
          </p:cNvSpPr>
          <p:nvPr/>
        </p:nvSpPr>
        <p:spPr bwMode="auto">
          <a:xfrm>
            <a:off x="0" y="-1500"/>
            <a:ext cx="12801600" cy="352313"/>
          </a:xfrm>
          <a:prstGeom prst="rect">
            <a:avLst/>
          </a:prstGeom>
          <a:solidFill>
            <a:schemeClr val="accent1"/>
          </a:solidFill>
          <a:ln>
            <a:noFill/>
          </a:ln>
          <a:effectLst/>
        </p:spPr>
        <p:txBody>
          <a:bodyPr vert="horz" wrap="square" lIns="125704" tIns="62852" rIns="125704" bIns="6285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大阪府介護・福祉人材確保戦略</a:t>
            </a:r>
            <a:r>
              <a:rPr kumimoji="0"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2023』</a:t>
            </a:r>
            <a:r>
              <a:rPr kumimoji="0"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の概要</a:t>
            </a:r>
            <a:endParaRPr kumimoji="0" lang="ja-JP"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ＭＳ Ｐゴシック" panose="020B0600070205080204" pitchFamily="50" charset="-128"/>
            </a:endParaRPr>
          </a:p>
        </p:txBody>
      </p:sp>
      <p:sp>
        <p:nvSpPr>
          <p:cNvPr id="17" name="Text Box 17" descr="テキスト ボックス: ●地域共生社会の実現に向けて改正された社会福祉法を踏まえ、包括的な支援体制整備や地域づくり等を進める市町村の取組を支援すること等により、府内の地域福祉の推進を図る。&#10;●第4期計画では、多様な地域生活課題に対応するため、従来の取組に加え、高齢や障がい等の福祉サービスや教育・医療等の他分野との連携及び公民協働を一層進めることにより、孤立の防止や制度の狭間を埋めるなど地域福祉のセーフティネットの充実・強化に取り組む。&#10;【地域福祉推進に向けた原則】&#10;1 人権の尊重と住民主体の福祉活動&#10;2 ソーシャル・インクルージョン&#10;3 ノーマライゼーション&#10;【計画策定の基本視点】&#10;1 複合化・複雑化した地域生活課題への対応&#10;2 「だれもが暮らしやすい」地域づくりの推進&#10;3 地域実情に応じた地域福祉の推進&#10;"/>
          <p:cNvSpPr txBox="1">
            <a:spLocks noChangeArrowheads="1"/>
          </p:cNvSpPr>
          <p:nvPr/>
        </p:nvSpPr>
        <p:spPr bwMode="gray">
          <a:xfrm>
            <a:off x="226041" y="1694796"/>
            <a:ext cx="12592734" cy="1158702"/>
          </a:xfrm>
          <a:prstGeom prst="rect">
            <a:avLst/>
          </a:prstGeom>
          <a:solidFill>
            <a:schemeClr val="bg1"/>
          </a:solidFill>
          <a:ln>
            <a:noFill/>
          </a:ln>
        </p:spPr>
        <p:txBody>
          <a:bodyPr vert="horz" wrap="square" lIns="74295" tIns="8890" rIns="74295" bIns="8890" numCol="1" anchor="t" anchorCtr="0" compatLnSpc="1">
            <a:prstTxWarp prst="textNoShape">
              <a:avLst/>
            </a:prstTxWarp>
          </a:bodyPr>
          <a:lstStyle>
            <a:lvl1pPr indent="1533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●府内で従事する介護職員数は、</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2017(</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年間で約</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千人増加（平成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155,111</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181,354</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国集計</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●一方で、介護サービス分野の有効求人倍率は戦略策定当時と変わらず</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倍台で推移し、人材不足が慢性化（平成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4.63</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4.32</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●高齢者介護分野では、</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24,420</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67,539</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の人材が</a:t>
            </a:r>
            <a:r>
              <a:rPr kumimoji="0"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不足すると推計</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しており、人材の確保に向けた更なる対策の強化が必要</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300"/>
              </a:lnSpc>
              <a:spcBef>
                <a:spcPct val="0"/>
              </a:spcBef>
              <a:spcAft>
                <a:spcPct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ts val="60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このため特に、・生産年齢人口が更に減少していく中、将来を担う人材の確保に向けた取組みとして、低年齢層から福祉の意義と役割を理解する機会の積極的な提供が必要　　</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・国による外国人介護人材の受入制度の整備により、府内の受入れ人数も年々増加。外国人介護人材の受入れや受入れ環境整備に積極的に取り組んでいくことが必要</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・府内の介護分野では、早期離職する割合が全国平均に比べて高い状況にあることから、その要因の調査・分析により、職場定着に向けた対策を講じることが必要</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a:t>
            </a:r>
          </a:p>
        </p:txBody>
      </p:sp>
      <p:sp>
        <p:nvSpPr>
          <p:cNvPr id="29" name="Rectangle 35"/>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0" name="Rectangle 36"/>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1" name="Rectangle 37"/>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2" name="Rectangle 38"/>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3" name="Rectangle 39"/>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4" name="Rectangle 40"/>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AutoShape 21"/>
          <p:cNvSpPr>
            <a:spLocks noChangeArrowheads="1"/>
          </p:cNvSpPr>
          <p:nvPr/>
        </p:nvSpPr>
        <p:spPr bwMode="auto">
          <a:xfrm>
            <a:off x="262540" y="1382886"/>
            <a:ext cx="5875928" cy="280932"/>
          </a:xfrm>
          <a:prstGeom prst="roundRect">
            <a:avLst>
              <a:gd name="adj" fmla="val 16667"/>
            </a:avLst>
          </a:prstGeom>
          <a:solidFill>
            <a:schemeClr val="tx1"/>
          </a:solidFill>
          <a:ln w="38100">
            <a:noFill/>
            <a:prstDash val="solid"/>
            <a:round/>
            <a:headEnd/>
            <a:tailEnd/>
          </a:ln>
          <a:effectLst/>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　現状から見た課題</a:t>
            </a:r>
          </a:p>
        </p:txBody>
      </p:sp>
      <p:sp>
        <p:nvSpPr>
          <p:cNvPr id="12" name="Text Box 22" descr="テキスト ボックス: ●地域共生社会の実現に向けて改正された社会福祉法を踏まえ、包括的な支援体制整備や地域づくり等を進める市町村の取組を支援すること等により、府内の地域福祉の推進を図る。&#10;●第4期計画では、多様な地域生活課題に対応するため、従来の取組に加え、高齢や障がい等の福祉サービスや教育・医療等の他分野との連携及び公民協働を一層進めることにより、孤立の防止や制度の狭間を埋めるなど地域福祉のセーフティネットの充実・強化に取り組む。&#10;【地域福祉推進に向けた原則】&#10;1 人権の尊重と住民主体の福祉活動&#10;2 ソーシャル・インクルージョン&#10;3 ノーマライゼーション&#10;【計画策定の基本視点】&#10;1 複合化・複雑化した地域生活課題への対応&#10;2 「だれもが暮らしやすい」地域づくりの推進&#10;3 地域実情に応じた地域福祉の推進&#10;"/>
          <p:cNvSpPr txBox="1">
            <a:spLocks noChangeArrowheads="1"/>
          </p:cNvSpPr>
          <p:nvPr/>
        </p:nvSpPr>
        <p:spPr bwMode="auto">
          <a:xfrm>
            <a:off x="252872" y="387142"/>
            <a:ext cx="12344006" cy="849273"/>
          </a:xfrm>
          <a:prstGeom prst="rect">
            <a:avLst/>
          </a:prstGeom>
          <a:solidFill>
            <a:srgbClr val="FFFFFF"/>
          </a:solidFill>
          <a:ln w="12700">
            <a:solidFill>
              <a:srgbClr val="000000"/>
            </a:solidFill>
            <a:miter lim="800000"/>
            <a:headEnd/>
            <a:tailEnd/>
          </a:ln>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大阪府介護・福祉人材確保戦略</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は、少子高齢化の進展により深刻化する人材の不足に対応するため、平成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月に策定</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●策定から</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年が経過し、その後の人材確保状況や国制度の改正を踏まえ見直しに着手</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→「介護・福祉人材確保戦略見直しに関する連絡会議」（府、関係団体、外部有識者で構成）を設置して幅広く意見を聴取</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●取組み期間は、</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617794" y="2953365"/>
            <a:ext cx="3964285" cy="32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介護人材の需給ギャップ（実人数）</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（出典）大阪府高齢者計画</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p:cNvGrpSpPr/>
          <p:nvPr/>
        </p:nvGrpSpPr>
        <p:grpSpPr>
          <a:xfrm>
            <a:off x="8648585" y="3697479"/>
            <a:ext cx="4170190" cy="1845770"/>
            <a:chOff x="3908316" y="7661958"/>
            <a:chExt cx="5007153" cy="2070051"/>
          </a:xfrm>
        </p:grpSpPr>
        <p:pic>
          <p:nvPicPr>
            <p:cNvPr id="16" name="図 15"/>
            <p:cNvPicPr>
              <a:picLocks noChangeAspect="1"/>
            </p:cNvPicPr>
            <p:nvPr/>
          </p:nvPicPr>
          <p:blipFill>
            <a:blip r:embed="rId4"/>
            <a:stretch>
              <a:fillRect/>
            </a:stretch>
          </p:blipFill>
          <p:spPr>
            <a:xfrm>
              <a:off x="3908316" y="7661958"/>
              <a:ext cx="4707693" cy="1415836"/>
            </a:xfrm>
            <a:prstGeom prst="rect">
              <a:avLst/>
            </a:prstGeom>
          </p:spPr>
        </p:pic>
        <p:sp>
          <p:nvSpPr>
            <p:cNvPr id="47" name="正方形/長方形 46"/>
            <p:cNvSpPr/>
            <p:nvPr/>
          </p:nvSpPr>
          <p:spPr>
            <a:xfrm>
              <a:off x="4464551" y="9419187"/>
              <a:ext cx="4450918" cy="312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（出典）（公財）介護労働安定センター令和</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年度介護労働実態調査</a:t>
              </a:r>
            </a:p>
          </p:txBody>
        </p:sp>
      </p:grpSp>
      <p:grpSp>
        <p:nvGrpSpPr>
          <p:cNvPr id="21" name="グループ化 20"/>
          <p:cNvGrpSpPr/>
          <p:nvPr/>
        </p:nvGrpSpPr>
        <p:grpSpPr>
          <a:xfrm>
            <a:off x="8648585" y="2997297"/>
            <a:ext cx="4666076" cy="690663"/>
            <a:chOff x="5227764" y="6667410"/>
            <a:chExt cx="4545997" cy="672886"/>
          </a:xfrm>
        </p:grpSpPr>
        <p:sp>
          <p:nvSpPr>
            <p:cNvPr id="46" name="正方形/長方形 45"/>
            <p:cNvSpPr/>
            <p:nvPr/>
          </p:nvSpPr>
          <p:spPr>
            <a:xfrm>
              <a:off x="5227764" y="6667410"/>
              <a:ext cx="3926657" cy="312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採用率・離職率の状況（</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R2.10.1</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R3.9.30</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正方形/長方形 48"/>
            <p:cNvSpPr/>
            <p:nvPr/>
          </p:nvSpPr>
          <p:spPr>
            <a:xfrm>
              <a:off x="6932041" y="7174713"/>
              <a:ext cx="2841720"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）内は全国平均　（％）</a:t>
              </a:r>
            </a:p>
          </p:txBody>
        </p:sp>
      </p:grpSp>
      <p:sp>
        <p:nvSpPr>
          <p:cNvPr id="39" name="AutoShape 21">
            <a:extLst>
              <a:ext uri="{FF2B5EF4-FFF2-40B4-BE49-F238E27FC236}">
                <a16:creationId xmlns:a16="http://schemas.microsoft.com/office/drawing/2014/main" id="{F449FD67-86EA-41D8-8D1A-D1F05E0B8D59}"/>
              </a:ext>
            </a:extLst>
          </p:cNvPr>
          <p:cNvSpPr>
            <a:spLocks noChangeArrowheads="1"/>
          </p:cNvSpPr>
          <p:nvPr/>
        </p:nvSpPr>
        <p:spPr bwMode="auto">
          <a:xfrm>
            <a:off x="263036" y="5852399"/>
            <a:ext cx="5981431" cy="318113"/>
          </a:xfrm>
          <a:prstGeom prst="roundRect">
            <a:avLst>
              <a:gd name="adj" fmla="val 16667"/>
            </a:avLst>
          </a:prstGeom>
          <a:solidFill>
            <a:schemeClr val="tx1"/>
          </a:solidFill>
          <a:ln w="38100">
            <a:noFill/>
            <a:prstDash val="solid"/>
            <a:round/>
            <a:headEnd/>
            <a:tailEnd/>
          </a:ln>
          <a:effectLst/>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戦略の主な取組み（案）</a:t>
            </a:r>
          </a:p>
        </p:txBody>
      </p:sp>
      <p:sp>
        <p:nvSpPr>
          <p:cNvPr id="72" name="線吹き出し 2 (枠付き) 71"/>
          <p:cNvSpPr/>
          <p:nvPr/>
        </p:nvSpPr>
        <p:spPr>
          <a:xfrm>
            <a:off x="7173383" y="5048907"/>
            <a:ext cx="1099128" cy="247460"/>
          </a:xfrm>
          <a:prstGeom prst="borderCallout2">
            <a:avLst>
              <a:gd name="adj1" fmla="val 56870"/>
              <a:gd name="adj2" fmla="val -822"/>
              <a:gd name="adj3" fmla="val 39285"/>
              <a:gd name="adj4" fmla="val -17551"/>
              <a:gd name="adj5" fmla="val -134319"/>
              <a:gd name="adj6" fmla="val -18004"/>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線吹き出し 2 (枠付き) 72"/>
          <p:cNvSpPr/>
          <p:nvPr/>
        </p:nvSpPr>
        <p:spPr>
          <a:xfrm rot="10800000">
            <a:off x="4881918" y="4292185"/>
            <a:ext cx="1174204" cy="248003"/>
          </a:xfrm>
          <a:prstGeom prst="borderCallout2">
            <a:avLst>
              <a:gd name="adj1" fmla="val 60421"/>
              <a:gd name="adj2" fmla="val 335"/>
              <a:gd name="adj3" fmla="val 56145"/>
              <a:gd name="adj4" fmla="val -10620"/>
              <a:gd name="adj5" fmla="val -302095"/>
              <a:gd name="adj6" fmla="val -17228"/>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テキスト ボックス 73"/>
          <p:cNvSpPr txBox="1"/>
          <p:nvPr/>
        </p:nvSpPr>
        <p:spPr>
          <a:xfrm>
            <a:off x="4887710" y="4275085"/>
            <a:ext cx="11942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H29.11</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在留資格</a:t>
            </a: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「技能実習」創設</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p:cNvSpPr txBox="1"/>
          <p:nvPr/>
        </p:nvSpPr>
        <p:spPr>
          <a:xfrm>
            <a:off x="4667728" y="4643989"/>
            <a:ext cx="16547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H29.9</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在留資格「介護」</a:t>
            </a: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創設</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線吹き出し 2 (枠付き) 76"/>
          <p:cNvSpPr/>
          <p:nvPr/>
        </p:nvSpPr>
        <p:spPr>
          <a:xfrm rot="10800000">
            <a:off x="4678326" y="4634762"/>
            <a:ext cx="1233827" cy="268134"/>
          </a:xfrm>
          <a:prstGeom prst="borderCallout2">
            <a:avLst>
              <a:gd name="adj1" fmla="val 64290"/>
              <a:gd name="adj2" fmla="val -1088"/>
              <a:gd name="adj3" fmla="val 64537"/>
              <a:gd name="adj4" fmla="val -14656"/>
              <a:gd name="adj5" fmla="val -154150"/>
              <a:gd name="adj6" fmla="val -15900"/>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51" name="表 50">
            <a:extLst>
              <a:ext uri="{FF2B5EF4-FFF2-40B4-BE49-F238E27FC236}">
                <a16:creationId xmlns:a16="http://schemas.microsoft.com/office/drawing/2014/main" id="{A139DE0D-EC51-4DA4-964A-30B46FCD8EFF}"/>
              </a:ext>
            </a:extLst>
          </p:cNvPr>
          <p:cNvGraphicFramePr>
            <a:graphicFrameLocks noGrp="1"/>
          </p:cNvGraphicFramePr>
          <p:nvPr/>
        </p:nvGraphicFramePr>
        <p:xfrm>
          <a:off x="265674" y="6258888"/>
          <a:ext cx="12331204" cy="3306409"/>
        </p:xfrm>
        <a:graphic>
          <a:graphicData uri="http://schemas.openxmlformats.org/drawingml/2006/table">
            <a:tbl>
              <a:tblPr>
                <a:tableStyleId>{08FB837D-C827-4EFA-A057-4D05807E0F7C}</a:tableStyleId>
              </a:tblPr>
              <a:tblGrid>
                <a:gridCol w="2466094">
                  <a:extLst>
                    <a:ext uri="{9D8B030D-6E8A-4147-A177-3AD203B41FA5}">
                      <a16:colId xmlns:a16="http://schemas.microsoft.com/office/drawing/2014/main" val="3549143530"/>
                    </a:ext>
                  </a:extLst>
                </a:gridCol>
                <a:gridCol w="4354832">
                  <a:extLst>
                    <a:ext uri="{9D8B030D-6E8A-4147-A177-3AD203B41FA5}">
                      <a16:colId xmlns:a16="http://schemas.microsoft.com/office/drawing/2014/main" val="243981671"/>
                    </a:ext>
                  </a:extLst>
                </a:gridCol>
                <a:gridCol w="5510278">
                  <a:extLst>
                    <a:ext uri="{9D8B030D-6E8A-4147-A177-3AD203B41FA5}">
                      <a16:colId xmlns:a16="http://schemas.microsoft.com/office/drawing/2014/main" val="4164506147"/>
                    </a:ext>
                  </a:extLst>
                </a:gridCol>
              </a:tblGrid>
              <a:tr h="169565">
                <a:tc>
                  <a:txBody>
                    <a:bodyPr/>
                    <a:lstStyle/>
                    <a:p>
                      <a:pPr algn="ctr">
                        <a:lnSpc>
                          <a:spcPts val="13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方向性</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ja-JP" altLang="en-US" sz="1050" b="1" dirty="0">
                          <a:effectLst/>
                          <a:latin typeface="Meiryo UI" panose="020B0604030504040204" pitchFamily="50" charset="-128"/>
                          <a:ea typeface="Meiryo UI" panose="020B0604030504040204" pitchFamily="50" charset="-128"/>
                          <a:cs typeface="ＭＳ Ｐゴシック" panose="020B0600070205080204" pitchFamily="50" charset="-128"/>
                        </a:rPr>
                        <a:t>取組項目</a:t>
                      </a:r>
                      <a:endParaRPr lang="ja-JP" sz="105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ja-JP" altLang="en-US" sz="1050" b="1" dirty="0">
                          <a:effectLst/>
                          <a:latin typeface="Meiryo UI" panose="020B0604030504040204" pitchFamily="50" charset="-128"/>
                          <a:ea typeface="Meiryo UI" panose="020B0604030504040204" pitchFamily="50" charset="-128"/>
                          <a:cs typeface="ＭＳ Ｐゴシック" panose="020B0600070205080204" pitchFamily="50" charset="-128"/>
                        </a:rPr>
                        <a:t>主な取組み内容</a:t>
                      </a:r>
                      <a:endParaRPr lang="ja-JP" sz="105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11755039"/>
                  </a:ext>
                </a:extLst>
              </a:tr>
              <a:tr h="510476">
                <a:tc rowSpan="4">
                  <a:txBody>
                    <a:bodyPr/>
                    <a:lstStyle/>
                    <a:p>
                      <a:pPr algn="l"/>
                      <a:r>
                        <a:rPr lang="ja-JP" altLang="en-US" sz="1050" b="1" dirty="0">
                          <a:latin typeface="Meiryo UI" panose="020B0604030504040204" pitchFamily="50" charset="-128"/>
                          <a:ea typeface="Meiryo UI" panose="020B0604030504040204" pitchFamily="50" charset="-128"/>
                        </a:rPr>
                        <a:t>（１）参入促進</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spcBef>
                          <a:spcPts val="600"/>
                        </a:spcBef>
                      </a:pPr>
                      <a:r>
                        <a:rPr lang="ja-JP" altLang="en-US" sz="1050" b="1" dirty="0">
                          <a:latin typeface="Meiryo UI" panose="020B0604030504040204" pitchFamily="50" charset="-128"/>
                          <a:ea typeface="Meiryo UI" panose="020B0604030504040204" pitchFamily="50" charset="-128"/>
                        </a:rPr>
                        <a:t>➀将来の介護・福祉を担う人材の確保に向けた教育との連携</a:t>
                      </a:r>
                      <a:r>
                        <a:rPr lang="ja-JP" altLang="en-US" sz="1050" b="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l">
                        <a:spcBef>
                          <a:spcPts val="600"/>
                        </a:spcBef>
                      </a:pPr>
                      <a:r>
                        <a:rPr lang="ja-JP" altLang="en-US" sz="900" b="0" dirty="0">
                          <a:latin typeface="Meiryo UI" panose="020B0604030504040204" pitchFamily="50" charset="-128"/>
                          <a:ea typeface="Meiryo UI" panose="020B0604030504040204" pitchFamily="50" charset="-128"/>
                        </a:rPr>
                        <a:t>・地域における児童・生徒への福祉教育の展開</a:t>
                      </a:r>
                      <a:endParaRPr lang="en-US" altLang="ja-JP" sz="900" b="0" dirty="0">
                        <a:latin typeface="Meiryo UI" panose="020B0604030504040204" pitchFamily="50" charset="-128"/>
                        <a:ea typeface="Meiryo UI" panose="020B0604030504040204" pitchFamily="50" charset="-128"/>
                      </a:endParaRPr>
                    </a:p>
                    <a:p>
                      <a:pPr algn="l">
                        <a:spcBef>
                          <a:spcPts val="0"/>
                        </a:spcBef>
                      </a:pPr>
                      <a:r>
                        <a:rPr lang="ja-JP" altLang="en-US" sz="900" b="0" dirty="0">
                          <a:latin typeface="Meiryo UI" panose="020B0604030504040204" pitchFamily="50" charset="-128"/>
                          <a:ea typeface="Meiryo UI" panose="020B0604030504040204" pitchFamily="50" charset="-128"/>
                        </a:rPr>
                        <a:t>・福祉の理解に向けた効果的な取組みの推進（関係機関による協議の場の設置）</a:t>
                      </a:r>
                      <a:endParaRPr lang="en-US" altLang="ja-JP" sz="900" b="0" dirty="0">
                        <a:latin typeface="Meiryo UI" panose="020B0604030504040204" pitchFamily="50" charset="-128"/>
                        <a:ea typeface="Meiryo UI" panose="020B0604030504040204" pitchFamily="50" charset="-128"/>
                      </a:endParaRPr>
                    </a:p>
                    <a:p>
                      <a:pPr algn="l">
                        <a:spcBef>
                          <a:spcPts val="0"/>
                        </a:spcBef>
                        <a:spcAft>
                          <a:spcPts val="600"/>
                        </a:spcAft>
                      </a:pPr>
                      <a:r>
                        <a:rPr lang="ja-JP" altLang="en-US" sz="900" b="0" dirty="0">
                          <a:latin typeface="Meiryo UI" panose="020B0604030504040204" pitchFamily="50" charset="-128"/>
                          <a:ea typeface="Meiryo UI" panose="020B0604030504040204" pitchFamily="50" charset="-128"/>
                        </a:rPr>
                        <a:t>・職場体験、インターンシップ事業の周知による参加促進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34924450"/>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②外国人介護人材の受入</a:t>
                      </a:r>
                      <a:r>
                        <a:rPr lang="ja-JP" altLang="en-US" sz="1050" b="1">
                          <a:latin typeface="Meiryo UI" panose="020B0604030504040204" pitchFamily="50" charset="-128"/>
                          <a:ea typeface="Meiryo UI" panose="020B0604030504040204" pitchFamily="50" charset="-128"/>
                        </a:rPr>
                        <a:t>促進と育成</a:t>
                      </a:r>
                      <a:r>
                        <a:rPr lang="ja-JP" altLang="en-US" sz="1050" b="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 ・外国人介護人材のマッチング支援</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 ・技能実習、特定技能外国人の日本語学習、資格取得等の支援</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 ・外国人人材を受入れている施設職員向け研修</a:t>
                      </a:r>
                      <a:endParaRPr lang="en-US" altLang="ja-JP" sz="900" b="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724587674"/>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0" dirty="0">
                          <a:latin typeface="Meiryo UI" panose="020B0604030504040204" pitchFamily="50" charset="-128"/>
                          <a:ea typeface="Meiryo UI" panose="020B0604030504040204" pitchFamily="50" charset="-128"/>
                        </a:rPr>
                        <a:t>③ターゲットに応じた参入支援とマッチングの強化</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・福祉人材支援センター、保育士・保育所支援センターの運営委託</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・雇用した無資格・未経験者の研修受講料の支援</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・潜在介護福祉士等の再就業を支援する研修</a:t>
                      </a:r>
                      <a:endParaRPr lang="en-US" altLang="ja-JP" sz="90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804701968"/>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0" dirty="0">
                          <a:latin typeface="Meiryo UI" panose="020B0604030504040204" pitchFamily="50" charset="-128"/>
                          <a:ea typeface="Meiryo UI" panose="020B0604030504040204" pitchFamily="50" charset="-128"/>
                        </a:rPr>
                        <a:t>④介護・福祉人材の養成</a:t>
                      </a:r>
                      <a:endParaRPr lang="en-US" altLang="ja-JP" sz="105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・介護福祉士修学資金、保育士修学資金等の貸付</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a:spcBef>
                          <a:spcPts val="0"/>
                        </a:spcBef>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・離職者等の再就職に向けた職業訓練</a:t>
                      </a:r>
                      <a:endParaRPr lang="ja-JP" altLang="en-US" sz="90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06008"/>
                  </a:ext>
                </a:extLst>
              </a:tr>
              <a:tr h="324000">
                <a:tc rowSpan="2">
                  <a:txBody>
                    <a:bodyPr/>
                    <a:lstStyle/>
                    <a:p>
                      <a:pPr algn="l"/>
                      <a:r>
                        <a:rPr lang="ja-JP" altLang="en-US" sz="1050" b="1" dirty="0">
                          <a:latin typeface="Meiryo UI" panose="020B0604030504040204" pitchFamily="50" charset="-128"/>
                          <a:ea typeface="Meiryo UI" panose="020B0604030504040204" pitchFamily="50" charset="-128"/>
                        </a:rPr>
                        <a:t>（２）労働環境・処遇の改善</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1" kern="1200" dirty="0">
                          <a:solidFill>
                            <a:schemeClr val="dk1"/>
                          </a:solidFill>
                          <a:latin typeface="Meiryo UI" panose="020B0604030504040204" pitchFamily="50" charset="-128"/>
                          <a:ea typeface="Meiryo UI" panose="020B0604030504040204" pitchFamily="50" charset="-128"/>
                          <a:cs typeface="+mn-cs"/>
                        </a:rPr>
                        <a:t>➀早期離職防止と業務改善による定着の促進</a:t>
                      </a: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　</a:t>
                      </a:r>
                      <a:r>
                        <a:rPr kumimoji="1" lang="ja-JP" altLang="en-US" sz="1050" b="1" kern="1200" dirty="0">
                          <a:solidFill>
                            <a:schemeClr val="dk1"/>
                          </a:solidFill>
                          <a:latin typeface="Meiryo UI" panose="020B0604030504040204" pitchFamily="50" charset="-128"/>
                          <a:ea typeface="Meiryo UI" panose="020B0604030504040204" pitchFamily="50" charset="-128"/>
                          <a:cs typeface="+mn-cs"/>
                        </a:rPr>
                        <a:t>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・関係団体を通じた施設へのアンケート調査（離職理由の把握と分析）</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・業務改善に関する課題把握と支援策の検討</a:t>
                      </a:r>
                      <a:endParaRPr lang="ja-JP" altLang="en-US" sz="90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11893979"/>
                  </a:ext>
                </a:extLst>
              </a:tr>
              <a:tr h="215184">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②介護・福祉職員の処遇改善に係る国への要望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・制度改善等について、あらゆる機会を捉え、引き続き国へ要望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1694735"/>
                  </a:ext>
                </a:extLst>
              </a:tr>
              <a:tr h="468000">
                <a:tc rowSpan="2">
                  <a:txBody>
                    <a:bodyPr/>
                    <a:lstStyle/>
                    <a:p>
                      <a:pPr algn="l"/>
                      <a:r>
                        <a:rPr lang="ja-JP" altLang="en-US" sz="1050" b="1" dirty="0">
                          <a:latin typeface="Meiryo UI" panose="020B0604030504040204" pitchFamily="50" charset="-128"/>
                          <a:ea typeface="Meiryo UI" panose="020B0604030504040204" pitchFamily="50" charset="-128"/>
                        </a:rPr>
                        <a:t>（３）資質の向上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➀業務遂行力の充実に向けた資質の向上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・社会福祉施設従事者の基礎的研修、階層別研修</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・保育士等のキャリアアップ研修</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・福祉用具を活用した研修と専門相談</a:t>
                      </a:r>
                      <a:endParaRPr lang="ja-JP" altLang="en-US" sz="90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085883533"/>
                  </a:ext>
                </a:extLst>
              </a:tr>
              <a:tr h="215184">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②専門職・専門的職員の資質向上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・専門職員に向けた研修（介護支援専門員資質向上事業、強度</a:t>
                      </a:r>
                      <a:r>
                        <a:rPr kumimoji="1" lang="ja-JP" altLang="en-US" sz="900" b="0" kern="1200" dirty="0" err="1">
                          <a:solidFill>
                            <a:schemeClr val="dk1"/>
                          </a:solidFill>
                          <a:latin typeface="Meiryo UI" panose="020B0604030504040204" pitchFamily="50" charset="-128"/>
                          <a:ea typeface="Meiryo UI" panose="020B0604030504040204" pitchFamily="50" charset="-128"/>
                          <a:cs typeface="+mn-cs"/>
                        </a:rPr>
                        <a:t>行動障がい</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支援者養成研修事業等）</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355550"/>
                  </a:ext>
                </a:extLst>
              </a:tr>
            </a:tbl>
          </a:graphicData>
        </a:graphic>
      </p:graphicFrame>
      <p:sp>
        <p:nvSpPr>
          <p:cNvPr id="60" name="楕円 59"/>
          <p:cNvSpPr/>
          <p:nvPr/>
        </p:nvSpPr>
        <p:spPr>
          <a:xfrm>
            <a:off x="8773335" y="6946468"/>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grpSp>
        <p:nvGrpSpPr>
          <p:cNvPr id="4" name="グループ化 3"/>
          <p:cNvGrpSpPr/>
          <p:nvPr/>
        </p:nvGrpSpPr>
        <p:grpSpPr>
          <a:xfrm>
            <a:off x="10371219" y="8340754"/>
            <a:ext cx="200025" cy="315426"/>
            <a:chOff x="10172400" y="8178584"/>
            <a:chExt cx="200025" cy="315426"/>
          </a:xfrm>
        </p:grpSpPr>
        <p:sp>
          <p:nvSpPr>
            <p:cNvPr id="61" name="楕円 60"/>
            <p:cNvSpPr/>
            <p:nvPr/>
          </p:nvSpPr>
          <p:spPr>
            <a:xfrm>
              <a:off x="10172400" y="8344752"/>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sp>
          <p:nvSpPr>
            <p:cNvPr id="75" name="楕円 74"/>
            <p:cNvSpPr/>
            <p:nvPr/>
          </p:nvSpPr>
          <p:spPr>
            <a:xfrm>
              <a:off x="10172400" y="8178584"/>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grpSp>
      <p:sp>
        <p:nvSpPr>
          <p:cNvPr id="53" name="正方形/長方形 52"/>
          <p:cNvSpPr/>
          <p:nvPr/>
        </p:nvSpPr>
        <p:spPr>
          <a:xfrm>
            <a:off x="4493226" y="5543248"/>
            <a:ext cx="3661876" cy="32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出典）厚生労働省の情報提供に基づき福祉人材・法人指導課で取りまとめ</a:t>
            </a:r>
          </a:p>
        </p:txBody>
      </p:sp>
      <p:sp>
        <p:nvSpPr>
          <p:cNvPr id="78" name="正方形/長方形 77"/>
          <p:cNvSpPr/>
          <p:nvPr/>
        </p:nvSpPr>
        <p:spPr>
          <a:xfrm>
            <a:off x="243491" y="3027599"/>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１</a:t>
            </a:r>
          </a:p>
        </p:txBody>
      </p:sp>
      <p:sp>
        <p:nvSpPr>
          <p:cNvPr id="5" name="正方形/長方形 4"/>
          <p:cNvSpPr/>
          <p:nvPr/>
        </p:nvSpPr>
        <p:spPr>
          <a:xfrm>
            <a:off x="4667727" y="3688441"/>
            <a:ext cx="1244425" cy="2603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4667727" y="3669273"/>
            <a:ext cx="1401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H20</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「ＥＰＡ」による受入れ開始</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 name="グループ化 6"/>
          <p:cNvGrpSpPr/>
          <p:nvPr/>
        </p:nvGrpSpPr>
        <p:grpSpPr>
          <a:xfrm>
            <a:off x="10896735" y="2326254"/>
            <a:ext cx="586935" cy="502500"/>
            <a:chOff x="10542528" y="2308327"/>
            <a:chExt cx="586935" cy="502500"/>
          </a:xfrm>
        </p:grpSpPr>
        <p:sp>
          <p:nvSpPr>
            <p:cNvPr id="6" name="正方形/長方形 5"/>
            <p:cNvSpPr/>
            <p:nvPr/>
          </p:nvSpPr>
          <p:spPr>
            <a:xfrm>
              <a:off x="10542528" y="2308327"/>
              <a:ext cx="586935" cy="141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重点１</a:t>
              </a:r>
            </a:p>
          </p:txBody>
        </p:sp>
        <p:sp>
          <p:nvSpPr>
            <p:cNvPr id="63" name="正方形/長方形 62"/>
            <p:cNvSpPr/>
            <p:nvPr/>
          </p:nvSpPr>
          <p:spPr>
            <a:xfrm>
              <a:off x="10542528" y="2479849"/>
              <a:ext cx="586935" cy="1454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重点２</a:t>
              </a:r>
            </a:p>
          </p:txBody>
        </p:sp>
        <p:sp>
          <p:nvSpPr>
            <p:cNvPr id="64" name="正方形/長方形 63"/>
            <p:cNvSpPr/>
            <p:nvPr/>
          </p:nvSpPr>
          <p:spPr>
            <a:xfrm>
              <a:off x="10542528" y="2674901"/>
              <a:ext cx="586935" cy="135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重点３</a:t>
              </a:r>
            </a:p>
          </p:txBody>
        </p:sp>
      </p:grpSp>
      <p:sp>
        <p:nvSpPr>
          <p:cNvPr id="71" name="正方形/長方形 70"/>
          <p:cNvSpPr/>
          <p:nvPr/>
        </p:nvSpPr>
        <p:spPr>
          <a:xfrm>
            <a:off x="6264683" y="7072113"/>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重点２</a:t>
            </a:r>
          </a:p>
        </p:txBody>
      </p:sp>
      <p:grpSp>
        <p:nvGrpSpPr>
          <p:cNvPr id="19" name="グループ化 18"/>
          <p:cNvGrpSpPr/>
          <p:nvPr/>
        </p:nvGrpSpPr>
        <p:grpSpPr>
          <a:xfrm>
            <a:off x="10918741" y="6465604"/>
            <a:ext cx="200025" cy="322985"/>
            <a:chOff x="10918741" y="6477839"/>
            <a:chExt cx="200025" cy="322985"/>
          </a:xfrm>
        </p:grpSpPr>
        <p:sp>
          <p:nvSpPr>
            <p:cNvPr id="92" name="楕円 91"/>
            <p:cNvSpPr/>
            <p:nvPr/>
          </p:nvSpPr>
          <p:spPr>
            <a:xfrm>
              <a:off x="10918741" y="6477839"/>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sp>
          <p:nvSpPr>
            <p:cNvPr id="93" name="楕円 92"/>
            <p:cNvSpPr/>
            <p:nvPr/>
          </p:nvSpPr>
          <p:spPr>
            <a:xfrm>
              <a:off x="10918741" y="6651566"/>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grpSp>
      <p:sp>
        <p:nvSpPr>
          <p:cNvPr id="94" name="正方形/長方形 93"/>
          <p:cNvSpPr/>
          <p:nvPr/>
        </p:nvSpPr>
        <p:spPr>
          <a:xfrm>
            <a:off x="6269298" y="6569426"/>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重点１</a:t>
            </a:r>
          </a:p>
        </p:txBody>
      </p:sp>
      <p:sp>
        <p:nvSpPr>
          <p:cNvPr id="95" name="正方形/長方形 94"/>
          <p:cNvSpPr/>
          <p:nvPr/>
        </p:nvSpPr>
        <p:spPr>
          <a:xfrm>
            <a:off x="6264683" y="8378835"/>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重点３</a:t>
            </a:r>
          </a:p>
        </p:txBody>
      </p:sp>
      <p:sp>
        <p:nvSpPr>
          <p:cNvPr id="2" name="正方形/長方形 1"/>
          <p:cNvSpPr/>
          <p:nvPr/>
        </p:nvSpPr>
        <p:spPr>
          <a:xfrm>
            <a:off x="262540" y="2266602"/>
            <a:ext cx="12340451" cy="60919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5124241" y="3021432"/>
            <a:ext cx="3519601"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府内介護施設・事業所における外国人介護人材受入状況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（各年度ごとの受入人数の推移）</a:t>
            </a:r>
          </a:p>
        </p:txBody>
      </p:sp>
      <p:sp>
        <p:nvSpPr>
          <p:cNvPr id="8" name="正方形/長方形 7"/>
          <p:cNvSpPr/>
          <p:nvPr/>
        </p:nvSpPr>
        <p:spPr>
          <a:xfrm>
            <a:off x="0" y="0"/>
            <a:ext cx="469900" cy="36830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cxnSp>
        <p:nvCxnSpPr>
          <p:cNvPr id="27" name="直線コネクタ 26"/>
          <p:cNvCxnSpPr/>
          <p:nvPr/>
        </p:nvCxnSpPr>
        <p:spPr>
          <a:xfrm>
            <a:off x="2600361" y="3306366"/>
            <a:ext cx="14526" cy="23141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98388" y="2967160"/>
            <a:ext cx="4160049"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p:cNvSpPr/>
          <p:nvPr/>
        </p:nvSpPr>
        <p:spPr>
          <a:xfrm>
            <a:off x="4446395" y="2954834"/>
            <a:ext cx="4050033"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p:cNvSpPr/>
          <p:nvPr/>
        </p:nvSpPr>
        <p:spPr>
          <a:xfrm>
            <a:off x="8568207" y="2959845"/>
            <a:ext cx="4098577"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5" name="図 64"/>
          <p:cNvPicPr>
            <a:picLocks noChangeAspect="1"/>
          </p:cNvPicPr>
          <p:nvPr/>
        </p:nvPicPr>
        <p:blipFill>
          <a:blip r:embed="rId5"/>
          <a:stretch>
            <a:fillRect/>
          </a:stretch>
        </p:blipFill>
        <p:spPr>
          <a:xfrm>
            <a:off x="133615" y="3053145"/>
            <a:ext cx="4266308" cy="2998716"/>
          </a:xfrm>
          <a:prstGeom prst="rect">
            <a:avLst/>
          </a:prstGeom>
        </p:spPr>
      </p:pic>
      <p:sp>
        <p:nvSpPr>
          <p:cNvPr id="59" name="正方形/長方形 58"/>
          <p:cNvSpPr/>
          <p:nvPr/>
        </p:nvSpPr>
        <p:spPr>
          <a:xfrm>
            <a:off x="8648102" y="4943575"/>
            <a:ext cx="3846284" cy="27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月末時点の在籍者数に対する表題の期間における採用者数、離職者数の割合</a:t>
            </a:r>
          </a:p>
        </p:txBody>
      </p:sp>
      <p:sp>
        <p:nvSpPr>
          <p:cNvPr id="15" name="テキスト ボックス 14"/>
          <p:cNvSpPr txBox="1"/>
          <p:nvPr/>
        </p:nvSpPr>
        <p:spPr>
          <a:xfrm>
            <a:off x="9059581" y="3897174"/>
            <a:ext cx="347663"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テキスト ボックス 65"/>
          <p:cNvSpPr txBox="1"/>
          <p:nvPr/>
        </p:nvSpPr>
        <p:spPr>
          <a:xfrm>
            <a:off x="9706013" y="3901937"/>
            <a:ext cx="347663"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p:cNvSpPr/>
          <p:nvPr/>
        </p:nvSpPr>
        <p:spPr>
          <a:xfrm>
            <a:off x="4527760" y="3056550"/>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２</a:t>
            </a:r>
          </a:p>
        </p:txBody>
      </p:sp>
      <p:sp>
        <p:nvSpPr>
          <p:cNvPr id="68" name="正方形/長方形 67"/>
          <p:cNvSpPr/>
          <p:nvPr/>
        </p:nvSpPr>
        <p:spPr>
          <a:xfrm>
            <a:off x="8643842" y="3047041"/>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３</a:t>
            </a:r>
          </a:p>
        </p:txBody>
      </p:sp>
      <p:sp>
        <p:nvSpPr>
          <p:cNvPr id="69" name="スライド番号プレースホルダー 3"/>
          <p:cNvSpPr>
            <a:spLocks noGrp="1"/>
          </p:cNvSpPr>
          <p:nvPr>
            <p:ph type="sldNum" sz="quarter" idx="12"/>
          </p:nvPr>
        </p:nvSpPr>
        <p:spPr>
          <a:xfrm>
            <a:off x="9938415" y="9054122"/>
            <a:ext cx="2880360" cy="511175"/>
          </a:xfrm>
        </p:spPr>
        <p:txBody>
          <a:bodyPr/>
          <a:lstStyle/>
          <a:p>
            <a:fld id="{80CBD016-3B5C-4FD6-B302-EDD0D6E0C88D}" type="slidenum">
              <a:rPr kumimoji="1" lang="ja-JP" altLang="en-US" smtClean="0"/>
              <a:t>2</a:t>
            </a:fld>
            <a:endParaRPr kumimoji="1" lang="ja-JP" altLang="en-US" dirty="0"/>
          </a:p>
        </p:txBody>
      </p:sp>
    </p:spTree>
    <p:extLst>
      <p:ext uri="{BB962C8B-B14F-4D97-AF65-F5344CB8AC3E}">
        <p14:creationId xmlns:p14="http://schemas.microsoft.com/office/powerpoint/2010/main" val="167197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03187" y="821592"/>
            <a:ext cx="14388277" cy="8779609"/>
          </a:xfrm>
        </p:spPr>
        <p:txBody>
          <a:bodyPr anchor="b">
            <a:normAutofit/>
          </a:bodyPr>
          <a:lstStyle/>
          <a:p>
            <a:pPr marL="0" indent="0">
              <a:buNone/>
            </a:pPr>
            <a:endParaRPr lang="en-US" altLang="ja-JP" sz="2800" dirty="0"/>
          </a:p>
          <a:p>
            <a:pPr marL="0" indent="0">
              <a:buNone/>
            </a:pPr>
            <a:endParaRPr lang="en-US" altLang="ja-JP" sz="2800" dirty="0"/>
          </a:p>
          <a:p>
            <a:pPr marL="0" indent="0">
              <a:buNone/>
            </a:pPr>
            <a:endParaRPr lang="en-US" altLang="ja-JP" sz="2800" dirty="0"/>
          </a:p>
        </p:txBody>
      </p:sp>
      <p:sp>
        <p:nvSpPr>
          <p:cNvPr id="16" name="正方形/長方形 15"/>
          <p:cNvSpPr/>
          <p:nvPr/>
        </p:nvSpPr>
        <p:spPr>
          <a:xfrm>
            <a:off x="97404" y="7365027"/>
            <a:ext cx="12361296" cy="806673"/>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zh-TW" altLang="en-US" b="1" dirty="0">
                <a:latin typeface="Meiryo UI" panose="020B0604030504040204" pitchFamily="50" charset="-128"/>
                <a:ea typeface="Meiryo UI" panose="020B0604030504040204" pitchFamily="50" charset="-128"/>
                <a:cs typeface="Meiryo UI" panose="020B0604030504040204" pitchFamily="50" charset="-128"/>
              </a:rPr>
              <a:t>潜在介護福祉士等再就業支援事業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2,769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資格を有しながら福祉・介護分野に就業していない介護福祉士等の所在把握と、知識や技術の再確認・再習得のための研修、演習を実施し、介護分野に即戦力として再就業を支援する。</a:t>
            </a:r>
          </a:p>
        </p:txBody>
      </p:sp>
      <p:sp>
        <p:nvSpPr>
          <p:cNvPr id="5" name="正方形/長方形 4"/>
          <p:cNvSpPr/>
          <p:nvPr/>
        </p:nvSpPr>
        <p:spPr>
          <a:xfrm>
            <a:off x="-1" y="-5668"/>
            <a:ext cx="12782493" cy="5181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92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介護・福祉人材の確保</a:t>
            </a:r>
            <a:r>
              <a:rPr lang="ja-JP" altLang="ja-JP" sz="392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・定着</a:t>
            </a:r>
            <a:r>
              <a:rPr lang="ja-JP" altLang="en-US" sz="392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（参入促進）</a:t>
            </a:r>
            <a:endParaRPr kumimoji="1" lang="en-US" altLang="ja-JP" sz="3920" dirty="0"/>
          </a:p>
        </p:txBody>
      </p:sp>
      <p:sp>
        <p:nvSpPr>
          <p:cNvPr id="6" name="サブタイトル 2"/>
          <p:cNvSpPr txBox="1">
            <a:spLocks/>
          </p:cNvSpPr>
          <p:nvPr/>
        </p:nvSpPr>
        <p:spPr>
          <a:xfrm>
            <a:off x="0" y="463124"/>
            <a:ext cx="12782493" cy="1147040"/>
          </a:xfrm>
          <a:prstGeom prst="rect">
            <a:avLst/>
          </a:prstGeom>
        </p:spPr>
        <p:txBody>
          <a:bodyPr vert="horz" lIns="128016" tIns="64008" rIns="128016" bIns="640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40" dirty="0">
                <a:latin typeface="Meiryo UI" panose="020B0604030504040204" pitchFamily="50" charset="-128"/>
                <a:ea typeface="Meiryo UI" panose="020B0604030504040204" pitchFamily="50" charset="-128"/>
              </a:rPr>
              <a:t>　大阪府介護・福祉人材確保戦略</a:t>
            </a:r>
            <a:r>
              <a:rPr lang="en-US" altLang="ja-JP" sz="2240" dirty="0">
                <a:latin typeface="Meiryo UI" panose="020B0604030504040204" pitchFamily="50" charset="-128"/>
                <a:ea typeface="Meiryo UI" panose="020B0604030504040204" pitchFamily="50" charset="-128"/>
              </a:rPr>
              <a:t>2023</a:t>
            </a:r>
            <a:r>
              <a:rPr lang="ja-JP" altLang="en-US" sz="2240" dirty="0">
                <a:latin typeface="Meiryo UI" panose="020B0604030504040204" pitchFamily="50" charset="-128"/>
                <a:ea typeface="Meiryo UI" panose="020B0604030504040204" pitchFamily="50" charset="-128"/>
              </a:rPr>
              <a:t>を踏まえ、引き続きターゲットに応じた参入サポートを実施するとともに、将来の福祉を担う人材の確保に向けた職業としての介護の魅力アピールや、外国人人材のマッチング支援により、福祉人材を確保していく。</a:t>
            </a:r>
          </a:p>
        </p:txBody>
      </p:sp>
      <p:sp>
        <p:nvSpPr>
          <p:cNvPr id="7" name="フローチャート: 端子 6"/>
          <p:cNvSpPr/>
          <p:nvPr/>
        </p:nvSpPr>
        <p:spPr>
          <a:xfrm>
            <a:off x="102063" y="1517285"/>
            <a:ext cx="3836631" cy="275032"/>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◆職業としての介護の魅力アピール</a:t>
            </a:r>
          </a:p>
        </p:txBody>
      </p:sp>
      <p:sp>
        <p:nvSpPr>
          <p:cNvPr id="8" name="フローチャート: 端子 7"/>
          <p:cNvSpPr/>
          <p:nvPr/>
        </p:nvSpPr>
        <p:spPr>
          <a:xfrm>
            <a:off x="97404" y="6190672"/>
            <a:ext cx="3836631" cy="307521"/>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◆ターゲットに応じた参入サポート</a:t>
            </a:r>
          </a:p>
        </p:txBody>
      </p:sp>
      <p:sp>
        <p:nvSpPr>
          <p:cNvPr id="9" name="正方形/長方形 8"/>
          <p:cNvSpPr/>
          <p:nvPr/>
        </p:nvSpPr>
        <p:spPr>
          <a:xfrm>
            <a:off x="97404" y="1832836"/>
            <a:ext cx="12356638" cy="973291"/>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pPr lvl="0"/>
            <a:r>
              <a:rPr lang="ja-JP" altLang="en-US" sz="1960" b="1" dirty="0">
                <a:latin typeface="Meiryo UI" panose="020B0604030504040204" pitchFamily="50" charset="-128"/>
                <a:ea typeface="Meiryo UI" panose="020B0604030504040204" pitchFamily="50" charset="-128"/>
                <a:cs typeface="Meiryo UI" panose="020B0604030504040204" pitchFamily="50" charset="-128"/>
              </a:rPr>
              <a:t>介護職・介護業務の魅力発信等事業</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7,045</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の仕事が社会的に認知・評価され、若い世代の方々を中心に魅力ある職業として選択されるきっかけとなるよう介護職・介護業務の魅力発信を実施し、職場体験・インターンシップへの参加を促進することで介護人材の確保を図る。</a:t>
            </a:r>
          </a:p>
          <a:p>
            <a:endPar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97404" y="6604753"/>
            <a:ext cx="12361296" cy="635898"/>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介護助手導入支援事業</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6,938</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52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介護施設において、身体介護等の専門的な知識や技術が必要な業務以外の「周辺業務」を担う介護助手の導入を支援する。</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97404" y="2861066"/>
            <a:ext cx="12356638" cy="951581"/>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参入促進・魅力発信等事業</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8,266</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職場体験、インターンシップ、高校生向け出前講座など教育関係機関との連携による介護職の魅力発信</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・高校への出前講座 ⇒ 福祉分野が進路の選択肢となるよう</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福祉関連のテーマ学習</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福祉体験</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などによる魅力発信を実施。</a:t>
            </a:r>
          </a:p>
        </p:txBody>
      </p:sp>
      <p:sp>
        <p:nvSpPr>
          <p:cNvPr id="20" name="正方形/長方形 19"/>
          <p:cNvSpPr/>
          <p:nvPr/>
        </p:nvSpPr>
        <p:spPr>
          <a:xfrm>
            <a:off x="97404" y="4428834"/>
            <a:ext cx="12361296" cy="1576716"/>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外国人介護人材マッチング支援事業</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13,182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初めて外国人介護人材を受け入れる施設等の不安・  疑問の解消と円滑な受入れを促進するため、受入れ制度や事例紹介等の説明会の実施とマッチング支援を行う。</a:t>
            </a:r>
            <a:endPar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・受入れ制度や事例紹介等説明会の実施</a:t>
            </a: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・特定技能、インターンシップ生の受入に関する現地での情報収集</a:t>
            </a: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等での合同面接会などによるマッチング支援</a:t>
            </a:r>
          </a:p>
        </p:txBody>
      </p:sp>
      <p:sp>
        <p:nvSpPr>
          <p:cNvPr id="4" name="スライド番号プレースホルダー 3"/>
          <p:cNvSpPr>
            <a:spLocks noGrp="1"/>
          </p:cNvSpPr>
          <p:nvPr>
            <p:ph type="sldNum" sz="quarter" idx="12"/>
          </p:nvPr>
        </p:nvSpPr>
        <p:spPr>
          <a:xfrm>
            <a:off x="9902133" y="9054390"/>
            <a:ext cx="2880360" cy="511175"/>
          </a:xfrm>
        </p:spPr>
        <p:txBody>
          <a:bodyPr/>
          <a:lstStyle/>
          <a:p>
            <a:fld id="{95D2A900-6487-4CD6-86C6-6380F32AA30B}" type="slidenum">
              <a:rPr kumimoji="1" lang="ja-JP" altLang="en-US" smtClean="0"/>
              <a:t>3</a:t>
            </a:fld>
            <a:endParaRPr kumimoji="1" lang="ja-JP" altLang="en-US" dirty="0"/>
          </a:p>
        </p:txBody>
      </p:sp>
      <p:sp>
        <p:nvSpPr>
          <p:cNvPr id="14" name="フローチャート: 端子 13"/>
          <p:cNvSpPr/>
          <p:nvPr/>
        </p:nvSpPr>
        <p:spPr>
          <a:xfrm>
            <a:off x="97404" y="4083297"/>
            <a:ext cx="3836631" cy="284529"/>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◆外国人介護人材の受入れ促進</a:t>
            </a:r>
          </a:p>
        </p:txBody>
      </p:sp>
      <p:sp>
        <p:nvSpPr>
          <p:cNvPr id="17" name="正方形/長方形 16"/>
          <p:cNvSpPr/>
          <p:nvPr/>
        </p:nvSpPr>
        <p:spPr>
          <a:xfrm>
            <a:off x="97404" y="8296076"/>
            <a:ext cx="12361296" cy="881962"/>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介護分野への就労・定着支援事業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8,469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等で働く介護職員を対象に、働きながら介護職員初任者研修及び介護福祉士実務者研修を修了することにより、介護分野への新規参入、求職者の早期就職、介護職員の資質向上及び職場定着促進を図る。</a:t>
            </a:r>
          </a:p>
        </p:txBody>
      </p:sp>
    </p:spTree>
    <p:extLst>
      <p:ext uri="{BB962C8B-B14F-4D97-AF65-F5344CB8AC3E}">
        <p14:creationId xmlns:p14="http://schemas.microsoft.com/office/powerpoint/2010/main" val="128274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F96613FB-C3E0-42D2-9218-9D3A2D5BD09F}"/>
              </a:ext>
            </a:extLst>
          </p:cNvPr>
          <p:cNvSpPr/>
          <p:nvPr/>
        </p:nvSpPr>
        <p:spPr>
          <a:xfrm>
            <a:off x="289966" y="1553979"/>
            <a:ext cx="12221668" cy="2461964"/>
          </a:xfrm>
          <a:prstGeom prst="roundRect">
            <a:avLst>
              <a:gd name="adj" fmla="val 931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7697" y="8524474"/>
            <a:ext cx="926903" cy="850659"/>
          </a:xfrm>
          <a:prstGeom prst="rect">
            <a:avLst/>
          </a:prstGeom>
          <a:noFill/>
          <a:ln>
            <a:noFill/>
          </a:ln>
        </p:spPr>
      </p:pic>
      <p:sp>
        <p:nvSpPr>
          <p:cNvPr id="3" name="スライド番号プレースホルダー 2"/>
          <p:cNvSpPr>
            <a:spLocks noGrp="1"/>
          </p:cNvSpPr>
          <p:nvPr>
            <p:ph type="sldNum" sz="quarter" idx="12"/>
          </p:nvPr>
        </p:nvSpPr>
        <p:spPr>
          <a:xfrm>
            <a:off x="9921240" y="9048426"/>
            <a:ext cx="2880360" cy="511175"/>
          </a:xfrm>
        </p:spPr>
        <p:txBody>
          <a:bodyPr/>
          <a:lstStyle/>
          <a:p>
            <a:fld id="{80CBD016-3B5C-4FD6-B302-EDD0D6E0C88D}" type="slidenum">
              <a:rPr kumimoji="1" lang="ja-JP" altLang="en-US" smtClean="0"/>
              <a:t>4</a:t>
            </a:fld>
            <a:endParaRPr kumimoji="1" lang="ja-JP" altLang="en-US" dirty="0"/>
          </a:p>
        </p:txBody>
      </p:sp>
      <p:pic>
        <p:nvPicPr>
          <p:cNvPr id="44" name="図 43">
            <a:extLst>
              <a:ext uri="{FF2B5EF4-FFF2-40B4-BE49-F238E27FC236}">
                <a16:creationId xmlns:a16="http://schemas.microsoft.com/office/drawing/2014/main" id="{BF64DE45-FE06-4BC8-BE98-869E7AE98AFF}"/>
              </a:ext>
            </a:extLst>
          </p:cNvPr>
          <p:cNvPicPr>
            <a:picLocks noChangeAspect="1"/>
          </p:cNvPicPr>
          <p:nvPr/>
        </p:nvPicPr>
        <p:blipFill>
          <a:blip r:embed="rId3"/>
          <a:stretch>
            <a:fillRect/>
          </a:stretch>
        </p:blipFill>
        <p:spPr>
          <a:xfrm>
            <a:off x="5084453" y="4126479"/>
            <a:ext cx="8621387" cy="5359190"/>
          </a:xfrm>
          <a:prstGeom prst="rect">
            <a:avLst/>
          </a:prstGeom>
        </p:spPr>
      </p:pic>
      <p:sp>
        <p:nvSpPr>
          <p:cNvPr id="68" name="テキスト ボックス 67">
            <a:extLst>
              <a:ext uri="{FF2B5EF4-FFF2-40B4-BE49-F238E27FC236}">
                <a16:creationId xmlns:a16="http://schemas.microsoft.com/office/drawing/2014/main" id="{43DF625B-0E82-4EBB-8158-A3E102B04684}"/>
              </a:ext>
            </a:extLst>
          </p:cNvPr>
          <p:cNvSpPr txBox="1"/>
          <p:nvPr/>
        </p:nvSpPr>
        <p:spPr>
          <a:xfrm>
            <a:off x="158581" y="4235834"/>
            <a:ext cx="4779179" cy="524983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a:spAutoFit/>
          </a:bodyPr>
          <a:lstStyle/>
          <a:p>
            <a:pPr algn="just">
              <a:lnSpc>
                <a:spcPts val="2000"/>
              </a:lnSpc>
            </a:pP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kern="100" dirty="0">
                <a:effectLst/>
                <a:latin typeface="Meiryo UI" panose="020B0604030504040204" pitchFamily="50" charset="-128"/>
                <a:ea typeface="Meiryo UI" panose="020B0604030504040204" pitchFamily="50" charset="-128"/>
                <a:cs typeface="Times New Roman" panose="02020603050405020304" pitchFamily="18" charset="0"/>
              </a:rPr>
              <a:t>事業概要</a:t>
            </a: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2000"/>
              </a:lnSpc>
            </a:pPr>
            <a:endPar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大阪府では、</a:t>
            </a:r>
            <a:r>
              <a:rPr kumimoji="0" lang="ja-JP"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介護事業者</a:t>
            </a: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が取り組む生産性向上を支援し、</a:t>
            </a:r>
            <a:endParaRPr kumimoji="0"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働きやすい職場づくり</a:t>
            </a:r>
            <a:r>
              <a:rPr kumimoji="0" lang="ja-JP" altLang="en-US" sz="1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を促進していきます。</a:t>
            </a:r>
            <a:endParaRPr kumimoji="0"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endPar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rPr>
              <a:t> 「大阪府介護生産性向上総合相談センター</a:t>
            </a:r>
            <a:endPar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仮称）</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rPr>
              <a:t>を設置</a:t>
            </a:r>
            <a:endPar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生産性向上や人材確保等に関する介護事業者の</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相談に対応し、適切な支援につなぐワンストップ窓口</a:t>
            </a:r>
          </a:p>
          <a:p>
            <a:pPr algn="just">
              <a:lnSpc>
                <a:spcPts val="2000"/>
              </a:lnSpc>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・生産性向上や人材確保等の相談対応</a:t>
            </a:r>
          </a:p>
          <a:p>
            <a:pPr algn="just">
              <a:lnSpc>
                <a:spcPts val="2000"/>
              </a:lnSpc>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・介護ロボット等の展示、貸出</a:t>
            </a:r>
          </a:p>
          <a:p>
            <a:pPr algn="just">
              <a:lnSpc>
                <a:spcPts val="2000"/>
              </a:lnSpc>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・介護事業者の課題に即した介護ロボット等の導入</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や</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活用にかかる伴走支援型研修、セミナーの実施</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先行取組</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みの横展開</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rPr>
              <a:t> 「大阪府介護現場革新会議」を設置</a:t>
            </a:r>
            <a:endParaRPr lang="en-US" altLang="ja-JP" sz="16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「大阪府介護生産性向上総合相談センター</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仮称）</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の運営方針や、地域における介護現場の課題に即した</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支援策を協議する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pP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DAEAF4B6-D707-4882-87A4-C35F80117202}"/>
              </a:ext>
            </a:extLst>
          </p:cNvPr>
          <p:cNvSpPr txBox="1"/>
          <p:nvPr/>
        </p:nvSpPr>
        <p:spPr>
          <a:xfrm>
            <a:off x="93689" y="775007"/>
            <a:ext cx="12801600" cy="802464"/>
          </a:xfrm>
          <a:prstGeom prst="rect">
            <a:avLst/>
          </a:prstGeom>
          <a:noFill/>
        </p:spPr>
        <p:txBody>
          <a:bodyPr wrap="square" rtlCol="0">
            <a:spAutoFit/>
          </a:bodyPr>
          <a:lstStyle/>
          <a:p>
            <a:r>
              <a:rPr kumimoji="1" lang="ja-JP" altLang="en-US" sz="1550" dirty="0">
                <a:latin typeface="Meiryo UI" panose="020B0604030504040204" pitchFamily="50" charset="-128"/>
                <a:ea typeface="Meiryo UI" panose="020B0604030504040204" pitchFamily="50" charset="-128"/>
              </a:rPr>
              <a:t>介護人材の確保・定着が喫緊の課題となる中、総合的な人材確保策を進め、介護現場における生産性向上に係る取組みを推進する必要があるとして、</a:t>
            </a:r>
            <a:endParaRPr kumimoji="1" lang="en-US" altLang="ja-JP" sz="1550" dirty="0">
              <a:latin typeface="Meiryo UI" panose="020B0604030504040204" pitchFamily="50" charset="-128"/>
              <a:ea typeface="Meiryo UI" panose="020B0604030504040204" pitchFamily="50" charset="-128"/>
            </a:endParaRPr>
          </a:p>
          <a:p>
            <a:r>
              <a:rPr kumimoji="1" lang="ja-JP" altLang="en-US" sz="1550" dirty="0">
                <a:latin typeface="Meiryo UI" panose="020B0604030504040204" pitchFamily="50" charset="-128"/>
                <a:ea typeface="Meiryo UI" panose="020B0604030504040204" pitchFamily="50" charset="-128"/>
              </a:rPr>
              <a:t>改正介護保険法（令和</a:t>
            </a:r>
            <a:r>
              <a:rPr kumimoji="1" lang="en-US" altLang="ja-JP" sz="1550" dirty="0">
                <a:latin typeface="Meiryo UI" panose="020B0604030504040204" pitchFamily="50" charset="-128"/>
                <a:ea typeface="Meiryo UI" panose="020B0604030504040204" pitchFamily="50" charset="-128"/>
              </a:rPr>
              <a:t>6</a:t>
            </a:r>
            <a:r>
              <a:rPr kumimoji="1" lang="ja-JP" altLang="en-US" sz="1550" dirty="0">
                <a:latin typeface="Meiryo UI" panose="020B0604030504040204" pitchFamily="50" charset="-128"/>
                <a:ea typeface="Meiryo UI" panose="020B0604030504040204" pitchFamily="50" charset="-128"/>
              </a:rPr>
              <a:t>年</a:t>
            </a:r>
            <a:r>
              <a:rPr kumimoji="1" lang="en-US" altLang="ja-JP" sz="1550" dirty="0">
                <a:latin typeface="Meiryo UI" panose="020B0604030504040204" pitchFamily="50" charset="-128"/>
                <a:ea typeface="Meiryo UI" panose="020B0604030504040204" pitchFamily="50" charset="-128"/>
              </a:rPr>
              <a:t>4</a:t>
            </a:r>
            <a:r>
              <a:rPr kumimoji="1" lang="ja-JP" altLang="en-US" sz="1550" dirty="0">
                <a:latin typeface="Meiryo UI" panose="020B0604030504040204" pitchFamily="50" charset="-128"/>
                <a:ea typeface="Meiryo UI" panose="020B0604030504040204" pitchFamily="50" charset="-128"/>
              </a:rPr>
              <a:t>月施行）において、都道府県が介護サービス事業所等の生産性の向上に資する取組みを促進することを努力義務化</a:t>
            </a:r>
            <a:endParaRPr kumimoji="1" lang="en-US" altLang="ja-JP" sz="1550" dirty="0">
              <a:latin typeface="Meiryo UI" panose="020B0604030504040204" pitchFamily="50" charset="-128"/>
              <a:ea typeface="Meiryo UI" panose="020B0604030504040204" pitchFamily="50" charset="-128"/>
            </a:endParaRPr>
          </a:p>
          <a:p>
            <a:pPr algn="just">
              <a:lnSpc>
                <a:spcPts val="20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➡大阪府において、令和６年度より　</a:t>
            </a:r>
            <a:r>
              <a:rPr lang="ja-JP" altLang="en-US" sz="1600" b="1" kern="100" dirty="0">
                <a:effectLst/>
                <a:latin typeface="Meiryo UI" panose="020B0604030504040204" pitchFamily="50" charset="-128"/>
                <a:ea typeface="Meiryo UI" panose="020B0604030504040204" pitchFamily="50" charset="-128"/>
                <a:cs typeface="Times New Roman" panose="02020603050405020304" pitchFamily="18" charset="0"/>
              </a:rPr>
              <a:t>介護生産性向上推進総合事業を実施（新規）　</a:t>
            </a:r>
            <a:r>
              <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28,932</a:t>
            </a:r>
            <a:r>
              <a:rPr lang="ja-JP" altLang="en-US" sz="1600" b="1" kern="100" dirty="0">
                <a:effectLst/>
                <a:latin typeface="Meiryo UI" panose="020B0604030504040204" pitchFamily="50" charset="-128"/>
                <a:ea typeface="Meiryo UI" panose="020B0604030504040204" pitchFamily="50" charset="-128"/>
                <a:cs typeface="Times New Roman" panose="02020603050405020304" pitchFamily="18" charset="0"/>
              </a:rPr>
              <a:t>千円</a:t>
            </a:r>
            <a:endParaRPr kumimoji="1" lang="ja-JP" altLang="en-US" sz="1550" dirty="0">
              <a:latin typeface="Meiryo UI" panose="020B0604030504040204" pitchFamily="50" charset="-128"/>
              <a:ea typeface="Meiryo UI" panose="020B0604030504040204" pitchFamily="50" charset="-128"/>
            </a:endParaRPr>
          </a:p>
        </p:txBody>
      </p:sp>
      <p:sp>
        <p:nvSpPr>
          <p:cNvPr id="4" name="正方形/長方形 3"/>
          <p:cNvSpPr/>
          <p:nvPr/>
        </p:nvSpPr>
        <p:spPr>
          <a:xfrm>
            <a:off x="0" y="2085"/>
            <a:ext cx="12801600" cy="6875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rPr>
              <a:t>「介護現場における生産性向上」への支援　</a:t>
            </a:r>
            <a:r>
              <a:rPr kumimoji="1" lang="ja-JP" altLang="en-US" sz="2800" b="1" dirty="0"/>
              <a:t>　</a:t>
            </a:r>
            <a:r>
              <a:rPr kumimoji="1" lang="ja-JP" altLang="en-US" sz="2730" b="1" dirty="0"/>
              <a:t>　＜</a:t>
            </a:r>
            <a:r>
              <a:rPr kumimoji="1" lang="ja-JP" altLang="en-US" sz="2200" b="1" dirty="0">
                <a:latin typeface="Meiryo UI" panose="020B0604030504040204" pitchFamily="50" charset="-128"/>
                <a:ea typeface="Meiryo UI" panose="020B0604030504040204" pitchFamily="50" charset="-128"/>
              </a:rPr>
              <a:t>介護生産性向上推進総合事業＞</a:t>
            </a:r>
          </a:p>
        </p:txBody>
      </p:sp>
      <p:sp>
        <p:nvSpPr>
          <p:cNvPr id="6" name="テキスト ボックス 5">
            <a:extLst>
              <a:ext uri="{FF2B5EF4-FFF2-40B4-BE49-F238E27FC236}">
                <a16:creationId xmlns:a16="http://schemas.microsoft.com/office/drawing/2014/main" id="{CD28B0BD-8E32-45B4-9E88-1BA8F1331EA7}"/>
              </a:ext>
            </a:extLst>
          </p:cNvPr>
          <p:cNvSpPr txBox="1"/>
          <p:nvPr/>
        </p:nvSpPr>
        <p:spPr>
          <a:xfrm>
            <a:off x="421942" y="1797362"/>
            <a:ext cx="4332834" cy="369332"/>
          </a:xfrm>
          <a:prstGeom prst="rect">
            <a:avLst/>
          </a:prstGeom>
          <a:noFill/>
        </p:spPr>
        <p:txBody>
          <a:bodyPr wrap="square" rtlCol="0">
            <a:spAutoFit/>
          </a:bodyPr>
          <a:lstStyle/>
          <a:p>
            <a:pPr algn="ctr"/>
            <a:r>
              <a:rPr kumimoji="1" lang="ja-JP" altLang="en-US" b="1" spc="50" dirty="0">
                <a:ln w="0"/>
                <a:solidFill>
                  <a:schemeClr val="tx2"/>
                </a:solidFill>
                <a:effectLst>
                  <a:innerShdw blurRad="63500" dist="50800" dir="13500000">
                    <a:srgbClr val="000000">
                      <a:alpha val="50000"/>
                    </a:srgbClr>
                  </a:innerShdw>
                </a:effectLst>
              </a:rPr>
              <a:t>介護現場における生産性の向上とは</a:t>
            </a:r>
            <a:endParaRPr kumimoji="1" lang="ja-JP" altLang="en-US" b="1" dirty="0">
              <a:solidFill>
                <a:schemeClr val="tx2"/>
              </a:solidFill>
            </a:endParaRPr>
          </a:p>
        </p:txBody>
      </p:sp>
      <p:pic>
        <p:nvPicPr>
          <p:cNvPr id="5" name="図 4">
            <a:extLst>
              <a:ext uri="{FF2B5EF4-FFF2-40B4-BE49-F238E27FC236}">
                <a16:creationId xmlns:a16="http://schemas.microsoft.com/office/drawing/2014/main" id="{76C1F01C-522C-4349-A3E3-CB52C3B78E37}"/>
              </a:ext>
            </a:extLst>
          </p:cNvPr>
          <p:cNvPicPr>
            <a:picLocks noChangeAspect="1"/>
          </p:cNvPicPr>
          <p:nvPr/>
        </p:nvPicPr>
        <p:blipFill>
          <a:blip r:embed="rId4"/>
          <a:stretch>
            <a:fillRect/>
          </a:stretch>
        </p:blipFill>
        <p:spPr>
          <a:xfrm>
            <a:off x="5084453" y="1704231"/>
            <a:ext cx="7209849" cy="2209246"/>
          </a:xfrm>
          <a:prstGeom prst="rect">
            <a:avLst/>
          </a:prstGeom>
        </p:spPr>
      </p:pic>
      <p:sp>
        <p:nvSpPr>
          <p:cNvPr id="13" name="テキスト ボックス 12">
            <a:extLst>
              <a:ext uri="{FF2B5EF4-FFF2-40B4-BE49-F238E27FC236}">
                <a16:creationId xmlns:a16="http://schemas.microsoft.com/office/drawing/2014/main" id="{004D602E-968A-4D70-8794-A42596909FA1}"/>
              </a:ext>
            </a:extLst>
          </p:cNvPr>
          <p:cNvSpPr txBox="1"/>
          <p:nvPr/>
        </p:nvSpPr>
        <p:spPr>
          <a:xfrm>
            <a:off x="610178" y="2352654"/>
            <a:ext cx="4154063" cy="1477328"/>
          </a:xfrm>
          <a:prstGeom prst="rect">
            <a:avLst/>
          </a:prstGeom>
          <a:noFill/>
        </p:spPr>
        <p:txBody>
          <a:bodyPr wrap="square" rtlCol="0">
            <a:spAutoFit/>
          </a:bodyPr>
          <a:lstStyle/>
          <a:p>
            <a:pPr>
              <a:lnSpc>
                <a:spcPts val="1800"/>
              </a:lnSpc>
            </a:pP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介護事業所等において、業務の改善や効率化等を進めることにより、職員の業務負担の軽減を図るとともに、業務の改善や効率化により生み出した時間を直接的な介護ケアの業務に充て、利用者と職員が接する時間を増やすなど、介護サービスの質の向上にも繋げていくこと</a:t>
            </a:r>
            <a:endParaRPr kumimoji="1" lang="ja-JP" altLang="en-US" sz="1400" b="1" dirty="0">
              <a:solidFill>
                <a:schemeClr val="tx2"/>
              </a:solidFill>
            </a:endParaRPr>
          </a:p>
        </p:txBody>
      </p:sp>
    </p:spTree>
    <p:extLst>
      <p:ext uri="{BB962C8B-B14F-4D97-AF65-F5344CB8AC3E}">
        <p14:creationId xmlns:p14="http://schemas.microsoft.com/office/powerpoint/2010/main" val="428186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02595" y="767818"/>
            <a:ext cx="12409375" cy="1091504"/>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235276" y="1929277"/>
            <a:ext cx="12363727" cy="4651386"/>
          </a:xfrm>
          <a:prstGeom prst="roundRect">
            <a:avLst>
              <a:gd name="adj" fmla="val 2766"/>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348203" y="5733722"/>
            <a:ext cx="12197653" cy="9611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○社会参加の機会の確保等</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・認知症の人本人からの発信支援（認知症希望大使の設置の検討）</a:t>
            </a: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・若年性認知症支援コーディネーターの設置</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403262" y="1038573"/>
            <a:ext cx="11995076" cy="1551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○認知症の人に関する理解の増進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・認知症サポーターの養成促進（サポーター養成講座の講師役となるキャラバン・メイトの養成）</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・認知症の日（</a:t>
            </a:r>
            <a:r>
              <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日）・認知症月間</a:t>
            </a:r>
            <a:r>
              <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等における啓発</a:t>
            </a:r>
            <a:endPar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zh-CN"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37277" y="5885303"/>
            <a:ext cx="10764477" cy="1338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marR="0" lvl="0" indent="-350063"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0063" marR="0" lvl="0" indent="-350063" algn="l" defTabSz="457200" rtl="0" eaLnBrk="1" fontAlgn="auto" latinLnBrk="0" hangingPunct="1">
              <a:lnSpc>
                <a:spcPct val="100000"/>
              </a:lnSpc>
              <a:spcBef>
                <a:spcPts val="0"/>
              </a:spcBef>
              <a:spcAft>
                <a:spcPts val="0"/>
              </a:spcAft>
              <a:buClrTx/>
              <a:buSzTx/>
              <a:buFontTx/>
              <a:buNone/>
              <a:tabLst/>
              <a:defRPr/>
            </a:pPr>
            <a:r>
              <a:rPr kumimoji="0" lang="ja-JP" altLang="en-US" sz="149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zh-CN" sz="149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0" y="135999"/>
            <a:ext cx="12801600" cy="55485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0217" rtl="0" eaLnBrk="1" fontAlgn="auto" latinLnBrk="0" hangingPunct="1">
              <a:lnSpc>
                <a:spcPct val="100000"/>
              </a:lnSpc>
              <a:spcBef>
                <a:spcPts val="0"/>
              </a:spcBef>
              <a:spcAft>
                <a:spcPts val="0"/>
              </a:spcAft>
              <a:buClrTx/>
              <a:buSzTx/>
              <a:buFontTx/>
              <a:buNone/>
              <a:tabLst/>
              <a:defRPr/>
            </a:pPr>
            <a:r>
              <a:rPr kumimoji="0" lang="ja-JP" altLang="en-US" sz="449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0" lang="ja-JP" altLang="en-US" sz="3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認知症施策に係る主な取組み</a:t>
            </a:r>
          </a:p>
        </p:txBody>
      </p:sp>
      <p:sp>
        <p:nvSpPr>
          <p:cNvPr id="11" name="Rectangle 5"/>
          <p:cNvSpPr>
            <a:spLocks noChangeArrowheads="1"/>
          </p:cNvSpPr>
          <p:nvPr/>
        </p:nvSpPr>
        <p:spPr bwMode="auto">
          <a:xfrm>
            <a:off x="235276" y="743901"/>
            <a:ext cx="3801699" cy="3453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理解増進、相談体制の整備等</a:t>
            </a:r>
          </a:p>
        </p:txBody>
      </p:sp>
      <p:sp>
        <p:nvSpPr>
          <p:cNvPr id="14" name="Rectangle 5"/>
          <p:cNvSpPr>
            <a:spLocks noChangeArrowheads="1"/>
          </p:cNvSpPr>
          <p:nvPr/>
        </p:nvSpPr>
        <p:spPr bwMode="auto">
          <a:xfrm>
            <a:off x="264094" y="1904968"/>
            <a:ext cx="6432720" cy="3602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安心して生活を営むことができる認知症バリアフリーの推進</a:t>
            </a:r>
          </a:p>
        </p:txBody>
      </p:sp>
      <p:sp>
        <p:nvSpPr>
          <p:cNvPr id="2" name="スライド番号プレースホルダー 1"/>
          <p:cNvSpPr>
            <a:spLocks noGrp="1"/>
          </p:cNvSpPr>
          <p:nvPr>
            <p:ph type="sldNum" sz="quarter" idx="12"/>
          </p:nvPr>
        </p:nvSpPr>
        <p:spPr>
          <a:xfrm>
            <a:off x="9921240" y="9075020"/>
            <a:ext cx="2880360" cy="5111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BD016-3B5C-4FD6-B302-EDD0D6E0C88D}" type="slidenum">
              <a:rPr kumimoji="1" lang="ja-JP" altLang="en-US" sz="168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8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角丸四角形 14"/>
          <p:cNvSpPr/>
          <p:nvPr/>
        </p:nvSpPr>
        <p:spPr>
          <a:xfrm>
            <a:off x="248457" y="8153213"/>
            <a:ext cx="12382214" cy="1354764"/>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Rectangle 5"/>
          <p:cNvSpPr>
            <a:spLocks noChangeArrowheads="1"/>
          </p:cNvSpPr>
          <p:nvPr/>
        </p:nvSpPr>
        <p:spPr bwMode="auto">
          <a:xfrm>
            <a:off x="255744" y="8131242"/>
            <a:ext cx="2309206" cy="28707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認知症の予防</a:t>
            </a:r>
          </a:p>
        </p:txBody>
      </p:sp>
      <p:sp>
        <p:nvSpPr>
          <p:cNvPr id="17" name="正方形/長方形 16"/>
          <p:cNvSpPr/>
          <p:nvPr/>
        </p:nvSpPr>
        <p:spPr>
          <a:xfrm>
            <a:off x="202595" y="8337295"/>
            <a:ext cx="12330437" cy="7809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認知症予防に資する可能性のある活動の推進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認知症「予防」発信事業の実施</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軽度認知障がい</a:t>
            </a:r>
            <a:r>
              <a:rPr lang="en-US" altLang="ja-JP" sz="1400" dirty="0">
                <a:solidFill>
                  <a:prstClr val="black"/>
                </a:solidFill>
                <a:latin typeface="Meiryo UI" panose="020B0604030504040204" pitchFamily="50" charset="-128"/>
                <a:ea typeface="Meiryo UI" panose="020B0604030504040204" pitchFamily="50" charset="-128"/>
              </a:rPr>
              <a:t>(MCI)</a:t>
            </a:r>
            <a:r>
              <a:rPr lang="ja-JP" altLang="en-US" sz="1400" dirty="0">
                <a:solidFill>
                  <a:prstClr val="black"/>
                </a:solidFill>
                <a:latin typeface="Meiryo UI" panose="020B0604030504040204" pitchFamily="50" charset="-128"/>
                <a:ea typeface="Meiryo UI" panose="020B0604030504040204" pitchFamily="50" charset="-128"/>
              </a:rPr>
              <a:t>のリスクを血液から評価できる検査を活用し、市町村が行う、認知症への予防効果が期待される運動教室などの事業について効果を検証し、</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より効果的な認知症予防事業を府内市町村に普及。</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628C1EFD-EC3A-48FB-805F-C690C1A1A69E}"/>
              </a:ext>
            </a:extLst>
          </p:cNvPr>
          <p:cNvSpPr/>
          <p:nvPr/>
        </p:nvSpPr>
        <p:spPr>
          <a:xfrm>
            <a:off x="369539" y="2232333"/>
            <a:ext cx="10516523" cy="9611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○生活におけるバリアフリー化の推進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・民間事業者を対象とした理解促進のためのセミナーの実施</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600" dirty="0">
                <a:solidFill>
                  <a:prstClr val="black"/>
                </a:solidFill>
                <a:latin typeface="Meiryo UI" panose="020B0604030504040204" pitchFamily="50" charset="-128"/>
                <a:ea typeface="Meiryo UI" panose="020B0604030504040204" pitchFamily="50" charset="-128"/>
              </a:rPr>
              <a:t>認知症サポート事業所」登録制度の創設・普及</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角丸四角形 14">
            <a:extLst>
              <a:ext uri="{FF2B5EF4-FFF2-40B4-BE49-F238E27FC236}">
                <a16:creationId xmlns:a16="http://schemas.microsoft.com/office/drawing/2014/main" id="{FB25BBB5-F52B-4D29-B6C3-7288620E2D3C}"/>
              </a:ext>
            </a:extLst>
          </p:cNvPr>
          <p:cNvSpPr/>
          <p:nvPr/>
        </p:nvSpPr>
        <p:spPr>
          <a:xfrm>
            <a:off x="235276" y="6703594"/>
            <a:ext cx="12382214" cy="1349430"/>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202595" y="7082112"/>
            <a:ext cx="12269751" cy="9398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marR="0" lvl="0" indent="-350063"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○医療・介護従事者の認知症対応力向上の促進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・認知症サポート医の養成や、かかりつけ医、歯科医師、薬剤師、看護職員等医療従事者を対象とする認知症対応力向上研修の実施</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介護従事者を対象とする認知症介護研修の実施</a:t>
            </a:r>
            <a:endParaRPr kumimoji="0" lang="en-US" altLang="zh-CN"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5"/>
          <p:cNvSpPr>
            <a:spLocks noChangeArrowheads="1"/>
          </p:cNvSpPr>
          <p:nvPr/>
        </p:nvSpPr>
        <p:spPr bwMode="auto">
          <a:xfrm>
            <a:off x="235276" y="6657155"/>
            <a:ext cx="6091945" cy="366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保健医療サービス及び福祉サービスの提供体制の整備</a:t>
            </a:r>
          </a:p>
        </p:txBody>
      </p:sp>
      <p:sp>
        <p:nvSpPr>
          <p:cNvPr id="75" name="角丸四角形 9">
            <a:extLst>
              <a:ext uri="{FF2B5EF4-FFF2-40B4-BE49-F238E27FC236}">
                <a16:creationId xmlns:a16="http://schemas.microsoft.com/office/drawing/2014/main" id="{5124C4FF-6556-4330-B6ED-60F6333C4D55}"/>
              </a:ext>
            </a:extLst>
          </p:cNvPr>
          <p:cNvSpPr/>
          <p:nvPr/>
        </p:nvSpPr>
        <p:spPr bwMode="auto">
          <a:xfrm>
            <a:off x="1802028" y="3083714"/>
            <a:ext cx="7436239" cy="2689009"/>
          </a:xfrm>
          <a:prstGeom prst="roundRect">
            <a:avLst>
              <a:gd name="adj" fmla="val 3916"/>
            </a:avLst>
          </a:prstGeom>
          <a:solidFill>
            <a:schemeClr val="accent1">
              <a:lumMod val="20000"/>
              <a:lumOff val="80000"/>
            </a:schemeClr>
          </a:solidFill>
          <a:ln w="317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27000" bIns="27000"/>
          <a:lstStyle/>
          <a:p>
            <a:pPr>
              <a:defRPr/>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登録制度のイメージ</a:t>
            </a:r>
            <a:r>
              <a:rPr lang="en-US" altLang="ja-JP" sz="1050" dirty="0">
                <a:latin typeface="メイリオ" panose="020B0604030504040204" pitchFamily="50" charset="-128"/>
                <a:ea typeface="メイリオ" panose="020B0604030504040204" pitchFamily="50" charset="-128"/>
              </a:rPr>
              <a:t>】</a:t>
            </a:r>
          </a:p>
        </p:txBody>
      </p:sp>
      <p:grpSp>
        <p:nvGrpSpPr>
          <p:cNvPr id="59" name="グループ化 58">
            <a:extLst>
              <a:ext uri="{FF2B5EF4-FFF2-40B4-BE49-F238E27FC236}">
                <a16:creationId xmlns:a16="http://schemas.microsoft.com/office/drawing/2014/main" id="{DEFAD6D0-B2C3-4C46-BD2B-B69E39E937A2}"/>
              </a:ext>
            </a:extLst>
          </p:cNvPr>
          <p:cNvGrpSpPr/>
          <p:nvPr/>
        </p:nvGrpSpPr>
        <p:grpSpPr>
          <a:xfrm>
            <a:off x="2345709" y="3459136"/>
            <a:ext cx="6535823" cy="2263397"/>
            <a:chOff x="2729090" y="304224"/>
            <a:chExt cx="6657183" cy="2635489"/>
          </a:xfrm>
        </p:grpSpPr>
        <p:sp>
          <p:nvSpPr>
            <p:cNvPr id="60" name="テキスト ボックス 6">
              <a:extLst>
                <a:ext uri="{FF2B5EF4-FFF2-40B4-BE49-F238E27FC236}">
                  <a16:creationId xmlns:a16="http://schemas.microsoft.com/office/drawing/2014/main" id="{B702008A-AD36-41A0-90D9-5582C60B7A3B}"/>
                </a:ext>
              </a:extLst>
            </p:cNvPr>
            <p:cNvSpPr txBox="1">
              <a:spLocks noChangeArrowheads="1"/>
            </p:cNvSpPr>
            <p:nvPr/>
          </p:nvSpPr>
          <p:spPr bwMode="auto">
            <a:xfrm>
              <a:off x="3055018" y="304224"/>
              <a:ext cx="486287" cy="1011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960" b="1" dirty="0">
                  <a:solidFill>
                    <a:srgbClr val="000000"/>
                  </a:solidFill>
                  <a:latin typeface="メイリオ" panose="020B0604030504040204" pitchFamily="50" charset="-128"/>
                  <a:ea typeface="メイリオ" panose="020B0604030504040204" pitchFamily="50" charset="-128"/>
                </a:rPr>
                <a:t>事業所</a:t>
              </a:r>
              <a:endParaRPr lang="ja-JP" altLang="en-US" sz="1680" dirty="0">
                <a:solidFill>
                  <a:srgbClr val="000000"/>
                </a:solidFill>
                <a:latin typeface="メイリオ" panose="020B0604030504040204" pitchFamily="50" charset="-128"/>
                <a:ea typeface="メイリオ" panose="020B0604030504040204" pitchFamily="50" charset="-128"/>
              </a:endParaRPr>
            </a:p>
          </p:txBody>
        </p:sp>
        <p:sp>
          <p:nvSpPr>
            <p:cNvPr id="61" name="テキスト ボックス 13">
              <a:extLst>
                <a:ext uri="{FF2B5EF4-FFF2-40B4-BE49-F238E27FC236}">
                  <a16:creationId xmlns:a16="http://schemas.microsoft.com/office/drawing/2014/main" id="{2807A2F6-0C76-47DA-8D5E-6831E6037CDD}"/>
                </a:ext>
              </a:extLst>
            </p:cNvPr>
            <p:cNvSpPr txBox="1">
              <a:spLocks noChangeArrowheads="1"/>
            </p:cNvSpPr>
            <p:nvPr/>
          </p:nvSpPr>
          <p:spPr bwMode="auto">
            <a:xfrm>
              <a:off x="5476187" y="320887"/>
              <a:ext cx="486287" cy="10067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960" b="1" dirty="0">
                  <a:solidFill>
                    <a:srgbClr val="000000"/>
                  </a:solidFill>
                  <a:latin typeface="メイリオ" panose="020B0604030504040204" pitchFamily="50" charset="-128"/>
                  <a:ea typeface="メイリオ" panose="020B0604030504040204" pitchFamily="50" charset="-128"/>
                </a:rPr>
                <a:t>大阪府</a:t>
              </a:r>
            </a:p>
          </p:txBody>
        </p:sp>
        <p:sp>
          <p:nvSpPr>
            <p:cNvPr id="62" name="右矢印 11">
              <a:extLst>
                <a:ext uri="{FF2B5EF4-FFF2-40B4-BE49-F238E27FC236}">
                  <a16:creationId xmlns:a16="http://schemas.microsoft.com/office/drawing/2014/main" id="{A266D78E-A2E4-43D9-BC9F-47D3E46C7049}"/>
                </a:ext>
              </a:extLst>
            </p:cNvPr>
            <p:cNvSpPr/>
            <p:nvPr/>
          </p:nvSpPr>
          <p:spPr>
            <a:xfrm>
              <a:off x="3725773" y="693161"/>
              <a:ext cx="1666851" cy="1140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520"/>
            </a:p>
          </p:txBody>
        </p:sp>
        <p:sp>
          <p:nvSpPr>
            <p:cNvPr id="63" name="右矢印 16">
              <a:extLst>
                <a:ext uri="{FF2B5EF4-FFF2-40B4-BE49-F238E27FC236}">
                  <a16:creationId xmlns:a16="http://schemas.microsoft.com/office/drawing/2014/main" id="{3CB0C49A-6C31-4CCD-AE96-2E95C86D84F4}"/>
                </a:ext>
              </a:extLst>
            </p:cNvPr>
            <p:cNvSpPr/>
            <p:nvPr/>
          </p:nvSpPr>
          <p:spPr>
            <a:xfrm rot="10800000">
              <a:off x="3714659" y="895407"/>
              <a:ext cx="1677965" cy="7434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520"/>
            </a:p>
          </p:txBody>
        </p:sp>
        <p:sp>
          <p:nvSpPr>
            <p:cNvPr id="64" name="テキスト ボックス 12">
              <a:extLst>
                <a:ext uri="{FF2B5EF4-FFF2-40B4-BE49-F238E27FC236}">
                  <a16:creationId xmlns:a16="http://schemas.microsoft.com/office/drawing/2014/main" id="{1F8EB4C2-F619-4E59-B329-340D3A69C6CA}"/>
                </a:ext>
              </a:extLst>
            </p:cNvPr>
            <p:cNvSpPr txBox="1">
              <a:spLocks noChangeArrowheads="1"/>
            </p:cNvSpPr>
            <p:nvPr/>
          </p:nvSpPr>
          <p:spPr bwMode="auto">
            <a:xfrm>
              <a:off x="4061420" y="399587"/>
              <a:ext cx="876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t>①申請</a:t>
              </a:r>
            </a:p>
          </p:txBody>
        </p:sp>
        <p:sp>
          <p:nvSpPr>
            <p:cNvPr id="65" name="テキスト ボックス 18">
              <a:extLst>
                <a:ext uri="{FF2B5EF4-FFF2-40B4-BE49-F238E27FC236}">
                  <a16:creationId xmlns:a16="http://schemas.microsoft.com/office/drawing/2014/main" id="{5654A921-67E2-4158-A6F4-F7951D4026F2}"/>
                </a:ext>
              </a:extLst>
            </p:cNvPr>
            <p:cNvSpPr txBox="1">
              <a:spLocks noChangeArrowheads="1"/>
            </p:cNvSpPr>
            <p:nvPr/>
          </p:nvSpPr>
          <p:spPr bwMode="auto">
            <a:xfrm>
              <a:off x="3868012" y="977643"/>
              <a:ext cx="14233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t>②審査・登録</a:t>
              </a:r>
            </a:p>
          </p:txBody>
        </p:sp>
        <p:sp>
          <p:nvSpPr>
            <p:cNvPr id="66" name="右矢印 19">
              <a:extLst>
                <a:ext uri="{FF2B5EF4-FFF2-40B4-BE49-F238E27FC236}">
                  <a16:creationId xmlns:a16="http://schemas.microsoft.com/office/drawing/2014/main" id="{03A292CE-BBEC-445D-A446-C3BA7504C688}"/>
                </a:ext>
              </a:extLst>
            </p:cNvPr>
            <p:cNvSpPr/>
            <p:nvPr/>
          </p:nvSpPr>
          <p:spPr>
            <a:xfrm rot="5400000" flipV="1">
              <a:off x="3018530" y="1511528"/>
              <a:ext cx="449614" cy="574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520"/>
            </a:p>
          </p:txBody>
        </p:sp>
        <p:sp>
          <p:nvSpPr>
            <p:cNvPr id="67" name="テキスト ボックス 20">
              <a:extLst>
                <a:ext uri="{FF2B5EF4-FFF2-40B4-BE49-F238E27FC236}">
                  <a16:creationId xmlns:a16="http://schemas.microsoft.com/office/drawing/2014/main" id="{2F4FB5EE-8501-4220-BFB9-0864D4787C65}"/>
                </a:ext>
              </a:extLst>
            </p:cNvPr>
            <p:cNvSpPr txBox="1">
              <a:spLocks noChangeArrowheads="1"/>
            </p:cNvSpPr>
            <p:nvPr/>
          </p:nvSpPr>
          <p:spPr bwMode="auto">
            <a:xfrm>
              <a:off x="3293571" y="1472163"/>
              <a:ext cx="1664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t>③登録証出力・掲示</a:t>
              </a:r>
              <a:endParaRPr lang="en-US" altLang="ja-JP" sz="1200" dirty="0"/>
            </a:p>
          </p:txBody>
        </p:sp>
        <p:sp>
          <p:nvSpPr>
            <p:cNvPr id="68" name="テキスト ボックス 67">
              <a:extLst>
                <a:ext uri="{FF2B5EF4-FFF2-40B4-BE49-F238E27FC236}">
                  <a16:creationId xmlns:a16="http://schemas.microsoft.com/office/drawing/2014/main" id="{70178B2D-1DFA-42A6-A1A7-17AB4987072B}"/>
                </a:ext>
              </a:extLst>
            </p:cNvPr>
            <p:cNvSpPr txBox="1">
              <a:spLocks noChangeArrowheads="1"/>
            </p:cNvSpPr>
            <p:nvPr/>
          </p:nvSpPr>
          <p:spPr bwMode="auto">
            <a:xfrm>
              <a:off x="5962473" y="1409626"/>
              <a:ext cx="1646376" cy="53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t>④</a:t>
              </a:r>
              <a:r>
                <a:rPr lang="en-US" altLang="ja-JP" sz="1200" dirty="0"/>
                <a:t>HP</a:t>
              </a:r>
              <a:r>
                <a:rPr lang="ja-JP" altLang="en-US" sz="1200" dirty="0"/>
                <a:t>で事業所名、</a:t>
              </a:r>
              <a:endParaRPr lang="en-US" altLang="ja-JP" sz="1200" dirty="0"/>
            </a:p>
            <a:p>
              <a:pPr>
                <a:spcBef>
                  <a:spcPct val="0"/>
                </a:spcBef>
                <a:buFontTx/>
                <a:buNone/>
              </a:pPr>
              <a:r>
                <a:rPr lang="ja-JP" altLang="en-US" sz="1200" dirty="0"/>
                <a:t>　取組内容等を公表</a:t>
              </a:r>
              <a:endParaRPr lang="ja-JP" altLang="en-US" sz="1400" dirty="0"/>
            </a:p>
          </p:txBody>
        </p:sp>
        <p:pic>
          <p:nvPicPr>
            <p:cNvPr id="69" name="図 17">
              <a:extLst>
                <a:ext uri="{FF2B5EF4-FFF2-40B4-BE49-F238E27FC236}">
                  <a16:creationId xmlns:a16="http://schemas.microsoft.com/office/drawing/2014/main" id="{00E74487-88A8-4689-B85F-BDACB5FA7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9090" y="1864536"/>
              <a:ext cx="1155815" cy="10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図 21">
              <a:extLst>
                <a:ext uri="{FF2B5EF4-FFF2-40B4-BE49-F238E27FC236}">
                  <a16:creationId xmlns:a16="http://schemas.microsoft.com/office/drawing/2014/main" id="{5805F399-A3D7-4EED-B906-A970CA66E9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7421" y="2049530"/>
              <a:ext cx="1207675" cy="79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テキスト ボックス 13">
              <a:extLst>
                <a:ext uri="{FF2B5EF4-FFF2-40B4-BE49-F238E27FC236}">
                  <a16:creationId xmlns:a16="http://schemas.microsoft.com/office/drawing/2014/main" id="{3BE555B8-9A1C-47F5-A5B6-DA43D022923B}"/>
                </a:ext>
              </a:extLst>
            </p:cNvPr>
            <p:cNvSpPr txBox="1">
              <a:spLocks noChangeArrowheads="1"/>
            </p:cNvSpPr>
            <p:nvPr/>
          </p:nvSpPr>
          <p:spPr bwMode="auto">
            <a:xfrm>
              <a:off x="6976680" y="2043601"/>
              <a:ext cx="486287" cy="7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960" b="1" dirty="0">
                  <a:solidFill>
                    <a:srgbClr val="000000"/>
                  </a:solidFill>
                  <a:latin typeface="メイリオ" panose="020B0604030504040204" pitchFamily="50" charset="-128"/>
                  <a:ea typeface="メイリオ" panose="020B0604030504040204" pitchFamily="50" charset="-128"/>
                </a:rPr>
                <a:t>府民</a:t>
              </a:r>
            </a:p>
          </p:txBody>
        </p:sp>
        <p:sp>
          <p:nvSpPr>
            <p:cNvPr id="72" name="テキスト ボックス 23">
              <a:extLst>
                <a:ext uri="{FF2B5EF4-FFF2-40B4-BE49-F238E27FC236}">
                  <a16:creationId xmlns:a16="http://schemas.microsoft.com/office/drawing/2014/main" id="{A26FAA72-44D2-462C-A3DD-A64C9A483847}"/>
                </a:ext>
              </a:extLst>
            </p:cNvPr>
            <p:cNvSpPr txBox="1">
              <a:spLocks noChangeArrowheads="1"/>
            </p:cNvSpPr>
            <p:nvPr/>
          </p:nvSpPr>
          <p:spPr bwMode="auto">
            <a:xfrm>
              <a:off x="7462966" y="2197846"/>
              <a:ext cx="1923307" cy="53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t>⑤業種、場所、取組</a:t>
              </a:r>
              <a:endParaRPr lang="en-US" altLang="ja-JP" sz="1200" dirty="0"/>
            </a:p>
            <a:p>
              <a:pPr>
                <a:spcBef>
                  <a:spcPct val="0"/>
                </a:spcBef>
                <a:buFontTx/>
                <a:buNone/>
              </a:pPr>
              <a:r>
                <a:rPr lang="ja-JP" altLang="en-US" sz="1200" dirty="0"/>
                <a:t>　内容から事業所を検索</a:t>
              </a:r>
            </a:p>
          </p:txBody>
        </p:sp>
        <p:sp>
          <p:nvSpPr>
            <p:cNvPr id="73" name="右矢印 40">
              <a:extLst>
                <a:ext uri="{FF2B5EF4-FFF2-40B4-BE49-F238E27FC236}">
                  <a16:creationId xmlns:a16="http://schemas.microsoft.com/office/drawing/2014/main" id="{79D5FDE6-FE04-4139-864E-E2BE91922EC0}"/>
                </a:ext>
              </a:extLst>
            </p:cNvPr>
            <p:cNvSpPr/>
            <p:nvPr/>
          </p:nvSpPr>
          <p:spPr>
            <a:xfrm rot="10800000" flipV="1">
              <a:off x="6565100" y="2359582"/>
              <a:ext cx="341466" cy="13819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520"/>
            </a:p>
          </p:txBody>
        </p:sp>
        <p:cxnSp>
          <p:nvCxnSpPr>
            <p:cNvPr id="74" name="カギ線コネクタ 2">
              <a:extLst>
                <a:ext uri="{FF2B5EF4-FFF2-40B4-BE49-F238E27FC236}">
                  <a16:creationId xmlns:a16="http://schemas.microsoft.com/office/drawing/2014/main" id="{A6A51790-7F67-4866-82BE-AA1721654D6C}"/>
                </a:ext>
              </a:extLst>
            </p:cNvPr>
            <p:cNvCxnSpPr>
              <a:cxnSpLocks/>
            </p:cNvCxnSpPr>
            <p:nvPr/>
          </p:nvCxnSpPr>
          <p:spPr>
            <a:xfrm rot="16200000" flipH="1">
              <a:off x="5488044" y="1508740"/>
              <a:ext cx="639936" cy="308928"/>
            </a:xfrm>
            <a:prstGeom prst="bentConnector3">
              <a:avLst/>
            </a:prstGeom>
            <a:ln w="41275">
              <a:solidFill>
                <a:schemeClr val="accent2"/>
              </a:solidFill>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AA49CA19-02AE-444A-B306-EFA100A4581C}"/>
              </a:ext>
            </a:extLst>
          </p:cNvPr>
          <p:cNvSpPr txBox="1"/>
          <p:nvPr/>
        </p:nvSpPr>
        <p:spPr>
          <a:xfrm>
            <a:off x="2913081" y="5252420"/>
            <a:ext cx="866004" cy="246221"/>
          </a:xfrm>
          <a:prstGeom prst="rect">
            <a:avLst/>
          </a:prstGeom>
          <a:solidFill>
            <a:schemeClr val="bg1"/>
          </a:solidFill>
          <a:ln w="0">
            <a:solidFill>
              <a:schemeClr val="tx1"/>
            </a:solidFill>
          </a:ln>
        </p:spPr>
        <p:txBody>
          <a:bodyPr wrap="square" rtlCol="0">
            <a:spAutoFit/>
          </a:bodyPr>
          <a:lstStyle/>
          <a:p>
            <a:pPr algn="ctr"/>
            <a:r>
              <a:rPr kumimoji="1" lang="en-US" altLang="ja-JP" sz="1000" dirty="0"/>
              <a:t>※</a:t>
            </a:r>
            <a:r>
              <a:rPr kumimoji="1" lang="ja-JP" altLang="en-US" sz="1000" dirty="0"/>
              <a:t>イメージ</a:t>
            </a:r>
          </a:p>
        </p:txBody>
      </p:sp>
    </p:spTree>
    <p:extLst>
      <p:ext uri="{BB962C8B-B14F-4D97-AF65-F5344CB8AC3E}">
        <p14:creationId xmlns:p14="http://schemas.microsoft.com/office/powerpoint/2010/main" val="11701182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2994</Words>
  <Application>Microsoft Office PowerPoint</Application>
  <PresentationFormat>A3 297x420 mm</PresentationFormat>
  <Paragraphs>254</Paragraphs>
  <Slides>6</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2023-04-08T02:48:17Z</dcterms:created>
  <dcterms:modified xsi:type="dcterms:W3CDTF">2024-03-19T09:54:34Z</dcterms:modified>
</cp:coreProperties>
</file>