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9"/>
  </p:notesMasterIdLst>
  <p:sldIdLst>
    <p:sldId id="298" r:id="rId2"/>
    <p:sldId id="273" r:id="rId3"/>
    <p:sldId id="261" r:id="rId4"/>
    <p:sldId id="305" r:id="rId5"/>
    <p:sldId id="256" r:id="rId6"/>
    <p:sldId id="258" r:id="rId7"/>
    <p:sldId id="302" r:id="rId8"/>
    <p:sldId id="286" r:id="rId9"/>
    <p:sldId id="278" r:id="rId10"/>
    <p:sldId id="276" r:id="rId11"/>
    <p:sldId id="282" r:id="rId12"/>
    <p:sldId id="295" r:id="rId13"/>
    <p:sldId id="292" r:id="rId14"/>
    <p:sldId id="293" r:id="rId15"/>
    <p:sldId id="299" r:id="rId16"/>
    <p:sldId id="303" r:id="rId17"/>
    <p:sldId id="304" r:id="rId18"/>
  </p:sldIdLst>
  <p:sldSz cx="9720263"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96" d="100"/>
          <a:sy n="96" d="100"/>
        </p:scale>
        <p:origin x="8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98C5615-49AE-4555-B4EB-A81E774C3A1F}" type="datetimeFigureOut">
              <a:rPr kumimoji="1" lang="ja-JP" altLang="en-US" smtClean="0"/>
              <a:t>2024/3/27</a:t>
            </a:fld>
            <a:endParaRPr kumimoji="1" lang="ja-JP" altLang="en-US"/>
          </a:p>
        </p:txBody>
      </p:sp>
      <p:sp>
        <p:nvSpPr>
          <p:cNvPr id="4" name="スライド イメージ プレースホルダー 3"/>
          <p:cNvSpPr>
            <a:spLocks noGrp="1" noRot="1" noChangeAspect="1"/>
          </p:cNvSpPr>
          <p:nvPr>
            <p:ph type="sldImg" idx="2"/>
          </p:nvPr>
        </p:nvSpPr>
        <p:spPr>
          <a:xfrm>
            <a:off x="1027113" y="1243013"/>
            <a:ext cx="47529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84DF323B-7984-4513-A392-DC3900569302}" type="slidenum">
              <a:rPr kumimoji="1" lang="ja-JP" altLang="en-US" smtClean="0"/>
              <a:t>‹#›</a:t>
            </a:fld>
            <a:endParaRPr kumimoji="1" lang="ja-JP" altLang="en-US"/>
          </a:p>
        </p:txBody>
      </p:sp>
    </p:spTree>
    <p:extLst>
      <p:ext uri="{BB962C8B-B14F-4D97-AF65-F5344CB8AC3E}">
        <p14:creationId xmlns:p14="http://schemas.microsoft.com/office/powerpoint/2010/main" val="19788408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6891CF-3848-404F-8F3C-3D14208172B4}" type="slidenum">
              <a:rPr kumimoji="1" lang="ja-JP" altLang="en-US" smtClean="0"/>
              <a:t>5</a:t>
            </a:fld>
            <a:endParaRPr kumimoji="1" lang="ja-JP" altLang="en-US"/>
          </a:p>
        </p:txBody>
      </p:sp>
    </p:spTree>
    <p:extLst>
      <p:ext uri="{BB962C8B-B14F-4D97-AF65-F5344CB8AC3E}">
        <p14:creationId xmlns:p14="http://schemas.microsoft.com/office/powerpoint/2010/main" val="3900070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6891CF-3848-404F-8F3C-3D14208172B4}" type="slidenum">
              <a:rPr kumimoji="1" lang="ja-JP" altLang="en-US" smtClean="0"/>
              <a:t>7</a:t>
            </a:fld>
            <a:endParaRPr kumimoji="1" lang="ja-JP" altLang="en-US"/>
          </a:p>
        </p:txBody>
      </p:sp>
    </p:spTree>
    <p:extLst>
      <p:ext uri="{BB962C8B-B14F-4D97-AF65-F5344CB8AC3E}">
        <p14:creationId xmlns:p14="http://schemas.microsoft.com/office/powerpoint/2010/main" val="3900070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9020" y="1122363"/>
            <a:ext cx="8262224"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15033" y="3602038"/>
            <a:ext cx="729019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9DE7F46-2520-45A8-B739-5E061305509A}" type="datetime1">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130201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5C6585-9F25-4972-8CFC-DBF4C9F4902A}" type="datetime1">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151643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365125"/>
            <a:ext cx="2095932"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8269" y="365125"/>
            <a:ext cx="6166292"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70D655B-104C-4375-B7D2-9ADDB231C339}" type="datetime1">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259750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25AB24-6096-4B87-8D91-5AB3FDE6FC41}" type="datetime1">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348120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63206" y="1709740"/>
            <a:ext cx="8383727"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3206" y="4589465"/>
            <a:ext cx="8383727"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148F81-FE9C-4BF8-97AE-B89C30994EF4}" type="datetime1">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307459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8268"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920883"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AF8A5DD-A4B8-40CC-BC6D-35A4DC517B6D}" type="datetime1">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71789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9534" y="365127"/>
            <a:ext cx="8383727"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9535" y="1681163"/>
            <a:ext cx="41121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69535" y="2505075"/>
            <a:ext cx="4112126"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920884" y="1681163"/>
            <a:ext cx="413237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920884" y="2505075"/>
            <a:ext cx="413237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0D5507-194B-4B47-B50A-4EADFC6D471F}" type="datetime1">
              <a:rPr kumimoji="1" lang="ja-JP" altLang="en-US" smtClean="0"/>
              <a:t>2024/3/27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3413322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96A5D9-B465-4D93-B303-6CFDAD7467E4}" type="datetime1">
              <a:rPr kumimoji="1" lang="ja-JP" altLang="en-US" smtClean="0"/>
              <a:t>2024/3/27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341048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A399B3-70D4-43BE-BD35-FE1FFFB076CA}" type="datetime1">
              <a:rPr kumimoji="1" lang="ja-JP" altLang="en-US" smtClean="0"/>
              <a:t>2024/3/27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1312359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132378" y="987427"/>
            <a:ext cx="49208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5CAA7B-692C-48E7-A990-441ACC7DAA6F}" type="datetime1">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33138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132378" y="987427"/>
            <a:ext cx="492088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473F38-0B3A-48CE-860B-65FA98E612E2}" type="datetime1">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2387041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365127"/>
            <a:ext cx="8383727"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8268" y="1825625"/>
            <a:ext cx="8383727"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8268" y="6356352"/>
            <a:ext cx="2187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7231BD-EC56-4015-BFEA-050EE27402BA}" type="datetime1">
              <a:rPr kumimoji="1" lang="ja-JP" altLang="en-US" smtClean="0"/>
              <a:t>2024/3/27</a:t>
            </a:fld>
            <a:endParaRPr kumimoji="1" lang="ja-JP" altLang="en-US"/>
          </a:p>
        </p:txBody>
      </p:sp>
      <p:sp>
        <p:nvSpPr>
          <p:cNvPr id="5" name="Footer Placeholder 4"/>
          <p:cNvSpPr>
            <a:spLocks noGrp="1"/>
          </p:cNvSpPr>
          <p:nvPr>
            <p:ph type="ftr" sz="quarter" idx="3"/>
          </p:nvPr>
        </p:nvSpPr>
        <p:spPr>
          <a:xfrm>
            <a:off x="3219837" y="6356352"/>
            <a:ext cx="328058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64936" y="6356352"/>
            <a:ext cx="2187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88687-DE2A-4AF1-9134-FF3DA71A830B}" type="slidenum">
              <a:rPr kumimoji="1" lang="ja-JP" altLang="en-US" smtClean="0"/>
              <a:t>‹#›</a:t>
            </a:fld>
            <a:endParaRPr kumimoji="1" lang="ja-JP" altLang="en-US"/>
          </a:p>
        </p:txBody>
      </p:sp>
    </p:spTree>
    <p:extLst>
      <p:ext uri="{BB962C8B-B14F-4D97-AF65-F5344CB8AC3E}">
        <p14:creationId xmlns:p14="http://schemas.microsoft.com/office/powerpoint/2010/main" val="17977052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6DA84C46-1BC5-4945-987F-027DA6AA1668}"/>
              </a:ext>
            </a:extLst>
          </p:cNvPr>
          <p:cNvSpPr>
            <a:spLocks noGrp="1"/>
          </p:cNvSpPr>
          <p:nvPr>
            <p:ph type="subTitle" idx="1"/>
          </p:nvPr>
        </p:nvSpPr>
        <p:spPr>
          <a:xfrm>
            <a:off x="1436012" y="5073574"/>
            <a:ext cx="7290197" cy="1324126"/>
          </a:xfrm>
        </p:spPr>
        <p:txBody>
          <a:bodyPr>
            <a:normAutofit fontScale="92500" lnSpcReduction="10000"/>
          </a:bodyPr>
          <a:lstStyle/>
          <a:p>
            <a:pPr algn="l"/>
            <a:r>
              <a:rPr lang="ja-JP" altLang="en-US" sz="1200" dirty="0"/>
              <a:t>（凡例）</a:t>
            </a:r>
            <a:endParaRPr lang="en-US" altLang="ja-JP" sz="1200" dirty="0"/>
          </a:p>
          <a:p>
            <a:pPr algn="l"/>
            <a:r>
              <a:rPr lang="ja-JP" altLang="en-US" sz="1200" dirty="0"/>
              <a:t>有料</a:t>
            </a:r>
            <a:r>
              <a:rPr lang="en-US" altLang="ja-JP" sz="1200" dirty="0"/>
              <a:t>H</a:t>
            </a:r>
            <a:r>
              <a:rPr lang="ja-JP" altLang="en-US" sz="1200" dirty="0"/>
              <a:t>　有料老人ホーム</a:t>
            </a:r>
            <a:endParaRPr lang="en-US" altLang="ja-JP" sz="1200" dirty="0"/>
          </a:p>
          <a:p>
            <a:pPr algn="l"/>
            <a:r>
              <a:rPr lang="ja-JP" altLang="en-US" sz="1200" dirty="0"/>
              <a:t>サ高住　サービス付き高齢者向け住宅</a:t>
            </a:r>
            <a:endParaRPr lang="en-US" altLang="ja-JP" sz="1200" dirty="0"/>
          </a:p>
          <a:p>
            <a:pPr algn="l"/>
            <a:r>
              <a:rPr lang="ja-JP" altLang="en-US" sz="1200" dirty="0"/>
              <a:t>高齢者住まい法　高齢者の居住の安定確保に関する法律</a:t>
            </a:r>
            <a:endParaRPr lang="en-US" altLang="ja-JP" sz="1200" dirty="0"/>
          </a:p>
          <a:p>
            <a:pPr algn="l"/>
            <a:r>
              <a:rPr lang="ja-JP" altLang="en-US" sz="1200" dirty="0"/>
              <a:t>特定施設　介護付き有料</a:t>
            </a:r>
            <a:r>
              <a:rPr lang="en-US" altLang="ja-JP" sz="1200" dirty="0"/>
              <a:t>H</a:t>
            </a:r>
            <a:r>
              <a:rPr lang="ja-JP" altLang="en-US" sz="1200" dirty="0"/>
              <a:t>及びサ高住（特定施設）</a:t>
            </a:r>
            <a:endParaRPr lang="en-US" altLang="ja-JP" sz="1200" dirty="0"/>
          </a:p>
          <a:p>
            <a:pPr algn="l"/>
            <a:endParaRPr lang="en-US" altLang="ja-JP" sz="1200" dirty="0"/>
          </a:p>
          <a:p>
            <a:pPr algn="l"/>
            <a:endParaRPr lang="en-US" altLang="ja-JP" sz="1200" dirty="0"/>
          </a:p>
          <a:p>
            <a:endParaRPr kumimoji="1" lang="ja-JP" altLang="en-US" dirty="0"/>
          </a:p>
        </p:txBody>
      </p:sp>
      <p:sp>
        <p:nvSpPr>
          <p:cNvPr id="4" name="正方形/長方形 3">
            <a:extLst>
              <a:ext uri="{FF2B5EF4-FFF2-40B4-BE49-F238E27FC236}">
                <a16:creationId xmlns:a16="http://schemas.microsoft.com/office/drawing/2014/main" id="{E94D9A4B-DCB4-4F5E-8F1C-71536AE3B313}"/>
              </a:ext>
            </a:extLst>
          </p:cNvPr>
          <p:cNvSpPr/>
          <p:nvPr/>
        </p:nvSpPr>
        <p:spPr>
          <a:xfrm>
            <a:off x="-1" y="1349299"/>
            <a:ext cx="9720263" cy="111196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9A78244E-93D2-471C-81D9-A3FC63724422}"/>
              </a:ext>
            </a:extLst>
          </p:cNvPr>
          <p:cNvSpPr/>
          <p:nvPr/>
        </p:nvSpPr>
        <p:spPr>
          <a:xfrm>
            <a:off x="1" y="1489780"/>
            <a:ext cx="9720262" cy="830997"/>
          </a:xfrm>
          <a:prstGeom prst="rect">
            <a:avLst/>
          </a:prstGeom>
        </p:spPr>
        <p:txBody>
          <a:bodyPr wrap="square">
            <a:spAutoFit/>
          </a:bodyPr>
          <a:lstStyle/>
          <a:p>
            <a:pPr algn="ctr"/>
            <a:r>
              <a:rPr lang="ja-JP" altLang="en-US" sz="4800" b="1" dirty="0">
                <a:solidFill>
                  <a:schemeClr val="bg1"/>
                </a:solidFill>
                <a:latin typeface="+mn-ea"/>
              </a:rPr>
              <a:t>高齢者住まいの状況</a:t>
            </a:r>
          </a:p>
        </p:txBody>
      </p:sp>
      <p:sp>
        <p:nvSpPr>
          <p:cNvPr id="2" name="正方形/長方形 1">
            <a:extLst>
              <a:ext uri="{FF2B5EF4-FFF2-40B4-BE49-F238E27FC236}">
                <a16:creationId xmlns:a16="http://schemas.microsoft.com/office/drawing/2014/main" id="{175EA550-865E-40A2-BEAD-4E0C7611701D}"/>
              </a:ext>
            </a:extLst>
          </p:cNvPr>
          <p:cNvSpPr/>
          <p:nvPr/>
        </p:nvSpPr>
        <p:spPr>
          <a:xfrm>
            <a:off x="8115300" y="259080"/>
            <a:ext cx="1348740" cy="3962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latin typeface="ＭＳ ゴシック" panose="020B0609070205080204" pitchFamily="49" charset="-128"/>
                <a:ea typeface="ＭＳ ゴシック" panose="020B0609070205080204" pitchFamily="49" charset="-128"/>
              </a:rPr>
              <a:t>報告資料１</a:t>
            </a:r>
          </a:p>
        </p:txBody>
      </p:sp>
    </p:spTree>
    <p:extLst>
      <p:ext uri="{BB962C8B-B14F-4D97-AF65-F5344CB8AC3E}">
        <p14:creationId xmlns:p14="http://schemas.microsoft.com/office/powerpoint/2010/main" val="1416595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9E07B7E5-C0D6-F979-8DC6-B983F3DBB360}"/>
              </a:ext>
            </a:extLst>
          </p:cNvPr>
          <p:cNvSpPr/>
          <p:nvPr/>
        </p:nvSpPr>
        <p:spPr>
          <a:xfrm>
            <a:off x="196019" y="1427408"/>
            <a:ext cx="9474567" cy="5288239"/>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77952" y="530470"/>
            <a:ext cx="9492634" cy="461665"/>
          </a:xfrm>
          <a:prstGeom prst="rect">
            <a:avLst/>
          </a:prstGeom>
        </p:spPr>
        <p:txBody>
          <a:bodyPr wrap="square">
            <a:spAutoFit/>
          </a:bodyPr>
          <a:lstStyle/>
          <a:p>
            <a:pPr algn="ctr"/>
            <a:r>
              <a:rPr lang="ja-JP" altLang="en-US" sz="2400" b="1" dirty="0">
                <a:solidFill>
                  <a:schemeClr val="bg1"/>
                </a:solidFill>
                <a:latin typeface="+mn-ea"/>
              </a:rPr>
              <a:t>有料・サ高住の利用料</a:t>
            </a:r>
          </a:p>
        </p:txBody>
      </p:sp>
      <p:sp>
        <p:nvSpPr>
          <p:cNvPr id="18" name="正方形/長方形 17">
            <a:extLst>
              <a:ext uri="{FF2B5EF4-FFF2-40B4-BE49-F238E27FC236}">
                <a16:creationId xmlns:a16="http://schemas.microsoft.com/office/drawing/2014/main" id="{E1170663-D56B-4D0B-862C-319866BA46D4}"/>
              </a:ext>
            </a:extLst>
          </p:cNvPr>
          <p:cNvSpPr/>
          <p:nvPr/>
        </p:nvSpPr>
        <p:spPr>
          <a:xfrm>
            <a:off x="490797" y="5735203"/>
            <a:ext cx="4180263" cy="6594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tx1"/>
                </a:solidFill>
              </a:rPr>
              <a:t>出典：</a:t>
            </a:r>
            <a:r>
              <a:rPr kumimoji="1" lang="ja-JP" altLang="en-US" sz="900" dirty="0">
                <a:solidFill>
                  <a:schemeClr val="tx1"/>
                </a:solidFill>
                <a:latin typeface="游ゴシック" panose="020B0400000000000000" pitchFamily="50" charset="-128"/>
                <a:ea typeface="游ゴシック" panose="020B0400000000000000" pitchFamily="50" charset="-128"/>
              </a:rPr>
              <a:t>高齢者向け住まいにおける運営形態の多様化に関する実態調査研究</a:t>
            </a:r>
            <a:endParaRPr kumimoji="1" lang="en-US" altLang="ja-JP" sz="900" dirty="0">
              <a:solidFill>
                <a:schemeClr val="tx1"/>
              </a:solidFill>
              <a:latin typeface="游ゴシック" panose="020B0400000000000000" pitchFamily="50" charset="-128"/>
              <a:ea typeface="游ゴシック" panose="020B0400000000000000" pitchFamily="50" charset="-128"/>
            </a:endParaRPr>
          </a:p>
          <a:p>
            <a:r>
              <a:rPr kumimoji="1" lang="ja-JP" altLang="en-US" sz="900" dirty="0">
                <a:solidFill>
                  <a:schemeClr val="tx1"/>
                </a:solidFill>
                <a:latin typeface="游ゴシック" panose="020B0400000000000000" pitchFamily="50" charset="-128"/>
                <a:ea typeface="游ゴシック" panose="020B0400000000000000" pitchFamily="50" charset="-128"/>
              </a:rPr>
              <a:t>　　　（</a:t>
            </a:r>
            <a:r>
              <a:rPr kumimoji="1" lang="en-US" altLang="ja-JP" sz="900" dirty="0">
                <a:solidFill>
                  <a:schemeClr val="tx1"/>
                </a:solidFill>
                <a:latin typeface="游ゴシック" panose="020B0400000000000000" pitchFamily="50" charset="-128"/>
                <a:ea typeface="游ゴシック" panose="020B0400000000000000" pitchFamily="50" charset="-128"/>
              </a:rPr>
              <a:t>P</a:t>
            </a:r>
            <a:r>
              <a:rPr kumimoji="1" lang="ja-JP" altLang="en-US" sz="900" dirty="0">
                <a:solidFill>
                  <a:schemeClr val="tx1"/>
                </a:solidFill>
                <a:latin typeface="游ゴシック" panose="020B0400000000000000" pitchFamily="50" charset="-128"/>
                <a:ea typeface="游ゴシック" panose="020B0400000000000000" pitchFamily="50" charset="-128"/>
              </a:rPr>
              <a:t>ｗＣコンサルティング合同会社令和５年３月）</a:t>
            </a:r>
            <a:endParaRPr kumimoji="1" lang="en-US" altLang="ja-JP" sz="900" dirty="0">
              <a:solidFill>
                <a:schemeClr val="tx1"/>
              </a:solidFill>
              <a:latin typeface="游ゴシック" panose="020B0400000000000000" pitchFamily="50" charset="-128"/>
              <a:ea typeface="游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B7392647-732E-41C4-AEED-1F97F386B4BA}"/>
              </a:ext>
            </a:extLst>
          </p:cNvPr>
          <p:cNvSpPr>
            <a:spLocks noGrp="1"/>
          </p:cNvSpPr>
          <p:nvPr>
            <p:ph type="sldNum" sz="quarter" idx="12"/>
          </p:nvPr>
        </p:nvSpPr>
        <p:spPr/>
        <p:txBody>
          <a:bodyPr/>
          <a:lstStyle/>
          <a:p>
            <a:fld id="{66B88687-DE2A-4AF1-9134-FF3DA71A830B}" type="slidenum">
              <a:rPr kumimoji="1" lang="ja-JP" altLang="en-US" smtClean="0"/>
              <a:t>10</a:t>
            </a:fld>
            <a:endParaRPr kumimoji="1" lang="ja-JP" altLang="en-US"/>
          </a:p>
        </p:txBody>
      </p:sp>
      <p:sp>
        <p:nvSpPr>
          <p:cNvPr id="15" name="正方形/長方形 14">
            <a:extLst>
              <a:ext uri="{FF2B5EF4-FFF2-40B4-BE49-F238E27FC236}">
                <a16:creationId xmlns:a16="http://schemas.microsoft.com/office/drawing/2014/main" id="{9B1FDD0F-2060-4983-9980-2C57487B06B4}"/>
              </a:ext>
            </a:extLst>
          </p:cNvPr>
          <p:cNvSpPr/>
          <p:nvPr/>
        </p:nvSpPr>
        <p:spPr>
          <a:xfrm>
            <a:off x="5354516" y="5756192"/>
            <a:ext cx="4235373" cy="6001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tx1"/>
                </a:solidFill>
              </a:rPr>
              <a:t>出典：大阪府調べ（有料老人ホーム・サービス付き高齢者住宅に関する分析）</a:t>
            </a:r>
            <a:endParaRPr kumimoji="1" lang="en-US" altLang="ja-JP" sz="900" dirty="0">
              <a:solidFill>
                <a:schemeClr val="tx1"/>
              </a:solidFill>
            </a:endParaRPr>
          </a:p>
          <a:p>
            <a:r>
              <a:rPr kumimoji="1" lang="ja-JP" altLang="en-US" sz="900" dirty="0">
                <a:solidFill>
                  <a:schemeClr val="tx1"/>
                </a:solidFill>
              </a:rPr>
              <a:t>　　　（有料</a:t>
            </a:r>
            <a:r>
              <a:rPr kumimoji="1" lang="en-US" altLang="ja-JP" sz="900" dirty="0">
                <a:solidFill>
                  <a:schemeClr val="tx1"/>
                </a:solidFill>
              </a:rPr>
              <a:t>H</a:t>
            </a:r>
            <a:r>
              <a:rPr kumimoji="1" lang="ja-JP" altLang="en-US" sz="900" dirty="0">
                <a:solidFill>
                  <a:schemeClr val="tx1"/>
                </a:solidFill>
              </a:rPr>
              <a:t>は令和</a:t>
            </a:r>
            <a:r>
              <a:rPr kumimoji="1" lang="en-US" altLang="ja-JP" sz="900" dirty="0">
                <a:solidFill>
                  <a:schemeClr val="tx1"/>
                </a:solidFill>
              </a:rPr>
              <a:t>3</a:t>
            </a:r>
            <a:r>
              <a:rPr kumimoji="1" lang="ja-JP" altLang="en-US" sz="900" dirty="0">
                <a:solidFill>
                  <a:schemeClr val="tx1"/>
                </a:solidFill>
              </a:rPr>
              <a:t>年</a:t>
            </a:r>
            <a:r>
              <a:rPr kumimoji="1" lang="en-US" altLang="ja-JP" sz="900" dirty="0">
                <a:solidFill>
                  <a:schemeClr val="tx1"/>
                </a:solidFill>
              </a:rPr>
              <a:t>7</a:t>
            </a:r>
            <a:r>
              <a:rPr kumimoji="1" lang="ja-JP" altLang="en-US" sz="900" dirty="0">
                <a:solidFill>
                  <a:schemeClr val="tx1"/>
                </a:solidFill>
              </a:rPr>
              <a:t>月時点、サ高住は令和</a:t>
            </a:r>
            <a:r>
              <a:rPr kumimoji="1" lang="en-US" altLang="ja-JP" sz="900" dirty="0">
                <a:solidFill>
                  <a:schemeClr val="tx1"/>
                </a:solidFill>
              </a:rPr>
              <a:t>4</a:t>
            </a:r>
            <a:r>
              <a:rPr kumimoji="1" lang="ja-JP" altLang="en-US" sz="900" dirty="0">
                <a:solidFill>
                  <a:schemeClr val="tx1"/>
                </a:solidFill>
              </a:rPr>
              <a:t>年</a:t>
            </a:r>
            <a:r>
              <a:rPr kumimoji="1" lang="en-US" altLang="ja-JP" sz="900" dirty="0">
                <a:solidFill>
                  <a:schemeClr val="tx1"/>
                </a:solidFill>
              </a:rPr>
              <a:t>12</a:t>
            </a:r>
            <a:r>
              <a:rPr kumimoji="1" lang="ja-JP" altLang="en-US" sz="900" dirty="0">
                <a:solidFill>
                  <a:schemeClr val="tx1"/>
                </a:solidFill>
              </a:rPr>
              <a:t>月</a:t>
            </a:r>
            <a:r>
              <a:rPr kumimoji="1" lang="en-US" altLang="ja-JP" sz="900" dirty="0">
                <a:solidFill>
                  <a:schemeClr val="tx1"/>
                </a:solidFill>
              </a:rPr>
              <a:t>9</a:t>
            </a:r>
            <a:r>
              <a:rPr kumimoji="1" lang="ja-JP" altLang="en-US" sz="900" dirty="0">
                <a:solidFill>
                  <a:schemeClr val="tx1"/>
                </a:solidFill>
              </a:rPr>
              <a:t>日時点）</a:t>
            </a:r>
            <a:endParaRPr kumimoji="1" lang="ja-JP" altLang="en-US" sz="900" dirty="0">
              <a:solidFill>
                <a:schemeClr val="tx1"/>
              </a:solidFill>
              <a:latin typeface="游ゴシック" panose="020B0400000000000000" pitchFamily="50" charset="-128"/>
              <a:ea typeface="游ゴシック" panose="020B0400000000000000" pitchFamily="50" charset="-128"/>
            </a:endParaRPr>
          </a:p>
        </p:txBody>
      </p:sp>
      <p:sp>
        <p:nvSpPr>
          <p:cNvPr id="16" name="正方形/長方形 15">
            <a:extLst>
              <a:ext uri="{FF2B5EF4-FFF2-40B4-BE49-F238E27FC236}">
                <a16:creationId xmlns:a16="http://schemas.microsoft.com/office/drawing/2014/main" id="{99D16AB2-4D58-4618-BAA9-2318D65A8276}"/>
              </a:ext>
            </a:extLst>
          </p:cNvPr>
          <p:cNvSpPr/>
          <p:nvPr/>
        </p:nvSpPr>
        <p:spPr>
          <a:xfrm>
            <a:off x="331208" y="1661569"/>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全　国</a:t>
            </a:r>
          </a:p>
        </p:txBody>
      </p:sp>
      <p:sp>
        <p:nvSpPr>
          <p:cNvPr id="20" name="正方形/長方形 19">
            <a:extLst>
              <a:ext uri="{FF2B5EF4-FFF2-40B4-BE49-F238E27FC236}">
                <a16:creationId xmlns:a16="http://schemas.microsoft.com/office/drawing/2014/main" id="{B9818F8F-E1CB-4D6E-B7D9-387A23C66DAF}"/>
              </a:ext>
            </a:extLst>
          </p:cNvPr>
          <p:cNvSpPr/>
          <p:nvPr/>
        </p:nvSpPr>
        <p:spPr>
          <a:xfrm>
            <a:off x="5354516" y="1684710"/>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大阪府</a:t>
            </a:r>
          </a:p>
        </p:txBody>
      </p:sp>
      <p:sp>
        <p:nvSpPr>
          <p:cNvPr id="21" name="テキスト ボックス 20">
            <a:extLst>
              <a:ext uri="{FF2B5EF4-FFF2-40B4-BE49-F238E27FC236}">
                <a16:creationId xmlns:a16="http://schemas.microsoft.com/office/drawing/2014/main" id="{EBF4179A-A7D1-4631-BD22-54753C9D146B}"/>
              </a:ext>
            </a:extLst>
          </p:cNvPr>
          <p:cNvSpPr txBox="1"/>
          <p:nvPr/>
        </p:nvSpPr>
        <p:spPr>
          <a:xfrm>
            <a:off x="393915" y="1025106"/>
            <a:ext cx="8658080" cy="369332"/>
          </a:xfrm>
          <a:prstGeom prst="rect">
            <a:avLst/>
          </a:prstGeom>
          <a:noFill/>
        </p:spPr>
        <p:txBody>
          <a:bodyPr wrap="square" rtlCol="0">
            <a:spAutoFit/>
          </a:bodyPr>
          <a:lstStyle/>
          <a:p>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全国と大きな差はみられないが、大阪府の方が若干高い。</a:t>
            </a:r>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p:txBody>
      </p:sp>
      <p:sp>
        <p:nvSpPr>
          <p:cNvPr id="17" name="テキスト ボックス 16">
            <a:extLst>
              <a:ext uri="{FF2B5EF4-FFF2-40B4-BE49-F238E27FC236}">
                <a16:creationId xmlns:a16="http://schemas.microsoft.com/office/drawing/2014/main" id="{CA2558B5-AA30-4450-95F9-22FE9EFD2198}"/>
              </a:ext>
            </a:extLst>
          </p:cNvPr>
          <p:cNvSpPr txBox="1"/>
          <p:nvPr/>
        </p:nvSpPr>
        <p:spPr>
          <a:xfrm>
            <a:off x="5330285" y="3899642"/>
            <a:ext cx="4316070" cy="1092607"/>
          </a:xfrm>
          <a:prstGeom prst="rect">
            <a:avLst/>
          </a:prstGeom>
          <a:noFill/>
        </p:spPr>
        <p:txBody>
          <a:bodyPr wrap="square" rtlCol="0">
            <a:spAutoFit/>
          </a:bodyPr>
          <a:lstStyle/>
          <a:p>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全国の特定施設と住宅型有料</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の家賃の平均  </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57,697</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円</a:t>
            </a:r>
            <a:endParaRPr lang="en-US" altLang="ja-JP" sz="1300" kern="100" dirty="0">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                                                           食費の平均  </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45,885</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円</a:t>
            </a:r>
            <a:endParaRPr lang="en-US" altLang="ja-JP" sz="1300" kern="100" dirty="0">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    大阪府の有料</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のプラン</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1</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とプラン</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2</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の家賃の平均  </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60,241</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円</a:t>
            </a:r>
            <a:endParaRPr lang="en-US" altLang="ja-JP" sz="1300" kern="100" dirty="0">
              <a:latin typeface="游明朝" panose="02020400000000000000" pitchFamily="18" charset="-128"/>
              <a:ea typeface="Meiryo UI" panose="020B0604030504040204" pitchFamily="50" charset="-128"/>
              <a:cs typeface="Times New Roman" panose="02020603050405020304" pitchFamily="18" charset="0"/>
            </a:endParaRPr>
          </a:p>
          <a:p>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食費の平均　</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47,708</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円</a:t>
            </a:r>
            <a:endParaRPr lang="en-US" altLang="ja-JP" sz="1300" kern="100" dirty="0">
              <a:latin typeface="游明朝" panose="02020400000000000000" pitchFamily="18" charset="-128"/>
              <a:ea typeface="Meiryo UI" panose="020B0604030504040204" pitchFamily="50" charset="-128"/>
              <a:cs typeface="Times New Roman" panose="02020603050405020304" pitchFamily="18" charset="0"/>
            </a:endParaRPr>
          </a:p>
          <a:p>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大阪府のサ高住の最低と最高の家賃の平均　　　</a:t>
            </a:r>
            <a:r>
              <a:rPr lang="en-US" altLang="ja-JP" sz="1300" kern="100" dirty="0">
                <a:latin typeface="游明朝" panose="02020400000000000000" pitchFamily="18" charset="-128"/>
                <a:ea typeface="Meiryo UI" panose="020B0604030504040204" pitchFamily="50" charset="-128"/>
                <a:cs typeface="Times New Roman" panose="02020603050405020304" pitchFamily="18" charset="0"/>
              </a:rPr>
              <a:t>63,589</a:t>
            </a:r>
            <a:r>
              <a:rPr lang="ja-JP" altLang="en-US" sz="1300" kern="100" dirty="0">
                <a:latin typeface="游明朝" panose="02020400000000000000" pitchFamily="18" charset="-128"/>
                <a:ea typeface="Meiryo UI" panose="020B0604030504040204" pitchFamily="50" charset="-128"/>
                <a:cs typeface="Times New Roman" panose="02020603050405020304" pitchFamily="18" charset="0"/>
              </a:rPr>
              <a:t>円</a:t>
            </a:r>
            <a:endParaRPr lang="en-US" altLang="ja-JP" sz="1300" kern="100" dirty="0">
              <a:latin typeface="游明朝" panose="02020400000000000000" pitchFamily="18" charset="-128"/>
              <a:ea typeface="Meiryo UI" panose="020B0604030504040204" pitchFamily="50" charset="-128"/>
              <a:cs typeface="Times New Roman" panose="02020603050405020304" pitchFamily="18" charset="0"/>
            </a:endParaRPr>
          </a:p>
        </p:txBody>
      </p:sp>
      <p:pic>
        <p:nvPicPr>
          <p:cNvPr id="14" name="図 13">
            <a:extLst>
              <a:ext uri="{FF2B5EF4-FFF2-40B4-BE49-F238E27FC236}">
                <a16:creationId xmlns:a16="http://schemas.microsoft.com/office/drawing/2014/main" id="{43F700A3-F570-472A-A224-928A9794FCF9}"/>
              </a:ext>
            </a:extLst>
          </p:cNvPr>
          <p:cNvPicPr>
            <a:picLocks noChangeAspect="1"/>
          </p:cNvPicPr>
          <p:nvPr/>
        </p:nvPicPr>
        <p:blipFill>
          <a:blip r:embed="rId2"/>
          <a:stretch>
            <a:fillRect/>
          </a:stretch>
        </p:blipFill>
        <p:spPr>
          <a:xfrm>
            <a:off x="333308" y="2173301"/>
            <a:ext cx="4838700" cy="3032760"/>
          </a:xfrm>
          <a:prstGeom prst="rect">
            <a:avLst/>
          </a:prstGeom>
        </p:spPr>
      </p:pic>
      <p:sp>
        <p:nvSpPr>
          <p:cNvPr id="67" name="正方形/長方形 66">
            <a:extLst>
              <a:ext uri="{FF2B5EF4-FFF2-40B4-BE49-F238E27FC236}">
                <a16:creationId xmlns:a16="http://schemas.microsoft.com/office/drawing/2014/main" id="{3985313D-4F0D-4C6F-8D53-A3A9F6C59195}"/>
              </a:ext>
            </a:extLst>
          </p:cNvPr>
          <p:cNvSpPr/>
          <p:nvPr/>
        </p:nvSpPr>
        <p:spPr>
          <a:xfrm>
            <a:off x="784859" y="3374073"/>
            <a:ext cx="4136391" cy="16160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正方形/長方形 67">
            <a:extLst>
              <a:ext uri="{FF2B5EF4-FFF2-40B4-BE49-F238E27FC236}">
                <a16:creationId xmlns:a16="http://schemas.microsoft.com/office/drawing/2014/main" id="{FA24063D-897F-4A19-A3A9-3B939F8C0604}"/>
              </a:ext>
            </a:extLst>
          </p:cNvPr>
          <p:cNvSpPr/>
          <p:nvPr/>
        </p:nvSpPr>
        <p:spPr>
          <a:xfrm>
            <a:off x="796911" y="4244842"/>
            <a:ext cx="4124339" cy="16160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9" name="図 68">
            <a:extLst>
              <a:ext uri="{FF2B5EF4-FFF2-40B4-BE49-F238E27FC236}">
                <a16:creationId xmlns:a16="http://schemas.microsoft.com/office/drawing/2014/main" id="{7FC659B2-1DF4-4A13-A993-B369409004B7}"/>
              </a:ext>
            </a:extLst>
          </p:cNvPr>
          <p:cNvPicPr>
            <a:picLocks noChangeAspect="1"/>
          </p:cNvPicPr>
          <p:nvPr/>
        </p:nvPicPr>
        <p:blipFill>
          <a:blip r:embed="rId3"/>
          <a:stretch>
            <a:fillRect/>
          </a:stretch>
        </p:blipFill>
        <p:spPr>
          <a:xfrm>
            <a:off x="5346565" y="2146366"/>
            <a:ext cx="4243184" cy="1444877"/>
          </a:xfrm>
          <a:prstGeom prst="rect">
            <a:avLst/>
          </a:prstGeom>
        </p:spPr>
      </p:pic>
      <p:sp>
        <p:nvSpPr>
          <p:cNvPr id="70" name="正方形/長方形 69">
            <a:extLst>
              <a:ext uri="{FF2B5EF4-FFF2-40B4-BE49-F238E27FC236}">
                <a16:creationId xmlns:a16="http://schemas.microsoft.com/office/drawing/2014/main" id="{30E363A5-F485-4795-BB34-25B8CA500A9E}"/>
              </a:ext>
            </a:extLst>
          </p:cNvPr>
          <p:cNvSpPr/>
          <p:nvPr/>
        </p:nvSpPr>
        <p:spPr>
          <a:xfrm>
            <a:off x="5561012" y="3028950"/>
            <a:ext cx="3692526" cy="43338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05516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4"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12" y="1143001"/>
            <a:ext cx="9492635" cy="5615858"/>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0" y="530470"/>
            <a:ext cx="9606448" cy="461665"/>
          </a:xfrm>
          <a:prstGeom prst="rect">
            <a:avLst/>
          </a:prstGeom>
        </p:spPr>
        <p:txBody>
          <a:bodyPr wrap="square">
            <a:spAutoFit/>
          </a:bodyPr>
          <a:lstStyle/>
          <a:p>
            <a:pPr algn="ctr"/>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・サ高住の規模</a:t>
            </a:r>
          </a:p>
        </p:txBody>
      </p:sp>
      <p:sp>
        <p:nvSpPr>
          <p:cNvPr id="2" name="スライド番号プレースホルダー 1">
            <a:extLst>
              <a:ext uri="{FF2B5EF4-FFF2-40B4-BE49-F238E27FC236}">
                <a16:creationId xmlns:a16="http://schemas.microsoft.com/office/drawing/2014/main" id="{A124D048-F129-425F-8374-ACE4F27D82A4}"/>
              </a:ext>
            </a:extLst>
          </p:cNvPr>
          <p:cNvSpPr>
            <a:spLocks noGrp="1"/>
          </p:cNvSpPr>
          <p:nvPr>
            <p:ph type="sldNum" sz="quarter" idx="12"/>
          </p:nvPr>
        </p:nvSpPr>
        <p:spPr/>
        <p:txBody>
          <a:bodyPr/>
          <a:lstStyle/>
          <a:p>
            <a:fld id="{66B88687-DE2A-4AF1-9134-FF3DA71A830B}" type="slidenum">
              <a:rPr kumimoji="1" lang="ja-JP" altLang="en-US" smtClean="0"/>
              <a:t>11</a:t>
            </a:fld>
            <a:endParaRPr kumimoji="1" lang="ja-JP" altLang="en-US" dirty="0"/>
          </a:p>
        </p:txBody>
      </p:sp>
      <p:sp>
        <p:nvSpPr>
          <p:cNvPr id="22" name="正方形/長方形 21">
            <a:extLst>
              <a:ext uri="{FF2B5EF4-FFF2-40B4-BE49-F238E27FC236}">
                <a16:creationId xmlns:a16="http://schemas.microsoft.com/office/drawing/2014/main" id="{936EAE02-182C-4596-9B11-08E3B6C233D0}"/>
              </a:ext>
            </a:extLst>
          </p:cNvPr>
          <p:cNvSpPr/>
          <p:nvPr/>
        </p:nvSpPr>
        <p:spPr>
          <a:xfrm>
            <a:off x="6767918" y="2154109"/>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全　国</a:t>
            </a:r>
          </a:p>
        </p:txBody>
      </p:sp>
      <p:sp>
        <p:nvSpPr>
          <p:cNvPr id="26" name="正方形/長方形 25">
            <a:extLst>
              <a:ext uri="{FF2B5EF4-FFF2-40B4-BE49-F238E27FC236}">
                <a16:creationId xmlns:a16="http://schemas.microsoft.com/office/drawing/2014/main" id="{733FCB11-A72F-4F40-9E6B-2BBFCE3CF1B5}"/>
              </a:ext>
            </a:extLst>
          </p:cNvPr>
          <p:cNvSpPr/>
          <p:nvPr/>
        </p:nvSpPr>
        <p:spPr>
          <a:xfrm>
            <a:off x="6639178" y="3328099"/>
            <a:ext cx="2887553" cy="5224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出典：</a:t>
            </a:r>
            <a:r>
              <a:rPr kumimoji="1" lang="ja-JP" altLang="en-US" sz="800" dirty="0">
                <a:solidFill>
                  <a:schemeClr val="tx1"/>
                </a:solidFill>
                <a:latin typeface="游ゴシック" panose="020B0400000000000000" pitchFamily="50" charset="-128"/>
                <a:ea typeface="游ゴシック" panose="020B0400000000000000" pitchFamily="50" charset="-128"/>
              </a:rPr>
              <a:t>高齢者向け住まいにおける運営形態の多様化に</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関する実態調査研究</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a:t>
            </a:r>
            <a:r>
              <a:rPr kumimoji="1" lang="en-US" altLang="ja-JP" sz="800" dirty="0">
                <a:solidFill>
                  <a:schemeClr val="tx1"/>
                </a:solidFill>
                <a:latin typeface="游ゴシック" panose="020B0400000000000000" pitchFamily="50" charset="-128"/>
                <a:ea typeface="游ゴシック" panose="020B0400000000000000" pitchFamily="50" charset="-128"/>
              </a:rPr>
              <a:t>P</a:t>
            </a:r>
            <a:r>
              <a:rPr kumimoji="1" lang="ja-JP" altLang="en-US" sz="800" dirty="0">
                <a:solidFill>
                  <a:schemeClr val="tx1"/>
                </a:solidFill>
                <a:latin typeface="游ゴシック" panose="020B0400000000000000" pitchFamily="50" charset="-128"/>
                <a:ea typeface="游ゴシック" panose="020B0400000000000000" pitchFamily="50" charset="-128"/>
              </a:rPr>
              <a:t>ｗＣコンサルティング合同会社令和５年３月）</a:t>
            </a:r>
          </a:p>
        </p:txBody>
      </p:sp>
      <p:sp>
        <p:nvSpPr>
          <p:cNvPr id="27" name="正方形/長方形 26">
            <a:extLst>
              <a:ext uri="{FF2B5EF4-FFF2-40B4-BE49-F238E27FC236}">
                <a16:creationId xmlns:a16="http://schemas.microsoft.com/office/drawing/2014/main" id="{B8F54C8D-A416-4850-A47C-E1EEC3CD880E}"/>
              </a:ext>
            </a:extLst>
          </p:cNvPr>
          <p:cNvSpPr/>
          <p:nvPr/>
        </p:nvSpPr>
        <p:spPr>
          <a:xfrm>
            <a:off x="6767918" y="4183686"/>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大阪府</a:t>
            </a:r>
          </a:p>
        </p:txBody>
      </p:sp>
      <p:sp>
        <p:nvSpPr>
          <p:cNvPr id="31" name="正方形/長方形 30">
            <a:extLst>
              <a:ext uri="{FF2B5EF4-FFF2-40B4-BE49-F238E27FC236}">
                <a16:creationId xmlns:a16="http://schemas.microsoft.com/office/drawing/2014/main" id="{F5991D96-98F3-4A24-8A00-635F6C8EB517}"/>
              </a:ext>
            </a:extLst>
          </p:cNvPr>
          <p:cNvSpPr/>
          <p:nvPr/>
        </p:nvSpPr>
        <p:spPr>
          <a:xfrm>
            <a:off x="6639178" y="5727370"/>
            <a:ext cx="2103466" cy="6001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出典：大阪府調べ（有料老人ホーム・サービス付き高齢者住宅に関する分析）</a:t>
            </a:r>
          </a:p>
          <a:p>
            <a:r>
              <a:rPr kumimoji="1" lang="ja-JP" altLang="en-US" sz="800" dirty="0">
                <a:solidFill>
                  <a:schemeClr val="tx1"/>
                </a:solidFill>
              </a:rPr>
              <a:t>　　　（有料</a:t>
            </a:r>
            <a:r>
              <a:rPr kumimoji="1" lang="en-US" altLang="ja-JP" sz="800" dirty="0">
                <a:solidFill>
                  <a:schemeClr val="tx1"/>
                </a:solidFill>
              </a:rPr>
              <a:t>H</a:t>
            </a:r>
            <a:r>
              <a:rPr kumimoji="1" lang="ja-JP" altLang="en-US" sz="800" dirty="0">
                <a:solidFill>
                  <a:schemeClr val="tx1"/>
                </a:solidFill>
              </a:rPr>
              <a:t>は令和</a:t>
            </a:r>
            <a:r>
              <a:rPr kumimoji="1" lang="en-US" altLang="ja-JP" sz="800" dirty="0">
                <a:solidFill>
                  <a:schemeClr val="tx1"/>
                </a:solidFill>
              </a:rPr>
              <a:t>3</a:t>
            </a:r>
            <a:r>
              <a:rPr kumimoji="1" lang="ja-JP" altLang="en-US" sz="800" dirty="0">
                <a:solidFill>
                  <a:schemeClr val="tx1"/>
                </a:solidFill>
              </a:rPr>
              <a:t>年</a:t>
            </a:r>
            <a:r>
              <a:rPr kumimoji="1" lang="en-US" altLang="ja-JP" sz="800" dirty="0">
                <a:solidFill>
                  <a:schemeClr val="tx1"/>
                </a:solidFill>
              </a:rPr>
              <a:t>7</a:t>
            </a:r>
            <a:r>
              <a:rPr kumimoji="1" lang="ja-JP" altLang="en-US" sz="800" dirty="0">
                <a:solidFill>
                  <a:schemeClr val="tx1"/>
                </a:solidFill>
              </a:rPr>
              <a:t>月時点、サ高住は令和</a:t>
            </a:r>
            <a:r>
              <a:rPr kumimoji="1" lang="en-US" altLang="ja-JP" sz="800" dirty="0">
                <a:solidFill>
                  <a:schemeClr val="tx1"/>
                </a:solidFill>
              </a:rPr>
              <a:t>4</a:t>
            </a:r>
            <a:r>
              <a:rPr kumimoji="1" lang="ja-JP" altLang="en-US" sz="800" dirty="0">
                <a:solidFill>
                  <a:schemeClr val="tx1"/>
                </a:solidFill>
              </a:rPr>
              <a:t>年</a:t>
            </a:r>
            <a:r>
              <a:rPr kumimoji="1" lang="en-US" altLang="ja-JP" sz="800" dirty="0">
                <a:solidFill>
                  <a:schemeClr val="tx1"/>
                </a:solidFill>
              </a:rPr>
              <a:t>12</a:t>
            </a:r>
            <a:r>
              <a:rPr kumimoji="1" lang="ja-JP" altLang="en-US" sz="800" dirty="0">
                <a:solidFill>
                  <a:schemeClr val="tx1"/>
                </a:solidFill>
              </a:rPr>
              <a:t>月</a:t>
            </a:r>
            <a:r>
              <a:rPr kumimoji="1" lang="en-US" altLang="ja-JP" sz="800" dirty="0">
                <a:solidFill>
                  <a:schemeClr val="tx1"/>
                </a:solidFill>
              </a:rPr>
              <a:t>9</a:t>
            </a:r>
            <a:r>
              <a:rPr kumimoji="1" lang="ja-JP" altLang="en-US" sz="800" dirty="0">
                <a:solidFill>
                  <a:schemeClr val="tx1"/>
                </a:solidFill>
              </a:rPr>
              <a:t>日時点）</a:t>
            </a:r>
          </a:p>
        </p:txBody>
      </p:sp>
      <p:sp>
        <p:nvSpPr>
          <p:cNvPr id="33" name="テキスト ボックス 32">
            <a:extLst>
              <a:ext uri="{FF2B5EF4-FFF2-40B4-BE49-F238E27FC236}">
                <a16:creationId xmlns:a16="http://schemas.microsoft.com/office/drawing/2014/main" id="{6A14E5C6-861B-4978-B371-5DB280DC868C}"/>
              </a:ext>
            </a:extLst>
          </p:cNvPr>
          <p:cNvSpPr txBox="1"/>
          <p:nvPr/>
        </p:nvSpPr>
        <p:spPr>
          <a:xfrm>
            <a:off x="165046" y="1213185"/>
            <a:ext cx="9216080" cy="1200329"/>
          </a:xfrm>
          <a:prstGeom prst="rect">
            <a:avLst/>
          </a:prstGeom>
          <a:noFill/>
        </p:spPr>
        <p:txBody>
          <a:bodyPr wrap="square" rtlCol="0">
            <a:spAutoFit/>
          </a:bodyPr>
          <a:lstStyle>
            <a:defPPr>
              <a:defRPr lang="en-US"/>
            </a:defPPr>
            <a:lvl1pPr>
              <a:defRPr kumimoji="1" sz="1200"/>
            </a:lvl1pPr>
          </a:lstStyle>
          <a:p>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・全国では、住宅型有料</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では</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30</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室以上が「</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35.5</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％」、サ高住では</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30</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室以上が「</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53.0</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a:t>
            </a:r>
            <a:endPar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endParaRPr>
          </a:p>
          <a:p>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・大阪府では、有料</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で</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30</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室以上が「</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66.7</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％」、サ高住は</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30</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室以上が「</a:t>
            </a:r>
            <a:r>
              <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rPr>
              <a:t>69.2</a:t>
            </a:r>
            <a:r>
              <a:rPr lang="ja-JP" altLang="en-US" sz="1800" b="1" u="sng" kern="100" dirty="0">
                <a:latin typeface="游明朝" panose="02020400000000000000" pitchFamily="18" charset="-128"/>
                <a:ea typeface="Meiryo UI" panose="020B0604030504040204" pitchFamily="50" charset="-128"/>
                <a:cs typeface="Times New Roman" panose="02020603050405020304" pitchFamily="18" charset="0"/>
              </a:rPr>
              <a:t>％」と全国に比べて規模（居室数）が大きい。</a:t>
            </a:r>
          </a:p>
          <a:p>
            <a:endParaRPr lang="en-US" altLang="ja-JP" sz="1800" b="1" u="sng" kern="100" dirty="0">
              <a:latin typeface="游明朝" panose="02020400000000000000" pitchFamily="18" charset="-128"/>
              <a:ea typeface="Meiryo UI" panose="020B0604030504040204" pitchFamily="50" charset="-128"/>
              <a:cs typeface="Times New Roman" panose="02020603050405020304" pitchFamily="18" charset="0"/>
            </a:endParaRPr>
          </a:p>
        </p:txBody>
      </p:sp>
      <p:pic>
        <p:nvPicPr>
          <p:cNvPr id="3" name="図 2">
            <a:extLst>
              <a:ext uri="{FF2B5EF4-FFF2-40B4-BE49-F238E27FC236}">
                <a16:creationId xmlns:a16="http://schemas.microsoft.com/office/drawing/2014/main" id="{FACFAA9F-933E-4BFE-BA62-673DB8D96A22}"/>
              </a:ext>
            </a:extLst>
          </p:cNvPr>
          <p:cNvPicPr>
            <a:picLocks noChangeAspect="1"/>
          </p:cNvPicPr>
          <p:nvPr/>
        </p:nvPicPr>
        <p:blipFill>
          <a:blip r:embed="rId2"/>
          <a:stretch>
            <a:fillRect/>
          </a:stretch>
        </p:blipFill>
        <p:spPr>
          <a:xfrm>
            <a:off x="239390" y="2190723"/>
            <a:ext cx="6279424" cy="1920406"/>
          </a:xfrm>
          <a:prstGeom prst="rect">
            <a:avLst/>
          </a:prstGeom>
        </p:spPr>
      </p:pic>
      <p:sp>
        <p:nvSpPr>
          <p:cNvPr id="15" name="吹き出し: 四角形 14">
            <a:extLst>
              <a:ext uri="{FF2B5EF4-FFF2-40B4-BE49-F238E27FC236}">
                <a16:creationId xmlns:a16="http://schemas.microsoft.com/office/drawing/2014/main" id="{E2024BAD-6869-4557-9BF5-FA8C472D5542}"/>
              </a:ext>
            </a:extLst>
          </p:cNvPr>
          <p:cNvSpPr/>
          <p:nvPr/>
        </p:nvSpPr>
        <p:spPr>
          <a:xfrm>
            <a:off x="4995899" y="1824188"/>
            <a:ext cx="1069622" cy="296674"/>
          </a:xfrm>
          <a:prstGeom prst="wedgeRectCallout">
            <a:avLst>
              <a:gd name="adj1" fmla="val -74242"/>
              <a:gd name="adj2" fmla="val 2988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35.5%</a:t>
            </a:r>
          </a:p>
        </p:txBody>
      </p:sp>
      <p:pic>
        <p:nvPicPr>
          <p:cNvPr id="4" name="図 3">
            <a:extLst>
              <a:ext uri="{FF2B5EF4-FFF2-40B4-BE49-F238E27FC236}">
                <a16:creationId xmlns:a16="http://schemas.microsoft.com/office/drawing/2014/main" id="{DDDA7470-B445-4C22-BFD9-2A4E46506B91}"/>
              </a:ext>
            </a:extLst>
          </p:cNvPr>
          <p:cNvPicPr>
            <a:picLocks noChangeAspect="1"/>
          </p:cNvPicPr>
          <p:nvPr/>
        </p:nvPicPr>
        <p:blipFill>
          <a:blip r:embed="rId3"/>
          <a:stretch>
            <a:fillRect/>
          </a:stretch>
        </p:blipFill>
        <p:spPr>
          <a:xfrm>
            <a:off x="256485" y="4237347"/>
            <a:ext cx="6261135" cy="2261812"/>
          </a:xfrm>
          <a:prstGeom prst="rect">
            <a:avLst/>
          </a:prstGeom>
        </p:spPr>
      </p:pic>
      <p:sp>
        <p:nvSpPr>
          <p:cNvPr id="18" name="吹き出し: 四角形 17">
            <a:extLst>
              <a:ext uri="{FF2B5EF4-FFF2-40B4-BE49-F238E27FC236}">
                <a16:creationId xmlns:a16="http://schemas.microsoft.com/office/drawing/2014/main" id="{7D362273-BEC7-4EF1-91A6-E7D0D4DED587}"/>
              </a:ext>
            </a:extLst>
          </p:cNvPr>
          <p:cNvSpPr/>
          <p:nvPr/>
        </p:nvSpPr>
        <p:spPr>
          <a:xfrm>
            <a:off x="2788920" y="4081787"/>
            <a:ext cx="1057728" cy="296674"/>
          </a:xfrm>
          <a:prstGeom prst="wedgeRectCallout">
            <a:avLst>
              <a:gd name="adj1" fmla="val 66450"/>
              <a:gd name="adj2" fmla="val -2508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53.0%</a:t>
            </a:r>
          </a:p>
        </p:txBody>
      </p:sp>
      <p:sp>
        <p:nvSpPr>
          <p:cNvPr id="16" name="正方形/長方形 15">
            <a:extLst>
              <a:ext uri="{FF2B5EF4-FFF2-40B4-BE49-F238E27FC236}">
                <a16:creationId xmlns:a16="http://schemas.microsoft.com/office/drawing/2014/main" id="{99E20969-43DF-460D-ABB5-1816B8D1AE51}"/>
              </a:ext>
            </a:extLst>
          </p:cNvPr>
          <p:cNvSpPr/>
          <p:nvPr/>
        </p:nvSpPr>
        <p:spPr>
          <a:xfrm>
            <a:off x="2591799" y="4457701"/>
            <a:ext cx="3473721" cy="48768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
        <p:nvSpPr>
          <p:cNvPr id="17" name="正方形/長方形 16">
            <a:extLst>
              <a:ext uri="{FF2B5EF4-FFF2-40B4-BE49-F238E27FC236}">
                <a16:creationId xmlns:a16="http://schemas.microsoft.com/office/drawing/2014/main" id="{0B4438EA-4825-48CF-8F72-7A5BC3C6098C}"/>
              </a:ext>
            </a:extLst>
          </p:cNvPr>
          <p:cNvSpPr/>
          <p:nvPr/>
        </p:nvSpPr>
        <p:spPr>
          <a:xfrm>
            <a:off x="2655107" y="5118760"/>
            <a:ext cx="3473722" cy="48768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
        <p:nvSpPr>
          <p:cNvPr id="20" name="吹き出し: 四角形 19">
            <a:extLst>
              <a:ext uri="{FF2B5EF4-FFF2-40B4-BE49-F238E27FC236}">
                <a16:creationId xmlns:a16="http://schemas.microsoft.com/office/drawing/2014/main" id="{376260C4-873C-4C4B-9DAD-803D4B46AA06}"/>
              </a:ext>
            </a:extLst>
          </p:cNvPr>
          <p:cNvSpPr/>
          <p:nvPr/>
        </p:nvSpPr>
        <p:spPr>
          <a:xfrm>
            <a:off x="4937289" y="4024511"/>
            <a:ext cx="1057728" cy="296674"/>
          </a:xfrm>
          <a:prstGeom prst="wedgeRectCallout">
            <a:avLst>
              <a:gd name="adj1" fmla="val -74881"/>
              <a:gd name="adj2" fmla="val 1035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66.7%</a:t>
            </a:r>
          </a:p>
        </p:txBody>
      </p:sp>
    </p:spTree>
    <p:extLst>
      <p:ext uri="{BB962C8B-B14F-4D97-AF65-F5344CB8AC3E}">
        <p14:creationId xmlns:p14="http://schemas.microsoft.com/office/powerpoint/2010/main" val="3716560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12" y="1994087"/>
            <a:ext cx="9492635" cy="4772520"/>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0" y="530470"/>
            <a:ext cx="9720263" cy="461665"/>
          </a:xfrm>
          <a:prstGeom prst="rect">
            <a:avLst/>
          </a:prstGeom>
        </p:spPr>
        <p:txBody>
          <a:bodyPr wrap="square">
            <a:spAutoFit/>
          </a:bodyPr>
          <a:lstStyle/>
          <a:p>
            <a:pPr algn="ctr"/>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・サ高住の事業者の法人等種別</a:t>
            </a:r>
          </a:p>
        </p:txBody>
      </p:sp>
      <p:sp>
        <p:nvSpPr>
          <p:cNvPr id="12" name="正方形/長方形 11">
            <a:extLst>
              <a:ext uri="{FF2B5EF4-FFF2-40B4-BE49-F238E27FC236}">
                <a16:creationId xmlns:a16="http://schemas.microsoft.com/office/drawing/2014/main" id="{090D3B27-8CBA-4773-8BFE-204FF8F06F6A}"/>
              </a:ext>
            </a:extLst>
          </p:cNvPr>
          <p:cNvSpPr/>
          <p:nvPr/>
        </p:nvSpPr>
        <p:spPr>
          <a:xfrm>
            <a:off x="4943307" y="5907347"/>
            <a:ext cx="3843257" cy="60016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出典：大阪府調べ（有料老人ホーム・サービス付き高齢者住宅に関する分析）</a:t>
            </a:r>
          </a:p>
          <a:p>
            <a:r>
              <a:rPr kumimoji="1" lang="ja-JP" altLang="en-US" sz="800" dirty="0">
                <a:solidFill>
                  <a:schemeClr val="tx1"/>
                </a:solidFill>
              </a:rPr>
              <a:t>　　　（有料</a:t>
            </a:r>
            <a:r>
              <a:rPr kumimoji="1" lang="en-US" altLang="ja-JP" sz="800" dirty="0">
                <a:solidFill>
                  <a:schemeClr val="tx1"/>
                </a:solidFill>
              </a:rPr>
              <a:t>H</a:t>
            </a:r>
            <a:r>
              <a:rPr kumimoji="1" lang="ja-JP" altLang="en-US" sz="800" dirty="0">
                <a:solidFill>
                  <a:schemeClr val="tx1"/>
                </a:solidFill>
              </a:rPr>
              <a:t>は令和</a:t>
            </a:r>
            <a:r>
              <a:rPr kumimoji="1" lang="en-US" altLang="ja-JP" sz="800" dirty="0">
                <a:solidFill>
                  <a:schemeClr val="tx1"/>
                </a:solidFill>
              </a:rPr>
              <a:t>3</a:t>
            </a:r>
            <a:r>
              <a:rPr kumimoji="1" lang="ja-JP" altLang="en-US" sz="800" dirty="0">
                <a:solidFill>
                  <a:schemeClr val="tx1"/>
                </a:solidFill>
              </a:rPr>
              <a:t>年</a:t>
            </a:r>
            <a:r>
              <a:rPr kumimoji="1" lang="en-US" altLang="ja-JP" sz="800" dirty="0">
                <a:solidFill>
                  <a:schemeClr val="tx1"/>
                </a:solidFill>
              </a:rPr>
              <a:t>7</a:t>
            </a:r>
            <a:r>
              <a:rPr kumimoji="1" lang="ja-JP" altLang="en-US" sz="800" dirty="0">
                <a:solidFill>
                  <a:schemeClr val="tx1"/>
                </a:solidFill>
              </a:rPr>
              <a:t>月時点、サ高住は令和</a:t>
            </a:r>
            <a:r>
              <a:rPr kumimoji="1" lang="en-US" altLang="ja-JP" sz="800" dirty="0">
                <a:solidFill>
                  <a:schemeClr val="tx1"/>
                </a:solidFill>
              </a:rPr>
              <a:t>4</a:t>
            </a:r>
            <a:r>
              <a:rPr kumimoji="1" lang="ja-JP" altLang="en-US" sz="800" dirty="0">
                <a:solidFill>
                  <a:schemeClr val="tx1"/>
                </a:solidFill>
              </a:rPr>
              <a:t>年</a:t>
            </a:r>
            <a:r>
              <a:rPr kumimoji="1" lang="en-US" altLang="ja-JP" sz="800" dirty="0">
                <a:solidFill>
                  <a:schemeClr val="tx1"/>
                </a:solidFill>
              </a:rPr>
              <a:t>12</a:t>
            </a:r>
            <a:r>
              <a:rPr kumimoji="1" lang="ja-JP" altLang="en-US" sz="800" dirty="0">
                <a:solidFill>
                  <a:schemeClr val="tx1"/>
                </a:solidFill>
              </a:rPr>
              <a:t>月</a:t>
            </a:r>
            <a:r>
              <a:rPr kumimoji="1" lang="en-US" altLang="ja-JP" sz="800" dirty="0">
                <a:solidFill>
                  <a:schemeClr val="tx1"/>
                </a:solidFill>
              </a:rPr>
              <a:t>9</a:t>
            </a:r>
            <a:r>
              <a:rPr kumimoji="1" lang="ja-JP" altLang="en-US" sz="800" dirty="0">
                <a:solidFill>
                  <a:schemeClr val="tx1"/>
                </a:solidFill>
              </a:rPr>
              <a:t>日時点）</a:t>
            </a:r>
          </a:p>
        </p:txBody>
      </p:sp>
      <p:sp>
        <p:nvSpPr>
          <p:cNvPr id="13" name="正方形/長方形 12">
            <a:extLst>
              <a:ext uri="{FF2B5EF4-FFF2-40B4-BE49-F238E27FC236}">
                <a16:creationId xmlns:a16="http://schemas.microsoft.com/office/drawing/2014/main" id="{68EBF264-47EA-46C0-A4B1-A8FA9A8CF0AC}"/>
              </a:ext>
            </a:extLst>
          </p:cNvPr>
          <p:cNvSpPr/>
          <p:nvPr/>
        </p:nvSpPr>
        <p:spPr>
          <a:xfrm>
            <a:off x="6408368" y="2140603"/>
            <a:ext cx="1063652"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全　国</a:t>
            </a:r>
          </a:p>
        </p:txBody>
      </p:sp>
      <p:sp>
        <p:nvSpPr>
          <p:cNvPr id="2" name="スライド番号プレースホルダー 1">
            <a:extLst>
              <a:ext uri="{FF2B5EF4-FFF2-40B4-BE49-F238E27FC236}">
                <a16:creationId xmlns:a16="http://schemas.microsoft.com/office/drawing/2014/main" id="{A124D048-F129-425F-8374-ACE4F27D82A4}"/>
              </a:ext>
            </a:extLst>
          </p:cNvPr>
          <p:cNvSpPr>
            <a:spLocks noGrp="1"/>
          </p:cNvSpPr>
          <p:nvPr>
            <p:ph type="sldNum" sz="quarter" idx="12"/>
          </p:nvPr>
        </p:nvSpPr>
        <p:spPr/>
        <p:txBody>
          <a:bodyPr/>
          <a:lstStyle/>
          <a:p>
            <a:fld id="{66B88687-DE2A-4AF1-9134-FF3DA71A830B}" type="slidenum">
              <a:rPr kumimoji="1" lang="ja-JP" altLang="en-US" smtClean="0"/>
              <a:t>12</a:t>
            </a:fld>
            <a:endParaRPr kumimoji="1" lang="ja-JP" altLang="en-US" dirty="0"/>
          </a:p>
        </p:txBody>
      </p:sp>
      <p:sp>
        <p:nvSpPr>
          <p:cNvPr id="16" name="正方形/長方形 15">
            <a:extLst>
              <a:ext uri="{FF2B5EF4-FFF2-40B4-BE49-F238E27FC236}">
                <a16:creationId xmlns:a16="http://schemas.microsoft.com/office/drawing/2014/main" id="{79C0B06D-8C24-4EBF-B6EF-D34FFF621BAA}"/>
              </a:ext>
            </a:extLst>
          </p:cNvPr>
          <p:cNvSpPr/>
          <p:nvPr/>
        </p:nvSpPr>
        <p:spPr>
          <a:xfrm>
            <a:off x="5314584" y="2717782"/>
            <a:ext cx="773628" cy="172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（総数</a:t>
            </a:r>
            <a:r>
              <a:rPr kumimoji="1" lang="en-US" altLang="ja-JP" sz="800" dirty="0">
                <a:solidFill>
                  <a:schemeClr val="tx1"/>
                </a:solidFill>
              </a:rPr>
              <a:t>255</a:t>
            </a:r>
            <a:r>
              <a:rPr kumimoji="1" lang="ja-JP" altLang="en-US" sz="800" dirty="0">
                <a:solidFill>
                  <a:schemeClr val="tx1"/>
                </a:solidFill>
              </a:rPr>
              <a:t>）</a:t>
            </a:r>
            <a:endParaRPr kumimoji="1" lang="ja-JP" altLang="en-US" sz="800" dirty="0">
              <a:solidFill>
                <a:schemeClr val="tx1"/>
              </a:solidFill>
              <a:latin typeface="游ゴシック" panose="020B0400000000000000" pitchFamily="50" charset="-128"/>
              <a:ea typeface="游ゴシック" panose="020B0400000000000000" pitchFamily="50" charset="-128"/>
            </a:endParaRPr>
          </a:p>
        </p:txBody>
      </p:sp>
      <p:sp>
        <p:nvSpPr>
          <p:cNvPr id="17" name="正方形/長方形 16">
            <a:extLst>
              <a:ext uri="{FF2B5EF4-FFF2-40B4-BE49-F238E27FC236}">
                <a16:creationId xmlns:a16="http://schemas.microsoft.com/office/drawing/2014/main" id="{18568757-5F70-48FF-AF43-CCCB15B7EDBA}"/>
              </a:ext>
            </a:extLst>
          </p:cNvPr>
          <p:cNvSpPr/>
          <p:nvPr/>
        </p:nvSpPr>
        <p:spPr>
          <a:xfrm>
            <a:off x="5311142" y="3563955"/>
            <a:ext cx="773628" cy="172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（総数</a:t>
            </a:r>
            <a:r>
              <a:rPr kumimoji="1" lang="en-US" altLang="ja-JP" sz="800" dirty="0">
                <a:solidFill>
                  <a:schemeClr val="tx1"/>
                </a:solidFill>
              </a:rPr>
              <a:t>795</a:t>
            </a:r>
            <a:r>
              <a:rPr kumimoji="1" lang="ja-JP" altLang="en-US" sz="800" dirty="0">
                <a:solidFill>
                  <a:schemeClr val="tx1"/>
                </a:solidFill>
              </a:rPr>
              <a:t>）</a:t>
            </a:r>
            <a:endParaRPr kumimoji="1" lang="ja-JP" altLang="en-US" sz="800" dirty="0">
              <a:solidFill>
                <a:schemeClr val="tx1"/>
              </a:solidFill>
              <a:latin typeface="游ゴシック" panose="020B0400000000000000" pitchFamily="50" charset="-128"/>
              <a:ea typeface="游ゴシック" panose="020B0400000000000000" pitchFamily="50" charset="-128"/>
            </a:endParaRPr>
          </a:p>
        </p:txBody>
      </p:sp>
      <p:sp>
        <p:nvSpPr>
          <p:cNvPr id="21" name="正方形/長方形 20">
            <a:extLst>
              <a:ext uri="{FF2B5EF4-FFF2-40B4-BE49-F238E27FC236}">
                <a16:creationId xmlns:a16="http://schemas.microsoft.com/office/drawing/2014/main" id="{934922F1-2857-4FF2-B632-7E42CCF8B7FF}"/>
              </a:ext>
            </a:extLst>
          </p:cNvPr>
          <p:cNvSpPr/>
          <p:nvPr/>
        </p:nvSpPr>
        <p:spPr>
          <a:xfrm>
            <a:off x="6617268" y="3429000"/>
            <a:ext cx="2887553" cy="5224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出典：</a:t>
            </a:r>
            <a:r>
              <a:rPr kumimoji="1" lang="ja-JP" altLang="en-US" sz="800" dirty="0">
                <a:solidFill>
                  <a:schemeClr val="tx1"/>
                </a:solidFill>
                <a:latin typeface="游ゴシック" panose="020B0400000000000000" pitchFamily="50" charset="-128"/>
                <a:ea typeface="游ゴシック" panose="020B0400000000000000" pitchFamily="50" charset="-128"/>
              </a:rPr>
              <a:t>高齢者向け住まいにおける運営形態の多様化に</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関する実態調査研究</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a:t>
            </a:r>
            <a:r>
              <a:rPr kumimoji="1" lang="en-US" altLang="ja-JP" sz="800" dirty="0">
                <a:solidFill>
                  <a:schemeClr val="tx1"/>
                </a:solidFill>
                <a:latin typeface="游ゴシック" panose="020B0400000000000000" pitchFamily="50" charset="-128"/>
                <a:ea typeface="游ゴシック" panose="020B0400000000000000" pitchFamily="50" charset="-128"/>
              </a:rPr>
              <a:t>P</a:t>
            </a:r>
            <a:r>
              <a:rPr kumimoji="1" lang="ja-JP" altLang="en-US" sz="800" dirty="0">
                <a:solidFill>
                  <a:schemeClr val="tx1"/>
                </a:solidFill>
                <a:latin typeface="游ゴシック" panose="020B0400000000000000" pitchFamily="50" charset="-128"/>
                <a:ea typeface="游ゴシック" panose="020B0400000000000000" pitchFamily="50" charset="-128"/>
              </a:rPr>
              <a:t>ｗＣコンサルティング合同会社令和５年３月）</a:t>
            </a:r>
          </a:p>
        </p:txBody>
      </p:sp>
      <p:sp>
        <p:nvSpPr>
          <p:cNvPr id="15" name="テキスト ボックス 14">
            <a:extLst>
              <a:ext uri="{FF2B5EF4-FFF2-40B4-BE49-F238E27FC236}">
                <a16:creationId xmlns:a16="http://schemas.microsoft.com/office/drawing/2014/main" id="{4F04707C-8975-4E7F-80CE-E0BBB7E94F43}"/>
              </a:ext>
            </a:extLst>
          </p:cNvPr>
          <p:cNvSpPr txBox="1"/>
          <p:nvPr/>
        </p:nvSpPr>
        <p:spPr>
          <a:xfrm>
            <a:off x="113812" y="1033491"/>
            <a:ext cx="9383331" cy="1200329"/>
          </a:xfrm>
          <a:prstGeom prst="rect">
            <a:avLst/>
          </a:prstGeom>
          <a:noFill/>
        </p:spPr>
        <p:txBody>
          <a:bodyPr wrap="square" rtlCol="0">
            <a:spAutoFit/>
          </a:bodyPr>
          <a:lstStyle/>
          <a:p>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・全国では、「株式会社」と「有限会社」併せて、住宅型有料</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78.7</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％、サ高住は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68.9</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a:t>
            </a:r>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a:p>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・大阪府では、「株式会社、有限会社、合同会社」が有料</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85.1</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％、サ高住は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82.8</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％と株式会社等の比率が高く、全国に比べてもその割合が高い。</a:t>
            </a:r>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a:p>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p:txBody>
      </p:sp>
      <p:sp>
        <p:nvSpPr>
          <p:cNvPr id="18" name="正方形/長方形 17">
            <a:extLst>
              <a:ext uri="{FF2B5EF4-FFF2-40B4-BE49-F238E27FC236}">
                <a16:creationId xmlns:a16="http://schemas.microsoft.com/office/drawing/2014/main" id="{7439DED7-066E-4307-8AEE-97361DAE253E}"/>
              </a:ext>
            </a:extLst>
          </p:cNvPr>
          <p:cNvSpPr/>
          <p:nvPr/>
        </p:nvSpPr>
        <p:spPr>
          <a:xfrm>
            <a:off x="4860129" y="4228009"/>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大阪府</a:t>
            </a:r>
          </a:p>
        </p:txBody>
      </p:sp>
      <p:pic>
        <p:nvPicPr>
          <p:cNvPr id="3" name="図 2">
            <a:extLst>
              <a:ext uri="{FF2B5EF4-FFF2-40B4-BE49-F238E27FC236}">
                <a16:creationId xmlns:a16="http://schemas.microsoft.com/office/drawing/2014/main" id="{DFD36ACE-0A0A-40F2-83E3-701967B3428B}"/>
              </a:ext>
            </a:extLst>
          </p:cNvPr>
          <p:cNvPicPr>
            <a:picLocks noChangeAspect="1"/>
          </p:cNvPicPr>
          <p:nvPr/>
        </p:nvPicPr>
        <p:blipFill>
          <a:blip r:embed="rId2"/>
          <a:stretch>
            <a:fillRect/>
          </a:stretch>
        </p:blipFill>
        <p:spPr>
          <a:xfrm>
            <a:off x="324965" y="2117247"/>
            <a:ext cx="5864860" cy="1902117"/>
          </a:xfrm>
          <a:prstGeom prst="rect">
            <a:avLst/>
          </a:prstGeom>
        </p:spPr>
      </p:pic>
      <p:sp>
        <p:nvSpPr>
          <p:cNvPr id="22" name="正方形/長方形 21">
            <a:extLst>
              <a:ext uri="{FF2B5EF4-FFF2-40B4-BE49-F238E27FC236}">
                <a16:creationId xmlns:a16="http://schemas.microsoft.com/office/drawing/2014/main" id="{8FA5C70C-ABC8-410F-A76B-E7D9AADBB616}"/>
              </a:ext>
            </a:extLst>
          </p:cNvPr>
          <p:cNvSpPr/>
          <p:nvPr/>
        </p:nvSpPr>
        <p:spPr>
          <a:xfrm>
            <a:off x="1414970" y="2796829"/>
            <a:ext cx="3103690" cy="29667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
        <p:nvSpPr>
          <p:cNvPr id="23" name="吹き出し: 四角形 22">
            <a:extLst>
              <a:ext uri="{FF2B5EF4-FFF2-40B4-BE49-F238E27FC236}">
                <a16:creationId xmlns:a16="http://schemas.microsoft.com/office/drawing/2014/main" id="{4DA8ACEC-A3BF-48EF-A98F-05853F7EC088}"/>
              </a:ext>
            </a:extLst>
          </p:cNvPr>
          <p:cNvSpPr/>
          <p:nvPr/>
        </p:nvSpPr>
        <p:spPr>
          <a:xfrm>
            <a:off x="3521501" y="1937146"/>
            <a:ext cx="861744" cy="296674"/>
          </a:xfrm>
          <a:prstGeom prst="wedgeRectCallout">
            <a:avLst>
              <a:gd name="adj1" fmla="val 65470"/>
              <a:gd name="adj2" fmla="val 2499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78.7%</a:t>
            </a:r>
          </a:p>
        </p:txBody>
      </p:sp>
      <p:sp>
        <p:nvSpPr>
          <p:cNvPr id="24" name="吹き出し: 四角形 23">
            <a:extLst>
              <a:ext uri="{FF2B5EF4-FFF2-40B4-BE49-F238E27FC236}">
                <a16:creationId xmlns:a16="http://schemas.microsoft.com/office/drawing/2014/main" id="{01EC4D03-506E-4AED-9E36-F0DA8AD75734}"/>
              </a:ext>
            </a:extLst>
          </p:cNvPr>
          <p:cNvSpPr/>
          <p:nvPr/>
        </p:nvSpPr>
        <p:spPr>
          <a:xfrm>
            <a:off x="5653898" y="3595382"/>
            <a:ext cx="861744" cy="296674"/>
          </a:xfrm>
          <a:prstGeom prst="wedgeRectCallout">
            <a:avLst>
              <a:gd name="adj1" fmla="val -217491"/>
              <a:gd name="adj2" fmla="val -8904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68.9%</a:t>
            </a:r>
          </a:p>
        </p:txBody>
      </p:sp>
      <p:pic>
        <p:nvPicPr>
          <p:cNvPr id="4" name="図 3">
            <a:extLst>
              <a:ext uri="{FF2B5EF4-FFF2-40B4-BE49-F238E27FC236}">
                <a16:creationId xmlns:a16="http://schemas.microsoft.com/office/drawing/2014/main" id="{213E1C1A-2BD6-4DD0-A8D1-1D5B83DF0424}"/>
              </a:ext>
            </a:extLst>
          </p:cNvPr>
          <p:cNvPicPr>
            <a:picLocks noChangeAspect="1"/>
          </p:cNvPicPr>
          <p:nvPr/>
        </p:nvPicPr>
        <p:blipFill>
          <a:blip r:embed="rId3"/>
          <a:stretch>
            <a:fillRect/>
          </a:stretch>
        </p:blipFill>
        <p:spPr>
          <a:xfrm>
            <a:off x="322178" y="4228009"/>
            <a:ext cx="4334632" cy="2444708"/>
          </a:xfrm>
          <a:prstGeom prst="rect">
            <a:avLst/>
          </a:prstGeom>
        </p:spPr>
      </p:pic>
      <p:sp>
        <p:nvSpPr>
          <p:cNvPr id="26" name="正方形/長方形 25">
            <a:extLst>
              <a:ext uri="{FF2B5EF4-FFF2-40B4-BE49-F238E27FC236}">
                <a16:creationId xmlns:a16="http://schemas.microsoft.com/office/drawing/2014/main" id="{9BB8B886-9FC5-47B5-AB03-71F28DD75783}"/>
              </a:ext>
            </a:extLst>
          </p:cNvPr>
          <p:cNvSpPr/>
          <p:nvPr/>
        </p:nvSpPr>
        <p:spPr>
          <a:xfrm>
            <a:off x="1153223" y="4419600"/>
            <a:ext cx="2730310" cy="45973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
        <p:nvSpPr>
          <p:cNvPr id="27" name="正方形/長方形 26">
            <a:extLst>
              <a:ext uri="{FF2B5EF4-FFF2-40B4-BE49-F238E27FC236}">
                <a16:creationId xmlns:a16="http://schemas.microsoft.com/office/drawing/2014/main" id="{6941E527-8A53-4B68-A224-D0D8E96D4110}"/>
              </a:ext>
            </a:extLst>
          </p:cNvPr>
          <p:cNvSpPr/>
          <p:nvPr/>
        </p:nvSpPr>
        <p:spPr>
          <a:xfrm>
            <a:off x="1153223" y="4977998"/>
            <a:ext cx="2664397" cy="43220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1496579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13" y="2498996"/>
            <a:ext cx="9492635" cy="4222481"/>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173828" y="530470"/>
            <a:ext cx="9492635" cy="461665"/>
          </a:xfrm>
          <a:prstGeom prst="rect">
            <a:avLst/>
          </a:prstGeom>
        </p:spPr>
        <p:txBody>
          <a:bodyPr wrap="square">
            <a:spAutoFit/>
          </a:bodyPr>
          <a:lstStyle/>
          <a:p>
            <a:pPr algn="ctr"/>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・サ高住の医療機関（新型コロナ対応）との連携状況</a:t>
            </a:r>
          </a:p>
        </p:txBody>
      </p:sp>
      <p:sp>
        <p:nvSpPr>
          <p:cNvPr id="3" name="スライド番号プレースホルダー 2">
            <a:extLst>
              <a:ext uri="{FF2B5EF4-FFF2-40B4-BE49-F238E27FC236}">
                <a16:creationId xmlns:a16="http://schemas.microsoft.com/office/drawing/2014/main" id="{16289167-2D15-4FBF-9E5D-F6DE49B458D2}"/>
              </a:ext>
            </a:extLst>
          </p:cNvPr>
          <p:cNvSpPr>
            <a:spLocks noGrp="1"/>
          </p:cNvSpPr>
          <p:nvPr>
            <p:ph type="sldNum" sz="quarter" idx="12"/>
          </p:nvPr>
        </p:nvSpPr>
        <p:spPr/>
        <p:txBody>
          <a:bodyPr/>
          <a:lstStyle/>
          <a:p>
            <a:fld id="{66B88687-DE2A-4AF1-9134-FF3DA71A830B}" type="slidenum">
              <a:rPr kumimoji="1" lang="ja-JP" altLang="en-US" smtClean="0"/>
              <a:t>13</a:t>
            </a:fld>
            <a:endParaRPr kumimoji="1" lang="ja-JP" altLang="en-US" dirty="0"/>
          </a:p>
        </p:txBody>
      </p:sp>
      <p:sp>
        <p:nvSpPr>
          <p:cNvPr id="13" name="正方形/長方形 12">
            <a:extLst>
              <a:ext uri="{FF2B5EF4-FFF2-40B4-BE49-F238E27FC236}">
                <a16:creationId xmlns:a16="http://schemas.microsoft.com/office/drawing/2014/main" id="{C3CF7A61-F140-4980-BAC7-D027D625F36D}"/>
              </a:ext>
            </a:extLst>
          </p:cNvPr>
          <p:cNvSpPr/>
          <p:nvPr/>
        </p:nvSpPr>
        <p:spPr>
          <a:xfrm>
            <a:off x="173828" y="1214386"/>
            <a:ext cx="9221632" cy="1107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・府内の高齢者施設の</a:t>
            </a:r>
            <a:r>
              <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99.6</a:t>
            </a:r>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％が医療機関（新型コロナ対応）との連携体制の確保ができている。</a:t>
            </a:r>
            <a:endPar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endParaRPr>
          </a:p>
          <a:p>
            <a:pPr algn="just"/>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・有料</a:t>
            </a:r>
            <a:r>
              <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では</a:t>
            </a:r>
            <a:r>
              <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99.9</a:t>
            </a:r>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％、サ高住でも</a:t>
            </a:r>
            <a:r>
              <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99.1</a:t>
            </a:r>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％とほぼ全ての住宅で医療機関との連携体制の確保ができている。</a:t>
            </a:r>
            <a:endParaRPr lang="en-US" altLang="ja-JP"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endParaRPr>
          </a:p>
          <a:p>
            <a:pPr algn="just"/>
            <a:r>
              <a:rPr lang="ja-JP" altLang="en-US" b="1" u="sng"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・確保率は、全国の数字を上回っている。</a:t>
            </a:r>
          </a:p>
        </p:txBody>
      </p:sp>
      <p:sp>
        <p:nvSpPr>
          <p:cNvPr id="14" name="正方形/長方形 13">
            <a:extLst>
              <a:ext uri="{FF2B5EF4-FFF2-40B4-BE49-F238E27FC236}">
                <a16:creationId xmlns:a16="http://schemas.microsoft.com/office/drawing/2014/main" id="{27162A59-B1CE-4F8D-B2A6-79CF5959967A}"/>
              </a:ext>
            </a:extLst>
          </p:cNvPr>
          <p:cNvSpPr/>
          <p:nvPr/>
        </p:nvSpPr>
        <p:spPr>
          <a:xfrm>
            <a:off x="6864936" y="5286857"/>
            <a:ext cx="2681493" cy="8472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latin typeface="游ゴシック" panose="020B0400000000000000" pitchFamily="50" charset="-128"/>
                <a:ea typeface="游ゴシック" panose="020B0400000000000000" pitchFamily="50" charset="-128"/>
              </a:rPr>
              <a:t>令和５年９月</a:t>
            </a:r>
            <a:r>
              <a:rPr kumimoji="1" lang="en-US" altLang="ja-JP" sz="800" dirty="0">
                <a:solidFill>
                  <a:schemeClr val="tx1"/>
                </a:solidFill>
                <a:latin typeface="游ゴシック" panose="020B0400000000000000" pitchFamily="50" charset="-128"/>
                <a:ea typeface="游ゴシック" panose="020B0400000000000000" pitchFamily="50" charset="-128"/>
              </a:rPr>
              <a:t>15</a:t>
            </a:r>
            <a:r>
              <a:rPr kumimoji="1" lang="ja-JP" altLang="en-US" sz="800" dirty="0">
                <a:solidFill>
                  <a:schemeClr val="tx1"/>
                </a:solidFill>
                <a:latin typeface="游ゴシック" panose="020B0400000000000000" pitchFamily="50" charset="-128"/>
                <a:ea typeface="游ゴシック" panose="020B0400000000000000" pitchFamily="50" charset="-128"/>
              </a:rPr>
              <a:t>日付け厚生労働省新型コロナウイルス感染症対策推進本部事務連絡「新型コロナウイルス感染症の令和５年</a:t>
            </a:r>
            <a:r>
              <a:rPr kumimoji="1" lang="en-US" altLang="ja-JP" sz="800" dirty="0">
                <a:solidFill>
                  <a:schemeClr val="tx1"/>
                </a:solidFill>
                <a:latin typeface="游ゴシック" panose="020B0400000000000000" pitchFamily="50" charset="-128"/>
                <a:ea typeface="游ゴシック" panose="020B0400000000000000" pitchFamily="50" charset="-128"/>
              </a:rPr>
              <a:t>10</a:t>
            </a:r>
            <a:r>
              <a:rPr kumimoji="1" lang="ja-JP" altLang="en-US" sz="800" dirty="0">
                <a:solidFill>
                  <a:schemeClr val="tx1"/>
                </a:solidFill>
                <a:latin typeface="游ゴシック" panose="020B0400000000000000" pitchFamily="50" charset="-128"/>
                <a:ea typeface="游ゴシック" panose="020B0400000000000000" pitchFamily="50" charset="-128"/>
              </a:rPr>
              <a:t>月以降の医療提供体制の移行及び公費支援の具体的内容について」に基づく調査結果</a:t>
            </a:r>
          </a:p>
        </p:txBody>
      </p:sp>
      <p:pic>
        <p:nvPicPr>
          <p:cNvPr id="2" name="図 1">
            <a:extLst>
              <a:ext uri="{FF2B5EF4-FFF2-40B4-BE49-F238E27FC236}">
                <a16:creationId xmlns:a16="http://schemas.microsoft.com/office/drawing/2014/main" id="{9052E24C-D7E0-4B71-B877-2A6CBD616F72}"/>
              </a:ext>
            </a:extLst>
          </p:cNvPr>
          <p:cNvPicPr>
            <a:picLocks noChangeAspect="1"/>
          </p:cNvPicPr>
          <p:nvPr/>
        </p:nvPicPr>
        <p:blipFill>
          <a:blip r:embed="rId2"/>
          <a:stretch>
            <a:fillRect/>
          </a:stretch>
        </p:blipFill>
        <p:spPr>
          <a:xfrm>
            <a:off x="249313" y="2860666"/>
            <a:ext cx="9221632" cy="2026393"/>
          </a:xfrm>
          <a:prstGeom prst="rect">
            <a:avLst/>
          </a:prstGeom>
        </p:spPr>
      </p:pic>
      <p:sp>
        <p:nvSpPr>
          <p:cNvPr id="11" name="正方形/長方形 10">
            <a:extLst>
              <a:ext uri="{FF2B5EF4-FFF2-40B4-BE49-F238E27FC236}">
                <a16:creationId xmlns:a16="http://schemas.microsoft.com/office/drawing/2014/main" id="{4CFB61D7-485E-4A9F-BE8A-54C9BDBA2904}"/>
              </a:ext>
            </a:extLst>
          </p:cNvPr>
          <p:cNvSpPr/>
          <p:nvPr/>
        </p:nvSpPr>
        <p:spPr>
          <a:xfrm>
            <a:off x="3678110" y="4084609"/>
            <a:ext cx="429070" cy="46453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kumimoji="1" lang="ja-JP" altLang="en-US"/>
          </a:p>
        </p:txBody>
      </p:sp>
    </p:spTree>
    <p:extLst>
      <p:ext uri="{BB962C8B-B14F-4D97-AF65-F5344CB8AC3E}">
        <p14:creationId xmlns:p14="http://schemas.microsoft.com/office/powerpoint/2010/main" val="228363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00805CB-0CCC-483A-A413-39652F768277}"/>
              </a:ext>
            </a:extLst>
          </p:cNvPr>
          <p:cNvPicPr>
            <a:picLocks noChangeAspect="1"/>
          </p:cNvPicPr>
          <p:nvPr/>
        </p:nvPicPr>
        <p:blipFill>
          <a:blip r:embed="rId2"/>
          <a:stretch>
            <a:fillRect/>
          </a:stretch>
        </p:blipFill>
        <p:spPr>
          <a:xfrm>
            <a:off x="-1" y="794160"/>
            <a:ext cx="9720263" cy="467496"/>
          </a:xfrm>
          <a:prstGeom prst="rect">
            <a:avLst/>
          </a:prstGeom>
        </p:spPr>
      </p:pic>
      <p:sp>
        <p:nvSpPr>
          <p:cNvPr id="2" name="スライド番号プレースホルダー 1">
            <a:extLst>
              <a:ext uri="{FF2B5EF4-FFF2-40B4-BE49-F238E27FC236}">
                <a16:creationId xmlns:a16="http://schemas.microsoft.com/office/drawing/2014/main" id="{4D810237-6C25-4903-A740-1A36FC18B81E}"/>
              </a:ext>
            </a:extLst>
          </p:cNvPr>
          <p:cNvSpPr>
            <a:spLocks noGrp="1"/>
          </p:cNvSpPr>
          <p:nvPr>
            <p:ph type="sldNum" sz="quarter" idx="12"/>
          </p:nvPr>
        </p:nvSpPr>
        <p:spPr/>
        <p:txBody>
          <a:bodyPr/>
          <a:lstStyle/>
          <a:p>
            <a:fld id="{66B88687-DE2A-4AF1-9134-FF3DA71A830B}" type="slidenum">
              <a:rPr kumimoji="1" lang="ja-JP" altLang="en-US" smtClean="0"/>
              <a:t>14</a:t>
            </a:fld>
            <a:endParaRPr kumimoji="1" lang="ja-JP" altLang="en-US"/>
          </a:p>
        </p:txBody>
      </p:sp>
      <p:sp>
        <p:nvSpPr>
          <p:cNvPr id="7" name="正方形/長方形 6">
            <a:extLst>
              <a:ext uri="{FF2B5EF4-FFF2-40B4-BE49-F238E27FC236}">
                <a16:creationId xmlns:a16="http://schemas.microsoft.com/office/drawing/2014/main" id="{08CB5E35-B490-40A5-BBCC-D6AFC4543858}"/>
              </a:ext>
            </a:extLst>
          </p:cNvPr>
          <p:cNvSpPr/>
          <p:nvPr/>
        </p:nvSpPr>
        <p:spPr>
          <a:xfrm>
            <a:off x="1" y="794160"/>
            <a:ext cx="9720262" cy="461665"/>
          </a:xfrm>
          <a:prstGeom prst="rect">
            <a:avLst/>
          </a:prstGeom>
        </p:spPr>
        <p:txBody>
          <a:bodyPr wrap="square">
            <a:spAutoFit/>
          </a:bodyPr>
          <a:lstStyle/>
          <a:p>
            <a:pPr algn="ctr"/>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・サ高住の現状のまとめ</a:t>
            </a:r>
          </a:p>
        </p:txBody>
      </p:sp>
      <p:sp>
        <p:nvSpPr>
          <p:cNvPr id="6" name="正方形/長方形 5">
            <a:extLst>
              <a:ext uri="{FF2B5EF4-FFF2-40B4-BE49-F238E27FC236}">
                <a16:creationId xmlns:a16="http://schemas.microsoft.com/office/drawing/2014/main" id="{8D9B884E-0BD8-4032-8959-1204550314FF}"/>
              </a:ext>
            </a:extLst>
          </p:cNvPr>
          <p:cNvSpPr/>
          <p:nvPr/>
        </p:nvSpPr>
        <p:spPr>
          <a:xfrm>
            <a:off x="113812" y="1510612"/>
            <a:ext cx="9492635" cy="5156944"/>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9" name="コンテンツ プレースホルダー 3">
            <a:extLst>
              <a:ext uri="{FF2B5EF4-FFF2-40B4-BE49-F238E27FC236}">
                <a16:creationId xmlns:a16="http://schemas.microsoft.com/office/drawing/2014/main" id="{2FF44239-364C-48B6-ACAD-7BFF39A06595}"/>
              </a:ext>
            </a:extLst>
          </p:cNvPr>
          <p:cNvSpPr>
            <a:spLocks noGrp="1"/>
          </p:cNvSpPr>
          <p:nvPr>
            <p:ph idx="1"/>
          </p:nvPr>
        </p:nvSpPr>
        <p:spPr>
          <a:xfrm>
            <a:off x="363538" y="1757812"/>
            <a:ext cx="8841422" cy="4711567"/>
          </a:xfrm>
        </p:spPr>
        <p:txBody>
          <a:bodyPr>
            <a:normAutofit lnSpcReduction="10000"/>
          </a:bodyPr>
          <a:lstStyle/>
          <a:p>
            <a:r>
              <a:rPr lang="ja-JP" altLang="en-US" sz="1600" dirty="0"/>
              <a:t>大阪府において、平成</a:t>
            </a:r>
            <a:r>
              <a:rPr lang="en-US" altLang="ja-JP" sz="1600" dirty="0"/>
              <a:t>27</a:t>
            </a:r>
            <a:r>
              <a:rPr lang="ja-JP" altLang="en-US" sz="1600" dirty="0"/>
              <a:t>年に介護保険</a:t>
            </a:r>
            <a:r>
              <a:rPr lang="en-US" altLang="ja-JP" sz="1600" dirty="0"/>
              <a:t>4</a:t>
            </a:r>
            <a:r>
              <a:rPr lang="ja-JP" altLang="en-US" sz="1600" dirty="0"/>
              <a:t>施設と有料</a:t>
            </a:r>
            <a:r>
              <a:rPr lang="en-US" altLang="ja-JP" sz="1600" dirty="0"/>
              <a:t>H</a:t>
            </a:r>
            <a:r>
              <a:rPr lang="ja-JP" altLang="en-US" sz="1600" dirty="0"/>
              <a:t>とサ高住の入居者の数が逆転</a:t>
            </a:r>
            <a:endParaRPr lang="en-US" altLang="ja-JP" sz="1600" dirty="0"/>
          </a:p>
          <a:p>
            <a:r>
              <a:rPr lang="ja-JP" altLang="en-US" sz="1600" dirty="0"/>
              <a:t>特別養護老人ホームにおける入所申込者は減少傾向にある</a:t>
            </a:r>
            <a:endParaRPr lang="en-US" altLang="ja-JP" sz="1600" dirty="0"/>
          </a:p>
          <a:p>
            <a:r>
              <a:rPr lang="ja-JP" altLang="en-US" sz="1600" dirty="0"/>
              <a:t>介護サービス利用者のうち、在宅・居宅系サービス利用者は増加傾向で、特に、要介護５の増加幅が大きい</a:t>
            </a:r>
            <a:endParaRPr lang="en-US" altLang="ja-JP" sz="1600" dirty="0"/>
          </a:p>
          <a:p>
            <a:r>
              <a:rPr lang="ja-JP" altLang="en-US" sz="1600" dirty="0"/>
              <a:t>給付月額は全国と大きな差はないが、要介護５では在宅サービスが施設サービスを上回っている</a:t>
            </a:r>
            <a:endParaRPr lang="en-US" altLang="ja-JP" sz="1600" dirty="0"/>
          </a:p>
          <a:p>
            <a:r>
              <a:rPr lang="ja-JP" altLang="en-US" sz="1600" dirty="0"/>
              <a:t>高齢者数千人あたりの有料</a:t>
            </a:r>
            <a:r>
              <a:rPr lang="en-US" altLang="ja-JP" sz="1600" dirty="0"/>
              <a:t>H</a:t>
            </a:r>
            <a:r>
              <a:rPr lang="ja-JP" altLang="en-US" sz="1600" dirty="0"/>
              <a:t>・サ高住の定員数は平成</a:t>
            </a:r>
            <a:r>
              <a:rPr lang="en-US" altLang="ja-JP" sz="1600" dirty="0"/>
              <a:t>25</a:t>
            </a:r>
            <a:r>
              <a:rPr lang="ja-JP" altLang="en-US" sz="1600" dirty="0"/>
              <a:t>年から令和</a:t>
            </a:r>
            <a:r>
              <a:rPr lang="en-US" altLang="ja-JP" sz="1600" dirty="0"/>
              <a:t>4</a:t>
            </a:r>
            <a:r>
              <a:rPr lang="ja-JP" altLang="en-US" sz="1600" dirty="0"/>
              <a:t>年までの約</a:t>
            </a:r>
            <a:r>
              <a:rPr lang="en-US" altLang="ja-JP" sz="1600" dirty="0"/>
              <a:t>10</a:t>
            </a:r>
            <a:r>
              <a:rPr lang="ja-JP" altLang="en-US" sz="1600" dirty="0"/>
              <a:t>年間で２倍となっている</a:t>
            </a:r>
            <a:endParaRPr lang="en-US" altLang="ja-JP" sz="1600" dirty="0"/>
          </a:p>
          <a:p>
            <a:r>
              <a:rPr lang="ja-JP" altLang="en-US" sz="1600" dirty="0"/>
              <a:t>要介護</a:t>
            </a:r>
            <a:r>
              <a:rPr lang="en-US" altLang="ja-JP" sz="1600" dirty="0"/>
              <a:t>3</a:t>
            </a:r>
            <a:r>
              <a:rPr lang="ja-JP" altLang="en-US" sz="1600" dirty="0"/>
              <a:t>以上の入居者の割合は、全国よりも高い傾向にある</a:t>
            </a:r>
            <a:endParaRPr lang="en-US" altLang="ja-JP" sz="1600" dirty="0"/>
          </a:p>
          <a:p>
            <a:r>
              <a:rPr lang="ja-JP" altLang="en-US" sz="1600" dirty="0"/>
              <a:t>全国、大阪府ともに自立の入居者の割合は低く、介護サービスを受ける利用者が多い</a:t>
            </a:r>
            <a:endParaRPr lang="en-US" altLang="ja-JP" sz="1600" dirty="0"/>
          </a:p>
          <a:p>
            <a:r>
              <a:rPr lang="ja-JP" altLang="en-US" sz="1600" dirty="0"/>
              <a:t>約</a:t>
            </a:r>
            <a:r>
              <a:rPr lang="en-US" altLang="ja-JP" sz="1600" dirty="0"/>
              <a:t>80</a:t>
            </a:r>
            <a:r>
              <a:rPr lang="ja-JP" altLang="en-US" sz="1600" dirty="0"/>
              <a:t>％の住宅型有料</a:t>
            </a:r>
            <a:r>
              <a:rPr lang="en-US" altLang="ja-JP" sz="1600" dirty="0"/>
              <a:t>H</a:t>
            </a:r>
            <a:r>
              <a:rPr lang="ja-JP" altLang="en-US" sz="1600" dirty="0"/>
              <a:t>、約</a:t>
            </a:r>
            <a:r>
              <a:rPr lang="en-US" altLang="ja-JP" sz="1600" dirty="0"/>
              <a:t>88</a:t>
            </a:r>
            <a:r>
              <a:rPr lang="ja-JP" altLang="en-US" sz="1600" dirty="0"/>
              <a:t>％のサ高住で併設、隣接の介護事業所がある</a:t>
            </a:r>
            <a:endParaRPr lang="en-US" altLang="ja-JP" sz="1600" dirty="0"/>
          </a:p>
          <a:p>
            <a:r>
              <a:rPr lang="ja-JP" altLang="en-US" sz="1600" dirty="0"/>
              <a:t>利用料は大阪府は若干高いが全国と大きな差はない</a:t>
            </a:r>
          </a:p>
          <a:p>
            <a:r>
              <a:rPr lang="ja-JP" altLang="en-US" sz="1600" dirty="0"/>
              <a:t>規模（居室数）は、全国より大きい傾向にある</a:t>
            </a:r>
          </a:p>
          <a:p>
            <a:r>
              <a:rPr lang="ja-JP" altLang="en-US" sz="1600" dirty="0"/>
              <a:t>法人種別は営利法人である「株式会社、有限会社」の割合が、全国より高い傾向にある</a:t>
            </a:r>
            <a:endParaRPr lang="en-US" altLang="ja-JP" sz="1600" dirty="0"/>
          </a:p>
          <a:p>
            <a:r>
              <a:rPr lang="ja-JP" altLang="en-US" sz="1600" dirty="0"/>
              <a:t>コロナ対応を行う医療機関との連携は、ほぼ全ての施設で確保できており、確保率は全国より高くなっている</a:t>
            </a:r>
            <a:endParaRPr lang="en-US" altLang="ja-JP" sz="1600" dirty="0"/>
          </a:p>
        </p:txBody>
      </p:sp>
      <p:sp>
        <p:nvSpPr>
          <p:cNvPr id="8" name="スライド番号プレースホルダー 2">
            <a:extLst>
              <a:ext uri="{FF2B5EF4-FFF2-40B4-BE49-F238E27FC236}">
                <a16:creationId xmlns:a16="http://schemas.microsoft.com/office/drawing/2014/main" id="{FE072709-4933-4AAF-BF69-55E86DCE023F}"/>
              </a:ext>
            </a:extLst>
          </p:cNvPr>
          <p:cNvSpPr txBox="1">
            <a:spLocks/>
          </p:cNvSpPr>
          <p:nvPr/>
        </p:nvSpPr>
        <p:spPr>
          <a:xfrm>
            <a:off x="6864936" y="6351454"/>
            <a:ext cx="2187059"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6B88687-DE2A-4AF1-9134-FF3DA71A830B}" type="slidenum">
              <a:rPr kumimoji="1" lang="ja-JP" altLang="en-US" smtClean="0"/>
              <a:pPr/>
              <a:t>14</a:t>
            </a:fld>
            <a:endParaRPr kumimoji="1" lang="ja-JP" altLang="en-US" dirty="0"/>
          </a:p>
        </p:txBody>
      </p:sp>
    </p:spTree>
    <p:extLst>
      <p:ext uri="{BB962C8B-B14F-4D97-AF65-F5344CB8AC3E}">
        <p14:creationId xmlns:p14="http://schemas.microsoft.com/office/powerpoint/2010/main" val="3588576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84D19EEA-D215-4568-AF42-416843E2F6A6}"/>
              </a:ext>
            </a:extLst>
          </p:cNvPr>
          <p:cNvSpPr/>
          <p:nvPr/>
        </p:nvSpPr>
        <p:spPr>
          <a:xfrm>
            <a:off x="113807" y="1363981"/>
            <a:ext cx="9492635" cy="5156944"/>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664677" y="547091"/>
            <a:ext cx="6635531" cy="461665"/>
          </a:xfrm>
          <a:prstGeom prst="rect">
            <a:avLst/>
          </a:prstGeom>
        </p:spPr>
        <p:txBody>
          <a:bodyPr wrap="square">
            <a:spAutoFit/>
          </a:bodyPr>
          <a:lstStyle/>
          <a:p>
            <a:pPr algn="ctr"/>
            <a:r>
              <a:rPr lang="ja-JP" altLang="en-US" sz="2400" b="1" dirty="0">
                <a:solidFill>
                  <a:schemeClr val="bg1"/>
                </a:solidFill>
                <a:latin typeface="+mn-ea"/>
              </a:rPr>
              <a:t>国・大阪府の介護保険施設整備の方向性</a:t>
            </a:r>
          </a:p>
        </p:txBody>
      </p:sp>
      <p:sp>
        <p:nvSpPr>
          <p:cNvPr id="8" name="正方形/長方形 7">
            <a:extLst>
              <a:ext uri="{FF2B5EF4-FFF2-40B4-BE49-F238E27FC236}">
                <a16:creationId xmlns:a16="http://schemas.microsoft.com/office/drawing/2014/main" id="{812F6F1F-01E1-4F5E-803F-C1D721E26C48}"/>
              </a:ext>
            </a:extLst>
          </p:cNvPr>
          <p:cNvSpPr/>
          <p:nvPr/>
        </p:nvSpPr>
        <p:spPr>
          <a:xfrm>
            <a:off x="337919" y="1769033"/>
            <a:ext cx="9044409" cy="1569660"/>
          </a:xfrm>
          <a:prstGeom prst="rect">
            <a:avLst/>
          </a:prstGeom>
        </p:spPr>
        <p:txBody>
          <a:bodyPr wrap="square">
            <a:spAutoFit/>
          </a:bodyPr>
          <a:lstStyle/>
          <a:p>
            <a:pPr marL="133350" indent="-133350" algn="just"/>
            <a:r>
              <a:rPr lang="ja-JP" altLang="en-US" sz="1600" b="1" u="sng" kern="100" dirty="0">
                <a:latin typeface="游明朝" panose="02020400000000000000" pitchFamily="18" charset="-128"/>
                <a:ea typeface="Meiryo UI" panose="020B0604030504040204" pitchFamily="50" charset="-128"/>
                <a:cs typeface="Times New Roman" panose="02020603050405020304" pitchFamily="18" charset="0"/>
              </a:rPr>
              <a:t>国の第</a:t>
            </a:r>
            <a:r>
              <a:rPr lang="en-US" altLang="ja-JP" sz="1600" b="1" u="sng" kern="100" dirty="0">
                <a:latin typeface="游明朝" panose="02020400000000000000" pitchFamily="18" charset="-128"/>
                <a:ea typeface="Meiryo UI" panose="020B0604030504040204" pitchFamily="50" charset="-128"/>
                <a:cs typeface="Times New Roman" panose="02020603050405020304" pitchFamily="18" charset="0"/>
              </a:rPr>
              <a:t>9</a:t>
            </a:r>
            <a:r>
              <a:rPr lang="ja-JP" altLang="en-US" sz="1600" b="1" u="sng" kern="100" dirty="0">
                <a:latin typeface="游明朝" panose="02020400000000000000" pitchFamily="18" charset="-128"/>
                <a:ea typeface="Meiryo UI" panose="020B0604030504040204" pitchFamily="50" charset="-128"/>
                <a:cs typeface="Times New Roman" panose="02020603050405020304" pitchFamily="18" charset="0"/>
              </a:rPr>
              <a:t>期計画の基本指針のポイントとして</a:t>
            </a:r>
            <a:endParaRPr lang="en-US" altLang="ja-JP" sz="1600" b="1" u="sng" kern="100" dirty="0">
              <a:latin typeface="游明朝" panose="02020400000000000000" pitchFamily="18" charset="-128"/>
              <a:ea typeface="Meiryo UI" panose="020B0604030504040204" pitchFamily="50" charset="-128"/>
              <a:cs typeface="Times New Roman" panose="02020603050405020304" pitchFamily="18" charset="0"/>
            </a:endParaRPr>
          </a:p>
          <a:p>
            <a:pPr marL="133350" indent="-133350" algn="just"/>
            <a:r>
              <a:rPr lang="ja-JP" altLang="en-US" sz="1600" kern="100" dirty="0">
                <a:latin typeface="游明朝" panose="02020400000000000000" pitchFamily="18" charset="-128"/>
                <a:ea typeface="Meiryo UI" panose="020B0604030504040204" pitchFamily="50" charset="-128"/>
                <a:cs typeface="Times New Roman" panose="02020603050405020304" pitchFamily="18" charset="0"/>
              </a:rPr>
              <a:t>〇中長期的な地域の人口動態や介護ニーズの見込み等を適切にとらえて、施設・サービス種別の変更など、既存施設・事業者の在り方も含め検討し、地域の実情に応じて介護サービス基盤を計画的に確保していく必要がある</a:t>
            </a:r>
            <a:endParaRPr lang="en-US" altLang="ja-JP" sz="1600" kern="100" dirty="0">
              <a:latin typeface="游明朝" panose="02020400000000000000" pitchFamily="18" charset="-128"/>
              <a:ea typeface="Meiryo UI" panose="020B0604030504040204" pitchFamily="50" charset="-128"/>
              <a:cs typeface="Times New Roman" panose="02020603050405020304" pitchFamily="18" charset="0"/>
            </a:endParaRPr>
          </a:p>
          <a:p>
            <a:pPr marL="133350" indent="-133350" algn="just"/>
            <a:r>
              <a:rPr lang="ja-JP" altLang="en-US" sz="1600" kern="100" dirty="0">
                <a:latin typeface="游明朝" panose="02020400000000000000" pitchFamily="18" charset="-128"/>
                <a:ea typeface="Meiryo UI" panose="020B0604030504040204" pitchFamily="50" charset="-128"/>
                <a:cs typeface="Times New Roman" panose="02020603050405020304" pitchFamily="18" charset="0"/>
              </a:rPr>
              <a:t>〇中長期的なサービス需要の見込みをサービス提供事業者を含め、地域の関係者と共有し、サービス基盤の整備の在り方を議論することが重要</a:t>
            </a:r>
            <a:endParaRPr lang="en-US" altLang="ja-JP" sz="1600" kern="100" dirty="0">
              <a:latin typeface="游明朝" panose="02020400000000000000" pitchFamily="18" charset="-128"/>
              <a:ea typeface="Meiryo UI" panose="020B0604030504040204" pitchFamily="50" charset="-128"/>
              <a:cs typeface="Times New Roman" panose="02020603050405020304" pitchFamily="18" charset="0"/>
            </a:endParaRPr>
          </a:p>
        </p:txBody>
      </p:sp>
      <p:sp>
        <p:nvSpPr>
          <p:cNvPr id="24" name="正方形/長方形 23">
            <a:extLst>
              <a:ext uri="{FF2B5EF4-FFF2-40B4-BE49-F238E27FC236}">
                <a16:creationId xmlns:a16="http://schemas.microsoft.com/office/drawing/2014/main" id="{622C2A3E-CD97-4946-A740-4C61FEAEAF5C}"/>
              </a:ext>
            </a:extLst>
          </p:cNvPr>
          <p:cNvSpPr/>
          <p:nvPr/>
        </p:nvSpPr>
        <p:spPr>
          <a:xfrm>
            <a:off x="337921" y="4397583"/>
            <a:ext cx="9044409" cy="584775"/>
          </a:xfrm>
          <a:prstGeom prst="rect">
            <a:avLst/>
          </a:prstGeom>
        </p:spPr>
        <p:txBody>
          <a:bodyPr wrap="square">
            <a:spAutoFit/>
          </a:bodyPr>
          <a:lstStyle/>
          <a:p>
            <a:pPr marL="133350" indent="-133350"/>
            <a:r>
              <a:rPr lang="ja-JP" altLang="en-US" sz="1600" b="1" kern="100" dirty="0">
                <a:latin typeface="游明朝" panose="02020400000000000000" pitchFamily="18" charset="-128"/>
                <a:ea typeface="Meiryo UI" panose="020B0604030504040204" pitchFamily="50" charset="-128"/>
                <a:cs typeface="Times New Roman" panose="02020603050405020304" pitchFamily="18" charset="0"/>
              </a:rPr>
              <a:t>大阪府第９期計画においても、市町村ごとに生産年齢人口の動向を踏まえた中長期的な介護ニーズを</a:t>
            </a:r>
            <a:endParaRPr lang="en-US" altLang="ja-JP" sz="1600" b="1" kern="100" dirty="0">
              <a:latin typeface="游明朝" panose="02020400000000000000" pitchFamily="18" charset="-128"/>
              <a:ea typeface="Meiryo UI" panose="020B0604030504040204" pitchFamily="50" charset="-128"/>
              <a:cs typeface="Times New Roman" panose="02020603050405020304" pitchFamily="18" charset="0"/>
            </a:endParaRPr>
          </a:p>
          <a:p>
            <a:pPr marL="133350" indent="-133350"/>
            <a:r>
              <a:rPr lang="ja-JP" altLang="en-US" sz="1600" b="1" kern="100" dirty="0">
                <a:latin typeface="游明朝" panose="02020400000000000000" pitchFamily="18" charset="-128"/>
                <a:ea typeface="Meiryo UI" panose="020B0604030504040204" pitchFamily="50" charset="-128"/>
                <a:cs typeface="Times New Roman" panose="02020603050405020304" pitchFamily="18" charset="0"/>
              </a:rPr>
              <a:t>踏まえ整備の計画を検討いただき、市町村のサービス利用の見込みを踏まえて必要入所定員総数を設定</a:t>
            </a:r>
            <a:endParaRPr lang="en-US" altLang="ja-JP" sz="1600" b="1" kern="100" dirty="0">
              <a:latin typeface="游明朝" panose="02020400000000000000" pitchFamily="18" charset="-128"/>
              <a:ea typeface="Meiryo UI" panose="020B0604030504040204" pitchFamily="50" charset="-128"/>
              <a:cs typeface="Times New Roman" panose="02020603050405020304" pitchFamily="18" charset="0"/>
            </a:endParaRPr>
          </a:p>
        </p:txBody>
      </p:sp>
      <p:sp>
        <p:nvSpPr>
          <p:cNvPr id="3" name="矢印: 下 2">
            <a:extLst>
              <a:ext uri="{FF2B5EF4-FFF2-40B4-BE49-F238E27FC236}">
                <a16:creationId xmlns:a16="http://schemas.microsoft.com/office/drawing/2014/main" id="{66969D70-17D8-4BC5-A1B3-A65FB3FF7415}"/>
              </a:ext>
            </a:extLst>
          </p:cNvPr>
          <p:cNvSpPr/>
          <p:nvPr/>
        </p:nvSpPr>
        <p:spPr>
          <a:xfrm>
            <a:off x="4008120" y="3743323"/>
            <a:ext cx="1341120" cy="3333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221F4957-4615-4ADA-87C6-38173E3016AF}"/>
              </a:ext>
            </a:extLst>
          </p:cNvPr>
          <p:cNvSpPr>
            <a:spLocks noGrp="1"/>
          </p:cNvSpPr>
          <p:nvPr>
            <p:ph type="sldNum" sz="quarter" idx="12"/>
          </p:nvPr>
        </p:nvSpPr>
        <p:spPr/>
        <p:txBody>
          <a:bodyPr/>
          <a:lstStyle/>
          <a:p>
            <a:fld id="{66B88687-DE2A-4AF1-9134-FF3DA71A830B}" type="slidenum">
              <a:rPr kumimoji="1" lang="ja-JP" altLang="en-US" smtClean="0"/>
              <a:t>15</a:t>
            </a:fld>
            <a:endParaRPr kumimoji="1" lang="ja-JP" altLang="en-US"/>
          </a:p>
        </p:txBody>
      </p:sp>
    </p:spTree>
    <p:extLst>
      <p:ext uri="{BB962C8B-B14F-4D97-AF65-F5344CB8AC3E}">
        <p14:creationId xmlns:p14="http://schemas.microsoft.com/office/powerpoint/2010/main" val="4240902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0" y="224478"/>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正方形/長方形 5"/>
          <p:cNvSpPr/>
          <p:nvPr/>
        </p:nvSpPr>
        <p:spPr>
          <a:xfrm>
            <a:off x="142521" y="865182"/>
            <a:ext cx="9492635" cy="5768340"/>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00000"/>
              </a:lnSpc>
              <a:spcBef>
                <a:spcPts val="600"/>
              </a:spcBef>
              <a:spcAft>
                <a:spcPts val="0"/>
              </a:spcAft>
              <a:buClrTx/>
              <a:buSzTx/>
              <a:buFontTx/>
              <a:buNone/>
              <a:tabLst/>
              <a:defRPr/>
            </a:pPr>
            <a:endParaRPr kumimoji="1" lang="ja-JP" altLang="en-US" sz="18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57416" y="219204"/>
            <a:ext cx="9662847" cy="430887"/>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200" b="1" i="0" u="none" strike="noStrike" kern="1200" cap="none" spc="0" normalizeH="0" baseline="0" noProof="0" dirty="0">
                <a:ln>
                  <a:noFill/>
                </a:ln>
                <a:solidFill>
                  <a:prstClr val="white"/>
                </a:solidFill>
                <a:effectLst/>
                <a:uLnTx/>
                <a:uFillTx/>
                <a:latin typeface="游ゴシック" panose="020B0400000000000000" pitchFamily="50" charset="-128"/>
                <a:ea typeface="游ゴシック" panose="020B0400000000000000" pitchFamily="50" charset="-128"/>
                <a:cs typeface="+mn-cs"/>
              </a:rPr>
              <a:t>有料老人ホーム・サービス付高齢者住宅の果たす役割の方向性</a:t>
            </a:r>
          </a:p>
        </p:txBody>
      </p:sp>
      <p:sp>
        <p:nvSpPr>
          <p:cNvPr id="16" name="正方形/長方形 15"/>
          <p:cNvSpPr/>
          <p:nvPr/>
        </p:nvSpPr>
        <p:spPr>
          <a:xfrm>
            <a:off x="222504" y="2598923"/>
            <a:ext cx="9225443" cy="584775"/>
          </a:xfrm>
          <a:prstGeom prst="rect">
            <a:avLst/>
          </a:prstGeom>
        </p:spPr>
        <p:txBody>
          <a:bodyPr wrap="square">
            <a:spAutoFit/>
          </a:bodyPr>
          <a:lstStyle/>
          <a:p>
            <a:pPr marL="133350" indent="-133350" algn="just"/>
            <a:r>
              <a:rPr lang="ja-JP" altLang="en-US" sz="16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高齢者の住まいとして、いわゆる施設とは異なる、有料老人ホームやサービス付高齢者住宅の果たす役割は大きく、今後、以下の方向で進めていくことが重要</a:t>
            </a:r>
          </a:p>
        </p:txBody>
      </p:sp>
      <p:sp>
        <p:nvSpPr>
          <p:cNvPr id="7" name="テキスト ボックス 6">
            <a:extLst>
              <a:ext uri="{FF2B5EF4-FFF2-40B4-BE49-F238E27FC236}">
                <a16:creationId xmlns:a16="http://schemas.microsoft.com/office/drawing/2014/main" id="{CDEE5C57-57E8-4C1B-8225-B6E3DAC82FE3}"/>
              </a:ext>
            </a:extLst>
          </p:cNvPr>
          <p:cNvSpPr txBox="1"/>
          <p:nvPr/>
        </p:nvSpPr>
        <p:spPr>
          <a:xfrm>
            <a:off x="307177" y="832183"/>
            <a:ext cx="9105900" cy="1169551"/>
          </a:xfrm>
          <a:prstGeom prst="rect">
            <a:avLst/>
          </a:prstGeom>
          <a:noFill/>
        </p:spPr>
        <p:txBody>
          <a:bodyPr wrap="square">
            <a:spAutoFit/>
          </a:bodyPr>
          <a:lstStyle/>
          <a:p>
            <a:pPr marL="0" marR="0" lvl="0" indent="0" algn="just" defTabSz="457200" rtl="0" eaLnBrk="1" fontAlgn="auto" latinLnBrk="0" hangingPunct="1">
              <a:spcBef>
                <a:spcPts val="0"/>
              </a:spcBef>
              <a:spcAft>
                <a:spcPts val="0"/>
              </a:spcAft>
              <a:buClrTx/>
              <a:buSzTx/>
              <a:buFontTx/>
              <a:buNone/>
              <a:tabLst/>
              <a:defRPr/>
            </a:pPr>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〇今後の高齢化の進展、とりわけ単身世帯高齢者の増加を見据え、</a:t>
            </a:r>
            <a:r>
              <a:rPr lang="ja-JP" altLang="en-US"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高齢者が安心して生活することができる住まい・住環境の</a:t>
            </a:r>
            <a:endParaRPr lang="en-US" altLang="ja-JP"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en-US"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確保は非常に重要</a:t>
            </a:r>
          </a:p>
          <a:p>
            <a:pPr marL="0" marR="0" lvl="0" indent="0" algn="just" defTabSz="457200" rtl="0" eaLnBrk="1" fontAlgn="auto" latinLnBrk="0" hangingPunct="1">
              <a:spcBef>
                <a:spcPts val="0"/>
              </a:spcBef>
              <a:spcAft>
                <a:spcPts val="0"/>
              </a:spcAft>
              <a:buClrTx/>
              <a:buSzTx/>
              <a:buFontTx/>
              <a:buNone/>
              <a:tabLst/>
              <a:defRPr/>
            </a:pPr>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〇</a:t>
            </a:r>
            <a:r>
              <a:rPr lang="en-US" altLang="ja-JP"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2040</a:t>
            </a:r>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年以降の高齢者数及び人口の減少等、中長期的な人口動態や介護ニーズ等を踏まえ、</a:t>
            </a:r>
            <a:r>
              <a:rPr lang="ja-JP" altLang="en-US"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地域の実情に応じて、施設</a:t>
            </a:r>
            <a:endParaRPr lang="en-US" altLang="ja-JP"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lang="en-US" altLang="ja-JP"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en-US"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の整備、既存施設の増床、改修、サービス種別の変更など、介護サービス基盤を計画的に確保。</a:t>
            </a:r>
          </a:p>
          <a:p>
            <a:pPr marL="0" marR="0" lvl="0" indent="0" algn="just" defTabSz="457200" rtl="0" eaLnBrk="1" fontAlgn="auto" latinLnBrk="0" hangingPunct="1">
              <a:spcBef>
                <a:spcPts val="0"/>
              </a:spcBef>
              <a:spcAft>
                <a:spcPts val="0"/>
              </a:spcAft>
              <a:buClrTx/>
              <a:buSzTx/>
              <a:buFontTx/>
              <a:buNone/>
              <a:tabLst/>
              <a:defRPr/>
            </a:pPr>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〇要介護となっても高齢者が住み慣れた地域で暮らせるよう、</a:t>
            </a:r>
            <a:r>
              <a:rPr lang="ja-JP" altLang="en-US" sz="1400" u="sng"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在宅での介護サービスや医療が適切に提供されることが必要。</a:t>
            </a:r>
          </a:p>
        </p:txBody>
      </p:sp>
      <p:sp>
        <p:nvSpPr>
          <p:cNvPr id="3" name="スライド番号プレースホルダー 2">
            <a:extLst>
              <a:ext uri="{FF2B5EF4-FFF2-40B4-BE49-F238E27FC236}">
                <a16:creationId xmlns:a16="http://schemas.microsoft.com/office/drawing/2014/main" id="{BF461066-1856-4D4A-A77D-9CFD660546B5}"/>
              </a:ext>
            </a:extLst>
          </p:cNvPr>
          <p:cNvSpPr>
            <a:spLocks noGrp="1"/>
          </p:cNvSpPr>
          <p:nvPr>
            <p:ph type="sldNum" sz="quarter" idx="12"/>
          </p:nvPr>
        </p:nvSpPr>
        <p:spPr>
          <a:xfrm>
            <a:off x="7419386" y="6233795"/>
            <a:ext cx="218705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6B88687-DE2A-4AF1-9134-FF3DA71A830B}"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9" name="矢印: 下 8">
            <a:extLst>
              <a:ext uri="{FF2B5EF4-FFF2-40B4-BE49-F238E27FC236}">
                <a16:creationId xmlns:a16="http://schemas.microsoft.com/office/drawing/2014/main" id="{E23F7A3E-E469-4F83-BC1B-A9E5506B064B}"/>
              </a:ext>
            </a:extLst>
          </p:cNvPr>
          <p:cNvSpPr/>
          <p:nvPr/>
        </p:nvSpPr>
        <p:spPr>
          <a:xfrm>
            <a:off x="3898274" y="2114624"/>
            <a:ext cx="1341120" cy="3333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92DBFC39-0169-45DA-A478-0062FD620924}"/>
              </a:ext>
            </a:extLst>
          </p:cNvPr>
          <p:cNvSpPr/>
          <p:nvPr/>
        </p:nvSpPr>
        <p:spPr>
          <a:xfrm>
            <a:off x="307177" y="5432209"/>
            <a:ext cx="9110885" cy="584775"/>
          </a:xfrm>
          <a:prstGeom prst="rect">
            <a:avLst/>
          </a:prstGeom>
        </p:spPr>
        <p:txBody>
          <a:bodyPr wrap="square">
            <a:spAutoFit/>
          </a:bodyPr>
          <a:lstStyle/>
          <a:p>
            <a:pPr marL="133350" indent="-133350"/>
            <a:r>
              <a:rPr lang="ja-JP" altLang="en-US" sz="16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府において、有料</a:t>
            </a:r>
            <a:r>
              <a:rPr lang="en-US" altLang="ja-JP" sz="16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H</a:t>
            </a:r>
            <a:r>
              <a:rPr lang="ja-JP" altLang="en-US" sz="16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とサ高住が要支援・要介護の方の住まいとして増えている実情を踏まえ、市町村や関係機関と連携し、地域包括ケアシステムの深化・推進に取り組んでいく。</a:t>
            </a:r>
          </a:p>
        </p:txBody>
      </p:sp>
      <p:sp>
        <p:nvSpPr>
          <p:cNvPr id="12" name="正方形/長方形 11">
            <a:extLst>
              <a:ext uri="{FF2B5EF4-FFF2-40B4-BE49-F238E27FC236}">
                <a16:creationId xmlns:a16="http://schemas.microsoft.com/office/drawing/2014/main" id="{334DE7C9-D2F5-407A-AD3E-B79F0F9F5A00}"/>
              </a:ext>
            </a:extLst>
          </p:cNvPr>
          <p:cNvSpPr/>
          <p:nvPr/>
        </p:nvSpPr>
        <p:spPr>
          <a:xfrm>
            <a:off x="372890" y="3429000"/>
            <a:ext cx="4051100" cy="1323439"/>
          </a:xfrm>
          <a:prstGeom prst="rect">
            <a:avLst/>
          </a:prstGeom>
        </p:spPr>
        <p:txBody>
          <a:bodyPr wrap="square">
            <a:spAutoFit/>
          </a:bodyPr>
          <a:lstStyle/>
          <a:p>
            <a:pPr marL="133350" indent="-133350" algn="just"/>
            <a:r>
              <a:rPr lang="ja-JP" altLang="en-US"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⑴地域包括ケアシステムの推進において果たす役割</a:t>
            </a:r>
          </a:p>
          <a:p>
            <a:pPr marL="133350" indent="-133350" algn="just"/>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①有料</a:t>
            </a:r>
            <a:r>
              <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H</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やサ高住が、地域の各種団体と顔の見える</a:t>
            </a:r>
            <a:endPar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endParaRP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関係 として結びつきを強化</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②有料</a:t>
            </a:r>
            <a:r>
              <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H</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やサ高住の入居者を支援している看護師や</a:t>
            </a:r>
            <a:endPar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endParaRP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協力医療機関等と介護事業所等との連携による、</a:t>
            </a:r>
            <a:endPar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endParaRPr>
          </a:p>
          <a:p>
            <a:pPr marL="133350" indent="-133350" algn="just"/>
            <a:r>
              <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医介連携の強化や救急の医療対応</a:t>
            </a:r>
          </a:p>
        </p:txBody>
      </p:sp>
      <p:sp>
        <p:nvSpPr>
          <p:cNvPr id="13" name="正方形/長方形 12">
            <a:extLst>
              <a:ext uri="{FF2B5EF4-FFF2-40B4-BE49-F238E27FC236}">
                <a16:creationId xmlns:a16="http://schemas.microsoft.com/office/drawing/2014/main" id="{8D128B1F-C23B-4D58-BF8C-85AE286B5F73}"/>
              </a:ext>
            </a:extLst>
          </p:cNvPr>
          <p:cNvSpPr/>
          <p:nvPr/>
        </p:nvSpPr>
        <p:spPr>
          <a:xfrm>
            <a:off x="4419871" y="3414977"/>
            <a:ext cx="5185201" cy="1723549"/>
          </a:xfrm>
          <a:prstGeom prst="rect">
            <a:avLst/>
          </a:prstGeom>
        </p:spPr>
        <p:txBody>
          <a:bodyPr wrap="square">
            <a:spAutoFit/>
          </a:bodyPr>
          <a:lstStyle/>
          <a:p>
            <a:pPr marL="133350" indent="-133350" algn="just"/>
            <a:r>
              <a:rPr lang="ja-JP" altLang="en-US"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⑵入居者の自立や重度化防止、</a:t>
            </a:r>
            <a:r>
              <a:rPr lang="en-US" altLang="ja-JP"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QOL</a:t>
            </a:r>
            <a:r>
              <a:rPr lang="ja-JP" altLang="en-US" sz="1400" b="1"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の維持に果たす役割</a:t>
            </a:r>
          </a:p>
          <a:p>
            <a:pPr marL="133350" indent="-133350" algn="just"/>
            <a:r>
              <a:rPr lang="ja-JP" altLang="en-US" sz="14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①適切な介護サービスの提供（市町村によるケアプランのチェック等）</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②入居者の地域活動への参加促進</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③運営指針等に基づく施設運営（府・市町村による指導・監査等）</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◆虐待防止</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◆ハラスメント対策</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a:t>
            </a:r>
            <a:r>
              <a:rPr lang="en-US" altLang="ja-JP"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BCP</a:t>
            </a:r>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（災害・感染症）の策定、見直し</a:t>
            </a:r>
          </a:p>
          <a:p>
            <a:pPr marL="133350" indent="-133350" algn="just"/>
            <a:r>
              <a:rPr lang="ja-JP" altLang="en-US" sz="1300" kern="100" dirty="0">
                <a:solidFill>
                  <a:prstClr val="black"/>
                </a:solidFill>
                <a:latin typeface="游明朝" panose="02020400000000000000" pitchFamily="18" charset="-128"/>
                <a:ea typeface="Meiryo UI" panose="020B0604030504040204" pitchFamily="50" charset="-128"/>
                <a:cs typeface="Times New Roman" panose="02020603050405020304" pitchFamily="18" charset="0"/>
              </a:rPr>
              <a:t>　　◆医療機関との連携体制</a:t>
            </a:r>
          </a:p>
        </p:txBody>
      </p:sp>
    </p:spTree>
    <p:extLst>
      <p:ext uri="{BB962C8B-B14F-4D97-AF65-F5344CB8AC3E}">
        <p14:creationId xmlns:p14="http://schemas.microsoft.com/office/powerpoint/2010/main" val="1400101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000805CB-0CCC-483A-A413-39652F768277}"/>
              </a:ext>
            </a:extLst>
          </p:cNvPr>
          <p:cNvPicPr>
            <a:picLocks noChangeAspect="1"/>
          </p:cNvPicPr>
          <p:nvPr/>
        </p:nvPicPr>
        <p:blipFill>
          <a:blip r:embed="rId2"/>
          <a:stretch>
            <a:fillRect/>
          </a:stretch>
        </p:blipFill>
        <p:spPr>
          <a:xfrm>
            <a:off x="-1" y="794160"/>
            <a:ext cx="9720263" cy="467496"/>
          </a:xfrm>
          <a:prstGeom prst="rect">
            <a:avLst/>
          </a:prstGeom>
        </p:spPr>
      </p:pic>
      <p:sp>
        <p:nvSpPr>
          <p:cNvPr id="7" name="正方形/長方形 6">
            <a:extLst>
              <a:ext uri="{FF2B5EF4-FFF2-40B4-BE49-F238E27FC236}">
                <a16:creationId xmlns:a16="http://schemas.microsoft.com/office/drawing/2014/main" id="{08CB5E35-B490-40A5-BBCC-D6AFC4543858}"/>
              </a:ext>
            </a:extLst>
          </p:cNvPr>
          <p:cNvSpPr/>
          <p:nvPr/>
        </p:nvSpPr>
        <p:spPr>
          <a:xfrm>
            <a:off x="-1" y="817421"/>
            <a:ext cx="9720262" cy="461665"/>
          </a:xfrm>
          <a:prstGeom prst="rect">
            <a:avLst/>
          </a:prstGeom>
        </p:spPr>
        <p:txBody>
          <a:bodyPr wrap="square">
            <a:spAutoFit/>
          </a:bodyPr>
          <a:lstStyle/>
          <a:p>
            <a:pPr algn="ctr"/>
            <a:r>
              <a:rPr lang="ja-JP" altLang="en-US" sz="2400" b="1" dirty="0">
                <a:solidFill>
                  <a:schemeClr val="bg1"/>
                </a:solidFill>
                <a:latin typeface="+mn-ea"/>
              </a:rPr>
              <a:t>地域包括ケアシステムの姿</a:t>
            </a:r>
          </a:p>
        </p:txBody>
      </p:sp>
      <p:sp>
        <p:nvSpPr>
          <p:cNvPr id="19" name="正方形/長方形 18">
            <a:extLst>
              <a:ext uri="{FF2B5EF4-FFF2-40B4-BE49-F238E27FC236}">
                <a16:creationId xmlns:a16="http://schemas.microsoft.com/office/drawing/2014/main" id="{33DB1FB9-7A0A-4FA6-AF1E-E7BBF14AC125}"/>
              </a:ext>
            </a:extLst>
          </p:cNvPr>
          <p:cNvSpPr/>
          <p:nvPr/>
        </p:nvSpPr>
        <p:spPr>
          <a:xfrm>
            <a:off x="113812" y="1381970"/>
            <a:ext cx="9492635" cy="5156944"/>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8" name="スライド番号プレースホルダー 1">
            <a:extLst>
              <a:ext uri="{FF2B5EF4-FFF2-40B4-BE49-F238E27FC236}">
                <a16:creationId xmlns:a16="http://schemas.microsoft.com/office/drawing/2014/main" id="{28585629-C385-42B2-888A-0654CB6F01E0}"/>
              </a:ext>
            </a:extLst>
          </p:cNvPr>
          <p:cNvSpPr>
            <a:spLocks noGrp="1"/>
          </p:cNvSpPr>
          <p:nvPr>
            <p:ph type="sldNum" sz="quarter" idx="12"/>
          </p:nvPr>
        </p:nvSpPr>
        <p:spPr>
          <a:xfrm>
            <a:off x="7292287" y="6110833"/>
            <a:ext cx="2187059" cy="365125"/>
          </a:xfrm>
        </p:spPr>
        <p:txBody>
          <a:bodyPr/>
          <a:lstStyle/>
          <a:p>
            <a:fld id="{66B88687-DE2A-4AF1-9134-FF3DA71A830B}" type="slidenum">
              <a:rPr kumimoji="1" lang="ja-JP" altLang="en-US" smtClean="0"/>
              <a:t>17</a:t>
            </a:fld>
            <a:endParaRPr kumimoji="1" lang="ja-JP" altLang="en-US" dirty="0"/>
          </a:p>
        </p:txBody>
      </p:sp>
      <p:pic>
        <p:nvPicPr>
          <p:cNvPr id="2" name="図 1">
            <a:extLst>
              <a:ext uri="{FF2B5EF4-FFF2-40B4-BE49-F238E27FC236}">
                <a16:creationId xmlns:a16="http://schemas.microsoft.com/office/drawing/2014/main" id="{26B29BFB-1E2E-486B-8C35-BB88832CCDA0}"/>
              </a:ext>
            </a:extLst>
          </p:cNvPr>
          <p:cNvPicPr>
            <a:picLocks noChangeAspect="1"/>
          </p:cNvPicPr>
          <p:nvPr/>
        </p:nvPicPr>
        <p:blipFill>
          <a:blip r:embed="rId3"/>
          <a:stretch>
            <a:fillRect/>
          </a:stretch>
        </p:blipFill>
        <p:spPr>
          <a:xfrm>
            <a:off x="223359" y="1877203"/>
            <a:ext cx="9273540" cy="4023360"/>
          </a:xfrm>
          <a:prstGeom prst="rect">
            <a:avLst/>
          </a:prstGeom>
        </p:spPr>
      </p:pic>
    </p:spTree>
    <p:extLst>
      <p:ext uri="{BB962C8B-B14F-4D97-AF65-F5344CB8AC3E}">
        <p14:creationId xmlns:p14="http://schemas.microsoft.com/office/powerpoint/2010/main" val="2791133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0" y="242431"/>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887883" y="254166"/>
            <a:ext cx="3501280" cy="461665"/>
          </a:xfrm>
          <a:prstGeom prst="rect">
            <a:avLst/>
          </a:prstGeom>
        </p:spPr>
        <p:txBody>
          <a:bodyPr wrap="none">
            <a:spAutoFit/>
          </a:bodyPr>
          <a:lstStyle/>
          <a:p>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・サ高住の定義等</a:t>
            </a:r>
          </a:p>
        </p:txBody>
      </p:sp>
      <p:sp>
        <p:nvSpPr>
          <p:cNvPr id="3" name="スライド番号プレースホルダー 2">
            <a:extLst>
              <a:ext uri="{FF2B5EF4-FFF2-40B4-BE49-F238E27FC236}">
                <a16:creationId xmlns:a16="http://schemas.microsoft.com/office/drawing/2014/main" id="{483BA971-54F2-43FE-AB25-606368D64E8D}"/>
              </a:ext>
            </a:extLst>
          </p:cNvPr>
          <p:cNvSpPr>
            <a:spLocks noGrp="1"/>
          </p:cNvSpPr>
          <p:nvPr>
            <p:ph type="sldNum" sz="quarter" idx="12"/>
          </p:nvPr>
        </p:nvSpPr>
        <p:spPr/>
        <p:txBody>
          <a:bodyPr/>
          <a:lstStyle/>
          <a:p>
            <a:fld id="{66B88687-DE2A-4AF1-9134-FF3DA71A830B}" type="slidenum">
              <a:rPr kumimoji="1" lang="ja-JP" altLang="en-US" smtClean="0"/>
              <a:t>2</a:t>
            </a:fld>
            <a:endParaRPr kumimoji="1" lang="ja-JP" altLang="en-US"/>
          </a:p>
        </p:txBody>
      </p:sp>
      <p:graphicFrame>
        <p:nvGraphicFramePr>
          <p:cNvPr id="12" name="表 11">
            <a:extLst>
              <a:ext uri="{FF2B5EF4-FFF2-40B4-BE49-F238E27FC236}">
                <a16:creationId xmlns:a16="http://schemas.microsoft.com/office/drawing/2014/main" id="{B81B3423-E1D3-4849-9D87-41E59C088604}"/>
              </a:ext>
            </a:extLst>
          </p:cNvPr>
          <p:cNvGraphicFramePr>
            <a:graphicFrameLocks noGrp="1"/>
          </p:cNvGraphicFramePr>
          <p:nvPr>
            <p:extLst>
              <p:ext uri="{D42A27DB-BD31-4B8C-83A1-F6EECF244321}">
                <p14:modId xmlns:p14="http://schemas.microsoft.com/office/powerpoint/2010/main" val="349881286"/>
              </p:ext>
            </p:extLst>
          </p:nvPr>
        </p:nvGraphicFramePr>
        <p:xfrm>
          <a:off x="460204" y="844922"/>
          <a:ext cx="8356638" cy="5124658"/>
        </p:xfrm>
        <a:graphic>
          <a:graphicData uri="http://schemas.openxmlformats.org/drawingml/2006/table">
            <a:tbl>
              <a:tblPr firstRow="1" firstCol="1" bandRow="1">
                <a:tableStyleId>{5C22544A-7EE6-4342-B048-85BDC9FD1C3A}</a:tableStyleId>
              </a:tblPr>
              <a:tblGrid>
                <a:gridCol w="1467656">
                  <a:extLst>
                    <a:ext uri="{9D8B030D-6E8A-4147-A177-3AD203B41FA5}">
                      <a16:colId xmlns:a16="http://schemas.microsoft.com/office/drawing/2014/main" val="876339631"/>
                    </a:ext>
                  </a:extLst>
                </a:gridCol>
                <a:gridCol w="3452362">
                  <a:extLst>
                    <a:ext uri="{9D8B030D-6E8A-4147-A177-3AD203B41FA5}">
                      <a16:colId xmlns:a16="http://schemas.microsoft.com/office/drawing/2014/main" val="828181804"/>
                    </a:ext>
                  </a:extLst>
                </a:gridCol>
                <a:gridCol w="3436620">
                  <a:extLst>
                    <a:ext uri="{9D8B030D-6E8A-4147-A177-3AD203B41FA5}">
                      <a16:colId xmlns:a16="http://schemas.microsoft.com/office/drawing/2014/main" val="3217436929"/>
                    </a:ext>
                  </a:extLst>
                </a:gridCol>
              </a:tblGrid>
              <a:tr h="523132">
                <a:tc>
                  <a:txBody>
                    <a:bodyPr/>
                    <a:lstStyle/>
                    <a:p>
                      <a:endParaRPr kumimoji="1" lang="ja-JP" altLang="en-US" sz="1400" dirty="0"/>
                    </a:p>
                  </a:txBody>
                  <a:tcPr/>
                </a:tc>
                <a:tc>
                  <a:txBody>
                    <a:bodyPr/>
                    <a:lstStyle/>
                    <a:p>
                      <a:pPr algn="ctr"/>
                      <a:r>
                        <a:rPr kumimoji="1" lang="ja-JP" altLang="en-US" sz="1400" dirty="0"/>
                        <a:t>有料老人ホーム（有料</a:t>
                      </a:r>
                      <a:r>
                        <a:rPr kumimoji="1" lang="en-US" altLang="ja-JP" sz="1400" dirty="0"/>
                        <a:t>H</a:t>
                      </a:r>
                      <a:r>
                        <a:rPr kumimoji="1" lang="ja-JP" altLang="en-US" sz="1400" dirty="0"/>
                        <a:t>）</a:t>
                      </a:r>
                    </a:p>
                  </a:txBody>
                  <a:tcPr/>
                </a:tc>
                <a:tc>
                  <a:txBody>
                    <a:bodyPr/>
                    <a:lstStyle/>
                    <a:p>
                      <a:r>
                        <a:rPr kumimoji="1" lang="ja-JP" altLang="en-US" sz="1400" dirty="0"/>
                        <a:t>サービス付き高齢者向け住宅（サ高住）</a:t>
                      </a:r>
                    </a:p>
                  </a:txBody>
                  <a:tcPr/>
                </a:tc>
                <a:extLst>
                  <a:ext uri="{0D108BD9-81ED-4DB2-BD59-A6C34878D82A}">
                    <a16:rowId xmlns:a16="http://schemas.microsoft.com/office/drawing/2014/main" val="344772806"/>
                  </a:ext>
                </a:extLst>
              </a:tr>
              <a:tr h="357094">
                <a:tc>
                  <a:txBody>
                    <a:bodyPr/>
                    <a:lstStyle/>
                    <a:p>
                      <a:r>
                        <a:rPr kumimoji="1" lang="ja-JP" altLang="en-US" sz="1050" dirty="0"/>
                        <a:t>基本的性格</a:t>
                      </a:r>
                    </a:p>
                  </a:txBody>
                  <a:tcPr/>
                </a:tc>
                <a:tc>
                  <a:txBody>
                    <a:bodyPr/>
                    <a:lstStyle/>
                    <a:p>
                      <a:r>
                        <a:rPr kumimoji="1" lang="ja-JP" altLang="en-US" sz="1050" dirty="0">
                          <a:solidFill>
                            <a:schemeClr val="tx1"/>
                          </a:solidFill>
                        </a:rPr>
                        <a:t>高齢者のための住居</a:t>
                      </a:r>
                    </a:p>
                  </a:txBody>
                  <a:tcPr/>
                </a:tc>
                <a:tc>
                  <a:txBody>
                    <a:bodyPr/>
                    <a:lstStyle/>
                    <a:p>
                      <a:r>
                        <a:rPr kumimoji="1" lang="ja-JP" altLang="en-US" sz="1050" dirty="0">
                          <a:solidFill>
                            <a:schemeClr val="tx1"/>
                          </a:solidFill>
                        </a:rPr>
                        <a:t>高齢者のための住居</a:t>
                      </a:r>
                    </a:p>
                  </a:txBody>
                  <a:tcPr/>
                </a:tc>
                <a:extLst>
                  <a:ext uri="{0D108BD9-81ED-4DB2-BD59-A6C34878D82A}">
                    <a16:rowId xmlns:a16="http://schemas.microsoft.com/office/drawing/2014/main" val="1804407994"/>
                  </a:ext>
                </a:extLst>
              </a:tr>
              <a:tr h="549232">
                <a:tc>
                  <a:txBody>
                    <a:bodyPr/>
                    <a:lstStyle/>
                    <a:p>
                      <a:r>
                        <a:rPr kumimoji="1" lang="ja-JP" altLang="en-US" sz="1050" dirty="0"/>
                        <a:t>根拠法・手続き</a:t>
                      </a:r>
                    </a:p>
                  </a:txBody>
                  <a:tcPr/>
                </a:tc>
                <a:tc>
                  <a:txBody>
                    <a:bodyPr/>
                    <a:lstStyle/>
                    <a:p>
                      <a:r>
                        <a:rPr kumimoji="1" lang="ja-JP" altLang="en-US" sz="1050" dirty="0">
                          <a:solidFill>
                            <a:srgbClr val="FF0000"/>
                          </a:solidFill>
                        </a:rPr>
                        <a:t>老人福祉法</a:t>
                      </a:r>
                      <a:r>
                        <a:rPr kumimoji="1" lang="ja-JP" altLang="en-US" sz="1050" dirty="0">
                          <a:solidFill>
                            <a:schemeClr val="tx1"/>
                          </a:solidFill>
                        </a:rPr>
                        <a:t>第</a:t>
                      </a:r>
                      <a:r>
                        <a:rPr kumimoji="1" lang="en-US" altLang="ja-JP" sz="1050" dirty="0">
                          <a:solidFill>
                            <a:schemeClr val="tx1"/>
                          </a:solidFill>
                        </a:rPr>
                        <a:t>29</a:t>
                      </a:r>
                      <a:r>
                        <a:rPr kumimoji="1" lang="ja-JP" altLang="en-US" sz="1050" dirty="0">
                          <a:solidFill>
                            <a:schemeClr val="tx1"/>
                          </a:solidFill>
                        </a:rPr>
                        <a:t>条</a:t>
                      </a:r>
                      <a:endParaRPr kumimoji="1" lang="en-US" altLang="ja-JP" sz="1050" dirty="0">
                        <a:solidFill>
                          <a:schemeClr val="tx1"/>
                        </a:solidFill>
                      </a:endParaRPr>
                    </a:p>
                    <a:p>
                      <a:r>
                        <a:rPr kumimoji="1" lang="ja-JP" altLang="en-US" sz="1050" dirty="0">
                          <a:solidFill>
                            <a:schemeClr val="tx1"/>
                          </a:solidFill>
                        </a:rPr>
                        <a:t>届出・更新なし</a:t>
                      </a:r>
                      <a:endParaRPr kumimoji="1" lang="en-US" altLang="ja-JP" sz="1050" dirty="0">
                        <a:solidFill>
                          <a:schemeClr val="tx1"/>
                        </a:solidFill>
                      </a:endParaRPr>
                    </a:p>
                  </a:txBody>
                  <a:tcPr/>
                </a:tc>
                <a:tc>
                  <a:txBody>
                    <a:bodyPr/>
                    <a:lstStyle/>
                    <a:p>
                      <a:r>
                        <a:rPr kumimoji="1" lang="ja-JP" altLang="en-US" sz="1050" dirty="0">
                          <a:solidFill>
                            <a:srgbClr val="FF0000"/>
                          </a:solidFill>
                        </a:rPr>
                        <a:t>高齢者住まい法</a:t>
                      </a:r>
                      <a:r>
                        <a:rPr kumimoji="1" lang="ja-JP" altLang="en-US" sz="1050" dirty="0">
                          <a:solidFill>
                            <a:schemeClr val="tx1"/>
                          </a:solidFill>
                        </a:rPr>
                        <a:t>第５条</a:t>
                      </a:r>
                      <a:endParaRPr kumimoji="1" lang="en-US" altLang="ja-JP" sz="1050" dirty="0">
                        <a:solidFill>
                          <a:schemeClr val="tx1"/>
                        </a:solidFill>
                      </a:endParaRPr>
                    </a:p>
                    <a:p>
                      <a:r>
                        <a:rPr kumimoji="1" lang="ja-JP" altLang="en-US" sz="1050" dirty="0">
                          <a:solidFill>
                            <a:schemeClr val="tx1"/>
                          </a:solidFill>
                        </a:rPr>
                        <a:t>登録・５年更新</a:t>
                      </a:r>
                    </a:p>
                  </a:txBody>
                  <a:tcPr/>
                </a:tc>
                <a:extLst>
                  <a:ext uri="{0D108BD9-81ED-4DB2-BD59-A6C34878D82A}">
                    <a16:rowId xmlns:a16="http://schemas.microsoft.com/office/drawing/2014/main" val="1144034046"/>
                  </a:ext>
                </a:extLst>
              </a:tr>
              <a:tr h="720780">
                <a:tc>
                  <a:txBody>
                    <a:bodyPr/>
                    <a:lstStyle/>
                    <a:p>
                      <a:r>
                        <a:rPr kumimoji="1" lang="ja-JP" altLang="en-US" sz="1050" dirty="0"/>
                        <a:t>定義</a:t>
                      </a:r>
                    </a:p>
                  </a:txBody>
                  <a:tcPr/>
                </a:tc>
                <a:tc>
                  <a:txBody>
                    <a:bodyPr/>
                    <a:lstStyle/>
                    <a:p>
                      <a:r>
                        <a:rPr kumimoji="1" lang="ja-JP" altLang="en-US" sz="1050" dirty="0">
                          <a:solidFill>
                            <a:schemeClr val="tx1"/>
                          </a:solidFill>
                        </a:rPr>
                        <a:t>老人を入居させ、入浴、排せつ若しくは食事の介護、食事の提供、洗濯、掃除等の家事、健康管理のいずれかをする事業を行う施設</a:t>
                      </a:r>
                      <a:endParaRPr kumimoji="1" lang="en-US" altLang="ja-JP" sz="1050" dirty="0">
                        <a:solidFill>
                          <a:schemeClr val="tx1"/>
                        </a:solidFill>
                      </a:endParaRPr>
                    </a:p>
                    <a:p>
                      <a:endParaRPr kumimoji="1" lang="ja-JP" altLang="en-US" sz="1050" dirty="0">
                        <a:solidFill>
                          <a:schemeClr val="tx1"/>
                        </a:solidFill>
                      </a:endParaRPr>
                    </a:p>
                  </a:txBody>
                  <a:tcPr/>
                </a:tc>
                <a:tc>
                  <a:txBody>
                    <a:bodyPr/>
                    <a:lstStyle/>
                    <a:p>
                      <a:r>
                        <a:rPr kumimoji="1" lang="ja-JP" altLang="en-US" sz="1050" dirty="0">
                          <a:solidFill>
                            <a:schemeClr val="tx1"/>
                          </a:solidFill>
                        </a:rPr>
                        <a:t>高齢者向け賃貸住宅又は有料老人ホームであって、高齢者を入居させ、状況把握サービス、生活相談サービス等のサービスを提供する住宅</a:t>
                      </a:r>
                    </a:p>
                  </a:txBody>
                  <a:tcPr/>
                </a:tc>
                <a:extLst>
                  <a:ext uri="{0D108BD9-81ED-4DB2-BD59-A6C34878D82A}">
                    <a16:rowId xmlns:a16="http://schemas.microsoft.com/office/drawing/2014/main" val="3587824792"/>
                  </a:ext>
                </a:extLst>
              </a:tr>
              <a:tr h="642061">
                <a:tc>
                  <a:txBody>
                    <a:bodyPr/>
                    <a:lstStyle/>
                    <a:p>
                      <a:r>
                        <a:rPr kumimoji="1" lang="ja-JP" altLang="en-US" sz="1050" dirty="0"/>
                        <a:t>介護保険法上の類型</a:t>
                      </a:r>
                    </a:p>
                  </a:txBody>
                  <a:tcPr/>
                </a:tc>
                <a:tc>
                  <a:txBody>
                    <a:bodyPr/>
                    <a:lstStyle/>
                    <a:p>
                      <a:pPr algn="l"/>
                      <a:r>
                        <a:rPr kumimoji="1" lang="ja-JP" altLang="en-US" sz="1050" dirty="0">
                          <a:solidFill>
                            <a:schemeClr val="tx1"/>
                          </a:solidFill>
                        </a:rPr>
                        <a:t>特定施設入居者生活介護</a:t>
                      </a:r>
                      <a:endParaRPr kumimoji="1" lang="en-US" altLang="ja-JP" sz="1050" dirty="0">
                        <a:solidFill>
                          <a:schemeClr val="tx1"/>
                        </a:solidFill>
                      </a:endParaRPr>
                    </a:p>
                    <a:p>
                      <a:pPr algn="l"/>
                      <a:r>
                        <a:rPr kumimoji="1" lang="en-US" altLang="ja-JP" sz="1050" dirty="0">
                          <a:solidFill>
                            <a:schemeClr val="tx1"/>
                          </a:solidFill>
                        </a:rPr>
                        <a:t>※</a:t>
                      </a:r>
                      <a:r>
                        <a:rPr kumimoji="1" lang="ja-JP" altLang="en-US" sz="1050" dirty="0">
                          <a:solidFill>
                            <a:schemeClr val="tx1"/>
                          </a:solidFill>
                        </a:rPr>
                        <a:t>外部サービスの活用も可</a:t>
                      </a:r>
                    </a:p>
                    <a:p>
                      <a:endParaRPr kumimoji="1" lang="ja-JP" altLang="en-US" sz="1050" dirty="0"/>
                    </a:p>
                  </a:txBody>
                  <a:tcPr/>
                </a:tc>
                <a:tc>
                  <a:txBody>
                    <a:bodyPr/>
                    <a:lstStyle/>
                    <a:p>
                      <a:r>
                        <a:rPr kumimoji="1" lang="ja-JP" altLang="en-US" sz="1050" dirty="0">
                          <a:solidFill>
                            <a:schemeClr val="tx1"/>
                          </a:solidFill>
                        </a:rPr>
                        <a:t>なし（有料老人ホームの基準を満たす場合、特定施設入居者生活介護が可能）</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外部サービスを活用</a:t>
                      </a:r>
                    </a:p>
                  </a:txBody>
                  <a:tcPr/>
                </a:tc>
                <a:extLst>
                  <a:ext uri="{0D108BD9-81ED-4DB2-BD59-A6C34878D82A}">
                    <a16:rowId xmlns:a16="http://schemas.microsoft.com/office/drawing/2014/main" val="4075264180"/>
                  </a:ext>
                </a:extLst>
              </a:tr>
              <a:tr h="395448">
                <a:tc>
                  <a:txBody>
                    <a:bodyPr/>
                    <a:lstStyle/>
                    <a:p>
                      <a:r>
                        <a:rPr kumimoji="1" lang="ja-JP" altLang="en-US" sz="1050" dirty="0"/>
                        <a:t>主な設置主体</a:t>
                      </a:r>
                    </a:p>
                  </a:txBody>
                  <a:tcPr/>
                </a:tc>
                <a:tc>
                  <a:txBody>
                    <a:bodyPr/>
                    <a:lstStyle/>
                    <a:p>
                      <a:r>
                        <a:rPr kumimoji="1" lang="ja-JP" altLang="en-US" sz="1050" dirty="0">
                          <a:solidFill>
                            <a:schemeClr val="tx1"/>
                          </a:solidFill>
                        </a:rPr>
                        <a:t>営利法人中心</a:t>
                      </a:r>
                    </a:p>
                  </a:txBody>
                  <a:tcPr/>
                </a:tc>
                <a:tc>
                  <a:txBody>
                    <a:bodyPr/>
                    <a:lstStyle/>
                    <a:p>
                      <a:r>
                        <a:rPr kumimoji="1" lang="ja-JP" altLang="en-US" sz="1050" dirty="0">
                          <a:solidFill>
                            <a:schemeClr val="tx1"/>
                          </a:solidFill>
                        </a:rPr>
                        <a:t>営利法人中心</a:t>
                      </a:r>
                    </a:p>
                  </a:txBody>
                  <a:tcPr/>
                </a:tc>
                <a:extLst>
                  <a:ext uri="{0D108BD9-81ED-4DB2-BD59-A6C34878D82A}">
                    <a16:rowId xmlns:a16="http://schemas.microsoft.com/office/drawing/2014/main" val="3234424326"/>
                  </a:ext>
                </a:extLst>
              </a:tr>
              <a:tr h="472794">
                <a:tc>
                  <a:txBody>
                    <a:bodyPr/>
                    <a:lstStyle/>
                    <a:p>
                      <a:r>
                        <a:rPr kumimoji="1" lang="ja-JP" altLang="en-US" sz="1050" dirty="0"/>
                        <a:t>府内の施設数</a:t>
                      </a:r>
                    </a:p>
                  </a:txBody>
                  <a:tcPr/>
                </a:tc>
                <a:tc>
                  <a:txBody>
                    <a:bodyPr/>
                    <a:lstStyle/>
                    <a:p>
                      <a:r>
                        <a:rPr kumimoji="1" lang="en-US" altLang="ja-JP" sz="1050" dirty="0">
                          <a:solidFill>
                            <a:schemeClr val="tx1"/>
                          </a:solidFill>
                        </a:rPr>
                        <a:t>1,339</a:t>
                      </a:r>
                      <a:r>
                        <a:rPr kumimoji="1" lang="ja-JP" altLang="en-US" sz="1050" dirty="0">
                          <a:solidFill>
                            <a:schemeClr val="tx1"/>
                          </a:solidFill>
                        </a:rPr>
                        <a:t>施設</a:t>
                      </a:r>
                      <a:r>
                        <a:rPr kumimoji="1" lang="en-US" altLang="ja-JP" sz="1050" dirty="0">
                          <a:solidFill>
                            <a:schemeClr val="tx1"/>
                          </a:solidFill>
                        </a:rPr>
                        <a:t>60,410</a:t>
                      </a:r>
                      <a:r>
                        <a:rPr kumimoji="1" lang="ja-JP" altLang="en-US" sz="1050" dirty="0">
                          <a:solidFill>
                            <a:schemeClr val="tx1"/>
                          </a:solidFill>
                        </a:rPr>
                        <a:t>人</a:t>
                      </a:r>
                      <a:endParaRPr kumimoji="1" lang="en-US" altLang="ja-JP" sz="1050" dirty="0">
                        <a:solidFill>
                          <a:schemeClr val="tx1"/>
                        </a:solidFill>
                      </a:endParaRPr>
                    </a:p>
                    <a:p>
                      <a:r>
                        <a:rPr kumimoji="1" lang="ja-JP" altLang="en-US" sz="1000" dirty="0">
                          <a:solidFill>
                            <a:schemeClr val="tx1"/>
                          </a:solidFill>
                        </a:rPr>
                        <a:t>（令和</a:t>
                      </a:r>
                      <a:r>
                        <a:rPr kumimoji="1" lang="en-US" altLang="ja-JP" sz="1000" dirty="0">
                          <a:solidFill>
                            <a:schemeClr val="tx1"/>
                          </a:solidFill>
                        </a:rPr>
                        <a:t>5</a:t>
                      </a:r>
                      <a:r>
                        <a:rPr kumimoji="1" lang="ja-JP" altLang="en-US" sz="1000" dirty="0">
                          <a:solidFill>
                            <a:schemeClr val="tx1"/>
                          </a:solidFill>
                        </a:rPr>
                        <a:t>年</a:t>
                      </a:r>
                      <a:r>
                        <a:rPr kumimoji="1" lang="en-US" altLang="ja-JP" sz="1000" dirty="0">
                          <a:solidFill>
                            <a:schemeClr val="tx1"/>
                          </a:solidFill>
                        </a:rPr>
                        <a:t>4</a:t>
                      </a:r>
                      <a:r>
                        <a:rPr kumimoji="1" lang="ja-JP" altLang="en-US" sz="1000" dirty="0">
                          <a:solidFill>
                            <a:schemeClr val="tx1"/>
                          </a:solidFill>
                        </a:rPr>
                        <a:t>月</a:t>
                      </a:r>
                      <a:r>
                        <a:rPr kumimoji="1" lang="en-US" altLang="ja-JP" sz="1000" dirty="0">
                          <a:solidFill>
                            <a:schemeClr val="tx1"/>
                          </a:solidFill>
                        </a:rPr>
                        <a:t>1</a:t>
                      </a:r>
                      <a:r>
                        <a:rPr kumimoji="1" lang="ja-JP" altLang="en-US" sz="1000" dirty="0">
                          <a:solidFill>
                            <a:schemeClr val="tx1"/>
                          </a:solidFill>
                        </a:rPr>
                        <a:t>日時点）</a:t>
                      </a:r>
                    </a:p>
                  </a:txBody>
                  <a:tcPr/>
                </a:tc>
                <a:tc>
                  <a:txBody>
                    <a:bodyPr/>
                    <a:lstStyle/>
                    <a:p>
                      <a:r>
                        <a:rPr kumimoji="1" lang="en-US" altLang="ja-JP" sz="1050" dirty="0">
                          <a:solidFill>
                            <a:schemeClr val="tx1"/>
                          </a:solidFill>
                        </a:rPr>
                        <a:t>803</a:t>
                      </a:r>
                      <a:r>
                        <a:rPr kumimoji="1" lang="ja-JP" altLang="en-US" sz="1050" dirty="0">
                          <a:solidFill>
                            <a:schemeClr val="tx1"/>
                          </a:solidFill>
                        </a:rPr>
                        <a:t>施設</a:t>
                      </a:r>
                      <a:r>
                        <a:rPr kumimoji="1" lang="en-US" altLang="ja-JP" sz="1050" dirty="0">
                          <a:solidFill>
                            <a:schemeClr val="tx1"/>
                          </a:solidFill>
                        </a:rPr>
                        <a:t>31,472</a:t>
                      </a:r>
                      <a:r>
                        <a:rPr kumimoji="1" lang="ja-JP" altLang="en-US" sz="1050" dirty="0">
                          <a:solidFill>
                            <a:schemeClr val="tx1"/>
                          </a:solidFill>
                        </a:rPr>
                        <a:t>人</a:t>
                      </a:r>
                      <a:endParaRPr kumimoji="1" lang="en-US" altLang="ja-JP"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rPr>
                        <a:t>（令和</a:t>
                      </a:r>
                      <a:r>
                        <a:rPr kumimoji="1" lang="en-US" altLang="ja-JP" sz="1000" dirty="0">
                          <a:solidFill>
                            <a:schemeClr val="tx1"/>
                          </a:solidFill>
                        </a:rPr>
                        <a:t>5</a:t>
                      </a:r>
                      <a:r>
                        <a:rPr kumimoji="1" lang="ja-JP" altLang="en-US" sz="1000" dirty="0">
                          <a:solidFill>
                            <a:schemeClr val="tx1"/>
                          </a:solidFill>
                        </a:rPr>
                        <a:t>年</a:t>
                      </a:r>
                      <a:r>
                        <a:rPr kumimoji="1" lang="en-US" altLang="ja-JP" sz="1000" dirty="0">
                          <a:solidFill>
                            <a:schemeClr val="tx1"/>
                          </a:solidFill>
                        </a:rPr>
                        <a:t>3</a:t>
                      </a:r>
                      <a:r>
                        <a:rPr kumimoji="1" lang="ja-JP" altLang="en-US" sz="1000" dirty="0">
                          <a:solidFill>
                            <a:schemeClr val="tx1"/>
                          </a:solidFill>
                        </a:rPr>
                        <a:t>月</a:t>
                      </a:r>
                      <a:r>
                        <a:rPr kumimoji="1" lang="en-US" altLang="ja-JP" sz="1000" dirty="0">
                          <a:solidFill>
                            <a:schemeClr val="tx1"/>
                          </a:solidFill>
                        </a:rPr>
                        <a:t>31</a:t>
                      </a:r>
                      <a:r>
                        <a:rPr kumimoji="1" lang="ja-JP" altLang="en-US" sz="1000" dirty="0">
                          <a:solidFill>
                            <a:schemeClr val="tx1"/>
                          </a:solidFill>
                        </a:rPr>
                        <a:t>日時点）</a:t>
                      </a:r>
                    </a:p>
                  </a:txBody>
                  <a:tcPr/>
                </a:tc>
                <a:extLst>
                  <a:ext uri="{0D108BD9-81ED-4DB2-BD59-A6C34878D82A}">
                    <a16:rowId xmlns:a16="http://schemas.microsoft.com/office/drawing/2014/main" val="2636933866"/>
                  </a:ext>
                </a:extLst>
              </a:tr>
              <a:tr h="440664">
                <a:tc>
                  <a:txBody>
                    <a:bodyPr/>
                    <a:lstStyle/>
                    <a:p>
                      <a:r>
                        <a:rPr kumimoji="1" lang="ja-JP" altLang="en-US" sz="1050" dirty="0"/>
                        <a:t>府所管施設数</a:t>
                      </a:r>
                    </a:p>
                  </a:txBody>
                  <a:tcPr/>
                </a:tc>
                <a:tc>
                  <a:txBody>
                    <a:bodyPr/>
                    <a:lstStyle/>
                    <a:p>
                      <a:r>
                        <a:rPr kumimoji="1" lang="ja-JP" altLang="en-US" sz="1050" dirty="0">
                          <a:solidFill>
                            <a:schemeClr val="tx1"/>
                          </a:solidFill>
                        </a:rPr>
                        <a:t>大東市、摂津市、藤井寺市、交野市の</a:t>
                      </a:r>
                      <a:r>
                        <a:rPr kumimoji="1" lang="en-US" altLang="ja-JP" sz="1050" dirty="0">
                          <a:solidFill>
                            <a:schemeClr val="tx1"/>
                          </a:solidFill>
                        </a:rPr>
                        <a:t>52</a:t>
                      </a:r>
                      <a:r>
                        <a:rPr kumimoji="1" lang="ja-JP" altLang="en-US" sz="1050" dirty="0">
                          <a:solidFill>
                            <a:schemeClr val="tx1"/>
                          </a:solidFill>
                        </a:rPr>
                        <a:t>施設</a:t>
                      </a:r>
                      <a:r>
                        <a:rPr kumimoji="1" lang="en-US" altLang="ja-JP" sz="1050" dirty="0">
                          <a:solidFill>
                            <a:schemeClr val="tx1"/>
                          </a:solidFill>
                        </a:rPr>
                        <a:t>2,107</a:t>
                      </a:r>
                      <a:r>
                        <a:rPr kumimoji="1" lang="ja-JP" altLang="en-US" sz="1050" dirty="0">
                          <a:solidFill>
                            <a:schemeClr val="tx1"/>
                          </a:solidFill>
                        </a:rPr>
                        <a:t>人</a:t>
                      </a:r>
                    </a:p>
                  </a:txBody>
                  <a:tcPr/>
                </a:tc>
                <a:tc>
                  <a:txBody>
                    <a:bodyPr/>
                    <a:lstStyle/>
                    <a:p>
                      <a:r>
                        <a:rPr kumimoji="1" lang="ja-JP" altLang="en-US" sz="1050" dirty="0">
                          <a:solidFill>
                            <a:schemeClr val="tx1"/>
                          </a:solidFill>
                        </a:rPr>
                        <a:t>政令・中核市除く</a:t>
                      </a:r>
                      <a:r>
                        <a:rPr kumimoji="1" lang="en-US" altLang="ja-JP" sz="1050" dirty="0">
                          <a:solidFill>
                            <a:schemeClr val="tx1"/>
                          </a:solidFill>
                        </a:rPr>
                        <a:t>281</a:t>
                      </a:r>
                      <a:r>
                        <a:rPr kumimoji="1" lang="ja-JP" altLang="en-US" sz="1050" dirty="0">
                          <a:solidFill>
                            <a:schemeClr val="tx1"/>
                          </a:solidFill>
                        </a:rPr>
                        <a:t>施設</a:t>
                      </a:r>
                      <a:r>
                        <a:rPr kumimoji="1" lang="en-US" altLang="ja-JP" sz="1050" dirty="0">
                          <a:solidFill>
                            <a:schemeClr val="tx1"/>
                          </a:solidFill>
                        </a:rPr>
                        <a:t>9,993</a:t>
                      </a:r>
                      <a:r>
                        <a:rPr kumimoji="1" lang="ja-JP" altLang="en-US" sz="1050" dirty="0">
                          <a:solidFill>
                            <a:schemeClr val="tx1"/>
                          </a:solidFill>
                        </a:rPr>
                        <a:t>人</a:t>
                      </a:r>
                    </a:p>
                  </a:txBody>
                  <a:tcPr/>
                </a:tc>
                <a:extLst>
                  <a:ext uri="{0D108BD9-81ED-4DB2-BD59-A6C34878D82A}">
                    <a16:rowId xmlns:a16="http://schemas.microsoft.com/office/drawing/2014/main" val="955785876"/>
                  </a:ext>
                </a:extLst>
              </a:tr>
              <a:tr h="487144">
                <a:tc>
                  <a:txBody>
                    <a:bodyPr/>
                    <a:lstStyle/>
                    <a:p>
                      <a:r>
                        <a:rPr kumimoji="1" lang="ja-JP" altLang="en-US" sz="1050" dirty="0"/>
                        <a:t>制定・創設年</a:t>
                      </a:r>
                    </a:p>
                  </a:txBody>
                  <a:tcPr/>
                </a:tc>
                <a:tc>
                  <a:txBody>
                    <a:bodyPr/>
                    <a:lstStyle/>
                    <a:p>
                      <a:r>
                        <a:rPr kumimoji="1" lang="en-US" altLang="ja-JP" sz="1050" dirty="0">
                          <a:solidFill>
                            <a:srgbClr val="FF0000"/>
                          </a:solidFill>
                        </a:rPr>
                        <a:t>1963</a:t>
                      </a:r>
                      <a:r>
                        <a:rPr kumimoji="1" lang="ja-JP" altLang="en-US" sz="1050" dirty="0">
                          <a:solidFill>
                            <a:srgbClr val="FF0000"/>
                          </a:solidFill>
                        </a:rPr>
                        <a:t>年（昭和</a:t>
                      </a:r>
                      <a:r>
                        <a:rPr kumimoji="1" lang="en-US" altLang="ja-JP" sz="1050" dirty="0">
                          <a:solidFill>
                            <a:srgbClr val="FF0000"/>
                          </a:solidFill>
                        </a:rPr>
                        <a:t>38</a:t>
                      </a:r>
                      <a:r>
                        <a:rPr kumimoji="1" lang="ja-JP" altLang="en-US" sz="1050" dirty="0">
                          <a:solidFill>
                            <a:schemeClr val="tx1"/>
                          </a:solidFill>
                        </a:rPr>
                        <a:t>）に制定された老人福祉法により位置づけ</a:t>
                      </a:r>
                    </a:p>
                  </a:txBody>
                  <a:tcPr/>
                </a:tc>
                <a:tc>
                  <a:txBody>
                    <a:bodyPr/>
                    <a:lstStyle/>
                    <a:p>
                      <a:r>
                        <a:rPr kumimoji="1" lang="en-US" altLang="ja-JP" sz="1050" dirty="0">
                          <a:solidFill>
                            <a:srgbClr val="FF0000"/>
                          </a:solidFill>
                        </a:rPr>
                        <a:t>2011</a:t>
                      </a:r>
                      <a:r>
                        <a:rPr kumimoji="1" lang="ja-JP" altLang="en-US" sz="1050" dirty="0">
                          <a:solidFill>
                            <a:srgbClr val="FF0000"/>
                          </a:solidFill>
                        </a:rPr>
                        <a:t>年（平成</a:t>
                      </a:r>
                      <a:r>
                        <a:rPr kumimoji="1" lang="en-US" altLang="ja-JP" sz="1050" dirty="0">
                          <a:solidFill>
                            <a:srgbClr val="FF0000"/>
                          </a:solidFill>
                        </a:rPr>
                        <a:t>23</a:t>
                      </a:r>
                      <a:r>
                        <a:rPr kumimoji="1" lang="ja-JP" altLang="en-US" sz="1050" dirty="0">
                          <a:solidFill>
                            <a:schemeClr val="tx1"/>
                          </a:solidFill>
                        </a:rPr>
                        <a:t>）に高齢者住まい法の改正により創設</a:t>
                      </a:r>
                    </a:p>
                  </a:txBody>
                  <a:tcPr/>
                </a:tc>
                <a:extLst>
                  <a:ext uri="{0D108BD9-81ED-4DB2-BD59-A6C34878D82A}">
                    <a16:rowId xmlns:a16="http://schemas.microsoft.com/office/drawing/2014/main" val="467985207"/>
                  </a:ext>
                </a:extLst>
              </a:tr>
              <a:tr h="525569">
                <a:tc>
                  <a:txBody>
                    <a:bodyPr/>
                    <a:lstStyle/>
                    <a:p>
                      <a:r>
                        <a:rPr kumimoji="1" lang="ja-JP" altLang="en-US" sz="1050" dirty="0"/>
                        <a:t>供給支援</a:t>
                      </a:r>
                    </a:p>
                  </a:txBody>
                  <a:tcPr/>
                </a:tc>
                <a:tc>
                  <a:txBody>
                    <a:bodyPr/>
                    <a:lstStyle/>
                    <a:p>
                      <a:r>
                        <a:rPr kumimoji="1" lang="ja-JP" altLang="en-US" sz="1050" dirty="0">
                          <a:solidFill>
                            <a:srgbClr val="FF0000"/>
                          </a:solidFill>
                        </a:rPr>
                        <a:t>補助制度等なし</a:t>
                      </a:r>
                    </a:p>
                  </a:txBody>
                  <a:tcPr/>
                </a:tc>
                <a:tc>
                  <a:txBody>
                    <a:bodyPr/>
                    <a:lstStyle/>
                    <a:p>
                      <a:r>
                        <a:rPr kumimoji="1" lang="ja-JP" altLang="en-US" sz="1050" dirty="0">
                          <a:solidFill>
                            <a:srgbClr val="FF0000"/>
                          </a:solidFill>
                        </a:rPr>
                        <a:t>国による建設・改修費の補助、税制の優遇、住宅金融支援機構による融資により、供給を支援</a:t>
                      </a:r>
                    </a:p>
                  </a:txBody>
                  <a:tcPr/>
                </a:tc>
                <a:extLst>
                  <a:ext uri="{0D108BD9-81ED-4DB2-BD59-A6C34878D82A}">
                    <a16:rowId xmlns:a16="http://schemas.microsoft.com/office/drawing/2014/main" val="943273371"/>
                  </a:ext>
                </a:extLst>
              </a:tr>
            </a:tbl>
          </a:graphicData>
        </a:graphic>
      </p:graphicFrame>
    </p:spTree>
    <p:extLst>
      <p:ext uri="{BB962C8B-B14F-4D97-AF65-F5344CB8AC3E}">
        <p14:creationId xmlns:p14="http://schemas.microsoft.com/office/powerpoint/2010/main" val="762695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09" y="1365405"/>
            <a:ext cx="9492635" cy="5421522"/>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113809" y="561092"/>
            <a:ext cx="9580901" cy="461665"/>
          </a:xfrm>
          <a:prstGeom prst="rect">
            <a:avLst/>
          </a:prstGeom>
        </p:spPr>
        <p:txBody>
          <a:bodyPr wrap="square">
            <a:spAutoFit/>
          </a:bodyPr>
          <a:lstStyle/>
          <a:p>
            <a:pPr algn="ctr"/>
            <a:r>
              <a:rPr lang="ja-JP" altLang="en-US" sz="2400" b="1" dirty="0">
                <a:solidFill>
                  <a:schemeClr val="bg1"/>
                </a:solidFill>
                <a:latin typeface="+mn-ea"/>
              </a:rPr>
              <a:t>この１０年の高齢者住まいの状況</a:t>
            </a:r>
          </a:p>
        </p:txBody>
      </p:sp>
      <p:sp>
        <p:nvSpPr>
          <p:cNvPr id="17" name="テキスト ボックス 16">
            <a:extLst>
              <a:ext uri="{FF2B5EF4-FFF2-40B4-BE49-F238E27FC236}">
                <a16:creationId xmlns:a16="http://schemas.microsoft.com/office/drawing/2014/main" id="{4C75D9E3-6CE0-4DC9-98A6-A1B46B60C045}"/>
              </a:ext>
            </a:extLst>
          </p:cNvPr>
          <p:cNvSpPr txBox="1"/>
          <p:nvPr/>
        </p:nvSpPr>
        <p:spPr>
          <a:xfrm>
            <a:off x="25553" y="996073"/>
            <a:ext cx="9492635" cy="369332"/>
          </a:xfrm>
          <a:prstGeom prst="rect">
            <a:avLst/>
          </a:prstGeom>
          <a:noFill/>
        </p:spPr>
        <p:txBody>
          <a:bodyPr wrap="square">
            <a:spAutoFit/>
          </a:bodyPr>
          <a:lstStyle/>
          <a:p>
            <a:pPr algn="just"/>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■大阪府において、</a:t>
            </a:r>
            <a:r>
              <a:rPr lang="ja-JP" altLang="ja-JP" sz="1800" b="1" u="sng" kern="100" dirty="0">
                <a:solidFill>
                  <a:srgbClr val="FF0000"/>
                </a:solidFill>
                <a:effectLst/>
                <a:latin typeface="游明朝" panose="02020400000000000000" pitchFamily="18" charset="-128"/>
                <a:ea typeface="Meiryo UI" panose="020B0604030504040204" pitchFamily="50" charset="-128"/>
                <a:cs typeface="Times New Roman" panose="02020603050405020304" pitchFamily="18" charset="0"/>
              </a:rPr>
              <a:t>平成</a:t>
            </a:r>
            <a:r>
              <a:rPr lang="en-US" altLang="ja-JP" sz="1800" b="1" u="sng" kern="100" dirty="0">
                <a:solidFill>
                  <a:srgbClr val="FF0000"/>
                </a:solidFill>
                <a:effectLst/>
                <a:latin typeface="游明朝" panose="02020400000000000000" pitchFamily="18" charset="-128"/>
                <a:ea typeface="Meiryo UI" panose="020B0604030504040204" pitchFamily="50" charset="-128"/>
                <a:cs typeface="Times New Roman" panose="02020603050405020304" pitchFamily="18" charset="0"/>
              </a:rPr>
              <a:t>27</a:t>
            </a:r>
            <a:r>
              <a:rPr lang="ja-JP" altLang="ja-JP" sz="1800" b="1" u="sng" kern="100" dirty="0">
                <a:solidFill>
                  <a:srgbClr val="FF0000"/>
                </a:solidFill>
                <a:effectLst/>
                <a:latin typeface="游明朝" panose="02020400000000000000" pitchFamily="18" charset="-128"/>
                <a:ea typeface="Meiryo UI" panose="020B0604030504040204" pitchFamily="50" charset="-128"/>
                <a:cs typeface="Times New Roman" panose="02020603050405020304" pitchFamily="18" charset="0"/>
              </a:rPr>
              <a:t>年</a:t>
            </a:r>
            <a:r>
              <a:rPr lang="ja-JP" altLang="ja-JP" sz="1800" b="1" u="sng" kern="100" dirty="0">
                <a:effectLst/>
                <a:latin typeface="游明朝" panose="02020400000000000000" pitchFamily="18" charset="-128"/>
                <a:ea typeface="Meiryo UI" panose="020B0604030504040204" pitchFamily="50" charset="-128"/>
                <a:cs typeface="Times New Roman" panose="02020603050405020304" pitchFamily="18" charset="0"/>
              </a:rPr>
              <a:t>に介護</a:t>
            </a:r>
            <a:r>
              <a:rPr lang="ja-JP" altLang="en-US" sz="1800" b="1" u="sng" kern="100" dirty="0">
                <a:effectLst/>
                <a:latin typeface="游明朝" panose="02020400000000000000" pitchFamily="18" charset="-128"/>
                <a:ea typeface="Meiryo UI" panose="020B0604030504040204" pitchFamily="50" charset="-128"/>
                <a:cs typeface="Times New Roman" panose="02020603050405020304" pitchFamily="18" charset="0"/>
              </a:rPr>
              <a:t>４</a:t>
            </a:r>
            <a:r>
              <a:rPr lang="ja-JP" altLang="ja-JP" sz="1800" b="1" u="sng" kern="100" dirty="0">
                <a:effectLst/>
                <a:latin typeface="游明朝" panose="02020400000000000000" pitchFamily="18" charset="-128"/>
                <a:ea typeface="Meiryo UI" panose="020B0604030504040204" pitchFamily="50" charset="-128"/>
                <a:cs typeface="Times New Roman" panose="02020603050405020304" pitchFamily="18" charset="0"/>
              </a:rPr>
              <a:t>施設と有料</a:t>
            </a:r>
            <a:r>
              <a:rPr lang="en-US" altLang="ja-JP" sz="1800" b="1" u="sng" kern="100" dirty="0">
                <a:effectLst/>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a:t>
            </a:r>
            <a:r>
              <a:rPr lang="ja-JP" altLang="ja-JP" sz="1800" b="1" u="sng" kern="100" dirty="0">
                <a:effectLst/>
                <a:latin typeface="游明朝" panose="02020400000000000000" pitchFamily="18" charset="-128"/>
                <a:ea typeface="Meiryo UI" panose="020B0604030504040204" pitchFamily="50" charset="-128"/>
                <a:cs typeface="Times New Roman" panose="02020603050405020304" pitchFamily="18" charset="0"/>
              </a:rPr>
              <a:t>サ高住の入居者の数が逆転</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2" name="図 1">
            <a:extLst>
              <a:ext uri="{FF2B5EF4-FFF2-40B4-BE49-F238E27FC236}">
                <a16:creationId xmlns:a16="http://schemas.microsoft.com/office/drawing/2014/main" id="{C4C7D6A4-5C0A-41D3-918B-CFC7436045EB}"/>
              </a:ext>
            </a:extLst>
          </p:cNvPr>
          <p:cNvPicPr>
            <a:picLocks noChangeAspect="1"/>
          </p:cNvPicPr>
          <p:nvPr/>
        </p:nvPicPr>
        <p:blipFill>
          <a:blip r:embed="rId2"/>
          <a:stretch>
            <a:fillRect/>
          </a:stretch>
        </p:blipFill>
        <p:spPr>
          <a:xfrm>
            <a:off x="1441352" y="2293122"/>
            <a:ext cx="7025639" cy="4093888"/>
          </a:xfrm>
          <a:prstGeom prst="rect">
            <a:avLst/>
          </a:prstGeom>
        </p:spPr>
      </p:pic>
      <p:sp>
        <p:nvSpPr>
          <p:cNvPr id="3" name="スライド番号プレースホルダー 2">
            <a:extLst>
              <a:ext uri="{FF2B5EF4-FFF2-40B4-BE49-F238E27FC236}">
                <a16:creationId xmlns:a16="http://schemas.microsoft.com/office/drawing/2014/main" id="{444935EF-4125-4571-8443-3C37BE270B81}"/>
              </a:ext>
            </a:extLst>
          </p:cNvPr>
          <p:cNvSpPr>
            <a:spLocks noGrp="1"/>
          </p:cNvSpPr>
          <p:nvPr>
            <p:ph type="sldNum" sz="quarter" idx="12"/>
          </p:nvPr>
        </p:nvSpPr>
        <p:spPr/>
        <p:txBody>
          <a:bodyPr/>
          <a:lstStyle/>
          <a:p>
            <a:fld id="{66B88687-DE2A-4AF1-9134-FF3DA71A830B}" type="slidenum">
              <a:rPr kumimoji="1" lang="ja-JP" altLang="en-US" smtClean="0"/>
              <a:t>3</a:t>
            </a:fld>
            <a:endParaRPr kumimoji="1" lang="ja-JP" altLang="en-US" dirty="0"/>
          </a:p>
        </p:txBody>
      </p:sp>
      <p:sp>
        <p:nvSpPr>
          <p:cNvPr id="9" name="正方形/長方形 8">
            <a:extLst>
              <a:ext uri="{FF2B5EF4-FFF2-40B4-BE49-F238E27FC236}">
                <a16:creationId xmlns:a16="http://schemas.microsoft.com/office/drawing/2014/main" id="{9284A44E-6D45-443A-AE67-C8E49F742023}"/>
              </a:ext>
            </a:extLst>
          </p:cNvPr>
          <p:cNvSpPr/>
          <p:nvPr/>
        </p:nvSpPr>
        <p:spPr>
          <a:xfrm>
            <a:off x="172609" y="1371769"/>
            <a:ext cx="9375037" cy="861774"/>
          </a:xfrm>
          <a:prstGeom prst="rect">
            <a:avLst/>
          </a:prstGeom>
        </p:spPr>
        <p:txBody>
          <a:bodyPr wrap="square">
            <a:spAutoFit/>
          </a:bodyPr>
          <a:lstStyle/>
          <a:p>
            <a:r>
              <a:rPr lang="ja-JP" altLang="en-US" sz="14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大阪府高齢者計画２０２４　案より　</a:t>
            </a:r>
            <a:r>
              <a:rPr lang="ja-JP" altLang="en-US"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（第２５回大阪府高齢者保健福祉計画推進審議会資料）</a:t>
            </a:r>
            <a:endParaRPr lang="en-US" altLang="ja-JP"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endParaRPr>
          </a:p>
          <a:p>
            <a:r>
              <a:rPr lang="ja-JP" altLang="ja-JP"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第 ２ 章</a:t>
            </a:r>
            <a:r>
              <a:rPr lang="ja-JP" altLang="en-US"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　</a:t>
            </a:r>
            <a:r>
              <a:rPr lang="ja-JP" altLang="ja-JP"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高齢者を取り巻く状況と大阪府のめざすべき方向性</a:t>
            </a:r>
            <a:r>
              <a:rPr lang="ja-JP" altLang="en-US"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　　</a:t>
            </a:r>
            <a:r>
              <a:rPr lang="ja-JP" altLang="ja-JP"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第３項　高齢者の住まいの状況</a:t>
            </a:r>
            <a:r>
              <a:rPr lang="ja-JP" altLang="en-US" sz="1200" b="1" kern="100" dirty="0">
                <a:latin typeface="Century" panose="02040604050505020304" pitchFamily="18" charset="0"/>
                <a:ea typeface="UD デジタル 教科書体 NK-R" panose="02020400000000000000" pitchFamily="18" charset="-128"/>
                <a:cs typeface="Times New Roman" panose="02020603050405020304" pitchFamily="18" charset="0"/>
              </a:rPr>
              <a:t>　</a:t>
            </a:r>
            <a:r>
              <a:rPr lang="ja-JP" altLang="ja-JP" sz="1200" b="1"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（２）大阪府における高齢者住まいの現状</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52400" indent="152400" algn="just"/>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　　　令和５年７月における府内の介護保険４施設（指定介護老人福祉施設、介護老人保健施設、指定介護療養型医療施設及び介護医療院）　　</a:t>
            </a:r>
            <a:endParaRPr lang="en-US" altLang="ja-JP"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endParaRPr>
          </a:p>
          <a:p>
            <a:pPr marL="152400" indent="152400" algn="just"/>
            <a:r>
              <a:rPr lang="ja-JP" altLang="en-US" sz="1200" kern="100" dirty="0">
                <a:latin typeface="Century" panose="02040604050505020304" pitchFamily="18" charset="0"/>
                <a:ea typeface="UD デジタル 教科書体 NK-R" panose="02020400000000000000" pitchFamily="18" charset="-128"/>
                <a:cs typeface="Times New Roman" panose="02020603050405020304" pitchFamily="18" charset="0"/>
              </a:rPr>
              <a:t>　 </a:t>
            </a:r>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は</a:t>
            </a:r>
            <a:r>
              <a:rPr lang="en-US" altLang="ja-JP"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698</a:t>
            </a:r>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施設、定員数</a:t>
            </a:r>
            <a:r>
              <a:rPr lang="en-US" altLang="ja-JP"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5.7</a:t>
            </a:r>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万人、有料老人ホームとサービス付き高齢者向け住宅の合計値は</a:t>
            </a:r>
            <a:r>
              <a:rPr lang="en-US" altLang="ja-JP"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2,166</a:t>
            </a:r>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施設、定員数</a:t>
            </a:r>
            <a:r>
              <a:rPr lang="en-US" altLang="ja-JP"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9.3</a:t>
            </a:r>
            <a:r>
              <a:rPr lang="ja-JP" altLang="en-US" sz="1200" kern="100" dirty="0">
                <a:effectLst/>
                <a:latin typeface="Century" panose="02040604050505020304" pitchFamily="18" charset="0"/>
                <a:ea typeface="UD デジタル 教科書体 NK-R" panose="02020400000000000000" pitchFamily="18" charset="-128"/>
                <a:cs typeface="Times New Roman" panose="02020603050405020304" pitchFamily="18" charset="0"/>
              </a:rPr>
              <a:t>万人となっています。</a:t>
            </a:r>
            <a:endParaRPr lang="en-US" altLang="ja-JP" sz="1200" b="1" dirty="0">
              <a:latin typeface="+mn-ea"/>
              <a:cs typeface="Times New Roman" panose="02020603050405020304" pitchFamily="18" charset="0"/>
            </a:endParaRPr>
          </a:p>
        </p:txBody>
      </p:sp>
      <p:sp>
        <p:nvSpPr>
          <p:cNvPr id="4" name="矢印: 下 3">
            <a:extLst>
              <a:ext uri="{FF2B5EF4-FFF2-40B4-BE49-F238E27FC236}">
                <a16:creationId xmlns:a16="http://schemas.microsoft.com/office/drawing/2014/main" id="{A173A66B-6BC9-4443-A9FF-4B210CF895E1}"/>
              </a:ext>
            </a:extLst>
          </p:cNvPr>
          <p:cNvSpPr/>
          <p:nvPr/>
        </p:nvSpPr>
        <p:spPr>
          <a:xfrm>
            <a:off x="4168140" y="3108960"/>
            <a:ext cx="129540" cy="1231106"/>
          </a:xfrm>
          <a:prstGeom prst="down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15" name="直線矢印コネクタ 14">
            <a:extLst>
              <a:ext uri="{FF2B5EF4-FFF2-40B4-BE49-F238E27FC236}">
                <a16:creationId xmlns:a16="http://schemas.microsoft.com/office/drawing/2014/main" id="{E955466B-BA50-4256-AA48-0A4B441335AC}"/>
              </a:ext>
            </a:extLst>
          </p:cNvPr>
          <p:cNvCxnSpPr>
            <a:cxnSpLocks/>
          </p:cNvCxnSpPr>
          <p:nvPr/>
        </p:nvCxnSpPr>
        <p:spPr>
          <a:xfrm flipV="1">
            <a:off x="2279542" y="6051002"/>
            <a:ext cx="210865" cy="762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131DF831-5278-4E11-B84B-C06ECC2EDAF2}"/>
              </a:ext>
            </a:extLst>
          </p:cNvPr>
          <p:cNvSpPr/>
          <p:nvPr/>
        </p:nvSpPr>
        <p:spPr>
          <a:xfrm>
            <a:off x="2110780" y="6127202"/>
            <a:ext cx="168762" cy="58031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サ高住創設</a:t>
            </a:r>
          </a:p>
        </p:txBody>
      </p:sp>
      <p:cxnSp>
        <p:nvCxnSpPr>
          <p:cNvPr id="21" name="直線矢印コネクタ 20">
            <a:extLst>
              <a:ext uri="{FF2B5EF4-FFF2-40B4-BE49-F238E27FC236}">
                <a16:creationId xmlns:a16="http://schemas.microsoft.com/office/drawing/2014/main" id="{B3A9389F-5DEE-494B-8B9D-F1F98922ABCA}"/>
              </a:ext>
            </a:extLst>
          </p:cNvPr>
          <p:cNvCxnSpPr>
            <a:cxnSpLocks/>
          </p:cNvCxnSpPr>
          <p:nvPr/>
        </p:nvCxnSpPr>
        <p:spPr>
          <a:xfrm flipV="1">
            <a:off x="2490407" y="6053771"/>
            <a:ext cx="458563" cy="40516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6C5A8B2B-6CA3-47CE-8D53-425381117825}"/>
              </a:ext>
            </a:extLst>
          </p:cNvPr>
          <p:cNvSpPr/>
          <p:nvPr/>
        </p:nvSpPr>
        <p:spPr>
          <a:xfrm>
            <a:off x="2485996" y="6458934"/>
            <a:ext cx="946842" cy="24858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700" dirty="0">
                <a:solidFill>
                  <a:schemeClr val="tx1"/>
                </a:solidFill>
              </a:rPr>
              <a:t>同一建物減算新設</a:t>
            </a:r>
          </a:p>
        </p:txBody>
      </p:sp>
      <p:cxnSp>
        <p:nvCxnSpPr>
          <p:cNvPr id="25" name="直線矢印コネクタ 24">
            <a:extLst>
              <a:ext uri="{FF2B5EF4-FFF2-40B4-BE49-F238E27FC236}">
                <a16:creationId xmlns:a16="http://schemas.microsoft.com/office/drawing/2014/main" id="{221CA2E0-D27A-4DC2-A731-B6406ED9B2D7}"/>
              </a:ext>
            </a:extLst>
          </p:cNvPr>
          <p:cNvCxnSpPr>
            <a:cxnSpLocks/>
          </p:cNvCxnSpPr>
          <p:nvPr/>
        </p:nvCxnSpPr>
        <p:spPr>
          <a:xfrm flipV="1">
            <a:off x="3766597" y="6084142"/>
            <a:ext cx="529405" cy="33321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DF3CB890-FFE5-4003-90BB-EBD12E52A471}"/>
              </a:ext>
            </a:extLst>
          </p:cNvPr>
          <p:cNvSpPr/>
          <p:nvPr/>
        </p:nvSpPr>
        <p:spPr>
          <a:xfrm>
            <a:off x="3766597" y="6399158"/>
            <a:ext cx="2187058" cy="31229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700" dirty="0">
                <a:solidFill>
                  <a:schemeClr val="tx1"/>
                </a:solidFill>
              </a:rPr>
              <a:t>・サ高住が有料</a:t>
            </a:r>
            <a:r>
              <a:rPr kumimoji="1" lang="en-US" altLang="ja-JP" sz="700" dirty="0">
                <a:solidFill>
                  <a:schemeClr val="tx1"/>
                </a:solidFill>
              </a:rPr>
              <a:t>H</a:t>
            </a:r>
            <a:r>
              <a:rPr kumimoji="1" lang="ja-JP" altLang="en-US" sz="700" dirty="0">
                <a:solidFill>
                  <a:schemeClr val="tx1"/>
                </a:solidFill>
              </a:rPr>
              <a:t>設置運営指導指針の対象に追加</a:t>
            </a:r>
          </a:p>
          <a:p>
            <a:r>
              <a:rPr kumimoji="1" lang="ja-JP" altLang="en-US" sz="700" dirty="0">
                <a:solidFill>
                  <a:schemeClr val="tx1"/>
                </a:solidFill>
              </a:rPr>
              <a:t>・同一建物減算の規制強化</a:t>
            </a:r>
          </a:p>
        </p:txBody>
      </p:sp>
      <p:cxnSp>
        <p:nvCxnSpPr>
          <p:cNvPr id="30" name="直線矢印コネクタ 29">
            <a:extLst>
              <a:ext uri="{FF2B5EF4-FFF2-40B4-BE49-F238E27FC236}">
                <a16:creationId xmlns:a16="http://schemas.microsoft.com/office/drawing/2014/main" id="{88ED9B4A-733F-43E3-BC2B-742EA5698221}"/>
              </a:ext>
            </a:extLst>
          </p:cNvPr>
          <p:cNvCxnSpPr>
            <a:cxnSpLocks/>
          </p:cNvCxnSpPr>
          <p:nvPr/>
        </p:nvCxnSpPr>
        <p:spPr>
          <a:xfrm flipH="1" flipV="1">
            <a:off x="5783057" y="6051003"/>
            <a:ext cx="629163" cy="395586"/>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848CFC53-C1BA-4CAF-83BC-8F356C375180}"/>
              </a:ext>
            </a:extLst>
          </p:cNvPr>
          <p:cNvSpPr/>
          <p:nvPr/>
        </p:nvSpPr>
        <p:spPr>
          <a:xfrm>
            <a:off x="6406371" y="6448484"/>
            <a:ext cx="1203112" cy="24858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700" dirty="0">
                <a:solidFill>
                  <a:schemeClr val="tx1"/>
                </a:solidFill>
              </a:rPr>
              <a:t>同一建物減算</a:t>
            </a:r>
            <a:r>
              <a:rPr kumimoji="1" lang="ja-JP" altLang="en-US" sz="700" dirty="0">
                <a:solidFill>
                  <a:schemeClr val="tx1"/>
                </a:solidFill>
              </a:rPr>
              <a:t>の規制強化</a:t>
            </a:r>
            <a:endParaRPr kumimoji="1" lang="zh-TW" altLang="en-US" sz="700" dirty="0">
              <a:solidFill>
                <a:schemeClr val="tx1"/>
              </a:solidFill>
            </a:endParaRPr>
          </a:p>
        </p:txBody>
      </p:sp>
    </p:spTree>
    <p:extLst>
      <p:ext uri="{BB962C8B-B14F-4D97-AF65-F5344CB8AC3E}">
        <p14:creationId xmlns:p14="http://schemas.microsoft.com/office/powerpoint/2010/main" val="73991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11" y="1650219"/>
            <a:ext cx="9434858" cy="4673373"/>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1843918" y="534408"/>
            <a:ext cx="6032421" cy="461665"/>
          </a:xfrm>
          <a:prstGeom prst="rect">
            <a:avLst/>
          </a:prstGeom>
        </p:spPr>
        <p:txBody>
          <a:bodyPr wrap="none">
            <a:spAutoFit/>
          </a:bodyPr>
          <a:lstStyle/>
          <a:p>
            <a:r>
              <a:rPr lang="ja-JP" altLang="en-US" sz="2400" b="1" dirty="0">
                <a:solidFill>
                  <a:schemeClr val="bg1"/>
                </a:solidFill>
                <a:latin typeface="+mn-ea"/>
              </a:rPr>
              <a:t>大阪府における施設、住まいの整備の状況</a:t>
            </a:r>
          </a:p>
        </p:txBody>
      </p:sp>
      <p:sp>
        <p:nvSpPr>
          <p:cNvPr id="12" name="テキスト ボックス 11">
            <a:extLst>
              <a:ext uri="{FF2B5EF4-FFF2-40B4-BE49-F238E27FC236}">
                <a16:creationId xmlns:a16="http://schemas.microsoft.com/office/drawing/2014/main" id="{2E8C32D6-1D4F-4705-B837-147A981242FA}"/>
              </a:ext>
            </a:extLst>
          </p:cNvPr>
          <p:cNvSpPr txBox="1"/>
          <p:nvPr/>
        </p:nvSpPr>
        <p:spPr>
          <a:xfrm>
            <a:off x="4213327" y="2041598"/>
            <a:ext cx="2837860" cy="646331"/>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altLang="ja-JP" sz="1200" dirty="0"/>
              <a:t>R5</a:t>
            </a:r>
            <a:r>
              <a:rPr lang="ja-JP" altLang="en-US" sz="1200" dirty="0"/>
              <a:t>年度（対</a:t>
            </a:r>
            <a:r>
              <a:rPr lang="en-US" altLang="ja-JP" sz="1200" dirty="0"/>
              <a:t>R4</a:t>
            </a:r>
            <a:r>
              <a:rPr lang="ja-JP" altLang="en-US" sz="1200" dirty="0"/>
              <a:t>年度比）</a:t>
            </a:r>
            <a:endParaRPr lang="en-US" altLang="ja-JP" sz="1200" dirty="0"/>
          </a:p>
          <a:p>
            <a:r>
              <a:rPr kumimoji="1" lang="ja-JP" altLang="en-US" sz="1200" dirty="0"/>
              <a:t>・入所申込者　　 </a:t>
            </a:r>
            <a:r>
              <a:rPr lang="ja-JP" altLang="en-US" sz="1200" dirty="0"/>
              <a:t>▲</a:t>
            </a:r>
            <a:r>
              <a:rPr lang="en-US" altLang="ja-JP" sz="1200" dirty="0"/>
              <a:t>902</a:t>
            </a:r>
            <a:r>
              <a:rPr kumimoji="1" lang="ja-JP" altLang="en-US" sz="1200" dirty="0"/>
              <a:t>人</a:t>
            </a:r>
            <a:r>
              <a:rPr kumimoji="1" lang="en-US" altLang="ja-JP" sz="1200" dirty="0"/>
              <a:t> (▲12.1</a:t>
            </a:r>
            <a:r>
              <a:rPr kumimoji="1" lang="ja-JP" altLang="en-US" sz="1200" dirty="0"/>
              <a:t>％</a:t>
            </a:r>
            <a:r>
              <a:rPr kumimoji="1" lang="en-US" altLang="ja-JP" sz="1200" dirty="0"/>
              <a:t>)</a:t>
            </a:r>
          </a:p>
          <a:p>
            <a:r>
              <a:rPr lang="ja-JP" altLang="en-US" sz="1200" dirty="0"/>
              <a:t>・必要性が高い者 ▲</a:t>
            </a:r>
            <a:r>
              <a:rPr lang="en-US" altLang="ja-JP" sz="1200" dirty="0"/>
              <a:t>766</a:t>
            </a:r>
            <a:r>
              <a:rPr lang="ja-JP" altLang="en-US" sz="1200" dirty="0"/>
              <a:t>人</a:t>
            </a:r>
            <a:r>
              <a:rPr lang="en-US" altLang="ja-JP" sz="1200" dirty="0"/>
              <a:t>(</a:t>
            </a:r>
            <a:r>
              <a:rPr lang="ja-JP" altLang="en-US" sz="1200" dirty="0"/>
              <a:t>▲</a:t>
            </a:r>
            <a:r>
              <a:rPr lang="en-US" altLang="ja-JP" sz="1200" dirty="0"/>
              <a:t>12.2 </a:t>
            </a:r>
            <a:r>
              <a:rPr lang="ja-JP" altLang="en-US" sz="1200" dirty="0"/>
              <a:t>％</a:t>
            </a:r>
            <a:r>
              <a:rPr lang="en-US" altLang="ja-JP" sz="1200" dirty="0"/>
              <a:t>)</a:t>
            </a:r>
            <a:endParaRPr kumimoji="1" lang="ja-JP" altLang="en-US" sz="1200" dirty="0"/>
          </a:p>
        </p:txBody>
      </p:sp>
      <p:sp>
        <p:nvSpPr>
          <p:cNvPr id="13" name="角丸四角形吹き出し 11">
            <a:extLst>
              <a:ext uri="{FF2B5EF4-FFF2-40B4-BE49-F238E27FC236}">
                <a16:creationId xmlns:a16="http://schemas.microsoft.com/office/drawing/2014/main" id="{0AA4C7FC-500B-49CB-9598-D8508001EAAF}"/>
              </a:ext>
            </a:extLst>
          </p:cNvPr>
          <p:cNvSpPr/>
          <p:nvPr/>
        </p:nvSpPr>
        <p:spPr>
          <a:xfrm>
            <a:off x="8111332" y="2521870"/>
            <a:ext cx="1070120" cy="583301"/>
          </a:xfrm>
          <a:prstGeom prst="wedgeRoundRectCallout">
            <a:avLst>
              <a:gd name="adj1" fmla="val -122645"/>
              <a:gd name="adj2" fmla="val 162357"/>
              <a:gd name="adj3" fmla="val 16667"/>
            </a:avLst>
          </a:prstGeom>
          <a:solidFill>
            <a:schemeClr val="accent4"/>
          </a:solidFill>
          <a:ln w="6350"/>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nSpc>
                <a:spcPts val="1100"/>
              </a:lnSpc>
            </a:pPr>
            <a:r>
              <a:rPr lang="ja-JP" altLang="en-US" sz="1050" dirty="0">
                <a:solidFill>
                  <a:schemeClr val="tx1"/>
                </a:solidFill>
                <a:latin typeface="HGSｺﾞｼｯｸM" panose="020B0600000000000000" pitchFamily="50" charset="-128"/>
                <a:ea typeface="HGSｺﾞｼｯｸM" panose="020B0600000000000000" pitchFamily="50" charset="-128"/>
              </a:rPr>
              <a:t>入所の必要性が高いと考えられる者</a:t>
            </a:r>
            <a:endParaRPr lang="ja-JP" sz="1050" dirty="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a:extLst>
              <a:ext uri="{FF2B5EF4-FFF2-40B4-BE49-F238E27FC236}">
                <a16:creationId xmlns:a16="http://schemas.microsoft.com/office/drawing/2014/main" id="{63836E30-F883-4642-955E-27C725923008}"/>
              </a:ext>
            </a:extLst>
          </p:cNvPr>
          <p:cNvSpPr txBox="1"/>
          <p:nvPr/>
        </p:nvSpPr>
        <p:spPr>
          <a:xfrm>
            <a:off x="7711899" y="4772465"/>
            <a:ext cx="629021" cy="374571"/>
          </a:xfrm>
          <a:prstGeom prst="wedgeRoundRectCallout">
            <a:avLst>
              <a:gd name="adj1" fmla="val -70388"/>
              <a:gd name="adj2" fmla="val -29120"/>
              <a:gd name="adj3" fmla="val 16667"/>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800" b="1" dirty="0">
                <a:latin typeface="HGSｺﾞｼｯｸM" panose="020B0600000000000000" pitchFamily="50" charset="-128"/>
                <a:ea typeface="HGSｺﾞｼｯｸM" panose="020B0600000000000000" pitchFamily="50" charset="-128"/>
              </a:rPr>
              <a:t>要介護</a:t>
            </a:r>
            <a:endParaRPr kumimoji="1" lang="en-US" altLang="ja-JP" sz="800" b="1" dirty="0">
              <a:latin typeface="HGSｺﾞｼｯｸM" panose="020B0600000000000000" pitchFamily="50" charset="-128"/>
              <a:ea typeface="HGSｺﾞｼｯｸM" panose="020B0600000000000000" pitchFamily="50" charset="-128"/>
            </a:endParaRPr>
          </a:p>
          <a:p>
            <a:pPr algn="ctr"/>
            <a:r>
              <a:rPr kumimoji="1" lang="ja-JP" altLang="en-US" sz="800" b="1" dirty="0">
                <a:latin typeface="HGSｺﾞｼｯｸM" panose="020B0600000000000000" pitchFamily="50" charset="-128"/>
                <a:ea typeface="HGSｺﾞｼｯｸM" panose="020B0600000000000000" pitchFamily="50" charset="-128"/>
              </a:rPr>
              <a:t>３</a:t>
            </a:r>
          </a:p>
        </p:txBody>
      </p:sp>
      <p:sp>
        <p:nvSpPr>
          <p:cNvPr id="15" name="テキスト ボックス 14">
            <a:extLst>
              <a:ext uri="{FF2B5EF4-FFF2-40B4-BE49-F238E27FC236}">
                <a16:creationId xmlns:a16="http://schemas.microsoft.com/office/drawing/2014/main" id="{0F5095EA-038A-4F55-BF48-0A18DDF00561}"/>
              </a:ext>
            </a:extLst>
          </p:cNvPr>
          <p:cNvSpPr txBox="1"/>
          <p:nvPr/>
        </p:nvSpPr>
        <p:spPr>
          <a:xfrm>
            <a:off x="7711899" y="4254792"/>
            <a:ext cx="629021" cy="374571"/>
          </a:xfrm>
          <a:prstGeom prst="wedgeRoundRectCallout">
            <a:avLst>
              <a:gd name="adj1" fmla="val -70726"/>
              <a:gd name="adj2" fmla="val 6511"/>
              <a:gd name="adj3" fmla="val 16667"/>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800" b="1" dirty="0">
                <a:latin typeface="HGSｺﾞｼｯｸM" panose="020B0600000000000000" pitchFamily="50" charset="-128"/>
                <a:ea typeface="HGSｺﾞｼｯｸM" panose="020B0600000000000000" pitchFamily="50" charset="-128"/>
              </a:rPr>
              <a:t>要介護</a:t>
            </a:r>
            <a:endParaRPr kumimoji="1" lang="en-US" altLang="ja-JP" sz="800" b="1" dirty="0">
              <a:latin typeface="HGSｺﾞｼｯｸM" panose="020B0600000000000000" pitchFamily="50" charset="-128"/>
              <a:ea typeface="HGSｺﾞｼｯｸM" panose="020B0600000000000000" pitchFamily="50" charset="-128"/>
            </a:endParaRPr>
          </a:p>
          <a:p>
            <a:pPr algn="ctr"/>
            <a:r>
              <a:rPr kumimoji="1" lang="ja-JP" altLang="en-US" sz="800" b="1" dirty="0">
                <a:latin typeface="HGSｺﾞｼｯｸM" panose="020B0600000000000000" pitchFamily="50" charset="-128"/>
                <a:ea typeface="HGSｺﾞｼｯｸM" panose="020B0600000000000000" pitchFamily="50" charset="-128"/>
              </a:rPr>
              <a:t>４</a:t>
            </a:r>
          </a:p>
        </p:txBody>
      </p:sp>
      <p:sp>
        <p:nvSpPr>
          <p:cNvPr id="18" name="テキスト ボックス 17">
            <a:extLst>
              <a:ext uri="{FF2B5EF4-FFF2-40B4-BE49-F238E27FC236}">
                <a16:creationId xmlns:a16="http://schemas.microsoft.com/office/drawing/2014/main" id="{E8E3F83E-793E-471D-8A12-29679C125640}"/>
              </a:ext>
            </a:extLst>
          </p:cNvPr>
          <p:cNvSpPr txBox="1"/>
          <p:nvPr/>
        </p:nvSpPr>
        <p:spPr>
          <a:xfrm>
            <a:off x="7711899" y="3624769"/>
            <a:ext cx="629021" cy="374571"/>
          </a:xfrm>
          <a:prstGeom prst="wedgeRoundRectCallout">
            <a:avLst>
              <a:gd name="adj1" fmla="val -76247"/>
              <a:gd name="adj2" fmla="val 43396"/>
              <a:gd name="adj3" fmla="val 16667"/>
            </a:avLst>
          </a:prstGeom>
          <a:ln w="6350"/>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800" b="1" dirty="0">
                <a:latin typeface="HGSｺﾞｼｯｸM" panose="020B0600000000000000" pitchFamily="50" charset="-128"/>
                <a:ea typeface="HGSｺﾞｼｯｸM" panose="020B0600000000000000" pitchFamily="50" charset="-128"/>
              </a:rPr>
              <a:t>要介護</a:t>
            </a:r>
            <a:endParaRPr kumimoji="1" lang="en-US" altLang="ja-JP" sz="800" b="1" dirty="0">
              <a:latin typeface="HGSｺﾞｼｯｸM" panose="020B0600000000000000" pitchFamily="50" charset="-128"/>
              <a:ea typeface="HGSｺﾞｼｯｸM" panose="020B0600000000000000" pitchFamily="50" charset="-128"/>
            </a:endParaRPr>
          </a:p>
          <a:p>
            <a:pPr algn="ctr"/>
            <a:r>
              <a:rPr kumimoji="1" lang="ja-JP" altLang="en-US" sz="800" b="1" dirty="0">
                <a:latin typeface="HGSｺﾞｼｯｸM" panose="020B0600000000000000" pitchFamily="50" charset="-128"/>
                <a:ea typeface="HGSｺﾞｼｯｸM" panose="020B0600000000000000" pitchFamily="50" charset="-128"/>
              </a:rPr>
              <a:t>５</a:t>
            </a:r>
          </a:p>
        </p:txBody>
      </p:sp>
      <p:sp>
        <p:nvSpPr>
          <p:cNvPr id="20" name="右大かっこ 19">
            <a:extLst>
              <a:ext uri="{FF2B5EF4-FFF2-40B4-BE49-F238E27FC236}">
                <a16:creationId xmlns:a16="http://schemas.microsoft.com/office/drawing/2014/main" id="{176048FF-32FD-4370-91B7-5CBC40AA66C2}"/>
              </a:ext>
            </a:extLst>
          </p:cNvPr>
          <p:cNvSpPr/>
          <p:nvPr/>
        </p:nvSpPr>
        <p:spPr>
          <a:xfrm>
            <a:off x="8351992" y="3526598"/>
            <a:ext cx="119879" cy="1678829"/>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角丸四角形吹き出し 16">
            <a:extLst>
              <a:ext uri="{FF2B5EF4-FFF2-40B4-BE49-F238E27FC236}">
                <a16:creationId xmlns:a16="http://schemas.microsoft.com/office/drawing/2014/main" id="{61300E02-E157-4026-ABDF-DBE8319ABD1F}"/>
              </a:ext>
            </a:extLst>
          </p:cNvPr>
          <p:cNvSpPr/>
          <p:nvPr/>
        </p:nvSpPr>
        <p:spPr>
          <a:xfrm>
            <a:off x="6982140" y="2115511"/>
            <a:ext cx="2255411" cy="315014"/>
          </a:xfrm>
          <a:prstGeom prst="wedgeRoundRectCallout">
            <a:avLst>
              <a:gd name="adj1" fmla="val -34595"/>
              <a:gd name="adj2" fmla="val 403640"/>
              <a:gd name="adj3" fmla="val 16667"/>
            </a:avLst>
          </a:prstGeom>
          <a:ln w="6350"/>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dirty="0"/>
              <a:t>入所申込者（</a:t>
            </a:r>
            <a:r>
              <a:rPr lang="en-US" altLang="ja-JP" sz="1050" dirty="0"/>
              <a:t>1</a:t>
            </a:r>
            <a:r>
              <a:rPr lang="ja-JP" altLang="en-US" sz="1050" dirty="0"/>
              <a:t>年以内入所希望）</a:t>
            </a:r>
            <a:endParaRPr lang="ja-JP" sz="1050" dirty="0"/>
          </a:p>
        </p:txBody>
      </p:sp>
      <p:sp>
        <p:nvSpPr>
          <p:cNvPr id="23" name="スライド番号プレースホルダー 1">
            <a:extLst>
              <a:ext uri="{FF2B5EF4-FFF2-40B4-BE49-F238E27FC236}">
                <a16:creationId xmlns:a16="http://schemas.microsoft.com/office/drawing/2014/main" id="{F3E1073D-049A-4652-9AE9-10EEA4FD457C}"/>
              </a:ext>
            </a:extLst>
          </p:cNvPr>
          <p:cNvSpPr>
            <a:spLocks noGrp="1"/>
          </p:cNvSpPr>
          <p:nvPr>
            <p:ph type="sldNum" sz="quarter" idx="12"/>
          </p:nvPr>
        </p:nvSpPr>
        <p:spPr>
          <a:xfrm>
            <a:off x="6864936" y="6356352"/>
            <a:ext cx="2187059" cy="365125"/>
          </a:xfrm>
        </p:spPr>
        <p:txBody>
          <a:bodyPr/>
          <a:lstStyle/>
          <a:p>
            <a:fld id="{66B88687-DE2A-4AF1-9134-FF3DA71A830B}" type="slidenum">
              <a:rPr kumimoji="1" lang="ja-JP" altLang="en-US" smtClean="0"/>
              <a:t>4</a:t>
            </a:fld>
            <a:endParaRPr kumimoji="1" lang="ja-JP" altLang="en-US" dirty="0"/>
          </a:p>
        </p:txBody>
      </p:sp>
      <p:sp>
        <p:nvSpPr>
          <p:cNvPr id="24" name="テキスト ボックス 23">
            <a:extLst>
              <a:ext uri="{FF2B5EF4-FFF2-40B4-BE49-F238E27FC236}">
                <a16:creationId xmlns:a16="http://schemas.microsoft.com/office/drawing/2014/main" id="{FF07791E-E49F-4137-ADCD-4FE7076680A8}"/>
              </a:ext>
            </a:extLst>
          </p:cNvPr>
          <p:cNvSpPr txBox="1"/>
          <p:nvPr/>
        </p:nvSpPr>
        <p:spPr>
          <a:xfrm>
            <a:off x="84922" y="1012044"/>
            <a:ext cx="9492635" cy="646331"/>
          </a:xfrm>
          <a:prstGeom prst="rect">
            <a:avLst/>
          </a:prstGeom>
          <a:noFill/>
        </p:spPr>
        <p:txBody>
          <a:bodyPr wrap="square">
            <a:spAutoFit/>
          </a:bodyPr>
          <a:lstStyle/>
          <a:p>
            <a:pPr algn="just"/>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■要介護認定が増えている中、特別養護老人ホームにおける入所申込者は減少傾向にあり、入所申込者のうち、入所の必要性が高い方（要介護</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3</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5</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）についても減少傾向にある。</a:t>
            </a:r>
            <a:endParaRPr lang="en-US" altLang="ja-JP" sz="1800" b="1" u="sng" kern="100" dirty="0">
              <a:effectLst/>
              <a:latin typeface="游明朝" panose="02020400000000000000" pitchFamily="18" charset="-128"/>
              <a:ea typeface="Meiryo UI" panose="020B0604030504040204" pitchFamily="50" charset="-128"/>
              <a:cs typeface="Times New Roman" panose="02020603050405020304" pitchFamily="18" charset="0"/>
            </a:endParaRPr>
          </a:p>
        </p:txBody>
      </p:sp>
      <p:pic>
        <p:nvPicPr>
          <p:cNvPr id="2" name="図 1">
            <a:extLst>
              <a:ext uri="{FF2B5EF4-FFF2-40B4-BE49-F238E27FC236}">
                <a16:creationId xmlns:a16="http://schemas.microsoft.com/office/drawing/2014/main" id="{B04D6599-0532-4B06-B684-E37BC1C826F0}"/>
              </a:ext>
            </a:extLst>
          </p:cNvPr>
          <p:cNvPicPr>
            <a:picLocks noChangeAspect="1"/>
          </p:cNvPicPr>
          <p:nvPr/>
        </p:nvPicPr>
        <p:blipFill>
          <a:blip r:embed="rId2"/>
          <a:stretch>
            <a:fillRect/>
          </a:stretch>
        </p:blipFill>
        <p:spPr>
          <a:xfrm>
            <a:off x="667918" y="1917868"/>
            <a:ext cx="7297544" cy="3493311"/>
          </a:xfrm>
          <a:prstGeom prst="rect">
            <a:avLst/>
          </a:prstGeom>
        </p:spPr>
      </p:pic>
    </p:spTree>
    <p:extLst>
      <p:ext uri="{BB962C8B-B14F-4D97-AF65-F5344CB8AC3E}">
        <p14:creationId xmlns:p14="http://schemas.microsoft.com/office/powerpoint/2010/main" val="1159419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216F537-E574-4D73-B6F3-068CD16382A2}"/>
              </a:ext>
            </a:extLst>
          </p:cNvPr>
          <p:cNvSpPr/>
          <p:nvPr/>
        </p:nvSpPr>
        <p:spPr>
          <a:xfrm>
            <a:off x="-1" y="280531"/>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大阪府における在宅・居住系サービス利用割合</a:t>
            </a:r>
          </a:p>
        </p:txBody>
      </p:sp>
      <p:sp>
        <p:nvSpPr>
          <p:cNvPr id="10" name="正方形/長方形 9">
            <a:extLst>
              <a:ext uri="{FF2B5EF4-FFF2-40B4-BE49-F238E27FC236}">
                <a16:creationId xmlns:a16="http://schemas.microsoft.com/office/drawing/2014/main" id="{355F6C4A-F424-4B52-AE9C-AA3C4B678AB7}"/>
              </a:ext>
            </a:extLst>
          </p:cNvPr>
          <p:cNvSpPr/>
          <p:nvPr/>
        </p:nvSpPr>
        <p:spPr>
          <a:xfrm>
            <a:off x="288131" y="759278"/>
            <a:ext cx="9136380" cy="8143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u="sng" dirty="0">
                <a:solidFill>
                  <a:schemeClr val="tx1"/>
                </a:solidFill>
                <a:latin typeface="Meiryo UI" panose="020B0604030504040204" pitchFamily="50" charset="-128"/>
                <a:ea typeface="Meiryo UI" panose="020B0604030504040204" pitchFamily="50" charset="-128"/>
              </a:rPr>
              <a:t>・大阪府の介護サービス利用者（要介護１～５）のうち、在宅・居住系サービスを利用している割合</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は、全ての要介護度において増加傾向。</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　</a:t>
            </a:r>
            <a:r>
              <a:rPr kumimoji="1" lang="ja-JP" altLang="en-US" sz="800" b="1" dirty="0">
                <a:solidFill>
                  <a:schemeClr val="tx1"/>
                </a:solidFill>
                <a:latin typeface="Meiryo UI" panose="020B0604030504040204" pitchFamily="50" charset="-128"/>
                <a:ea typeface="Meiryo UI" panose="020B0604030504040204" pitchFamily="50" charset="-128"/>
              </a:rPr>
              <a:t>　</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「在宅サービス」、「居住系サービス」、「施設サービス」の利用者数の総和に対する、「在宅サービス」及び「居住系サービス」の利用者総数の割合</a:t>
            </a:r>
            <a:endParaRPr kumimoji="1" lang="en-US" altLang="ja-JP" sz="800" b="1" dirty="0">
              <a:solidFill>
                <a:schemeClr val="tx1"/>
              </a:solidFill>
              <a:latin typeface="Meiryo UI" panose="020B0604030504040204" pitchFamily="50" charset="-128"/>
              <a:ea typeface="Meiryo UI" panose="020B0604030504040204" pitchFamily="50" charset="-128"/>
            </a:endParaRPr>
          </a:p>
          <a:p>
            <a:endParaRPr kumimoji="1" lang="en-US" altLang="ja-JP" sz="400" b="1" dirty="0">
              <a:solidFill>
                <a:schemeClr val="tx1"/>
              </a:solidFill>
              <a:latin typeface="Meiryo UI" panose="020B0604030504040204" pitchFamily="50" charset="-128"/>
              <a:ea typeface="Meiryo UI" panose="020B0604030504040204" pitchFamily="50" charset="-128"/>
            </a:endParaRPr>
          </a:p>
          <a:p>
            <a:r>
              <a:rPr kumimoji="1" lang="ja-JP" altLang="en-US" sz="1200" b="1" u="sng" dirty="0">
                <a:solidFill>
                  <a:schemeClr val="tx1"/>
                </a:solidFill>
                <a:latin typeface="Meiryo UI" panose="020B0604030504040204" pitchFamily="50" charset="-128"/>
                <a:ea typeface="Meiryo UI" panose="020B0604030504040204" pitchFamily="50" charset="-128"/>
              </a:rPr>
              <a:t>・特に、最も重度の要介護５において増加幅が大きい。</a:t>
            </a:r>
          </a:p>
        </p:txBody>
      </p:sp>
      <p:pic>
        <p:nvPicPr>
          <p:cNvPr id="3" name="図 2">
            <a:extLst>
              <a:ext uri="{FF2B5EF4-FFF2-40B4-BE49-F238E27FC236}">
                <a16:creationId xmlns:a16="http://schemas.microsoft.com/office/drawing/2014/main" id="{EFE174F5-7834-4BB6-B94E-CFA010345741}"/>
              </a:ext>
            </a:extLst>
          </p:cNvPr>
          <p:cNvPicPr>
            <a:picLocks noChangeAspect="1"/>
          </p:cNvPicPr>
          <p:nvPr/>
        </p:nvPicPr>
        <p:blipFill>
          <a:blip r:embed="rId3"/>
          <a:stretch>
            <a:fillRect/>
          </a:stretch>
        </p:blipFill>
        <p:spPr>
          <a:xfrm>
            <a:off x="214209" y="1635072"/>
            <a:ext cx="9431329" cy="5112844"/>
          </a:xfrm>
          <a:prstGeom prst="rect">
            <a:avLst/>
          </a:prstGeom>
        </p:spPr>
      </p:pic>
      <p:pic>
        <p:nvPicPr>
          <p:cNvPr id="11" name="図 10">
            <a:extLst>
              <a:ext uri="{FF2B5EF4-FFF2-40B4-BE49-F238E27FC236}">
                <a16:creationId xmlns:a16="http://schemas.microsoft.com/office/drawing/2014/main" id="{9F4FC7A5-4136-4BF5-9F26-846029AF2A75}"/>
              </a:ext>
            </a:extLst>
          </p:cNvPr>
          <p:cNvPicPr>
            <a:picLocks noChangeAspect="1"/>
          </p:cNvPicPr>
          <p:nvPr/>
        </p:nvPicPr>
        <p:blipFill>
          <a:blip r:embed="rId4"/>
          <a:stretch>
            <a:fillRect/>
          </a:stretch>
        </p:blipFill>
        <p:spPr>
          <a:xfrm>
            <a:off x="1241098" y="1678838"/>
            <a:ext cx="6912603" cy="3828233"/>
          </a:xfrm>
          <a:prstGeom prst="rect">
            <a:avLst/>
          </a:prstGeom>
        </p:spPr>
      </p:pic>
      <p:sp>
        <p:nvSpPr>
          <p:cNvPr id="12" name="テキスト ボックス 11">
            <a:extLst>
              <a:ext uri="{FF2B5EF4-FFF2-40B4-BE49-F238E27FC236}">
                <a16:creationId xmlns:a16="http://schemas.microsoft.com/office/drawing/2014/main" id="{F1078E58-FE9F-4181-91DA-DE4AEF651F08}"/>
              </a:ext>
            </a:extLst>
          </p:cNvPr>
          <p:cNvSpPr txBox="1"/>
          <p:nvPr/>
        </p:nvSpPr>
        <p:spPr>
          <a:xfrm>
            <a:off x="801364" y="5490633"/>
            <a:ext cx="1466850" cy="230832"/>
          </a:xfrm>
          <a:prstGeom prst="rect">
            <a:avLst/>
          </a:prstGeom>
          <a:noFill/>
        </p:spPr>
        <p:txBody>
          <a:bodyPr wrap="square" rtlCol="0">
            <a:spAutoFit/>
          </a:bodyPr>
          <a:lstStyle/>
          <a:p>
            <a:r>
              <a:rPr lang="ja-JP" altLang="en-US" sz="900" b="1" dirty="0"/>
              <a:t>■サービス系列</a:t>
            </a:r>
            <a:endParaRPr kumimoji="1" lang="ja-JP" altLang="en-US" sz="800" b="1" dirty="0"/>
          </a:p>
        </p:txBody>
      </p:sp>
      <p:graphicFrame>
        <p:nvGraphicFramePr>
          <p:cNvPr id="13" name="表 2">
            <a:extLst>
              <a:ext uri="{FF2B5EF4-FFF2-40B4-BE49-F238E27FC236}">
                <a16:creationId xmlns:a16="http://schemas.microsoft.com/office/drawing/2014/main" id="{D2A4B3FE-5F73-47D2-AF95-4EB25A1CD937}"/>
              </a:ext>
            </a:extLst>
          </p:cNvPr>
          <p:cNvGraphicFramePr>
            <a:graphicFrameLocks noGrp="1"/>
          </p:cNvGraphicFramePr>
          <p:nvPr>
            <p:extLst>
              <p:ext uri="{D42A27DB-BD31-4B8C-83A1-F6EECF244321}">
                <p14:modId xmlns:p14="http://schemas.microsoft.com/office/powerpoint/2010/main" val="2716142364"/>
              </p:ext>
            </p:extLst>
          </p:nvPr>
        </p:nvGraphicFramePr>
        <p:xfrm>
          <a:off x="865871" y="5693059"/>
          <a:ext cx="7872412" cy="1021146"/>
        </p:xfrm>
        <a:graphic>
          <a:graphicData uri="http://schemas.openxmlformats.org/drawingml/2006/table">
            <a:tbl>
              <a:tblPr firstRow="1" bandRow="1">
                <a:tableStyleId>{5940675A-B579-460E-94D1-54222C63F5DA}</a:tableStyleId>
              </a:tblPr>
              <a:tblGrid>
                <a:gridCol w="907732">
                  <a:extLst>
                    <a:ext uri="{9D8B030D-6E8A-4147-A177-3AD203B41FA5}">
                      <a16:colId xmlns:a16="http://schemas.microsoft.com/office/drawing/2014/main" val="439232215"/>
                    </a:ext>
                  </a:extLst>
                </a:gridCol>
                <a:gridCol w="6964680">
                  <a:extLst>
                    <a:ext uri="{9D8B030D-6E8A-4147-A177-3AD203B41FA5}">
                      <a16:colId xmlns:a16="http://schemas.microsoft.com/office/drawing/2014/main" val="1310111492"/>
                    </a:ext>
                  </a:extLst>
                </a:gridCol>
              </a:tblGrid>
              <a:tr h="534833">
                <a:tc>
                  <a:txBody>
                    <a:bodyPr/>
                    <a:lstStyle/>
                    <a:p>
                      <a:r>
                        <a:rPr lang="ja-JP" altLang="en-US" sz="800" dirty="0"/>
                        <a:t>在宅サービス</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800" dirty="0"/>
                        <a:t>訪問介護、訪問入浴介護、訪問看護、訪問リハビリテーション、居宅療養管理指導、通所介護、通所リハビリテーション、短期入所生活介護、</a:t>
                      </a:r>
                      <a:endParaRPr lang="en-US" altLang="ja-JP" sz="800" dirty="0"/>
                    </a:p>
                    <a:p>
                      <a:r>
                        <a:rPr lang="ja-JP" altLang="en-US" sz="800" dirty="0"/>
                        <a:t>短期入所療養介護（介護老人保健施設）、短 期入所療養介護（介護療養型医療施設等）、短期入所療養介護（介護医療院）、福祉用具貸与、</a:t>
                      </a:r>
                      <a:endParaRPr lang="en-US" altLang="ja-JP" sz="800" dirty="0"/>
                    </a:p>
                    <a:p>
                      <a:r>
                        <a:rPr lang="ja-JP" altLang="en-US" sz="800" dirty="0"/>
                        <a:t>福祉用 具購入費、住宅改修費、介護予防支援・居宅介護支援、定期巡回・随時対応型訪問介護看護、夜間対応型訪問介護、認知症対応型通所介護、小規模多機能型居宅介護、看護小規模多機能型居宅介護、地域密着型通所介護 </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32395968"/>
                  </a:ext>
                </a:extLst>
              </a:tr>
              <a:tr h="221013">
                <a:tc>
                  <a:txBody>
                    <a:bodyPr/>
                    <a:lstStyle/>
                    <a:p>
                      <a:r>
                        <a:rPr lang="ja-JP" altLang="en-US" sz="800" dirty="0"/>
                        <a:t>居住系サービス</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800" dirty="0"/>
                        <a:t>特定施設入居者生活介護、認知症対応型共同生活介護、地域密着型特定施設入居者生活介護</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1818110"/>
                  </a:ext>
                </a:extLst>
              </a:tr>
              <a:tr h="221013">
                <a:tc>
                  <a:txBody>
                    <a:bodyPr/>
                    <a:lstStyle/>
                    <a:p>
                      <a:r>
                        <a:rPr lang="ja-JP" altLang="en-US" sz="800" dirty="0"/>
                        <a:t>施設サービス</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800" dirty="0"/>
                        <a:t>介護老人福祉施設、地域密着型介護老人福祉施設、介護老人保健施設、介護療養型医療施設、介護医療院 </a:t>
                      </a:r>
                      <a:endParaRPr kumimoji="1" lang="ja-JP" altLang="en-US" sz="800" dirty="0"/>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03725860"/>
                  </a:ext>
                </a:extLst>
              </a:tr>
            </a:tbl>
          </a:graphicData>
        </a:graphic>
      </p:graphicFrame>
      <p:sp>
        <p:nvSpPr>
          <p:cNvPr id="14" name="スライド番号プレースホルダー 1">
            <a:extLst>
              <a:ext uri="{FF2B5EF4-FFF2-40B4-BE49-F238E27FC236}">
                <a16:creationId xmlns:a16="http://schemas.microsoft.com/office/drawing/2014/main" id="{3A64652E-1746-4463-9687-26D444B6351B}"/>
              </a:ext>
            </a:extLst>
          </p:cNvPr>
          <p:cNvSpPr>
            <a:spLocks noGrp="1"/>
          </p:cNvSpPr>
          <p:nvPr>
            <p:ph type="sldNum" sz="quarter" idx="12"/>
          </p:nvPr>
        </p:nvSpPr>
        <p:spPr>
          <a:xfrm>
            <a:off x="7202886" y="6349080"/>
            <a:ext cx="2187059" cy="365125"/>
          </a:xfrm>
        </p:spPr>
        <p:txBody>
          <a:bodyPr/>
          <a:lstStyle/>
          <a:p>
            <a:fld id="{66B88687-DE2A-4AF1-9134-FF3DA71A830B}" type="slidenum">
              <a:rPr kumimoji="1" lang="ja-JP" altLang="en-US" smtClean="0"/>
              <a:t>5</a:t>
            </a:fld>
            <a:endParaRPr kumimoji="1" lang="ja-JP" altLang="en-US" dirty="0"/>
          </a:p>
        </p:txBody>
      </p:sp>
    </p:spTree>
    <p:extLst>
      <p:ext uri="{BB962C8B-B14F-4D97-AF65-F5344CB8AC3E}">
        <p14:creationId xmlns:p14="http://schemas.microsoft.com/office/powerpoint/2010/main" val="753454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216F537-E574-4D73-B6F3-068CD16382A2}"/>
              </a:ext>
            </a:extLst>
          </p:cNvPr>
          <p:cNvSpPr/>
          <p:nvPr/>
        </p:nvSpPr>
        <p:spPr>
          <a:xfrm>
            <a:off x="0" y="265291"/>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受給者１人あたり給付月額（要介護度・サービス系列別）</a:t>
            </a:r>
            <a:r>
              <a:rPr kumimoji="1" lang="en-US" altLang="ja-JP" sz="2000" b="1" dirty="0"/>
              <a:t>【</a:t>
            </a:r>
            <a:r>
              <a:rPr kumimoji="1" lang="ja-JP" altLang="en-US" sz="2000" b="1" dirty="0"/>
              <a:t>全国・大阪府</a:t>
            </a:r>
            <a:r>
              <a:rPr kumimoji="1" lang="en-US" altLang="ja-JP" sz="2000" b="1" dirty="0"/>
              <a:t>】</a:t>
            </a:r>
            <a:endParaRPr kumimoji="1" lang="ja-JP" altLang="en-US" sz="2000" b="1" dirty="0"/>
          </a:p>
        </p:txBody>
      </p:sp>
      <p:pic>
        <p:nvPicPr>
          <p:cNvPr id="19" name="図 18">
            <a:extLst>
              <a:ext uri="{FF2B5EF4-FFF2-40B4-BE49-F238E27FC236}">
                <a16:creationId xmlns:a16="http://schemas.microsoft.com/office/drawing/2014/main" id="{337E13E6-36DD-4CF8-BEED-F5BF09167882}"/>
              </a:ext>
            </a:extLst>
          </p:cNvPr>
          <p:cNvPicPr>
            <a:picLocks noChangeAspect="1"/>
          </p:cNvPicPr>
          <p:nvPr/>
        </p:nvPicPr>
        <p:blipFill>
          <a:blip r:embed="rId2"/>
          <a:stretch>
            <a:fillRect/>
          </a:stretch>
        </p:blipFill>
        <p:spPr>
          <a:xfrm>
            <a:off x="214209" y="2011682"/>
            <a:ext cx="9431329" cy="4736234"/>
          </a:xfrm>
          <a:prstGeom prst="rect">
            <a:avLst/>
          </a:prstGeom>
        </p:spPr>
      </p:pic>
      <p:sp>
        <p:nvSpPr>
          <p:cNvPr id="20" name="正方形/長方形 19">
            <a:extLst>
              <a:ext uri="{FF2B5EF4-FFF2-40B4-BE49-F238E27FC236}">
                <a16:creationId xmlns:a16="http://schemas.microsoft.com/office/drawing/2014/main" id="{09A6A120-70D8-46E6-A973-F55F92C0FAAC}"/>
              </a:ext>
            </a:extLst>
          </p:cNvPr>
          <p:cNvSpPr/>
          <p:nvPr/>
        </p:nvSpPr>
        <p:spPr>
          <a:xfrm>
            <a:off x="288131" y="890215"/>
            <a:ext cx="9144000" cy="1121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u="sng" dirty="0">
                <a:solidFill>
                  <a:schemeClr val="tx1"/>
                </a:solidFill>
                <a:latin typeface="Meiryo UI" panose="020B0604030504040204" pitchFamily="50" charset="-128"/>
                <a:ea typeface="Meiryo UI" panose="020B0604030504040204" pitchFamily="50" charset="-128"/>
              </a:rPr>
              <a:t>・受給者１人あたりの給付月額（要介護１～５）の全国との比較では、大阪府がやや高い傾向にあるが、大きな差は見られない。</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r>
              <a:rPr kumimoji="1" lang="ja-JP" altLang="en-US" sz="1200" b="1" u="sng" dirty="0">
                <a:solidFill>
                  <a:schemeClr val="tx1"/>
                </a:solidFill>
                <a:latin typeface="Meiryo UI" panose="020B0604030504040204" pitchFamily="50" charset="-128"/>
                <a:ea typeface="Meiryo UI" panose="020B0604030504040204" pitchFamily="50" charset="-128"/>
              </a:rPr>
              <a:t>・要介護度ごとに、受給者１人あたりの給付月額をサービス系列別で比較すると、要介護１～４においては大阪府、全国とも施設サービスの</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r>
              <a:rPr kumimoji="1" lang="ja-JP" altLang="en-US" sz="1200" b="1" dirty="0">
                <a:solidFill>
                  <a:schemeClr val="tx1"/>
                </a:solidFill>
                <a:latin typeface="Meiryo UI" panose="020B0604030504040204" pitchFamily="50" charset="-128"/>
                <a:ea typeface="Meiryo UI" panose="020B0604030504040204" pitchFamily="50" charset="-128"/>
              </a:rPr>
              <a:t>　 </a:t>
            </a:r>
            <a:r>
              <a:rPr kumimoji="1" lang="ja-JP" altLang="en-US" sz="1200" b="1" u="sng" dirty="0">
                <a:solidFill>
                  <a:schemeClr val="tx1"/>
                </a:solidFill>
                <a:latin typeface="Meiryo UI" panose="020B0604030504040204" pitchFamily="50" charset="-128"/>
                <a:ea typeface="Meiryo UI" panose="020B0604030504040204" pitchFamily="50" charset="-128"/>
              </a:rPr>
              <a:t>給付月額が最も高く、次いで居住系サービスが高くなっている。</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r>
              <a:rPr kumimoji="1" lang="ja-JP" altLang="en-US" sz="1200" b="1" dirty="0">
                <a:solidFill>
                  <a:schemeClr val="tx1"/>
                </a:solidFill>
                <a:latin typeface="Meiryo UI" panose="020B0604030504040204" pitchFamily="50" charset="-128"/>
                <a:ea typeface="Meiryo UI" panose="020B0604030504040204" pitchFamily="50" charset="-128"/>
              </a:rPr>
              <a:t>　 </a:t>
            </a:r>
            <a:r>
              <a:rPr kumimoji="1" lang="ja-JP" altLang="en-US" sz="1200" b="1" u="sng" dirty="0">
                <a:solidFill>
                  <a:schemeClr val="tx1"/>
                </a:solidFill>
                <a:latin typeface="Meiryo UI" panose="020B0604030504040204" pitchFamily="50" charset="-128"/>
                <a:ea typeface="Meiryo UI" panose="020B0604030504040204" pitchFamily="50" charset="-128"/>
              </a:rPr>
              <a:t>要介護５においては、全国では施設サービスが最も高いが、大阪府では在宅サービスが施設サービスをやや上回り、最も高くなっている。</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r>
              <a:rPr kumimoji="1" lang="ja-JP" altLang="en-US" sz="1200" b="1" dirty="0">
                <a:solidFill>
                  <a:schemeClr val="tx1"/>
                </a:solidFill>
                <a:latin typeface="Meiryo UI" panose="020B0604030504040204" pitchFamily="50" charset="-128"/>
                <a:ea typeface="Meiryo UI" panose="020B0604030504040204" pitchFamily="50" charset="-128"/>
              </a:rPr>
              <a:t>　 </a:t>
            </a:r>
            <a:r>
              <a:rPr kumimoji="1" lang="ja-JP" altLang="en-US" sz="1200" b="1" u="sng" dirty="0">
                <a:solidFill>
                  <a:schemeClr val="tx1"/>
                </a:solidFill>
                <a:latin typeface="Meiryo UI" panose="020B0604030504040204" pitchFamily="50" charset="-128"/>
                <a:ea typeface="Meiryo UI" panose="020B0604030504040204" pitchFamily="50" charset="-128"/>
              </a:rPr>
              <a:t>また、大阪府・全国とも居住系サービスが最も低くなっている。</a:t>
            </a:r>
          </a:p>
        </p:txBody>
      </p:sp>
      <p:sp>
        <p:nvSpPr>
          <p:cNvPr id="28" name="スライド番号プレースホルダー 1">
            <a:extLst>
              <a:ext uri="{FF2B5EF4-FFF2-40B4-BE49-F238E27FC236}">
                <a16:creationId xmlns:a16="http://schemas.microsoft.com/office/drawing/2014/main" id="{DDBEC59E-918A-4B87-B261-37347D6135F7}"/>
              </a:ext>
            </a:extLst>
          </p:cNvPr>
          <p:cNvSpPr>
            <a:spLocks noGrp="1"/>
          </p:cNvSpPr>
          <p:nvPr>
            <p:ph type="sldNum" sz="quarter" idx="12"/>
          </p:nvPr>
        </p:nvSpPr>
        <p:spPr>
          <a:xfrm>
            <a:off x="7179294" y="6382791"/>
            <a:ext cx="2187059" cy="365125"/>
          </a:xfrm>
        </p:spPr>
        <p:txBody>
          <a:bodyPr/>
          <a:lstStyle/>
          <a:p>
            <a:fld id="{66B88687-DE2A-4AF1-9134-FF3DA71A830B}" type="slidenum">
              <a:rPr kumimoji="1" lang="ja-JP" altLang="en-US" smtClean="0"/>
              <a:t>6</a:t>
            </a:fld>
            <a:endParaRPr kumimoji="1" lang="ja-JP" altLang="en-US" dirty="0"/>
          </a:p>
        </p:txBody>
      </p:sp>
      <p:pic>
        <p:nvPicPr>
          <p:cNvPr id="2" name="図 1">
            <a:extLst>
              <a:ext uri="{FF2B5EF4-FFF2-40B4-BE49-F238E27FC236}">
                <a16:creationId xmlns:a16="http://schemas.microsoft.com/office/drawing/2014/main" id="{8BD1A05D-47C4-4F52-BC59-287E0CBB4ADD}"/>
              </a:ext>
            </a:extLst>
          </p:cNvPr>
          <p:cNvPicPr>
            <a:picLocks noChangeAspect="1"/>
          </p:cNvPicPr>
          <p:nvPr/>
        </p:nvPicPr>
        <p:blipFill>
          <a:blip r:embed="rId3"/>
          <a:stretch>
            <a:fillRect/>
          </a:stretch>
        </p:blipFill>
        <p:spPr>
          <a:xfrm>
            <a:off x="321445" y="2189576"/>
            <a:ext cx="3011685" cy="2078916"/>
          </a:xfrm>
          <a:prstGeom prst="rect">
            <a:avLst/>
          </a:prstGeom>
        </p:spPr>
      </p:pic>
      <p:pic>
        <p:nvPicPr>
          <p:cNvPr id="3" name="図 2">
            <a:extLst>
              <a:ext uri="{FF2B5EF4-FFF2-40B4-BE49-F238E27FC236}">
                <a16:creationId xmlns:a16="http://schemas.microsoft.com/office/drawing/2014/main" id="{DA7FC9CB-BC04-446E-9464-567E05986B33}"/>
              </a:ext>
            </a:extLst>
          </p:cNvPr>
          <p:cNvPicPr>
            <a:picLocks noChangeAspect="1"/>
          </p:cNvPicPr>
          <p:nvPr/>
        </p:nvPicPr>
        <p:blipFill>
          <a:blip r:embed="rId4"/>
          <a:stretch>
            <a:fillRect/>
          </a:stretch>
        </p:blipFill>
        <p:spPr>
          <a:xfrm>
            <a:off x="3412129" y="2192016"/>
            <a:ext cx="2938527" cy="2078916"/>
          </a:xfrm>
          <a:prstGeom prst="rect">
            <a:avLst/>
          </a:prstGeom>
        </p:spPr>
      </p:pic>
      <p:pic>
        <p:nvPicPr>
          <p:cNvPr id="7" name="図 6">
            <a:extLst>
              <a:ext uri="{FF2B5EF4-FFF2-40B4-BE49-F238E27FC236}">
                <a16:creationId xmlns:a16="http://schemas.microsoft.com/office/drawing/2014/main" id="{6836EF09-7F1F-49BC-BDE6-06DB8CB790F8}"/>
              </a:ext>
            </a:extLst>
          </p:cNvPr>
          <p:cNvPicPr>
            <a:picLocks noChangeAspect="1"/>
          </p:cNvPicPr>
          <p:nvPr/>
        </p:nvPicPr>
        <p:blipFill>
          <a:blip r:embed="rId5"/>
          <a:stretch>
            <a:fillRect/>
          </a:stretch>
        </p:blipFill>
        <p:spPr>
          <a:xfrm>
            <a:off x="4937824" y="4502323"/>
            <a:ext cx="2932430" cy="2072820"/>
          </a:xfrm>
          <a:prstGeom prst="rect">
            <a:avLst/>
          </a:prstGeom>
        </p:spPr>
      </p:pic>
      <p:pic>
        <p:nvPicPr>
          <p:cNvPr id="5" name="図 4">
            <a:extLst>
              <a:ext uri="{FF2B5EF4-FFF2-40B4-BE49-F238E27FC236}">
                <a16:creationId xmlns:a16="http://schemas.microsoft.com/office/drawing/2014/main" id="{45D43C4E-157B-4035-8626-A4B3655A2951}"/>
              </a:ext>
            </a:extLst>
          </p:cNvPr>
          <p:cNvPicPr>
            <a:picLocks noChangeAspect="1"/>
          </p:cNvPicPr>
          <p:nvPr/>
        </p:nvPicPr>
        <p:blipFill>
          <a:blip r:embed="rId6"/>
          <a:stretch>
            <a:fillRect/>
          </a:stretch>
        </p:blipFill>
        <p:spPr>
          <a:xfrm>
            <a:off x="6466388" y="2189576"/>
            <a:ext cx="2932430" cy="2078916"/>
          </a:xfrm>
          <a:prstGeom prst="rect">
            <a:avLst/>
          </a:prstGeom>
        </p:spPr>
      </p:pic>
      <p:pic>
        <p:nvPicPr>
          <p:cNvPr id="6" name="図 5">
            <a:extLst>
              <a:ext uri="{FF2B5EF4-FFF2-40B4-BE49-F238E27FC236}">
                <a16:creationId xmlns:a16="http://schemas.microsoft.com/office/drawing/2014/main" id="{97AD2E90-79CF-41C9-8A74-74EC2F11A8D5}"/>
              </a:ext>
            </a:extLst>
          </p:cNvPr>
          <p:cNvPicPr>
            <a:picLocks noChangeAspect="1"/>
          </p:cNvPicPr>
          <p:nvPr/>
        </p:nvPicPr>
        <p:blipFill>
          <a:blip r:embed="rId7"/>
          <a:stretch>
            <a:fillRect/>
          </a:stretch>
        </p:blipFill>
        <p:spPr>
          <a:xfrm>
            <a:off x="1866915" y="4502323"/>
            <a:ext cx="2932430" cy="2072820"/>
          </a:xfrm>
          <a:prstGeom prst="rect">
            <a:avLst/>
          </a:prstGeom>
        </p:spPr>
      </p:pic>
      <p:sp>
        <p:nvSpPr>
          <p:cNvPr id="13" name="正方形/長方形 12">
            <a:extLst>
              <a:ext uri="{FF2B5EF4-FFF2-40B4-BE49-F238E27FC236}">
                <a16:creationId xmlns:a16="http://schemas.microsoft.com/office/drawing/2014/main" id="{55BB94DD-D688-42F1-A32C-F98A04DCE557}"/>
              </a:ext>
            </a:extLst>
          </p:cNvPr>
          <p:cNvSpPr/>
          <p:nvPr/>
        </p:nvSpPr>
        <p:spPr>
          <a:xfrm>
            <a:off x="5448299" y="5036821"/>
            <a:ext cx="289561" cy="175259"/>
          </a:xfrm>
          <a:prstGeom prst="rect">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28787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216F537-E574-4D73-B6F3-068CD16382A2}"/>
              </a:ext>
            </a:extLst>
          </p:cNvPr>
          <p:cNvSpPr/>
          <p:nvPr/>
        </p:nvSpPr>
        <p:spPr>
          <a:xfrm>
            <a:off x="303372" y="280531"/>
            <a:ext cx="9128761"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高齢者数及び有料</a:t>
            </a:r>
            <a:r>
              <a:rPr kumimoji="1" lang="en-US" altLang="ja-JP" sz="2400" b="1" dirty="0"/>
              <a:t>H</a:t>
            </a:r>
            <a:r>
              <a:rPr kumimoji="1" lang="ja-JP" altLang="en-US" sz="2400" b="1" dirty="0"/>
              <a:t>・サ高住定員数等の推移</a:t>
            </a:r>
          </a:p>
        </p:txBody>
      </p:sp>
      <p:sp>
        <p:nvSpPr>
          <p:cNvPr id="11" name="正方形/長方形 10">
            <a:extLst>
              <a:ext uri="{FF2B5EF4-FFF2-40B4-BE49-F238E27FC236}">
                <a16:creationId xmlns:a16="http://schemas.microsoft.com/office/drawing/2014/main" id="{BC34AE41-A9B1-43D7-B639-2F598EEAD2DF}"/>
              </a:ext>
            </a:extLst>
          </p:cNvPr>
          <p:cNvSpPr/>
          <p:nvPr/>
        </p:nvSpPr>
        <p:spPr>
          <a:xfrm>
            <a:off x="38884" y="1901224"/>
            <a:ext cx="9492635" cy="4916377"/>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2" name="正方形/長方形 11">
            <a:extLst>
              <a:ext uri="{FF2B5EF4-FFF2-40B4-BE49-F238E27FC236}">
                <a16:creationId xmlns:a16="http://schemas.microsoft.com/office/drawing/2014/main" id="{C184C232-4B3D-4D99-BB4B-38CFBA369E2A}"/>
              </a:ext>
            </a:extLst>
          </p:cNvPr>
          <p:cNvSpPr/>
          <p:nvPr/>
        </p:nvSpPr>
        <p:spPr>
          <a:xfrm>
            <a:off x="288131" y="790187"/>
            <a:ext cx="9136380" cy="1036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u="sng" dirty="0">
                <a:solidFill>
                  <a:schemeClr val="tx1"/>
                </a:solidFill>
                <a:latin typeface="Meiryo UI" panose="020B0604030504040204" pitchFamily="50" charset="-128"/>
                <a:ea typeface="Meiryo UI" panose="020B0604030504040204" pitchFamily="50" charset="-128"/>
              </a:rPr>
              <a:t>・大阪府内の有料</a:t>
            </a:r>
            <a:r>
              <a:rPr kumimoji="1" lang="en-US" altLang="ja-JP" sz="1200" b="1" u="sng" dirty="0">
                <a:solidFill>
                  <a:schemeClr val="tx1"/>
                </a:solidFill>
                <a:latin typeface="Meiryo UI" panose="020B0604030504040204" pitchFamily="50" charset="-128"/>
                <a:ea typeface="Meiryo UI" panose="020B0604030504040204" pitchFamily="50" charset="-128"/>
              </a:rPr>
              <a:t>H</a:t>
            </a:r>
            <a:r>
              <a:rPr kumimoji="1" lang="ja-JP" altLang="en-US" sz="1200" b="1" u="sng" dirty="0">
                <a:solidFill>
                  <a:schemeClr val="tx1"/>
                </a:solidFill>
                <a:latin typeface="Meiryo UI" panose="020B0604030504040204" pitchFamily="50" charset="-128"/>
                <a:ea typeface="Meiryo UI" panose="020B0604030504040204" pitchFamily="50" charset="-128"/>
              </a:rPr>
              <a:t>・サ高住の定員数は、高齢者数を大きく上回る増加幅で増加しており、高齢者千人あたりの定員数は平成</a:t>
            </a:r>
            <a:r>
              <a:rPr kumimoji="1" lang="en-US" altLang="ja-JP" sz="1200" b="1" u="sng" dirty="0">
                <a:solidFill>
                  <a:schemeClr val="tx1"/>
                </a:solidFill>
                <a:latin typeface="Meiryo UI" panose="020B0604030504040204" pitchFamily="50" charset="-128"/>
                <a:ea typeface="Meiryo UI" panose="020B0604030504040204" pitchFamily="50" charset="-128"/>
              </a:rPr>
              <a:t>25</a:t>
            </a:r>
            <a:r>
              <a:rPr kumimoji="1" lang="ja-JP" altLang="en-US" sz="1200" b="1" u="sng" dirty="0">
                <a:solidFill>
                  <a:schemeClr val="tx1"/>
                </a:solidFill>
                <a:latin typeface="Meiryo UI" panose="020B0604030504040204" pitchFamily="50" charset="-128"/>
                <a:ea typeface="Meiryo UI" panose="020B0604030504040204" pitchFamily="50" charset="-128"/>
              </a:rPr>
              <a:t>年から令和４年の約</a:t>
            </a:r>
            <a:r>
              <a:rPr kumimoji="1" lang="en-US" altLang="ja-JP" sz="1200" b="1" u="sng" dirty="0">
                <a:solidFill>
                  <a:schemeClr val="tx1"/>
                </a:solidFill>
                <a:latin typeface="Meiryo UI" panose="020B0604030504040204" pitchFamily="50" charset="-128"/>
                <a:ea typeface="Meiryo UI" panose="020B0604030504040204" pitchFamily="50" charset="-128"/>
              </a:rPr>
              <a:t>10</a:t>
            </a:r>
            <a:r>
              <a:rPr kumimoji="1" lang="ja-JP" altLang="en-US" sz="1200" b="1" u="sng" dirty="0">
                <a:solidFill>
                  <a:schemeClr val="tx1"/>
                </a:solidFill>
                <a:latin typeface="Meiryo UI" panose="020B0604030504040204" pitchFamily="50" charset="-128"/>
                <a:ea typeface="Meiryo UI" panose="020B0604030504040204" pitchFamily="50" charset="-128"/>
              </a:rPr>
              <a:t>年間で２倍となっている。</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endParaRPr kumimoji="1" lang="en-US" altLang="ja-JP" sz="400" b="1" u="sng" dirty="0">
              <a:solidFill>
                <a:schemeClr val="tx1"/>
              </a:solidFill>
              <a:latin typeface="Meiryo UI" panose="020B0604030504040204" pitchFamily="50" charset="-128"/>
              <a:ea typeface="Meiryo UI" panose="020B0604030504040204" pitchFamily="50" charset="-128"/>
            </a:endParaRPr>
          </a:p>
          <a:p>
            <a:r>
              <a:rPr kumimoji="1" lang="ja-JP" altLang="en-US" sz="1200" b="1" u="sng" dirty="0">
                <a:solidFill>
                  <a:schemeClr val="tx1"/>
                </a:solidFill>
                <a:latin typeface="Meiryo UI" panose="020B0604030504040204" pitchFamily="50" charset="-128"/>
                <a:ea typeface="Meiryo UI" panose="020B0604030504040204" pitchFamily="50" charset="-128"/>
              </a:rPr>
              <a:t>・有料</a:t>
            </a:r>
            <a:r>
              <a:rPr kumimoji="1" lang="en-US" altLang="ja-JP" sz="1200" b="1" u="sng" dirty="0">
                <a:solidFill>
                  <a:schemeClr val="tx1"/>
                </a:solidFill>
                <a:latin typeface="Meiryo UI" panose="020B0604030504040204" pitchFamily="50" charset="-128"/>
                <a:ea typeface="Meiryo UI" panose="020B0604030504040204" pitchFamily="50" charset="-128"/>
              </a:rPr>
              <a:t>H</a:t>
            </a:r>
            <a:r>
              <a:rPr kumimoji="1" lang="ja-JP" altLang="en-US" sz="1200" b="1" u="sng" dirty="0">
                <a:solidFill>
                  <a:schemeClr val="tx1"/>
                </a:solidFill>
                <a:latin typeface="Meiryo UI" panose="020B0604030504040204" pitchFamily="50" charset="-128"/>
                <a:ea typeface="Meiryo UI" panose="020B0604030504040204" pitchFamily="50" charset="-128"/>
              </a:rPr>
              <a:t>・サ高住の定員数の増加幅は、居宅・地域密着型サービス利用者の増加幅より大きく、サービス利用者のうち有料</a:t>
            </a:r>
            <a:r>
              <a:rPr kumimoji="1" lang="en-US" altLang="ja-JP" sz="1200" b="1" u="sng" dirty="0">
                <a:solidFill>
                  <a:schemeClr val="tx1"/>
                </a:solidFill>
                <a:latin typeface="Meiryo UI" panose="020B0604030504040204" pitchFamily="50" charset="-128"/>
                <a:ea typeface="Meiryo UI" panose="020B0604030504040204" pitchFamily="50" charset="-128"/>
              </a:rPr>
              <a:t>H</a:t>
            </a:r>
            <a:r>
              <a:rPr kumimoji="1" lang="ja-JP" altLang="en-US" sz="1200" b="1" u="sng" dirty="0">
                <a:solidFill>
                  <a:schemeClr val="tx1"/>
                </a:solidFill>
                <a:latin typeface="Meiryo UI" panose="020B0604030504040204" pitchFamily="50" charset="-128"/>
                <a:ea typeface="Meiryo UI" panose="020B0604030504040204" pitchFamily="50" charset="-128"/>
              </a:rPr>
              <a:t>・サ高住入居者の割合が高くなっていることが窺える。</a:t>
            </a:r>
          </a:p>
        </p:txBody>
      </p:sp>
      <p:graphicFrame>
        <p:nvGraphicFramePr>
          <p:cNvPr id="19" name="表 18">
            <a:extLst>
              <a:ext uri="{FF2B5EF4-FFF2-40B4-BE49-F238E27FC236}">
                <a16:creationId xmlns:a16="http://schemas.microsoft.com/office/drawing/2014/main" id="{B08CC059-4317-4DFB-9AD7-FE606870DDE8}"/>
              </a:ext>
            </a:extLst>
          </p:cNvPr>
          <p:cNvGraphicFramePr>
            <a:graphicFrameLocks noGrp="1"/>
          </p:cNvGraphicFramePr>
          <p:nvPr>
            <p:extLst>
              <p:ext uri="{D42A27DB-BD31-4B8C-83A1-F6EECF244321}">
                <p14:modId xmlns:p14="http://schemas.microsoft.com/office/powerpoint/2010/main" val="3910013622"/>
              </p:ext>
            </p:extLst>
          </p:nvPr>
        </p:nvGraphicFramePr>
        <p:xfrm>
          <a:off x="479899" y="2050881"/>
          <a:ext cx="8610603" cy="1525110"/>
        </p:xfrm>
        <a:graphic>
          <a:graphicData uri="http://schemas.openxmlformats.org/drawingml/2006/table">
            <a:tbl>
              <a:tblPr>
                <a:tableStyleId>{22838BEF-8BB2-4498-84A7-C5851F593DF1}</a:tableStyleId>
              </a:tblPr>
              <a:tblGrid>
                <a:gridCol w="2148774">
                  <a:extLst>
                    <a:ext uri="{9D8B030D-6E8A-4147-A177-3AD203B41FA5}">
                      <a16:colId xmlns:a16="http://schemas.microsoft.com/office/drawing/2014/main" val="3179046729"/>
                    </a:ext>
                  </a:extLst>
                </a:gridCol>
                <a:gridCol w="587439">
                  <a:extLst>
                    <a:ext uri="{9D8B030D-6E8A-4147-A177-3AD203B41FA5}">
                      <a16:colId xmlns:a16="http://schemas.microsoft.com/office/drawing/2014/main" val="2821365484"/>
                    </a:ext>
                  </a:extLst>
                </a:gridCol>
                <a:gridCol w="587439">
                  <a:extLst>
                    <a:ext uri="{9D8B030D-6E8A-4147-A177-3AD203B41FA5}">
                      <a16:colId xmlns:a16="http://schemas.microsoft.com/office/drawing/2014/main" val="3232887678"/>
                    </a:ext>
                  </a:extLst>
                </a:gridCol>
                <a:gridCol w="587439">
                  <a:extLst>
                    <a:ext uri="{9D8B030D-6E8A-4147-A177-3AD203B41FA5}">
                      <a16:colId xmlns:a16="http://schemas.microsoft.com/office/drawing/2014/main" val="538650821"/>
                    </a:ext>
                  </a:extLst>
                </a:gridCol>
                <a:gridCol w="587439">
                  <a:extLst>
                    <a:ext uri="{9D8B030D-6E8A-4147-A177-3AD203B41FA5}">
                      <a16:colId xmlns:a16="http://schemas.microsoft.com/office/drawing/2014/main" val="2208752779"/>
                    </a:ext>
                  </a:extLst>
                </a:gridCol>
                <a:gridCol w="587439">
                  <a:extLst>
                    <a:ext uri="{9D8B030D-6E8A-4147-A177-3AD203B41FA5}">
                      <a16:colId xmlns:a16="http://schemas.microsoft.com/office/drawing/2014/main" val="3882827375"/>
                    </a:ext>
                  </a:extLst>
                </a:gridCol>
                <a:gridCol w="587439">
                  <a:extLst>
                    <a:ext uri="{9D8B030D-6E8A-4147-A177-3AD203B41FA5}">
                      <a16:colId xmlns:a16="http://schemas.microsoft.com/office/drawing/2014/main" val="2962160198"/>
                    </a:ext>
                  </a:extLst>
                </a:gridCol>
                <a:gridCol w="587439">
                  <a:extLst>
                    <a:ext uri="{9D8B030D-6E8A-4147-A177-3AD203B41FA5}">
                      <a16:colId xmlns:a16="http://schemas.microsoft.com/office/drawing/2014/main" val="865348274"/>
                    </a:ext>
                  </a:extLst>
                </a:gridCol>
                <a:gridCol w="587439">
                  <a:extLst>
                    <a:ext uri="{9D8B030D-6E8A-4147-A177-3AD203B41FA5}">
                      <a16:colId xmlns:a16="http://schemas.microsoft.com/office/drawing/2014/main" val="1342336313"/>
                    </a:ext>
                  </a:extLst>
                </a:gridCol>
                <a:gridCol w="587439">
                  <a:extLst>
                    <a:ext uri="{9D8B030D-6E8A-4147-A177-3AD203B41FA5}">
                      <a16:colId xmlns:a16="http://schemas.microsoft.com/office/drawing/2014/main" val="3263115808"/>
                    </a:ext>
                  </a:extLst>
                </a:gridCol>
                <a:gridCol w="587439">
                  <a:extLst>
                    <a:ext uri="{9D8B030D-6E8A-4147-A177-3AD203B41FA5}">
                      <a16:colId xmlns:a16="http://schemas.microsoft.com/office/drawing/2014/main" val="1802868509"/>
                    </a:ext>
                  </a:extLst>
                </a:gridCol>
                <a:gridCol w="587439">
                  <a:extLst>
                    <a:ext uri="{9D8B030D-6E8A-4147-A177-3AD203B41FA5}">
                      <a16:colId xmlns:a16="http://schemas.microsoft.com/office/drawing/2014/main" val="2891174409"/>
                    </a:ext>
                  </a:extLst>
                </a:gridCol>
              </a:tblGrid>
              <a:tr h="189534">
                <a:tc>
                  <a:txBody>
                    <a:bodyPr/>
                    <a:lstStyle/>
                    <a:p>
                      <a:pPr algn="ctr" fontAlgn="ctr"/>
                      <a:r>
                        <a:rPr lang="ja-JP" altLang="en-US" sz="900" u="none" strike="noStrike" dirty="0">
                          <a:effectLst/>
                          <a:latin typeface="Meiryo UI" panose="020B0604030504040204" pitchFamily="50" charset="-128"/>
                          <a:ea typeface="Meiryo UI" panose="020B0604030504040204" pitchFamily="50" charset="-128"/>
                        </a:rPr>
                        <a:t>　</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dirty="0">
                          <a:effectLst/>
                          <a:latin typeface="Meiryo UI" panose="020B0604030504040204" pitchFamily="50" charset="-128"/>
                          <a:ea typeface="Meiryo UI" panose="020B0604030504040204" pitchFamily="50" charset="-128"/>
                        </a:rPr>
                        <a:t>H25</a:t>
                      </a:r>
                      <a:endParaRPr 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dirty="0">
                          <a:effectLst/>
                          <a:latin typeface="Meiryo UI" panose="020B0604030504040204" pitchFamily="50" charset="-128"/>
                          <a:ea typeface="Meiryo UI" panose="020B0604030504040204" pitchFamily="50" charset="-128"/>
                        </a:rPr>
                        <a:t>H26</a:t>
                      </a:r>
                      <a:endParaRPr 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H27</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H28</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dirty="0">
                          <a:effectLst/>
                          <a:latin typeface="Meiryo UI" panose="020B0604030504040204" pitchFamily="50" charset="-128"/>
                          <a:ea typeface="Meiryo UI" panose="020B0604030504040204" pitchFamily="50" charset="-128"/>
                        </a:rPr>
                        <a:t>H29</a:t>
                      </a:r>
                      <a:endParaRPr 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H30</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R1</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R2</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a:effectLst/>
                          <a:latin typeface="Meiryo UI" panose="020B0604030504040204" pitchFamily="50" charset="-128"/>
                          <a:ea typeface="Meiryo UI" panose="020B0604030504040204" pitchFamily="50" charset="-128"/>
                        </a:rPr>
                        <a:t>R3</a:t>
                      </a:r>
                      <a:endParaRPr lang="en-US" sz="900" b="1"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u="none" strike="noStrike" dirty="0">
                          <a:effectLst/>
                          <a:latin typeface="Meiryo UI" panose="020B0604030504040204" pitchFamily="50" charset="-128"/>
                          <a:ea typeface="Meiryo UI" panose="020B0604030504040204" pitchFamily="50" charset="-128"/>
                        </a:rPr>
                        <a:t>R4</a:t>
                      </a:r>
                      <a:endParaRPr 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ctr" fontAlgn="ctr"/>
                      <a:r>
                        <a:rPr lang="en-US" sz="900" b="0" i="0" u="none" strike="noStrike" dirty="0">
                          <a:solidFill>
                            <a:srgbClr val="000000"/>
                          </a:solidFill>
                          <a:effectLst/>
                          <a:latin typeface="Meiryo UI" panose="020B0604030504040204" pitchFamily="50" charset="-128"/>
                          <a:ea typeface="Meiryo UI" panose="020B0604030504040204" pitchFamily="50" charset="-128"/>
                        </a:rPr>
                        <a:t>H25</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R4</a:t>
                      </a:r>
                    </a:p>
                    <a:p>
                      <a:pPr algn="ctr"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比率</a:t>
                      </a:r>
                      <a:endParaRPr 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extLst>
                  <a:ext uri="{0D108BD9-81ED-4DB2-BD59-A6C34878D82A}">
                    <a16:rowId xmlns:a16="http://schemas.microsoft.com/office/drawing/2014/main" val="432265612"/>
                  </a:ext>
                </a:extLst>
              </a:tr>
              <a:tr h="311118">
                <a:tc>
                  <a:txBody>
                    <a:bodyPr/>
                    <a:lstStyle/>
                    <a:p>
                      <a:pPr algn="l" fontAlgn="ctr"/>
                      <a:r>
                        <a:rPr lang="zh-CN" altLang="en-US" sz="1000" u="none" strike="noStrike" dirty="0">
                          <a:effectLst/>
                          <a:latin typeface="Meiryo UI" panose="020B0604030504040204" pitchFamily="50" charset="-128"/>
                          <a:ea typeface="Meiryo UI" panose="020B0604030504040204" pitchFamily="50" charset="-128"/>
                        </a:rPr>
                        <a:t>高齢者数</a:t>
                      </a:r>
                      <a:r>
                        <a:rPr lang="ja-JP" altLang="en-US" sz="1000" u="none" strike="noStrike" dirty="0">
                          <a:effectLst/>
                          <a:latin typeface="Meiryo UI" panose="020B0604030504040204" pitchFamily="50" charset="-128"/>
                          <a:ea typeface="Meiryo UI" panose="020B0604030504040204" pitchFamily="50" charset="-128"/>
                        </a:rPr>
                        <a:t>（千人）</a:t>
                      </a:r>
                      <a:endParaRPr lang="en-US" altLang="ja-JP" sz="1000" u="none" strike="noStrike" dirty="0">
                        <a:effectLst/>
                        <a:latin typeface="Meiryo UI" panose="020B0604030504040204" pitchFamily="50" charset="-128"/>
                        <a:ea typeface="Meiryo UI" panose="020B0604030504040204" pitchFamily="50" charset="-128"/>
                      </a:endParaRPr>
                    </a:p>
                    <a:p>
                      <a:pPr algn="l" fontAlgn="ctr"/>
                      <a:r>
                        <a:rPr lang="zh-CN" altLang="en-US" sz="900" u="none" strike="noStrike" dirty="0">
                          <a:effectLst/>
                          <a:latin typeface="Meiryo UI" panose="020B0604030504040204" pitchFamily="50" charset="-128"/>
                          <a:ea typeface="Meiryo UI" panose="020B0604030504040204" pitchFamily="50" charset="-128"/>
                        </a:rPr>
                        <a:t>（第１号被保険者数）</a:t>
                      </a:r>
                      <a:endParaRPr lang="zh-CN" altLang="en-US" sz="9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2,173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2,243</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a:effectLst/>
                          <a:latin typeface="Meiryo UI" panose="020B0604030504040204" pitchFamily="50" charset="-128"/>
                          <a:ea typeface="Meiryo UI" panose="020B0604030504040204" pitchFamily="50" charset="-128"/>
                        </a:rPr>
                        <a:t>2,294</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2,329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a:effectLst/>
                          <a:latin typeface="Meiryo UI" panose="020B0604030504040204" pitchFamily="50" charset="-128"/>
                          <a:ea typeface="Meiryo UI" panose="020B0604030504040204" pitchFamily="50" charset="-128"/>
                        </a:rPr>
                        <a:t>2,353</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2,370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2,380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2,385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2,377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u="none" strike="noStrike" dirty="0">
                          <a:effectLst/>
                          <a:latin typeface="Meiryo UI" panose="020B0604030504040204" pitchFamily="50" charset="-128"/>
                          <a:ea typeface="Meiryo UI" panose="020B0604030504040204" pitchFamily="50" charset="-128"/>
                        </a:rPr>
                        <a:t>2,365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1.1</a:t>
                      </a:r>
                    </a:p>
                  </a:txBody>
                  <a:tcPr marL="6318" marR="6318" marT="6318" marB="0" anchor="ctr">
                    <a:solidFill>
                      <a:schemeClr val="bg1"/>
                    </a:solidFill>
                  </a:tcPr>
                </a:tc>
                <a:extLst>
                  <a:ext uri="{0D108BD9-81ED-4DB2-BD59-A6C34878D82A}">
                    <a16:rowId xmlns:a16="http://schemas.microsoft.com/office/drawing/2014/main" val="503910414"/>
                  </a:ext>
                </a:extLst>
              </a:tr>
              <a:tr h="311118">
                <a:tc>
                  <a:txBody>
                    <a:bodyPr/>
                    <a:lstStyle/>
                    <a:p>
                      <a:pPr algn="l" fontAlgn="b"/>
                      <a:r>
                        <a:rPr lang="ja-JP" altLang="en-US" sz="1000" u="none" strike="noStrike" dirty="0">
                          <a:effectLst/>
                          <a:latin typeface="Meiryo UI" panose="020B0604030504040204" pitchFamily="50" charset="-128"/>
                          <a:ea typeface="Meiryo UI" panose="020B0604030504040204" pitchFamily="50" charset="-128"/>
                        </a:rPr>
                        <a:t>居宅サービス・地域密着型サービス利用者数（千人）（</a:t>
                      </a:r>
                      <a:r>
                        <a:rPr lang="en-US" altLang="ja-JP" sz="1000" u="none" strike="noStrike" dirty="0">
                          <a:effectLst/>
                          <a:latin typeface="Meiryo UI" panose="020B0604030504040204" pitchFamily="50" charset="-128"/>
                          <a:ea typeface="Meiryo UI" panose="020B0604030504040204" pitchFamily="50" charset="-128"/>
                        </a:rPr>
                        <a:t>※</a:t>
                      </a:r>
                      <a:r>
                        <a:rPr lang="ja-JP" altLang="en-US" sz="1000" u="none" strike="noStrike" dirty="0">
                          <a:effectLst/>
                          <a:latin typeface="Meiryo UI" panose="020B0604030504040204" pitchFamily="50" charset="-128"/>
                          <a:ea typeface="Meiryo UI" panose="020B0604030504040204" pitchFamily="50" charset="-128"/>
                        </a:rPr>
                        <a:t>）</a:t>
                      </a:r>
                      <a:endParaRPr lang="ja-JP" altLang="en-US" sz="10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288</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307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324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367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a:effectLst/>
                          <a:latin typeface="Meiryo UI" panose="020B0604030504040204" pitchFamily="50" charset="-128"/>
                          <a:ea typeface="Meiryo UI" panose="020B0604030504040204" pitchFamily="50" charset="-128"/>
                        </a:rPr>
                        <a:t>347</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347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357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365</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380</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ja-JP" altLang="en-US" sz="1000" u="none" strike="noStrike" dirty="0">
                          <a:effectLst/>
                          <a:latin typeface="Meiryo UI" panose="020B0604030504040204" pitchFamily="50" charset="-128"/>
                          <a:ea typeface="Meiryo UI" panose="020B0604030504040204" pitchFamily="50" charset="-128"/>
                        </a:rPr>
                        <a:t>ー</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fontAlgn="b"/>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1.3</a:t>
                      </a:r>
                    </a:p>
                    <a:p>
                      <a:pPr algn="r" fontAlgn="b"/>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(H25</a:t>
                      </a:r>
                      <a:r>
                        <a:rPr lang="ja-JP" altLang="en-US" sz="8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R3)</a:t>
                      </a:r>
                      <a:endParaRPr lang="ja-JP" altLang="en-US" sz="8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extLst>
                  <a:ext uri="{0D108BD9-81ED-4DB2-BD59-A6C34878D82A}">
                    <a16:rowId xmlns:a16="http://schemas.microsoft.com/office/drawing/2014/main" val="335649546"/>
                  </a:ext>
                </a:extLst>
              </a:tr>
              <a:tr h="311118">
                <a:tc>
                  <a:txBody>
                    <a:bodyPr/>
                    <a:lstStyle/>
                    <a:p>
                      <a:pPr algn="l" fontAlgn="b"/>
                      <a:r>
                        <a:rPr lang="ja-JP" altLang="en-US" sz="1000" u="none" strike="noStrike" dirty="0">
                          <a:effectLst/>
                          <a:latin typeface="Meiryo UI" panose="020B0604030504040204" pitchFamily="50" charset="-128"/>
                          <a:ea typeface="Meiryo UI" panose="020B0604030504040204" pitchFamily="50" charset="-128"/>
                        </a:rPr>
                        <a:t>有料</a:t>
                      </a:r>
                      <a:r>
                        <a:rPr lang="en-US" altLang="ja-JP" sz="1000" u="none" strike="noStrike" dirty="0">
                          <a:effectLst/>
                          <a:latin typeface="Meiryo UI" panose="020B0604030504040204" pitchFamily="50" charset="-128"/>
                          <a:ea typeface="Meiryo UI" panose="020B0604030504040204" pitchFamily="50" charset="-128"/>
                        </a:rPr>
                        <a:t>H</a:t>
                      </a:r>
                      <a:r>
                        <a:rPr lang="ja-JP" altLang="en-US" sz="1000" u="none" strike="noStrike" dirty="0">
                          <a:effectLst/>
                          <a:latin typeface="Meiryo UI" panose="020B0604030504040204" pitchFamily="50" charset="-128"/>
                          <a:ea typeface="Meiryo UI" panose="020B0604030504040204" pitchFamily="50" charset="-128"/>
                        </a:rPr>
                        <a:t>・サ高住定員数（千人）</a:t>
                      </a:r>
                      <a:endParaRPr lang="ja-JP" altLang="en-US" sz="10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r" rtl="0" fontAlgn="ctr"/>
                      <a:r>
                        <a:rPr lang="en-US" altLang="ja-JP" sz="1000" u="none" strike="noStrike">
                          <a:effectLst/>
                          <a:latin typeface="Meiryo UI" panose="020B0604030504040204" pitchFamily="50" charset="-128"/>
                          <a:ea typeface="Meiryo UI" panose="020B0604030504040204" pitchFamily="50" charset="-128"/>
                        </a:rPr>
                        <a:t>39</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48</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54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59</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64</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a:effectLst/>
                          <a:latin typeface="Meiryo UI" panose="020B0604030504040204" pitchFamily="50" charset="-128"/>
                          <a:ea typeface="Meiryo UI" panose="020B0604030504040204" pitchFamily="50" charset="-128"/>
                        </a:rPr>
                        <a:t>69</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a:effectLst/>
                          <a:latin typeface="Meiryo UI" panose="020B0604030504040204" pitchFamily="50" charset="-128"/>
                          <a:ea typeface="Meiryo UI" panose="020B0604030504040204" pitchFamily="50" charset="-128"/>
                        </a:rPr>
                        <a:t>73</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a:effectLst/>
                          <a:latin typeface="Meiryo UI" panose="020B0604030504040204" pitchFamily="50" charset="-128"/>
                          <a:ea typeface="Meiryo UI" panose="020B0604030504040204" pitchFamily="50" charset="-128"/>
                        </a:rPr>
                        <a:t>77</a:t>
                      </a:r>
                      <a:endParaRPr lang="en-US" altLang="ja-JP" sz="1000" b="0" i="0" u="none" strike="noStrike">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82</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87</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2.2</a:t>
                      </a:r>
                    </a:p>
                  </a:txBody>
                  <a:tcPr marL="6318" marR="6318" marT="6318" marB="0" anchor="ctr">
                    <a:solidFill>
                      <a:schemeClr val="bg1"/>
                    </a:solidFill>
                  </a:tcPr>
                </a:tc>
                <a:extLst>
                  <a:ext uri="{0D108BD9-81ED-4DB2-BD59-A6C34878D82A}">
                    <a16:rowId xmlns:a16="http://schemas.microsoft.com/office/drawing/2014/main" val="174568668"/>
                  </a:ext>
                </a:extLst>
              </a:tr>
              <a:tr h="311118">
                <a:tc>
                  <a:txBody>
                    <a:bodyPr/>
                    <a:lstStyle/>
                    <a:p>
                      <a:pPr algn="l" fontAlgn="b"/>
                      <a:r>
                        <a:rPr lang="ja-JP" altLang="en-US" sz="1000" u="none" strike="noStrike" dirty="0">
                          <a:effectLst/>
                          <a:latin typeface="Meiryo UI" panose="020B0604030504040204" pitchFamily="50" charset="-128"/>
                          <a:ea typeface="Meiryo UI" panose="020B0604030504040204" pitchFamily="50" charset="-128"/>
                        </a:rPr>
                        <a:t>高齢者千人あたり有料</a:t>
                      </a:r>
                      <a:r>
                        <a:rPr lang="en-US" altLang="ja-JP" sz="1000" u="none" strike="noStrike" dirty="0">
                          <a:effectLst/>
                          <a:latin typeface="Meiryo UI" panose="020B0604030504040204" pitchFamily="50" charset="-128"/>
                          <a:ea typeface="Meiryo UI" panose="020B0604030504040204" pitchFamily="50" charset="-128"/>
                        </a:rPr>
                        <a:t>H</a:t>
                      </a:r>
                      <a:r>
                        <a:rPr lang="ja-JP" altLang="en-US" sz="1000" u="none" strike="noStrike" dirty="0">
                          <a:effectLst/>
                          <a:latin typeface="Meiryo UI" panose="020B0604030504040204" pitchFamily="50" charset="-128"/>
                          <a:ea typeface="Meiryo UI" panose="020B0604030504040204" pitchFamily="50" charset="-128"/>
                        </a:rPr>
                        <a:t>・サ高住定員数</a:t>
                      </a:r>
                      <a:endParaRPr lang="ja-JP" altLang="en-US" sz="1000" b="1"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18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21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23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25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27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29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31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32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35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u="none" strike="noStrike" dirty="0">
                          <a:effectLst/>
                          <a:latin typeface="Meiryo UI" panose="020B0604030504040204" pitchFamily="50" charset="-128"/>
                          <a:ea typeface="Meiryo UI" panose="020B0604030504040204" pitchFamily="50" charset="-128"/>
                        </a:rPr>
                        <a:t>37 </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6318" marR="6318" marT="6318" marB="0" anchor="ctr">
                    <a:solidFill>
                      <a:schemeClr val="bg1"/>
                    </a:solidFill>
                  </a:tcPr>
                </a:tc>
                <a:tc>
                  <a:txBody>
                    <a:bodyPr/>
                    <a:lstStyle/>
                    <a:p>
                      <a:pPr algn="r" rtl="0"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2.0</a:t>
                      </a:r>
                    </a:p>
                  </a:txBody>
                  <a:tcPr marL="6318" marR="6318" marT="6318" marB="0" anchor="ctr">
                    <a:solidFill>
                      <a:schemeClr val="bg1"/>
                    </a:solidFill>
                  </a:tcPr>
                </a:tc>
                <a:extLst>
                  <a:ext uri="{0D108BD9-81ED-4DB2-BD59-A6C34878D82A}">
                    <a16:rowId xmlns:a16="http://schemas.microsoft.com/office/drawing/2014/main" val="3281586754"/>
                  </a:ext>
                </a:extLst>
              </a:tr>
            </a:tbl>
          </a:graphicData>
        </a:graphic>
      </p:graphicFrame>
      <p:sp>
        <p:nvSpPr>
          <p:cNvPr id="22" name="テキスト ボックス 21">
            <a:extLst>
              <a:ext uri="{FF2B5EF4-FFF2-40B4-BE49-F238E27FC236}">
                <a16:creationId xmlns:a16="http://schemas.microsoft.com/office/drawing/2014/main" id="{B34C1081-B8E9-418A-918B-1FD48DA81033}"/>
              </a:ext>
            </a:extLst>
          </p:cNvPr>
          <p:cNvSpPr txBox="1"/>
          <p:nvPr/>
        </p:nvSpPr>
        <p:spPr>
          <a:xfrm>
            <a:off x="303372" y="3603318"/>
            <a:ext cx="8414249" cy="230832"/>
          </a:xfrm>
          <a:prstGeom prst="rect">
            <a:avLst/>
          </a:prstGeom>
          <a:noFill/>
        </p:spPr>
        <p:txBody>
          <a:bodyPr wrap="square" rtlCol="0">
            <a:spAutoFit/>
          </a:bodyPr>
          <a:lstStyle/>
          <a:p>
            <a:r>
              <a:rPr kumimoji="1" lang="ja-JP" altLang="en-US" sz="900" dirty="0"/>
              <a:t>（</a:t>
            </a:r>
            <a:r>
              <a:rPr kumimoji="1" lang="en-US" altLang="ja-JP" sz="900" dirty="0"/>
              <a:t>※</a:t>
            </a:r>
            <a:r>
              <a:rPr kumimoji="1" lang="ja-JP" altLang="en-US" sz="900" dirty="0"/>
              <a:t>）１月あたり平均値。第２号被保険者の利用者を含み、認知症対応型共同生活介護及び地域密着型介護老人福祉施設利用者を除く。</a:t>
            </a:r>
            <a:endParaRPr kumimoji="1" lang="en-US" altLang="ja-JP" sz="900" dirty="0"/>
          </a:p>
        </p:txBody>
      </p:sp>
      <p:sp>
        <p:nvSpPr>
          <p:cNvPr id="23" name="テキスト ボックス 22">
            <a:extLst>
              <a:ext uri="{FF2B5EF4-FFF2-40B4-BE49-F238E27FC236}">
                <a16:creationId xmlns:a16="http://schemas.microsoft.com/office/drawing/2014/main" id="{CF3AEE64-8F9A-4666-826B-7F1879C72A18}"/>
              </a:ext>
            </a:extLst>
          </p:cNvPr>
          <p:cNvSpPr txBox="1"/>
          <p:nvPr/>
        </p:nvSpPr>
        <p:spPr>
          <a:xfrm>
            <a:off x="6730866" y="3862284"/>
            <a:ext cx="2701267" cy="507831"/>
          </a:xfrm>
          <a:prstGeom prst="rect">
            <a:avLst/>
          </a:prstGeom>
          <a:solidFill>
            <a:schemeClr val="bg1"/>
          </a:solidFill>
        </p:spPr>
        <p:txBody>
          <a:bodyPr wrap="square" rtlCol="0">
            <a:spAutoFit/>
          </a:bodyPr>
          <a:lstStyle/>
          <a:p>
            <a:r>
              <a:rPr kumimoji="1" lang="ja-JP" altLang="en-US" sz="900" dirty="0"/>
              <a:t>出典：厚生労働省「介護保険事業状況報告」</a:t>
            </a:r>
            <a:endParaRPr kumimoji="1" lang="en-US" altLang="ja-JP" sz="900" dirty="0"/>
          </a:p>
          <a:p>
            <a:r>
              <a:rPr kumimoji="1" lang="ja-JP" altLang="en-US" sz="900" dirty="0"/>
              <a:t>　　　（第１号被保険者数、居宅サービス・</a:t>
            </a:r>
            <a:endParaRPr kumimoji="1" lang="en-US" altLang="ja-JP" sz="900" dirty="0"/>
          </a:p>
          <a:p>
            <a:r>
              <a:rPr kumimoji="1" lang="ja-JP" altLang="en-US" sz="900" dirty="0"/>
              <a:t>　　　　地域密着型サービス利用者数）</a:t>
            </a:r>
          </a:p>
        </p:txBody>
      </p:sp>
      <p:sp>
        <p:nvSpPr>
          <p:cNvPr id="27" name="正方形/長方形 26">
            <a:extLst>
              <a:ext uri="{FF2B5EF4-FFF2-40B4-BE49-F238E27FC236}">
                <a16:creationId xmlns:a16="http://schemas.microsoft.com/office/drawing/2014/main" id="{D02AA422-7BB1-4BFF-84FD-0EA682CB02E4}"/>
              </a:ext>
            </a:extLst>
          </p:cNvPr>
          <p:cNvSpPr/>
          <p:nvPr/>
        </p:nvSpPr>
        <p:spPr>
          <a:xfrm>
            <a:off x="8496416" y="1981898"/>
            <a:ext cx="628153" cy="1646201"/>
          </a:xfrm>
          <a:prstGeom prst="rect">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スライド番号プレースホルダー 1">
            <a:extLst>
              <a:ext uri="{FF2B5EF4-FFF2-40B4-BE49-F238E27FC236}">
                <a16:creationId xmlns:a16="http://schemas.microsoft.com/office/drawing/2014/main" id="{B36144E9-7BA7-4A59-A79B-D7CAAE11E49D}"/>
              </a:ext>
            </a:extLst>
          </p:cNvPr>
          <p:cNvSpPr>
            <a:spLocks noGrp="1"/>
          </p:cNvSpPr>
          <p:nvPr>
            <p:ph type="sldNum" sz="quarter" idx="12"/>
          </p:nvPr>
        </p:nvSpPr>
        <p:spPr>
          <a:xfrm>
            <a:off x="7179294" y="6382791"/>
            <a:ext cx="2187059" cy="365125"/>
          </a:xfrm>
        </p:spPr>
        <p:txBody>
          <a:bodyPr/>
          <a:lstStyle/>
          <a:p>
            <a:fld id="{66B88687-DE2A-4AF1-9134-FF3DA71A830B}" type="slidenum">
              <a:rPr kumimoji="1" lang="ja-JP" altLang="en-US" smtClean="0"/>
              <a:t>7</a:t>
            </a:fld>
            <a:endParaRPr kumimoji="1" lang="ja-JP" altLang="en-US" dirty="0"/>
          </a:p>
        </p:txBody>
      </p:sp>
      <p:pic>
        <p:nvPicPr>
          <p:cNvPr id="2" name="図 1">
            <a:extLst>
              <a:ext uri="{FF2B5EF4-FFF2-40B4-BE49-F238E27FC236}">
                <a16:creationId xmlns:a16="http://schemas.microsoft.com/office/drawing/2014/main" id="{3633C9D6-46FA-4F00-B5EA-71E950DEB16C}"/>
              </a:ext>
            </a:extLst>
          </p:cNvPr>
          <p:cNvPicPr>
            <a:picLocks noChangeAspect="1"/>
          </p:cNvPicPr>
          <p:nvPr/>
        </p:nvPicPr>
        <p:blipFill>
          <a:blip r:embed="rId3"/>
          <a:stretch>
            <a:fillRect/>
          </a:stretch>
        </p:blipFill>
        <p:spPr>
          <a:xfrm>
            <a:off x="1422618" y="3929746"/>
            <a:ext cx="5127180" cy="2743438"/>
          </a:xfrm>
          <a:prstGeom prst="rect">
            <a:avLst/>
          </a:prstGeom>
        </p:spPr>
      </p:pic>
    </p:spTree>
    <p:extLst>
      <p:ext uri="{BB962C8B-B14F-4D97-AF65-F5344CB8AC3E}">
        <p14:creationId xmlns:p14="http://schemas.microsoft.com/office/powerpoint/2010/main" val="3939410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72080" y="1986104"/>
            <a:ext cx="9492635" cy="4671697"/>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2217323" y="530470"/>
            <a:ext cx="5963492" cy="461665"/>
          </a:xfrm>
          <a:prstGeom prst="rect">
            <a:avLst/>
          </a:prstGeom>
        </p:spPr>
        <p:txBody>
          <a:bodyPr wrap="none">
            <a:spAutoFit/>
          </a:bodyPr>
          <a:lstStyle/>
          <a:p>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・サ高住の利用者の要介護度の状況</a:t>
            </a:r>
          </a:p>
        </p:txBody>
      </p:sp>
      <p:pic>
        <p:nvPicPr>
          <p:cNvPr id="5" name="図 4">
            <a:extLst>
              <a:ext uri="{FF2B5EF4-FFF2-40B4-BE49-F238E27FC236}">
                <a16:creationId xmlns:a16="http://schemas.microsoft.com/office/drawing/2014/main" id="{901FF8D1-34C9-4124-85EB-1EB434B54729}"/>
              </a:ext>
            </a:extLst>
          </p:cNvPr>
          <p:cNvPicPr>
            <a:picLocks noChangeAspect="1"/>
          </p:cNvPicPr>
          <p:nvPr/>
        </p:nvPicPr>
        <p:blipFill>
          <a:blip r:embed="rId2"/>
          <a:stretch>
            <a:fillRect/>
          </a:stretch>
        </p:blipFill>
        <p:spPr>
          <a:xfrm>
            <a:off x="1182459" y="2089527"/>
            <a:ext cx="3609145" cy="2170364"/>
          </a:xfrm>
          <a:prstGeom prst="rect">
            <a:avLst/>
          </a:prstGeom>
        </p:spPr>
      </p:pic>
      <p:sp>
        <p:nvSpPr>
          <p:cNvPr id="8" name="正方形/長方形 7">
            <a:extLst>
              <a:ext uri="{FF2B5EF4-FFF2-40B4-BE49-F238E27FC236}">
                <a16:creationId xmlns:a16="http://schemas.microsoft.com/office/drawing/2014/main" id="{7D8BBE69-BB1F-47D1-A8F0-3D857EAD436F}"/>
              </a:ext>
            </a:extLst>
          </p:cNvPr>
          <p:cNvSpPr/>
          <p:nvPr/>
        </p:nvSpPr>
        <p:spPr>
          <a:xfrm>
            <a:off x="1239016" y="5404200"/>
            <a:ext cx="3555743" cy="9233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出典：</a:t>
            </a:r>
            <a:r>
              <a:rPr kumimoji="1" lang="ja-JP" altLang="en-US" sz="1000" dirty="0">
                <a:solidFill>
                  <a:schemeClr val="tx1"/>
                </a:solidFill>
                <a:latin typeface="游ゴシック" panose="020B0400000000000000" pitchFamily="50" charset="-128"/>
                <a:ea typeface="游ゴシック" panose="020B0400000000000000" pitchFamily="50" charset="-128"/>
              </a:rPr>
              <a:t>高齢者向け住まいにおける運営形態の多様化に</a:t>
            </a:r>
            <a:endParaRPr kumimoji="1" lang="en-US" altLang="ja-JP" sz="1000" dirty="0">
              <a:solidFill>
                <a:schemeClr val="tx1"/>
              </a:solidFill>
              <a:latin typeface="游ゴシック" panose="020B0400000000000000" pitchFamily="50" charset="-128"/>
              <a:ea typeface="游ゴシック" panose="020B0400000000000000" pitchFamily="50" charset="-128"/>
            </a:endParaRPr>
          </a:p>
          <a:p>
            <a:r>
              <a:rPr kumimoji="1" lang="ja-JP" altLang="en-US" sz="1000" dirty="0">
                <a:solidFill>
                  <a:schemeClr val="tx1"/>
                </a:solidFill>
                <a:latin typeface="游ゴシック" panose="020B0400000000000000" pitchFamily="50" charset="-128"/>
                <a:ea typeface="游ゴシック" panose="020B0400000000000000" pitchFamily="50" charset="-128"/>
              </a:rPr>
              <a:t>　　　関する実態調査研究</a:t>
            </a:r>
            <a:endParaRPr kumimoji="1" lang="en-US" altLang="ja-JP" sz="1000" dirty="0">
              <a:solidFill>
                <a:schemeClr val="tx1"/>
              </a:solidFill>
              <a:latin typeface="游ゴシック" panose="020B0400000000000000" pitchFamily="50" charset="-128"/>
              <a:ea typeface="游ゴシック" panose="020B0400000000000000" pitchFamily="50" charset="-128"/>
            </a:endParaRPr>
          </a:p>
          <a:p>
            <a:r>
              <a:rPr kumimoji="1" lang="ja-JP" altLang="en-US" sz="1000" dirty="0">
                <a:solidFill>
                  <a:schemeClr val="tx1"/>
                </a:solidFill>
                <a:latin typeface="游ゴシック" panose="020B0400000000000000" pitchFamily="50" charset="-128"/>
                <a:ea typeface="游ゴシック" panose="020B0400000000000000" pitchFamily="50" charset="-128"/>
              </a:rPr>
              <a:t>　　　（</a:t>
            </a:r>
            <a:r>
              <a:rPr kumimoji="1" lang="en-US" altLang="ja-JP" sz="1000" dirty="0">
                <a:solidFill>
                  <a:schemeClr val="tx1"/>
                </a:solidFill>
                <a:latin typeface="游ゴシック" panose="020B0400000000000000" pitchFamily="50" charset="-128"/>
                <a:ea typeface="游ゴシック" panose="020B0400000000000000" pitchFamily="50" charset="-128"/>
              </a:rPr>
              <a:t>P</a:t>
            </a:r>
            <a:r>
              <a:rPr kumimoji="1" lang="ja-JP" altLang="en-US" sz="1000" dirty="0">
                <a:solidFill>
                  <a:schemeClr val="tx1"/>
                </a:solidFill>
                <a:latin typeface="游ゴシック" panose="020B0400000000000000" pitchFamily="50" charset="-128"/>
                <a:ea typeface="游ゴシック" panose="020B0400000000000000" pitchFamily="50" charset="-128"/>
              </a:rPr>
              <a:t>ｗＣコンサルティング合同会社令和５年３月）</a:t>
            </a:r>
          </a:p>
        </p:txBody>
      </p:sp>
      <p:sp>
        <p:nvSpPr>
          <p:cNvPr id="2" name="スライド番号プレースホルダー 1">
            <a:extLst>
              <a:ext uri="{FF2B5EF4-FFF2-40B4-BE49-F238E27FC236}">
                <a16:creationId xmlns:a16="http://schemas.microsoft.com/office/drawing/2014/main" id="{00870D43-10CC-49D6-AF9B-BE5605B3D65F}"/>
              </a:ext>
            </a:extLst>
          </p:cNvPr>
          <p:cNvSpPr>
            <a:spLocks noGrp="1"/>
          </p:cNvSpPr>
          <p:nvPr>
            <p:ph type="sldNum" sz="quarter" idx="12"/>
          </p:nvPr>
        </p:nvSpPr>
        <p:spPr/>
        <p:txBody>
          <a:bodyPr/>
          <a:lstStyle/>
          <a:p>
            <a:fld id="{66B88687-DE2A-4AF1-9134-FF3DA71A830B}" type="slidenum">
              <a:rPr kumimoji="1" lang="ja-JP" altLang="en-US" smtClean="0"/>
              <a:t>8</a:t>
            </a:fld>
            <a:endParaRPr kumimoji="1" lang="ja-JP" altLang="en-US"/>
          </a:p>
        </p:txBody>
      </p:sp>
      <p:pic>
        <p:nvPicPr>
          <p:cNvPr id="14" name="図 13">
            <a:extLst>
              <a:ext uri="{FF2B5EF4-FFF2-40B4-BE49-F238E27FC236}">
                <a16:creationId xmlns:a16="http://schemas.microsoft.com/office/drawing/2014/main" id="{EE511EF2-C292-44E2-8A1C-359949189284}"/>
              </a:ext>
            </a:extLst>
          </p:cNvPr>
          <p:cNvPicPr>
            <a:picLocks noChangeAspect="1"/>
          </p:cNvPicPr>
          <p:nvPr/>
        </p:nvPicPr>
        <p:blipFill>
          <a:blip r:embed="rId3"/>
          <a:stretch>
            <a:fillRect/>
          </a:stretch>
        </p:blipFill>
        <p:spPr>
          <a:xfrm>
            <a:off x="5902149" y="2056743"/>
            <a:ext cx="3584759" cy="2152075"/>
          </a:xfrm>
          <a:prstGeom prst="rect">
            <a:avLst/>
          </a:prstGeom>
        </p:spPr>
      </p:pic>
      <p:pic>
        <p:nvPicPr>
          <p:cNvPr id="15" name="図 14">
            <a:extLst>
              <a:ext uri="{FF2B5EF4-FFF2-40B4-BE49-F238E27FC236}">
                <a16:creationId xmlns:a16="http://schemas.microsoft.com/office/drawing/2014/main" id="{5346BF9F-8ADA-4B10-A33B-0AD6AD5744BD}"/>
              </a:ext>
            </a:extLst>
          </p:cNvPr>
          <p:cNvPicPr>
            <a:picLocks noChangeAspect="1"/>
          </p:cNvPicPr>
          <p:nvPr/>
        </p:nvPicPr>
        <p:blipFill>
          <a:blip r:embed="rId4"/>
          <a:stretch>
            <a:fillRect/>
          </a:stretch>
        </p:blipFill>
        <p:spPr>
          <a:xfrm>
            <a:off x="5893733" y="4299948"/>
            <a:ext cx="3601590" cy="2160000"/>
          </a:xfrm>
          <a:prstGeom prst="rect">
            <a:avLst/>
          </a:prstGeom>
        </p:spPr>
      </p:pic>
      <p:sp>
        <p:nvSpPr>
          <p:cNvPr id="16" name="テキスト ボックス 15">
            <a:extLst>
              <a:ext uri="{FF2B5EF4-FFF2-40B4-BE49-F238E27FC236}">
                <a16:creationId xmlns:a16="http://schemas.microsoft.com/office/drawing/2014/main" id="{0986DA2A-D561-491B-9BA2-C16BCF16BBCD}"/>
              </a:ext>
            </a:extLst>
          </p:cNvPr>
          <p:cNvSpPr txBox="1"/>
          <p:nvPr/>
        </p:nvSpPr>
        <p:spPr>
          <a:xfrm>
            <a:off x="172080" y="1062774"/>
            <a:ext cx="9323243" cy="923330"/>
          </a:xfrm>
          <a:prstGeom prst="rect">
            <a:avLst/>
          </a:prstGeom>
          <a:noFill/>
        </p:spPr>
        <p:txBody>
          <a:bodyPr wrap="square" rtlCol="0">
            <a:spAutoFit/>
          </a:bodyPr>
          <a:lstStyle/>
          <a:p>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・全国の有料</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・サ高住では、要介護</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3</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以上が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42.5</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％、自立・認定なしが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6</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a:t>
            </a:r>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a:p>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・大阪府の有料</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では、要介護</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3</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以上が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51</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％、自立が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4</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％、サ高住では要介護</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3</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以上が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56</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％、自立が</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2</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％と、全国に比べて介護度の高い方の入居割合が高い。</a:t>
            </a:r>
          </a:p>
        </p:txBody>
      </p:sp>
      <p:sp>
        <p:nvSpPr>
          <p:cNvPr id="18" name="正方形/長方形 17">
            <a:extLst>
              <a:ext uri="{FF2B5EF4-FFF2-40B4-BE49-F238E27FC236}">
                <a16:creationId xmlns:a16="http://schemas.microsoft.com/office/drawing/2014/main" id="{90CFA500-6A7F-4EDB-9D8A-1A0FF75D3642}"/>
              </a:ext>
            </a:extLst>
          </p:cNvPr>
          <p:cNvSpPr/>
          <p:nvPr/>
        </p:nvSpPr>
        <p:spPr>
          <a:xfrm>
            <a:off x="4928660" y="2056743"/>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大阪府</a:t>
            </a:r>
          </a:p>
        </p:txBody>
      </p:sp>
      <p:sp>
        <p:nvSpPr>
          <p:cNvPr id="20" name="正方形/長方形 19">
            <a:extLst>
              <a:ext uri="{FF2B5EF4-FFF2-40B4-BE49-F238E27FC236}">
                <a16:creationId xmlns:a16="http://schemas.microsoft.com/office/drawing/2014/main" id="{56F2303F-415E-4181-84B0-F41A41C50BFB}"/>
              </a:ext>
            </a:extLst>
          </p:cNvPr>
          <p:cNvSpPr/>
          <p:nvPr/>
        </p:nvSpPr>
        <p:spPr>
          <a:xfrm>
            <a:off x="208970" y="2088973"/>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全　国</a:t>
            </a:r>
          </a:p>
        </p:txBody>
      </p:sp>
      <p:sp>
        <p:nvSpPr>
          <p:cNvPr id="3" name="部分円 2">
            <a:extLst>
              <a:ext uri="{FF2B5EF4-FFF2-40B4-BE49-F238E27FC236}">
                <a16:creationId xmlns:a16="http://schemas.microsoft.com/office/drawing/2014/main" id="{7516A5BB-4D34-40E1-B09E-443E68DE0B97}"/>
              </a:ext>
            </a:extLst>
          </p:cNvPr>
          <p:cNvSpPr/>
          <p:nvPr/>
        </p:nvSpPr>
        <p:spPr>
          <a:xfrm>
            <a:off x="2240183" y="2667000"/>
            <a:ext cx="1444325" cy="1407743"/>
          </a:xfrm>
          <a:prstGeom prst="pie">
            <a:avLst>
              <a:gd name="adj1" fmla="val 7097497"/>
              <a:gd name="adj2" fmla="val 16200000"/>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17" name="部分円 16">
            <a:extLst>
              <a:ext uri="{FF2B5EF4-FFF2-40B4-BE49-F238E27FC236}">
                <a16:creationId xmlns:a16="http://schemas.microsoft.com/office/drawing/2014/main" id="{C3D5BA95-539B-4174-82E0-602FD3094656}"/>
              </a:ext>
            </a:extLst>
          </p:cNvPr>
          <p:cNvSpPr/>
          <p:nvPr/>
        </p:nvSpPr>
        <p:spPr>
          <a:xfrm rot="9222223">
            <a:off x="2278283" y="2667000"/>
            <a:ext cx="1444325" cy="1407743"/>
          </a:xfrm>
          <a:prstGeom prst="pie">
            <a:avLst>
              <a:gd name="adj1" fmla="val 7097497"/>
              <a:gd name="adj2" fmla="val 8584696"/>
            </a:avLst>
          </a:prstGeom>
          <a:no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21" name="部分円 20">
            <a:extLst>
              <a:ext uri="{FF2B5EF4-FFF2-40B4-BE49-F238E27FC236}">
                <a16:creationId xmlns:a16="http://schemas.microsoft.com/office/drawing/2014/main" id="{B0B9ACA2-857D-408C-886C-66AC909FE5B8}"/>
              </a:ext>
            </a:extLst>
          </p:cNvPr>
          <p:cNvSpPr/>
          <p:nvPr/>
        </p:nvSpPr>
        <p:spPr>
          <a:xfrm>
            <a:off x="6949505" y="2651759"/>
            <a:ext cx="1444325" cy="1407743"/>
          </a:xfrm>
          <a:prstGeom prst="pie">
            <a:avLst>
              <a:gd name="adj1" fmla="val 4962944"/>
              <a:gd name="adj2" fmla="val 16200000"/>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22" name="部分円 21">
            <a:extLst>
              <a:ext uri="{FF2B5EF4-FFF2-40B4-BE49-F238E27FC236}">
                <a16:creationId xmlns:a16="http://schemas.microsoft.com/office/drawing/2014/main" id="{8BFD5867-08D7-4812-AD6A-3ACAD11F09DA}"/>
              </a:ext>
            </a:extLst>
          </p:cNvPr>
          <p:cNvSpPr/>
          <p:nvPr/>
        </p:nvSpPr>
        <p:spPr>
          <a:xfrm>
            <a:off x="6949504" y="4887959"/>
            <a:ext cx="1444325" cy="1407743"/>
          </a:xfrm>
          <a:prstGeom prst="pie">
            <a:avLst>
              <a:gd name="adj1" fmla="val 3714719"/>
              <a:gd name="adj2" fmla="val 16200000"/>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23" name="部分円 22">
            <a:extLst>
              <a:ext uri="{FF2B5EF4-FFF2-40B4-BE49-F238E27FC236}">
                <a16:creationId xmlns:a16="http://schemas.microsoft.com/office/drawing/2014/main" id="{E07574EC-F166-4637-931E-013F0A52A80E}"/>
              </a:ext>
            </a:extLst>
          </p:cNvPr>
          <p:cNvSpPr/>
          <p:nvPr/>
        </p:nvSpPr>
        <p:spPr>
          <a:xfrm rot="9222223">
            <a:off x="6972365" y="2667001"/>
            <a:ext cx="1444325" cy="1407743"/>
          </a:xfrm>
          <a:prstGeom prst="pie">
            <a:avLst>
              <a:gd name="adj1" fmla="val 7097497"/>
              <a:gd name="adj2" fmla="val 7840425"/>
            </a:avLst>
          </a:prstGeom>
          <a:no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24" name="部分円 23">
            <a:extLst>
              <a:ext uri="{FF2B5EF4-FFF2-40B4-BE49-F238E27FC236}">
                <a16:creationId xmlns:a16="http://schemas.microsoft.com/office/drawing/2014/main" id="{44B9319A-1459-42D2-A5B6-1975C90E58F9}"/>
              </a:ext>
            </a:extLst>
          </p:cNvPr>
          <p:cNvSpPr/>
          <p:nvPr/>
        </p:nvSpPr>
        <p:spPr>
          <a:xfrm rot="9222223">
            <a:off x="6982564" y="4819702"/>
            <a:ext cx="1444325" cy="1407743"/>
          </a:xfrm>
          <a:prstGeom prst="pie">
            <a:avLst>
              <a:gd name="adj1" fmla="val 7097497"/>
              <a:gd name="adj2" fmla="val 7573586"/>
            </a:avLst>
          </a:prstGeom>
          <a:no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tx1"/>
              </a:solidFill>
            </a:endParaRPr>
          </a:p>
        </p:txBody>
      </p:sp>
      <p:sp>
        <p:nvSpPr>
          <p:cNvPr id="25" name="吹き出し: 四角形 24">
            <a:extLst>
              <a:ext uri="{FF2B5EF4-FFF2-40B4-BE49-F238E27FC236}">
                <a16:creationId xmlns:a16="http://schemas.microsoft.com/office/drawing/2014/main" id="{D7004627-31A8-4869-A0BF-6C9DD1FE239B}"/>
              </a:ext>
            </a:extLst>
          </p:cNvPr>
          <p:cNvSpPr/>
          <p:nvPr/>
        </p:nvSpPr>
        <p:spPr>
          <a:xfrm>
            <a:off x="406605" y="3821105"/>
            <a:ext cx="861744" cy="296674"/>
          </a:xfrm>
          <a:prstGeom prst="wedgeRectCallout">
            <a:avLst>
              <a:gd name="adj1" fmla="val 143285"/>
              <a:gd name="adj2" fmla="val -1378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42.5%</a:t>
            </a:r>
          </a:p>
        </p:txBody>
      </p:sp>
      <p:sp>
        <p:nvSpPr>
          <p:cNvPr id="26" name="吹き出し: 四角形 25">
            <a:extLst>
              <a:ext uri="{FF2B5EF4-FFF2-40B4-BE49-F238E27FC236}">
                <a16:creationId xmlns:a16="http://schemas.microsoft.com/office/drawing/2014/main" id="{232BD1F2-94D3-42AD-A0DF-5714730C27CC}"/>
              </a:ext>
            </a:extLst>
          </p:cNvPr>
          <p:cNvSpPr/>
          <p:nvPr/>
        </p:nvSpPr>
        <p:spPr>
          <a:xfrm>
            <a:off x="4941936" y="3722848"/>
            <a:ext cx="861744" cy="296674"/>
          </a:xfrm>
          <a:prstGeom prst="wedgeRectCallout">
            <a:avLst>
              <a:gd name="adj1" fmla="val 169813"/>
              <a:gd name="adj2" fmla="val -1070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51%</a:t>
            </a:r>
          </a:p>
        </p:txBody>
      </p:sp>
      <p:sp>
        <p:nvSpPr>
          <p:cNvPr id="27" name="吹き出し: 四角形 26">
            <a:extLst>
              <a:ext uri="{FF2B5EF4-FFF2-40B4-BE49-F238E27FC236}">
                <a16:creationId xmlns:a16="http://schemas.microsoft.com/office/drawing/2014/main" id="{EAFB431B-7423-4401-97D5-95092D44FDAF}"/>
              </a:ext>
            </a:extLst>
          </p:cNvPr>
          <p:cNvSpPr/>
          <p:nvPr/>
        </p:nvSpPr>
        <p:spPr>
          <a:xfrm>
            <a:off x="4951541" y="5083274"/>
            <a:ext cx="861744" cy="296674"/>
          </a:xfrm>
          <a:prstGeom prst="wedgeRectCallout">
            <a:avLst>
              <a:gd name="adj1" fmla="val 166276"/>
              <a:gd name="adj2" fmla="val 10616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56%</a:t>
            </a:r>
          </a:p>
        </p:txBody>
      </p:sp>
    </p:spTree>
    <p:extLst>
      <p:ext uri="{BB962C8B-B14F-4D97-AF65-F5344CB8AC3E}">
        <p14:creationId xmlns:p14="http://schemas.microsoft.com/office/powerpoint/2010/main" val="545233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1" y="524370"/>
            <a:ext cx="9720263" cy="434981"/>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3813" y="2179320"/>
            <a:ext cx="9492635" cy="4434887"/>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endParaRPr kumimoji="1" lang="ja-JP" altLang="en-US" b="1" dirty="0">
              <a:solidFill>
                <a:schemeClr val="tx2">
                  <a:lumMod val="75000"/>
                </a:schemeClr>
              </a:solidFill>
            </a:endParaRPr>
          </a:p>
        </p:txBody>
      </p:sp>
      <p:sp>
        <p:nvSpPr>
          <p:cNvPr id="10" name="正方形/長方形 9"/>
          <p:cNvSpPr/>
          <p:nvPr/>
        </p:nvSpPr>
        <p:spPr>
          <a:xfrm>
            <a:off x="2217323" y="530470"/>
            <a:ext cx="4732386" cy="461665"/>
          </a:xfrm>
          <a:prstGeom prst="rect">
            <a:avLst/>
          </a:prstGeom>
        </p:spPr>
        <p:txBody>
          <a:bodyPr wrap="none">
            <a:spAutoFit/>
          </a:bodyPr>
          <a:lstStyle/>
          <a:p>
            <a:r>
              <a:rPr lang="ja-JP" altLang="en-US" sz="2400" b="1" dirty="0">
                <a:solidFill>
                  <a:schemeClr val="bg1"/>
                </a:solidFill>
                <a:latin typeface="+mn-ea"/>
              </a:rPr>
              <a:t>有料</a:t>
            </a:r>
            <a:r>
              <a:rPr lang="en-US" altLang="ja-JP" sz="2400" b="1" dirty="0">
                <a:solidFill>
                  <a:schemeClr val="bg1"/>
                </a:solidFill>
                <a:latin typeface="+mn-ea"/>
              </a:rPr>
              <a:t>H</a:t>
            </a:r>
            <a:r>
              <a:rPr lang="ja-JP" altLang="en-US" sz="2400" b="1" dirty="0">
                <a:solidFill>
                  <a:schemeClr val="bg1"/>
                </a:solidFill>
                <a:latin typeface="+mn-ea"/>
              </a:rPr>
              <a:t>・サ高住の併設、隣接状況</a:t>
            </a:r>
          </a:p>
        </p:txBody>
      </p:sp>
      <p:sp>
        <p:nvSpPr>
          <p:cNvPr id="8" name="正方形/長方形 7">
            <a:extLst>
              <a:ext uri="{FF2B5EF4-FFF2-40B4-BE49-F238E27FC236}">
                <a16:creationId xmlns:a16="http://schemas.microsoft.com/office/drawing/2014/main" id="{617CF983-633F-40D3-B701-23B074E6E086}"/>
              </a:ext>
            </a:extLst>
          </p:cNvPr>
          <p:cNvSpPr/>
          <p:nvPr/>
        </p:nvSpPr>
        <p:spPr>
          <a:xfrm>
            <a:off x="6514688" y="5851947"/>
            <a:ext cx="2887553" cy="5224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chemeClr val="tx1"/>
                </a:solidFill>
              </a:rPr>
              <a:t>出典：</a:t>
            </a:r>
            <a:r>
              <a:rPr kumimoji="1" lang="ja-JP" altLang="en-US" sz="800" dirty="0">
                <a:solidFill>
                  <a:schemeClr val="tx1"/>
                </a:solidFill>
                <a:latin typeface="游ゴシック" panose="020B0400000000000000" pitchFamily="50" charset="-128"/>
                <a:ea typeface="游ゴシック" panose="020B0400000000000000" pitchFamily="50" charset="-128"/>
              </a:rPr>
              <a:t>高齢者向け住まいにおける運営形態の多様化に</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関する実態調査研究</a:t>
            </a:r>
            <a:endParaRPr kumimoji="1" lang="en-US" altLang="ja-JP" sz="800" dirty="0">
              <a:solidFill>
                <a:schemeClr val="tx1"/>
              </a:solidFill>
              <a:latin typeface="游ゴシック" panose="020B0400000000000000" pitchFamily="50" charset="-128"/>
              <a:ea typeface="游ゴシック" panose="020B0400000000000000" pitchFamily="50" charset="-128"/>
            </a:endParaRPr>
          </a:p>
          <a:p>
            <a:r>
              <a:rPr kumimoji="1" lang="ja-JP" altLang="en-US" sz="800" dirty="0">
                <a:solidFill>
                  <a:schemeClr val="tx1"/>
                </a:solidFill>
                <a:latin typeface="游ゴシック" panose="020B0400000000000000" pitchFamily="50" charset="-128"/>
                <a:ea typeface="游ゴシック" panose="020B0400000000000000" pitchFamily="50" charset="-128"/>
              </a:rPr>
              <a:t>　　　（</a:t>
            </a:r>
            <a:r>
              <a:rPr kumimoji="1" lang="en-US" altLang="ja-JP" sz="800" dirty="0">
                <a:solidFill>
                  <a:schemeClr val="tx1"/>
                </a:solidFill>
                <a:latin typeface="游ゴシック" panose="020B0400000000000000" pitchFamily="50" charset="-128"/>
                <a:ea typeface="游ゴシック" panose="020B0400000000000000" pitchFamily="50" charset="-128"/>
              </a:rPr>
              <a:t>P</a:t>
            </a:r>
            <a:r>
              <a:rPr kumimoji="1" lang="ja-JP" altLang="en-US" sz="800" dirty="0">
                <a:solidFill>
                  <a:schemeClr val="tx1"/>
                </a:solidFill>
                <a:latin typeface="游ゴシック" panose="020B0400000000000000" pitchFamily="50" charset="-128"/>
                <a:ea typeface="游ゴシック" panose="020B0400000000000000" pitchFamily="50" charset="-128"/>
              </a:rPr>
              <a:t>ｗＣコンサルティング合同会社令和５年３月）</a:t>
            </a:r>
          </a:p>
        </p:txBody>
      </p:sp>
      <p:sp>
        <p:nvSpPr>
          <p:cNvPr id="3" name="スライド番号プレースホルダー 2">
            <a:extLst>
              <a:ext uri="{FF2B5EF4-FFF2-40B4-BE49-F238E27FC236}">
                <a16:creationId xmlns:a16="http://schemas.microsoft.com/office/drawing/2014/main" id="{16289167-2D15-4FBF-9E5D-F6DE49B458D2}"/>
              </a:ext>
            </a:extLst>
          </p:cNvPr>
          <p:cNvSpPr>
            <a:spLocks noGrp="1"/>
          </p:cNvSpPr>
          <p:nvPr>
            <p:ph type="sldNum" sz="quarter" idx="12"/>
          </p:nvPr>
        </p:nvSpPr>
        <p:spPr/>
        <p:txBody>
          <a:bodyPr/>
          <a:lstStyle/>
          <a:p>
            <a:fld id="{66B88687-DE2A-4AF1-9134-FF3DA71A830B}" type="slidenum">
              <a:rPr kumimoji="1" lang="ja-JP" altLang="en-US" smtClean="0"/>
              <a:t>9</a:t>
            </a:fld>
            <a:endParaRPr kumimoji="1" lang="ja-JP" altLang="en-US"/>
          </a:p>
        </p:txBody>
      </p:sp>
      <p:sp>
        <p:nvSpPr>
          <p:cNvPr id="11" name="正方形/長方形 10">
            <a:extLst>
              <a:ext uri="{FF2B5EF4-FFF2-40B4-BE49-F238E27FC236}">
                <a16:creationId xmlns:a16="http://schemas.microsoft.com/office/drawing/2014/main" id="{27A3B265-03C8-46C0-90B7-DF765C63651C}"/>
              </a:ext>
            </a:extLst>
          </p:cNvPr>
          <p:cNvSpPr/>
          <p:nvPr/>
        </p:nvSpPr>
        <p:spPr>
          <a:xfrm>
            <a:off x="312420" y="2718224"/>
            <a:ext cx="922993" cy="30547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全　国</a:t>
            </a:r>
          </a:p>
        </p:txBody>
      </p:sp>
      <p:sp>
        <p:nvSpPr>
          <p:cNvPr id="12" name="テキスト ボックス 11">
            <a:extLst>
              <a:ext uri="{FF2B5EF4-FFF2-40B4-BE49-F238E27FC236}">
                <a16:creationId xmlns:a16="http://schemas.microsoft.com/office/drawing/2014/main" id="{6EEFA86E-300B-4C71-A4C3-242922FCCDF3}"/>
              </a:ext>
            </a:extLst>
          </p:cNvPr>
          <p:cNvSpPr txBox="1"/>
          <p:nvPr/>
        </p:nvSpPr>
        <p:spPr>
          <a:xfrm>
            <a:off x="312420" y="1207873"/>
            <a:ext cx="9189720" cy="646331"/>
          </a:xfrm>
          <a:prstGeom prst="rect">
            <a:avLst/>
          </a:prstGeom>
          <a:noFill/>
        </p:spPr>
        <p:txBody>
          <a:bodyPr wrap="square" rtlCol="0">
            <a:spAutoFit/>
          </a:bodyPr>
          <a:lstStyle/>
          <a:p>
            <a:pPr algn="just"/>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・要介護度の高い利用者が多く、居宅サービス等のニーズが高い中、併設、隣接の介護事業所がある住宅型有料</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H</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79.7</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％、サ高住（非特定）は</a:t>
            </a:r>
            <a:r>
              <a:rPr lang="en-US" altLang="ja-JP" b="1" u="sng" kern="100" dirty="0">
                <a:latin typeface="游明朝" panose="02020400000000000000" pitchFamily="18" charset="-128"/>
                <a:ea typeface="Meiryo UI" panose="020B0604030504040204" pitchFamily="50" charset="-128"/>
                <a:cs typeface="Times New Roman" panose="02020603050405020304" pitchFamily="18" charset="0"/>
              </a:rPr>
              <a:t>86.5</a:t>
            </a:r>
            <a:r>
              <a:rPr lang="ja-JP" altLang="en-US" b="1" u="sng" kern="100" dirty="0">
                <a:latin typeface="游明朝" panose="02020400000000000000" pitchFamily="18" charset="-128"/>
                <a:ea typeface="Meiryo UI" panose="020B0604030504040204" pitchFamily="50" charset="-128"/>
                <a:cs typeface="Times New Roman" panose="02020603050405020304" pitchFamily="18" charset="0"/>
              </a:rPr>
              <a:t>％である。</a:t>
            </a:r>
            <a:endParaRPr lang="en-US" altLang="ja-JP" b="1" u="sng" kern="100" dirty="0">
              <a:latin typeface="游明朝" panose="02020400000000000000" pitchFamily="18" charset="-128"/>
              <a:ea typeface="Meiryo UI" panose="020B0604030504040204" pitchFamily="50" charset="-128"/>
              <a:cs typeface="Times New Roman" panose="02020603050405020304" pitchFamily="18" charset="0"/>
            </a:endParaRPr>
          </a:p>
        </p:txBody>
      </p:sp>
      <p:pic>
        <p:nvPicPr>
          <p:cNvPr id="5" name="図 4">
            <a:extLst>
              <a:ext uri="{FF2B5EF4-FFF2-40B4-BE49-F238E27FC236}">
                <a16:creationId xmlns:a16="http://schemas.microsoft.com/office/drawing/2014/main" id="{07F59AAC-F00C-4B2B-8A2E-569FE9442101}"/>
              </a:ext>
            </a:extLst>
          </p:cNvPr>
          <p:cNvPicPr>
            <a:picLocks noChangeAspect="1"/>
          </p:cNvPicPr>
          <p:nvPr/>
        </p:nvPicPr>
        <p:blipFill>
          <a:blip r:embed="rId2"/>
          <a:stretch>
            <a:fillRect/>
          </a:stretch>
        </p:blipFill>
        <p:spPr>
          <a:xfrm>
            <a:off x="1682959" y="3157031"/>
            <a:ext cx="6919560" cy="2298391"/>
          </a:xfrm>
          <a:prstGeom prst="rect">
            <a:avLst/>
          </a:prstGeom>
        </p:spPr>
      </p:pic>
      <p:sp>
        <p:nvSpPr>
          <p:cNvPr id="13" name="正方形/長方形 12">
            <a:extLst>
              <a:ext uri="{FF2B5EF4-FFF2-40B4-BE49-F238E27FC236}">
                <a16:creationId xmlns:a16="http://schemas.microsoft.com/office/drawing/2014/main" id="{6890FB35-4173-4BA6-B641-68F2FB8964E4}"/>
              </a:ext>
            </a:extLst>
          </p:cNvPr>
          <p:cNvSpPr/>
          <p:nvPr/>
        </p:nvSpPr>
        <p:spPr>
          <a:xfrm>
            <a:off x="2941320" y="4444988"/>
            <a:ext cx="4069080" cy="44958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46BE7F09-0565-4B64-ADCE-3CEBE83E5F2A}"/>
              </a:ext>
            </a:extLst>
          </p:cNvPr>
          <p:cNvSpPr/>
          <p:nvPr/>
        </p:nvSpPr>
        <p:spPr>
          <a:xfrm>
            <a:off x="2941320" y="3947160"/>
            <a:ext cx="3756660" cy="4191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吹き出し: 四角形 3">
            <a:extLst>
              <a:ext uri="{FF2B5EF4-FFF2-40B4-BE49-F238E27FC236}">
                <a16:creationId xmlns:a16="http://schemas.microsoft.com/office/drawing/2014/main" id="{38CC1A46-27FF-498F-8B96-B4E6589D61E9}"/>
              </a:ext>
            </a:extLst>
          </p:cNvPr>
          <p:cNvSpPr/>
          <p:nvPr/>
        </p:nvSpPr>
        <p:spPr>
          <a:xfrm>
            <a:off x="6864936" y="2892161"/>
            <a:ext cx="861744" cy="296674"/>
          </a:xfrm>
          <a:prstGeom prst="wedgeRectCallout">
            <a:avLst>
              <a:gd name="adj1" fmla="val -74242"/>
              <a:gd name="adj2" fmla="val 2988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79.7%</a:t>
            </a:r>
          </a:p>
        </p:txBody>
      </p:sp>
    </p:spTree>
    <p:extLst>
      <p:ext uri="{BB962C8B-B14F-4D97-AF65-F5344CB8AC3E}">
        <p14:creationId xmlns:p14="http://schemas.microsoft.com/office/powerpoint/2010/main" val="222711122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2953</Words>
  <Application>Microsoft Office PowerPoint</Application>
  <PresentationFormat>ユーザー設定</PresentationFormat>
  <Paragraphs>283</Paragraphs>
  <Slides>17</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17</vt:i4>
      </vt:variant>
    </vt:vector>
  </HeadingPairs>
  <TitlesOfParts>
    <vt:vector size="27" baseType="lpstr">
      <vt:lpstr>HGSｺﾞｼｯｸM</vt:lpstr>
      <vt:lpstr>Meiryo UI</vt:lpstr>
      <vt:lpstr>ＭＳ ゴシック</vt:lpstr>
      <vt:lpstr>游ゴシック</vt:lpstr>
      <vt:lpstr>游明朝</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2024-03-27T10:08:33Z</dcterms:created>
  <dcterms:modified xsi:type="dcterms:W3CDTF">2024-03-27T11:25:52Z</dcterms:modified>
</cp:coreProperties>
</file>