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327" r:id="rId2"/>
  </p:sldIdLst>
  <p:sldSz cx="10264775" cy="7218363"/>
  <p:notesSz cx="6807200" cy="9939338"/>
  <p:defaultTextStyle>
    <a:defPPr>
      <a:defRPr lang="ja-JP"/>
    </a:defPPr>
    <a:lvl1pPr marL="0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4">
          <p15:clr>
            <a:srgbClr val="A4A3A4"/>
          </p15:clr>
        </p15:guide>
        <p15:guide id="2" pos="32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  <a:srgbClr val="99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91" d="100"/>
          <a:sy n="91" d="100"/>
        </p:scale>
        <p:origin x="826" y="72"/>
      </p:cViewPr>
      <p:guideLst>
        <p:guide orient="horz" pos="2274"/>
        <p:guide pos="32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62D59-7EE2-49B6-8F62-36E32BA0275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6125"/>
            <a:ext cx="52959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B0610-8D3B-4399-8DE8-7C6B8171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56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0610-8D3B-4399-8DE8-7C6B817143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55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9858" y="2242374"/>
            <a:ext cx="8725059" cy="15472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9716" y="4090407"/>
            <a:ext cx="7185343" cy="18446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8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2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9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6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2B2C-C8A6-4F78-930C-3F2D52B5B379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74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6D9B5-3AB8-427F-9554-0165128775F0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71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41962" y="289072"/>
            <a:ext cx="2309574" cy="61590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3239" y="289072"/>
            <a:ext cx="6757644" cy="61590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D76F-4456-402A-854C-45999CDDE7CF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13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6A53-C03C-47A5-A11B-15CCB05135C5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430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848" y="4638469"/>
            <a:ext cx="8725059" cy="1433647"/>
          </a:xfrm>
        </p:spPr>
        <p:txBody>
          <a:bodyPr anchor="t"/>
          <a:lstStyle>
            <a:lvl1pPr algn="l">
              <a:defRPr sz="3937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0848" y="3059452"/>
            <a:ext cx="8725059" cy="1579016"/>
          </a:xfrm>
        </p:spPr>
        <p:txBody>
          <a:bodyPr anchor="b"/>
          <a:lstStyle>
            <a:lvl1pPr marL="0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1pPr>
            <a:lvl2pPr marL="447002" indent="0">
              <a:buNone/>
              <a:defRPr sz="1782">
                <a:solidFill>
                  <a:schemeClr val="tx1">
                    <a:tint val="75000"/>
                  </a:schemeClr>
                </a:solidFill>
              </a:defRPr>
            </a:lvl2pPr>
            <a:lvl3pPr marL="894004" indent="0">
              <a:buNone/>
              <a:defRPr sz="1593">
                <a:solidFill>
                  <a:schemeClr val="tx1">
                    <a:tint val="75000"/>
                  </a:schemeClr>
                </a:solidFill>
              </a:defRPr>
            </a:lvl3pPr>
            <a:lvl4pPr marL="134100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4pPr>
            <a:lvl5pPr marL="1788009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5pPr>
            <a:lvl6pPr marL="2235011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6pPr>
            <a:lvl7pPr marL="2682012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7pPr>
            <a:lvl8pPr marL="3129014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8pPr>
            <a:lvl9pPr marL="3576016" indent="0">
              <a:buNone/>
              <a:defRPr sz="14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A1B7-02C1-48E7-971C-D115FB1A6A8F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60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3240" y="1684286"/>
            <a:ext cx="4533609" cy="4763786"/>
          </a:xfrm>
        </p:spPr>
        <p:txBody>
          <a:bodyPr/>
          <a:lstStyle>
            <a:lvl1pPr>
              <a:defRPr sz="2719"/>
            </a:lvl1pPr>
            <a:lvl2pPr>
              <a:defRPr sz="2344"/>
            </a:lvl2pPr>
            <a:lvl3pPr>
              <a:defRPr sz="1969"/>
            </a:lvl3pPr>
            <a:lvl4pPr>
              <a:defRPr sz="1782"/>
            </a:lvl4pPr>
            <a:lvl5pPr>
              <a:defRPr sz="1782"/>
            </a:lvl5pPr>
            <a:lvl6pPr>
              <a:defRPr sz="1782"/>
            </a:lvl6pPr>
            <a:lvl7pPr>
              <a:defRPr sz="1782"/>
            </a:lvl7pPr>
            <a:lvl8pPr>
              <a:defRPr sz="1782"/>
            </a:lvl8pPr>
            <a:lvl9pPr>
              <a:defRPr sz="178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7927" y="1684286"/>
            <a:ext cx="4533609" cy="4763786"/>
          </a:xfrm>
        </p:spPr>
        <p:txBody>
          <a:bodyPr/>
          <a:lstStyle>
            <a:lvl1pPr>
              <a:defRPr sz="2719"/>
            </a:lvl1pPr>
            <a:lvl2pPr>
              <a:defRPr sz="2344"/>
            </a:lvl2pPr>
            <a:lvl3pPr>
              <a:defRPr sz="1969"/>
            </a:lvl3pPr>
            <a:lvl4pPr>
              <a:defRPr sz="1782"/>
            </a:lvl4pPr>
            <a:lvl5pPr>
              <a:defRPr sz="1782"/>
            </a:lvl5pPr>
            <a:lvl6pPr>
              <a:defRPr sz="1782"/>
            </a:lvl6pPr>
            <a:lvl7pPr>
              <a:defRPr sz="1782"/>
            </a:lvl7pPr>
            <a:lvl8pPr>
              <a:defRPr sz="1782"/>
            </a:lvl8pPr>
            <a:lvl9pPr>
              <a:defRPr sz="178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C426-BB55-4E63-AE93-40B2DC4C5AF0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46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41" y="1615779"/>
            <a:ext cx="4535390" cy="673379"/>
          </a:xfrm>
        </p:spPr>
        <p:txBody>
          <a:bodyPr anchor="b"/>
          <a:lstStyle>
            <a:lvl1pPr marL="0" indent="0">
              <a:buNone/>
              <a:defRPr sz="2344" b="1"/>
            </a:lvl1pPr>
            <a:lvl2pPr marL="447002" indent="0">
              <a:buNone/>
              <a:defRPr sz="1969" b="1"/>
            </a:lvl2pPr>
            <a:lvl3pPr marL="894004" indent="0">
              <a:buNone/>
              <a:defRPr sz="1782" b="1"/>
            </a:lvl3pPr>
            <a:lvl4pPr marL="1341006" indent="0">
              <a:buNone/>
              <a:defRPr sz="1593" b="1"/>
            </a:lvl4pPr>
            <a:lvl5pPr marL="1788009" indent="0">
              <a:buNone/>
              <a:defRPr sz="1593" b="1"/>
            </a:lvl5pPr>
            <a:lvl6pPr marL="2235011" indent="0">
              <a:buNone/>
              <a:defRPr sz="1593" b="1"/>
            </a:lvl6pPr>
            <a:lvl7pPr marL="2682012" indent="0">
              <a:buNone/>
              <a:defRPr sz="1593" b="1"/>
            </a:lvl7pPr>
            <a:lvl8pPr marL="3129014" indent="0">
              <a:buNone/>
              <a:defRPr sz="1593" b="1"/>
            </a:lvl8pPr>
            <a:lvl9pPr marL="3576016" indent="0">
              <a:buNone/>
              <a:defRPr sz="159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3241" y="2289157"/>
            <a:ext cx="4535390" cy="4158914"/>
          </a:xfrm>
        </p:spPr>
        <p:txBody>
          <a:bodyPr/>
          <a:lstStyle>
            <a:lvl1pPr>
              <a:defRPr sz="2344"/>
            </a:lvl1pPr>
            <a:lvl2pPr>
              <a:defRPr sz="1969"/>
            </a:lvl2pPr>
            <a:lvl3pPr>
              <a:defRPr sz="1782"/>
            </a:lvl3pPr>
            <a:lvl4pPr>
              <a:defRPr sz="1593"/>
            </a:lvl4pPr>
            <a:lvl5pPr>
              <a:defRPr sz="1593"/>
            </a:lvl5pPr>
            <a:lvl6pPr>
              <a:defRPr sz="1593"/>
            </a:lvl6pPr>
            <a:lvl7pPr>
              <a:defRPr sz="1593"/>
            </a:lvl7pPr>
            <a:lvl8pPr>
              <a:defRPr sz="1593"/>
            </a:lvl8pPr>
            <a:lvl9pPr>
              <a:defRPr sz="159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14364" y="1615779"/>
            <a:ext cx="4537174" cy="673379"/>
          </a:xfrm>
        </p:spPr>
        <p:txBody>
          <a:bodyPr anchor="b"/>
          <a:lstStyle>
            <a:lvl1pPr marL="0" indent="0">
              <a:buNone/>
              <a:defRPr sz="2344" b="1"/>
            </a:lvl1pPr>
            <a:lvl2pPr marL="447002" indent="0">
              <a:buNone/>
              <a:defRPr sz="1969" b="1"/>
            </a:lvl2pPr>
            <a:lvl3pPr marL="894004" indent="0">
              <a:buNone/>
              <a:defRPr sz="1782" b="1"/>
            </a:lvl3pPr>
            <a:lvl4pPr marL="1341006" indent="0">
              <a:buNone/>
              <a:defRPr sz="1593" b="1"/>
            </a:lvl4pPr>
            <a:lvl5pPr marL="1788009" indent="0">
              <a:buNone/>
              <a:defRPr sz="1593" b="1"/>
            </a:lvl5pPr>
            <a:lvl6pPr marL="2235011" indent="0">
              <a:buNone/>
              <a:defRPr sz="1593" b="1"/>
            </a:lvl6pPr>
            <a:lvl7pPr marL="2682012" indent="0">
              <a:buNone/>
              <a:defRPr sz="1593" b="1"/>
            </a:lvl7pPr>
            <a:lvl8pPr marL="3129014" indent="0">
              <a:buNone/>
              <a:defRPr sz="1593" b="1"/>
            </a:lvl8pPr>
            <a:lvl9pPr marL="3576016" indent="0">
              <a:buNone/>
              <a:defRPr sz="159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14364" y="2289157"/>
            <a:ext cx="4537174" cy="4158914"/>
          </a:xfrm>
        </p:spPr>
        <p:txBody>
          <a:bodyPr/>
          <a:lstStyle>
            <a:lvl1pPr>
              <a:defRPr sz="2344"/>
            </a:lvl1pPr>
            <a:lvl2pPr>
              <a:defRPr sz="1969"/>
            </a:lvl2pPr>
            <a:lvl3pPr>
              <a:defRPr sz="1782"/>
            </a:lvl3pPr>
            <a:lvl4pPr>
              <a:defRPr sz="1593"/>
            </a:lvl4pPr>
            <a:lvl5pPr>
              <a:defRPr sz="1593"/>
            </a:lvl5pPr>
            <a:lvl6pPr>
              <a:defRPr sz="1593"/>
            </a:lvl6pPr>
            <a:lvl7pPr>
              <a:defRPr sz="1593"/>
            </a:lvl7pPr>
            <a:lvl8pPr>
              <a:defRPr sz="1593"/>
            </a:lvl8pPr>
            <a:lvl9pPr>
              <a:defRPr sz="159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57C5-6397-4F9C-864D-26FDEF7F324C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81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2A38-359D-4ABB-A23C-8CA25808958A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2D760-5A87-4879-B980-E73D4B586320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89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240" y="287398"/>
            <a:ext cx="3377041" cy="1223112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13243" y="287400"/>
            <a:ext cx="5738294" cy="6160673"/>
          </a:xfrm>
        </p:spPr>
        <p:txBody>
          <a:bodyPr/>
          <a:lstStyle>
            <a:lvl1pPr>
              <a:defRPr sz="3094"/>
            </a:lvl1pPr>
            <a:lvl2pPr>
              <a:defRPr sz="2719"/>
            </a:lvl2pPr>
            <a:lvl3pPr>
              <a:defRPr sz="2344"/>
            </a:lvl3pPr>
            <a:lvl4pPr>
              <a:defRPr sz="1969"/>
            </a:lvl4pPr>
            <a:lvl5pPr>
              <a:defRPr sz="1969"/>
            </a:lvl5pPr>
            <a:lvl6pPr>
              <a:defRPr sz="1969"/>
            </a:lvl6pPr>
            <a:lvl7pPr>
              <a:defRPr sz="1969"/>
            </a:lvl7pPr>
            <a:lvl8pPr>
              <a:defRPr sz="1969"/>
            </a:lvl8pPr>
            <a:lvl9pPr>
              <a:defRPr sz="196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240" y="1510512"/>
            <a:ext cx="3377041" cy="4937561"/>
          </a:xfrm>
        </p:spPr>
        <p:txBody>
          <a:bodyPr/>
          <a:lstStyle>
            <a:lvl1pPr marL="0" indent="0">
              <a:buNone/>
              <a:defRPr sz="1406"/>
            </a:lvl1pPr>
            <a:lvl2pPr marL="447002" indent="0">
              <a:buNone/>
              <a:defRPr sz="1219"/>
            </a:lvl2pPr>
            <a:lvl3pPr marL="894004" indent="0">
              <a:buNone/>
              <a:defRPr sz="938"/>
            </a:lvl3pPr>
            <a:lvl4pPr marL="1341006" indent="0">
              <a:buNone/>
              <a:defRPr sz="844"/>
            </a:lvl4pPr>
            <a:lvl5pPr marL="1788009" indent="0">
              <a:buNone/>
              <a:defRPr sz="844"/>
            </a:lvl5pPr>
            <a:lvl6pPr marL="2235011" indent="0">
              <a:buNone/>
              <a:defRPr sz="844"/>
            </a:lvl6pPr>
            <a:lvl7pPr marL="2682012" indent="0">
              <a:buNone/>
              <a:defRPr sz="844"/>
            </a:lvl7pPr>
            <a:lvl8pPr marL="3129014" indent="0">
              <a:buNone/>
              <a:defRPr sz="844"/>
            </a:lvl8pPr>
            <a:lvl9pPr marL="3576016" indent="0">
              <a:buNone/>
              <a:defRPr sz="8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43FBC-A510-4121-9F7F-85499AE6A223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88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1968" y="5052854"/>
            <a:ext cx="6158865" cy="596518"/>
          </a:xfrm>
        </p:spPr>
        <p:txBody>
          <a:bodyPr anchor="b"/>
          <a:lstStyle>
            <a:lvl1pPr algn="l">
              <a:defRPr sz="196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1968" y="644974"/>
            <a:ext cx="6158865" cy="4331018"/>
          </a:xfrm>
        </p:spPr>
        <p:txBody>
          <a:bodyPr/>
          <a:lstStyle>
            <a:lvl1pPr marL="0" indent="0">
              <a:buNone/>
              <a:defRPr sz="3094"/>
            </a:lvl1pPr>
            <a:lvl2pPr marL="447002" indent="0">
              <a:buNone/>
              <a:defRPr sz="2719"/>
            </a:lvl2pPr>
            <a:lvl3pPr marL="894004" indent="0">
              <a:buNone/>
              <a:defRPr sz="2344"/>
            </a:lvl3pPr>
            <a:lvl4pPr marL="1341006" indent="0">
              <a:buNone/>
              <a:defRPr sz="1969"/>
            </a:lvl4pPr>
            <a:lvl5pPr marL="1788009" indent="0">
              <a:buNone/>
              <a:defRPr sz="1969"/>
            </a:lvl5pPr>
            <a:lvl6pPr marL="2235011" indent="0">
              <a:buNone/>
              <a:defRPr sz="1969"/>
            </a:lvl6pPr>
            <a:lvl7pPr marL="2682012" indent="0">
              <a:buNone/>
              <a:defRPr sz="1969"/>
            </a:lvl7pPr>
            <a:lvl8pPr marL="3129014" indent="0">
              <a:buNone/>
              <a:defRPr sz="1969"/>
            </a:lvl8pPr>
            <a:lvl9pPr marL="3576016" indent="0">
              <a:buNone/>
              <a:defRPr sz="196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1968" y="5649373"/>
            <a:ext cx="6158865" cy="847155"/>
          </a:xfrm>
        </p:spPr>
        <p:txBody>
          <a:bodyPr/>
          <a:lstStyle>
            <a:lvl1pPr marL="0" indent="0">
              <a:buNone/>
              <a:defRPr sz="1406"/>
            </a:lvl1pPr>
            <a:lvl2pPr marL="447002" indent="0">
              <a:buNone/>
              <a:defRPr sz="1219"/>
            </a:lvl2pPr>
            <a:lvl3pPr marL="894004" indent="0">
              <a:buNone/>
              <a:defRPr sz="938"/>
            </a:lvl3pPr>
            <a:lvl4pPr marL="1341006" indent="0">
              <a:buNone/>
              <a:defRPr sz="844"/>
            </a:lvl4pPr>
            <a:lvl5pPr marL="1788009" indent="0">
              <a:buNone/>
              <a:defRPr sz="844"/>
            </a:lvl5pPr>
            <a:lvl6pPr marL="2235011" indent="0">
              <a:buNone/>
              <a:defRPr sz="844"/>
            </a:lvl6pPr>
            <a:lvl7pPr marL="2682012" indent="0">
              <a:buNone/>
              <a:defRPr sz="844"/>
            </a:lvl7pPr>
            <a:lvl8pPr marL="3129014" indent="0">
              <a:buNone/>
              <a:defRPr sz="844"/>
            </a:lvl8pPr>
            <a:lvl9pPr marL="3576016" indent="0">
              <a:buNone/>
              <a:defRPr sz="8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25556-1F74-4243-9225-743EC91F540E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75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3239" y="289069"/>
            <a:ext cx="9238298" cy="1203061"/>
          </a:xfrm>
          <a:prstGeom prst="rect">
            <a:avLst/>
          </a:prstGeom>
        </p:spPr>
        <p:txBody>
          <a:bodyPr vert="horz" lIns="95354" tIns="47677" rIns="95354" bIns="4767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39" y="1684286"/>
            <a:ext cx="9238298" cy="4763786"/>
          </a:xfrm>
          <a:prstGeom prst="rect">
            <a:avLst/>
          </a:prstGeom>
        </p:spPr>
        <p:txBody>
          <a:bodyPr vert="horz" lIns="95354" tIns="47677" rIns="95354" bIns="4767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3239" y="6690356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CA5F-AFB1-48ED-B3E9-0B1C0F26C53E}" type="datetime1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07132" y="6690356"/>
            <a:ext cx="3250512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56422" y="6690356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10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894004" rtl="0" eaLnBrk="1" latinLnBrk="0" hangingPunct="1">
        <a:spcBef>
          <a:spcPct val="0"/>
        </a:spcBef>
        <a:buNone/>
        <a:defRPr kumimoji="1" sz="43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2" indent="-335252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94" kern="1200">
          <a:solidFill>
            <a:schemeClr val="tx1"/>
          </a:solidFill>
          <a:latin typeface="+mn-lt"/>
          <a:ea typeface="+mn-ea"/>
          <a:cs typeface="+mn-cs"/>
        </a:defRPr>
      </a:lvl1pPr>
      <a:lvl2pPr marL="726379" indent="-279377" algn="l" defTabSz="89400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19" kern="1200">
          <a:solidFill>
            <a:schemeClr val="tx1"/>
          </a:solidFill>
          <a:latin typeface="+mn-lt"/>
          <a:ea typeface="+mn-ea"/>
          <a:cs typeface="+mn-cs"/>
        </a:defRPr>
      </a:lvl2pPr>
      <a:lvl3pPr marL="1117505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44" kern="1200">
          <a:solidFill>
            <a:schemeClr val="tx1"/>
          </a:solidFill>
          <a:latin typeface="+mn-lt"/>
          <a:ea typeface="+mn-ea"/>
          <a:cs typeface="+mn-cs"/>
        </a:defRPr>
      </a:lvl3pPr>
      <a:lvl4pPr marL="1564508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4pPr>
      <a:lvl5pPr marL="2011510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5pPr>
      <a:lvl6pPr marL="2458512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6pPr>
      <a:lvl7pPr marL="2905514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7pPr>
      <a:lvl8pPr marL="3352516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8pPr>
      <a:lvl9pPr marL="3799518" indent="-223500" algn="l" defTabSz="89400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1pPr>
      <a:lvl2pPr marL="447002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2pPr>
      <a:lvl3pPr marL="894004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3pPr>
      <a:lvl4pPr marL="1341006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4pPr>
      <a:lvl5pPr marL="1788009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5pPr>
      <a:lvl6pPr marL="2235011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6pPr>
      <a:lvl7pPr marL="2682012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7pPr>
      <a:lvl8pPr marL="3129014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8pPr>
      <a:lvl9pPr marL="3576016" algn="l" defTabSz="894004" rtl="0" eaLnBrk="1" latinLnBrk="0" hangingPunct="1">
        <a:defRPr kumimoji="1" sz="17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238016" y="1593085"/>
            <a:ext cx="9873151" cy="1152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38018" y="2961709"/>
            <a:ext cx="9873149" cy="421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5843" y="666293"/>
            <a:ext cx="7848872" cy="7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t"/>
          <a:lstStyle/>
          <a:p>
            <a:pPr algn="l" defTabSz="623258">
              <a:defRPr/>
            </a:pPr>
            <a:endParaRPr lang="en-US" altLang="ja-JP" sz="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623258"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「共生社会の実現を推進するための認知症基本法」（基本法）が、令和５年に成立、令和６年１月１日より施行。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623258"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  基本法では、都道府県に計画策定の努力義務を規定。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 defTabSz="623258"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大阪府としては、年度内に「大阪府認知症施策推進計画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」（計画期間：令和６～８年度）を策定。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横巻き 33"/>
          <p:cNvSpPr/>
          <p:nvPr/>
        </p:nvSpPr>
        <p:spPr>
          <a:xfrm>
            <a:off x="235843" y="512837"/>
            <a:ext cx="2088232" cy="288000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計画の趣旨など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30828" y="1669894"/>
            <a:ext cx="5976000" cy="1008000"/>
          </a:xfrm>
          <a:prstGeom prst="roundRect">
            <a:avLst>
              <a:gd name="adj" fmla="val 1049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0" rIns="95354" bIns="47677" spcCol="0" rtlCol="0" anchor="t" anchorCtr="0"/>
          <a:lstStyle/>
          <a:p>
            <a:endParaRPr lang="en-US" altLang="ja-JP" sz="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団塊の世代が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年、団塊ジュニア世代が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年に向けて、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大阪府は高齢化がさらに進展する見込み。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大阪府は全国に比べ高齢者の単身世帯の割合が高く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:39.3%)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、今後も増加の見込み。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将来推計によれば、大阪府内の認知症高齢者は、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(2015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(2035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年間で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万人増加の見込み。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3C0E3B-7F06-4EFC-BBD9-6733D4E65F5A}"/>
              </a:ext>
            </a:extLst>
          </p:cNvPr>
          <p:cNvSpPr txBox="1"/>
          <p:nvPr/>
        </p:nvSpPr>
        <p:spPr>
          <a:xfrm>
            <a:off x="13554" y="80748"/>
            <a:ext cx="10260433" cy="391628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tIns="72000" bIns="7200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大阪府認知症施策推進計画</a:t>
            </a:r>
            <a:r>
              <a:rPr lang="en-US" altLang="ja-JP" sz="16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2024</a:t>
            </a:r>
            <a:r>
              <a:rPr lang="ja-JP" altLang="en-US" sz="16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（案）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3" name="横巻き 32"/>
          <p:cNvSpPr/>
          <p:nvPr/>
        </p:nvSpPr>
        <p:spPr>
          <a:xfrm>
            <a:off x="238016" y="1434632"/>
            <a:ext cx="2086059" cy="288000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認知症高齢者の状況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41FAF2A-8FFB-4964-9926-0790901004EE}"/>
              </a:ext>
            </a:extLst>
          </p:cNvPr>
          <p:cNvSpPr txBox="1"/>
          <p:nvPr/>
        </p:nvSpPr>
        <p:spPr bwMode="auto">
          <a:xfrm>
            <a:off x="8321402" y="621046"/>
            <a:ext cx="1789765" cy="4132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9245" tIns="44622" rIns="89245" bIns="44622" rtlCol="0" anchor="ctr">
            <a:spAutoFit/>
          </a:bodyPr>
          <a:lstStyle/>
          <a:p>
            <a:pPr defTabSz="481203"/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年１月</a:t>
            </a:r>
            <a:r>
              <a:rPr lang="en-US" altLang="ja-JP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05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481203"/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大阪府福祉部高齢介護室</a:t>
            </a:r>
          </a:p>
        </p:txBody>
      </p:sp>
      <p:sp>
        <p:nvSpPr>
          <p:cNvPr id="25" name="角丸四角形 37">
            <a:extLst>
              <a:ext uri="{FF2B5EF4-FFF2-40B4-BE49-F238E27FC236}">
                <a16:creationId xmlns:a16="http://schemas.microsoft.com/office/drawing/2014/main" id="{BFF03E86-A541-4E5D-B4FD-F5B1F9AD6B02}"/>
              </a:ext>
            </a:extLst>
          </p:cNvPr>
          <p:cNvSpPr/>
          <p:nvPr/>
        </p:nvSpPr>
        <p:spPr>
          <a:xfrm>
            <a:off x="6586924" y="1669894"/>
            <a:ext cx="3442007" cy="1008000"/>
          </a:xfrm>
          <a:prstGeom prst="roundRect">
            <a:avLst>
              <a:gd name="adj" fmla="val 10496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0" rIns="95354" bIns="47677" spcCol="0" rtlCol="0" anchor="t" anchorCtr="0"/>
          <a:lstStyle/>
          <a:p>
            <a:endParaRPr lang="en-US" altLang="ja-JP" sz="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認知症の人を含めた一人一人がその個性と能力を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発揮し、相互に人格と個性を尊重しつつ支え合いながら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共生する活力ある社会（共生社会）の実現をめざす。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7705AEC7-7F7B-4888-86EA-BED3824B9BFB}"/>
              </a:ext>
            </a:extLst>
          </p:cNvPr>
          <p:cNvSpPr/>
          <p:nvPr/>
        </p:nvSpPr>
        <p:spPr>
          <a:xfrm>
            <a:off x="6284515" y="1780434"/>
            <a:ext cx="432048" cy="65284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横巻き 32">
            <a:extLst>
              <a:ext uri="{FF2B5EF4-FFF2-40B4-BE49-F238E27FC236}">
                <a16:creationId xmlns:a16="http://schemas.microsoft.com/office/drawing/2014/main" id="{A99DA6F9-7A7F-4E38-AAC7-752B3A8807DE}"/>
              </a:ext>
            </a:extLst>
          </p:cNvPr>
          <p:cNvSpPr/>
          <p:nvPr/>
        </p:nvSpPr>
        <p:spPr>
          <a:xfrm>
            <a:off x="6564610" y="1434206"/>
            <a:ext cx="2086059" cy="288000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めざすべき姿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横巻き 32">
            <a:extLst>
              <a:ext uri="{FF2B5EF4-FFF2-40B4-BE49-F238E27FC236}">
                <a16:creationId xmlns:a16="http://schemas.microsoft.com/office/drawing/2014/main" id="{99ED10C9-D124-4214-8E2D-B9FFBB1858AB}"/>
              </a:ext>
            </a:extLst>
          </p:cNvPr>
          <p:cNvSpPr/>
          <p:nvPr/>
        </p:nvSpPr>
        <p:spPr>
          <a:xfrm>
            <a:off x="238016" y="2807418"/>
            <a:ext cx="2086059" cy="288000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推進方策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243A1F59-7824-4A33-92A7-C5161E41A110}"/>
              </a:ext>
            </a:extLst>
          </p:cNvPr>
          <p:cNvGrpSpPr/>
          <p:nvPr/>
        </p:nvGrpSpPr>
        <p:grpSpPr>
          <a:xfrm>
            <a:off x="375498" y="3104808"/>
            <a:ext cx="9581423" cy="1132117"/>
            <a:chOff x="237482" y="2302738"/>
            <a:chExt cx="8433323" cy="1050345"/>
          </a:xfrm>
        </p:grpSpPr>
        <p:sp>
          <p:nvSpPr>
            <p:cNvPr id="29" name="角丸四角形 5">
              <a:extLst>
                <a:ext uri="{FF2B5EF4-FFF2-40B4-BE49-F238E27FC236}">
                  <a16:creationId xmlns:a16="http://schemas.microsoft.com/office/drawing/2014/main" id="{5DE0F618-D4A4-4F2F-B934-49C3ABB08035}"/>
                </a:ext>
              </a:extLst>
            </p:cNvPr>
            <p:cNvSpPr/>
            <p:nvPr/>
          </p:nvSpPr>
          <p:spPr>
            <a:xfrm>
              <a:off x="237482" y="2302738"/>
              <a:ext cx="8433323" cy="901793"/>
            </a:xfrm>
            <a:prstGeom prst="roundRect">
              <a:avLst>
                <a:gd name="adj" fmla="val 9211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4104" tIns="47052" rIns="94104" bIns="47052" spcCol="0" rtlCol="0" anchor="t" anchorCtr="0"/>
            <a:lstStyle/>
            <a:p>
              <a:pPr defTabSz="894004"/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〔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〕 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理解増進、相談体制の整備等</a:t>
              </a:r>
              <a:endParaRPr lang="en-US" altLang="ja-JP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FFE987D-2B88-42E8-8191-F2D3BF066A4F}"/>
                </a:ext>
              </a:extLst>
            </p:cNvPr>
            <p:cNvSpPr/>
            <p:nvPr/>
          </p:nvSpPr>
          <p:spPr>
            <a:xfrm>
              <a:off x="340166" y="2565777"/>
              <a:ext cx="4915601" cy="616433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認知症の人に関する理解の増進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・認知症サポーターの養成促進（サポーター養成講座の講師役となるキャラバン・メイトの養成）</a:t>
              </a:r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・認知症の日</a:t>
              </a:r>
              <a:r>
                <a: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９月</a:t>
              </a:r>
              <a:r>
                <a: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21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日）・認知症月間</a:t>
              </a:r>
              <a:r>
                <a:rPr lang="en-US" altLang="ja-JP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(9</a:t>
              </a:r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月）等における啓発</a:t>
              </a:r>
              <a:endParaRPr lang="en-US" altLang="zh-CN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A590E3DE-980E-43AE-8EF0-D1A57C4DF309}"/>
                </a:ext>
              </a:extLst>
            </p:cNvPr>
            <p:cNvSpPr/>
            <p:nvPr/>
          </p:nvSpPr>
          <p:spPr>
            <a:xfrm>
              <a:off x="5261128" y="2565778"/>
              <a:ext cx="2966021" cy="78730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相談体制の整備等</a:t>
              </a:r>
              <a:endPara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・認知症ケアパスの周知・活用促進</a:t>
              </a:r>
              <a:endParaRPr lang="en-US" altLang="ja-JP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・認知症カフェの普及支援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32BC0ED4-19C0-4085-8D51-9B6AA5F67298}"/>
              </a:ext>
            </a:extLst>
          </p:cNvPr>
          <p:cNvGrpSpPr/>
          <p:nvPr/>
        </p:nvGrpSpPr>
        <p:grpSpPr>
          <a:xfrm>
            <a:off x="372717" y="5486496"/>
            <a:ext cx="9581422" cy="995933"/>
            <a:chOff x="218724" y="4435087"/>
            <a:chExt cx="8640176" cy="946213"/>
          </a:xfrm>
        </p:grpSpPr>
        <p:sp>
          <p:nvSpPr>
            <p:cNvPr id="44" name="角丸四角形 7">
              <a:extLst>
                <a:ext uri="{FF2B5EF4-FFF2-40B4-BE49-F238E27FC236}">
                  <a16:creationId xmlns:a16="http://schemas.microsoft.com/office/drawing/2014/main" id="{8B346294-009D-4D6B-A7DF-14D94FF84DF4}"/>
                </a:ext>
              </a:extLst>
            </p:cNvPr>
            <p:cNvSpPr/>
            <p:nvPr/>
          </p:nvSpPr>
          <p:spPr>
            <a:xfrm>
              <a:off x="218724" y="4435087"/>
              <a:ext cx="8640176" cy="923475"/>
            </a:xfrm>
            <a:prstGeom prst="roundRect">
              <a:avLst>
                <a:gd name="adj" fmla="val 11369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4104" tIns="47052" rIns="94104" bIns="47052" spcCol="0" rtlCol="0" anchor="t" anchorCtr="0"/>
            <a:lstStyle/>
            <a:p>
              <a:pPr defTabSz="894004"/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〔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〕 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保健医療サービス及び福祉サービスの提供体制の整備</a:t>
              </a:r>
              <a:endParaRPr lang="en-US" altLang="ja-JP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>
                <a:lnSpc>
                  <a:spcPts val="0"/>
                </a:lnSpc>
              </a:pPr>
              <a:r>
                <a:rPr lang="ja-JP" altLang="en-US" sz="947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94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endParaRPr lang="en-US" altLang="ja-JP" sz="42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endParaRPr lang="en-US" altLang="ja-JP" sz="1184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2B8682EC-E0A7-4EDD-9CCD-40090A810041}"/>
                </a:ext>
              </a:extLst>
            </p:cNvPr>
            <p:cNvSpPr/>
            <p:nvPr/>
          </p:nvSpPr>
          <p:spPr>
            <a:xfrm>
              <a:off x="316480" y="4722771"/>
              <a:ext cx="4040797" cy="65852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marL="175452" indent="-175452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早期発見・早期対応と医療体制の整備　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5452" indent="-175452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・認知症疾患医療センターの整備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175452" indent="-175452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・認知症初期集中支援チーム、認知症地域支援推進員への研修の実施</a:t>
              </a:r>
              <a:endParaRPr lang="en-US" altLang="zh-CN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2AB323C6-D370-41E2-B39A-B1F6858656A7}"/>
                </a:ext>
              </a:extLst>
            </p:cNvPr>
            <p:cNvSpPr/>
            <p:nvPr/>
          </p:nvSpPr>
          <p:spPr>
            <a:xfrm>
              <a:off x="4422930" y="4722771"/>
              <a:ext cx="3620589" cy="65852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医療・介護従事者の認知症対応力向上の促進（研修の実施）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介護サービス基盤の整備と介護人材の確保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D5625016-4E5A-482C-A1EE-14CF423052C4}"/>
              </a:ext>
            </a:extLst>
          </p:cNvPr>
          <p:cNvGrpSpPr/>
          <p:nvPr/>
        </p:nvGrpSpPr>
        <p:grpSpPr>
          <a:xfrm>
            <a:off x="372716" y="4116717"/>
            <a:ext cx="9872239" cy="1332000"/>
            <a:chOff x="213475" y="3224234"/>
            <a:chExt cx="8924571" cy="1265503"/>
          </a:xfrm>
        </p:grpSpPr>
        <p:sp>
          <p:nvSpPr>
            <p:cNvPr id="49" name="角丸四角形 6">
              <a:extLst>
                <a:ext uri="{FF2B5EF4-FFF2-40B4-BE49-F238E27FC236}">
                  <a16:creationId xmlns:a16="http://schemas.microsoft.com/office/drawing/2014/main" id="{01C5C455-66D9-4999-8CDD-4EC9FB4ADABF}"/>
                </a:ext>
              </a:extLst>
            </p:cNvPr>
            <p:cNvSpPr/>
            <p:nvPr/>
          </p:nvSpPr>
          <p:spPr>
            <a:xfrm>
              <a:off x="213475" y="3224234"/>
              <a:ext cx="8661670" cy="1265503"/>
            </a:xfrm>
            <a:prstGeom prst="roundRect">
              <a:avLst>
                <a:gd name="adj" fmla="val 8098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4104" tIns="47052" rIns="94104" bIns="47052" spcCol="0" rtlCol="0" anchor="t" anchorCtr="0"/>
            <a:lstStyle/>
            <a:p>
              <a:pPr defTabSz="894004"/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〔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〕 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安心して生活を営むことができる認知症バリアフリーの推進</a:t>
              </a:r>
              <a:endParaRPr lang="en-US" altLang="ja-JP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>
                <a:lnSpc>
                  <a:spcPts val="0"/>
                </a:lnSpc>
              </a:pPr>
              <a:r>
                <a:rPr lang="ja-JP" altLang="en-US" sz="103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103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endParaRPr lang="en-US" altLang="ja-JP" sz="494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endParaRPr lang="en-US" altLang="ja-JP" sz="1036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B12ABA7A-6753-46AC-B5D4-D605663114EB}"/>
                </a:ext>
              </a:extLst>
            </p:cNvPr>
            <p:cNvSpPr/>
            <p:nvPr/>
          </p:nvSpPr>
          <p:spPr>
            <a:xfrm>
              <a:off x="316480" y="3489991"/>
              <a:ext cx="3210641" cy="78730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生活におけるバリアフリー化の推進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・民間事業者を対象とした理解促進のためのセミナーの実施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・民間事業者との「大阪府高齢者にやさしい地域づくり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推進協定」の締結</a:t>
              </a:r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・「認知症サポート事業所」登録制度の創設・普及</a:t>
              </a:r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A89E917C-0C17-4656-8B3A-9AD790405E3D}"/>
                </a:ext>
              </a:extLst>
            </p:cNvPr>
            <p:cNvSpPr/>
            <p:nvPr/>
          </p:nvSpPr>
          <p:spPr>
            <a:xfrm>
              <a:off x="3643418" y="3489991"/>
              <a:ext cx="2825704" cy="614783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社会参加の機会の確保等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・認知症の人本人からの発信支援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（認知症希望大使の設置の検討）</a:t>
              </a:r>
              <a:endPara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・若年性認知症の人への支援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（若年性認知症支援コーディネーターの設置）</a:t>
              </a:r>
              <a:endParaRPr lang="en-US" altLang="zh-CN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9887539B-AF1A-457C-8A42-FE87C5AB9C86}"/>
                </a:ext>
              </a:extLst>
            </p:cNvPr>
            <p:cNvSpPr/>
            <p:nvPr/>
          </p:nvSpPr>
          <p:spPr>
            <a:xfrm>
              <a:off x="6174965" y="3489991"/>
              <a:ext cx="2963081" cy="787305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意思決定の支援・権利利益の保護</a:t>
              </a:r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・意思決定支援ガイドラインの普及</a:t>
              </a: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・市町村に対する虐待防止にかかる研修の実施、</a:t>
              </a:r>
              <a:endPara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263177" indent="-263177"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専門職チームの派遣</a:t>
              </a:r>
              <a:endParaRPr lang="en-US" altLang="zh-CN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D8DF7B95-883A-4B5E-895B-F12B276236E2}"/>
              </a:ext>
            </a:extLst>
          </p:cNvPr>
          <p:cNvGrpSpPr/>
          <p:nvPr/>
        </p:nvGrpSpPr>
        <p:grpSpPr>
          <a:xfrm>
            <a:off x="372716" y="6496385"/>
            <a:ext cx="9581422" cy="713196"/>
            <a:chOff x="276970" y="5649749"/>
            <a:chExt cx="8629678" cy="496771"/>
          </a:xfrm>
        </p:grpSpPr>
        <p:sp>
          <p:nvSpPr>
            <p:cNvPr id="54" name="角丸四角形 8">
              <a:extLst>
                <a:ext uri="{FF2B5EF4-FFF2-40B4-BE49-F238E27FC236}">
                  <a16:creationId xmlns:a16="http://schemas.microsoft.com/office/drawing/2014/main" id="{7DB7C5ED-DDC2-40EB-B7A1-832CB7D13C85}"/>
                </a:ext>
              </a:extLst>
            </p:cNvPr>
            <p:cNvSpPr/>
            <p:nvPr/>
          </p:nvSpPr>
          <p:spPr>
            <a:xfrm>
              <a:off x="276970" y="5649749"/>
              <a:ext cx="8629678" cy="426284"/>
            </a:xfrm>
            <a:prstGeom prst="roundRect">
              <a:avLst>
                <a:gd name="adj" fmla="val 10835"/>
              </a:avLst>
            </a:pr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4104" tIns="47052" rIns="94104" bIns="47052" spcCol="0" rtlCol="0" anchor="t" anchorCtr="0"/>
            <a:lstStyle/>
            <a:p>
              <a:pPr defTabSz="894004"/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〔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en-US" altLang="ja-JP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〕 </a:t>
              </a:r>
              <a:r>
                <a:rPr lang="ja-JP" altLang="en-US" sz="1200" b="1" u="sng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認知症の予防</a:t>
              </a:r>
              <a:endParaRPr lang="en-US" altLang="ja-JP" sz="12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94004"/>
              <a:endParaRPr lang="en-US" altLang="ja-JP" sz="1184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DB920FA1-9924-4C8A-BAA1-974154438F75}"/>
                </a:ext>
              </a:extLst>
            </p:cNvPr>
            <p:cNvSpPr/>
            <p:nvPr/>
          </p:nvSpPr>
          <p:spPr>
            <a:xfrm>
              <a:off x="389407" y="5839341"/>
              <a:ext cx="3886859" cy="30717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市町村における認知症予防事業の効果検証、効果的な事業の普及</a:t>
              </a:r>
              <a:endParaRPr lang="en-US" altLang="zh-CN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F4894169-BFB4-44BD-B528-865741E99B67}"/>
                </a:ext>
              </a:extLst>
            </p:cNvPr>
            <p:cNvSpPr/>
            <p:nvPr/>
          </p:nvSpPr>
          <p:spPr>
            <a:xfrm>
              <a:off x="4476069" y="5839341"/>
              <a:ext cx="4045293" cy="30717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7052" rIns="94104" bIns="47052" spcCol="0" rtlCol="0" anchor="t" anchorCtr="0"/>
            <a:lstStyle/>
            <a:p>
              <a:pPr defTabSz="894004"/>
              <a:r>
                <a:rPr lang="ja-JP" altLang="en-US" sz="1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〇 認知症の早期発見・早期対応等の推進（広報による啓発）</a:t>
              </a:r>
              <a:endParaRPr lang="en-US" altLang="zh-CN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535133F-29AD-41B9-8B7B-4B24B88AC78B}"/>
              </a:ext>
            </a:extLst>
          </p:cNvPr>
          <p:cNvSpPr/>
          <p:nvPr/>
        </p:nvSpPr>
        <p:spPr>
          <a:xfrm>
            <a:off x="9044689" y="98800"/>
            <a:ext cx="1128258" cy="342029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資料３－２</a:t>
            </a:r>
          </a:p>
        </p:txBody>
      </p:sp>
    </p:spTree>
    <p:extLst>
      <p:ext uri="{BB962C8B-B14F-4D97-AF65-F5344CB8AC3E}">
        <p14:creationId xmlns:p14="http://schemas.microsoft.com/office/powerpoint/2010/main" val="40106650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CC66"/>
        </a:solidFill>
        <a:ln w="12700">
          <a:solidFill>
            <a:schemeClr val="tx1"/>
          </a:solidFill>
          <a:miter lim="800000"/>
          <a:headEnd/>
          <a:tailEnd/>
        </a:ln>
      </a:spPr>
      <a:bodyPr lIns="84790" tIns="42394" rIns="84790" bIns="42394" anchor="ctr"/>
      <a:lstStyle>
        <a:defPPr eaLnBrk="1" hangingPunct="1">
          <a:defRPr sz="1100" b="1" dirty="0" smtClean="0">
            <a:solidFill>
              <a:srgbClr val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Microsoft Office PowerPoint</Application>
  <PresentationFormat>ユーザー設定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1_Office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2024-03-27T09:52:59Z</dcterms:created>
  <dcterms:modified xsi:type="dcterms:W3CDTF">2024-03-27T09:53:10Z</dcterms:modified>
</cp:coreProperties>
</file>