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0264775" cy="7218363"/>
  <p:notesSz cx="6807200" cy="9939338"/>
  <p:defaultTextStyle>
    <a:defPPr>
      <a:defRPr lang="ja-JP"/>
    </a:defPPr>
    <a:lvl1pPr marL="0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6768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3536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0304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07073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83841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60609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37377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14145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4">
          <p15:clr>
            <a:srgbClr val="A4A3A4"/>
          </p15:clr>
        </p15:guide>
        <p15:guide id="2" pos="323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FFCC"/>
    <a:srgbClr val="9966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49" autoAdjust="0"/>
    <p:restoredTop sz="94660"/>
  </p:normalViewPr>
  <p:slideViewPr>
    <p:cSldViewPr>
      <p:cViewPr varScale="1">
        <p:scale>
          <a:sx n="95" d="100"/>
          <a:sy n="95" d="100"/>
        </p:scale>
        <p:origin x="1147" y="62"/>
      </p:cViewPr>
      <p:guideLst>
        <p:guide orient="horz" pos="2274"/>
        <p:guide pos="32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62D59-7EE2-49B6-8F62-36E32BA02755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55650" y="746125"/>
            <a:ext cx="52959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B0610-8D3B-4399-8DE8-7C6B81714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564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6768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3536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0304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07073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83841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60609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37377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14145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B0610-8D3B-4399-8DE8-7C6B8171431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385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69858" y="2242373"/>
            <a:ext cx="8725059" cy="15472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39716" y="4090406"/>
            <a:ext cx="7185343" cy="184469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6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3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03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07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83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60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37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14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93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76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41962" y="289071"/>
            <a:ext cx="2309574" cy="615900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3239" y="289071"/>
            <a:ext cx="6757644" cy="615900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76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448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0847" y="4638468"/>
            <a:ext cx="8725059" cy="1433647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10847" y="3059451"/>
            <a:ext cx="8725059" cy="157901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67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35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03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070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8384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6060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373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141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827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3239" y="1684286"/>
            <a:ext cx="4533609" cy="476378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17927" y="1684286"/>
            <a:ext cx="4533609" cy="476378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991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3239" y="1615778"/>
            <a:ext cx="4535391" cy="673379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6768" indent="0">
              <a:buNone/>
              <a:defRPr sz="2100" b="1"/>
            </a:lvl2pPr>
            <a:lvl3pPr marL="953536" indent="0">
              <a:buNone/>
              <a:defRPr sz="1900" b="1"/>
            </a:lvl3pPr>
            <a:lvl4pPr marL="1430304" indent="0">
              <a:buNone/>
              <a:defRPr sz="1700" b="1"/>
            </a:lvl4pPr>
            <a:lvl5pPr marL="1907073" indent="0">
              <a:buNone/>
              <a:defRPr sz="1700" b="1"/>
            </a:lvl5pPr>
            <a:lvl6pPr marL="2383841" indent="0">
              <a:buNone/>
              <a:defRPr sz="1700" b="1"/>
            </a:lvl6pPr>
            <a:lvl7pPr marL="2860609" indent="0">
              <a:buNone/>
              <a:defRPr sz="1700" b="1"/>
            </a:lvl7pPr>
            <a:lvl8pPr marL="3337377" indent="0">
              <a:buNone/>
              <a:defRPr sz="1700" b="1"/>
            </a:lvl8pPr>
            <a:lvl9pPr marL="3814145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3239" y="2289157"/>
            <a:ext cx="4535391" cy="415891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214364" y="1615778"/>
            <a:ext cx="4537174" cy="673379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6768" indent="0">
              <a:buNone/>
              <a:defRPr sz="2100" b="1"/>
            </a:lvl2pPr>
            <a:lvl3pPr marL="953536" indent="0">
              <a:buNone/>
              <a:defRPr sz="1900" b="1"/>
            </a:lvl3pPr>
            <a:lvl4pPr marL="1430304" indent="0">
              <a:buNone/>
              <a:defRPr sz="1700" b="1"/>
            </a:lvl4pPr>
            <a:lvl5pPr marL="1907073" indent="0">
              <a:buNone/>
              <a:defRPr sz="1700" b="1"/>
            </a:lvl5pPr>
            <a:lvl6pPr marL="2383841" indent="0">
              <a:buNone/>
              <a:defRPr sz="1700" b="1"/>
            </a:lvl6pPr>
            <a:lvl7pPr marL="2860609" indent="0">
              <a:buNone/>
              <a:defRPr sz="1700" b="1"/>
            </a:lvl7pPr>
            <a:lvl8pPr marL="3337377" indent="0">
              <a:buNone/>
              <a:defRPr sz="1700" b="1"/>
            </a:lvl8pPr>
            <a:lvl9pPr marL="3814145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214364" y="2289157"/>
            <a:ext cx="4537174" cy="415891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892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499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117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3239" y="287398"/>
            <a:ext cx="3377041" cy="122311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13243" y="287399"/>
            <a:ext cx="5738294" cy="616067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13239" y="1510511"/>
            <a:ext cx="3377041" cy="4937561"/>
          </a:xfrm>
        </p:spPr>
        <p:txBody>
          <a:bodyPr/>
          <a:lstStyle>
            <a:lvl1pPr marL="0" indent="0">
              <a:buNone/>
              <a:defRPr sz="1500"/>
            </a:lvl1pPr>
            <a:lvl2pPr marL="476768" indent="0">
              <a:buNone/>
              <a:defRPr sz="1300"/>
            </a:lvl2pPr>
            <a:lvl3pPr marL="953536" indent="0">
              <a:buNone/>
              <a:defRPr sz="1000"/>
            </a:lvl3pPr>
            <a:lvl4pPr marL="1430304" indent="0">
              <a:buNone/>
              <a:defRPr sz="900"/>
            </a:lvl4pPr>
            <a:lvl5pPr marL="1907073" indent="0">
              <a:buNone/>
              <a:defRPr sz="900"/>
            </a:lvl5pPr>
            <a:lvl6pPr marL="2383841" indent="0">
              <a:buNone/>
              <a:defRPr sz="900"/>
            </a:lvl6pPr>
            <a:lvl7pPr marL="2860609" indent="0">
              <a:buNone/>
              <a:defRPr sz="900"/>
            </a:lvl7pPr>
            <a:lvl8pPr marL="3337377" indent="0">
              <a:buNone/>
              <a:defRPr sz="900"/>
            </a:lvl8pPr>
            <a:lvl9pPr marL="381414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80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1967" y="5052854"/>
            <a:ext cx="6158865" cy="59651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11967" y="644974"/>
            <a:ext cx="6158865" cy="4331018"/>
          </a:xfrm>
        </p:spPr>
        <p:txBody>
          <a:bodyPr/>
          <a:lstStyle>
            <a:lvl1pPr marL="0" indent="0">
              <a:buNone/>
              <a:defRPr sz="3300"/>
            </a:lvl1pPr>
            <a:lvl2pPr marL="476768" indent="0">
              <a:buNone/>
              <a:defRPr sz="2900"/>
            </a:lvl2pPr>
            <a:lvl3pPr marL="953536" indent="0">
              <a:buNone/>
              <a:defRPr sz="2500"/>
            </a:lvl3pPr>
            <a:lvl4pPr marL="1430304" indent="0">
              <a:buNone/>
              <a:defRPr sz="2100"/>
            </a:lvl4pPr>
            <a:lvl5pPr marL="1907073" indent="0">
              <a:buNone/>
              <a:defRPr sz="2100"/>
            </a:lvl5pPr>
            <a:lvl6pPr marL="2383841" indent="0">
              <a:buNone/>
              <a:defRPr sz="2100"/>
            </a:lvl6pPr>
            <a:lvl7pPr marL="2860609" indent="0">
              <a:buNone/>
              <a:defRPr sz="2100"/>
            </a:lvl7pPr>
            <a:lvl8pPr marL="3337377" indent="0">
              <a:buNone/>
              <a:defRPr sz="2100"/>
            </a:lvl8pPr>
            <a:lvl9pPr marL="3814145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11967" y="5649372"/>
            <a:ext cx="6158865" cy="847155"/>
          </a:xfrm>
        </p:spPr>
        <p:txBody>
          <a:bodyPr/>
          <a:lstStyle>
            <a:lvl1pPr marL="0" indent="0">
              <a:buNone/>
              <a:defRPr sz="1500"/>
            </a:lvl1pPr>
            <a:lvl2pPr marL="476768" indent="0">
              <a:buNone/>
              <a:defRPr sz="1300"/>
            </a:lvl2pPr>
            <a:lvl3pPr marL="953536" indent="0">
              <a:buNone/>
              <a:defRPr sz="1000"/>
            </a:lvl3pPr>
            <a:lvl4pPr marL="1430304" indent="0">
              <a:buNone/>
              <a:defRPr sz="900"/>
            </a:lvl4pPr>
            <a:lvl5pPr marL="1907073" indent="0">
              <a:buNone/>
              <a:defRPr sz="900"/>
            </a:lvl5pPr>
            <a:lvl6pPr marL="2383841" indent="0">
              <a:buNone/>
              <a:defRPr sz="900"/>
            </a:lvl6pPr>
            <a:lvl7pPr marL="2860609" indent="0">
              <a:buNone/>
              <a:defRPr sz="900"/>
            </a:lvl7pPr>
            <a:lvl8pPr marL="3337377" indent="0">
              <a:buNone/>
              <a:defRPr sz="900"/>
            </a:lvl8pPr>
            <a:lvl9pPr marL="381414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736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13239" y="289069"/>
            <a:ext cx="9238298" cy="1203061"/>
          </a:xfrm>
          <a:prstGeom prst="rect">
            <a:avLst/>
          </a:prstGeom>
        </p:spPr>
        <p:txBody>
          <a:bodyPr vert="horz" lIns="95354" tIns="47677" rIns="95354" bIns="47677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3239" y="1684286"/>
            <a:ext cx="9238298" cy="4763786"/>
          </a:xfrm>
          <a:prstGeom prst="rect">
            <a:avLst/>
          </a:prstGeom>
        </p:spPr>
        <p:txBody>
          <a:bodyPr vert="horz" lIns="95354" tIns="47677" rIns="95354" bIns="47677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13239" y="6690355"/>
            <a:ext cx="2395114" cy="384311"/>
          </a:xfrm>
          <a:prstGeom prst="rect">
            <a:avLst/>
          </a:prstGeom>
        </p:spPr>
        <p:txBody>
          <a:bodyPr vert="horz" lIns="95354" tIns="47677" rIns="95354" bIns="4767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4D1F0-52FC-4BA7-954A-6C676D9B0087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07132" y="6690355"/>
            <a:ext cx="3250512" cy="384311"/>
          </a:xfrm>
          <a:prstGeom prst="rect">
            <a:avLst/>
          </a:prstGeom>
        </p:spPr>
        <p:txBody>
          <a:bodyPr vert="horz" lIns="95354" tIns="47677" rIns="95354" bIns="4767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356422" y="6690355"/>
            <a:ext cx="2395114" cy="384311"/>
          </a:xfrm>
          <a:prstGeom prst="rect">
            <a:avLst/>
          </a:prstGeom>
        </p:spPr>
        <p:txBody>
          <a:bodyPr vert="horz" lIns="95354" tIns="47677" rIns="95354" bIns="4767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182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3536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576" indent="-357576" algn="l" defTabSz="95353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4748" indent="-297980" algn="l" defTabSz="95353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1920" indent="-238384" algn="l" defTabSz="95353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68689" indent="-238384" algn="l" defTabSz="95353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457" indent="-238384" algn="l" defTabSz="95353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22225" indent="-238384" algn="l" defTabSz="95353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98993" indent="-238384" algn="l" defTabSz="95353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75761" indent="-238384" algn="l" defTabSz="95353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52529" indent="-238384" algn="l" defTabSz="95353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353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6768" algn="l" defTabSz="95353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3536" algn="l" defTabSz="95353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0304" algn="l" defTabSz="95353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07073" algn="l" defTabSz="95353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83841" algn="l" defTabSz="95353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60609" algn="l" defTabSz="95353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37377" algn="l" defTabSz="95353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14145" algn="l" defTabSz="95353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0E62CC7-207A-4B86-BF14-C229A1DDA82D}"/>
              </a:ext>
            </a:extLst>
          </p:cNvPr>
          <p:cNvSpPr/>
          <p:nvPr/>
        </p:nvSpPr>
        <p:spPr>
          <a:xfrm>
            <a:off x="264695" y="6576930"/>
            <a:ext cx="4795684" cy="6041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rtlCol="0" anchor="t"/>
          <a:lstStyle/>
          <a:p>
            <a:pPr>
              <a:lnSpc>
                <a:spcPts val="1200"/>
              </a:lnSpc>
            </a:pP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955"/>
              </a:lnSpc>
            </a:pP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第１節 要支援・要介護認定者の将来推計</a:t>
            </a:r>
            <a:endParaRPr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955"/>
              </a:lnSpc>
            </a:pP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第２節 介護サービス量の見込み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955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（居宅・施設・地域密着型サービスの量の見込み、施設等の必要入所（利用）定員総数）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35842" y="1446318"/>
            <a:ext cx="9846941" cy="12000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955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59714" y="2805952"/>
            <a:ext cx="6741811" cy="35707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955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14845" y="612615"/>
            <a:ext cx="9867937" cy="705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rtlCol="0" anchor="t"/>
          <a:lstStyle/>
          <a:p>
            <a:endParaRPr lang="en-US" altLang="ja-JP" sz="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○計画の趣旨等（第１～８節）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・位置づけ：老人福祉法及び介護保険法に基づき、「高齢者福祉計画」と「介護保険事業支援計画」を一体的に策定</a:t>
            </a: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共生社会の実現を推進するための認知症基本法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(2024(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6)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日施行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に基づく国の基本計画の策定に先駆け、「認知症施策推進計画」を策定</a:t>
            </a: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・計画期間：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2024(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令和６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年度～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2026(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令和８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年度までの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　　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955"/>
              </a:lnSpc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955"/>
              </a:lnSpc>
            </a:pPr>
            <a:endParaRPr lang="en-US" altLang="ja-JP" sz="859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7078775" y="2764152"/>
            <a:ext cx="3004009" cy="36090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955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7157895" y="2856876"/>
            <a:ext cx="2847166" cy="3471735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Ins="36000" bIns="47677" spcCol="0" rtlCol="0" anchor="t" anchorCtr="0"/>
          <a:lstStyle/>
          <a:p>
            <a:r>
              <a:rPr lang="en-US" altLang="ja-JP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第３節</a:t>
            </a:r>
            <a:r>
              <a:rPr lang="en-US" altLang="ja-JP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第１項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理解増進、相談体制の整備等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認知症の人に関する理解の増進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・認知症サポーターの養成促進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　　</a:t>
            </a:r>
            <a:r>
              <a:rPr lang="en-US" altLang="ja-JP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サポーター養成講座の講師役となるキャラバン・メイトの養成</a:t>
            </a:r>
            <a:r>
              <a:rPr lang="en-US" altLang="ja-JP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・認知症月間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(9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及び認知症の日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(9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における啓発 等</a:t>
            </a: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相談体制の整備等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第２項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安心して生活を営むことができる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認知症バリアフリーの推進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認知症の人の生活におけるバリアフリー化の推進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・民間事業者を対象とした理解促進のためのセミナーの実施</a:t>
            </a:r>
          </a:p>
          <a:p>
            <a:pPr>
              <a:lnSpc>
                <a:spcPts val="9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・「認知症サポート事業所」登録制度の創設・普及 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認知症の人の社会参加の機会の確保等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・認知症の人本人からの発信支援　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・若年性認知症の人への支援 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認知症の人の意思決定の支援及び権利利益の保護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第３項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保健医療サービス及び福祉サービスの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提供体制の整備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早期発見・早期対応と医療体制の整備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医療・介護従事者の認知症対応力向上の促進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介護サービス基盤の整備と介護人材の確保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第４項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認知症の予防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認知症予防に資する可能性のある活動の推進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・認知症予防事業の効果検証及び効果的な事業の普及 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(MCI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を含む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の早期発見・早期対応等の推進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横巻き 35"/>
          <p:cNvSpPr/>
          <p:nvPr/>
        </p:nvSpPr>
        <p:spPr>
          <a:xfrm>
            <a:off x="7082096" y="2636248"/>
            <a:ext cx="2586795" cy="269585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第４章　大阪府認知症施策推進計画</a:t>
            </a:r>
            <a:endParaRPr kumimoji="1"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横巻き 33"/>
          <p:cNvSpPr/>
          <p:nvPr/>
        </p:nvSpPr>
        <p:spPr>
          <a:xfrm>
            <a:off x="235843" y="472009"/>
            <a:ext cx="2088232" cy="266854"/>
          </a:xfrm>
          <a:prstGeom prst="horizontalScroll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第１章　計画策定の意義</a:t>
            </a:r>
            <a:endParaRPr kumimoji="1"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360259" y="1563747"/>
            <a:ext cx="4988152" cy="1035373"/>
          </a:xfrm>
          <a:prstGeom prst="roundRect">
            <a:avLst>
              <a:gd name="adj" fmla="val 10496"/>
            </a:avLst>
          </a:prstGeom>
          <a:solidFill>
            <a:schemeClr val="bg1"/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354" tIns="0" rIns="95354" bIns="47677" spcCol="0" rtlCol="0" anchor="t" anchorCtr="0"/>
          <a:lstStyle/>
          <a:p>
            <a:pPr>
              <a:lnSpc>
                <a:spcPts val="1800"/>
              </a:lnSpc>
            </a:pP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○高齢者を取り巻く状況（第１節）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・団塊の世代が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75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歳以上となる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年、団塊ジュニア世代が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65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歳以上となる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2040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年に向けて、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大阪府は高齢化がさらに進展する見込み。一方で生産年齢人口は減少する見込み。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85 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歳以上人口の増加等により、要介護度の高い高齢者や、医療と介護双方のニーズを有する高齢者、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認知症高齢者などの増加が見込まれる。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・大阪府は全国に比べ高齢者の単身世帯の割合が高く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(2020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:39.3%)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、その割合は今後も増加が見込まれる。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・大阪府は全国に比べ介護サービス受給者のうち居宅サービスの利用が多く、特に軽度者の認定率が高い。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5564435" y="1552289"/>
            <a:ext cx="4440626" cy="1054451"/>
          </a:xfrm>
          <a:prstGeom prst="roundRect">
            <a:avLst>
              <a:gd name="adj" fmla="val 13110"/>
            </a:avLst>
          </a:prstGeom>
          <a:solidFill>
            <a:schemeClr val="bg1"/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354" tIns="0" rIns="36000" bIns="18000" spcCol="0" rtlCol="0" anchor="t" anchorCtr="0"/>
          <a:lstStyle/>
          <a:p>
            <a:pPr>
              <a:lnSpc>
                <a:spcPts val="1800"/>
              </a:lnSpc>
            </a:pP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○めざすべき方向性（第２節）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高齢者が、可能な限り住み慣れた地域で、自分らしい暮らしを人生の最期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まで続けることができる社会、また居場所と出番がある社会の実現をめざす。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＜取組みの方向性＞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（１）介護保険制度の持続可能性の確保 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（２）大阪府の特徴に対応したサービス基盤等の構築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（３）市町村や各種団体との協働による地域包括ケアシステムの深化・推進、地域共生社会の実現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33C0E3B-7F06-4EFC-BBD9-6733D4E65F5A}"/>
              </a:ext>
            </a:extLst>
          </p:cNvPr>
          <p:cNvSpPr txBox="1"/>
          <p:nvPr/>
        </p:nvSpPr>
        <p:spPr>
          <a:xfrm>
            <a:off x="-3041" y="91425"/>
            <a:ext cx="10260433" cy="318924"/>
          </a:xfrm>
          <a:prstGeom prst="rect">
            <a:avLst/>
          </a:prstGeom>
          <a:solidFill>
            <a:srgbClr val="00206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tIns="36000" bIns="36000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大阪府高齢者計画２０２４の概要（案）</a:t>
            </a:r>
          </a:p>
        </p:txBody>
      </p:sp>
      <p:sp>
        <p:nvSpPr>
          <p:cNvPr id="4" name="矢印: 右 3">
            <a:extLst>
              <a:ext uri="{FF2B5EF4-FFF2-40B4-BE49-F238E27FC236}">
                <a16:creationId xmlns:a16="http://schemas.microsoft.com/office/drawing/2014/main" id="{7705AEC7-7F7B-4888-86EA-BED3824B9BFB}"/>
              </a:ext>
            </a:extLst>
          </p:cNvPr>
          <p:cNvSpPr/>
          <p:nvPr/>
        </p:nvSpPr>
        <p:spPr>
          <a:xfrm>
            <a:off x="5281421" y="1782717"/>
            <a:ext cx="378463" cy="65284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横巻き 32"/>
          <p:cNvSpPr/>
          <p:nvPr/>
        </p:nvSpPr>
        <p:spPr>
          <a:xfrm>
            <a:off x="214846" y="1351270"/>
            <a:ext cx="3960440" cy="283269"/>
          </a:xfrm>
          <a:prstGeom prst="horizontalScroll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第２章　高齢者を取り巻く状況と大阪府のめざすべき方向性</a:t>
            </a:r>
            <a:endParaRPr kumimoji="1"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384954" y="2880360"/>
            <a:ext cx="6528221" cy="344023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354" tIns="47677" rIns="36000" bIns="47677" spcCol="0" rtlCol="0" anchor="t" anchorCtr="0"/>
          <a:lstStyle/>
          <a:p>
            <a:endParaRPr lang="en-US" altLang="ja-JP" sz="2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第１節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自立支援、介護予防・重度化防止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市町村における自立支援、介護予防・重度化防止の取組み支援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・地域ケア会議等の市町村における介護予防の取組みを支援する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リハビリ専門職等の養成や派遣 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健康づくりの推進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第２節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社会参加の促進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社会参加の促進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・地域で居場所づくりや生活支援を行う地域団体へのプロボノ（ボランティア）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による支援（ええまちプロジェクト） 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雇用・就業対策の推進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第３節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医療・介護連携の推進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医療と介護の連携強化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・在宅医療・介護連携の推進にかかる市町村担当者研修会の開催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・医療介護専門職への入退院支援等の実践事例の周知 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在宅医療の充実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第４節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包括的な支援体制の構築及び権利擁護の推進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1.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地域共生社会の実現に向けた包括的な支援体制の構築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・複合的な課題に対応するための地域包括支援センターと関係機関の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連携強化 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2.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権利擁護の推進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</a:t>
            </a:r>
            <a:r>
              <a:rPr lang="zh-TW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高齢者虐待防止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にかかる市町村担当者研修の実施、対応困難事例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に対する専門職チームの派遣</a:t>
            </a:r>
            <a:r>
              <a:rPr lang="zh-TW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5C16BBE-0470-447E-BBE2-5434247BF553}"/>
              </a:ext>
            </a:extLst>
          </p:cNvPr>
          <p:cNvSpPr txBox="1"/>
          <p:nvPr/>
        </p:nvSpPr>
        <p:spPr bwMode="auto">
          <a:xfrm>
            <a:off x="3687549" y="2910621"/>
            <a:ext cx="3326501" cy="35788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84790" tIns="42394" rIns="84790" bIns="42394" rtlCol="0" anchor="t" anchorCtr="0">
            <a:spAutoFit/>
          </a:bodyPr>
          <a:lstStyle/>
          <a:p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第５節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多様な住まい、サービス基盤の整備</a:t>
            </a:r>
            <a:endParaRPr lang="en-US" altLang="ja-JP" sz="1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高齢者の居住安定確保と福祉のまちづくりの推進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高齢者のニーズに応じたサービス基盤の確保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 ・介護保険施設等の計画的な整備 等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第６節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福祉・介護サービスを担う人材の確保・</a:t>
            </a:r>
            <a:endParaRPr lang="en-US" altLang="ja-JP" sz="1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資質の向上及び介護現場の生産性の向上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介護人材の確保と資質の向上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 ・介護の仕事の魅力発信、多様な人材の参入促進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 ・介護ロボット・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の導入支援、生産性向上・人材確保に関する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ワンストップ窓口の設置等、離職防止・定着促進に向けた取組み　等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在宅医療の充実（再掲）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第７節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介護保険事業の適切な運営</a:t>
            </a:r>
            <a:endParaRPr lang="en-US" altLang="ja-JP" sz="1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個々の高齢者等の状況に配慮したサービスの提供、質の向上</a:t>
            </a: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事業者への指導・助言　　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相談支援及び苦情対応の充実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第８節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介護給付等適正化</a:t>
            </a:r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要介護認定の適正化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ケアプラン点検等の市町村が行う事業の支援</a:t>
            </a: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3.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高齢者住まいにおける適正なサービス提供の確保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第９節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災害、感染症に対する高齢者支援体制の確立</a:t>
            </a:r>
            <a:endParaRPr lang="en-US" altLang="ja-JP" sz="1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災害に対する高齢者支援体制の確立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感染症に対する高齢者支援体制の確立</a:t>
            </a:r>
            <a:endParaRPr kumimoji="1" lang="ja-JP" altLang="en-US" sz="11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横巻き 29"/>
          <p:cNvSpPr/>
          <p:nvPr/>
        </p:nvSpPr>
        <p:spPr>
          <a:xfrm>
            <a:off x="225832" y="2655707"/>
            <a:ext cx="2088232" cy="256587"/>
          </a:xfrm>
          <a:prstGeom prst="horizontalScroll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第３章　施策の推進方策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横巻き 29">
            <a:extLst>
              <a:ext uri="{FF2B5EF4-FFF2-40B4-BE49-F238E27FC236}">
                <a16:creationId xmlns:a16="http://schemas.microsoft.com/office/drawing/2014/main" id="{63AD4D1B-9A43-4213-8456-67AE47243558}"/>
              </a:ext>
            </a:extLst>
          </p:cNvPr>
          <p:cNvSpPr/>
          <p:nvPr/>
        </p:nvSpPr>
        <p:spPr>
          <a:xfrm>
            <a:off x="214846" y="6378340"/>
            <a:ext cx="4227843" cy="269216"/>
          </a:xfrm>
          <a:prstGeom prst="horizontalScroll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第５章　介護サービス量の見込み及び必要入所（利用）定員総数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AB5EA39-A945-4AD1-AE62-EFE615FC3E33}"/>
              </a:ext>
            </a:extLst>
          </p:cNvPr>
          <p:cNvSpPr/>
          <p:nvPr/>
        </p:nvSpPr>
        <p:spPr>
          <a:xfrm>
            <a:off x="5204398" y="6562989"/>
            <a:ext cx="4896542" cy="6252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rtlCol="0" anchor="t"/>
          <a:lstStyle/>
          <a:p>
            <a:endParaRPr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第１節 大阪府全体の状況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（要支援・要介護認定者の状況、介護サービスの現状）</a:t>
            </a:r>
            <a:endParaRPr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第２節 圏域別の状況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（要支援・要介護認定者の状況、介護サービスの現状、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 施設等の必要入所（利用）定員総数、介護保険以外の施設サービスの現状）</a:t>
            </a:r>
          </a:p>
        </p:txBody>
      </p:sp>
      <p:sp>
        <p:nvSpPr>
          <p:cNvPr id="21" name="横巻き 29">
            <a:extLst>
              <a:ext uri="{FF2B5EF4-FFF2-40B4-BE49-F238E27FC236}">
                <a16:creationId xmlns:a16="http://schemas.microsoft.com/office/drawing/2014/main" id="{15FBDA0F-03E0-4C8C-BDBE-2A6F766EB255}"/>
              </a:ext>
            </a:extLst>
          </p:cNvPr>
          <p:cNvSpPr/>
          <p:nvPr/>
        </p:nvSpPr>
        <p:spPr>
          <a:xfrm>
            <a:off x="5159312" y="6391239"/>
            <a:ext cx="2925508" cy="269216"/>
          </a:xfrm>
          <a:prstGeom prst="horizontalScroll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第６章　大阪府高齢者計画２０２１の検証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0911B9-1358-414F-A0A5-0C9D02DD13F2}"/>
              </a:ext>
            </a:extLst>
          </p:cNvPr>
          <p:cNvSpPr txBox="1"/>
          <p:nvPr/>
        </p:nvSpPr>
        <p:spPr bwMode="auto">
          <a:xfrm>
            <a:off x="2108051" y="6633517"/>
            <a:ext cx="2952328" cy="107722"/>
          </a:xfrm>
          <a:prstGeom prst="rect">
            <a:avLst/>
          </a:prstGeom>
          <a:noFill/>
          <a:ln w="6350">
            <a:noFill/>
            <a:prstDash val="sysDot"/>
            <a:miter lim="800000"/>
            <a:headEnd/>
            <a:tailEnd/>
          </a:ln>
        </p:spPr>
        <p:txBody>
          <a:bodyPr wrap="square" lIns="72000" tIns="0" rIns="72000" bIns="0" rtlCol="0" anchor="ctr">
            <a:spAutoFit/>
          </a:bodyPr>
          <a:lstStyle/>
          <a:p>
            <a:pPr algn="r" eaLnBrk="1" hangingPunct="1"/>
            <a:r>
              <a:rPr kumimoji="1" lang="en-US" altLang="ja-JP" sz="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※2024(</a:t>
            </a:r>
            <a:r>
              <a:rPr kumimoji="1" lang="ja-JP" altLang="en-US" sz="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sz="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6)</a:t>
            </a:r>
            <a:r>
              <a:rPr kumimoji="1" lang="ja-JP" altLang="en-US" sz="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年度～</a:t>
            </a:r>
            <a:r>
              <a:rPr kumimoji="1" lang="en-US" altLang="ja-JP" sz="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2026(</a:t>
            </a:r>
            <a:r>
              <a:rPr kumimoji="1" lang="ja-JP" altLang="en-US" sz="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sz="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8)</a:t>
            </a:r>
            <a:r>
              <a:rPr kumimoji="1" lang="ja-JP" altLang="en-US" sz="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年度、</a:t>
            </a:r>
            <a:r>
              <a:rPr kumimoji="1" lang="en-US" altLang="ja-JP" sz="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2040(</a:t>
            </a:r>
            <a:r>
              <a:rPr kumimoji="1" lang="ja-JP" altLang="en-US" sz="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sz="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22)</a:t>
            </a:r>
            <a:r>
              <a:rPr kumimoji="1" lang="ja-JP" altLang="en-US" sz="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年度の見込み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1A0B738-32B2-4D63-97E6-F2BA47589711}"/>
              </a:ext>
            </a:extLst>
          </p:cNvPr>
          <p:cNvSpPr txBox="1"/>
          <p:nvPr/>
        </p:nvSpPr>
        <p:spPr bwMode="auto">
          <a:xfrm>
            <a:off x="8084715" y="6597803"/>
            <a:ext cx="1986480" cy="107722"/>
          </a:xfrm>
          <a:prstGeom prst="rect">
            <a:avLst/>
          </a:prstGeom>
          <a:noFill/>
          <a:ln w="6350">
            <a:noFill/>
            <a:prstDash val="sysDot"/>
            <a:miter lim="800000"/>
            <a:headEnd/>
            <a:tailEnd/>
          </a:ln>
        </p:spPr>
        <p:txBody>
          <a:bodyPr wrap="square" lIns="72000" tIns="0" rIns="72000" bIns="0" rtlCol="0" anchor="ctr">
            <a:spAutoFit/>
          </a:bodyPr>
          <a:lstStyle/>
          <a:p>
            <a:pPr eaLnBrk="1" hangingPunct="1"/>
            <a:r>
              <a:rPr kumimoji="1" lang="en-US" altLang="ja-JP" sz="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※2021(</a:t>
            </a:r>
            <a:r>
              <a:rPr kumimoji="1" lang="ja-JP" altLang="en-US" sz="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sz="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3)</a:t>
            </a:r>
            <a:r>
              <a:rPr kumimoji="1" lang="ja-JP" altLang="en-US" sz="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年度、</a:t>
            </a:r>
            <a:r>
              <a:rPr kumimoji="1" lang="en-US" altLang="ja-JP" sz="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2022(</a:t>
            </a:r>
            <a:r>
              <a:rPr kumimoji="1" lang="ja-JP" altLang="en-US" sz="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en-US" altLang="ja-JP" sz="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7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年度の実績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E37B492-C5D5-48DF-82C7-0E664D535685}"/>
              </a:ext>
            </a:extLst>
          </p:cNvPr>
          <p:cNvSpPr/>
          <p:nvPr/>
        </p:nvSpPr>
        <p:spPr>
          <a:xfrm>
            <a:off x="9044689" y="80789"/>
            <a:ext cx="1128258" cy="342029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資料１－２</a:t>
            </a:r>
          </a:p>
        </p:txBody>
      </p:sp>
    </p:spTree>
    <p:extLst>
      <p:ext uri="{BB962C8B-B14F-4D97-AF65-F5344CB8AC3E}">
        <p14:creationId xmlns:p14="http://schemas.microsoft.com/office/powerpoint/2010/main" val="2984248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rgbClr val="FFCC66"/>
        </a:solidFill>
        <a:ln w="12700">
          <a:solidFill>
            <a:schemeClr val="tx1"/>
          </a:solidFill>
          <a:miter lim="800000"/>
          <a:headEnd/>
          <a:tailEnd/>
        </a:ln>
      </a:spPr>
      <a:bodyPr lIns="84790" tIns="42394" rIns="84790" bIns="42394" anchor="ctr"/>
      <a:lstStyle>
        <a:defPPr eaLnBrk="1" hangingPunct="1">
          <a:defRPr sz="1100" b="1" dirty="0" smtClean="0">
            <a:solidFill>
              <a:srgbClr val="000000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1432</Words>
  <Application>Microsoft Office PowerPoint</Application>
  <PresentationFormat>ユーザー設定</PresentationFormat>
  <Paragraphs>124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2024-01-24T08:51:15Z</dcterms:created>
  <dcterms:modified xsi:type="dcterms:W3CDTF">2024-02-21T10:13:42Z</dcterms:modified>
</cp:coreProperties>
</file>