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notesMasterIdLst>
    <p:notesMasterId r:id="rId3"/>
  </p:notesMasterIdLst>
  <p:sldIdLst>
    <p:sldId id="379" r:id="rId2"/>
  </p:sldIdLst>
  <p:sldSz cx="9906000" cy="6858000" type="A4"/>
  <p:notesSz cx="6807200" cy="99393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1F746BC-0183-44C9-8406-BE535A111ADE}">
          <p14:sldIdLst>
            <p14:sldId id="379"/>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66FF33"/>
    <a:srgbClr val="FFFF66"/>
    <a:srgbClr val="CCFF99"/>
    <a:srgbClr val="FF9900"/>
    <a:srgbClr val="FF0000"/>
    <a:srgbClr val="FF5050"/>
    <a:srgbClr val="CCFFFF"/>
    <a:srgbClr val="FFFF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1041" autoAdjust="0"/>
  </p:normalViewPr>
  <p:slideViewPr>
    <p:cSldViewPr snapToGrid="0">
      <p:cViewPr varScale="1">
        <p:scale>
          <a:sx n="100" d="100"/>
          <a:sy n="100" d="100"/>
        </p:scale>
        <p:origin x="706" y="67"/>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A469002-F85B-4A50-B383-D2520DEFA089}" type="datetimeFigureOut">
              <a:rPr kumimoji="1" lang="ja-JP" altLang="en-US" smtClean="0"/>
              <a:t>2024/2/13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98B5A24-7AF8-4D0D-A6E8-5E587B5374B9}" type="slidenum">
              <a:rPr kumimoji="1" lang="ja-JP" altLang="en-US" smtClean="0"/>
              <a:t>‹#›</a:t>
            </a:fld>
            <a:endParaRPr kumimoji="1" lang="ja-JP" altLang="en-US"/>
          </a:p>
        </p:txBody>
      </p:sp>
    </p:spTree>
    <p:extLst>
      <p:ext uri="{BB962C8B-B14F-4D97-AF65-F5344CB8AC3E}">
        <p14:creationId xmlns:p14="http://schemas.microsoft.com/office/powerpoint/2010/main" val="5726430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57816" rtl="0" eaLnBrk="1" fontAlgn="auto" latinLnBrk="0" hangingPunct="1">
              <a:lnSpc>
                <a:spcPct val="100000"/>
              </a:lnSpc>
              <a:spcBef>
                <a:spcPts val="0"/>
              </a:spcBef>
              <a:spcAft>
                <a:spcPts val="0"/>
              </a:spcAft>
              <a:buClrTx/>
              <a:buSzTx/>
              <a:buFontTx/>
              <a:buNone/>
              <a:tabLst/>
              <a:defRPr/>
            </a:pPr>
            <a:fld id="{998B5A24-7AF8-4D0D-A6E8-5E587B5374B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57816"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38920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ABC4885-7A54-4B8E-8ABC-CBC303963911}"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2020750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AD8C45-6379-4D6E-8A03-332D34A71F5F}"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694149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6EBFF3-E0FA-4610-97C9-F8552F57C523}"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68257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98614A-9591-4ECA-B251-08D4E5EB5087}"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69468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F69C076-8520-485B-B6E7-071C04497A5A}"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57926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892699-B3D6-4068-879C-E8EFC2F0EE88}" type="datetime1">
              <a:rPr lang="ja-JP" altLang="en-US" smtClean="0">
                <a:solidFill>
                  <a:srgbClr val="073E87"/>
                </a:solidFill>
              </a:rPr>
              <a:pPr/>
              <a:t>2024/2/13</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746263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9BF961-A896-48AD-A8B6-4EC765E2D9DD}" type="datetime1">
              <a:rPr lang="ja-JP" altLang="en-US" smtClean="0">
                <a:solidFill>
                  <a:srgbClr val="073E87"/>
                </a:solidFill>
              </a:rPr>
              <a:pPr/>
              <a:t>2024/2/13</a:t>
            </a:fld>
            <a:endParaRPr lang="ja-JP" altLang="en-US">
              <a:solidFill>
                <a:srgbClr val="073E87"/>
              </a:solidFill>
            </a:endParaRPr>
          </a:p>
        </p:txBody>
      </p:sp>
      <p:sp>
        <p:nvSpPr>
          <p:cNvPr id="8" name="フッター プレースホルダー 7"/>
          <p:cNvSpPr>
            <a:spLocks noGrp="1"/>
          </p:cNvSpPr>
          <p:nvPr>
            <p:ph type="ftr" sz="quarter" idx="11"/>
          </p:nvPr>
        </p:nvSpPr>
        <p:spPr/>
        <p:txBody>
          <a:bodyPr/>
          <a:lstStyle/>
          <a:p>
            <a:endParaRPr lang="ja-JP" altLang="en-US">
              <a:solidFill>
                <a:srgbClr val="073E87"/>
              </a:solidFill>
            </a:endParaRPr>
          </a:p>
        </p:txBody>
      </p:sp>
      <p:sp>
        <p:nvSpPr>
          <p:cNvPr id="9" name="スライド番号プレースホルダー 8"/>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36782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406C08-4B8A-4849-8BBE-5E79225A10EB}" type="datetime1">
              <a:rPr lang="ja-JP" altLang="en-US" smtClean="0">
                <a:solidFill>
                  <a:srgbClr val="073E87"/>
                </a:solidFill>
              </a:rPr>
              <a:pPr/>
              <a:t>2024/2/13</a:t>
            </a:fld>
            <a:endParaRPr lang="ja-JP" altLang="en-US">
              <a:solidFill>
                <a:srgbClr val="073E87"/>
              </a:solidFill>
            </a:endParaRPr>
          </a:p>
        </p:txBody>
      </p:sp>
      <p:sp>
        <p:nvSpPr>
          <p:cNvPr id="4" name="フッター プレースホルダー 3"/>
          <p:cNvSpPr>
            <a:spLocks noGrp="1"/>
          </p:cNvSpPr>
          <p:nvPr>
            <p:ph type="ftr" sz="quarter" idx="11"/>
          </p:nvPr>
        </p:nvSpPr>
        <p:spPr/>
        <p:txBody>
          <a:bodyPr/>
          <a:lstStyle/>
          <a:p>
            <a:endParaRPr lang="ja-JP" altLang="en-US">
              <a:solidFill>
                <a:srgbClr val="073E87"/>
              </a:solidFill>
            </a:endParaRPr>
          </a:p>
        </p:txBody>
      </p:sp>
      <p:sp>
        <p:nvSpPr>
          <p:cNvPr id="5" name="スライド番号プレースホルダー 4"/>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67349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C6666C-ADBF-4840-8633-8EC217E11C63}" type="datetime1">
              <a:rPr lang="ja-JP" altLang="en-US" smtClean="0">
                <a:solidFill>
                  <a:srgbClr val="073E87"/>
                </a:solidFill>
              </a:rPr>
              <a:pPr/>
              <a:t>2024/2/13</a:t>
            </a:fld>
            <a:endParaRPr lang="ja-JP" altLang="en-US">
              <a:solidFill>
                <a:srgbClr val="073E87"/>
              </a:solidFill>
            </a:endParaRPr>
          </a:p>
        </p:txBody>
      </p:sp>
      <p:sp>
        <p:nvSpPr>
          <p:cNvPr id="3" name="フッター プレースホルダー 2"/>
          <p:cNvSpPr>
            <a:spLocks noGrp="1"/>
          </p:cNvSpPr>
          <p:nvPr>
            <p:ph type="ftr" sz="quarter" idx="11"/>
          </p:nvPr>
        </p:nvSpPr>
        <p:spPr/>
        <p:txBody>
          <a:bodyPr/>
          <a:lstStyle/>
          <a:p>
            <a:endParaRPr lang="ja-JP" altLang="en-US">
              <a:solidFill>
                <a:srgbClr val="073E87"/>
              </a:solidFill>
            </a:endParaRPr>
          </a:p>
        </p:txBody>
      </p:sp>
      <p:sp>
        <p:nvSpPr>
          <p:cNvPr id="4" name="スライド番号プレースホルダー 3"/>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902528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3A4DF3-3268-4412-A0A4-72BCB075FD76}" type="datetime1">
              <a:rPr lang="ja-JP" altLang="en-US" smtClean="0">
                <a:solidFill>
                  <a:srgbClr val="073E87"/>
                </a:solidFill>
              </a:rPr>
              <a:pPr/>
              <a:t>2024/2/13</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16727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38BEB1-691E-42CE-96FF-5E093DFFAD87}" type="datetime1">
              <a:rPr lang="ja-JP" altLang="en-US" smtClean="0">
                <a:solidFill>
                  <a:srgbClr val="073E87"/>
                </a:solidFill>
              </a:rPr>
              <a:pPr/>
              <a:t>2024/2/13</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44183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E336C1D9-D08C-408E-9E0E-89DB96BB193B}" type="datetimeFigureOut">
              <a:rPr kumimoji="1" lang="ja-JP" altLang="en-US" smtClean="0">
                <a:solidFill>
                  <a:srgbClr val="04617B">
                    <a:shade val="90000"/>
                  </a:srgbClr>
                </a:solidFill>
              </a:rPr>
              <a:pPr defTabSz="914400"/>
              <a:t>2024/2/13</a:t>
            </a:fld>
            <a:endParaRPr kumimoji="1" lang="ja-JP" altLang="en-US">
              <a:solidFill>
                <a:srgbClr val="04617B">
                  <a:shade val="90000"/>
                </a:srgbClr>
              </a:solidFill>
            </a:endParaRPr>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kumimoji="1" lang="ja-JP" altLang="en-US">
              <a:solidFill>
                <a:srgbClr val="04617B">
                  <a:shade val="90000"/>
                </a:srgbClr>
              </a:solidFill>
            </a:endParaRPr>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FCA7EF3-5BEC-4303-A21C-C79261CEAE1F}" type="slidenum">
              <a:rPr kumimoji="1" lang="ja-JP" altLang="en-US" smtClean="0">
                <a:solidFill>
                  <a:srgbClr val="04617B">
                    <a:shade val="90000"/>
                  </a:srgbClr>
                </a:solidFill>
              </a:rPr>
              <a:pPr defTabSz="914400"/>
              <a:t>‹#›</a:t>
            </a:fld>
            <a:endParaRPr kumimoji="1" lang="ja-JP" altLang="en-US">
              <a:solidFill>
                <a:srgbClr val="04617B">
                  <a:shade val="90000"/>
                </a:srgbClr>
              </a:solidFill>
            </a:endParaRPr>
          </a:p>
        </p:txBody>
      </p:sp>
    </p:spTree>
    <p:extLst>
      <p:ext uri="{BB962C8B-B14F-4D97-AF65-F5344CB8AC3E}">
        <p14:creationId xmlns:p14="http://schemas.microsoft.com/office/powerpoint/2010/main" val="98775650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97550" y="766670"/>
            <a:ext cx="9476455" cy="1009816"/>
          </a:xfrm>
          <a:prstGeom prst="roundRect">
            <a:avLst>
              <a:gd name="adj" fmla="val 0"/>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テキスト ボックス 10"/>
          <p:cNvSpPr txBox="1"/>
          <p:nvPr/>
        </p:nvSpPr>
        <p:spPr>
          <a:xfrm>
            <a:off x="397665" y="911045"/>
            <a:ext cx="9134955" cy="1015663"/>
          </a:xfrm>
          <a:prstGeom prst="rect">
            <a:avLst/>
          </a:prstGeom>
          <a:noFill/>
        </p:spPr>
        <p:txBody>
          <a:bodyPr wrap="square" rtlCol="0" anchor="t">
            <a:spAutoFit/>
          </a:bodyPr>
          <a:lstStyle/>
          <a:p>
            <a:pPr marL="285750" indent="-285750">
              <a:buFont typeface="Arial,Sans-Serif" panose="020B0604020202020204" pitchFamily="34" charset="0"/>
              <a:buChar char="•"/>
              <a:defRPr/>
            </a:pPr>
            <a:r>
              <a:rPr lang="ja-JP" sz="1500" dirty="0">
                <a:latin typeface="Meiryo UI"/>
                <a:ea typeface="Meiryo UI"/>
              </a:rPr>
              <a:t>協議会設立から</a:t>
            </a:r>
            <a:r>
              <a:rPr lang="en-US" altLang="ja-JP" sz="1500" dirty="0">
                <a:ea typeface="+mn-lt"/>
              </a:rPr>
              <a:t>10</a:t>
            </a:r>
            <a:r>
              <a:rPr lang="ja-JP" sz="1500" dirty="0">
                <a:latin typeface="Meiryo UI"/>
                <a:ea typeface="Meiryo UI"/>
              </a:rPr>
              <a:t>年が経ち、この間、各専門部会から提起された地域課題の解決に向け協議を行ってきたが、解決に至らない地域課題も多い。</a:t>
            </a:r>
            <a:endParaRPr lang="en-US" sz="1500" dirty="0">
              <a:ea typeface="+mn-lt"/>
              <a:cs typeface="+mn-lt"/>
            </a:endParaRPr>
          </a:p>
          <a:p>
            <a:pPr marL="285750" indent="-285750">
              <a:buFont typeface="Arial,Sans-Serif" panose="020B0604020202020204" pitchFamily="34" charset="0"/>
              <a:buChar char="•"/>
              <a:defRPr/>
            </a:pPr>
            <a:r>
              <a:rPr lang="ja-JP" sz="1500" dirty="0">
                <a:latin typeface="Meiryo UI"/>
                <a:ea typeface="Meiryo UI"/>
              </a:rPr>
              <a:t>地域課題の解決に向けた取り組みがさらに活性化したものとなるよう、協議会の新たな体制整備を検討している。</a:t>
            </a:r>
            <a:endParaRPr lang="en-US" sz="1500" dirty="0">
              <a:ea typeface="+mn-lt"/>
              <a:cs typeface="+mn-lt"/>
            </a:endParaRPr>
          </a:p>
          <a:p>
            <a:pPr marL="285750" marR="0" lvl="0" indent="-285750" algn="l" defTabSz="957816">
              <a:lnSpc>
                <a:spcPct val="100000"/>
              </a:lnSpc>
              <a:spcBef>
                <a:spcPts val="0"/>
              </a:spcBef>
              <a:spcAft>
                <a:spcPts val="0"/>
              </a:spcAft>
              <a:buClrTx/>
              <a:buSzTx/>
              <a:buFont typeface="Arial" panose="020B0604020202020204" pitchFamily="34" charset="0"/>
              <a:buChar char="•"/>
              <a:tabLst/>
              <a:defRPr/>
            </a:pPr>
            <a:endParaRPr lang="ja-JP" altLang="en-US" sz="1500" dirty="0">
              <a:latin typeface="Meiryo UI"/>
              <a:ea typeface="Meiryo UI"/>
            </a:endParaRPr>
          </a:p>
        </p:txBody>
      </p:sp>
      <p:sp>
        <p:nvSpPr>
          <p:cNvPr id="14" name="角丸四角形 13"/>
          <p:cNvSpPr/>
          <p:nvPr/>
        </p:nvSpPr>
        <p:spPr>
          <a:xfrm>
            <a:off x="226305" y="2064382"/>
            <a:ext cx="9447700" cy="3277223"/>
          </a:xfrm>
          <a:prstGeom prst="roundRect">
            <a:avLst>
              <a:gd name="adj" fmla="val 0"/>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0" name="テキスト ボックス 19"/>
          <p:cNvSpPr txBox="1"/>
          <p:nvPr/>
        </p:nvSpPr>
        <p:spPr>
          <a:xfrm>
            <a:off x="397666" y="2188536"/>
            <a:ext cx="9051134" cy="3400931"/>
          </a:xfrm>
          <a:prstGeom prst="rect">
            <a:avLst/>
          </a:prstGeom>
          <a:noFill/>
        </p:spPr>
        <p:txBody>
          <a:bodyPr wrap="square" rtlCol="0" anchor="t">
            <a:spAutoFit/>
          </a:bodyPr>
          <a:lstStyle/>
          <a:p>
            <a:pPr lvl="0">
              <a:lnSpc>
                <a:spcPct val="150000"/>
              </a:lnSpc>
            </a:pPr>
            <a:r>
              <a:rPr lang="ja-JP" sz="1500" b="1" kern="100" dirty="0">
                <a:latin typeface="Meiryo UI"/>
                <a:ea typeface="Meiryo UI"/>
                <a:cs typeface="Times New Roman"/>
              </a:rPr>
              <a:t>①旧</a:t>
            </a:r>
            <a:r>
              <a:rPr lang="ja-JP" sz="1500" b="1" kern="100" dirty="0">
                <a:latin typeface="Meiryo UI"/>
                <a:ea typeface="Meiryo UI"/>
              </a:rPr>
              <a:t>体制</a:t>
            </a:r>
            <a:r>
              <a:rPr lang="ja-JP" sz="1500" b="1" kern="100" dirty="0">
                <a:latin typeface="Meiryo UI"/>
                <a:ea typeface="Meiryo UI"/>
                <a:cs typeface="Times New Roman"/>
              </a:rPr>
              <a:t>の評価</a:t>
            </a:r>
            <a:r>
              <a:rPr lang="ja-JP" sz="1500" b="1" kern="100" dirty="0">
                <a:latin typeface="Meiryo UI"/>
                <a:ea typeface="Meiryo UI"/>
              </a:rPr>
              <a:t>と再構築に向けた認識</a:t>
            </a:r>
            <a:r>
              <a:rPr lang="ja-JP" sz="1500" b="1" kern="100" dirty="0">
                <a:latin typeface="Meiryo UI"/>
                <a:ea typeface="Meiryo UI"/>
                <a:cs typeface="Times New Roman"/>
              </a:rPr>
              <a:t>の</a:t>
            </a:r>
            <a:r>
              <a:rPr lang="ja-JP" sz="1500" b="1" kern="100" dirty="0">
                <a:latin typeface="Meiryo UI"/>
                <a:ea typeface="Meiryo UI"/>
              </a:rPr>
              <a:t>共有化</a:t>
            </a:r>
            <a:endParaRPr lang="en-US" sz="1500" kern="100" dirty="0">
              <a:ea typeface="+mn-lt"/>
              <a:cs typeface="+mn-lt"/>
            </a:endParaRPr>
          </a:p>
          <a:p>
            <a:pPr marL="285750" lvl="0" indent="-285750">
              <a:buFont typeface="Arial,Sans-Serif"/>
              <a:buChar char="•"/>
            </a:pPr>
            <a:r>
              <a:rPr lang="ja-JP" sz="1500" kern="100" dirty="0">
                <a:latin typeface="Meiryo UI"/>
                <a:ea typeface="Meiryo UI"/>
              </a:rPr>
              <a:t>協議会の再構築に関する意見を集約するとともに、これまでの協議会での取り組みに対する再評価を行うことにより、課題を共有化。</a:t>
            </a:r>
            <a:endParaRPr lang="en-US" sz="1500" kern="100" dirty="0">
              <a:ea typeface="+mn-lt"/>
              <a:cs typeface="+mn-lt"/>
            </a:endParaRPr>
          </a:p>
          <a:p>
            <a:pPr>
              <a:lnSpc>
                <a:spcPct val="150000"/>
              </a:lnSpc>
            </a:pPr>
            <a:r>
              <a:rPr lang="ja-JP" sz="1500" b="1" kern="100" dirty="0">
                <a:latin typeface="Meiryo UI"/>
                <a:ea typeface="Meiryo UI"/>
              </a:rPr>
              <a:t>②課題検討のための進め方と検討フローの共有化</a:t>
            </a:r>
            <a:endParaRPr lang="en-US" altLang="ja-JP" sz="1500" kern="100" dirty="0">
              <a:ea typeface="+mn-lt"/>
              <a:cs typeface="+mn-lt"/>
            </a:endParaRPr>
          </a:p>
          <a:p>
            <a:pPr marL="285750" lvl="0" indent="-285750">
              <a:buFont typeface="Arial,Sans-Serif"/>
              <a:buChar char="•"/>
            </a:pPr>
            <a:r>
              <a:rPr lang="ja-JP" sz="1500" kern="100" dirty="0">
                <a:latin typeface="Meiryo UI"/>
                <a:ea typeface="Meiryo UI"/>
              </a:rPr>
              <a:t>部会で集約された課題が地域課題として共有されやすくなるよう、フローや地域課題解決のための提案シートの見直しを行い、提案シートの活用方法や解</a:t>
            </a:r>
            <a:r>
              <a:rPr lang="ja-JP" altLang="en-US" sz="1500" kern="100" dirty="0">
                <a:latin typeface="Meiryo UI"/>
                <a:ea typeface="Meiryo UI"/>
              </a:rPr>
              <a:t>決に至るまでの展開について</a:t>
            </a:r>
            <a:r>
              <a:rPr lang="ja-JP" sz="1500" kern="100" dirty="0">
                <a:latin typeface="Meiryo UI"/>
                <a:ea typeface="Meiryo UI"/>
              </a:rPr>
              <a:t>検討</a:t>
            </a:r>
            <a:r>
              <a:rPr lang="ja-JP" altLang="en-US" sz="1500" kern="100" dirty="0">
                <a:latin typeface="Meiryo UI"/>
                <a:ea typeface="Meiryo UI"/>
              </a:rPr>
              <a:t>。</a:t>
            </a:r>
            <a:endParaRPr lang="en-US" altLang="ja-JP" sz="1500" kern="100" dirty="0">
              <a:ea typeface="+mn-lt"/>
              <a:cs typeface="+mn-lt"/>
            </a:endParaRPr>
          </a:p>
          <a:p>
            <a:pPr>
              <a:lnSpc>
                <a:spcPct val="150000"/>
              </a:lnSpc>
            </a:pPr>
            <a:r>
              <a:rPr lang="ja-JP" sz="1500" b="1" kern="100" dirty="0">
                <a:latin typeface="Meiryo UI"/>
                <a:ea typeface="Meiryo UI"/>
                <a:cs typeface="+mn-lt"/>
              </a:rPr>
              <a:t>③事務局会議の新設</a:t>
            </a:r>
            <a:endParaRPr lang="en-US" altLang="ja-JP" sz="1500" kern="100" dirty="0">
              <a:ea typeface="+mn-lt"/>
              <a:cs typeface="+mn-lt"/>
            </a:endParaRPr>
          </a:p>
          <a:p>
            <a:pPr marL="285750" indent="-285750">
              <a:buFont typeface="Arial,Sans-Serif"/>
              <a:buChar char="•"/>
            </a:pPr>
            <a:r>
              <a:rPr lang="ja-JP" sz="1500" kern="100" dirty="0">
                <a:latin typeface="Meiryo UI"/>
                <a:ea typeface="Meiryo UI"/>
                <a:cs typeface="+mn-lt"/>
              </a:rPr>
              <a:t>全体会での円滑な進行と活発な討議に向け、各部会からあげられた課題を整理し、運営会議に繋げる（≒交通整理を行う）ための「事務局会議」を新設、</a:t>
            </a:r>
            <a:r>
              <a:rPr lang="ja-JP" altLang="en-US" sz="1500" kern="100" dirty="0">
                <a:latin typeface="Meiryo UI"/>
                <a:ea typeface="Meiryo UI"/>
                <a:cs typeface="+mn-lt"/>
              </a:rPr>
              <a:t>運営について助言</a:t>
            </a:r>
            <a:r>
              <a:rPr lang="ja-JP" sz="1500" kern="100" dirty="0">
                <a:latin typeface="Meiryo UI"/>
                <a:ea typeface="Meiryo UI"/>
                <a:cs typeface="+mn-lt"/>
              </a:rPr>
              <a:t>。</a:t>
            </a:r>
            <a:endParaRPr lang="en-US" altLang="ja-JP" sz="1500" kern="100" dirty="0">
              <a:ea typeface="+mn-lt"/>
              <a:cs typeface="+mn-lt"/>
            </a:endParaRPr>
          </a:p>
          <a:p>
            <a:pPr>
              <a:lnSpc>
                <a:spcPct val="150000"/>
              </a:lnSpc>
            </a:pPr>
            <a:r>
              <a:rPr lang="ja-JP" sz="1500" b="1" kern="100" dirty="0">
                <a:latin typeface="Meiryo UI"/>
                <a:ea typeface="Meiryo UI"/>
                <a:cs typeface="+mn-lt"/>
              </a:rPr>
              <a:t>④人材育成支援</a:t>
            </a:r>
            <a:endParaRPr lang="en-US" altLang="ja-JP" sz="1500" kern="100" dirty="0">
              <a:ea typeface="+mn-lt"/>
              <a:cs typeface="+mn-lt"/>
            </a:endParaRPr>
          </a:p>
          <a:p>
            <a:pPr marL="285750" lvl="0" indent="-285750">
              <a:buFont typeface="Arial,Sans-Serif"/>
              <a:buChar char="•"/>
            </a:pPr>
            <a:r>
              <a:rPr lang="ja-JP" sz="1500" kern="100" dirty="0">
                <a:latin typeface="Meiryo UI"/>
                <a:ea typeface="Meiryo UI"/>
                <a:cs typeface="+mn-lt"/>
              </a:rPr>
              <a:t>特定のメンバーに負担が偏らないよう、既存人材の更なる活用や次世代の人材育成ビジョンの検討を促す。</a:t>
            </a:r>
            <a:endParaRPr lang="ja-JP" dirty="0"/>
          </a:p>
          <a:p>
            <a:pPr marL="285750" indent="-285750">
              <a:buFont typeface="Arial,Sans-Serif"/>
              <a:buChar char="•"/>
            </a:pPr>
            <a:endParaRPr lang="en-US" altLang="ja-JP" sz="1700" kern="100" dirty="0">
              <a:ea typeface="+mn-lt"/>
              <a:cs typeface="+mn-lt"/>
            </a:endParaRPr>
          </a:p>
        </p:txBody>
      </p:sp>
      <p:sp>
        <p:nvSpPr>
          <p:cNvPr id="2" name="角丸四角形 1"/>
          <p:cNvSpPr/>
          <p:nvPr/>
        </p:nvSpPr>
        <p:spPr>
          <a:xfrm>
            <a:off x="197549" y="536211"/>
            <a:ext cx="1630982" cy="3138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455826" y="509665"/>
            <a:ext cx="1114425" cy="369332"/>
          </a:xfrm>
          <a:prstGeom prst="rect">
            <a:avLst/>
          </a:prstGeom>
          <a:noFill/>
        </p:spPr>
        <p:txBody>
          <a:bodyPr wrap="square" rtlCol="0" anchor="t">
            <a:spAutoFit/>
          </a:bodyPr>
          <a:lstStyle/>
          <a:p>
            <a:pPr marL="0" marR="0" lvl="0" indent="0" algn="ctr" defTabSz="957816" rtl="0" eaLnBrk="1" fontAlgn="auto" latinLnBrk="0" hangingPunct="1">
              <a:lnSpc>
                <a:spcPct val="100000"/>
              </a:lnSpc>
              <a:spcBef>
                <a:spcPts val="0"/>
              </a:spcBef>
              <a:spcAft>
                <a:spcPts val="0"/>
              </a:spcAft>
              <a:buClrTx/>
              <a:buSzTx/>
              <a:buFontTx/>
              <a:buNone/>
              <a:tabLst/>
              <a:defRPr/>
            </a:pPr>
            <a:r>
              <a:rPr lang="ja-JP" altLang="en-US" sz="1800" dirty="0">
                <a:latin typeface="Meiryo UI"/>
                <a:ea typeface="Meiryo UI"/>
              </a:rPr>
              <a:t>課題</a:t>
            </a:r>
            <a:endParaRPr kumimoji="1" lang="ja-JP" altLang="en-US" sz="1800" b="0" i="0" u="none" strike="noStrike" kern="1200" cap="none" spc="0" normalizeH="0" baseline="0" noProof="0" dirty="0">
              <a:ln>
                <a:noFill/>
              </a:ln>
              <a:effectLst/>
              <a:uLnTx/>
              <a:uFillTx/>
              <a:latin typeface="Meiryo UI"/>
              <a:ea typeface="Meiryo UI"/>
            </a:endParaRPr>
          </a:p>
        </p:txBody>
      </p:sp>
      <p:sp>
        <p:nvSpPr>
          <p:cNvPr id="23" name="矢印: 五方向 4">
            <a:extLst>
              <a:ext uri="{FF2B5EF4-FFF2-40B4-BE49-F238E27FC236}">
                <a16:creationId xmlns:a16="http://schemas.microsoft.com/office/drawing/2014/main" id="{7B89120A-7564-4512-A699-BAAFDD7890BC}"/>
              </a:ext>
            </a:extLst>
          </p:cNvPr>
          <p:cNvSpPr/>
          <p:nvPr/>
        </p:nvSpPr>
        <p:spPr>
          <a:xfrm>
            <a:off x="0" y="-1786"/>
            <a:ext cx="5500688" cy="452364"/>
          </a:xfrm>
          <a:prstGeom prst="homePlate">
            <a:avLst/>
          </a:prstGeom>
          <a:ln/>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57816" rtl="0" eaLnBrk="1" latinLnBrk="0" hangingPunct="1">
              <a:defRPr kumimoji="1" sz="1900" kern="1200">
                <a:solidFill>
                  <a:schemeClr val="lt1"/>
                </a:solidFill>
                <a:latin typeface="+mn-lt"/>
                <a:ea typeface="+mn-ea"/>
                <a:cs typeface="+mn-cs"/>
              </a:defRPr>
            </a:lvl1pPr>
            <a:lvl2pPr marL="478908" algn="l" defTabSz="957816" rtl="0" eaLnBrk="1" latinLnBrk="0" hangingPunct="1">
              <a:defRPr kumimoji="1" sz="1900" kern="1200">
                <a:solidFill>
                  <a:schemeClr val="lt1"/>
                </a:solidFill>
                <a:latin typeface="+mn-lt"/>
                <a:ea typeface="+mn-ea"/>
                <a:cs typeface="+mn-cs"/>
              </a:defRPr>
            </a:lvl2pPr>
            <a:lvl3pPr marL="957816" algn="l" defTabSz="957816" rtl="0" eaLnBrk="1" latinLnBrk="0" hangingPunct="1">
              <a:defRPr kumimoji="1" sz="1900" kern="1200">
                <a:solidFill>
                  <a:schemeClr val="lt1"/>
                </a:solidFill>
                <a:latin typeface="+mn-lt"/>
                <a:ea typeface="+mn-ea"/>
                <a:cs typeface="+mn-cs"/>
              </a:defRPr>
            </a:lvl3pPr>
            <a:lvl4pPr marL="1436724" algn="l" defTabSz="957816" rtl="0" eaLnBrk="1" latinLnBrk="0" hangingPunct="1">
              <a:defRPr kumimoji="1" sz="1900" kern="1200">
                <a:solidFill>
                  <a:schemeClr val="lt1"/>
                </a:solidFill>
                <a:latin typeface="+mn-lt"/>
                <a:ea typeface="+mn-ea"/>
                <a:cs typeface="+mn-cs"/>
              </a:defRPr>
            </a:lvl4pPr>
            <a:lvl5pPr marL="1915631" algn="l" defTabSz="957816" rtl="0" eaLnBrk="1" latinLnBrk="0" hangingPunct="1">
              <a:defRPr kumimoji="1" sz="1900" kern="1200">
                <a:solidFill>
                  <a:schemeClr val="lt1"/>
                </a:solidFill>
                <a:latin typeface="+mn-lt"/>
                <a:ea typeface="+mn-ea"/>
                <a:cs typeface="+mn-cs"/>
              </a:defRPr>
            </a:lvl5pPr>
            <a:lvl6pPr marL="2394539" algn="l" defTabSz="957816" rtl="0" eaLnBrk="1" latinLnBrk="0" hangingPunct="1">
              <a:defRPr kumimoji="1" sz="1900" kern="1200">
                <a:solidFill>
                  <a:schemeClr val="lt1"/>
                </a:solidFill>
                <a:latin typeface="+mn-lt"/>
                <a:ea typeface="+mn-ea"/>
                <a:cs typeface="+mn-cs"/>
              </a:defRPr>
            </a:lvl6pPr>
            <a:lvl7pPr marL="2873447" algn="l" defTabSz="957816" rtl="0" eaLnBrk="1" latinLnBrk="0" hangingPunct="1">
              <a:defRPr kumimoji="1" sz="1900" kern="1200">
                <a:solidFill>
                  <a:schemeClr val="lt1"/>
                </a:solidFill>
                <a:latin typeface="+mn-lt"/>
                <a:ea typeface="+mn-ea"/>
                <a:cs typeface="+mn-cs"/>
              </a:defRPr>
            </a:lvl7pPr>
            <a:lvl8pPr marL="3352355" algn="l" defTabSz="957816" rtl="0" eaLnBrk="1" latinLnBrk="0" hangingPunct="1">
              <a:defRPr kumimoji="1" sz="1900" kern="1200">
                <a:solidFill>
                  <a:schemeClr val="lt1"/>
                </a:solidFill>
                <a:latin typeface="+mn-lt"/>
                <a:ea typeface="+mn-ea"/>
                <a:cs typeface="+mn-cs"/>
              </a:defRPr>
            </a:lvl8pPr>
            <a:lvl9pPr marL="3831263" algn="l" defTabSz="957816" rtl="0" eaLnBrk="1" latinLnBrk="0" hangingPunct="1">
              <a:defRPr kumimoji="1" sz="1900" kern="1200">
                <a:solidFill>
                  <a:schemeClr val="lt1"/>
                </a:solidFill>
                <a:latin typeface="+mn-lt"/>
                <a:ea typeface="+mn-ea"/>
                <a:cs typeface="+mn-cs"/>
              </a:defRPr>
            </a:lvl9pPr>
          </a:lstStyle>
          <a:p>
            <a:r>
              <a:rPr lang="ja-JP" altLang="en-US" b="1">
                <a:solidFill>
                  <a:schemeClr val="bg1"/>
                </a:solidFill>
                <a:latin typeface="Meiryo UI"/>
                <a:ea typeface="Meiryo UI"/>
                <a:cs typeface="Calibri"/>
              </a:rPr>
              <a:t>アドバイザー派遣による支援事例②　B地域協議会</a:t>
            </a:r>
          </a:p>
        </p:txBody>
      </p:sp>
      <p:sp>
        <p:nvSpPr>
          <p:cNvPr id="28" name="テキスト ボックス 27"/>
          <p:cNvSpPr txBox="1"/>
          <p:nvPr/>
        </p:nvSpPr>
        <p:spPr>
          <a:xfrm>
            <a:off x="5547519" y="28240"/>
            <a:ext cx="4271963" cy="276999"/>
          </a:xfrm>
          <a:prstGeom prst="rect">
            <a:avLst/>
          </a:prstGeom>
          <a:noFill/>
        </p:spPr>
        <p:txBody>
          <a:bodyPr wrap="square" rtlCol="0">
            <a:spAutoFit/>
          </a:bodyPr>
          <a:lstStyle/>
          <a:p>
            <a:pPr algn="ctr"/>
            <a:r>
              <a:rPr kumimoji="1" lang="ja-JP" altLang="en-US" sz="1200" dirty="0" err="1">
                <a:latin typeface="Meiryo UI" panose="020B0604030504040204" pitchFamily="50" charset="-128"/>
                <a:ea typeface="Meiryo UI" panose="020B0604030504040204" pitchFamily="50" charset="-128"/>
              </a:rPr>
              <a:t>ー大阪府障がい</a:t>
            </a:r>
            <a:r>
              <a:rPr kumimoji="1" lang="ja-JP" altLang="en-US" sz="1200" dirty="0">
                <a:latin typeface="Meiryo UI" panose="020B0604030504040204" pitchFamily="50" charset="-128"/>
                <a:ea typeface="Meiryo UI" panose="020B0604030504040204" pitchFamily="50" charset="-128"/>
              </a:rPr>
              <a:t>者自立支援協議会による地域支援の取り組みー</a:t>
            </a:r>
          </a:p>
        </p:txBody>
      </p:sp>
      <p:sp>
        <p:nvSpPr>
          <p:cNvPr id="3" name="角丸四角形 21">
            <a:extLst>
              <a:ext uri="{FF2B5EF4-FFF2-40B4-BE49-F238E27FC236}">
                <a16:creationId xmlns:a16="http://schemas.microsoft.com/office/drawing/2014/main" id="{EC289612-C0A0-4330-998C-ED03187D99FA}"/>
              </a:ext>
            </a:extLst>
          </p:cNvPr>
          <p:cNvSpPr/>
          <p:nvPr/>
        </p:nvSpPr>
        <p:spPr>
          <a:xfrm>
            <a:off x="225209" y="5651200"/>
            <a:ext cx="9447700" cy="979997"/>
          </a:xfrm>
          <a:prstGeom prst="roundRect">
            <a:avLst>
              <a:gd name="adj" fmla="val 0"/>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5" name="角丸四角形 1">
            <a:extLst>
              <a:ext uri="{FF2B5EF4-FFF2-40B4-BE49-F238E27FC236}">
                <a16:creationId xmlns:a16="http://schemas.microsoft.com/office/drawing/2014/main" id="{C0AFBF76-C1CE-4A73-A3F4-8A52FB870AE3}"/>
              </a:ext>
            </a:extLst>
          </p:cNvPr>
          <p:cNvSpPr/>
          <p:nvPr/>
        </p:nvSpPr>
        <p:spPr>
          <a:xfrm>
            <a:off x="197546" y="1873305"/>
            <a:ext cx="3744454" cy="3138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9" name="テキスト ボックス 18"/>
          <p:cNvSpPr txBox="1"/>
          <p:nvPr/>
        </p:nvSpPr>
        <p:spPr>
          <a:xfrm>
            <a:off x="95812" y="1826447"/>
            <a:ext cx="3846730" cy="353943"/>
          </a:xfrm>
          <a:prstGeom prst="rect">
            <a:avLst/>
          </a:prstGeom>
          <a:noFill/>
        </p:spPr>
        <p:txBody>
          <a:bodyPr wrap="square" rtlCol="0" anchor="t">
            <a:spAutoFit/>
          </a:bodyPr>
          <a:lstStyle/>
          <a:p>
            <a:pPr marL="0" marR="0" lvl="0" indent="0" algn="ctr" defTabSz="957816" rtl="0" eaLnBrk="1" fontAlgn="auto" latinLnBrk="0" hangingPunct="1">
              <a:lnSpc>
                <a:spcPct val="100000"/>
              </a:lnSpc>
              <a:spcBef>
                <a:spcPts val="0"/>
              </a:spcBef>
              <a:spcAft>
                <a:spcPts val="0"/>
              </a:spcAft>
              <a:buClrTx/>
              <a:buSzTx/>
              <a:buFontTx/>
              <a:buNone/>
              <a:tabLst/>
              <a:defRPr/>
            </a:pPr>
            <a:r>
              <a:rPr kumimoji="1" lang="ja-JP" altLang="en-US" sz="1700" b="0" i="0" u="none" strike="noStrike" kern="1200" cap="none" spc="0" normalizeH="0" baseline="0" noProof="0" dirty="0">
                <a:ln>
                  <a:noFill/>
                </a:ln>
                <a:effectLst/>
                <a:uLnTx/>
                <a:uFillTx/>
                <a:latin typeface="Meiryo UI"/>
                <a:ea typeface="Meiryo UI"/>
              </a:rPr>
              <a:t>アドバイザー派遣による支援内容</a:t>
            </a:r>
            <a:endParaRPr lang="ja-JP" altLang="en-US" sz="1700" b="0" i="0" u="none" strike="noStrike" kern="1200" cap="none" spc="0" normalizeH="0" baseline="0" noProof="0" dirty="0">
              <a:ln>
                <a:noFill/>
              </a:ln>
              <a:effectLst/>
              <a:uLnTx/>
              <a:uFillTx/>
              <a:latin typeface="Meiryo UI"/>
              <a:ea typeface="Meiryo UI"/>
            </a:endParaRPr>
          </a:p>
        </p:txBody>
      </p:sp>
      <p:sp>
        <p:nvSpPr>
          <p:cNvPr id="18" name="角丸四角形 1">
            <a:extLst>
              <a:ext uri="{FF2B5EF4-FFF2-40B4-BE49-F238E27FC236}">
                <a16:creationId xmlns:a16="http://schemas.microsoft.com/office/drawing/2014/main" id="{71E37683-59A7-42D8-90B9-69AC870669AA}"/>
              </a:ext>
            </a:extLst>
          </p:cNvPr>
          <p:cNvSpPr/>
          <p:nvPr/>
        </p:nvSpPr>
        <p:spPr>
          <a:xfrm>
            <a:off x="197548" y="5424513"/>
            <a:ext cx="1630982" cy="3138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1" name="テキスト ボックス 20">
            <a:extLst>
              <a:ext uri="{FF2B5EF4-FFF2-40B4-BE49-F238E27FC236}">
                <a16:creationId xmlns:a16="http://schemas.microsoft.com/office/drawing/2014/main" id="{C24D84DD-6089-4FC1-9C88-4C7B3BF5EE11}"/>
              </a:ext>
            </a:extLst>
          </p:cNvPr>
          <p:cNvSpPr txBox="1"/>
          <p:nvPr/>
        </p:nvSpPr>
        <p:spPr>
          <a:xfrm>
            <a:off x="398316" y="5397966"/>
            <a:ext cx="1114425" cy="369332"/>
          </a:xfrm>
          <a:prstGeom prst="rect">
            <a:avLst/>
          </a:prstGeom>
          <a:noFill/>
        </p:spPr>
        <p:txBody>
          <a:bodyPr wrap="square" rtlCol="0" anchor="t">
            <a:spAutoFit/>
          </a:bodyPr>
          <a:lstStyle/>
          <a:p>
            <a:pPr marL="0" marR="0" lvl="0" indent="0" algn="ctr" defTabSz="957816" rtl="0" eaLnBrk="1" fontAlgn="auto" latinLnBrk="0" hangingPunct="1">
              <a:lnSpc>
                <a:spcPct val="100000"/>
              </a:lnSpc>
              <a:spcBef>
                <a:spcPts val="0"/>
              </a:spcBef>
              <a:spcAft>
                <a:spcPts val="0"/>
              </a:spcAft>
              <a:buClrTx/>
              <a:buSzTx/>
              <a:buFontTx/>
              <a:buNone/>
              <a:tabLst/>
              <a:defRPr/>
            </a:pPr>
            <a:r>
              <a:rPr lang="ja-JP" altLang="en-US" sz="1800">
                <a:latin typeface="Meiryo UI"/>
                <a:ea typeface="Meiryo UI"/>
              </a:rPr>
              <a:t>効果</a:t>
            </a:r>
            <a:endParaRPr lang="ja-JP" altLang="en-US" sz="1800" b="0" i="0" u="none" strike="noStrike" kern="1200" cap="none" spc="0" normalizeH="0" baseline="0" noProof="0" dirty="0">
              <a:ln>
                <a:noFill/>
              </a:ln>
              <a:effectLst/>
              <a:uLnTx/>
              <a:uFillTx/>
              <a:latin typeface="Meiryo UI"/>
              <a:ea typeface="Meiryo UI"/>
            </a:endParaRPr>
          </a:p>
        </p:txBody>
      </p:sp>
      <p:sp>
        <p:nvSpPr>
          <p:cNvPr id="6" name="テキスト ボックス 5">
            <a:extLst>
              <a:ext uri="{FF2B5EF4-FFF2-40B4-BE49-F238E27FC236}">
                <a16:creationId xmlns:a16="http://schemas.microsoft.com/office/drawing/2014/main" id="{816C8D4F-F3FD-4825-8341-9EFD711F544C}"/>
              </a:ext>
            </a:extLst>
          </p:cNvPr>
          <p:cNvSpPr txBox="1"/>
          <p:nvPr/>
        </p:nvSpPr>
        <p:spPr>
          <a:xfrm>
            <a:off x="397221" y="5792927"/>
            <a:ext cx="9135399" cy="784830"/>
          </a:xfrm>
          <a:prstGeom prst="rect">
            <a:avLst/>
          </a:prstGeom>
          <a:noFill/>
        </p:spPr>
        <p:txBody>
          <a:bodyPr wrap="square" rtlCol="0" anchor="t">
            <a:spAutoFit/>
          </a:bodyPr>
          <a:lstStyle/>
          <a:p>
            <a:pPr marL="285750" lvl="0" indent="-285750">
              <a:buFont typeface="Arial" panose="020B0604020202020204" pitchFamily="34" charset="0"/>
              <a:buChar char="•"/>
            </a:pPr>
            <a:r>
              <a:rPr lang="ja-JP" altLang="en-US" sz="1500" dirty="0">
                <a:latin typeface="Meiryo UI"/>
                <a:ea typeface="Meiryo UI"/>
              </a:rPr>
              <a:t>協議会構成メンバーの理解と共通の方向性を得ながら、新体制における協議会の形を構築することができた。</a:t>
            </a:r>
            <a:endParaRPr lang="en-US" altLang="ja-JP" sz="1500" b="0" i="0" u="none" strike="noStrike" kern="1200" cap="none" spc="0" normalizeH="0" baseline="0" noProof="0" dirty="0">
              <a:ln>
                <a:noFill/>
              </a:ln>
              <a:effectLst/>
              <a:uLnTx/>
              <a:uFillTx/>
              <a:latin typeface="Meiryo UI"/>
              <a:ea typeface="Meiryo UI"/>
            </a:endParaRPr>
          </a:p>
          <a:p>
            <a:pPr marL="285750" lvl="0" indent="-285750">
              <a:buFont typeface="Arial" panose="020B0604020202020204" pitchFamily="34" charset="0"/>
              <a:buChar char="•"/>
            </a:pPr>
            <a:r>
              <a:rPr lang="ja-JP" altLang="en-US" sz="1500" dirty="0">
                <a:latin typeface="Meiryo UI"/>
                <a:ea typeface="Meiryo UI"/>
              </a:rPr>
              <a:t>地域課題の抽出から解決に向けた一連のプロセスについて、メンバー間で具体的な議論が積極的に進められ、理解と共有化がはかられるとともに、本協議会での議論が活発化するなど、協議会の活性化に繋がった。</a:t>
            </a:r>
            <a:endParaRPr lang="ja-JP" altLang="en-US" sz="1500" b="0" i="0" u="none" strike="noStrike" kern="1200" cap="none" spc="0" normalizeH="0" baseline="0" noProof="0" dirty="0">
              <a:ln>
                <a:noFill/>
              </a:ln>
              <a:effectLst/>
              <a:uLnTx/>
              <a:uFillTx/>
              <a:latin typeface="Meiryo UI"/>
              <a:ea typeface="Meiryo UI"/>
            </a:endParaRPr>
          </a:p>
        </p:txBody>
      </p:sp>
    </p:spTree>
    <p:extLst>
      <p:ext uri="{BB962C8B-B14F-4D97-AF65-F5344CB8AC3E}">
        <p14:creationId xmlns:p14="http://schemas.microsoft.com/office/powerpoint/2010/main" val="15463098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361</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Arial,Sans-Serif</vt:lpstr>
      <vt:lpstr>Meiryo UI</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2024-01-30T06:28:54Z</dcterms:created>
  <dcterms:modified xsi:type="dcterms:W3CDTF">2024-02-13T05:34:29Z</dcterms:modified>
</cp:coreProperties>
</file>