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92" r:id="rId1"/>
  </p:sldMasterIdLst>
  <p:notesMasterIdLst>
    <p:notesMasterId r:id="rId3"/>
  </p:notesMasterIdLst>
  <p:sldIdLst>
    <p:sldId id="373" r:id="rId2"/>
  </p:sldIdLst>
  <p:sldSz cx="9906000" cy="6858000" type="A4"/>
  <p:notesSz cx="6807200" cy="9939338"/>
  <p:defaultTextStyle>
    <a:defPPr>
      <a:defRPr lang="ja-JP"/>
    </a:defPPr>
    <a:lvl1pPr marL="0" algn="l" defTabSz="957816" rtl="0" eaLnBrk="1" latinLnBrk="0" hangingPunct="1">
      <a:defRPr kumimoji="1" sz="1900" kern="1200">
        <a:solidFill>
          <a:schemeClr val="tx1"/>
        </a:solidFill>
        <a:latin typeface="+mn-lt"/>
        <a:ea typeface="+mn-ea"/>
        <a:cs typeface="+mn-cs"/>
      </a:defRPr>
    </a:lvl1pPr>
    <a:lvl2pPr marL="478908" algn="l" defTabSz="957816" rtl="0" eaLnBrk="1" latinLnBrk="0" hangingPunct="1">
      <a:defRPr kumimoji="1" sz="1900" kern="1200">
        <a:solidFill>
          <a:schemeClr val="tx1"/>
        </a:solidFill>
        <a:latin typeface="+mn-lt"/>
        <a:ea typeface="+mn-ea"/>
        <a:cs typeface="+mn-cs"/>
      </a:defRPr>
    </a:lvl2pPr>
    <a:lvl3pPr marL="957816" algn="l" defTabSz="957816" rtl="0" eaLnBrk="1" latinLnBrk="0" hangingPunct="1">
      <a:defRPr kumimoji="1" sz="1900" kern="1200">
        <a:solidFill>
          <a:schemeClr val="tx1"/>
        </a:solidFill>
        <a:latin typeface="+mn-lt"/>
        <a:ea typeface="+mn-ea"/>
        <a:cs typeface="+mn-cs"/>
      </a:defRPr>
    </a:lvl3pPr>
    <a:lvl4pPr marL="1436724" algn="l" defTabSz="957816" rtl="0" eaLnBrk="1" latinLnBrk="0" hangingPunct="1">
      <a:defRPr kumimoji="1" sz="1900" kern="1200">
        <a:solidFill>
          <a:schemeClr val="tx1"/>
        </a:solidFill>
        <a:latin typeface="+mn-lt"/>
        <a:ea typeface="+mn-ea"/>
        <a:cs typeface="+mn-cs"/>
      </a:defRPr>
    </a:lvl4pPr>
    <a:lvl5pPr marL="1915631" algn="l" defTabSz="957816" rtl="0" eaLnBrk="1" latinLnBrk="0" hangingPunct="1">
      <a:defRPr kumimoji="1" sz="1900" kern="1200">
        <a:solidFill>
          <a:schemeClr val="tx1"/>
        </a:solidFill>
        <a:latin typeface="+mn-lt"/>
        <a:ea typeface="+mn-ea"/>
        <a:cs typeface="+mn-cs"/>
      </a:defRPr>
    </a:lvl5pPr>
    <a:lvl6pPr marL="2394539" algn="l" defTabSz="957816" rtl="0" eaLnBrk="1" latinLnBrk="0" hangingPunct="1">
      <a:defRPr kumimoji="1" sz="1900" kern="1200">
        <a:solidFill>
          <a:schemeClr val="tx1"/>
        </a:solidFill>
        <a:latin typeface="+mn-lt"/>
        <a:ea typeface="+mn-ea"/>
        <a:cs typeface="+mn-cs"/>
      </a:defRPr>
    </a:lvl6pPr>
    <a:lvl7pPr marL="2873447" algn="l" defTabSz="957816" rtl="0" eaLnBrk="1" latinLnBrk="0" hangingPunct="1">
      <a:defRPr kumimoji="1" sz="1900" kern="1200">
        <a:solidFill>
          <a:schemeClr val="tx1"/>
        </a:solidFill>
        <a:latin typeface="+mn-lt"/>
        <a:ea typeface="+mn-ea"/>
        <a:cs typeface="+mn-cs"/>
      </a:defRPr>
    </a:lvl7pPr>
    <a:lvl8pPr marL="3352355" algn="l" defTabSz="957816" rtl="0" eaLnBrk="1" latinLnBrk="0" hangingPunct="1">
      <a:defRPr kumimoji="1" sz="1900" kern="1200">
        <a:solidFill>
          <a:schemeClr val="tx1"/>
        </a:solidFill>
        <a:latin typeface="+mn-lt"/>
        <a:ea typeface="+mn-ea"/>
        <a:cs typeface="+mn-cs"/>
      </a:defRPr>
    </a:lvl8pPr>
    <a:lvl9pPr marL="3831263" algn="l" defTabSz="957816" rtl="0" eaLnBrk="1" latinLnBrk="0" hangingPunct="1">
      <a:defRPr kumimoji="1"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1F746BC-0183-44C9-8406-BE535A111ADE}">
          <p14:sldIdLst>
            <p14:sldId id="373"/>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33"/>
    <a:srgbClr val="66FF33"/>
    <a:srgbClr val="FFFF66"/>
    <a:srgbClr val="CCFF99"/>
    <a:srgbClr val="FF9900"/>
    <a:srgbClr val="FF0000"/>
    <a:srgbClr val="FF5050"/>
    <a:srgbClr val="CCFFFF"/>
    <a:srgbClr val="FFFF99"/>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61041" autoAdjust="0"/>
  </p:normalViewPr>
  <p:slideViewPr>
    <p:cSldViewPr snapToGrid="0">
      <p:cViewPr varScale="1">
        <p:scale>
          <a:sx n="100" d="100"/>
          <a:sy n="100" d="100"/>
        </p:scale>
        <p:origin x="706" y="67"/>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AA469002-F85B-4A50-B383-D2520DEFA089}" type="datetimeFigureOut">
              <a:rPr kumimoji="1" lang="ja-JP" altLang="en-US" smtClean="0"/>
              <a:t>2024/2/13</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98B5A24-7AF8-4D0D-A6E8-5E587B5374B9}" type="slidenum">
              <a:rPr kumimoji="1" lang="ja-JP" altLang="en-US" smtClean="0"/>
              <a:t>‹#›</a:t>
            </a:fld>
            <a:endParaRPr kumimoji="1" lang="ja-JP" altLang="en-US"/>
          </a:p>
        </p:txBody>
      </p:sp>
    </p:spTree>
    <p:extLst>
      <p:ext uri="{BB962C8B-B14F-4D97-AF65-F5344CB8AC3E}">
        <p14:creationId xmlns:p14="http://schemas.microsoft.com/office/powerpoint/2010/main" val="5726430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57816" rtl="0" eaLnBrk="1" fontAlgn="auto" latinLnBrk="0" hangingPunct="1">
              <a:lnSpc>
                <a:spcPct val="100000"/>
              </a:lnSpc>
              <a:spcBef>
                <a:spcPts val="0"/>
              </a:spcBef>
              <a:spcAft>
                <a:spcPts val="0"/>
              </a:spcAft>
              <a:buClrTx/>
              <a:buSzTx/>
              <a:buFontTx/>
              <a:buNone/>
              <a:tabLst/>
              <a:defRPr/>
            </a:pPr>
            <a:fld id="{998B5A24-7AF8-4D0D-A6E8-5E587B5374B9}"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57816"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717892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ABC4885-7A54-4B8E-8ABC-CBC303963911}" type="datetime1">
              <a:rPr lang="ja-JP" altLang="en-US" smtClean="0">
                <a:solidFill>
                  <a:srgbClr val="073E87"/>
                </a:solidFill>
              </a:rPr>
              <a:pPr/>
              <a:t>2024/2/13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2020750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FAD8C45-6379-4D6E-8A03-332D34A71F5F}" type="datetime1">
              <a:rPr lang="ja-JP" altLang="en-US" smtClean="0">
                <a:solidFill>
                  <a:srgbClr val="073E87"/>
                </a:solidFill>
              </a:rPr>
              <a:pPr/>
              <a:t>2024/2/13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6941491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86EBFF3-E0FA-4610-97C9-F8552F57C523}" type="datetime1">
              <a:rPr lang="ja-JP" altLang="en-US" smtClean="0">
                <a:solidFill>
                  <a:srgbClr val="073E87"/>
                </a:solidFill>
              </a:rPr>
              <a:pPr/>
              <a:t>2024/2/13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368257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98614A-9591-4ECA-B251-08D4E5EB5087}" type="datetime1">
              <a:rPr lang="ja-JP" altLang="en-US" smtClean="0">
                <a:solidFill>
                  <a:srgbClr val="073E87"/>
                </a:solidFill>
              </a:rPr>
              <a:pPr/>
              <a:t>2024/2/13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694680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F69C076-8520-485B-B6E7-071C04497A5A}" type="datetime1">
              <a:rPr lang="ja-JP" altLang="en-US" smtClean="0">
                <a:solidFill>
                  <a:srgbClr val="073E87"/>
                </a:solidFill>
              </a:rPr>
              <a:pPr/>
              <a:t>2024/2/13</a:t>
            </a:fld>
            <a:endParaRPr lang="ja-JP" altLang="en-US">
              <a:solidFill>
                <a:srgbClr val="073E8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073E87"/>
              </a:solidFill>
            </a:endParaRPr>
          </a:p>
        </p:txBody>
      </p:sp>
      <p:sp>
        <p:nvSpPr>
          <p:cNvPr id="6" name="スライド番号プレースホルダー 5"/>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3579265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F892699-B3D6-4068-879C-E8EFC2F0EE88}" type="datetime1">
              <a:rPr lang="ja-JP" altLang="en-US" smtClean="0">
                <a:solidFill>
                  <a:srgbClr val="073E87"/>
                </a:solidFill>
              </a:rPr>
              <a:pPr/>
              <a:t>2024/2/13</a:t>
            </a:fld>
            <a:endParaRPr lang="ja-JP" altLang="en-US">
              <a:solidFill>
                <a:srgbClr val="073E8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073E87"/>
              </a:solidFill>
            </a:endParaRPr>
          </a:p>
        </p:txBody>
      </p:sp>
      <p:sp>
        <p:nvSpPr>
          <p:cNvPr id="7" name="スライド番号プレースホルダー 6"/>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746263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9BF961-A896-48AD-A8B6-4EC765E2D9DD}" type="datetime1">
              <a:rPr lang="ja-JP" altLang="en-US" smtClean="0">
                <a:solidFill>
                  <a:srgbClr val="073E87"/>
                </a:solidFill>
              </a:rPr>
              <a:pPr/>
              <a:t>2024/2/13</a:t>
            </a:fld>
            <a:endParaRPr lang="ja-JP" altLang="en-US">
              <a:solidFill>
                <a:srgbClr val="073E87"/>
              </a:solidFill>
            </a:endParaRPr>
          </a:p>
        </p:txBody>
      </p:sp>
      <p:sp>
        <p:nvSpPr>
          <p:cNvPr id="8" name="フッター プレースホルダー 7"/>
          <p:cNvSpPr>
            <a:spLocks noGrp="1"/>
          </p:cNvSpPr>
          <p:nvPr>
            <p:ph type="ftr" sz="quarter" idx="11"/>
          </p:nvPr>
        </p:nvSpPr>
        <p:spPr/>
        <p:txBody>
          <a:bodyPr/>
          <a:lstStyle/>
          <a:p>
            <a:endParaRPr lang="ja-JP" altLang="en-US">
              <a:solidFill>
                <a:srgbClr val="073E87"/>
              </a:solidFill>
            </a:endParaRPr>
          </a:p>
        </p:txBody>
      </p:sp>
      <p:sp>
        <p:nvSpPr>
          <p:cNvPr id="9" name="スライド番号プレースホルダー 8"/>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367829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2406C08-4B8A-4849-8BBE-5E79225A10EB}" type="datetime1">
              <a:rPr lang="ja-JP" altLang="en-US" smtClean="0">
                <a:solidFill>
                  <a:srgbClr val="073E87"/>
                </a:solidFill>
              </a:rPr>
              <a:pPr/>
              <a:t>2024/2/13</a:t>
            </a:fld>
            <a:endParaRPr lang="ja-JP" altLang="en-US">
              <a:solidFill>
                <a:srgbClr val="073E87"/>
              </a:solidFill>
            </a:endParaRPr>
          </a:p>
        </p:txBody>
      </p:sp>
      <p:sp>
        <p:nvSpPr>
          <p:cNvPr id="4" name="フッター プレースホルダー 3"/>
          <p:cNvSpPr>
            <a:spLocks noGrp="1"/>
          </p:cNvSpPr>
          <p:nvPr>
            <p:ph type="ftr" sz="quarter" idx="11"/>
          </p:nvPr>
        </p:nvSpPr>
        <p:spPr/>
        <p:txBody>
          <a:bodyPr/>
          <a:lstStyle/>
          <a:p>
            <a:endParaRPr lang="ja-JP" altLang="en-US">
              <a:solidFill>
                <a:srgbClr val="073E87"/>
              </a:solidFill>
            </a:endParaRPr>
          </a:p>
        </p:txBody>
      </p:sp>
      <p:sp>
        <p:nvSpPr>
          <p:cNvPr id="5" name="スライド番号プレースホルダー 4"/>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673492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8C6666C-ADBF-4840-8633-8EC217E11C63}" type="datetime1">
              <a:rPr lang="ja-JP" altLang="en-US" smtClean="0">
                <a:solidFill>
                  <a:srgbClr val="073E87"/>
                </a:solidFill>
              </a:rPr>
              <a:pPr/>
              <a:t>2024/2/13</a:t>
            </a:fld>
            <a:endParaRPr lang="ja-JP" altLang="en-US">
              <a:solidFill>
                <a:srgbClr val="073E87"/>
              </a:solidFill>
            </a:endParaRPr>
          </a:p>
        </p:txBody>
      </p:sp>
      <p:sp>
        <p:nvSpPr>
          <p:cNvPr id="3" name="フッター プレースホルダー 2"/>
          <p:cNvSpPr>
            <a:spLocks noGrp="1"/>
          </p:cNvSpPr>
          <p:nvPr>
            <p:ph type="ftr" sz="quarter" idx="11"/>
          </p:nvPr>
        </p:nvSpPr>
        <p:spPr/>
        <p:txBody>
          <a:bodyPr/>
          <a:lstStyle/>
          <a:p>
            <a:endParaRPr lang="ja-JP" altLang="en-US">
              <a:solidFill>
                <a:srgbClr val="073E87"/>
              </a:solidFill>
            </a:endParaRPr>
          </a:p>
        </p:txBody>
      </p:sp>
      <p:sp>
        <p:nvSpPr>
          <p:cNvPr id="4" name="スライド番号プレースホルダー 3"/>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902528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13A4DF3-3268-4412-A0A4-72BCB075FD76}" type="datetime1">
              <a:rPr lang="ja-JP" altLang="en-US" smtClean="0">
                <a:solidFill>
                  <a:srgbClr val="073E87"/>
                </a:solidFill>
              </a:rPr>
              <a:pPr/>
              <a:t>2024/2/13</a:t>
            </a:fld>
            <a:endParaRPr lang="ja-JP" altLang="en-US">
              <a:solidFill>
                <a:srgbClr val="073E8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073E87"/>
              </a:solidFill>
            </a:endParaRPr>
          </a:p>
        </p:txBody>
      </p:sp>
      <p:sp>
        <p:nvSpPr>
          <p:cNvPr id="7" name="スライド番号プレースホルダー 6"/>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3167271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D38BEB1-691E-42CE-96FF-5E093DFFAD87}" type="datetime1">
              <a:rPr lang="ja-JP" altLang="en-US" smtClean="0">
                <a:solidFill>
                  <a:srgbClr val="073E87"/>
                </a:solidFill>
              </a:rPr>
              <a:pPr/>
              <a:t>2024/2/13</a:t>
            </a:fld>
            <a:endParaRPr lang="ja-JP" altLang="en-US">
              <a:solidFill>
                <a:srgbClr val="073E8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073E87"/>
              </a:solidFill>
            </a:endParaRPr>
          </a:p>
        </p:txBody>
      </p:sp>
      <p:sp>
        <p:nvSpPr>
          <p:cNvPr id="7" name="スライド番号プレースホルダー 6"/>
          <p:cNvSpPr>
            <a:spLocks noGrp="1"/>
          </p:cNvSpPr>
          <p:nvPr>
            <p:ph type="sldNum" sz="quarter" idx="12"/>
          </p:nvPr>
        </p:nvSpPr>
        <p:spPr/>
        <p:txBody>
          <a:bodyPr/>
          <a:lstStyle/>
          <a:p>
            <a:fld id="{41D0734C-86EF-4AF2-A55F-5B05F50615C8}" type="slidenum">
              <a:rPr lang="ja-JP" altLang="en-US" smtClean="0">
                <a:solidFill>
                  <a:srgbClr val="073E87"/>
                </a:solidFill>
              </a:rPr>
              <a:pPr/>
              <a:t>‹#›</a:t>
            </a:fld>
            <a:endParaRPr lang="ja-JP" altLang="en-US">
              <a:solidFill>
                <a:srgbClr val="073E87"/>
              </a:solidFill>
            </a:endParaRPr>
          </a:p>
        </p:txBody>
      </p:sp>
    </p:spTree>
    <p:extLst>
      <p:ext uri="{BB962C8B-B14F-4D97-AF65-F5344CB8AC3E}">
        <p14:creationId xmlns:p14="http://schemas.microsoft.com/office/powerpoint/2010/main" val="1441839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3"/>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E336C1D9-D08C-408E-9E0E-89DB96BB193B}" type="datetimeFigureOut">
              <a:rPr kumimoji="1" lang="ja-JP" altLang="en-US" smtClean="0">
                <a:solidFill>
                  <a:srgbClr val="04617B">
                    <a:shade val="90000"/>
                  </a:srgbClr>
                </a:solidFill>
              </a:rPr>
              <a:pPr defTabSz="914400"/>
              <a:t>2024/2/13</a:t>
            </a:fld>
            <a:endParaRPr kumimoji="1" lang="ja-JP" altLang="en-US">
              <a:solidFill>
                <a:srgbClr val="04617B">
                  <a:shade val="90000"/>
                </a:srgbClr>
              </a:solidFill>
            </a:endParaRPr>
          </a:p>
        </p:txBody>
      </p:sp>
      <p:sp>
        <p:nvSpPr>
          <p:cNvPr id="5" name="フッター プレースホルダー 4"/>
          <p:cNvSpPr>
            <a:spLocks noGrp="1"/>
          </p:cNvSpPr>
          <p:nvPr>
            <p:ph type="ftr" sz="quarter" idx="3"/>
          </p:nvPr>
        </p:nvSpPr>
        <p:spPr>
          <a:xfrm>
            <a:off x="3384550" y="635635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kumimoji="1" lang="ja-JP" altLang="en-US">
              <a:solidFill>
                <a:srgbClr val="04617B">
                  <a:shade val="90000"/>
                </a:srgbClr>
              </a:solidFill>
            </a:endParaRPr>
          </a:p>
        </p:txBody>
      </p:sp>
      <p:sp>
        <p:nvSpPr>
          <p:cNvPr id="6" name="スライド番号プレースホルダー 5"/>
          <p:cNvSpPr>
            <a:spLocks noGrp="1"/>
          </p:cNvSpPr>
          <p:nvPr>
            <p:ph type="sldNum" sz="quarter" idx="4"/>
          </p:nvPr>
        </p:nvSpPr>
        <p:spPr>
          <a:xfrm>
            <a:off x="7099300" y="6356353"/>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CFCA7EF3-5BEC-4303-A21C-C79261CEAE1F}" type="slidenum">
              <a:rPr kumimoji="1" lang="ja-JP" altLang="en-US" smtClean="0">
                <a:solidFill>
                  <a:srgbClr val="04617B">
                    <a:shade val="90000"/>
                  </a:srgbClr>
                </a:solidFill>
              </a:rPr>
              <a:pPr defTabSz="914400"/>
              <a:t>‹#›</a:t>
            </a:fld>
            <a:endParaRPr kumimoji="1" lang="ja-JP" altLang="en-US">
              <a:solidFill>
                <a:srgbClr val="04617B">
                  <a:shade val="90000"/>
                </a:srgbClr>
              </a:solidFill>
            </a:endParaRPr>
          </a:p>
        </p:txBody>
      </p:sp>
    </p:spTree>
    <p:extLst>
      <p:ext uri="{BB962C8B-B14F-4D97-AF65-F5344CB8AC3E}">
        <p14:creationId xmlns:p14="http://schemas.microsoft.com/office/powerpoint/2010/main" val="987756506"/>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226304" y="766670"/>
            <a:ext cx="9447701" cy="765401"/>
          </a:xfrm>
          <a:prstGeom prst="roundRect">
            <a:avLst>
              <a:gd name="adj" fmla="val 0"/>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1" name="テキスト ボックス 10"/>
          <p:cNvSpPr txBox="1"/>
          <p:nvPr/>
        </p:nvSpPr>
        <p:spPr>
          <a:xfrm>
            <a:off x="397665" y="911045"/>
            <a:ext cx="9015149" cy="553998"/>
          </a:xfrm>
          <a:prstGeom prst="rect">
            <a:avLst/>
          </a:prstGeom>
          <a:noFill/>
        </p:spPr>
        <p:txBody>
          <a:bodyPr wrap="square" rtlCol="0" anchor="t">
            <a:spAutoFit/>
          </a:bodyPr>
          <a:lstStyle/>
          <a:p>
            <a:pPr marL="285750" marR="0" lvl="0" indent="-285750" algn="l" defTabSz="957816"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500" dirty="0">
                <a:latin typeface="Meiryo UI"/>
                <a:ea typeface="Meiryo UI"/>
              </a:rPr>
              <a:t>各相談支援の役割分担が不明確であり、基幹相談支援センター</a:t>
            </a:r>
            <a:r>
              <a:rPr lang="ja-JP" altLang="en-US" sz="1500" dirty="0">
                <a:latin typeface="Meiryo UI" panose="020B0604030504040204" pitchFamily="50" charset="-128"/>
                <a:ea typeface="Meiryo UI" panose="020B0604030504040204" pitchFamily="50" charset="-128"/>
              </a:rPr>
              <a:t>、委託相談支援事業者、</a:t>
            </a:r>
            <a:r>
              <a:rPr lang="zh-TW" altLang="en-US" sz="1500" i="0" dirty="0">
                <a:effectLst/>
                <a:latin typeface="Meiryo UI" panose="020B0604030504040204" pitchFamily="50" charset="-128"/>
                <a:ea typeface="Meiryo UI" panose="020B0604030504040204" pitchFamily="50" charset="-128"/>
              </a:rPr>
              <a:t>指定特定相談支援事業</a:t>
            </a:r>
            <a:r>
              <a:rPr lang="ja-JP" altLang="en-US" sz="1500" i="0" dirty="0">
                <a:effectLst/>
                <a:latin typeface="Meiryo UI" panose="020B0604030504040204" pitchFamily="50" charset="-128"/>
                <a:ea typeface="Meiryo UI" panose="020B0604030504040204" pitchFamily="50" charset="-128"/>
              </a:rPr>
              <a:t>者相互間で</a:t>
            </a:r>
            <a:r>
              <a:rPr lang="ja-JP" altLang="en-US" sz="1500" dirty="0">
                <a:latin typeface="Meiryo UI"/>
                <a:ea typeface="Meiryo UI"/>
              </a:rPr>
              <a:t>疲弊感が強い。役割を適正化するとともに、基幹相談支援センターの機能強化を図りたい。</a:t>
            </a:r>
            <a:endParaRPr lang="en-US" altLang="ja-JP" sz="1600" dirty="0">
              <a:latin typeface="Meiryo UI"/>
              <a:ea typeface="Meiryo UI"/>
            </a:endParaRPr>
          </a:p>
        </p:txBody>
      </p:sp>
      <p:sp>
        <p:nvSpPr>
          <p:cNvPr id="14" name="角丸四角形 13"/>
          <p:cNvSpPr/>
          <p:nvPr/>
        </p:nvSpPr>
        <p:spPr>
          <a:xfrm>
            <a:off x="226305" y="1819967"/>
            <a:ext cx="9447700" cy="3277223"/>
          </a:xfrm>
          <a:prstGeom prst="roundRect">
            <a:avLst>
              <a:gd name="adj" fmla="val 0"/>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0" name="テキスト ボックス 19"/>
          <p:cNvSpPr txBox="1"/>
          <p:nvPr/>
        </p:nvSpPr>
        <p:spPr>
          <a:xfrm>
            <a:off x="397665" y="2001630"/>
            <a:ext cx="9081264" cy="3323987"/>
          </a:xfrm>
          <a:prstGeom prst="rect">
            <a:avLst/>
          </a:prstGeom>
          <a:noFill/>
        </p:spPr>
        <p:txBody>
          <a:bodyPr wrap="square" rtlCol="0" anchor="t">
            <a:spAutoFit/>
          </a:bodyPr>
          <a:lstStyle/>
          <a:p>
            <a:pPr lvl="0">
              <a:lnSpc>
                <a:spcPct val="150000"/>
              </a:lnSpc>
            </a:pPr>
            <a:r>
              <a:rPr lang="ja-JP" altLang="en-US" sz="1500" b="1" kern="100" dirty="0">
                <a:latin typeface="Meiryo UI"/>
                <a:ea typeface="Meiryo UI"/>
                <a:cs typeface="Times New Roman"/>
              </a:rPr>
              <a:t>①</a:t>
            </a:r>
            <a:r>
              <a:rPr lang="ja-JP" altLang="ja-JP" sz="1500" b="1" kern="100" dirty="0">
                <a:latin typeface="Meiryo UI"/>
                <a:ea typeface="Meiryo UI"/>
                <a:cs typeface="Times New Roman"/>
              </a:rPr>
              <a:t>相談支援の役割分担の整理</a:t>
            </a:r>
            <a:endParaRPr lang="en-US" altLang="ja-JP" sz="1500" b="1" kern="100" dirty="0">
              <a:latin typeface="Meiryo UI"/>
              <a:ea typeface="Meiryo UI"/>
              <a:cs typeface="Times New Roman"/>
            </a:endParaRPr>
          </a:p>
          <a:p>
            <a:pPr marL="285750" lvl="0" indent="-285750" algn="just">
              <a:buFont typeface="Arial" panose="020B0604020202020204" pitchFamily="34" charset="0"/>
              <a:buChar char="•"/>
            </a:pPr>
            <a:r>
              <a:rPr lang="ja-JP" altLang="en-US" sz="1500" dirty="0">
                <a:latin typeface="Meiryo UI"/>
                <a:ea typeface="Meiryo UI"/>
              </a:rPr>
              <a:t>現状の相談支援体制における課題分析を行い、基幹相談支援センター、</a:t>
            </a:r>
            <a:r>
              <a:rPr lang="zh-TW" altLang="en-US" sz="1500" dirty="0">
                <a:latin typeface="Meiryo UI" panose="020B0604030504040204" pitchFamily="50" charset="-128"/>
                <a:ea typeface="Meiryo UI" panose="020B0604030504040204" pitchFamily="50" charset="-128"/>
              </a:rPr>
              <a:t>市町村相談支援事業</a:t>
            </a:r>
            <a:r>
              <a:rPr lang="ja-JP" altLang="en-US" sz="1500" dirty="0">
                <a:latin typeface="Meiryo UI" panose="020B0604030504040204" pitchFamily="50" charset="-128"/>
                <a:ea typeface="Meiryo UI" panose="020B0604030504040204" pitchFamily="50" charset="-128"/>
              </a:rPr>
              <a:t>、</a:t>
            </a:r>
            <a:r>
              <a:rPr lang="zh-TW" altLang="en-US" sz="1500" i="0" dirty="0">
                <a:effectLst/>
                <a:latin typeface="Meiryo UI" panose="020B0604030504040204" pitchFamily="50" charset="-128"/>
                <a:ea typeface="Meiryo UI" panose="020B0604030504040204" pitchFamily="50" charset="-128"/>
              </a:rPr>
              <a:t>指定特定相談支援事業</a:t>
            </a:r>
            <a:r>
              <a:rPr lang="ja-JP" altLang="en-US" sz="1400" i="0" dirty="0">
                <a:effectLst/>
                <a:latin typeface="Meiryo UI" panose="020B0604030504040204" pitchFamily="50" charset="-128"/>
                <a:ea typeface="Meiryo UI" panose="020B0604030504040204" pitchFamily="50" charset="-128"/>
              </a:rPr>
              <a:t>の</a:t>
            </a:r>
            <a:r>
              <a:rPr lang="ja-JP" altLang="en-US" sz="1500" dirty="0">
                <a:latin typeface="Meiryo UI"/>
                <a:ea typeface="Meiryo UI"/>
              </a:rPr>
              <a:t>三層構造における役割分担と官民の役割分担を整理し、地域の実情に応じた相談支援の役割を整理・明確化。</a:t>
            </a:r>
            <a:endParaRPr lang="en-US" altLang="ja-JP" sz="1500" dirty="0">
              <a:latin typeface="Meiryo UI"/>
              <a:ea typeface="Meiryo UI"/>
            </a:endParaRPr>
          </a:p>
          <a:p>
            <a:pPr lvl="0">
              <a:lnSpc>
                <a:spcPct val="150000"/>
              </a:lnSpc>
            </a:pPr>
            <a:r>
              <a:rPr lang="ja-JP" altLang="en-US" sz="1500" b="1" dirty="0">
                <a:latin typeface="Meiryo UI"/>
                <a:ea typeface="Meiryo UI"/>
              </a:rPr>
              <a:t>②地域課題の抽出プロセスの理解と相談支援専門員のスキルアップ</a:t>
            </a:r>
            <a:endParaRPr lang="en-US" altLang="ja-JP" sz="1500" b="1" dirty="0">
              <a:latin typeface="Meiryo UI"/>
              <a:ea typeface="Meiryo UI"/>
            </a:endParaRPr>
          </a:p>
          <a:p>
            <a:pPr marL="285750" lvl="0" indent="-285750">
              <a:buFont typeface="Arial" panose="020B0604020202020204" pitchFamily="34" charset="0"/>
              <a:buChar char="•"/>
            </a:pPr>
            <a:r>
              <a:rPr lang="ja-JP" altLang="en-US" sz="1500" dirty="0">
                <a:latin typeface="Meiryo UI"/>
                <a:ea typeface="Meiryo UI"/>
              </a:rPr>
              <a:t>「事例検討シート」を作成。事例検討会を通じ、地域課題抽出プロセスを理解するとともに、地域診断を実施。事例検討を継続して実施することで相談支援専門員のスキルアップにつなげる。</a:t>
            </a:r>
          </a:p>
          <a:p>
            <a:pPr>
              <a:lnSpc>
                <a:spcPct val="150000"/>
              </a:lnSpc>
            </a:pPr>
            <a:r>
              <a:rPr lang="ja-JP" sz="1500" b="1" dirty="0">
                <a:latin typeface="Meiryo UI"/>
                <a:ea typeface="Meiryo UI"/>
              </a:rPr>
              <a:t>③「相談支援の見える化」</a:t>
            </a:r>
            <a:endParaRPr lang="en-US" altLang="ja-JP" sz="1500" dirty="0">
              <a:ea typeface="+mn-lt"/>
              <a:cs typeface="+mn-lt"/>
            </a:endParaRPr>
          </a:p>
          <a:p>
            <a:pPr marL="285750" indent="-285750">
              <a:buFont typeface="Arial,Sans-Serif" panose="020B0604020202020204" pitchFamily="34" charset="0"/>
              <a:buChar char="•"/>
            </a:pPr>
            <a:r>
              <a:rPr lang="ja-JP" sz="1500" dirty="0">
                <a:latin typeface="Meiryo UI"/>
                <a:ea typeface="Meiryo UI"/>
              </a:rPr>
              <a:t>相談件数や相談支援従事者数等を統計・数値化。可視化</a:t>
            </a:r>
            <a:r>
              <a:rPr lang="ja-JP" altLang="en-US" sz="1500" dirty="0">
                <a:latin typeface="Meiryo UI"/>
                <a:ea typeface="Meiryo UI"/>
              </a:rPr>
              <a:t>する</a:t>
            </a:r>
            <a:r>
              <a:rPr lang="ja-JP" sz="1500" dirty="0">
                <a:latin typeface="Meiryo UI"/>
                <a:ea typeface="Meiryo UI"/>
              </a:rPr>
              <a:t>ことで、相談支援に対する理解促進を図る。</a:t>
            </a:r>
            <a:endParaRPr lang="ja-JP" altLang="en-US" sz="1500" dirty="0">
              <a:latin typeface="Meiryo UI"/>
              <a:ea typeface="Meiryo UI"/>
              <a:cs typeface="+mn-lt"/>
            </a:endParaRPr>
          </a:p>
          <a:p>
            <a:pPr>
              <a:lnSpc>
                <a:spcPct val="150000"/>
              </a:lnSpc>
            </a:pPr>
            <a:r>
              <a:rPr lang="ja-JP" sz="1500" b="1" dirty="0">
                <a:latin typeface="Meiryo UI"/>
                <a:ea typeface="Meiryo UI"/>
              </a:rPr>
              <a:t>④協議会の役割・機能の理解と共有</a:t>
            </a:r>
            <a:endParaRPr lang="en-US" altLang="ja-JP" sz="1500" dirty="0">
              <a:ea typeface="+mn-lt"/>
              <a:cs typeface="+mn-lt"/>
            </a:endParaRPr>
          </a:p>
          <a:p>
            <a:pPr marL="285750" indent="-285750">
              <a:buFont typeface="Arial,Sans-Serif" panose="020B0604020202020204" pitchFamily="34" charset="0"/>
              <a:buChar char="•"/>
            </a:pPr>
            <a:r>
              <a:rPr lang="ja-JP" sz="1500" dirty="0">
                <a:latin typeface="Meiryo UI"/>
                <a:ea typeface="Meiryo UI"/>
              </a:rPr>
              <a:t>協議会の役割と機能を理解し、認識を共有するための研修を実施。</a:t>
            </a:r>
            <a:endParaRPr lang="en-US" altLang="ja-JP" sz="1500" dirty="0">
              <a:ea typeface="+mn-lt"/>
              <a:cs typeface="+mn-lt"/>
            </a:endParaRPr>
          </a:p>
          <a:p>
            <a:pPr marL="285750" indent="-285750">
              <a:buFont typeface="Arial" panose="020B0604020202020204" pitchFamily="34" charset="0"/>
              <a:buChar char="•"/>
            </a:pPr>
            <a:endParaRPr lang="ja-JP" altLang="en-US" sz="1500" dirty="0">
              <a:latin typeface="Meiryo UI"/>
              <a:ea typeface="Meiryo UI"/>
            </a:endParaRPr>
          </a:p>
        </p:txBody>
      </p:sp>
      <p:sp>
        <p:nvSpPr>
          <p:cNvPr id="2" name="角丸四角形 1"/>
          <p:cNvSpPr/>
          <p:nvPr/>
        </p:nvSpPr>
        <p:spPr>
          <a:xfrm>
            <a:off x="197549" y="536211"/>
            <a:ext cx="1630982" cy="3138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8" name="テキスト ボックス 7"/>
          <p:cNvSpPr txBox="1"/>
          <p:nvPr/>
        </p:nvSpPr>
        <p:spPr>
          <a:xfrm>
            <a:off x="455826" y="509665"/>
            <a:ext cx="1114425" cy="369332"/>
          </a:xfrm>
          <a:prstGeom prst="rect">
            <a:avLst/>
          </a:prstGeom>
          <a:noFill/>
        </p:spPr>
        <p:txBody>
          <a:bodyPr wrap="square" rtlCol="0" anchor="t">
            <a:spAutoFit/>
          </a:bodyPr>
          <a:lstStyle/>
          <a:p>
            <a:pPr marL="0" marR="0" lvl="0" indent="0" algn="ctr" defTabSz="957816"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effectLst/>
                <a:uLnTx/>
                <a:uFillTx/>
                <a:latin typeface="Meiryo UI"/>
                <a:ea typeface="Meiryo UI"/>
              </a:rPr>
              <a:t>課題</a:t>
            </a:r>
          </a:p>
        </p:txBody>
      </p:sp>
      <p:sp>
        <p:nvSpPr>
          <p:cNvPr id="23" name="矢印: 五方向 4">
            <a:extLst>
              <a:ext uri="{FF2B5EF4-FFF2-40B4-BE49-F238E27FC236}">
                <a16:creationId xmlns:a16="http://schemas.microsoft.com/office/drawing/2014/main" id="{7B89120A-7564-4512-A699-BAAFDD7890BC}"/>
              </a:ext>
            </a:extLst>
          </p:cNvPr>
          <p:cNvSpPr/>
          <p:nvPr/>
        </p:nvSpPr>
        <p:spPr>
          <a:xfrm>
            <a:off x="0" y="-1786"/>
            <a:ext cx="5500688" cy="452364"/>
          </a:xfrm>
          <a:prstGeom prst="homePlate">
            <a:avLst/>
          </a:prstGeom>
          <a:ln/>
        </p:spPr>
        <p:style>
          <a:lnRef idx="0">
            <a:schemeClr val="accent4"/>
          </a:lnRef>
          <a:fillRef idx="3">
            <a:schemeClr val="accent4"/>
          </a:fillRef>
          <a:effectRef idx="3">
            <a:schemeClr val="accent4"/>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ja-JP"/>
            </a:defPPr>
            <a:lvl1pPr marL="0" algn="l" defTabSz="957816" rtl="0" eaLnBrk="1" latinLnBrk="0" hangingPunct="1">
              <a:defRPr kumimoji="1" sz="1900" kern="1200">
                <a:solidFill>
                  <a:schemeClr val="lt1"/>
                </a:solidFill>
                <a:latin typeface="+mn-lt"/>
                <a:ea typeface="+mn-ea"/>
                <a:cs typeface="+mn-cs"/>
              </a:defRPr>
            </a:lvl1pPr>
            <a:lvl2pPr marL="478908" algn="l" defTabSz="957816" rtl="0" eaLnBrk="1" latinLnBrk="0" hangingPunct="1">
              <a:defRPr kumimoji="1" sz="1900" kern="1200">
                <a:solidFill>
                  <a:schemeClr val="lt1"/>
                </a:solidFill>
                <a:latin typeface="+mn-lt"/>
                <a:ea typeface="+mn-ea"/>
                <a:cs typeface="+mn-cs"/>
              </a:defRPr>
            </a:lvl2pPr>
            <a:lvl3pPr marL="957816" algn="l" defTabSz="957816" rtl="0" eaLnBrk="1" latinLnBrk="0" hangingPunct="1">
              <a:defRPr kumimoji="1" sz="1900" kern="1200">
                <a:solidFill>
                  <a:schemeClr val="lt1"/>
                </a:solidFill>
                <a:latin typeface="+mn-lt"/>
                <a:ea typeface="+mn-ea"/>
                <a:cs typeface="+mn-cs"/>
              </a:defRPr>
            </a:lvl3pPr>
            <a:lvl4pPr marL="1436724" algn="l" defTabSz="957816" rtl="0" eaLnBrk="1" latinLnBrk="0" hangingPunct="1">
              <a:defRPr kumimoji="1" sz="1900" kern="1200">
                <a:solidFill>
                  <a:schemeClr val="lt1"/>
                </a:solidFill>
                <a:latin typeface="+mn-lt"/>
                <a:ea typeface="+mn-ea"/>
                <a:cs typeface="+mn-cs"/>
              </a:defRPr>
            </a:lvl4pPr>
            <a:lvl5pPr marL="1915631" algn="l" defTabSz="957816" rtl="0" eaLnBrk="1" latinLnBrk="0" hangingPunct="1">
              <a:defRPr kumimoji="1" sz="1900" kern="1200">
                <a:solidFill>
                  <a:schemeClr val="lt1"/>
                </a:solidFill>
                <a:latin typeface="+mn-lt"/>
                <a:ea typeface="+mn-ea"/>
                <a:cs typeface="+mn-cs"/>
              </a:defRPr>
            </a:lvl5pPr>
            <a:lvl6pPr marL="2394539" algn="l" defTabSz="957816" rtl="0" eaLnBrk="1" latinLnBrk="0" hangingPunct="1">
              <a:defRPr kumimoji="1" sz="1900" kern="1200">
                <a:solidFill>
                  <a:schemeClr val="lt1"/>
                </a:solidFill>
                <a:latin typeface="+mn-lt"/>
                <a:ea typeface="+mn-ea"/>
                <a:cs typeface="+mn-cs"/>
              </a:defRPr>
            </a:lvl6pPr>
            <a:lvl7pPr marL="2873447" algn="l" defTabSz="957816" rtl="0" eaLnBrk="1" latinLnBrk="0" hangingPunct="1">
              <a:defRPr kumimoji="1" sz="1900" kern="1200">
                <a:solidFill>
                  <a:schemeClr val="lt1"/>
                </a:solidFill>
                <a:latin typeface="+mn-lt"/>
                <a:ea typeface="+mn-ea"/>
                <a:cs typeface="+mn-cs"/>
              </a:defRPr>
            </a:lvl7pPr>
            <a:lvl8pPr marL="3352355" algn="l" defTabSz="957816" rtl="0" eaLnBrk="1" latinLnBrk="0" hangingPunct="1">
              <a:defRPr kumimoji="1" sz="1900" kern="1200">
                <a:solidFill>
                  <a:schemeClr val="lt1"/>
                </a:solidFill>
                <a:latin typeface="+mn-lt"/>
                <a:ea typeface="+mn-ea"/>
                <a:cs typeface="+mn-cs"/>
              </a:defRPr>
            </a:lvl8pPr>
            <a:lvl9pPr marL="3831263" algn="l" defTabSz="957816" rtl="0" eaLnBrk="1" latinLnBrk="0" hangingPunct="1">
              <a:defRPr kumimoji="1" sz="1900" kern="1200">
                <a:solidFill>
                  <a:schemeClr val="lt1"/>
                </a:solidFill>
                <a:latin typeface="+mn-lt"/>
                <a:ea typeface="+mn-ea"/>
                <a:cs typeface="+mn-cs"/>
              </a:defRPr>
            </a:lvl9pPr>
          </a:lstStyle>
          <a:p>
            <a:r>
              <a:rPr lang="ja-JP" altLang="en-US" b="1" dirty="0">
                <a:solidFill>
                  <a:schemeClr val="bg1"/>
                </a:solidFill>
                <a:latin typeface="Meiryo UI" panose="020B0604030504040204" pitchFamily="50" charset="-128"/>
                <a:ea typeface="Meiryo UI" panose="020B0604030504040204" pitchFamily="50" charset="-128"/>
                <a:cs typeface="Calibri"/>
              </a:rPr>
              <a:t>アドバイザー派遣による支援事例①　</a:t>
            </a:r>
            <a:r>
              <a:rPr lang="en-US" altLang="ja-JP" b="1" dirty="0">
                <a:solidFill>
                  <a:schemeClr val="bg1"/>
                </a:solidFill>
                <a:latin typeface="Meiryo UI" panose="020B0604030504040204" pitchFamily="50" charset="-128"/>
                <a:ea typeface="Meiryo UI" panose="020B0604030504040204" pitchFamily="50" charset="-128"/>
                <a:cs typeface="Calibri"/>
              </a:rPr>
              <a:t>A</a:t>
            </a:r>
            <a:r>
              <a:rPr lang="ja-JP" altLang="en-US" b="1" dirty="0">
                <a:solidFill>
                  <a:schemeClr val="bg1"/>
                </a:solidFill>
                <a:latin typeface="Meiryo UI" panose="020B0604030504040204" pitchFamily="50" charset="-128"/>
                <a:ea typeface="Meiryo UI" panose="020B0604030504040204" pitchFamily="50" charset="-128"/>
                <a:cs typeface="Calibri"/>
              </a:rPr>
              <a:t>地域協議会</a:t>
            </a:r>
          </a:p>
        </p:txBody>
      </p:sp>
      <p:sp>
        <p:nvSpPr>
          <p:cNvPr id="28" name="テキスト ボックス 27"/>
          <p:cNvSpPr txBox="1"/>
          <p:nvPr/>
        </p:nvSpPr>
        <p:spPr>
          <a:xfrm>
            <a:off x="5547519" y="28240"/>
            <a:ext cx="4271963" cy="276999"/>
          </a:xfrm>
          <a:prstGeom prst="rect">
            <a:avLst/>
          </a:prstGeom>
          <a:noFill/>
        </p:spPr>
        <p:txBody>
          <a:bodyPr wrap="square" rtlCol="0">
            <a:spAutoFit/>
          </a:bodyPr>
          <a:lstStyle/>
          <a:p>
            <a:pPr algn="ctr"/>
            <a:r>
              <a:rPr kumimoji="1" lang="ja-JP" altLang="en-US" sz="1200" dirty="0" err="1">
                <a:latin typeface="Meiryo UI" panose="020B0604030504040204" pitchFamily="50" charset="-128"/>
                <a:ea typeface="Meiryo UI" panose="020B0604030504040204" pitchFamily="50" charset="-128"/>
              </a:rPr>
              <a:t>ー大阪府障がい</a:t>
            </a:r>
            <a:r>
              <a:rPr kumimoji="1" lang="ja-JP" altLang="en-US" sz="1200" dirty="0">
                <a:latin typeface="Meiryo UI" panose="020B0604030504040204" pitchFamily="50" charset="-128"/>
                <a:ea typeface="Meiryo UI" panose="020B0604030504040204" pitchFamily="50" charset="-128"/>
              </a:rPr>
              <a:t>者自立支援協議会による地域支援の取り組みー</a:t>
            </a:r>
          </a:p>
        </p:txBody>
      </p:sp>
      <p:sp>
        <p:nvSpPr>
          <p:cNvPr id="3" name="角丸四角形 21">
            <a:extLst>
              <a:ext uri="{FF2B5EF4-FFF2-40B4-BE49-F238E27FC236}">
                <a16:creationId xmlns:a16="http://schemas.microsoft.com/office/drawing/2014/main" id="{EC289612-C0A0-4330-998C-ED03187D99FA}"/>
              </a:ext>
            </a:extLst>
          </p:cNvPr>
          <p:cNvSpPr/>
          <p:nvPr/>
        </p:nvSpPr>
        <p:spPr>
          <a:xfrm>
            <a:off x="225209" y="5378031"/>
            <a:ext cx="9447700" cy="1152525"/>
          </a:xfrm>
          <a:prstGeom prst="roundRect">
            <a:avLst>
              <a:gd name="adj" fmla="val 0"/>
            </a:avLst>
          </a:prstGeom>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5" name="角丸四角形 1">
            <a:extLst>
              <a:ext uri="{FF2B5EF4-FFF2-40B4-BE49-F238E27FC236}">
                <a16:creationId xmlns:a16="http://schemas.microsoft.com/office/drawing/2014/main" id="{C0AFBF76-C1CE-4A73-A3F4-8A52FB870AE3}"/>
              </a:ext>
            </a:extLst>
          </p:cNvPr>
          <p:cNvSpPr/>
          <p:nvPr/>
        </p:nvSpPr>
        <p:spPr>
          <a:xfrm>
            <a:off x="197546" y="1643267"/>
            <a:ext cx="3744454" cy="3138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19" name="テキスト ボックス 18"/>
          <p:cNvSpPr txBox="1"/>
          <p:nvPr/>
        </p:nvSpPr>
        <p:spPr>
          <a:xfrm>
            <a:off x="95812" y="1639541"/>
            <a:ext cx="3846730" cy="353943"/>
          </a:xfrm>
          <a:prstGeom prst="rect">
            <a:avLst/>
          </a:prstGeom>
          <a:noFill/>
        </p:spPr>
        <p:txBody>
          <a:bodyPr wrap="square" rtlCol="0" anchor="t">
            <a:spAutoFit/>
          </a:bodyPr>
          <a:lstStyle/>
          <a:p>
            <a:pPr marL="0" marR="0" lvl="0" indent="0" algn="ctr" defTabSz="957816" rtl="0" eaLnBrk="1" fontAlgn="auto" latinLnBrk="0" hangingPunct="1">
              <a:lnSpc>
                <a:spcPct val="100000"/>
              </a:lnSpc>
              <a:spcBef>
                <a:spcPts val="0"/>
              </a:spcBef>
              <a:spcAft>
                <a:spcPts val="0"/>
              </a:spcAft>
              <a:buClrTx/>
              <a:buSzTx/>
              <a:buFontTx/>
              <a:buNone/>
              <a:tabLst/>
              <a:defRPr/>
            </a:pPr>
            <a:r>
              <a:rPr kumimoji="1" lang="ja-JP" altLang="en-US" sz="1700" b="0" i="0" u="none" strike="noStrike" kern="1200" cap="none" spc="0" normalizeH="0" baseline="0" noProof="0" dirty="0">
                <a:ln>
                  <a:noFill/>
                </a:ln>
                <a:effectLst/>
                <a:uLnTx/>
                <a:uFillTx/>
                <a:latin typeface="Meiryo UI"/>
                <a:ea typeface="Meiryo UI"/>
              </a:rPr>
              <a:t>アドバイザー派遣による支援内容</a:t>
            </a:r>
            <a:endParaRPr lang="ja-JP" altLang="en-US" sz="1700" b="0" i="0" u="none" strike="noStrike" kern="1200" cap="none" spc="0" normalizeH="0" baseline="0" noProof="0" dirty="0">
              <a:ln>
                <a:noFill/>
              </a:ln>
              <a:effectLst/>
              <a:uLnTx/>
              <a:uFillTx/>
              <a:latin typeface="Meiryo UI"/>
              <a:ea typeface="Meiryo UI"/>
            </a:endParaRPr>
          </a:p>
        </p:txBody>
      </p:sp>
      <p:sp>
        <p:nvSpPr>
          <p:cNvPr id="4" name="テキスト ボックス 3">
            <a:extLst>
              <a:ext uri="{FF2B5EF4-FFF2-40B4-BE49-F238E27FC236}">
                <a16:creationId xmlns:a16="http://schemas.microsoft.com/office/drawing/2014/main" id="{95EEFD8E-7A4D-4ED9-B67D-EE1CF1CB8157}"/>
              </a:ext>
            </a:extLst>
          </p:cNvPr>
          <p:cNvSpPr txBox="1"/>
          <p:nvPr/>
        </p:nvSpPr>
        <p:spPr>
          <a:xfrm>
            <a:off x="425977" y="5640104"/>
            <a:ext cx="9052952" cy="784830"/>
          </a:xfrm>
          <a:prstGeom prst="rect">
            <a:avLst/>
          </a:prstGeom>
          <a:noFill/>
        </p:spPr>
        <p:txBody>
          <a:bodyPr wrap="square" rtlCol="0" anchor="t">
            <a:spAutoFit/>
          </a:bodyPr>
          <a:lstStyle/>
          <a:p>
            <a:pPr marL="285750" marR="0" lvl="0" indent="-285750" algn="l" defTabSz="95781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500" b="0" i="0" u="none" strike="noStrike" kern="1200" cap="none" spc="0" normalizeH="0" baseline="0" noProof="0" dirty="0">
                <a:ln>
                  <a:noFill/>
                </a:ln>
                <a:effectLst/>
                <a:uLnTx/>
                <a:uFillTx/>
                <a:latin typeface="Meiryo UI"/>
                <a:ea typeface="Meiryo UI"/>
              </a:rPr>
              <a:t>官民で協力して相談支援体制の構築に向けた課題整理と検証・評価を進めた結果、地域の実情に応じた相談支援の役割・三層構造の整理がなされ</a:t>
            </a:r>
            <a:r>
              <a:rPr lang="ja-JP" altLang="en-US" sz="1500" dirty="0">
                <a:latin typeface="Meiryo UI"/>
                <a:ea typeface="Meiryo UI"/>
              </a:rPr>
              <a:t>、地域の支援力向上に向けた相談支援体制が構築され</a:t>
            </a:r>
            <a:r>
              <a:rPr kumimoji="1" lang="ja-JP" altLang="en-US" sz="1500" b="0" i="0" u="none" strike="noStrike" kern="1200" cap="none" spc="0" normalizeH="0" baseline="0" noProof="0" dirty="0">
                <a:ln>
                  <a:noFill/>
                </a:ln>
                <a:effectLst/>
                <a:uLnTx/>
                <a:uFillTx/>
                <a:latin typeface="Meiryo UI"/>
                <a:ea typeface="Meiryo UI"/>
              </a:rPr>
              <a:t>た。</a:t>
            </a:r>
            <a:endParaRPr lang="en-US" altLang="ja-JP" sz="1500" b="0" i="0" u="none" strike="noStrike" kern="1200" cap="none" spc="0" normalizeH="0" baseline="0" noProof="0" dirty="0">
              <a:ln>
                <a:noFill/>
              </a:ln>
              <a:effectLst/>
              <a:uLnTx/>
              <a:uFillTx/>
              <a:latin typeface="Meiryo UI"/>
              <a:ea typeface="Meiryo UI"/>
            </a:endParaRPr>
          </a:p>
          <a:p>
            <a:pPr marL="285750" marR="0" lvl="0" indent="-285750" algn="l" defTabSz="957816"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500" b="0" i="0" u="none" strike="noStrike" kern="1200" cap="none" spc="0" normalizeH="0" baseline="0" noProof="0" dirty="0">
                <a:ln>
                  <a:noFill/>
                </a:ln>
                <a:effectLst/>
                <a:uLnTx/>
                <a:uFillTx/>
                <a:latin typeface="Meiryo UI"/>
                <a:ea typeface="Meiryo UI"/>
              </a:rPr>
              <a:t>基幹相談支援センターの役割が明確化され、円滑な運営のための基盤整備及び機能強化の土台が形成された。</a:t>
            </a:r>
            <a:endParaRPr lang="ja-JP" altLang="en-US" sz="1500" b="0" i="0" u="none" strike="noStrike" kern="1200" cap="none" spc="0" normalizeH="0" baseline="0" noProof="0" dirty="0">
              <a:ln>
                <a:noFill/>
              </a:ln>
              <a:effectLst/>
              <a:uLnTx/>
              <a:uFillTx/>
              <a:latin typeface="Meiryo UI"/>
              <a:ea typeface="Meiryo UI"/>
            </a:endParaRPr>
          </a:p>
        </p:txBody>
      </p:sp>
      <p:sp>
        <p:nvSpPr>
          <p:cNvPr id="18" name="角丸四角形 1">
            <a:extLst>
              <a:ext uri="{FF2B5EF4-FFF2-40B4-BE49-F238E27FC236}">
                <a16:creationId xmlns:a16="http://schemas.microsoft.com/office/drawing/2014/main" id="{71E37683-59A7-42D8-90B9-69AC870669AA}"/>
              </a:ext>
            </a:extLst>
          </p:cNvPr>
          <p:cNvSpPr/>
          <p:nvPr/>
        </p:nvSpPr>
        <p:spPr>
          <a:xfrm>
            <a:off x="197548" y="5223229"/>
            <a:ext cx="1630982" cy="31387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57816" rtl="0" eaLnBrk="1" fontAlgn="auto" latinLnBrk="0" hangingPunct="1">
              <a:lnSpc>
                <a:spcPct val="100000"/>
              </a:lnSpc>
              <a:spcBef>
                <a:spcPts val="0"/>
              </a:spcBef>
              <a:spcAft>
                <a:spcPts val="0"/>
              </a:spcAft>
              <a:buClrTx/>
              <a:buSzTx/>
              <a:buFontTx/>
              <a:buNone/>
              <a:tabLst/>
              <a:defRPr/>
            </a:pPr>
            <a:endParaRPr kumimoji="1" lang="ja-JP" altLang="en-US" sz="19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1" name="テキスト ボックス 20">
            <a:extLst>
              <a:ext uri="{FF2B5EF4-FFF2-40B4-BE49-F238E27FC236}">
                <a16:creationId xmlns:a16="http://schemas.microsoft.com/office/drawing/2014/main" id="{C24D84DD-6089-4FC1-9C88-4C7B3BF5EE11}"/>
              </a:ext>
            </a:extLst>
          </p:cNvPr>
          <p:cNvSpPr txBox="1"/>
          <p:nvPr/>
        </p:nvSpPr>
        <p:spPr>
          <a:xfrm>
            <a:off x="427071" y="5196683"/>
            <a:ext cx="1114425" cy="369332"/>
          </a:xfrm>
          <a:prstGeom prst="rect">
            <a:avLst/>
          </a:prstGeom>
          <a:noFill/>
        </p:spPr>
        <p:txBody>
          <a:bodyPr wrap="square" rtlCol="0" anchor="t">
            <a:spAutoFit/>
          </a:bodyPr>
          <a:lstStyle/>
          <a:p>
            <a:pPr marL="0" marR="0" lvl="0" indent="0" algn="ctr" defTabSz="957816" rtl="0" eaLnBrk="1" fontAlgn="auto" latinLnBrk="0" hangingPunct="1">
              <a:lnSpc>
                <a:spcPct val="100000"/>
              </a:lnSpc>
              <a:spcBef>
                <a:spcPts val="0"/>
              </a:spcBef>
              <a:spcAft>
                <a:spcPts val="0"/>
              </a:spcAft>
              <a:buClrTx/>
              <a:buSzTx/>
              <a:buFontTx/>
              <a:buNone/>
              <a:tabLst/>
              <a:defRPr/>
            </a:pPr>
            <a:r>
              <a:rPr lang="ja-JP" altLang="en-US" sz="1800">
                <a:latin typeface="Meiryo UI"/>
                <a:ea typeface="Meiryo UI"/>
              </a:rPr>
              <a:t>効果</a:t>
            </a:r>
            <a:endParaRPr lang="ja-JP" altLang="en-US" sz="1800" b="0" i="0" u="none" strike="noStrike" kern="1200" cap="none" spc="0" normalizeH="0" baseline="0" noProof="0" dirty="0">
              <a:ln>
                <a:noFill/>
              </a:ln>
              <a:effectLst/>
              <a:uLnTx/>
              <a:uFillTx/>
              <a:latin typeface="Meiryo UI"/>
              <a:ea typeface="Meiryo UI"/>
            </a:endParaRPr>
          </a:p>
        </p:txBody>
      </p:sp>
    </p:spTree>
    <p:extLst>
      <p:ext uri="{BB962C8B-B14F-4D97-AF65-F5344CB8AC3E}">
        <p14:creationId xmlns:p14="http://schemas.microsoft.com/office/powerpoint/2010/main" val="7044349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351</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Arial,Sans-Serif</vt:lpstr>
      <vt:lpstr>Meiryo UI</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2024-01-30T06:29:26Z</dcterms:created>
  <dcterms:modified xsi:type="dcterms:W3CDTF">2024-02-13T06:34:17Z</dcterms:modified>
</cp:coreProperties>
</file>